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65" r:id="rId2"/>
    <p:sldId id="267" r:id="rId3"/>
    <p:sldId id="295" r:id="rId4"/>
    <p:sldId id="266" r:id="rId5"/>
    <p:sldId id="268" r:id="rId6"/>
    <p:sldId id="269" r:id="rId7"/>
    <p:sldId id="270" r:id="rId8"/>
    <p:sldId id="271" r:id="rId9"/>
    <p:sldId id="272" r:id="rId10"/>
    <p:sldId id="294" r:id="rId11"/>
    <p:sldId id="273" r:id="rId12"/>
    <p:sldId id="274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3" r:id="rId2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56" autoAdjust="0"/>
    <p:restoredTop sz="83119" autoAdjust="0"/>
  </p:normalViewPr>
  <p:slideViewPr>
    <p:cSldViewPr>
      <p:cViewPr varScale="1">
        <p:scale>
          <a:sx n="76" d="100"/>
          <a:sy n="76" d="100"/>
        </p:scale>
        <p:origin x="-13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0" d="100"/>
          <a:sy n="50" d="100"/>
        </p:scale>
        <p:origin x="-1878" y="-8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dirty="0" smtClean="0"/>
              <a:t>2008/09/20</a:t>
            </a:r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73FE5-2FC4-4143-A248-77CB3192CDC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先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357158" y="428604"/>
            <a:ext cx="8229600" cy="3857652"/>
          </a:xfrm>
          <a:prstGeom prst="rect">
            <a:avLst/>
          </a:prstGeom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ASP.NET 2.0</a:t>
            </a:r>
            <a:r>
              <a:rPr kumimoji="1" lang="ja-JP" alt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による</a:t>
            </a:r>
            <a:r>
              <a:rPr kumimoji="1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/>
            </a:r>
            <a:br>
              <a:rPr kumimoji="1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</a:br>
            <a:r>
              <a:rPr kumimoji="1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Web</a:t>
            </a:r>
            <a:r>
              <a:rPr kumimoji="1" lang="ja-JP" alt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サービスの構築</a:t>
            </a:r>
            <a:endParaRPr kumimoji="1" lang="ja-JP" altLang="ja-JP" sz="6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HGP創英角ﾎﾟｯﾌﾟ体" pitchFamily="50" charset="-128"/>
              <a:ea typeface="HGP創英角ﾎﾟｯﾌﾟ体" pitchFamily="50" charset="-128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 userDrawn="1"/>
        </p:nvSpPr>
        <p:spPr>
          <a:xfrm>
            <a:off x="357158" y="4286255"/>
            <a:ext cx="8229600" cy="1500199"/>
          </a:xfrm>
          <a:prstGeom prst="rect">
            <a:avLst/>
          </a:prstGeom>
        </p:spPr>
        <p:txBody>
          <a:bodyPr anchor="ctr" anchorCtr="0"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2008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年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10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月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18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日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こくぶんまさひろ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052513"/>
            <a:ext cx="8229600" cy="50736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defRPr>
            </a:lvl1pPr>
          </a:lstStyle>
          <a:p>
            <a:r>
              <a:rPr lang="en-US" altLang="ja-JP" dirty="0" smtClean="0"/>
              <a:t>Agenda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メイリオ" pitchFamily="50" charset="-128"/>
                <a:ea typeface="メイリオ" pitchFamily="50" charset="-128"/>
              </a:defRPr>
            </a:lvl1pPr>
            <a:lvl2pPr>
              <a:defRPr sz="2400">
                <a:latin typeface="メイリオ" pitchFamily="50" charset="-128"/>
                <a:ea typeface="メイリオ" pitchFamily="50" charset="-128"/>
              </a:defRPr>
            </a:lvl2pPr>
            <a:lvl3pPr>
              <a:defRPr sz="2400">
                <a:latin typeface="メイリオ" pitchFamily="50" charset="-128"/>
                <a:ea typeface="メイリオ" pitchFamily="50" charset="-128"/>
              </a:defRPr>
            </a:lvl3pPr>
            <a:lvl4pPr>
              <a:defRPr sz="2400">
                <a:latin typeface="メイリオ" pitchFamily="50" charset="-128"/>
                <a:ea typeface="メイリオ" pitchFamily="50" charset="-128"/>
              </a:defRPr>
            </a:lvl4pPr>
            <a:lvl5pPr>
              <a:defRPr sz="2400">
                <a:latin typeface="メイリオ" pitchFamily="50" charset="-128"/>
                <a:ea typeface="メイリオ" pitchFamily="50" charset="-128"/>
              </a:defRPr>
            </a:lvl5pPr>
          </a:lstStyle>
          <a:p>
            <a:pPr lvl="0"/>
            <a:endParaRPr lang="ja-JP" altLang="en-US" dirty="0" smtClean="0"/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#25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58" y="428604"/>
            <a:ext cx="8229600" cy="3857652"/>
          </a:xfrm>
          <a:prstGeom prst="rect">
            <a:avLst/>
          </a:prstGeom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ASP.NET 2.0</a:t>
            </a:r>
            <a:r>
              <a:rPr kumimoji="1" lang="ja-JP" alt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による</a:t>
            </a:r>
            <a:r>
              <a:rPr kumimoji="1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/>
            </a:r>
            <a:br>
              <a:rPr kumimoji="1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</a:br>
            <a:r>
              <a:rPr kumimoji="1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Web</a:t>
            </a:r>
            <a:r>
              <a:rPr kumimoji="1" lang="ja-JP" alt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サービスの構築</a:t>
            </a:r>
            <a:endParaRPr kumimoji="1" lang="ja-JP" altLang="ja-JP" sz="6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HGP創英角ﾎﾟｯﾌﾟ体" pitchFamily="50" charset="-128"/>
              <a:ea typeface="HGP創英角ﾎﾟｯﾌﾟ体" pitchFamily="50" charset="-128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57158" y="4286255"/>
            <a:ext cx="8229600" cy="1500199"/>
          </a:xfrm>
          <a:prstGeom prst="rect">
            <a:avLst/>
          </a:prstGeom>
        </p:spPr>
        <p:txBody>
          <a:bodyPr anchor="ctr" anchorCtr="0"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2008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年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10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月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18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日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こくぶんまさひろ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920751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【</a:t>
            </a:r>
            <a:r>
              <a:rPr lang="ja-JP" altLang="en-US" dirty="0" smtClean="0">
                <a:solidFill>
                  <a:schemeClr val="tx1"/>
                </a:solidFill>
              </a:rPr>
              <a:t>おさらい</a:t>
            </a:r>
            <a:r>
              <a:rPr lang="en-US" altLang="ja-JP" dirty="0" smtClean="0">
                <a:solidFill>
                  <a:schemeClr val="tx1"/>
                </a:solidFill>
              </a:rPr>
              <a:t>】</a:t>
            </a:r>
            <a:br>
              <a:rPr lang="en-US" altLang="ja-JP" dirty="0" smtClean="0">
                <a:solidFill>
                  <a:schemeClr val="tx1"/>
                </a:solidFill>
              </a:rPr>
            </a:br>
            <a:r>
              <a:rPr lang="en-US" altLang="ja-JP" dirty="0" smtClean="0">
                <a:solidFill>
                  <a:schemeClr val="tx1"/>
                </a:solidFill>
              </a:rPr>
              <a:t> Web</a:t>
            </a:r>
            <a:r>
              <a:rPr lang="ja-JP" altLang="en-US" dirty="0" smtClean="0">
                <a:solidFill>
                  <a:schemeClr val="tx1"/>
                </a:solidFill>
              </a:rPr>
              <a:t>アプリケーション</a:t>
            </a:r>
            <a:r>
              <a:rPr lang="en-US" altLang="ja-JP" dirty="0" smtClean="0">
                <a:solidFill>
                  <a:schemeClr val="tx1"/>
                </a:solidFill>
              </a:rPr>
              <a:t>(JSP, ASP.NET)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000241"/>
            <a:ext cx="651358" cy="642942"/>
          </a:xfrm>
          <a:prstGeom prst="rect">
            <a:avLst/>
          </a:prstGeom>
          <a:noFill/>
        </p:spPr>
      </p:pic>
      <p:sp>
        <p:nvSpPr>
          <p:cNvPr id="5" name="server"/>
          <p:cNvSpPr>
            <a:spLocks noEditPoints="1" noChangeArrowheads="1"/>
          </p:cNvSpPr>
          <p:nvPr/>
        </p:nvSpPr>
        <p:spPr bwMode="auto">
          <a:xfrm>
            <a:off x="6477026" y="2500306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雲 7"/>
          <p:cNvSpPr/>
          <p:nvPr/>
        </p:nvSpPr>
        <p:spPr>
          <a:xfrm>
            <a:off x="2500298" y="2143116"/>
            <a:ext cx="2928958" cy="26432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1214414" y="2285992"/>
            <a:ext cx="5000660" cy="642942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428860" y="5143512"/>
            <a:ext cx="5724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プロセスは一つ。スレッドで管理する。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5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786058"/>
            <a:ext cx="651358" cy="642942"/>
          </a:xfrm>
          <a:prstGeom prst="rect">
            <a:avLst/>
          </a:prstGeom>
          <a:noFill/>
        </p:spPr>
      </p:pic>
      <p:pic>
        <p:nvPicPr>
          <p:cNvPr id="16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000240"/>
            <a:ext cx="651358" cy="642942"/>
          </a:xfrm>
          <a:prstGeom prst="rect">
            <a:avLst/>
          </a:prstGeom>
          <a:noFill/>
        </p:spPr>
      </p:pic>
      <p:pic>
        <p:nvPicPr>
          <p:cNvPr id="17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786058"/>
            <a:ext cx="651358" cy="642942"/>
          </a:xfrm>
          <a:prstGeom prst="rect">
            <a:avLst/>
          </a:prstGeom>
          <a:noFill/>
        </p:spPr>
      </p:pic>
      <p:pic>
        <p:nvPicPr>
          <p:cNvPr id="18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618" y="3643314"/>
            <a:ext cx="651358" cy="642942"/>
          </a:xfrm>
          <a:prstGeom prst="rect">
            <a:avLst/>
          </a:prstGeom>
          <a:noFill/>
        </p:spPr>
      </p:pic>
      <p:pic>
        <p:nvPicPr>
          <p:cNvPr id="19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643314"/>
            <a:ext cx="651358" cy="642942"/>
          </a:xfrm>
          <a:prstGeom prst="rect">
            <a:avLst/>
          </a:prstGeom>
          <a:noFill/>
        </p:spPr>
      </p:pic>
      <p:pic>
        <p:nvPicPr>
          <p:cNvPr id="20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429132"/>
            <a:ext cx="651358" cy="642942"/>
          </a:xfrm>
          <a:prstGeom prst="rect">
            <a:avLst/>
          </a:prstGeom>
          <a:noFill/>
        </p:spPr>
      </p:pic>
      <p:pic>
        <p:nvPicPr>
          <p:cNvPr id="21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4429132"/>
            <a:ext cx="651358" cy="642942"/>
          </a:xfrm>
          <a:prstGeom prst="rect">
            <a:avLst/>
          </a:prstGeom>
          <a:noFill/>
        </p:spPr>
      </p:pic>
      <p:cxnSp>
        <p:nvCxnSpPr>
          <p:cNvPr id="23" name="直線矢印コネクタ 22"/>
          <p:cNvCxnSpPr/>
          <p:nvPr/>
        </p:nvCxnSpPr>
        <p:spPr>
          <a:xfrm>
            <a:off x="2143108" y="2214554"/>
            <a:ext cx="4071966" cy="42862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>
            <a:off x="2071670" y="2928934"/>
            <a:ext cx="4143404" cy="285752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>
            <a:off x="1285852" y="3143248"/>
            <a:ext cx="4929222" cy="35719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>
            <a:off x="1142976" y="3786190"/>
            <a:ext cx="5072098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 flipV="1">
            <a:off x="2071670" y="4000504"/>
            <a:ext cx="4143404" cy="7143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V="1">
            <a:off x="1142976" y="4214818"/>
            <a:ext cx="5072098" cy="35719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V="1">
            <a:off x="2071670" y="4429132"/>
            <a:ext cx="4143404" cy="35719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爆発 1 28"/>
          <p:cNvSpPr/>
          <p:nvPr/>
        </p:nvSpPr>
        <p:spPr>
          <a:xfrm>
            <a:off x="6072198" y="2786058"/>
            <a:ext cx="2786082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inetinfo.exe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920751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【</a:t>
            </a:r>
            <a:r>
              <a:rPr lang="ja-JP" altLang="en-US" dirty="0" smtClean="0">
                <a:solidFill>
                  <a:schemeClr val="tx1"/>
                </a:solidFill>
              </a:rPr>
              <a:t>ちなみに</a:t>
            </a:r>
            <a:r>
              <a:rPr lang="en-US" altLang="ja-JP" dirty="0" smtClean="0">
                <a:solidFill>
                  <a:schemeClr val="tx1"/>
                </a:solidFill>
              </a:rPr>
              <a:t>】</a:t>
            </a:r>
            <a:r>
              <a:rPr kumimoji="1" lang="en-US" altLang="ja-JP" dirty="0" smtClean="0">
                <a:solidFill>
                  <a:schemeClr val="tx1"/>
                </a:solidFill>
              </a:rPr>
              <a:t/>
            </a:r>
            <a:br>
              <a:rPr kumimoji="1" lang="en-US" altLang="ja-JP" dirty="0" smtClean="0">
                <a:solidFill>
                  <a:schemeClr val="tx1"/>
                </a:solidFill>
              </a:rPr>
            </a:br>
            <a:r>
              <a:rPr kumimoji="1" lang="en-US" altLang="ja-JP" dirty="0" err="1" smtClean="0">
                <a:solidFill>
                  <a:schemeClr val="tx1"/>
                </a:solidFill>
              </a:rPr>
              <a:t>FastCGI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000241"/>
            <a:ext cx="651358" cy="642942"/>
          </a:xfrm>
          <a:prstGeom prst="rect">
            <a:avLst/>
          </a:prstGeom>
          <a:noFill/>
        </p:spPr>
      </p:pic>
      <p:sp>
        <p:nvSpPr>
          <p:cNvPr id="5" name="server"/>
          <p:cNvSpPr>
            <a:spLocks noEditPoints="1" noChangeArrowheads="1"/>
          </p:cNvSpPr>
          <p:nvPr/>
        </p:nvSpPr>
        <p:spPr bwMode="auto">
          <a:xfrm>
            <a:off x="6477026" y="2500306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雲 7"/>
          <p:cNvSpPr/>
          <p:nvPr/>
        </p:nvSpPr>
        <p:spPr>
          <a:xfrm>
            <a:off x="2500298" y="2143116"/>
            <a:ext cx="2928958" cy="26432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1214414" y="2285992"/>
            <a:ext cx="5000660" cy="642942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857488" y="5143512"/>
            <a:ext cx="5416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本質的には変わっていない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……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よね。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2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786058"/>
            <a:ext cx="651358" cy="642942"/>
          </a:xfrm>
          <a:prstGeom prst="rect">
            <a:avLst/>
          </a:prstGeom>
          <a:noFill/>
        </p:spPr>
      </p:pic>
      <p:pic>
        <p:nvPicPr>
          <p:cNvPr id="13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000240"/>
            <a:ext cx="651358" cy="642942"/>
          </a:xfrm>
          <a:prstGeom prst="rect">
            <a:avLst/>
          </a:prstGeom>
          <a:noFill/>
        </p:spPr>
      </p:pic>
      <p:pic>
        <p:nvPicPr>
          <p:cNvPr id="14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786058"/>
            <a:ext cx="651358" cy="642942"/>
          </a:xfrm>
          <a:prstGeom prst="rect">
            <a:avLst/>
          </a:prstGeom>
          <a:noFill/>
        </p:spPr>
      </p:pic>
      <p:pic>
        <p:nvPicPr>
          <p:cNvPr id="15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618" y="3643314"/>
            <a:ext cx="651358" cy="642942"/>
          </a:xfrm>
          <a:prstGeom prst="rect">
            <a:avLst/>
          </a:prstGeom>
          <a:noFill/>
        </p:spPr>
      </p:pic>
      <p:pic>
        <p:nvPicPr>
          <p:cNvPr id="16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643314"/>
            <a:ext cx="651358" cy="642942"/>
          </a:xfrm>
          <a:prstGeom prst="rect">
            <a:avLst/>
          </a:prstGeom>
          <a:noFill/>
        </p:spPr>
      </p:pic>
      <p:pic>
        <p:nvPicPr>
          <p:cNvPr id="17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429132"/>
            <a:ext cx="651358" cy="642942"/>
          </a:xfrm>
          <a:prstGeom prst="rect">
            <a:avLst/>
          </a:prstGeom>
          <a:noFill/>
        </p:spPr>
      </p:pic>
      <p:pic>
        <p:nvPicPr>
          <p:cNvPr id="18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4429132"/>
            <a:ext cx="651358" cy="64294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>
            <a:off x="2143108" y="2214554"/>
            <a:ext cx="4071966" cy="42862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2071670" y="2928934"/>
            <a:ext cx="4143404" cy="285752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1285852" y="3143248"/>
            <a:ext cx="4929222" cy="35719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>
            <a:off x="1142976" y="3786190"/>
            <a:ext cx="5072098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flipV="1">
            <a:off x="2071670" y="4000504"/>
            <a:ext cx="4143404" cy="7143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V="1">
            <a:off x="1142976" y="4214818"/>
            <a:ext cx="5072098" cy="35719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V="1">
            <a:off x="2071670" y="4429132"/>
            <a:ext cx="4143404" cy="35719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爆発 1 32"/>
          <p:cNvSpPr/>
          <p:nvPr/>
        </p:nvSpPr>
        <p:spPr>
          <a:xfrm>
            <a:off x="6286512" y="2071678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4" name="爆発 1 33"/>
          <p:cNvSpPr/>
          <p:nvPr/>
        </p:nvSpPr>
        <p:spPr>
          <a:xfrm>
            <a:off x="6438912" y="2224078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5" name="爆発 1 34"/>
          <p:cNvSpPr/>
          <p:nvPr/>
        </p:nvSpPr>
        <p:spPr>
          <a:xfrm>
            <a:off x="6643702" y="2376478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6" name="爆発 1 35"/>
          <p:cNvSpPr/>
          <p:nvPr/>
        </p:nvSpPr>
        <p:spPr>
          <a:xfrm>
            <a:off x="6796102" y="2528878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7" name="爆発 1 36"/>
          <p:cNvSpPr/>
          <p:nvPr/>
        </p:nvSpPr>
        <p:spPr>
          <a:xfrm>
            <a:off x="6286512" y="2571744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8" name="爆発 1 37"/>
          <p:cNvSpPr/>
          <p:nvPr/>
        </p:nvSpPr>
        <p:spPr>
          <a:xfrm>
            <a:off x="6438912" y="2724144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9" name="爆発 1 38"/>
          <p:cNvSpPr/>
          <p:nvPr/>
        </p:nvSpPr>
        <p:spPr>
          <a:xfrm>
            <a:off x="6591312" y="2876544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0" name="爆発 1 39"/>
          <p:cNvSpPr/>
          <p:nvPr/>
        </p:nvSpPr>
        <p:spPr>
          <a:xfrm>
            <a:off x="6743712" y="3028944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Web</a:t>
            </a:r>
            <a:r>
              <a:rPr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857496"/>
            <a:ext cx="1120756" cy="1106276"/>
          </a:xfrm>
          <a:prstGeom prst="rect">
            <a:avLst/>
          </a:prstGeom>
          <a:noFill/>
        </p:spPr>
      </p:pic>
      <p:sp>
        <p:nvSpPr>
          <p:cNvPr id="5" name="server"/>
          <p:cNvSpPr>
            <a:spLocks noEditPoints="1" noChangeArrowheads="1"/>
          </p:cNvSpPr>
          <p:nvPr/>
        </p:nvSpPr>
        <p:spPr bwMode="auto">
          <a:xfrm>
            <a:off x="6477026" y="2500306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雲 7"/>
          <p:cNvSpPr/>
          <p:nvPr/>
        </p:nvSpPr>
        <p:spPr>
          <a:xfrm>
            <a:off x="2500298" y="2143116"/>
            <a:ext cx="2928958" cy="26432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000232" y="2928934"/>
            <a:ext cx="4214842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0800000">
            <a:off x="2000232" y="3786190"/>
            <a:ext cx="4214842" cy="1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214414" y="1714488"/>
            <a:ext cx="5030159" cy="646331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リクエスト</a:t>
            </a:r>
            <a:endParaRPr kumimoji="1"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(ex. http://example.jp/foo/buz?var=hoge)</a:t>
            </a:r>
            <a:endParaRPr kumimoji="1" lang="ja-JP" altLang="en-US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57554" y="4000504"/>
            <a:ext cx="1351652" cy="369332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XML</a:t>
            </a:r>
            <a:r>
              <a:rPr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データ</a:t>
            </a:r>
            <a:endParaRPr kumimoji="1"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3" name="爆発 1 12"/>
          <p:cNvSpPr/>
          <p:nvPr/>
        </p:nvSpPr>
        <p:spPr>
          <a:xfrm>
            <a:off x="6072198" y="2786058"/>
            <a:ext cx="2643206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hoge.exe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6215074" y="4857760"/>
            <a:ext cx="2286016" cy="642942"/>
          </a:xfrm>
          <a:prstGeom prst="wedgeRoundRectCallout">
            <a:avLst>
              <a:gd name="adj1" fmla="val 2485"/>
              <a:gd name="adj2" fmla="val -206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var</a:t>
            </a:r>
            <a:r>
              <a:rPr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=</a:t>
            </a:r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hoge</a:t>
            </a:r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を処理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643042" y="5000636"/>
            <a:ext cx="5398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CGI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や</a:t>
            </a:r>
            <a:r>
              <a:rPr kumimoji="1" lang="en-US" altLang="ja-JP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Web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アプリケーションと同じ。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4" grpId="1" animBg="1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86808" cy="1362075"/>
          </a:xfrm>
        </p:spPr>
        <p:txBody>
          <a:bodyPr anchor="ctr" anchorCtr="0"/>
          <a:lstStyle/>
          <a:p>
            <a:pPr algn="ctr"/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Web</a:t>
            </a:r>
            <a:r>
              <a:rPr lang="ja-JP" altLang="en-US" sz="4800" cap="none" dirty="0" smtClean="0">
                <a:latin typeface="メイリオ" pitchFamily="50" charset="-128"/>
                <a:ea typeface="メイリオ" pitchFamily="50" charset="-128"/>
              </a:rPr>
              <a:t>サービスの種類</a:t>
            </a:r>
            <a:endParaRPr lang="ja-JP" altLang="en-US" sz="4800" cap="none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Web</a:t>
            </a:r>
            <a:r>
              <a:rPr lang="ja-JP" altLang="en-US" dirty="0" smtClean="0">
                <a:solidFill>
                  <a:schemeClr val="tx1"/>
                </a:solidFill>
              </a:rPr>
              <a:t>サービスの種類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4857784"/>
          </a:xfrm>
        </p:spPr>
        <p:txBody>
          <a:bodyPr/>
          <a:lstStyle/>
          <a:p>
            <a:r>
              <a:rPr kumimoji="1" lang="ja-JP" altLang="en-US" sz="2800" dirty="0" smtClean="0"/>
              <a:t>ＳＯＡＰ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ＲＥＳＴ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ＲＰＣ</a:t>
            </a:r>
            <a:endParaRPr kumimoji="1"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                etc..</a:t>
            </a:r>
            <a:endParaRPr kumimoji="1" lang="ja-JP" altLang="en-US" sz="2800" dirty="0"/>
          </a:p>
        </p:txBody>
      </p:sp>
      <p:sp>
        <p:nvSpPr>
          <p:cNvPr id="4" name="正方形/長方形 3"/>
          <p:cNvSpPr/>
          <p:nvPr/>
        </p:nvSpPr>
        <p:spPr>
          <a:xfrm>
            <a:off x="357158" y="1071546"/>
            <a:ext cx="2357454" cy="100013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86808" cy="1362075"/>
          </a:xfrm>
        </p:spPr>
        <p:txBody>
          <a:bodyPr anchor="ctr" anchorCtr="0"/>
          <a:lstStyle/>
          <a:p>
            <a:pPr algn="ctr"/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SOAP</a:t>
            </a:r>
            <a:endParaRPr lang="ja-JP" altLang="en-US" sz="4800" cap="none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SOAP(Simple Object Access Protocol)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857496"/>
            <a:ext cx="1120756" cy="1106276"/>
          </a:xfrm>
          <a:prstGeom prst="rect">
            <a:avLst/>
          </a:prstGeom>
          <a:noFill/>
        </p:spPr>
      </p:pic>
      <p:sp>
        <p:nvSpPr>
          <p:cNvPr id="5" name="server"/>
          <p:cNvSpPr>
            <a:spLocks noEditPoints="1" noChangeArrowheads="1"/>
          </p:cNvSpPr>
          <p:nvPr/>
        </p:nvSpPr>
        <p:spPr bwMode="auto">
          <a:xfrm>
            <a:off x="6477026" y="2500306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雲 7"/>
          <p:cNvSpPr/>
          <p:nvPr/>
        </p:nvSpPr>
        <p:spPr>
          <a:xfrm>
            <a:off x="2500298" y="2143116"/>
            <a:ext cx="2928958" cy="26432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000232" y="2928934"/>
            <a:ext cx="4214842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0800000">
            <a:off x="2000232" y="3786190"/>
            <a:ext cx="4214842" cy="1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爆発 1 12"/>
          <p:cNvSpPr/>
          <p:nvPr/>
        </p:nvSpPr>
        <p:spPr>
          <a:xfrm>
            <a:off x="6072198" y="2786058"/>
            <a:ext cx="2643206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hoge.exe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6215074" y="4857760"/>
            <a:ext cx="2286016" cy="642942"/>
          </a:xfrm>
          <a:prstGeom prst="wedgeRoundRectCallout">
            <a:avLst>
              <a:gd name="adj1" fmla="val 2485"/>
              <a:gd name="adj2" fmla="val -206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リクエストを処理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28662" y="2071678"/>
            <a:ext cx="7286676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&lt;SOAP-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ENV:Envelope</a:t>
            </a:r>
            <a:endParaRPr lang="en-US" sz="1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xmlns:SOAP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-ENV="http://schemas.xmlsoap.org/soap/envelope/"&gt;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&lt;SOAP-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ENV:Body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&lt;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getProductDetails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xmlns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="http://ws.example.jp/soap"&gt;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  &lt;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productId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&gt;827635&lt;/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productId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&lt;/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getProductDetails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&lt;/SOAP-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ENV:Body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&lt;/SOAP-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ENV:Envelope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 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28662" y="1285860"/>
            <a:ext cx="7286676" cy="4031873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&lt;SOAP-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ENV:Envelope</a:t>
            </a:r>
            <a:endParaRPr lang="en-US" sz="16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xmlns:SOAP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-ENV="http://schemas.xmlsoap.org/soap/envelope/"&gt;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&lt;SOAP-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ENV:Body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&lt;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getProductDetailsResponse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xmlns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="http://warehouse.example.com/ws"&gt;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  &lt;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getProductDetailsResult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    &lt;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productName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Toptimate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3-Piece Set&lt;/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productName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    &lt;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productId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&gt;827635&lt;/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productId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    &lt;description&gt;3-Piece luggage set.  Black Polyester.&lt;/description&gt;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    &lt;price&gt;96.50&lt;/price&gt;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    &lt;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inStock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&gt;true&lt;/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inStock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  &lt;/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getProductDetailsResult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  &lt;/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getProductDetailsResponse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  &lt;/SOAP-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ENV:Body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  <a:p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&lt;/SOAP-</a:t>
            </a:r>
            <a:r>
              <a:rPr lang="en-US" sz="1600" dirty="0" err="1" smtClean="0">
                <a:latin typeface="メイリオ" pitchFamily="50" charset="-128"/>
                <a:ea typeface="メイリオ" pitchFamily="50" charset="-128"/>
              </a:rPr>
              <a:t>ENV:Envelope</a:t>
            </a:r>
            <a:r>
              <a:rPr lang="en-US" sz="1600" dirty="0" smtClean="0">
                <a:latin typeface="メイリオ" pitchFamily="50" charset="-128"/>
                <a:ea typeface="メイリオ" pitchFamily="50" charset="-128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017E-7 L 0.32083 2.22017E-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5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92229E-6 L -0.36233 0.0499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" y="2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SOAP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1428760"/>
          </a:xfrm>
        </p:spPr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様々な型のデータのやり取りが可能</a:t>
            </a:r>
            <a:endParaRPr kumimoji="1"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en-US" altLang="ja-JP" dirty="0" smtClean="0"/>
              <a:t>W3C</a:t>
            </a:r>
            <a:r>
              <a:rPr lang="ja-JP" altLang="en-US" dirty="0" smtClean="0"/>
              <a:t>によって仕様が策定、公開されている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en-US" altLang="ja-JP" dirty="0" smtClean="0"/>
              <a:t>ASP.NET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サポートが充実している</a:t>
            </a:r>
            <a:endParaRPr kumimoji="1" lang="en-US" altLang="ja-JP" dirty="0" smtClean="0"/>
          </a:p>
        </p:txBody>
      </p:sp>
      <p:sp>
        <p:nvSpPr>
          <p:cNvPr id="4" name="タイトル 5"/>
          <p:cNvSpPr txBox="1">
            <a:spLocks/>
          </p:cNvSpPr>
          <p:nvPr/>
        </p:nvSpPr>
        <p:spPr>
          <a:xfrm>
            <a:off x="342928" y="1079489"/>
            <a:ext cx="8229600" cy="634999"/>
          </a:xfrm>
          <a:prstGeom prst="rect">
            <a:avLst/>
          </a:prstGeom>
        </p:spPr>
        <p:txBody>
          <a:bodyPr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  <a:cs typeface="+mj-cs"/>
              </a:rPr>
              <a:t>利点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コンテンツ プレースホルダ 6"/>
          <p:cNvSpPr txBox="1">
            <a:spLocks/>
          </p:cNvSpPr>
          <p:nvPr/>
        </p:nvSpPr>
        <p:spPr>
          <a:xfrm>
            <a:off x="357158" y="3786190"/>
            <a:ext cx="8229600" cy="2143140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通信の双方で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XML</a:t>
            </a: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型のデータをやり取りするため、通信量が大きい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実装が複雑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　（ミドルウェアがないと扱いにくい）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タイトル 5"/>
          <p:cNvSpPr txBox="1">
            <a:spLocks/>
          </p:cNvSpPr>
          <p:nvPr/>
        </p:nvSpPr>
        <p:spPr>
          <a:xfrm>
            <a:off x="328698" y="3214686"/>
            <a:ext cx="8229600" cy="634999"/>
          </a:xfrm>
          <a:prstGeom prst="rect">
            <a:avLst/>
          </a:prstGeom>
        </p:spPr>
        <p:txBody>
          <a:bodyPr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欠点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86808" cy="1362075"/>
          </a:xfrm>
        </p:spPr>
        <p:txBody>
          <a:bodyPr anchor="ctr" anchorCtr="0"/>
          <a:lstStyle/>
          <a:p>
            <a:pPr algn="ctr"/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REST</a:t>
            </a:r>
            <a:endParaRPr lang="ja-JP" altLang="en-US" sz="4800" cap="none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REST(</a:t>
            </a:r>
            <a:r>
              <a:rPr lang="en-US" altLang="ja-JP" dirty="0" err="1" smtClean="0">
                <a:solidFill>
                  <a:schemeClr val="tx1"/>
                </a:solidFill>
              </a:rPr>
              <a:t>REpresentational</a:t>
            </a:r>
            <a:r>
              <a:rPr lang="en-US" altLang="ja-JP" dirty="0" smtClean="0">
                <a:solidFill>
                  <a:schemeClr val="tx1"/>
                </a:solidFill>
              </a:rPr>
              <a:t> State Transfer)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857496"/>
            <a:ext cx="1120756" cy="1106276"/>
          </a:xfrm>
          <a:prstGeom prst="rect">
            <a:avLst/>
          </a:prstGeom>
          <a:noFill/>
        </p:spPr>
      </p:pic>
      <p:sp>
        <p:nvSpPr>
          <p:cNvPr id="5" name="server"/>
          <p:cNvSpPr>
            <a:spLocks noEditPoints="1" noChangeArrowheads="1"/>
          </p:cNvSpPr>
          <p:nvPr/>
        </p:nvSpPr>
        <p:spPr bwMode="auto">
          <a:xfrm>
            <a:off x="6477026" y="2500306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雲 7"/>
          <p:cNvSpPr/>
          <p:nvPr/>
        </p:nvSpPr>
        <p:spPr>
          <a:xfrm>
            <a:off x="2500298" y="2143116"/>
            <a:ext cx="2928958" cy="26432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000232" y="2928934"/>
            <a:ext cx="4214842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0800000">
            <a:off x="2000232" y="3786190"/>
            <a:ext cx="4214842" cy="1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214414" y="1714488"/>
            <a:ext cx="5030159" cy="646331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リクエスト</a:t>
            </a:r>
            <a:endParaRPr kumimoji="1"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(ex. http://example.jp/foo/buz?var=hoge)</a:t>
            </a:r>
            <a:endParaRPr kumimoji="1" lang="ja-JP" altLang="en-US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57554" y="4000504"/>
            <a:ext cx="1351652" cy="369332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XML</a:t>
            </a:r>
            <a:r>
              <a:rPr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データ</a:t>
            </a:r>
            <a:endParaRPr kumimoji="1"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3" name="爆発 1 12"/>
          <p:cNvSpPr/>
          <p:nvPr/>
        </p:nvSpPr>
        <p:spPr>
          <a:xfrm>
            <a:off x="6072198" y="2786058"/>
            <a:ext cx="2643206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hoge.exe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6215074" y="4857760"/>
            <a:ext cx="2286016" cy="642942"/>
          </a:xfrm>
          <a:prstGeom prst="wedgeRoundRectCallout">
            <a:avLst>
              <a:gd name="adj1" fmla="val 2485"/>
              <a:gd name="adj2" fmla="val -206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var</a:t>
            </a:r>
            <a:r>
              <a:rPr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=</a:t>
            </a:r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hoge</a:t>
            </a:r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を処理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自己紹介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29600" cy="4876817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三十路の仲間入りをしました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社会人９年生です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５年目位まで、ずっとテスターをやってました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去年まで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ASP.NET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な某有名システムの開発に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　　携わっていました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最近は公官庁系の財務システムのハード更改作業で調べものばかりしています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好きな言語は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Perl,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C#</a:t>
            </a:r>
            <a:r>
              <a:rPr lang="ja-JP" altLang="en-US" sz="2400" dirty="0" err="1" smtClean="0">
                <a:latin typeface="メイリオ" pitchFamily="50" charset="-128"/>
                <a:ea typeface="メイリオ" pitchFamily="50" charset="-128"/>
              </a:rPr>
              <a:t>です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ここのところ、頑張って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VB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もやってます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次は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Windows Mobile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と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WPF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をやってみようかなとか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REST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1714512"/>
          </a:xfrm>
        </p:spPr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kumimoji="1" lang="ja-JP" altLang="en-US" dirty="0" smtClean="0"/>
              <a:t>利用側は</a:t>
            </a:r>
            <a:r>
              <a:rPr kumimoji="1" lang="en-US" altLang="ja-JP" dirty="0" smtClean="0"/>
              <a:t>URI</a:t>
            </a:r>
            <a:r>
              <a:rPr kumimoji="1" lang="ja-JP" altLang="en-US" dirty="0" smtClean="0"/>
              <a:t>とパラメータでデータを送るため、通信量が</a:t>
            </a:r>
            <a:r>
              <a:rPr kumimoji="1" lang="en-US" altLang="ja-JP" dirty="0" smtClean="0"/>
              <a:t>SOAP</a:t>
            </a:r>
            <a:r>
              <a:rPr kumimoji="1" lang="ja-JP" altLang="en-US" dirty="0" smtClean="0"/>
              <a:t>より少なくて済む</a:t>
            </a:r>
            <a:endParaRPr kumimoji="1"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任意のデータ形式を実装できる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kumimoji="1" lang="ja-JP" altLang="en-US" dirty="0" smtClean="0"/>
              <a:t>利用者側の実装が楽</a:t>
            </a:r>
            <a:endParaRPr kumimoji="1" lang="en-US" altLang="ja-JP" dirty="0" smtClean="0"/>
          </a:p>
        </p:txBody>
      </p:sp>
      <p:sp>
        <p:nvSpPr>
          <p:cNvPr id="4" name="タイトル 5"/>
          <p:cNvSpPr txBox="1">
            <a:spLocks/>
          </p:cNvSpPr>
          <p:nvPr/>
        </p:nvSpPr>
        <p:spPr>
          <a:xfrm>
            <a:off x="342928" y="1079489"/>
            <a:ext cx="8229600" cy="634999"/>
          </a:xfrm>
          <a:prstGeom prst="rect">
            <a:avLst/>
          </a:prstGeom>
        </p:spPr>
        <p:txBody>
          <a:bodyPr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  <a:cs typeface="+mj-cs"/>
              </a:rPr>
              <a:t>利点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コンテンツ プレースホルダ 6"/>
          <p:cNvSpPr txBox="1">
            <a:spLocks/>
          </p:cNvSpPr>
          <p:nvPr/>
        </p:nvSpPr>
        <p:spPr>
          <a:xfrm>
            <a:off x="357158" y="4143380"/>
            <a:ext cx="8229600" cy="1785950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実装側で任意の形式で返却するため、仕様がバラバラになりやすい（亜種の大量発生）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タイトル 5"/>
          <p:cNvSpPr txBox="1">
            <a:spLocks/>
          </p:cNvSpPr>
          <p:nvPr/>
        </p:nvSpPr>
        <p:spPr>
          <a:xfrm>
            <a:off x="328698" y="3508381"/>
            <a:ext cx="8229600" cy="634999"/>
          </a:xfrm>
          <a:prstGeom prst="rect">
            <a:avLst/>
          </a:prstGeom>
        </p:spPr>
        <p:txBody>
          <a:bodyPr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欠点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86808" cy="1362075"/>
          </a:xfrm>
        </p:spPr>
        <p:txBody>
          <a:bodyPr anchor="ctr" anchorCtr="0"/>
          <a:lstStyle/>
          <a:p>
            <a:pPr algn="ctr"/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ASP.NET 2.0</a:t>
            </a:r>
            <a:r>
              <a:rPr lang="ja-JP" altLang="en-US" sz="4800" cap="none" dirty="0" smtClean="0">
                <a:latin typeface="メイリオ" pitchFamily="50" charset="-128"/>
                <a:ea typeface="メイリオ" pitchFamily="50" charset="-128"/>
              </a:rPr>
              <a:t>による実装</a:t>
            </a:r>
            <a:endParaRPr lang="ja-JP" altLang="en-US" sz="4800" cap="none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86808" cy="1362075"/>
          </a:xfrm>
        </p:spPr>
        <p:txBody>
          <a:bodyPr anchor="ctr" anchorCtr="0"/>
          <a:lstStyle/>
          <a:p>
            <a:pPr algn="ctr"/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SOAP</a:t>
            </a:r>
            <a:endParaRPr lang="ja-JP" altLang="en-US" sz="4800" cap="none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SOAP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071546"/>
            <a:ext cx="612648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86808" cy="1362075"/>
          </a:xfrm>
        </p:spPr>
        <p:txBody>
          <a:bodyPr anchor="ctr" anchorCtr="0"/>
          <a:lstStyle/>
          <a:p>
            <a:pPr algn="ctr"/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Demo</a:t>
            </a:r>
            <a:b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4800" cap="none" dirty="0" smtClean="0">
                <a:latin typeface="メイリオ" pitchFamily="50" charset="-128"/>
                <a:ea typeface="メイリオ" pitchFamily="50" charset="-128"/>
              </a:rPr>
              <a:t>～</a:t>
            </a:r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SOAP</a:t>
            </a:r>
            <a:r>
              <a:rPr lang="ja-JP" altLang="en-US" sz="4800" cap="none" dirty="0" smtClean="0">
                <a:latin typeface="メイリオ" pitchFamily="50" charset="-128"/>
                <a:ea typeface="メイリオ" pitchFamily="50" charset="-128"/>
              </a:rPr>
              <a:t>～</a:t>
            </a:r>
            <a:endParaRPr lang="ja-JP" altLang="en-US" sz="4800" cap="none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86808" cy="1362075"/>
          </a:xfrm>
        </p:spPr>
        <p:txBody>
          <a:bodyPr anchor="ctr" anchorCtr="0"/>
          <a:lstStyle/>
          <a:p>
            <a:pPr algn="ctr"/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REST</a:t>
            </a:r>
            <a:endParaRPr lang="ja-JP" altLang="en-US" sz="4800" cap="none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REST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1643074"/>
          </a:xfrm>
        </p:spPr>
        <p:txBody>
          <a:bodyPr/>
          <a:lstStyle/>
          <a:p>
            <a:r>
              <a:rPr lang="en-US" altLang="ja-JP" dirty="0" smtClean="0"/>
              <a:t>ASP.NET</a:t>
            </a:r>
            <a:r>
              <a:rPr lang="ja-JP" altLang="en-US" dirty="0" smtClean="0"/>
              <a:t>で</a:t>
            </a:r>
            <a:r>
              <a:rPr lang="en-US" altLang="ja-JP" dirty="0" err="1" smtClean="0"/>
              <a:t>RESTful</a:t>
            </a:r>
            <a:r>
              <a:rPr lang="ja-JP" altLang="en-US" dirty="0" smtClean="0"/>
              <a:t>な</a:t>
            </a:r>
            <a:r>
              <a:rPr lang="en-US" altLang="ja-JP" dirty="0" smtClean="0"/>
              <a:t>Web</a:t>
            </a:r>
            <a:r>
              <a:rPr lang="ja-JP" altLang="en-US" dirty="0" smtClean="0"/>
              <a:t>サービスを作成するのは結構大変</a:t>
            </a:r>
            <a:endParaRPr lang="en-US" altLang="ja-JP" dirty="0" smtClean="0"/>
          </a:p>
          <a:p>
            <a:r>
              <a:rPr lang="ja-JP" altLang="en-US" dirty="0" smtClean="0"/>
              <a:t>外部パッケージなどを利用すれば、</a:t>
            </a:r>
            <a:r>
              <a:rPr lang="en-US" altLang="ja-JP" dirty="0" smtClean="0"/>
              <a:t>URL</a:t>
            </a:r>
            <a:r>
              <a:rPr lang="ja-JP" altLang="en-US" dirty="0" smtClean="0"/>
              <a:t>によるサービスの指定等を含めて対応は可能</a:t>
            </a:r>
            <a:endParaRPr lang="en-US" altLang="ja-JP" dirty="0" smtClean="0"/>
          </a:p>
        </p:txBody>
      </p:sp>
      <p:sp>
        <p:nvSpPr>
          <p:cNvPr id="4" name="コンテンツ プレースホルダ 6"/>
          <p:cNvSpPr txBox="1">
            <a:spLocks/>
          </p:cNvSpPr>
          <p:nvPr/>
        </p:nvSpPr>
        <p:spPr>
          <a:xfrm>
            <a:off x="642910" y="3643314"/>
            <a:ext cx="7715304" cy="1643074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今回は、外部パッケージは利用せず、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ASP.NET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のみで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単純に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URI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パラメータで値を渡して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XML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型で返却する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ところだけを紹介。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86808" cy="1362075"/>
          </a:xfrm>
        </p:spPr>
        <p:txBody>
          <a:bodyPr anchor="ctr" anchorCtr="0"/>
          <a:lstStyle/>
          <a:p>
            <a:pPr algn="ctr"/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Demo</a:t>
            </a:r>
            <a:b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4800" cap="none" dirty="0" smtClean="0">
                <a:latin typeface="メイリオ" pitchFamily="50" charset="-128"/>
                <a:ea typeface="メイリオ" pitchFamily="50" charset="-128"/>
              </a:rPr>
              <a:t>～</a:t>
            </a:r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REST</a:t>
            </a:r>
            <a:r>
              <a:rPr lang="ja-JP" altLang="en-US" sz="4800" cap="none" dirty="0" smtClean="0">
                <a:latin typeface="メイリオ" pitchFamily="50" charset="-128"/>
                <a:ea typeface="メイリオ" pitchFamily="50" charset="-128"/>
              </a:rPr>
              <a:t>～</a:t>
            </a:r>
            <a:endParaRPr lang="ja-JP" altLang="en-US" sz="4800" cap="none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今日のお話（まとめ）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29600" cy="1376355"/>
          </a:xfrm>
        </p:spPr>
        <p:txBody>
          <a:bodyPr/>
          <a:lstStyle/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Web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サービスは（そんなに）難しくない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SOAP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型サービスなら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ASP.NET</a:t>
            </a:r>
            <a:r>
              <a:rPr lang="ja-JP" altLang="en-US" sz="2400" dirty="0" err="1" smtClean="0">
                <a:latin typeface="メイリオ" pitchFamily="50" charset="-128"/>
                <a:ea typeface="メイリオ" pitchFamily="50" charset="-128"/>
              </a:rPr>
              <a:t>で簡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単に作れる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REST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型サービスも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Web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アプリケーションとほぼ一緒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0100" y="4143380"/>
            <a:ext cx="68531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40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Web</a:t>
            </a:r>
            <a:r>
              <a:rPr lang="ja-JP" altLang="en-US" sz="40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サービスを使って</a:t>
            </a:r>
            <a:endParaRPr lang="en-US" altLang="ja-JP" sz="4000" dirty="0" smtClean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kumimoji="1" lang="ja-JP" altLang="en-US" sz="40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情報の相互提供を進めよう！</a:t>
            </a:r>
            <a:endParaRPr kumimoji="1" lang="ja-JP" altLang="en-US" sz="4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下矢印 6"/>
          <p:cNvSpPr/>
          <p:nvPr/>
        </p:nvSpPr>
        <p:spPr>
          <a:xfrm>
            <a:off x="2786050" y="2857496"/>
            <a:ext cx="2928958" cy="1000132"/>
          </a:xfrm>
          <a:prstGeom prst="downArrow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自己紹介</a:t>
            </a:r>
            <a:endParaRPr kumimoji="1" lang="ja-JP" altLang="en-US" sz="3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29600" cy="4876817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はてなで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blog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書いてます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     http://d.hatena.ne.jp/masa-k/</a:t>
            </a: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Web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サイトもあります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     http://mk-net.jp/</a:t>
            </a: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技術系サイトも構築予定（絶賛停滞中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^^;;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）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     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http://dmng.jp/</a:t>
            </a:r>
          </a:p>
          <a:p>
            <a:pPr>
              <a:buNone/>
            </a:pP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Twitter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もやってます♪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     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http://twitter.com/masak</a:t>
            </a:r>
          </a:p>
          <a:p>
            <a:pPr>
              <a:buNone/>
            </a:pP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706437"/>
          </a:xfrm>
        </p:spPr>
        <p:txBody>
          <a:bodyPr/>
          <a:lstStyle/>
          <a:p>
            <a:pPr algn="ctr"/>
            <a:r>
              <a:rPr kumimoji="1" lang="en-US" altLang="ja-JP" dirty="0" smtClean="0"/>
              <a:t>Agenda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4805379"/>
          </a:xfrm>
        </p:spPr>
        <p:txBody>
          <a:bodyPr/>
          <a:lstStyle/>
          <a:p>
            <a:r>
              <a:rPr kumimoji="1" lang="ja-JP" altLang="en-US" sz="2000" dirty="0" smtClean="0">
                <a:solidFill>
                  <a:schemeClr val="bg1">
                    <a:lumMod val="50000"/>
                  </a:schemeClr>
                </a:solidFill>
              </a:rPr>
              <a:t>自己紹介</a:t>
            </a:r>
            <a:endParaRPr kumimoji="1" lang="en-US" altLang="ja-JP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kumimoji="1" lang="en-US" altLang="ja-JP" sz="2000" dirty="0" smtClean="0"/>
              <a:t>Web</a:t>
            </a:r>
            <a:r>
              <a:rPr kumimoji="1" lang="ja-JP" altLang="en-US" sz="2000" dirty="0" smtClean="0"/>
              <a:t>サービスとは</a:t>
            </a:r>
            <a:endParaRPr kumimoji="1" lang="en-US" altLang="ja-JP" sz="2000" dirty="0" smtClean="0"/>
          </a:p>
          <a:p>
            <a:pPr lvl="1"/>
            <a:r>
              <a:rPr lang="en-US" altLang="ja-JP" sz="2000" dirty="0" smtClean="0"/>
              <a:t>Web</a:t>
            </a:r>
            <a:r>
              <a:rPr lang="ja-JP" altLang="en-US" sz="2000" dirty="0" smtClean="0"/>
              <a:t>サービスの仕組み</a:t>
            </a:r>
            <a:endParaRPr lang="en-US" altLang="ja-JP" sz="2000" dirty="0" smtClean="0"/>
          </a:p>
          <a:p>
            <a:pPr lvl="1"/>
            <a:r>
              <a:rPr kumimoji="1" lang="en-US" altLang="ja-JP" sz="2000" dirty="0" smtClean="0"/>
              <a:t>Web</a:t>
            </a:r>
            <a:r>
              <a:rPr kumimoji="1" lang="ja-JP" altLang="en-US" sz="2000" dirty="0" smtClean="0"/>
              <a:t>サービスの種類</a:t>
            </a:r>
            <a:endParaRPr kumimoji="1" lang="en-US" altLang="ja-JP" sz="2000" dirty="0" smtClean="0"/>
          </a:p>
          <a:p>
            <a:pPr lvl="2">
              <a:buFont typeface="Wingdings" pitchFamily="2" charset="2"/>
              <a:buChar char="Ø"/>
            </a:pPr>
            <a:r>
              <a:rPr lang="en-US" altLang="ja-JP" sz="2000" dirty="0" smtClean="0"/>
              <a:t>SOAP</a:t>
            </a:r>
          </a:p>
          <a:p>
            <a:pPr lvl="2">
              <a:buFont typeface="Wingdings" pitchFamily="2" charset="2"/>
              <a:buChar char="Ø"/>
            </a:pPr>
            <a:r>
              <a:rPr kumimoji="1" lang="en-US" altLang="ja-JP" sz="2000" dirty="0" smtClean="0"/>
              <a:t>REST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ja-JP" sz="2000" dirty="0" smtClean="0"/>
              <a:t>RPC</a:t>
            </a:r>
            <a:r>
              <a:rPr lang="ja-JP" altLang="en-US" sz="2000" dirty="0" smtClean="0"/>
              <a:t>など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ASP.NET 2.0</a:t>
            </a:r>
            <a:r>
              <a:rPr lang="ja-JP" altLang="en-US" sz="2000" dirty="0" smtClean="0"/>
              <a:t>による実装</a:t>
            </a:r>
            <a:endParaRPr lang="en-US" altLang="ja-JP" sz="2000" dirty="0" smtClean="0"/>
          </a:p>
          <a:p>
            <a:pPr lvl="1"/>
            <a:r>
              <a:rPr lang="en-US" altLang="ja-JP" sz="2000" dirty="0" smtClean="0"/>
              <a:t>SOAP</a:t>
            </a:r>
          </a:p>
          <a:p>
            <a:pPr lvl="1"/>
            <a:r>
              <a:rPr lang="en-US" altLang="ja-JP" sz="2000" dirty="0" smtClean="0"/>
              <a:t>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86808" cy="1362075"/>
          </a:xfrm>
        </p:spPr>
        <p:txBody>
          <a:bodyPr anchor="ctr" anchorCtr="0"/>
          <a:lstStyle/>
          <a:p>
            <a:pPr algn="ctr"/>
            <a:r>
              <a:rPr lang="en-US" altLang="ja-JP" sz="4800" cap="none" dirty="0" smtClean="0">
                <a:latin typeface="メイリオ" pitchFamily="50" charset="-128"/>
                <a:ea typeface="メイリオ" pitchFamily="50" charset="-128"/>
              </a:rPr>
              <a:t>Web</a:t>
            </a:r>
            <a:r>
              <a:rPr lang="ja-JP" altLang="en-US" sz="4800" cap="none" dirty="0" smtClean="0">
                <a:latin typeface="メイリオ" pitchFamily="50" charset="-128"/>
                <a:ea typeface="メイリオ" pitchFamily="50" charset="-128"/>
              </a:rPr>
              <a:t>サービスとは</a:t>
            </a:r>
            <a:endParaRPr lang="ja-JP" altLang="en-US" sz="4800" cap="none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920751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【</a:t>
            </a:r>
            <a:r>
              <a:rPr lang="ja-JP" altLang="en-US" dirty="0" smtClean="0">
                <a:solidFill>
                  <a:schemeClr val="tx1"/>
                </a:solidFill>
              </a:rPr>
              <a:t>おさらい</a:t>
            </a:r>
            <a:r>
              <a:rPr lang="en-US" altLang="ja-JP" dirty="0" smtClean="0">
                <a:solidFill>
                  <a:schemeClr val="tx1"/>
                </a:solidFill>
              </a:rPr>
              <a:t>】</a:t>
            </a:r>
            <a:r>
              <a:rPr kumimoji="1" lang="en-US" altLang="ja-JP" dirty="0" smtClean="0">
                <a:solidFill>
                  <a:schemeClr val="tx1"/>
                </a:solidFill>
              </a:rPr>
              <a:t/>
            </a:r>
            <a:br>
              <a:rPr kumimoji="1" lang="en-US" altLang="ja-JP" dirty="0" smtClean="0">
                <a:solidFill>
                  <a:schemeClr val="tx1"/>
                </a:solidFill>
              </a:rPr>
            </a:br>
            <a:r>
              <a:rPr kumimoji="1" lang="en-US" altLang="ja-JP" dirty="0" smtClean="0">
                <a:solidFill>
                  <a:schemeClr val="tx1"/>
                </a:solidFill>
              </a:rPr>
              <a:t>HTTP (</a:t>
            </a:r>
            <a:r>
              <a:rPr kumimoji="1" lang="en-US" altLang="ja-JP" dirty="0" err="1" smtClean="0">
                <a:solidFill>
                  <a:schemeClr val="tx1"/>
                </a:solidFill>
              </a:rPr>
              <a:t>HyperText</a:t>
            </a:r>
            <a:r>
              <a:rPr kumimoji="1" lang="en-US" altLang="ja-JP" dirty="0" smtClean="0">
                <a:solidFill>
                  <a:schemeClr val="tx1"/>
                </a:solidFill>
              </a:rPr>
              <a:t> Transfer Protocol)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857496"/>
            <a:ext cx="1120756" cy="1106276"/>
          </a:xfrm>
          <a:prstGeom prst="rect">
            <a:avLst/>
          </a:prstGeom>
          <a:noFill/>
        </p:spPr>
      </p:pic>
      <p:sp>
        <p:nvSpPr>
          <p:cNvPr id="1027" name="server"/>
          <p:cNvSpPr>
            <a:spLocks noEditPoints="1" noChangeArrowheads="1"/>
          </p:cNvSpPr>
          <p:nvPr/>
        </p:nvSpPr>
        <p:spPr bwMode="auto">
          <a:xfrm>
            <a:off x="6477026" y="2500306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雲 7"/>
          <p:cNvSpPr/>
          <p:nvPr/>
        </p:nvSpPr>
        <p:spPr>
          <a:xfrm>
            <a:off x="2500298" y="2143116"/>
            <a:ext cx="2928958" cy="26432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28" name="直線矢印コネクタ 27"/>
          <p:cNvCxnSpPr/>
          <p:nvPr/>
        </p:nvCxnSpPr>
        <p:spPr>
          <a:xfrm>
            <a:off x="2000232" y="2928934"/>
            <a:ext cx="4214842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rot="10800000">
            <a:off x="2000232" y="3786190"/>
            <a:ext cx="4214842" cy="1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1737429" y="2071678"/>
            <a:ext cx="4406207" cy="646331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リクエスト</a:t>
            </a:r>
            <a:endParaRPr kumimoji="1"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(ex. http://example.jp/foo/buz.html)</a:t>
            </a:r>
            <a:endParaRPr kumimoji="1" lang="ja-JP" altLang="en-US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484845" y="3997115"/>
            <a:ext cx="3373039" cy="646331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ファイル</a:t>
            </a:r>
            <a:endParaRPr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kumimoji="1"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(ex. HTML</a:t>
            </a:r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文書</a:t>
            </a:r>
            <a:r>
              <a:rPr kumimoji="1"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,</a:t>
            </a:r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画像ファイル</a:t>
            </a:r>
            <a:r>
              <a:rPr kumimoji="1"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)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43379" y="5214950"/>
            <a:ext cx="812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動的な処理（リクエストの情報を処理</a:t>
            </a:r>
            <a:r>
              <a:rPr lang="en-US" altLang="ja-JP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etc.</a:t>
            </a:r>
            <a:r>
              <a:rPr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）が出来ない！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920751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【</a:t>
            </a:r>
            <a:r>
              <a:rPr lang="ja-JP" altLang="en-US" dirty="0" smtClean="0">
                <a:solidFill>
                  <a:schemeClr val="tx1"/>
                </a:solidFill>
              </a:rPr>
              <a:t>おさらい</a:t>
            </a:r>
            <a:r>
              <a:rPr lang="en-US" altLang="ja-JP" dirty="0" smtClean="0">
                <a:solidFill>
                  <a:schemeClr val="tx1"/>
                </a:solidFill>
              </a:rPr>
              <a:t>】</a:t>
            </a:r>
            <a:r>
              <a:rPr kumimoji="1" lang="en-US" altLang="ja-JP" dirty="0" smtClean="0">
                <a:solidFill>
                  <a:schemeClr val="tx1"/>
                </a:solidFill>
              </a:rPr>
              <a:t/>
            </a:r>
            <a:br>
              <a:rPr kumimoji="1" lang="en-US" altLang="ja-JP" dirty="0" smtClean="0">
                <a:solidFill>
                  <a:schemeClr val="tx1"/>
                </a:solidFill>
              </a:rPr>
            </a:br>
            <a:r>
              <a:rPr kumimoji="1" lang="en-US" altLang="ja-JP" dirty="0" smtClean="0">
                <a:solidFill>
                  <a:schemeClr val="tx1"/>
                </a:solidFill>
              </a:rPr>
              <a:t>CGI (Common Gateway Interface)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857496"/>
            <a:ext cx="1120756" cy="1106276"/>
          </a:xfrm>
          <a:prstGeom prst="rect">
            <a:avLst/>
          </a:prstGeom>
          <a:noFill/>
        </p:spPr>
      </p:pic>
      <p:sp>
        <p:nvSpPr>
          <p:cNvPr id="5" name="server"/>
          <p:cNvSpPr>
            <a:spLocks noEditPoints="1" noChangeArrowheads="1"/>
          </p:cNvSpPr>
          <p:nvPr/>
        </p:nvSpPr>
        <p:spPr bwMode="auto">
          <a:xfrm>
            <a:off x="6477026" y="2500306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雲 7"/>
          <p:cNvSpPr/>
          <p:nvPr/>
        </p:nvSpPr>
        <p:spPr>
          <a:xfrm>
            <a:off x="2500298" y="2143116"/>
            <a:ext cx="2928958" cy="26432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000232" y="2928934"/>
            <a:ext cx="4214842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0800000">
            <a:off x="2000232" y="3786190"/>
            <a:ext cx="4214842" cy="1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214414" y="1714488"/>
            <a:ext cx="5426101" cy="646331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リクエスト</a:t>
            </a:r>
            <a:endParaRPr kumimoji="1"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(ex. http://example.jp/foo/buz.cgi?var=hoge)</a:t>
            </a:r>
            <a:endParaRPr kumimoji="1" lang="ja-JP" altLang="en-US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84845" y="3997115"/>
            <a:ext cx="3373039" cy="646331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ファイル</a:t>
            </a:r>
            <a:endParaRPr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kumimoji="1"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(ex. HTML</a:t>
            </a:r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文書</a:t>
            </a:r>
            <a:r>
              <a:rPr kumimoji="1"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,</a:t>
            </a:r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画像ファイル</a:t>
            </a:r>
            <a:r>
              <a:rPr kumimoji="1"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)</a:t>
            </a:r>
          </a:p>
        </p:txBody>
      </p:sp>
      <p:sp>
        <p:nvSpPr>
          <p:cNvPr id="13" name="爆発 1 12"/>
          <p:cNvSpPr/>
          <p:nvPr/>
        </p:nvSpPr>
        <p:spPr>
          <a:xfrm>
            <a:off x="6286512" y="2786058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5643570" y="4857760"/>
            <a:ext cx="2286016" cy="642942"/>
          </a:xfrm>
          <a:prstGeom prst="wedgeRoundRectCallout">
            <a:avLst>
              <a:gd name="adj1" fmla="val 4677"/>
              <a:gd name="adj2" fmla="val -2083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var</a:t>
            </a:r>
            <a:r>
              <a:rPr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=</a:t>
            </a:r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hoge</a:t>
            </a:r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を処理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571604" y="5143512"/>
            <a:ext cx="5416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リクエスト毎にプロセスが起動する。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8" presetClass="entr" presetSubtype="1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8" presetClass="entr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4" grpId="2" animBg="1"/>
      <p:bldP spid="14" grpId="3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920751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【</a:t>
            </a:r>
            <a:r>
              <a:rPr lang="ja-JP" altLang="en-US" dirty="0" smtClean="0">
                <a:solidFill>
                  <a:schemeClr val="tx1"/>
                </a:solidFill>
              </a:rPr>
              <a:t>おさらい</a:t>
            </a:r>
            <a:r>
              <a:rPr lang="en-US" altLang="ja-JP" dirty="0" smtClean="0">
                <a:solidFill>
                  <a:schemeClr val="tx1"/>
                </a:solidFill>
              </a:rPr>
              <a:t>】</a:t>
            </a:r>
            <a:r>
              <a:rPr kumimoji="1" lang="en-US" altLang="ja-JP" dirty="0" smtClean="0">
                <a:solidFill>
                  <a:schemeClr val="tx1"/>
                </a:solidFill>
              </a:rPr>
              <a:t/>
            </a:r>
            <a:br>
              <a:rPr kumimoji="1" lang="en-US" altLang="ja-JP" dirty="0" smtClean="0">
                <a:solidFill>
                  <a:schemeClr val="tx1"/>
                </a:solidFill>
              </a:rPr>
            </a:br>
            <a:r>
              <a:rPr kumimoji="1" lang="en-US" altLang="ja-JP" dirty="0" smtClean="0">
                <a:solidFill>
                  <a:schemeClr val="tx1"/>
                </a:solidFill>
              </a:rPr>
              <a:t>CGI (Common Gateway Interface)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000241"/>
            <a:ext cx="651358" cy="642942"/>
          </a:xfrm>
          <a:prstGeom prst="rect">
            <a:avLst/>
          </a:prstGeom>
          <a:noFill/>
        </p:spPr>
      </p:pic>
      <p:sp>
        <p:nvSpPr>
          <p:cNvPr id="5" name="server"/>
          <p:cNvSpPr>
            <a:spLocks noEditPoints="1" noChangeArrowheads="1"/>
          </p:cNvSpPr>
          <p:nvPr/>
        </p:nvSpPr>
        <p:spPr bwMode="auto">
          <a:xfrm>
            <a:off x="6477026" y="2500306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雲 7"/>
          <p:cNvSpPr/>
          <p:nvPr/>
        </p:nvSpPr>
        <p:spPr>
          <a:xfrm>
            <a:off x="2500298" y="2143116"/>
            <a:ext cx="2928958" cy="26432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1214414" y="2285992"/>
            <a:ext cx="5000660" cy="642942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爆発 1 9"/>
          <p:cNvSpPr/>
          <p:nvPr/>
        </p:nvSpPr>
        <p:spPr>
          <a:xfrm>
            <a:off x="6286512" y="2071678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28860" y="5143512"/>
            <a:ext cx="5724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大量アクセスがあるとリソースが</a:t>
            </a:r>
            <a:r>
              <a:rPr kumimoji="1" lang="ja-JP" altLang="en-US" sz="2400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。。。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pic>
        <p:nvPicPr>
          <p:cNvPr id="15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786058"/>
            <a:ext cx="651358" cy="642942"/>
          </a:xfrm>
          <a:prstGeom prst="rect">
            <a:avLst/>
          </a:prstGeom>
          <a:noFill/>
        </p:spPr>
      </p:pic>
      <p:pic>
        <p:nvPicPr>
          <p:cNvPr id="16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000240"/>
            <a:ext cx="651358" cy="642942"/>
          </a:xfrm>
          <a:prstGeom prst="rect">
            <a:avLst/>
          </a:prstGeom>
          <a:noFill/>
        </p:spPr>
      </p:pic>
      <p:pic>
        <p:nvPicPr>
          <p:cNvPr id="17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786058"/>
            <a:ext cx="651358" cy="642942"/>
          </a:xfrm>
          <a:prstGeom prst="rect">
            <a:avLst/>
          </a:prstGeom>
          <a:noFill/>
        </p:spPr>
      </p:pic>
      <p:pic>
        <p:nvPicPr>
          <p:cNvPr id="18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618" y="3643314"/>
            <a:ext cx="651358" cy="642942"/>
          </a:xfrm>
          <a:prstGeom prst="rect">
            <a:avLst/>
          </a:prstGeom>
          <a:noFill/>
        </p:spPr>
      </p:pic>
      <p:pic>
        <p:nvPicPr>
          <p:cNvPr id="19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643314"/>
            <a:ext cx="651358" cy="642942"/>
          </a:xfrm>
          <a:prstGeom prst="rect">
            <a:avLst/>
          </a:prstGeom>
          <a:noFill/>
        </p:spPr>
      </p:pic>
      <p:pic>
        <p:nvPicPr>
          <p:cNvPr id="20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429132"/>
            <a:ext cx="651358" cy="642942"/>
          </a:xfrm>
          <a:prstGeom prst="rect">
            <a:avLst/>
          </a:prstGeom>
          <a:noFill/>
        </p:spPr>
      </p:pic>
      <p:pic>
        <p:nvPicPr>
          <p:cNvPr id="21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4429132"/>
            <a:ext cx="651358" cy="642942"/>
          </a:xfrm>
          <a:prstGeom prst="rect">
            <a:avLst/>
          </a:prstGeom>
          <a:noFill/>
        </p:spPr>
      </p:pic>
      <p:cxnSp>
        <p:nvCxnSpPr>
          <p:cNvPr id="23" name="直線矢印コネクタ 22"/>
          <p:cNvCxnSpPr/>
          <p:nvPr/>
        </p:nvCxnSpPr>
        <p:spPr>
          <a:xfrm>
            <a:off x="2143108" y="2214554"/>
            <a:ext cx="4071966" cy="42862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>
            <a:off x="2071670" y="2928934"/>
            <a:ext cx="4143404" cy="285752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>
            <a:off x="1285852" y="3143248"/>
            <a:ext cx="4929222" cy="35719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>
            <a:off x="1142976" y="3786190"/>
            <a:ext cx="5072098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 flipV="1">
            <a:off x="2071670" y="4000504"/>
            <a:ext cx="4143404" cy="7143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V="1">
            <a:off x="1142976" y="4214818"/>
            <a:ext cx="5072098" cy="35719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V="1">
            <a:off x="2071670" y="4429132"/>
            <a:ext cx="4143404" cy="35719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爆発 1 39"/>
          <p:cNvSpPr/>
          <p:nvPr/>
        </p:nvSpPr>
        <p:spPr>
          <a:xfrm>
            <a:off x="6438912" y="2224078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1" name="爆発 1 40"/>
          <p:cNvSpPr/>
          <p:nvPr/>
        </p:nvSpPr>
        <p:spPr>
          <a:xfrm>
            <a:off x="6643702" y="2376478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7" name="爆発 1 46"/>
          <p:cNvSpPr/>
          <p:nvPr/>
        </p:nvSpPr>
        <p:spPr>
          <a:xfrm>
            <a:off x="6796102" y="2528878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2" name="爆発 1 41"/>
          <p:cNvSpPr/>
          <p:nvPr/>
        </p:nvSpPr>
        <p:spPr>
          <a:xfrm>
            <a:off x="6286512" y="2571744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4" name="爆発 1 43"/>
          <p:cNvSpPr/>
          <p:nvPr/>
        </p:nvSpPr>
        <p:spPr>
          <a:xfrm>
            <a:off x="6438912" y="2724144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5" name="爆発 1 44"/>
          <p:cNvSpPr/>
          <p:nvPr/>
        </p:nvSpPr>
        <p:spPr>
          <a:xfrm>
            <a:off x="6591312" y="2876544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6" name="爆発 1 45"/>
          <p:cNvSpPr/>
          <p:nvPr/>
        </p:nvSpPr>
        <p:spPr>
          <a:xfrm>
            <a:off x="6743712" y="3028944"/>
            <a:ext cx="2000264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perl.exe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40" grpId="0" animBg="1"/>
      <p:bldP spid="41" grpId="0" animBg="1"/>
      <p:bldP spid="47" grpId="0" animBg="1"/>
      <p:bldP spid="42" grpId="0" animBg="1"/>
      <p:bldP spid="44" grpId="0" animBg="1"/>
      <p:bldP spid="45" grpId="0" animBg="1"/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920751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【</a:t>
            </a:r>
            <a:r>
              <a:rPr lang="ja-JP" altLang="en-US" dirty="0" smtClean="0">
                <a:solidFill>
                  <a:schemeClr val="tx1"/>
                </a:solidFill>
              </a:rPr>
              <a:t>おさらい</a:t>
            </a:r>
            <a:r>
              <a:rPr lang="en-US" altLang="ja-JP" dirty="0" smtClean="0">
                <a:solidFill>
                  <a:schemeClr val="tx1"/>
                </a:solidFill>
              </a:rPr>
              <a:t>】</a:t>
            </a:r>
            <a:r>
              <a:rPr kumimoji="1" lang="en-US" altLang="ja-JP" dirty="0" smtClean="0">
                <a:solidFill>
                  <a:schemeClr val="tx1"/>
                </a:solidFill>
              </a:rPr>
              <a:t/>
            </a:r>
            <a:br>
              <a:rPr kumimoji="1" lang="en-US" altLang="ja-JP" dirty="0" smtClean="0">
                <a:solidFill>
                  <a:schemeClr val="tx1"/>
                </a:solidFill>
              </a:rPr>
            </a:br>
            <a:r>
              <a:rPr kumimoji="1" lang="en-US" altLang="ja-JP" dirty="0" smtClean="0">
                <a:solidFill>
                  <a:schemeClr val="tx1"/>
                </a:solidFill>
              </a:rPr>
              <a:t>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アプリケーション</a:t>
            </a:r>
            <a:r>
              <a:rPr kumimoji="1" lang="en-US" altLang="ja-JP" dirty="0" smtClean="0">
                <a:solidFill>
                  <a:schemeClr val="tx1"/>
                </a:solidFill>
              </a:rPr>
              <a:t>(JSP, ASP.NET)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857496"/>
            <a:ext cx="1120756" cy="1106276"/>
          </a:xfrm>
          <a:prstGeom prst="rect">
            <a:avLst/>
          </a:prstGeom>
          <a:noFill/>
        </p:spPr>
      </p:pic>
      <p:sp>
        <p:nvSpPr>
          <p:cNvPr id="5" name="server"/>
          <p:cNvSpPr>
            <a:spLocks noEditPoints="1" noChangeArrowheads="1"/>
          </p:cNvSpPr>
          <p:nvPr/>
        </p:nvSpPr>
        <p:spPr bwMode="auto">
          <a:xfrm>
            <a:off x="6477026" y="2500306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雲 7"/>
          <p:cNvSpPr/>
          <p:nvPr/>
        </p:nvSpPr>
        <p:spPr>
          <a:xfrm>
            <a:off x="2500298" y="2143116"/>
            <a:ext cx="2928958" cy="264320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000232" y="2928934"/>
            <a:ext cx="4214842" cy="1588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rot="10800000">
            <a:off x="2000232" y="3786190"/>
            <a:ext cx="4214842" cy="1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214414" y="1714488"/>
            <a:ext cx="5629683" cy="646331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リクエスト</a:t>
            </a:r>
            <a:endParaRPr kumimoji="1"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(ex. http://example.jp/foo/buz.aspx?var=hoge)</a:t>
            </a:r>
            <a:endParaRPr kumimoji="1" lang="ja-JP" altLang="en-US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84845" y="3997115"/>
            <a:ext cx="3373039" cy="646331"/>
          </a:xfrm>
          <a:prstGeom prst="rect">
            <a:avLst/>
          </a:prstGeom>
          <a:solidFill>
            <a:schemeClr val="accent2">
              <a:alpha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ファイル</a:t>
            </a:r>
            <a:endParaRPr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kumimoji="1"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(ex. HTML</a:t>
            </a:r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文書</a:t>
            </a:r>
            <a:r>
              <a:rPr kumimoji="1"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,</a:t>
            </a:r>
            <a:r>
              <a:rPr kumimoji="1" lang="ja-JP" altLang="en-US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画像ファイル</a:t>
            </a:r>
            <a:r>
              <a:rPr kumimoji="1" lang="en-US" altLang="ja-JP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)</a:t>
            </a:r>
          </a:p>
        </p:txBody>
      </p:sp>
      <p:sp>
        <p:nvSpPr>
          <p:cNvPr id="13" name="爆発 1 12"/>
          <p:cNvSpPr/>
          <p:nvPr/>
        </p:nvSpPr>
        <p:spPr>
          <a:xfrm>
            <a:off x="6072198" y="2786058"/>
            <a:ext cx="2786082" cy="12858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inetinfo.exe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6215074" y="4857760"/>
            <a:ext cx="2286016" cy="642942"/>
          </a:xfrm>
          <a:prstGeom prst="wedgeRoundRectCallout">
            <a:avLst>
              <a:gd name="adj1" fmla="val 2485"/>
              <a:gd name="adj2" fmla="val -206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var</a:t>
            </a:r>
            <a:r>
              <a:rPr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=</a:t>
            </a:r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hoge</a:t>
            </a:r>
            <a:r>
              <a:rPr lang="ja-JP" altLang="en-US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を処理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85984" y="5072074"/>
            <a:ext cx="4185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起動する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プロセスはひとつ。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8" presetClass="entr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4" grpId="0" animBg="1"/>
      <p:bldP spid="14" grpId="1" animBg="1"/>
      <p:bldP spid="14" grpId="2" animBg="1"/>
      <p:bldP spid="14" grpId="3" animBg="1"/>
      <p:bldP spid="15" grpId="0"/>
    </p:bldLst>
  </p:timing>
</p:sld>
</file>

<file path=ppt/theme/theme1.xml><?xml version="1.0" encoding="utf-8"?>
<a:theme xmlns:a="http://schemas.openxmlformats.org/drawingml/2006/main" name="スライドマスタT2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スライドマスタT25</Template>
  <TotalTime>3255</TotalTime>
  <Words>699</Words>
  <Application>Microsoft Office PowerPoint</Application>
  <PresentationFormat>画面に合わせる (4:3)</PresentationFormat>
  <Paragraphs>189</Paragraphs>
  <Slides>28</Slides>
  <Notes>28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29" baseType="lpstr">
      <vt:lpstr>スライドマスタT25</vt:lpstr>
      <vt:lpstr>スライド 1</vt:lpstr>
      <vt:lpstr>自己紹介</vt:lpstr>
      <vt:lpstr>自己紹介</vt:lpstr>
      <vt:lpstr>Agenda</vt:lpstr>
      <vt:lpstr>Webサービスとは</vt:lpstr>
      <vt:lpstr>【おさらい】 HTTP (HyperText Transfer Protocol)</vt:lpstr>
      <vt:lpstr>【おさらい】 CGI (Common Gateway Interface)</vt:lpstr>
      <vt:lpstr>【おさらい】 CGI (Common Gateway Interface)</vt:lpstr>
      <vt:lpstr>【おさらい】 Webアプリケーション(JSP, ASP.NET)</vt:lpstr>
      <vt:lpstr>【おさらい】  Webアプリケーション(JSP, ASP.NET)</vt:lpstr>
      <vt:lpstr>【ちなみに】 FastCGI</vt:lpstr>
      <vt:lpstr>Webサービス</vt:lpstr>
      <vt:lpstr>Webサービスの種類</vt:lpstr>
      <vt:lpstr>Webサービスの種類</vt:lpstr>
      <vt:lpstr>SOAP</vt:lpstr>
      <vt:lpstr>SOAP(Simple Object Access Protocol)</vt:lpstr>
      <vt:lpstr>SOAP</vt:lpstr>
      <vt:lpstr>REST</vt:lpstr>
      <vt:lpstr>REST(REpresentational State Transfer)</vt:lpstr>
      <vt:lpstr>REST</vt:lpstr>
      <vt:lpstr>ASP.NET 2.0による実装</vt:lpstr>
      <vt:lpstr>SOAP</vt:lpstr>
      <vt:lpstr>SOAP</vt:lpstr>
      <vt:lpstr>Demo ～SOAP～</vt:lpstr>
      <vt:lpstr>REST</vt:lpstr>
      <vt:lpstr>REST</vt:lpstr>
      <vt:lpstr>Demo ～REST～</vt:lpstr>
      <vt:lpstr>今日のお話（まとめ）</vt:lpstr>
    </vt:vector>
  </TitlesOfParts>
  <Company>MK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わんくま同盟東京勉強会#25 ASP.NET 2.0によるWebサービスの構築</dc:title>
  <dc:creator>こくぶんまさひろ</dc:creator>
  <cp:lastModifiedBy>こくぶんまさひろ</cp:lastModifiedBy>
  <cp:revision>62</cp:revision>
  <dcterms:created xsi:type="dcterms:W3CDTF">2008-09-23T04:49:43Z</dcterms:created>
  <dcterms:modified xsi:type="dcterms:W3CDTF">2008-10-15T13:41:08Z</dcterms:modified>
</cp:coreProperties>
</file>