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66" r:id="rId2"/>
    <p:sldId id="265" r:id="rId3"/>
    <p:sldId id="269" r:id="rId4"/>
    <p:sldId id="267" r:id="rId5"/>
    <p:sldId id="271" r:id="rId6"/>
    <p:sldId id="272" r:id="rId7"/>
    <p:sldId id="273" r:id="rId8"/>
    <p:sldId id="274" r:id="rId9"/>
    <p:sldId id="275" r:id="rId10"/>
    <p:sldId id="268" r:id="rId11"/>
    <p:sldId id="270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95" r:id="rId21"/>
    <p:sldId id="296" r:id="rId22"/>
    <p:sldId id="284" r:id="rId23"/>
    <p:sldId id="291" r:id="rId24"/>
    <p:sldId id="285" r:id="rId25"/>
    <p:sldId id="286" r:id="rId26"/>
    <p:sldId id="293" r:id="rId27"/>
    <p:sldId id="294" r:id="rId28"/>
    <p:sldId id="290" r:id="rId29"/>
    <p:sldId id="287" r:id="rId30"/>
    <p:sldId id="288" r:id="rId31"/>
    <p:sldId id="289" r:id="rId32"/>
    <p:sldId id="297" r:id="rId3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1878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2008/09/20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73FE5-2FC4-4143-A248-77CB3192CDC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ilight.jp/blog/mnow/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blogs.wankuma.com/mnow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mnow.wankuma.com/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14348" y="500042"/>
            <a:ext cx="7143800" cy="107157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/>
            <a:r>
              <a:rPr lang="en-US" altLang="ja-JP" sz="4800" dirty="0" err="1" smtClean="0"/>
              <a:t>Linq</a:t>
            </a:r>
            <a:r>
              <a:rPr lang="en-US" altLang="ja-JP" sz="4800" dirty="0" smtClean="0"/>
              <a:t> for VB </a:t>
            </a:r>
            <a:r>
              <a:rPr lang="ja-JP" altLang="en-US" sz="4800" dirty="0" smtClean="0"/>
              <a:t>はものすごい</a:t>
            </a:r>
            <a:endParaRPr kumimoji="1" lang="ja-JP" altLang="en-US" sz="4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コンテンツ プレースホルダ 9" descr="uxlablog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0459" y="5129071"/>
            <a:ext cx="2905657" cy="871697"/>
          </a:xfrm>
          <a:prstGeom prst="rect">
            <a:avLst/>
          </a:prstGeom>
        </p:spPr>
      </p:pic>
      <p:pic>
        <p:nvPicPr>
          <p:cNvPr id="4" name="図 3" descr="MVP_Horizontal_FullColo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1785926"/>
            <a:ext cx="2105868" cy="857256"/>
          </a:xfrm>
          <a:prstGeom prst="rect">
            <a:avLst/>
          </a:prstGeom>
        </p:spPr>
      </p:pic>
      <p:pic>
        <p:nvPicPr>
          <p:cNvPr id="5" name="図 4" descr="kum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074" y="5143512"/>
            <a:ext cx="2449303" cy="857256"/>
          </a:xfrm>
          <a:prstGeom prst="rect">
            <a:avLst/>
          </a:prstGeom>
        </p:spPr>
      </p:pic>
      <p:pic>
        <p:nvPicPr>
          <p:cNvPr id="6" name="図 5" descr="mnow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37145" y="5143512"/>
            <a:ext cx="2857518" cy="857256"/>
          </a:xfrm>
          <a:prstGeom prst="rect">
            <a:avLst/>
          </a:prstGeom>
        </p:spPr>
      </p:pic>
      <p:sp>
        <p:nvSpPr>
          <p:cNvPr id="7" name="サブタイトル 2"/>
          <p:cNvSpPr txBox="1">
            <a:spLocks/>
          </p:cNvSpPr>
          <p:nvPr/>
        </p:nvSpPr>
        <p:spPr>
          <a:xfrm>
            <a:off x="1214414" y="2071678"/>
            <a:ext cx="6400800" cy="27860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えムナウ　（児玉宏之）</a:t>
            </a: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6"/>
              </a:rPr>
              <a:t>http://mnow.jp/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6"/>
              </a:rPr>
              <a:t>http://mnow.wankuma.com/</a:t>
            </a:r>
            <a:endParaRPr kumimoji="0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7"/>
              </a:rPr>
              <a:t>http://blogs.wankuma.com/mnow/</a:t>
            </a:r>
            <a:endParaRPr kumimoji="0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8"/>
              </a:rPr>
              <a:t>http://www.ailight.jp/blog/mnow/</a:t>
            </a:r>
            <a:endParaRPr kumimoji="0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ja-JP" sz="3200" kern="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対象となるデータは以下のようなものです。</a:t>
            </a:r>
            <a:endParaRPr kumimoji="1"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28662" y="2632251"/>
          <a:ext cx="7143800" cy="3011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4929222"/>
              </a:tblGrid>
              <a:tr h="474249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名称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対象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29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Linq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to Objects</a:t>
                      </a:r>
                      <a:endParaRPr kumimoji="1" lang="en-US" altLang="ja-JP" dirty="0" smtClean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b="0" dirty="0" err="1" smtClean="0"/>
                        <a:t>IEnumerable</a:t>
                      </a:r>
                      <a:r>
                        <a:rPr lang="en-US" altLang="ja-JP" b="0" dirty="0" smtClean="0"/>
                        <a:t>&lt;T&gt;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4742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Linq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to </a:t>
                      </a:r>
                      <a:r>
                        <a:rPr lang="en-US" altLang="ja-JP" dirty="0" err="1" smtClean="0"/>
                        <a:t>DataSet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ADO.NET</a:t>
                      </a:r>
                      <a:r>
                        <a:rPr lang="ja-JP" altLang="en-US" dirty="0" smtClean="0"/>
                        <a:t>の</a:t>
                      </a:r>
                      <a:r>
                        <a:rPr lang="en-US" altLang="ja-JP" dirty="0" err="1" smtClean="0"/>
                        <a:t>DataSet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742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Linq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to SQL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SQL</a:t>
                      </a:r>
                      <a:r>
                        <a:rPr lang="ja-JP" altLang="en-US" dirty="0" smtClean="0"/>
                        <a:t>サーバーのデータベース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742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Linq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to Entities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Entity Framework</a:t>
                      </a:r>
                      <a:r>
                        <a:rPr lang="ja-JP" altLang="en-US" dirty="0" smtClean="0"/>
                        <a:t> を通した概念エンティティ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742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Linq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to XML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XML</a:t>
                      </a:r>
                      <a:r>
                        <a:rPr lang="ja-JP" altLang="en-US" dirty="0" smtClean="0"/>
                        <a:t>の</a:t>
                      </a:r>
                      <a:r>
                        <a:rPr lang="en-US" dirty="0" err="1" smtClean="0"/>
                        <a:t>XElement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IQueryable</a:t>
            </a:r>
            <a:r>
              <a:rPr lang="en-US" dirty="0" smtClean="0"/>
              <a:t>(Of (T)) </a:t>
            </a:r>
            <a:r>
              <a:rPr lang="ja-JP" altLang="en-US" dirty="0" smtClean="0"/>
              <a:t>インターフェイスを実装すれば独自の </a:t>
            </a:r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to</a:t>
            </a:r>
            <a:r>
              <a:rPr lang="ja-JP" altLang="en-US" dirty="0" smtClean="0"/>
              <a:t> </a:t>
            </a:r>
            <a:r>
              <a:rPr lang="en-US" altLang="ja-JP" dirty="0" smtClean="0"/>
              <a:t>XXX</a:t>
            </a:r>
            <a:r>
              <a:rPr lang="ja-JP" altLang="en-US" dirty="0" smtClean="0"/>
              <a:t> も作れます。</a:t>
            </a:r>
          </a:p>
          <a:p>
            <a:pPr lvl="1"/>
            <a:r>
              <a:rPr lang="en-US" altLang="ja-JP" sz="1600" dirty="0" smtClean="0"/>
              <a:t>LINQ to </a:t>
            </a:r>
            <a:r>
              <a:rPr lang="en-US" altLang="ja-JP" sz="1600" dirty="0" err="1" smtClean="0"/>
              <a:t>WebQueries</a:t>
            </a:r>
            <a:endParaRPr lang="en-US" altLang="ja-JP" sz="1600" dirty="0" smtClean="0"/>
          </a:p>
          <a:p>
            <a:pPr lvl="1"/>
            <a:r>
              <a:rPr lang="en-US" altLang="ja-JP" sz="1600" dirty="0" smtClean="0"/>
              <a:t>LINQ to Amazon</a:t>
            </a:r>
          </a:p>
          <a:p>
            <a:pPr lvl="1"/>
            <a:r>
              <a:rPr lang="en-US" altLang="ja-JP" sz="1600" dirty="0" smtClean="0"/>
              <a:t>LINQ to RDF Files</a:t>
            </a:r>
          </a:p>
          <a:p>
            <a:pPr lvl="1"/>
            <a:r>
              <a:rPr lang="en-US" altLang="ja-JP" sz="1600" dirty="0" smtClean="0"/>
              <a:t>LINQ to </a:t>
            </a:r>
            <a:r>
              <a:rPr lang="en-US" altLang="ja-JP" sz="1600" dirty="0" err="1" smtClean="0"/>
              <a:t>MySQL</a:t>
            </a:r>
            <a:endParaRPr lang="en-US" altLang="ja-JP" sz="1600" dirty="0" smtClean="0"/>
          </a:p>
          <a:p>
            <a:pPr lvl="1"/>
            <a:r>
              <a:rPr lang="en-US" altLang="ja-JP" sz="1600" dirty="0" smtClean="0"/>
              <a:t>LINQ to </a:t>
            </a:r>
            <a:r>
              <a:rPr lang="en-US" altLang="ja-JP" sz="1600" dirty="0" err="1" smtClean="0"/>
              <a:t>NHibernate</a:t>
            </a:r>
            <a:endParaRPr lang="en-US" altLang="ja-JP" sz="1600" dirty="0" smtClean="0"/>
          </a:p>
          <a:p>
            <a:pPr lvl="1"/>
            <a:r>
              <a:rPr lang="en-US" altLang="ja-JP" sz="1600" dirty="0" smtClean="0"/>
              <a:t>LINQ to LDAP</a:t>
            </a:r>
          </a:p>
          <a:p>
            <a:pPr lvl="1"/>
            <a:r>
              <a:rPr lang="en-US" altLang="ja-JP" sz="1600" dirty="0" smtClean="0"/>
              <a:t>LINQ to </a:t>
            </a:r>
            <a:r>
              <a:rPr lang="en-US" altLang="ja-JP" sz="1600" dirty="0" err="1" smtClean="0"/>
              <a:t>Flickr</a:t>
            </a:r>
            <a:endParaRPr lang="en-US" altLang="ja-JP" sz="1600" dirty="0" smtClean="0"/>
          </a:p>
          <a:p>
            <a:pPr lvl="1"/>
            <a:r>
              <a:rPr lang="en-US" altLang="ja-JP" sz="1600" dirty="0" smtClean="0"/>
              <a:t>LINQ to Google Desktop</a:t>
            </a:r>
          </a:p>
          <a:p>
            <a:pPr lvl="1"/>
            <a:r>
              <a:rPr lang="en-US" altLang="ja-JP" sz="1600" dirty="0" smtClean="0"/>
              <a:t>LINQ to SharePoint</a:t>
            </a:r>
          </a:p>
          <a:p>
            <a:pPr lvl="1"/>
            <a:r>
              <a:rPr lang="en-US" altLang="ja-JP" sz="1600" dirty="0" smtClean="0"/>
              <a:t>LINQ to Streams (</a:t>
            </a:r>
            <a:r>
              <a:rPr lang="en-US" altLang="ja-JP" sz="1600" dirty="0" err="1" smtClean="0"/>
              <a:t>SLinq</a:t>
            </a:r>
            <a:r>
              <a:rPr lang="en-US" altLang="ja-JP" sz="1600" dirty="0" smtClean="0"/>
              <a:t>, Streaming LINQ)</a:t>
            </a:r>
          </a:p>
          <a:p>
            <a:pPr lvl="1"/>
            <a:r>
              <a:rPr lang="en-US" altLang="ja-JP" sz="1600" dirty="0" smtClean="0"/>
              <a:t>LINQ to Expressions</a:t>
            </a:r>
          </a:p>
          <a:p>
            <a:pPr>
              <a:buNone/>
            </a:pPr>
            <a:r>
              <a:rPr lang="en-US" altLang="ja-JP" sz="1800" dirty="0" smtClean="0"/>
              <a:t>http://oakleafblog.blogspot.com/2007/03/third-party-linq-providers.html </a:t>
            </a:r>
            <a:endParaRPr kumimoji="1" lang="ja-JP" alt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to Object</a:t>
            </a:r>
          </a:p>
          <a:p>
            <a:pPr lvl="1"/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to Object </a:t>
            </a:r>
            <a:r>
              <a:rPr lang="ja-JP" altLang="en-US" dirty="0" smtClean="0"/>
              <a:t>は、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IEnumerable</a:t>
            </a:r>
            <a:r>
              <a:rPr lang="en-US" altLang="ja-JP" dirty="0" smtClean="0"/>
              <a:t>&lt;T&gt;</a:t>
            </a:r>
            <a:r>
              <a:rPr lang="ja-JP" altLang="en-US" dirty="0" smtClean="0"/>
              <a:t> によるパイプライン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Linq</a:t>
            </a:r>
            <a:r>
              <a:rPr lang="en-US" altLang="ja-JP" dirty="0" smtClean="0"/>
              <a:t> to Dataset </a:t>
            </a:r>
            <a:r>
              <a:rPr lang="ja-JP" altLang="en-US" dirty="0" smtClean="0"/>
              <a:t>や </a:t>
            </a:r>
            <a:r>
              <a:rPr lang="en-US" altLang="ja-JP" dirty="0" err="1" smtClean="0"/>
              <a:t>Linq</a:t>
            </a:r>
            <a:r>
              <a:rPr lang="en-US" altLang="ja-JP" dirty="0" smtClean="0"/>
              <a:t> to XML</a:t>
            </a:r>
            <a:r>
              <a:rPr lang="ja-JP" altLang="en-US" dirty="0" smtClean="0"/>
              <a:t> も同じ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便利に使うことができる反面、メソッドの内部で使用する </a:t>
            </a:r>
            <a:r>
              <a:rPr lang="en-US" altLang="ja-JP" dirty="0" err="1" smtClean="0"/>
              <a:t>foreach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の回数に注意を払わないと、効率が悪い場合もある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データ量や参照回数が多くなきゃ大丈夫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同じ </a:t>
            </a:r>
            <a:r>
              <a:rPr lang="en-US" altLang="ja-JP" dirty="0" err="1" smtClean="0"/>
              <a:t>Linq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 </a:t>
            </a:r>
            <a:r>
              <a:rPr lang="en-US" altLang="ja-JP" dirty="0" err="1" smtClean="0"/>
              <a:t>foreach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を何回もやるんであれば </a:t>
            </a:r>
            <a:r>
              <a:rPr lang="en-US" altLang="ja-JP" dirty="0" err="1" smtClean="0"/>
              <a:t>ToArray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to SQL</a:t>
            </a:r>
          </a:p>
          <a:p>
            <a:pPr lvl="1"/>
            <a:r>
              <a:rPr lang="ja-JP" altLang="en-US" dirty="0" smtClean="0"/>
              <a:t>母体になる </a:t>
            </a:r>
            <a:r>
              <a:rPr lang="en-US" altLang="ja-JP" dirty="0" err="1" smtClean="0"/>
              <a:t>DataContext</a:t>
            </a:r>
            <a:r>
              <a:rPr lang="ja-JP" altLang="en-US" dirty="0" smtClean="0"/>
              <a:t> は </a:t>
            </a:r>
            <a:r>
              <a:rPr lang="en-US" altLang="ja-JP" dirty="0" smtClean="0"/>
              <a:t>Dataset</a:t>
            </a:r>
            <a:r>
              <a:rPr lang="ja-JP" altLang="en-US" dirty="0" smtClean="0"/>
              <a:t> より進化しています。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Row</a:t>
            </a:r>
            <a:r>
              <a:rPr lang="ja-JP" altLang="en-US" dirty="0" smtClean="0"/>
              <a:t> は </a:t>
            </a:r>
            <a:r>
              <a:rPr lang="en-US" altLang="ja-JP" dirty="0" err="1" smtClean="0"/>
              <a:t>INotifyPropertyChanging</a:t>
            </a:r>
            <a:r>
              <a:rPr lang="ja-JP" altLang="en-US" dirty="0" smtClean="0"/>
              <a:t> や 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 を実装した</a:t>
            </a:r>
            <a:r>
              <a:rPr lang="en-US" altLang="ja-JP" dirty="0" smtClean="0"/>
              <a:t>Object</a:t>
            </a:r>
            <a:r>
              <a:rPr lang="ja-JP" altLang="en-US" dirty="0" smtClean="0"/>
              <a:t>です。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当然 </a:t>
            </a:r>
            <a:r>
              <a:rPr lang="en-US" altLang="ja-JP" dirty="0" smtClean="0"/>
              <a:t>Insert Update Delete </a:t>
            </a:r>
            <a:r>
              <a:rPr lang="ja-JP" altLang="en-US" dirty="0" smtClean="0"/>
              <a:t>ストアド も使えます。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あらかじめ必要な </a:t>
            </a:r>
            <a:r>
              <a:rPr lang="en-US" altLang="ja-JP" dirty="0" smtClean="0"/>
              <a:t>partial method </a:t>
            </a:r>
            <a:r>
              <a:rPr lang="ja-JP" altLang="en-US" dirty="0" smtClean="0"/>
              <a:t>が仕込まれています。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同時実行制御で競合の解決がサポートされています。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Linq</a:t>
            </a:r>
            <a:r>
              <a:rPr kumimoji="1" lang="en-US" altLang="ja-JP" dirty="0" smtClean="0"/>
              <a:t> to Entities</a:t>
            </a:r>
          </a:p>
          <a:p>
            <a:pPr lvl="1"/>
            <a:r>
              <a:rPr lang="ja-JP" altLang="en-US" dirty="0" smtClean="0"/>
              <a:t>母体になる </a:t>
            </a:r>
            <a:r>
              <a:rPr lang="en-US" altLang="ja-JP" dirty="0" err="1" smtClean="0"/>
              <a:t>ObjectContext</a:t>
            </a:r>
            <a:r>
              <a:rPr lang="ja-JP" altLang="en-US" dirty="0" smtClean="0"/>
              <a:t> は </a:t>
            </a:r>
            <a:r>
              <a:rPr lang="en-US" altLang="ja-JP" dirty="0" smtClean="0"/>
              <a:t>Dataset</a:t>
            </a:r>
            <a:r>
              <a:rPr lang="ja-JP" altLang="en-US" dirty="0" smtClean="0"/>
              <a:t> より進化しています。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EntityObject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INotifyPropertyChanging</a:t>
            </a:r>
            <a:r>
              <a:rPr lang="ja-JP" altLang="en-US" dirty="0" smtClean="0"/>
              <a:t> や 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 を実装してます。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当然 </a:t>
            </a:r>
            <a:r>
              <a:rPr lang="en-US" altLang="ja-JP" dirty="0" smtClean="0"/>
              <a:t>Insert Update Delete </a:t>
            </a:r>
            <a:r>
              <a:rPr lang="ja-JP" altLang="en-US" dirty="0" smtClean="0"/>
              <a:t>ストアド も使えます。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あらかじめ必要な </a:t>
            </a:r>
            <a:r>
              <a:rPr lang="en-US" altLang="ja-JP" dirty="0" smtClean="0"/>
              <a:t>partial method </a:t>
            </a:r>
            <a:r>
              <a:rPr lang="ja-JP" altLang="en-US" dirty="0" smtClean="0"/>
              <a:t>が仕込まれています。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SQL</a:t>
            </a:r>
            <a:r>
              <a:rPr kumimoji="1" lang="ja-JP" altLang="en-US" dirty="0" smtClean="0"/>
              <a:t>より高次元な概念クエリを発行できます。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イテレータ や </a:t>
            </a:r>
            <a:r>
              <a:rPr kumimoji="1" lang="en-US" altLang="ja-JP" dirty="0" smtClean="0"/>
              <a:t>Yield</a:t>
            </a:r>
            <a:r>
              <a:rPr kumimoji="1" lang="ja-JP" altLang="en-US" dirty="0" smtClean="0"/>
              <a:t> がない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VB</a:t>
            </a:r>
            <a:r>
              <a:rPr lang="ja-JP" altLang="en-US" dirty="0" smtClean="0"/>
              <a:t>９ の段階では、 </a:t>
            </a:r>
            <a:r>
              <a:rPr lang="en-US" altLang="ja-JP" dirty="0" err="1" smtClean="0"/>
              <a:t>IEnumerable</a:t>
            </a:r>
            <a:r>
              <a:rPr lang="ja-JP" altLang="en-US" dirty="0" smtClean="0"/>
              <a:t> を返す、イテレータに使用する </a:t>
            </a:r>
            <a:r>
              <a:rPr lang="en-US" altLang="ja-JP" dirty="0" smtClean="0"/>
              <a:t>Yield</a:t>
            </a:r>
            <a:r>
              <a:rPr lang="ja-JP" altLang="en-US" dirty="0" smtClean="0"/>
              <a:t> がありません。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イテレータで遅延解析する機構を使えませんので、</a:t>
            </a:r>
            <a:r>
              <a:rPr lang="en-US" altLang="ja-JP" dirty="0" smtClean="0"/>
              <a:t>Extension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Method</a:t>
            </a:r>
            <a:r>
              <a:rPr lang="ja-JP" altLang="en-US" dirty="0" smtClean="0"/>
              <a:t> とかで、コレクションを返す方法が現在は適当です。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928670"/>
            <a:ext cx="80724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Module Module1</a:t>
            </a:r>
          </a:p>
          <a:p>
            <a:r>
              <a:rPr lang="en-US" altLang="ja-JP" sz="1600" dirty="0" smtClean="0"/>
              <a:t>    Sub Main()</a:t>
            </a:r>
          </a:p>
          <a:p>
            <a:r>
              <a:rPr lang="en-US" altLang="ja-JP" sz="1600" dirty="0" smtClean="0"/>
              <a:t>        Dim al = New String() {"</a:t>
            </a:r>
            <a:r>
              <a:rPr lang="en-US" altLang="ja-JP" sz="1600" dirty="0" err="1" smtClean="0"/>
              <a:t>hnaka</a:t>
            </a:r>
            <a:r>
              <a:rPr lang="en-US" altLang="ja-JP" sz="1600" dirty="0" smtClean="0"/>
              <a:t>", "</a:t>
            </a:r>
            <a:r>
              <a:rPr lang="en-US" altLang="ja-JP" sz="1600" dirty="0" err="1" smtClean="0"/>
              <a:t>hkodama</a:t>
            </a:r>
            <a:r>
              <a:rPr lang="en-US" altLang="ja-JP" sz="1600" dirty="0" smtClean="0"/>
              <a:t>", "</a:t>
            </a:r>
            <a:r>
              <a:rPr lang="en-US" altLang="ja-JP" sz="1600" dirty="0" err="1" smtClean="0"/>
              <a:t>ttakahagi</a:t>
            </a:r>
            <a:r>
              <a:rPr lang="en-US" altLang="ja-JP" sz="1600" dirty="0" smtClean="0"/>
              <a:t>"}</a:t>
            </a:r>
          </a:p>
          <a:p>
            <a:r>
              <a:rPr lang="en-US" altLang="ja-JP" sz="1600" dirty="0" smtClean="0"/>
              <a:t>        </a:t>
            </a:r>
          </a:p>
          <a:p>
            <a:r>
              <a:rPr lang="en-US" altLang="ja-JP" sz="1600" dirty="0" smtClean="0"/>
              <a:t>        Dim accounts = </a:t>
            </a:r>
            <a:r>
              <a:rPr lang="en-US" altLang="ja-JP" sz="1600" dirty="0" err="1" smtClean="0"/>
              <a:t>al.MyExtension</a:t>
            </a:r>
            <a:endParaRPr lang="en-US" altLang="ja-JP" sz="1600" dirty="0" smtClean="0"/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        For Each account In accounts</a:t>
            </a:r>
          </a:p>
          <a:p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(account)</a:t>
            </a:r>
          </a:p>
          <a:p>
            <a:r>
              <a:rPr lang="en-US" altLang="ja-JP" sz="1600" dirty="0" smtClean="0"/>
              <a:t>        Next</a:t>
            </a:r>
          </a:p>
          <a:p>
            <a:r>
              <a:rPr lang="en-US" altLang="ja-JP" sz="1600" dirty="0" smtClean="0"/>
              <a:t>        </a:t>
            </a:r>
          </a:p>
          <a:p>
            <a:r>
              <a:rPr lang="en-US" altLang="ja-JP" sz="1600" dirty="0" smtClean="0"/>
              <a:t>    End Sub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29058" y="2143116"/>
            <a:ext cx="48577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&lt;</a:t>
            </a:r>
            <a:r>
              <a:rPr lang="en-US" altLang="ja-JP" sz="1600" dirty="0" err="1" smtClean="0"/>
              <a:t>System.Runtime.CompilerServices.Extension</a:t>
            </a:r>
            <a:r>
              <a:rPr lang="en-US" altLang="ja-JP" sz="1600" dirty="0" smtClean="0"/>
              <a:t>()&gt; _</a:t>
            </a:r>
          </a:p>
          <a:p>
            <a:r>
              <a:rPr lang="en-US" altLang="ja-JP" sz="1600" dirty="0" smtClean="0"/>
              <a:t>    Public Function </a:t>
            </a:r>
            <a:r>
              <a:rPr lang="en-US" altLang="ja-JP" sz="1600" dirty="0" err="1" smtClean="0"/>
              <a:t>MyExtension</a:t>
            </a:r>
            <a:endParaRPr lang="en-US" altLang="ja-JP" sz="1600" dirty="0" smtClean="0"/>
          </a:p>
          <a:p>
            <a:r>
              <a:rPr lang="en-US" altLang="ja-JP" sz="1600" dirty="0" smtClean="0"/>
              <a:t>	(</a:t>
            </a:r>
            <a:r>
              <a:rPr lang="en-US" altLang="ja-JP" sz="1600" dirty="0" err="1" smtClean="0"/>
              <a:t>ByVal</a:t>
            </a:r>
            <a:r>
              <a:rPr lang="en-US" altLang="ja-JP" sz="1600" dirty="0" smtClean="0"/>
              <a:t> values As </a:t>
            </a:r>
            <a:r>
              <a:rPr lang="en-US" altLang="ja-JP" sz="1600" dirty="0" err="1" smtClean="0"/>
              <a:t>IEnumerable</a:t>
            </a:r>
            <a:r>
              <a:rPr lang="en-US" altLang="ja-JP" sz="1600" dirty="0" smtClean="0"/>
              <a:t>(Of String))</a:t>
            </a:r>
          </a:p>
          <a:p>
            <a:r>
              <a:rPr lang="en-US" altLang="ja-JP" sz="1600" dirty="0" smtClean="0"/>
              <a:t>	 As </a:t>
            </a:r>
            <a:r>
              <a:rPr lang="en-US" altLang="ja-JP" sz="1600" dirty="0" err="1" smtClean="0"/>
              <a:t>IEnumerable</a:t>
            </a:r>
            <a:r>
              <a:rPr lang="en-US" altLang="ja-JP" sz="1600" dirty="0" smtClean="0"/>
              <a:t>(Of String)</a:t>
            </a:r>
          </a:p>
          <a:p>
            <a:r>
              <a:rPr lang="en-US" altLang="ja-JP" sz="1600" dirty="0" smtClean="0"/>
              <a:t>        </a:t>
            </a:r>
          </a:p>
          <a:p>
            <a:r>
              <a:rPr lang="en-US" altLang="ja-JP" sz="1600" dirty="0" smtClean="0"/>
              <a:t>        Dim results As New List(Of String)</a:t>
            </a:r>
          </a:p>
          <a:p>
            <a:r>
              <a:rPr lang="en-US" altLang="ja-JP" sz="1600" dirty="0" smtClean="0"/>
              <a:t>        For Each value In values</a:t>
            </a:r>
          </a:p>
          <a:p>
            <a:r>
              <a:rPr lang="en-US" altLang="ja-JP" sz="1600" dirty="0" smtClean="0"/>
              <a:t>            If </a:t>
            </a:r>
            <a:r>
              <a:rPr lang="en-US" altLang="ja-JP" sz="1600" dirty="0" err="1" smtClean="0"/>
              <a:t>value.StartsWith</a:t>
            </a:r>
            <a:r>
              <a:rPr lang="en-US" altLang="ja-JP" sz="1600" dirty="0" smtClean="0"/>
              <a:t>("h") Then</a:t>
            </a:r>
          </a:p>
          <a:p>
            <a:r>
              <a:rPr lang="en-US" altLang="ja-JP" sz="1600" dirty="0" smtClean="0"/>
              <a:t>                </a:t>
            </a:r>
            <a:r>
              <a:rPr lang="en-US" altLang="ja-JP" sz="1600" dirty="0" err="1" smtClean="0"/>
              <a:t>results.Add</a:t>
            </a:r>
            <a:r>
              <a:rPr lang="en-US" altLang="ja-JP" sz="1600" dirty="0" smtClean="0"/>
              <a:t>(value)</a:t>
            </a:r>
          </a:p>
          <a:p>
            <a:r>
              <a:rPr lang="en-US" altLang="ja-JP" sz="1600" dirty="0" smtClean="0"/>
              <a:t>            End If</a:t>
            </a:r>
          </a:p>
          <a:p>
            <a:r>
              <a:rPr lang="en-US" altLang="ja-JP" sz="1600" dirty="0" smtClean="0"/>
              <a:t>        Next</a:t>
            </a:r>
          </a:p>
          <a:p>
            <a:r>
              <a:rPr lang="en-US" altLang="ja-JP" sz="1600" dirty="0" smtClean="0"/>
              <a:t>        </a:t>
            </a:r>
          </a:p>
          <a:p>
            <a:r>
              <a:rPr lang="en-US" altLang="ja-JP" sz="1600" dirty="0" smtClean="0"/>
              <a:t>        Return results</a:t>
            </a:r>
          </a:p>
          <a:p>
            <a:r>
              <a:rPr lang="en-US" altLang="ja-JP" sz="1600" dirty="0" smtClean="0"/>
              <a:t>    End Function</a:t>
            </a:r>
          </a:p>
          <a:p>
            <a:r>
              <a:rPr lang="en-US" altLang="ja-JP" sz="1600" dirty="0" smtClean="0"/>
              <a:t>End Module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安心してください次のバージョンでは入るかも知れません。</a:t>
            </a: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http://www.panopticoncentral.net/archive/2008/08/08/24155.aspx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2928934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Function </a:t>
            </a:r>
            <a:r>
              <a:rPr lang="en-US" sz="1600" dirty="0" err="1" smtClean="0"/>
              <a:t>FromTo</a:t>
            </a:r>
            <a:r>
              <a:rPr lang="en-US" sz="1600" dirty="0" smtClean="0"/>
              <a:t>(</a:t>
            </a:r>
            <a:r>
              <a:rPr lang="en-US" sz="1600" dirty="0" err="1" smtClean="0"/>
              <a:t>ByVal</a:t>
            </a:r>
            <a:r>
              <a:rPr lang="en-US" sz="1600" dirty="0" smtClean="0"/>
              <a:t> low As Integer, </a:t>
            </a:r>
            <a:r>
              <a:rPr lang="en-US" sz="1600" dirty="0" err="1" smtClean="0"/>
              <a:t>ByVal</a:t>
            </a:r>
            <a:r>
              <a:rPr lang="en-US" sz="1600" dirty="0" smtClean="0"/>
              <a:t> high As Integer) As</a:t>
            </a:r>
          </a:p>
          <a:p>
            <a:r>
              <a:rPr lang="en-US" sz="1600" dirty="0" smtClean="0"/>
              <a:t>	 </a:t>
            </a:r>
            <a:r>
              <a:rPr lang="en-US" sz="1600" dirty="0" err="1" smtClean="0"/>
              <a:t>IEnumerable</a:t>
            </a:r>
            <a:r>
              <a:rPr lang="en-US" sz="1600" dirty="0" smtClean="0"/>
              <a:t>(Of Integer) </a:t>
            </a:r>
          </a:p>
          <a:p>
            <a:r>
              <a:rPr lang="ja-JP" altLang="en-US" sz="1600" dirty="0" smtClean="0"/>
              <a:t>　　</a:t>
            </a:r>
            <a:r>
              <a:rPr lang="en-US" sz="1600" dirty="0" smtClean="0"/>
              <a:t>Return </a:t>
            </a:r>
            <a:r>
              <a:rPr lang="en-US" sz="1600" dirty="0" err="1" smtClean="0"/>
              <a:t>Iterator</a:t>
            </a:r>
            <a:endParaRPr lang="en-US" sz="1600" dirty="0" smtClean="0"/>
          </a:p>
          <a:p>
            <a:r>
              <a:rPr lang="ja-JP" altLang="en-US" sz="1600" dirty="0" smtClean="0"/>
              <a:t>　　　　</a:t>
            </a:r>
            <a:r>
              <a:rPr lang="en-US" sz="1600" dirty="0" smtClean="0"/>
              <a:t>If low &lt;= high Then </a:t>
            </a:r>
          </a:p>
          <a:p>
            <a:r>
              <a:rPr lang="ja-JP" altLang="en-US" sz="1600" dirty="0" smtClean="0"/>
              <a:t>　　　　　　　</a:t>
            </a:r>
            <a:r>
              <a:rPr lang="en-US" sz="1600" dirty="0" smtClean="0"/>
              <a:t>Return low</a:t>
            </a:r>
          </a:p>
          <a:p>
            <a:r>
              <a:rPr lang="ja-JP" altLang="en-US" sz="1600" dirty="0" smtClean="0"/>
              <a:t>　　　　　　　</a:t>
            </a:r>
            <a:r>
              <a:rPr lang="en-US" sz="1600" dirty="0" smtClean="0"/>
              <a:t>Return Each </a:t>
            </a:r>
            <a:r>
              <a:rPr lang="en-US" sz="1600" dirty="0" err="1" smtClean="0"/>
              <a:t>FromTo</a:t>
            </a:r>
            <a:r>
              <a:rPr lang="en-US" sz="1600" dirty="0" smtClean="0"/>
              <a:t>(low + 1, high) </a:t>
            </a:r>
          </a:p>
          <a:p>
            <a:r>
              <a:rPr lang="ja-JP" altLang="en-US" sz="1600" dirty="0" smtClean="0"/>
              <a:t>　　　　</a:t>
            </a:r>
            <a:r>
              <a:rPr lang="en-US" sz="1600" dirty="0" smtClean="0"/>
              <a:t>End If </a:t>
            </a:r>
          </a:p>
          <a:p>
            <a:r>
              <a:rPr lang="ja-JP" altLang="en-US" sz="1600" dirty="0" smtClean="0"/>
              <a:t>　　</a:t>
            </a:r>
            <a:r>
              <a:rPr lang="en-US" sz="1600" dirty="0" smtClean="0"/>
              <a:t>End </a:t>
            </a:r>
            <a:r>
              <a:rPr lang="en-US" sz="1600" dirty="0" err="1" smtClean="0"/>
              <a:t>Iterator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End Function</a:t>
            </a:r>
            <a:endParaRPr lang="en-US" altLang="ja-JP" sz="16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コレクション初期化子 がない</a:t>
            </a:r>
            <a:endParaRPr kumimoji="1" lang="en-US" altLang="ja-JP" dirty="0" smtClean="0"/>
          </a:p>
          <a:p>
            <a:pPr marL="914400" lvl="1" indent="-514350"/>
            <a:r>
              <a:rPr lang="ja-JP" altLang="en-US" dirty="0" smtClean="0"/>
              <a:t>今はコレクションを定義して、ひとつひとつ </a:t>
            </a:r>
            <a:r>
              <a:rPr lang="en-US" altLang="ja-JP" dirty="0" smtClean="0"/>
              <a:t>Add</a:t>
            </a:r>
            <a:r>
              <a:rPr lang="ja-JP" altLang="en-US" dirty="0" smtClean="0"/>
              <a:t> していくしか方法はなさそうです。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3857628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Dim al = New Collection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With {.Name = "</a:t>
            </a:r>
            <a:r>
              <a:rPr lang="en-US" altLang="ja-JP" sz="1600" dirty="0" err="1" smtClean="0"/>
              <a:t>hnaka</a:t>
            </a:r>
            <a:r>
              <a:rPr lang="en-US" altLang="ja-JP" sz="1600" dirty="0" smtClean="0"/>
              <a:t>", .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 = "553-0001", .Prefecture = 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"})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With {.Name = "</a:t>
            </a:r>
            <a:r>
              <a:rPr lang="en-US" altLang="ja-JP" sz="1600" dirty="0" err="1" smtClean="0"/>
              <a:t>hkodama</a:t>
            </a:r>
            <a:r>
              <a:rPr lang="en-US" altLang="ja-JP" sz="1600" dirty="0" smtClean="0"/>
              <a:t>", .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 = "168-0064", .Prefecture = 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"})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安心してください、複雑なこともできるようにしようと、次バージョンに回したようです。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sz="2400" dirty="0" smtClean="0"/>
              <a:t>http://www.infoq.com/jp/news/2008/05/VB-Collections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2928934"/>
            <a:ext cx="807249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Dim x = {1, 2, 3, 4}</a:t>
            </a:r>
            <a:br>
              <a:rPr lang="en-US" sz="1600" dirty="0" smtClean="0"/>
            </a:br>
            <a:r>
              <a:rPr lang="en-US" sz="1600" dirty="0" smtClean="0"/>
              <a:t>Dim y = {{"a", 1}, {"b", 2}, {"c", 3}, {"d", 4}}</a:t>
            </a:r>
            <a:br>
              <a:rPr lang="en-US" sz="1600" dirty="0" smtClean="0"/>
            </a:br>
            <a:r>
              <a:rPr lang="en-US" sz="1600" dirty="0" smtClean="0"/>
              <a:t>Dim z = {{1, 2}, {3, 4}, {5, 6}, {7, 8}} </a:t>
            </a:r>
          </a:p>
          <a:p>
            <a:endParaRPr lang="en-US" sz="1600" dirty="0" smtClean="0"/>
          </a:p>
          <a:p>
            <a:r>
              <a:rPr lang="en-US" sz="1600" dirty="0" smtClean="0"/>
              <a:t>Dim x = {1, 2, 3, 4} 			'List(Of Int32) </a:t>
            </a:r>
            <a:br>
              <a:rPr lang="en-US" sz="1600" dirty="0" smtClean="0"/>
            </a:br>
            <a:r>
              <a:rPr lang="en-US" sz="1600" dirty="0" smtClean="0"/>
              <a:t>Dim x() = {1, 2, 3, 4} 		'array of Int32 </a:t>
            </a:r>
          </a:p>
          <a:p>
            <a:r>
              <a:rPr lang="en-US" sz="1600" dirty="0" smtClean="0"/>
              <a:t>Dim d = {1:“Hello”, 2:“World” }</a:t>
            </a:r>
            <a:r>
              <a:rPr lang="ja-JP" altLang="en-US" sz="1600" dirty="0" smtClean="0"/>
              <a:t>　</a:t>
            </a:r>
            <a:r>
              <a:rPr lang="en-US" altLang="ja-JP" sz="1600" dirty="0" smtClean="0"/>
              <a:t>	‘</a:t>
            </a:r>
            <a:r>
              <a:rPr lang="ja-JP" altLang="en-US" sz="1600" dirty="0" smtClean="0"/>
              <a:t>ディクショナリー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はじめに</a:t>
            </a:r>
            <a:endParaRPr lang="en-US" altLang="ja-JP" dirty="0" smtClean="0"/>
          </a:p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lang="en-US" altLang="ja-JP" dirty="0" smtClean="0"/>
          </a:p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lang="en-US" altLang="ja-JP" dirty="0" smtClean="0"/>
          </a:p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lang="en-US" altLang="ja-JP" dirty="0" smtClean="0"/>
          </a:p>
          <a:p>
            <a:r>
              <a:rPr lang="ja-JP" altLang="en-US" dirty="0" smtClean="0"/>
              <a:t>まとめ</a:t>
            </a:r>
            <a:endParaRPr lang="en-US" altLang="ja-JP" dirty="0" smtClean="0"/>
          </a:p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やっぱり ＿ が</a:t>
            </a:r>
            <a:r>
              <a:rPr kumimoji="1" lang="ja-JP" altLang="en-US" dirty="0" err="1" smtClean="0"/>
              <a:t>う</a:t>
            </a:r>
            <a:r>
              <a:rPr kumimoji="1" lang="ja-JP" altLang="en-US" dirty="0" smtClean="0"/>
              <a:t>ざった</a:t>
            </a:r>
            <a:r>
              <a:rPr kumimoji="1" lang="ja-JP" altLang="en-US" dirty="0" err="1" smtClean="0"/>
              <a:t>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とにかく毎行の最後には </a:t>
            </a:r>
            <a:r>
              <a:rPr lang="en-US" altLang="ja-JP" dirty="0" smtClean="0"/>
              <a:t>_ </a:t>
            </a:r>
            <a:r>
              <a:rPr lang="ja-JP" altLang="en-US" dirty="0" smtClean="0"/>
              <a:t>を入れないといけない。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Linq</a:t>
            </a:r>
            <a:r>
              <a:rPr lang="ja-JP" altLang="en-US" dirty="0" smtClean="0"/>
              <a:t> は特に複数行に書くことが多いので非常に気になります。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できているクエリを修正しようとして、途中で行を追加して、 </a:t>
            </a:r>
            <a:r>
              <a:rPr lang="en-US" altLang="ja-JP" dirty="0" smtClean="0"/>
              <a:t>_</a:t>
            </a:r>
            <a:r>
              <a:rPr lang="ja-JP" altLang="en-US" dirty="0" smtClean="0"/>
              <a:t> を忘れたりすると、次の行のエラーを勝手に修復しようとして （） とかを余分に作ったりします。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関係で</a:t>
            </a:r>
            <a:r>
              <a:rPr lang="en-US" altLang="ja-JP" dirty="0" smtClean="0"/>
              <a:t> VB </a:t>
            </a:r>
            <a:r>
              <a:rPr lang="ja-JP" altLang="en-US" dirty="0" smtClean="0"/>
              <a:t>のたりないところ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安心してください次のバージョンでは、 </a:t>
            </a:r>
            <a:r>
              <a:rPr lang="en-US" altLang="ja-JP" dirty="0" smtClean="0"/>
              <a:t>_</a:t>
            </a:r>
            <a:r>
              <a:rPr lang="ja-JP" altLang="en-US" dirty="0" smtClean="0"/>
              <a:t> は不要になるかも知れません。</a:t>
            </a: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http://www.panopticoncentral.net/archive/2008/02/27/22910.aspx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2643182"/>
            <a:ext cx="807249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 = b +</a:t>
            </a:r>
          </a:p>
          <a:p>
            <a:r>
              <a:rPr lang="ja-JP" altLang="en-US" sz="1600" dirty="0" smtClean="0"/>
              <a:t>　</a:t>
            </a:r>
            <a:r>
              <a:rPr lang="en-US" sz="1600" dirty="0" smtClean="0"/>
              <a:t> c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Console.WriteLine</a:t>
            </a:r>
            <a:r>
              <a:rPr lang="en-US" sz="1600" dirty="0" smtClean="0"/>
              <a:t>( </a:t>
            </a:r>
          </a:p>
          <a:p>
            <a:r>
              <a:rPr lang="en-US" sz="1600" dirty="0" smtClean="0"/>
              <a:t>"{0} {1}", </a:t>
            </a:r>
          </a:p>
          <a:p>
            <a:r>
              <a:rPr lang="en-US" sz="1600" dirty="0" err="1" smtClean="0"/>
              <a:t>FirstName</a:t>
            </a:r>
            <a:r>
              <a:rPr lang="en-US" sz="1600" dirty="0" smtClean="0"/>
              <a:t>, </a:t>
            </a:r>
          </a:p>
          <a:p>
            <a:r>
              <a:rPr lang="en-US" sz="1600" dirty="0" err="1" smtClean="0"/>
              <a:t>LastName</a:t>
            </a:r>
            <a:r>
              <a:rPr lang="en-US" sz="1600" dirty="0" smtClean="0"/>
              <a:t> )</a:t>
            </a:r>
          </a:p>
          <a:p>
            <a:endParaRPr lang="en-US" sz="1600" dirty="0" smtClean="0"/>
          </a:p>
          <a:p>
            <a:r>
              <a:rPr lang="en-US" sz="1600" dirty="0" smtClean="0"/>
              <a:t>Dim </a:t>
            </a:r>
            <a:r>
              <a:rPr lang="en-US" sz="1600" dirty="0" err="1" smtClean="0"/>
              <a:t>ys</a:t>
            </a:r>
            <a:r>
              <a:rPr lang="en-US" sz="1600" dirty="0" smtClean="0"/>
              <a:t> = From x In </a:t>
            </a:r>
            <a:r>
              <a:rPr lang="en-US" sz="1600" dirty="0" err="1" smtClean="0"/>
              <a:t>xs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Where x &gt; 5 </a:t>
            </a:r>
          </a:p>
          <a:p>
            <a:r>
              <a:rPr lang="en-US" sz="1600" dirty="0" smtClean="0"/>
              <a:t>Select ten = x * 10,</a:t>
            </a:r>
          </a:p>
          <a:p>
            <a:r>
              <a:rPr lang="en-US" sz="1600" dirty="0" smtClean="0"/>
              <a:t> twenty = x * 20,</a:t>
            </a:r>
          </a:p>
          <a:p>
            <a:r>
              <a:rPr lang="en-US" sz="1600" dirty="0" smtClean="0"/>
              <a:t> thirty = x * 30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</a:t>
            </a:r>
            <a:r>
              <a:rPr lang="ja-JP" altLang="en-US" dirty="0" smtClean="0"/>
              <a:t> は、メソッドベースでしかサポートされていない機能もありますが、</a:t>
            </a:r>
            <a:r>
              <a:rPr lang="en-US" dirty="0" smtClean="0"/>
              <a:t>Visual Basic</a:t>
            </a:r>
            <a:r>
              <a:rPr lang="ja-JP" altLang="en-US" dirty="0" smtClean="0"/>
              <a:t> ではクエリ式の構文が用意されています。</a:t>
            </a:r>
            <a:endParaRPr lang="en-US" altLang="ja-JP" dirty="0" smtClean="0"/>
          </a:p>
          <a:p>
            <a:r>
              <a:rPr lang="ja-JP" altLang="en-US" dirty="0" smtClean="0"/>
              <a:t>いっぱいあるので組み合わせて使うととても便利です</a:t>
            </a:r>
            <a:endParaRPr lang="en-US" altLang="ja-JP" dirty="0" smtClean="0"/>
          </a:p>
          <a:p>
            <a:r>
              <a:rPr kumimoji="1" lang="ja-JP" altLang="en-US" dirty="0" smtClean="0"/>
              <a:t>集計用の構文も作られていてとても便利です。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IEnumerable</a:t>
            </a:r>
            <a:r>
              <a:rPr lang="ja-JP" altLang="en-US" dirty="0" smtClean="0"/>
              <a:t> で定義されているメソッドを言語でほとんど組み込まれている。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C#</a:t>
            </a:r>
            <a:r>
              <a:rPr lang="ja-JP" altLang="en-US" dirty="0" smtClean="0"/>
              <a:t> では「言語に統合されたクエリ」といっても、統合されたのは有名どころだけ。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VB</a:t>
            </a:r>
            <a:r>
              <a:rPr lang="ja-JP" altLang="en-US" dirty="0" smtClean="0"/>
              <a:t> ではかなり頑張って実装されました。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欲を言えば、</a:t>
            </a:r>
            <a:r>
              <a:rPr lang="en-US" altLang="ja-JP" dirty="0" smtClean="0"/>
              <a:t>Union</a:t>
            </a:r>
            <a:r>
              <a:rPr lang="ja-JP" altLang="en-US" dirty="0" smtClean="0"/>
              <a:t> とか</a:t>
            </a:r>
            <a:r>
              <a:rPr lang="en-US" altLang="ja-JP" dirty="0" smtClean="0"/>
              <a:t>SQL</a:t>
            </a:r>
            <a:r>
              <a:rPr lang="ja-JP" altLang="en-US" dirty="0" smtClean="0"/>
              <a:t>文として定義されているものはすべて入っているとよかった。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graphicFrame>
        <p:nvGraphicFramePr>
          <p:cNvPr id="4" name="コンテンツ プレースホルダ 6"/>
          <p:cNvGraphicFramePr>
            <a:graphicFrameLocks/>
          </p:cNvGraphicFramePr>
          <p:nvPr/>
        </p:nvGraphicFramePr>
        <p:xfrm>
          <a:off x="357158" y="1285860"/>
          <a:ext cx="8286808" cy="452310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71702"/>
                <a:gridCol w="3071834"/>
                <a:gridCol w="3143272"/>
              </a:tblGrid>
              <a:tr h="504542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IEnumerable</a:t>
                      </a:r>
                      <a:r>
                        <a:rPr lang="ja-JP" altLang="en-US" sz="1600" b="1" dirty="0" smtClean="0"/>
                        <a:t>メソッド</a:t>
                      </a:r>
                      <a:endParaRPr lang="ja-JP" alt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/>
                        <a:t>C# </a:t>
                      </a:r>
                      <a:r>
                        <a:rPr lang="ja-JP" altLang="en-US" sz="1600" b="1" dirty="0"/>
                        <a:t>のクエリ式の構文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Visual Basic </a:t>
                      </a:r>
                      <a:r>
                        <a:rPr lang="ja-JP" altLang="en-US" sz="1600" b="1" dirty="0"/>
                        <a:t>のクエリ式の構文</a:t>
                      </a:r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 dirty="0"/>
                        <a:t>Cast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from </a:t>
                      </a:r>
                      <a:r>
                        <a:rPr lang="en-US" altLang="ja-JP" sz="1600" b="1" dirty="0" smtClean="0"/>
                        <a:t>type</a:t>
                      </a:r>
                      <a:r>
                        <a:rPr lang="en-US" sz="1600" b="1" dirty="0" smtClean="0"/>
                        <a:t> </a:t>
                      </a:r>
                      <a:r>
                        <a:rPr lang="en-US" sz="1600" b="1" dirty="0" err="1"/>
                        <a:t>i</a:t>
                      </a:r>
                      <a:r>
                        <a:rPr lang="en-US" sz="1600" b="1" dirty="0"/>
                        <a:t> in numbers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From … As …</a:t>
                      </a:r>
                    </a:p>
                  </a:txBody>
                  <a:tcPr marL="0" marR="0" marT="0" marB="0" anchor="ctr"/>
                </a:tc>
              </a:tr>
              <a:tr h="252273">
                <a:tc rowSpan="2">
                  <a:txBody>
                    <a:bodyPr/>
                    <a:lstStyle/>
                    <a:p>
                      <a:r>
                        <a:rPr lang="en-US" sz="1600" b="1" dirty="0" err="1"/>
                        <a:t>GroupBy</a:t>
                      </a:r>
                      <a:endParaRPr lang="en-US" sz="1600" b="1" dirty="0"/>
                    </a:p>
                    <a:p>
                      <a:r>
                        <a:rPr lang="ja-JP" altLang="en-US" sz="1600" b="1" dirty="0"/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group … by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r>
                        <a:rPr lang="en-US" sz="1600" b="1" dirty="0"/>
                        <a:t>Group … By … Into …</a:t>
                      </a:r>
                    </a:p>
                    <a:p>
                      <a:r>
                        <a:rPr lang="ja-JP" altLang="en-US" sz="1600" b="1" dirty="0"/>
                        <a:t>　</a:t>
                      </a:r>
                    </a:p>
                  </a:txBody>
                  <a:tcPr marL="0" marR="0" marT="0" marB="0" anchor="ctr"/>
                </a:tc>
              </a:tr>
              <a:tr h="252273">
                <a:tc vMerge="1">
                  <a:txBody>
                    <a:bodyPr/>
                    <a:lstStyle/>
                    <a:p>
                      <a:endParaRPr lang="ja-JP" altLang="en-US" sz="2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group … by … into …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ja-JP" altLang="en-US" sz="2000" dirty="0"/>
                    </a:p>
                  </a:txBody>
                  <a:tcPr marL="0" marR="0" marT="0" marB="0" anchor="ctr"/>
                </a:tc>
              </a:tr>
              <a:tr h="333398"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GroupJoin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join … in … on … equals … into 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Group Join … In … On …</a:t>
                      </a:r>
                    </a:p>
                  </a:txBody>
                  <a:tcPr marL="0" marR="0" marT="0" marB="0" anchor="ctr"/>
                </a:tc>
              </a:tr>
              <a:tr h="405505">
                <a:tc rowSpan="2">
                  <a:txBody>
                    <a:bodyPr/>
                    <a:lstStyle/>
                    <a:p>
                      <a:r>
                        <a:rPr lang="en-US" sz="1600" b="1" dirty="0"/>
                        <a:t>Join</a:t>
                      </a:r>
                    </a:p>
                    <a:p>
                      <a:r>
                        <a:rPr lang="ja-JP" altLang="en-US" sz="1600" b="1" dirty="0"/>
                        <a:t>　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r>
                        <a:rPr lang="en-US" sz="1600" b="1" dirty="0"/>
                        <a:t>join … in … on … equals …</a:t>
                      </a:r>
                    </a:p>
                    <a:p>
                      <a:r>
                        <a:rPr lang="ja-JP" altLang="en-US" sz="1600" b="1" dirty="0"/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From x In </a:t>
                      </a:r>
                      <a:r>
                        <a:rPr lang="en-US" sz="1600" b="1" dirty="0" smtClean="0"/>
                        <a:t>, </a:t>
                      </a:r>
                      <a:r>
                        <a:rPr lang="en-US" sz="1600" b="1" dirty="0"/>
                        <a:t>y In </a:t>
                      </a:r>
                      <a:r>
                        <a:rPr lang="en-US" sz="1600" b="1" dirty="0" smtClean="0"/>
                        <a:t> </a:t>
                      </a:r>
                      <a:r>
                        <a:rPr lang="en-US" sz="1600" b="1" dirty="0"/>
                        <a:t>Where </a:t>
                      </a:r>
                      <a:r>
                        <a:rPr lang="en-US" sz="1600" b="1" dirty="0" err="1"/>
                        <a:t>x.a</a:t>
                      </a:r>
                      <a:r>
                        <a:rPr lang="en-US" sz="1600" b="1" dirty="0"/>
                        <a:t> = </a:t>
                      </a:r>
                      <a:r>
                        <a:rPr lang="ja-JP" altLang="en-US" sz="1600" b="1" dirty="0" err="1" smtClean="0"/>
                        <a:t>ｙ</a:t>
                      </a:r>
                      <a:r>
                        <a:rPr lang="en-US" sz="1600" b="1" dirty="0" smtClean="0"/>
                        <a:t>.</a:t>
                      </a:r>
                      <a:r>
                        <a:rPr lang="en-US" sz="1600" b="1" dirty="0"/>
                        <a:t>a</a:t>
                      </a:r>
                    </a:p>
                  </a:txBody>
                  <a:tcPr marL="0" marR="0" marT="0" marB="0" anchor="ctr"/>
                </a:tc>
              </a:tr>
              <a:tr h="350377">
                <a:tc vMerge="1">
                  <a:txBody>
                    <a:bodyPr/>
                    <a:lstStyle/>
                    <a:p>
                      <a:endParaRPr lang="ja-JP" altLang="en-US" sz="2000" dirty="0"/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ja-JP" altLang="en-US" sz="2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Join … [As …]In … On …</a:t>
                      </a:r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let … = …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Let … = …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OrderBy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orderby</a:t>
                      </a:r>
                      <a:r>
                        <a:rPr lang="en-US" sz="1600" b="1" dirty="0" smtClean="0"/>
                        <a:t> …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Order </a:t>
                      </a:r>
                      <a:r>
                        <a:rPr lang="en-US" sz="1600" b="1" dirty="0" smtClean="0"/>
                        <a:t>By …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/>
                        <a:t>OrderByDescending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orderby</a:t>
                      </a:r>
                      <a:r>
                        <a:rPr lang="en-US" sz="1600" b="1" dirty="0"/>
                        <a:t> … descending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Order By … Descending</a:t>
                      </a:r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 dirty="0"/>
                        <a:t>Select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select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Select</a:t>
                      </a:r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/>
                        <a:t>SelectMany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/>
                        <a:t>複数の </a:t>
                      </a:r>
                      <a:r>
                        <a:rPr lang="en-US" sz="1600" b="1" dirty="0"/>
                        <a:t>from </a:t>
                      </a:r>
                      <a:r>
                        <a:rPr lang="ja-JP" altLang="en-US" sz="1600" b="1" dirty="0"/>
                        <a:t>句。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/>
                        <a:t>複数の </a:t>
                      </a:r>
                      <a:r>
                        <a:rPr lang="en-US" sz="1600" b="1" dirty="0"/>
                        <a:t>From </a:t>
                      </a:r>
                      <a:r>
                        <a:rPr lang="ja-JP" altLang="en-US" sz="1600" b="1" dirty="0"/>
                        <a:t>句。</a:t>
                      </a:r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ThenBy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orderby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smtClean="0"/>
                        <a:t>…, …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Order By </a:t>
                      </a:r>
                      <a:r>
                        <a:rPr lang="en-US" sz="1600" b="1" dirty="0" smtClean="0"/>
                        <a:t>…, …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/>
                        <a:t>ThenByDescending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orderby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smtClean="0"/>
                        <a:t>…, … </a:t>
                      </a:r>
                      <a:r>
                        <a:rPr lang="en-US" sz="1600" b="1" dirty="0"/>
                        <a:t>descending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Order By </a:t>
                      </a:r>
                      <a:r>
                        <a:rPr lang="en-US" sz="1600" b="1" dirty="0" smtClean="0"/>
                        <a:t>…, … </a:t>
                      </a:r>
                      <a:r>
                        <a:rPr lang="en-US" sz="1600" b="1" dirty="0"/>
                        <a:t>Descending</a:t>
                      </a:r>
                    </a:p>
                  </a:txBody>
                  <a:tcPr marL="0" marR="0" marT="0" marB="0" anchor="ctr"/>
                </a:tc>
              </a:tr>
              <a:tr h="252273">
                <a:tc>
                  <a:txBody>
                    <a:bodyPr/>
                    <a:lstStyle/>
                    <a:p>
                      <a:r>
                        <a:rPr lang="en-US" sz="1600" b="1" dirty="0"/>
                        <a:t>Where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where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Where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graphicFrame>
        <p:nvGraphicFramePr>
          <p:cNvPr id="3" name="コンテンツ プレースホルダ 6"/>
          <p:cNvGraphicFramePr>
            <a:graphicFrameLocks/>
          </p:cNvGraphicFramePr>
          <p:nvPr/>
        </p:nvGraphicFramePr>
        <p:xfrm>
          <a:off x="357158" y="1142984"/>
          <a:ext cx="8286808" cy="45510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28826"/>
                <a:gridCol w="2857520"/>
                <a:gridCol w="3500462"/>
              </a:tblGrid>
              <a:tr h="500066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IEnumerable</a:t>
                      </a:r>
                      <a:r>
                        <a:rPr lang="ja-JP" altLang="en-US" sz="1600" b="1" dirty="0" smtClean="0"/>
                        <a:t>メソッド</a:t>
                      </a:r>
                      <a:endParaRPr lang="ja-JP" alt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/>
                        <a:t>C# </a:t>
                      </a:r>
                      <a:r>
                        <a:rPr lang="ja-JP" altLang="en-US" sz="1600" b="1"/>
                        <a:t>のクエリ式の構文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Visual Basic </a:t>
                      </a:r>
                      <a:r>
                        <a:rPr lang="ja-JP" altLang="en-US" sz="1600" b="1" dirty="0"/>
                        <a:t>のクエリ式の構文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 dirty="0"/>
                        <a:t>All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All(…)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Any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Any()</a:t>
                      </a:r>
                    </a:p>
                  </a:txBody>
                  <a:tcPr marL="0" marR="0" marT="0" marB="0" anchor="ctr"/>
                </a:tc>
              </a:tr>
              <a:tr h="344584">
                <a:tc>
                  <a:txBody>
                    <a:bodyPr/>
                    <a:lstStyle/>
                    <a:p>
                      <a:r>
                        <a:rPr lang="en-US" sz="1600" b="1" dirty="0"/>
                        <a:t>Average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Average()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 dirty="0"/>
                        <a:t>Count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Count()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Distinct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Distinct</a:t>
                      </a:r>
                    </a:p>
                  </a:txBody>
                  <a:tcPr marL="0" marR="0" marT="0" marB="0" anchor="ctr"/>
                </a:tc>
              </a:tr>
              <a:tr h="331978"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LongCount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Aggregate … In … Into </a:t>
                      </a:r>
                      <a:r>
                        <a:rPr lang="en-US" sz="1600" b="1" dirty="0" err="1"/>
                        <a:t>LongCount</a:t>
                      </a:r>
                      <a:r>
                        <a:rPr lang="en-US" sz="1600" b="1" dirty="0"/>
                        <a:t>()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Max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Max()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Min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Min()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 dirty="0"/>
                        <a:t>Skip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Skip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SkipWhile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Skip While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Sum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Aggregate … In … Into Sum()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Take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Take</a:t>
                      </a:r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/>
                        <a:t>TakeWhile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該当なし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Take While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graphicFrame>
        <p:nvGraphicFramePr>
          <p:cNvPr id="3" name="コンテンツ プレースホルダ 6"/>
          <p:cNvGraphicFramePr>
            <a:graphicFrameLocks/>
          </p:cNvGraphicFramePr>
          <p:nvPr/>
        </p:nvGraphicFramePr>
        <p:xfrm>
          <a:off x="357158" y="1142984"/>
          <a:ext cx="8215370" cy="36307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43206"/>
                <a:gridCol w="5572164"/>
              </a:tblGrid>
              <a:tr h="50006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Enumerable</a:t>
                      </a:r>
                      <a:r>
                        <a:rPr lang="ja-JP" altLang="en-US" sz="1600" b="1" dirty="0" smtClean="0"/>
                        <a:t>メソッド</a:t>
                      </a:r>
                      <a:endParaRPr lang="ja-JP" alt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機能</a:t>
                      </a:r>
                      <a:endParaRPr lang="ja-JP" alt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Concat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2</a:t>
                      </a:r>
                      <a:r>
                        <a:rPr lang="ja-JP" altLang="en-US" sz="1600" b="1" dirty="0" err="1" smtClean="0"/>
                        <a:t>つの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の連結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Contains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要素が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に格納されているかどうかを判断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4458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Except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1" dirty="0" smtClean="0"/>
                        <a:t>1</a:t>
                      </a:r>
                      <a:r>
                        <a:rPr lang="ja-JP" altLang="en-US" sz="1600" b="1" dirty="0" smtClean="0"/>
                        <a:t>つめの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から２つめの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の要素を削除</a:t>
                      </a:r>
                      <a:endParaRPr lang="en-US" sz="1600" b="1" dirty="0" smtClean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Intersect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2</a:t>
                      </a:r>
                      <a:r>
                        <a:rPr lang="ja-JP" altLang="en-US" sz="1600" b="1" dirty="0" err="1" smtClean="0"/>
                        <a:t>つの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の積集合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OfType</a:t>
                      </a:r>
                      <a:r>
                        <a:rPr lang="en-US" altLang="ja-JP" sz="1600" b="1" dirty="0" smtClean="0"/>
                        <a:t>&lt;Type&gt;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1" dirty="0" smtClean="0"/>
                        <a:t>Type</a:t>
                      </a:r>
                      <a:r>
                        <a:rPr lang="ja-JP" altLang="en-US" sz="1600" b="1" dirty="0" smtClean="0"/>
                        <a:t>で指定された型の物だけ抜き出す</a:t>
                      </a:r>
                      <a:endParaRPr lang="en-US" sz="1600" b="1" dirty="0" smtClean="0"/>
                    </a:p>
                  </a:txBody>
                  <a:tcPr marL="0" marR="0" marT="0" marB="0" anchor="ctr"/>
                </a:tc>
              </a:tr>
              <a:tr h="331978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Range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指定範囲の整数の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を作成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Repeat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一つの要素を繰り返し作成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Reverse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の要素の順番を反転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SequenceEqual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2</a:t>
                      </a:r>
                      <a:r>
                        <a:rPr lang="ja-JP" altLang="en-US" sz="1600" b="1" dirty="0" err="1" smtClean="0"/>
                        <a:t>つの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が等しいか比較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Union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2</a:t>
                      </a:r>
                      <a:r>
                        <a:rPr lang="ja-JP" altLang="en-US" sz="1600" b="1" dirty="0" err="1" smtClean="0"/>
                        <a:t>つの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の和集合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graphicFrame>
        <p:nvGraphicFramePr>
          <p:cNvPr id="3" name="コンテンツ プレースホルダ 6"/>
          <p:cNvGraphicFramePr>
            <a:graphicFrameLocks/>
          </p:cNvGraphicFramePr>
          <p:nvPr/>
        </p:nvGraphicFramePr>
        <p:xfrm>
          <a:off x="357158" y="1142984"/>
          <a:ext cx="8215370" cy="48577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43206"/>
                <a:gridCol w="5572164"/>
              </a:tblGrid>
              <a:tr h="50006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Enumerable</a:t>
                      </a:r>
                      <a:r>
                        <a:rPr lang="ja-JP" altLang="en-US" sz="1600" b="1" dirty="0" smtClean="0"/>
                        <a:t>メソッド</a:t>
                      </a:r>
                      <a:endParaRPr lang="ja-JP" alt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機能</a:t>
                      </a:r>
                      <a:endParaRPr lang="ja-JP" alt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DefaultIfEmpty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r>
                        <a:rPr lang="ja-JP" altLang="en-US" sz="1600" b="1" dirty="0" smtClean="0"/>
                        <a:t>が空でなければそのまま、空ならデフォルト値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ElementAt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インデックス位置にある要素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4458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ElementAtOrDefault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 smtClean="0"/>
                        <a:t>インデックス位置にある要素、空ならデフォルト値</a:t>
                      </a:r>
                      <a:endParaRPr lang="en-US" sz="1600" b="1" dirty="0" smtClean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Empty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空の</a:t>
                      </a:r>
                      <a:r>
                        <a:rPr lang="en-US" sz="1600" b="1" dirty="0" err="1" smtClean="0"/>
                        <a:t>I</a:t>
                      </a:r>
                      <a:r>
                        <a:rPr lang="en-US" altLang="ja-JP" sz="1600" b="1" dirty="0" err="1" smtClean="0"/>
                        <a:t>E</a:t>
                      </a:r>
                      <a:r>
                        <a:rPr lang="en-US" sz="1600" b="1" dirty="0" err="1" smtClean="0"/>
                        <a:t>numerable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First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先頭の要素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31978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FirstOrDefault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 smtClean="0"/>
                        <a:t>先頭の要素、空ならデフォルト値</a:t>
                      </a:r>
                      <a:endParaRPr lang="en-US" sz="1600" b="1" dirty="0" smtClean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Last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最後の要素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LastOrDefault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 smtClean="0"/>
                        <a:t>最後の要素、空ならデフォルト値</a:t>
                      </a:r>
                      <a:endParaRPr lang="en-US" sz="1600" b="1" dirty="0" smtClean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Single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 smtClean="0"/>
                        <a:t>要素が一つか確認し取り出す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SingleOrDefault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 smtClean="0"/>
                        <a:t>要素が一つか確認し取り出す、空ならデフォルト値</a:t>
                      </a:r>
                      <a:endParaRPr lang="en-US" sz="1600" b="1" dirty="0" smtClean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ToArray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Array</a:t>
                      </a:r>
                      <a:r>
                        <a:rPr lang="ja-JP" altLang="en-US" sz="1600" b="1" dirty="0" smtClean="0"/>
                        <a:t>に変換する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ToDictionary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Dictionary</a:t>
                      </a:r>
                      <a:r>
                        <a:rPr lang="ja-JP" altLang="en-US" sz="1600" b="1" dirty="0" smtClean="0"/>
                        <a:t>に変換する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ToList</a:t>
                      </a:r>
                      <a:endParaRPr lang="en-US" altLang="ja-JP" sz="1600" b="1" dirty="0" smtClean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List</a:t>
                      </a:r>
                      <a:r>
                        <a:rPr lang="ja-JP" altLang="en-US" sz="1600" b="1" dirty="0" smtClean="0"/>
                        <a:t>に変換する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  <a:tr h="306764">
                <a:tc>
                  <a:txBody>
                    <a:bodyPr/>
                    <a:lstStyle/>
                    <a:p>
                      <a:r>
                        <a:rPr lang="en-US" altLang="ja-JP" sz="1600" b="1" dirty="0" err="1" smtClean="0"/>
                        <a:t>ToLookup</a:t>
                      </a:r>
                      <a:endParaRPr lang="en-US" altLang="ja-JP" sz="1600" b="1" dirty="0" smtClean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600" b="1" dirty="0" smtClean="0"/>
                        <a:t>Lookup</a:t>
                      </a:r>
                      <a:r>
                        <a:rPr lang="ja-JP" altLang="en-US" sz="1600" b="1" dirty="0" smtClean="0"/>
                        <a:t>に変換する</a:t>
                      </a:r>
                      <a:endParaRPr lang="en-US" sz="1600" b="1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集計するのに便利な </a:t>
            </a:r>
            <a:r>
              <a:rPr lang="en-US" dirty="0" smtClean="0"/>
              <a:t>Aggregate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クエリに集計関数を含めることができ、複数の集計関数を一度にかける。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集計関数の結果は、クエリ結果の中にクエリ結果型のフィールドとして格納されます。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C#</a:t>
            </a:r>
            <a:r>
              <a:rPr lang="ja-JP" altLang="en-US" dirty="0" smtClean="0"/>
              <a:t> は結果を一つしかもらえないので、複数は書けない。</a:t>
            </a:r>
            <a:endParaRPr lang="en-US" altLang="ja-JP" dirty="0" smtClean="0"/>
          </a:p>
          <a:p>
            <a:pPr lvl="1"/>
            <a:r>
              <a:rPr lang="en-US" dirty="0" smtClean="0"/>
              <a:t>Aggregate</a:t>
            </a:r>
            <a:r>
              <a:rPr lang="ja-JP" altLang="en-US" dirty="0" smtClean="0"/>
              <a:t> の中には </a:t>
            </a:r>
            <a:r>
              <a:rPr lang="en-US" altLang="ja-JP" dirty="0" smtClean="0"/>
              <a:t>Where</a:t>
            </a:r>
            <a:r>
              <a:rPr lang="ja-JP" altLang="en-US" dirty="0" smtClean="0"/>
              <a:t> や </a:t>
            </a:r>
            <a:r>
              <a:rPr lang="en-US" altLang="ja-JP" dirty="0" smtClean="0"/>
              <a:t>Order</a:t>
            </a:r>
            <a:r>
              <a:rPr lang="ja-JP" altLang="en-US" dirty="0" smtClean="0"/>
              <a:t> </a:t>
            </a:r>
            <a:r>
              <a:rPr lang="en-US" altLang="ja-JP" dirty="0" smtClean="0"/>
              <a:t>By</a:t>
            </a:r>
            <a:r>
              <a:rPr lang="ja-JP" altLang="en-US" dirty="0" smtClean="0"/>
              <a:t> などのクエリも書けます。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5720" y="1857364"/>
            <a:ext cx="844147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Dim point() As Double = {10.2, 12.5, 8.9, 13.8, 15.9}</a:t>
            </a:r>
          </a:p>
          <a:p>
            <a:endParaRPr lang="ja-JP" altLang="en-US" dirty="0" smtClean="0"/>
          </a:p>
          <a:p>
            <a:r>
              <a:rPr lang="en-US" altLang="ja-JP" dirty="0" smtClean="0"/>
              <a:t>Dim </a:t>
            </a:r>
            <a:r>
              <a:rPr lang="en-US" altLang="ja-JP" dirty="0" err="1" smtClean="0"/>
              <a:t>countQuery</a:t>
            </a:r>
            <a:r>
              <a:rPr lang="en-US" altLang="ja-JP" dirty="0" smtClean="0"/>
              <a:t> = Aggregate p In point _</a:t>
            </a:r>
          </a:p>
          <a:p>
            <a:r>
              <a:rPr lang="en-US" altLang="ja-JP" dirty="0" smtClean="0"/>
              <a:t>                       Order By p _</a:t>
            </a:r>
          </a:p>
          <a:p>
            <a:r>
              <a:rPr lang="en-US" altLang="ja-JP" dirty="0" smtClean="0"/>
              <a:t>                       Skip 1 Take </a:t>
            </a:r>
            <a:r>
              <a:rPr lang="en-US" altLang="ja-JP" dirty="0" err="1" smtClean="0"/>
              <a:t>point.Length</a:t>
            </a:r>
            <a:r>
              <a:rPr lang="en-US" altLang="ja-JP" dirty="0" smtClean="0"/>
              <a:t> - 2 _</a:t>
            </a:r>
          </a:p>
          <a:p>
            <a:r>
              <a:rPr lang="en-US" altLang="ja-JP" dirty="0" smtClean="0"/>
              <a:t>                       Into </a:t>
            </a:r>
            <a:r>
              <a:rPr lang="en-US" altLang="ja-JP" dirty="0" err="1" smtClean="0"/>
              <a:t>CountValue</a:t>
            </a:r>
            <a:r>
              <a:rPr lang="en-US" altLang="ja-JP" dirty="0" smtClean="0"/>
              <a:t> = Count(), </a:t>
            </a:r>
            <a:r>
              <a:rPr lang="en-US" altLang="ja-JP" dirty="0" err="1" smtClean="0"/>
              <a:t>SumValue</a:t>
            </a:r>
            <a:r>
              <a:rPr lang="en-US" altLang="ja-JP" dirty="0" smtClean="0"/>
              <a:t> = Sum(), _</a:t>
            </a:r>
          </a:p>
          <a:p>
            <a:r>
              <a:rPr lang="fr-FR" altLang="ja-JP" dirty="0" smtClean="0"/>
              <a:t>                           AverageValue = Average(), MaxValue = Max(), MinValue = Min()</a:t>
            </a:r>
          </a:p>
          <a:p>
            <a:endParaRPr lang="ja-JP" altLang="en-US" dirty="0" smtClean="0"/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("Count=" + </a:t>
            </a:r>
            <a:r>
              <a:rPr lang="en-US" altLang="ja-JP" dirty="0" err="1" smtClean="0"/>
              <a:t>countQuery.CountValue.ToString</a:t>
            </a:r>
            <a:r>
              <a:rPr lang="en-US" altLang="ja-JP" dirty="0" smtClean="0"/>
              <a:t>())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("Sum=" + </a:t>
            </a:r>
            <a:r>
              <a:rPr lang="en-US" altLang="ja-JP" dirty="0" err="1" smtClean="0"/>
              <a:t>countQuery.SumValue.ToString</a:t>
            </a:r>
            <a:r>
              <a:rPr lang="en-US" altLang="ja-JP" dirty="0" smtClean="0"/>
              <a:t>())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("Average=" + </a:t>
            </a:r>
            <a:r>
              <a:rPr lang="en-US" altLang="ja-JP" dirty="0" err="1" smtClean="0"/>
              <a:t>countQuery.AverageValue.ToString</a:t>
            </a:r>
            <a:r>
              <a:rPr lang="en-US" altLang="ja-JP" dirty="0" smtClean="0"/>
              <a:t>())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("Max=" + </a:t>
            </a:r>
            <a:r>
              <a:rPr lang="en-US" altLang="ja-JP" dirty="0" err="1" smtClean="0"/>
              <a:t>countQuery.MaxValue.ToString</a:t>
            </a:r>
            <a:r>
              <a:rPr lang="en-US" altLang="ja-JP" dirty="0" smtClean="0"/>
              <a:t>())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("Mix=" + </a:t>
            </a:r>
            <a:r>
              <a:rPr lang="en-US" altLang="ja-JP" dirty="0" err="1" smtClean="0"/>
              <a:t>countQuery.MinValue.ToString</a:t>
            </a:r>
            <a:r>
              <a:rPr lang="en-US" altLang="ja-JP" dirty="0" smtClean="0"/>
              <a:t>())</a:t>
            </a:r>
            <a:endParaRPr kumimoji="1" lang="ja-JP" altLang="en-US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>
          <a:xfrm>
            <a:off x="457200" y="1052513"/>
            <a:ext cx="8229600" cy="50736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こんなのが定義できてしまう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私が</a:t>
            </a:r>
            <a:r>
              <a:rPr kumimoji="1" lang="ja-JP" altLang="en-US" dirty="0" err="1" smtClean="0"/>
              <a:t>わんくま</a:t>
            </a:r>
            <a:r>
              <a:rPr kumimoji="1" lang="ja-JP" altLang="en-US" dirty="0" smtClean="0"/>
              <a:t>勉強会で </a:t>
            </a:r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 についてしゃべるのも、もう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回目になりました。</a:t>
            </a:r>
            <a:endParaRPr kumimoji="1" lang="en-US" altLang="ja-JP" dirty="0" smtClean="0"/>
          </a:p>
          <a:p>
            <a:r>
              <a:rPr lang="ja-JP" altLang="en-US" dirty="0" smtClean="0"/>
              <a:t>今回は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</a:t>
            </a:r>
            <a:r>
              <a:rPr lang="en-US" altLang="ja-JP" dirty="0" smtClean="0"/>
              <a:t>Day</a:t>
            </a:r>
            <a:r>
              <a:rPr lang="ja-JP" altLang="en-US" dirty="0" smtClean="0"/>
              <a:t> とのことなので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にからんだ </a:t>
            </a:r>
            <a:r>
              <a:rPr lang="en-US" altLang="ja-JP" dirty="0" err="1" smtClean="0"/>
              <a:t>Linq</a:t>
            </a:r>
            <a:r>
              <a:rPr lang="ja-JP" altLang="en-US" dirty="0" smtClean="0"/>
              <a:t> を見ていきたいと思います。</a:t>
            </a:r>
            <a:endParaRPr lang="en-US" altLang="ja-JP" dirty="0" smtClean="0"/>
          </a:p>
          <a:p>
            <a:r>
              <a:rPr kumimoji="1" lang="ja-JP" altLang="en-US" dirty="0" smtClean="0"/>
              <a:t>本日初めて参加される方もいらっしゃるようなので、まずはおさらいから、次に </a:t>
            </a:r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 に関係する 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 で改善すべき点、</a:t>
            </a:r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for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 のいい点を解説したいと思います。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さらにうれしいのは </a:t>
            </a:r>
            <a:r>
              <a:rPr kumimoji="1" lang="en-US" altLang="ja-JP" dirty="0" smtClean="0"/>
              <a:t>Distinct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1571612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Dim text() As String = </a:t>
            </a:r>
            <a:r>
              <a:rPr lang="ja-JP" altLang="en-US" dirty="0" smtClean="0"/>
              <a:t>｛</a:t>
            </a:r>
            <a:r>
              <a:rPr lang="en-US" altLang="ja-JP" dirty="0" smtClean="0"/>
              <a:t>"A penny saved is a penny earned.", _</a:t>
            </a:r>
          </a:p>
          <a:p>
            <a:r>
              <a:rPr lang="en-US" altLang="ja-JP" dirty="0" smtClean="0"/>
              <a:t>            "The early bird catches the worm.", _</a:t>
            </a:r>
          </a:p>
          <a:p>
            <a:r>
              <a:rPr lang="en-US" altLang="ja-JP" dirty="0" smtClean="0"/>
              <a:t>            "The pen is mightier than the sword.", _</a:t>
            </a:r>
          </a:p>
          <a:p>
            <a:r>
              <a:rPr lang="en-US" altLang="ja-JP" dirty="0" smtClean="0"/>
              <a:t>            "My name is M-now."}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    Dim </a:t>
            </a:r>
            <a:r>
              <a:rPr lang="en-US" altLang="ja-JP" dirty="0" err="1" smtClean="0"/>
              <a:t>earlyBirdQuery</a:t>
            </a:r>
            <a:r>
              <a:rPr lang="en-US" altLang="ja-JP" dirty="0" smtClean="0"/>
              <a:t> = From sentence In text _</a:t>
            </a:r>
          </a:p>
          <a:p>
            <a:r>
              <a:rPr lang="en-US" altLang="ja-JP" dirty="0" smtClean="0"/>
              <a:t>            Let words = </a:t>
            </a:r>
            <a:r>
              <a:rPr lang="en-US" altLang="ja-JP" dirty="0" err="1" smtClean="0"/>
              <a:t>sentence.Split</a:t>
            </a:r>
            <a:r>
              <a:rPr lang="en-US" altLang="ja-JP" dirty="0" smtClean="0"/>
              <a:t>(" "c, "."c) _</a:t>
            </a:r>
          </a:p>
          <a:p>
            <a:r>
              <a:rPr lang="en-US" altLang="ja-JP" dirty="0" smtClean="0"/>
              <a:t>            From word In words _</a:t>
            </a:r>
          </a:p>
          <a:p>
            <a:r>
              <a:rPr lang="en-US" altLang="ja-JP" dirty="0" smtClean="0"/>
              <a:t>            Where Not </a:t>
            </a:r>
            <a:r>
              <a:rPr lang="en-US" altLang="ja-JP" dirty="0" err="1" smtClean="0"/>
              <a:t>String.IsNullOrEmpty</a:t>
            </a:r>
            <a:r>
              <a:rPr lang="en-US" altLang="ja-JP" dirty="0" smtClean="0"/>
              <a:t>(word) _</a:t>
            </a:r>
          </a:p>
          <a:p>
            <a:r>
              <a:rPr lang="en-US" altLang="ja-JP" dirty="0" smtClean="0"/>
              <a:t>            Let w = </a:t>
            </a:r>
            <a:r>
              <a:rPr lang="en-US" altLang="ja-JP" dirty="0" err="1" smtClean="0"/>
              <a:t>word.ToLower</a:t>
            </a:r>
            <a:r>
              <a:rPr lang="en-US" altLang="ja-JP" dirty="0" smtClean="0"/>
              <a:t>() _</a:t>
            </a:r>
          </a:p>
          <a:p>
            <a:r>
              <a:rPr lang="en-US" altLang="ja-JP" dirty="0" smtClean="0"/>
              <a:t>            Order By w _</a:t>
            </a:r>
          </a:p>
          <a:p>
            <a:r>
              <a:rPr lang="en-US" altLang="ja-JP" dirty="0" smtClean="0"/>
              <a:t>            Select w Distinct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    For Each v In </a:t>
            </a:r>
            <a:r>
              <a:rPr lang="en-US" altLang="ja-JP" dirty="0" err="1" smtClean="0"/>
              <a:t>earlyBirdQuery</a:t>
            </a:r>
            <a:endParaRPr lang="en-US" altLang="ja-JP" dirty="0" smtClean="0"/>
          </a:p>
          <a:p>
            <a:r>
              <a:rPr lang="en-US" altLang="ja-JP" dirty="0" smtClean="0"/>
              <a:t>            </a:t>
            </a:r>
            <a:r>
              <a:rPr lang="en-US" altLang="ja-JP" dirty="0" err="1" smtClean="0"/>
              <a:t>Console.WriteLine</a:t>
            </a:r>
            <a:r>
              <a:rPr lang="en-US" altLang="ja-JP" dirty="0" smtClean="0"/>
              <a:t>(v)</a:t>
            </a:r>
          </a:p>
          <a:p>
            <a:r>
              <a:rPr lang="en-US" altLang="ja-JP" dirty="0" smtClean="0"/>
              <a:t>        Next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VB</a:t>
            </a:r>
            <a:r>
              <a:rPr lang="ja-JP" altLang="en-US" dirty="0" smtClean="0"/>
              <a:t> のすごいところ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XML</a:t>
            </a:r>
            <a:r>
              <a:rPr kumimoji="1" lang="ja-JP" altLang="en-US" dirty="0" smtClean="0"/>
              <a:t> だって代入文で ＿ なしに書けてしまう。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2571744"/>
            <a:ext cx="80724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Dim xml = &lt;Accounts&gt;</a:t>
            </a:r>
          </a:p>
          <a:p>
            <a:r>
              <a:rPr lang="en-US" altLang="ja-JP" dirty="0" smtClean="0"/>
              <a:t>   &lt;Account Name="</a:t>
            </a:r>
            <a:r>
              <a:rPr lang="en-US" altLang="ja-JP" dirty="0" err="1" smtClean="0"/>
              <a:t>nNaka</a:t>
            </a:r>
            <a:r>
              <a:rPr lang="en-US" altLang="ja-JP" dirty="0" smtClean="0"/>
              <a:t>" </a:t>
            </a:r>
            <a:r>
              <a:rPr lang="en-US" altLang="ja-JP" dirty="0" err="1" smtClean="0"/>
              <a:t>ZipCode</a:t>
            </a:r>
            <a:r>
              <a:rPr lang="en-US" altLang="ja-JP" dirty="0" smtClean="0"/>
              <a:t>="553-0001" Prefecture="</a:t>
            </a:r>
            <a:r>
              <a:rPr lang="ja-JP" altLang="en-US" dirty="0" smtClean="0"/>
              <a:t>大阪府</a:t>
            </a:r>
            <a:r>
              <a:rPr lang="en-US" altLang="ja-JP" dirty="0" smtClean="0"/>
              <a:t>"/&gt;</a:t>
            </a:r>
          </a:p>
          <a:p>
            <a:r>
              <a:rPr lang="en-US" altLang="ja-JP" dirty="0" smtClean="0"/>
              <a:t>   &lt;Account Name="</a:t>
            </a:r>
            <a:r>
              <a:rPr lang="en-US" altLang="ja-JP" dirty="0" err="1" smtClean="0"/>
              <a:t>hkodama</a:t>
            </a:r>
            <a:r>
              <a:rPr lang="en-US" altLang="ja-JP" dirty="0" smtClean="0"/>
              <a:t>" </a:t>
            </a:r>
            <a:r>
              <a:rPr lang="en-US" altLang="ja-JP" dirty="0" err="1" smtClean="0"/>
              <a:t>ZipCode</a:t>
            </a:r>
            <a:r>
              <a:rPr lang="en-US" altLang="ja-JP" dirty="0" smtClean="0"/>
              <a:t>="168-0064" Prefecture="</a:t>
            </a:r>
            <a:r>
              <a:rPr lang="ja-JP" altLang="en-US" dirty="0" smtClean="0"/>
              <a:t>東京都</a:t>
            </a:r>
            <a:r>
              <a:rPr lang="en-US" altLang="ja-JP" dirty="0" smtClean="0"/>
              <a:t>"/&gt;</a:t>
            </a:r>
          </a:p>
          <a:p>
            <a:r>
              <a:rPr lang="en-US" altLang="ja-JP" dirty="0" smtClean="0"/>
              <a:t>                  &lt;/Accounts&gt;</a:t>
            </a:r>
          </a:p>
          <a:p>
            <a:r>
              <a:rPr lang="en-US" altLang="ja-JP" dirty="0" smtClean="0"/>
              <a:t>Dim accounts = From a In </a:t>
            </a:r>
            <a:r>
              <a:rPr lang="en-US" altLang="ja-JP" dirty="0" err="1" smtClean="0"/>
              <a:t>xml.Elements</a:t>
            </a:r>
            <a:r>
              <a:rPr lang="en-US" altLang="ja-JP" dirty="0" smtClean="0"/>
              <a:t> _</a:t>
            </a:r>
          </a:p>
          <a:p>
            <a:r>
              <a:rPr lang="en-US" altLang="ja-JP" dirty="0" smtClean="0"/>
              <a:t>                        Where </a:t>
            </a:r>
            <a:r>
              <a:rPr lang="en-US" altLang="ja-JP" dirty="0" err="1" smtClean="0"/>
              <a:t>a.@ZipCode</a:t>
            </a:r>
            <a:r>
              <a:rPr lang="en-US" altLang="ja-JP" dirty="0" smtClean="0"/>
              <a:t> = "168-0064" _</a:t>
            </a:r>
          </a:p>
          <a:p>
            <a:r>
              <a:rPr lang="en-US" altLang="ja-JP" dirty="0" smtClean="0"/>
              <a:t>                        Select New With {</a:t>
            </a:r>
            <a:r>
              <a:rPr lang="en-US" altLang="ja-JP" dirty="0" err="1" smtClean="0"/>
              <a:t>a.@Name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a.@ZipCode</a:t>
            </a:r>
            <a:r>
              <a:rPr lang="en-US" altLang="ja-JP" dirty="0" smtClean="0"/>
              <a:t>}</a:t>
            </a:r>
          </a:p>
          <a:p>
            <a:endParaRPr lang="ja-JP" altLang="en-US" dirty="0" smtClean="0"/>
          </a:p>
          <a:p>
            <a:r>
              <a:rPr lang="en-US" altLang="ja-JP" dirty="0" smtClean="0"/>
              <a:t>For Each account In accounts</a:t>
            </a:r>
          </a:p>
          <a:p>
            <a:r>
              <a:rPr lang="en-US" altLang="ja-JP" dirty="0" smtClean="0"/>
              <a:t>            </a:t>
            </a:r>
            <a:r>
              <a:rPr lang="en-US" altLang="ja-JP" dirty="0" err="1" smtClean="0"/>
              <a:t>Console.WriteLine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account.Name</a:t>
            </a:r>
            <a:r>
              <a:rPr lang="en-US" altLang="ja-JP" dirty="0" smtClean="0"/>
              <a:t> &amp; "(" &amp; </a:t>
            </a:r>
            <a:r>
              <a:rPr lang="en-US" altLang="ja-JP" dirty="0" err="1" smtClean="0"/>
              <a:t>account.ZipCode</a:t>
            </a:r>
            <a:r>
              <a:rPr lang="en-US" altLang="ja-JP" dirty="0" smtClean="0"/>
              <a:t> &amp; ")")</a:t>
            </a:r>
          </a:p>
          <a:p>
            <a:r>
              <a:rPr lang="en-US" altLang="ja-JP" dirty="0" smtClean="0"/>
              <a:t>Next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 で出来て 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 </a:t>
            </a:r>
            <a:r>
              <a:rPr lang="ja-JP" altLang="en-US" dirty="0" err="1" smtClean="0"/>
              <a:t>で</a:t>
            </a:r>
            <a:r>
              <a:rPr lang="ja-JP" altLang="en-US" dirty="0" smtClean="0"/>
              <a:t>出来ないことは、どんどん減っていきます。</a:t>
            </a:r>
            <a:endParaRPr lang="en-US" altLang="ja-JP" dirty="0" smtClean="0"/>
          </a:p>
          <a:p>
            <a:r>
              <a:rPr kumimoji="1" lang="ja-JP" altLang="en-US" dirty="0" smtClean="0"/>
              <a:t>いっぽう 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 </a:t>
            </a:r>
            <a:r>
              <a:rPr kumimoji="1" lang="ja-JP" altLang="en-US" dirty="0" err="1" smtClean="0"/>
              <a:t>で</a:t>
            </a:r>
            <a:r>
              <a:rPr kumimoji="1" lang="ja-JP" altLang="en-US" dirty="0" smtClean="0"/>
              <a:t>出来ないことは あまり予約後を増やしたくないせいか減りません。（動的言語サポートはやりそうですが）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sz="2000" dirty="0" smtClean="0"/>
              <a:t>http://blogs.msdn.com/charlie/archive/2008/01/25/future-focus.aspx</a:t>
            </a:r>
            <a:endParaRPr kumimoji="1" lang="en-US" altLang="ja-JP" sz="2000" dirty="0" smtClean="0"/>
          </a:p>
          <a:p>
            <a:r>
              <a:rPr kumimoji="1" lang="ja-JP" altLang="en-US" dirty="0" smtClean="0"/>
              <a:t>業務で利用する言語としては 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 の方が便利なのかもしれないと思う今日この頃です。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 は </a:t>
            </a:r>
            <a:r>
              <a:rPr lang="en-US" altLang="ja-JP" dirty="0" err="1" smtClean="0"/>
              <a:t>.Net</a:t>
            </a:r>
            <a:r>
              <a:rPr lang="en-US" altLang="ja-JP" dirty="0" smtClean="0"/>
              <a:t> Framework</a:t>
            </a:r>
            <a:r>
              <a:rPr lang="ja-JP" altLang="en-US" dirty="0" smtClean="0"/>
              <a:t>上の「言語に統合されたクエリ」</a:t>
            </a:r>
            <a:r>
              <a:rPr lang="en-US" altLang="ja-JP" dirty="0" smtClean="0"/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L</a:t>
            </a:r>
            <a:r>
              <a:rPr lang="en-US" altLang="ja-JP" dirty="0" smtClean="0"/>
              <a:t>anguage-</a:t>
            </a:r>
            <a:r>
              <a:rPr lang="en-US" altLang="ja-JP" dirty="0" err="1" smtClean="0">
                <a:solidFill>
                  <a:srgbClr val="FF0000"/>
                </a:solidFill>
              </a:rPr>
              <a:t>IN</a:t>
            </a:r>
            <a:r>
              <a:rPr lang="en-US" altLang="ja-JP" dirty="0" err="1" smtClean="0"/>
              <a:t>tegrated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Q</a:t>
            </a:r>
            <a:r>
              <a:rPr lang="en-US" altLang="ja-JP" dirty="0" smtClean="0"/>
              <a:t>uery)</a:t>
            </a:r>
            <a:r>
              <a:rPr lang="ja-JP" altLang="en-US" dirty="0" smtClean="0"/>
              <a:t>の拡張セットを指すコードネームの名称です。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こんな感じです。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from </a:t>
            </a:r>
            <a:r>
              <a:rPr lang="ja-JP" altLang="en-US" dirty="0" smtClean="0"/>
              <a:t>から先に書く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型推論が働くので入力が簡単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SQL</a:t>
            </a:r>
            <a:r>
              <a:rPr lang="ja-JP" altLang="en-US" dirty="0" smtClean="0"/>
              <a:t>文とは順序が逆なので注意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to Object</a:t>
            </a:r>
          </a:p>
          <a:p>
            <a:pPr lvl="1"/>
            <a:r>
              <a:rPr lang="en-US" altLang="ja-JP" b="1" dirty="0" err="1" smtClean="0"/>
              <a:t>IEnumerable</a:t>
            </a:r>
            <a:r>
              <a:rPr lang="en-US" altLang="ja-JP" b="1" dirty="0" smtClean="0"/>
              <a:t>&lt;T&gt;</a:t>
            </a:r>
            <a:r>
              <a:rPr lang="ja-JP" altLang="en-US" dirty="0" smtClean="0"/>
              <a:t> ベースの情報ソースにクエリを適用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3000372"/>
            <a:ext cx="80724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Dim al = New Collection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With {.Name = "</a:t>
            </a:r>
            <a:r>
              <a:rPr lang="en-US" altLang="ja-JP" sz="1600" dirty="0" err="1" smtClean="0"/>
              <a:t>hnaka</a:t>
            </a:r>
            <a:r>
              <a:rPr lang="en-US" altLang="ja-JP" sz="1600" dirty="0" smtClean="0"/>
              <a:t>", .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 = "553-0001", .Prefecture = 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"})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With {.Name = "</a:t>
            </a:r>
            <a:r>
              <a:rPr lang="en-US" altLang="ja-JP" sz="1600" dirty="0" err="1" smtClean="0"/>
              <a:t>hkodama</a:t>
            </a:r>
            <a:r>
              <a:rPr lang="en-US" altLang="ja-JP" sz="1600" dirty="0" smtClean="0"/>
              <a:t>", .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 = "168-0064", .Prefecture = 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"})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Dim accounts = From a In al _</a:t>
            </a:r>
          </a:p>
          <a:p>
            <a:r>
              <a:rPr lang="en-US" altLang="ja-JP" sz="1600" dirty="0" smtClean="0"/>
              <a:t>                       Where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 "168-0064" _</a:t>
            </a:r>
          </a:p>
          <a:p>
            <a:r>
              <a:rPr lang="en-US" altLang="ja-JP" sz="1600" dirty="0" smtClean="0"/>
              <a:t>                       Select New With {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}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For Each account In accounts</a:t>
            </a:r>
          </a:p>
          <a:p>
            <a:r>
              <a:rPr lang="en-US" altLang="ja-JP" sz="1600" dirty="0" smtClean="0"/>
              <a:t>  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&amp; "(" &amp;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&amp; ")")</a:t>
            </a:r>
          </a:p>
          <a:p>
            <a:r>
              <a:rPr lang="en-US" altLang="ja-JP" sz="1600" dirty="0" smtClean="0"/>
              <a:t>Next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en-US" altLang="ja-JP" dirty="0" smtClean="0"/>
              <a:t> to </a:t>
            </a:r>
            <a:r>
              <a:rPr lang="en-US" altLang="ja-JP" dirty="0" err="1" smtClean="0"/>
              <a:t>DataSet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従来の</a:t>
            </a:r>
            <a:r>
              <a:rPr lang="en-US" altLang="ja-JP" dirty="0" smtClean="0"/>
              <a:t>ADO.NET</a:t>
            </a:r>
            <a:r>
              <a:rPr lang="ja-JP" altLang="en-US" dirty="0" smtClean="0"/>
              <a:t>の</a:t>
            </a:r>
            <a:r>
              <a:rPr lang="en-US" altLang="ja-JP" dirty="0" err="1" smtClean="0"/>
              <a:t>DataSet</a:t>
            </a:r>
            <a:r>
              <a:rPr lang="ja-JP" altLang="en-US" dirty="0" smtClean="0"/>
              <a:t>の情報ソースにクエリを適用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2857496"/>
            <a:ext cx="80724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Using </a:t>
            </a:r>
            <a:r>
              <a:rPr lang="en-US" altLang="ja-JP" sz="1600" dirty="0" err="1" smtClean="0"/>
              <a:t>ta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AcountDataSetTableAdapters.AccountTableAdapter</a:t>
            </a:r>
            <a:endParaRPr lang="en-US" altLang="ja-JP" sz="1600" dirty="0" smtClean="0"/>
          </a:p>
          <a:p>
            <a:r>
              <a:rPr lang="en-US" altLang="ja-JP" sz="1600" dirty="0" smtClean="0"/>
              <a:t>            Dim </a:t>
            </a:r>
            <a:r>
              <a:rPr lang="en-US" altLang="ja-JP" sz="1600" dirty="0" err="1" smtClean="0"/>
              <a:t>dt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AcountDataSet.AccountDataTable</a:t>
            </a:r>
            <a:endParaRPr lang="en-US" altLang="ja-JP" sz="1600" dirty="0" smtClean="0"/>
          </a:p>
          <a:p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ta.Fill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dt</a:t>
            </a:r>
            <a:r>
              <a:rPr lang="en-US" altLang="ja-JP" sz="1600" dirty="0" smtClean="0"/>
              <a:t>)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            Dim accounts = From a In </a:t>
            </a:r>
            <a:r>
              <a:rPr lang="en-US" altLang="ja-JP" sz="1600" dirty="0" err="1" smtClean="0"/>
              <a:t>dt.AsEnumerable</a:t>
            </a:r>
            <a:r>
              <a:rPr lang="en-US" altLang="ja-JP" sz="1600" dirty="0" smtClean="0"/>
              <a:t>() _</a:t>
            </a:r>
          </a:p>
          <a:p>
            <a:r>
              <a:rPr lang="en-US" altLang="ja-JP" sz="1600" dirty="0" smtClean="0"/>
              <a:t>                           Where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 "168-0064" _</a:t>
            </a:r>
          </a:p>
          <a:p>
            <a:r>
              <a:rPr lang="en-US" altLang="ja-JP" sz="1600" dirty="0" smtClean="0"/>
              <a:t>                           Select New With {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}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            For Each account In accounts</a:t>
            </a:r>
          </a:p>
          <a:p>
            <a:r>
              <a:rPr lang="en-US" altLang="ja-JP" sz="1600" dirty="0" smtClean="0"/>
              <a:t>            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&amp; "(" &amp;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&amp; ")")</a:t>
            </a:r>
          </a:p>
          <a:p>
            <a:r>
              <a:rPr lang="en-US" altLang="ja-JP" sz="1600" dirty="0" smtClean="0"/>
              <a:t>            Next</a:t>
            </a:r>
          </a:p>
          <a:p>
            <a:r>
              <a:rPr lang="en-US" altLang="ja-JP" sz="1600" dirty="0" smtClean="0"/>
              <a:t>End Using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en-US" altLang="ja-JP" dirty="0" smtClean="0"/>
              <a:t> to SQL</a:t>
            </a:r>
          </a:p>
          <a:p>
            <a:pPr lvl="1"/>
            <a:r>
              <a:rPr lang="en-US" altLang="ja-JP" dirty="0" smtClean="0"/>
              <a:t>SQL</a:t>
            </a:r>
            <a:r>
              <a:rPr lang="ja-JP" altLang="en-US" dirty="0" smtClean="0"/>
              <a:t>サーバーのデータベースの情報ソースにクエリを適用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3286124"/>
            <a:ext cx="807249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Using db As New </a:t>
            </a:r>
            <a:r>
              <a:rPr lang="en-US" altLang="ja-JP" sz="1600" dirty="0" err="1" smtClean="0"/>
              <a:t>AccountDataContext</a:t>
            </a:r>
            <a:endParaRPr lang="en-US" altLang="ja-JP" sz="1600" dirty="0" smtClean="0"/>
          </a:p>
          <a:p>
            <a:r>
              <a:rPr lang="en-US" altLang="ja-JP" sz="1600" dirty="0" smtClean="0"/>
              <a:t>            Dim accounts = From a In </a:t>
            </a:r>
            <a:r>
              <a:rPr lang="en-US" altLang="ja-JP" sz="1600" dirty="0" err="1" smtClean="0"/>
              <a:t>db.Account</a:t>
            </a:r>
            <a:r>
              <a:rPr lang="en-US" altLang="ja-JP" sz="1600" dirty="0" smtClean="0"/>
              <a:t> _</a:t>
            </a:r>
          </a:p>
          <a:p>
            <a:r>
              <a:rPr lang="en-US" altLang="ja-JP" sz="1600" dirty="0" smtClean="0"/>
              <a:t>                           Where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 "168-0064" _</a:t>
            </a:r>
          </a:p>
          <a:p>
            <a:r>
              <a:rPr lang="en-US" altLang="ja-JP" sz="1600" dirty="0" smtClean="0"/>
              <a:t>                           Select New With {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}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            For Each account In accounts</a:t>
            </a:r>
          </a:p>
          <a:p>
            <a:r>
              <a:rPr lang="en-US" altLang="ja-JP" sz="1600" dirty="0" smtClean="0"/>
              <a:t>            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&amp; "(" &amp;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&amp; ")")</a:t>
            </a:r>
          </a:p>
          <a:p>
            <a:r>
              <a:rPr lang="en-US" altLang="ja-JP" sz="1600" dirty="0" smtClean="0"/>
              <a:t>            Next</a:t>
            </a:r>
          </a:p>
          <a:p>
            <a:r>
              <a:rPr lang="en-US" altLang="ja-JP" sz="1600" dirty="0" smtClean="0"/>
              <a:t>End Using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en-US" altLang="ja-JP" dirty="0" smtClean="0"/>
              <a:t> to Entities</a:t>
            </a:r>
          </a:p>
          <a:p>
            <a:pPr lvl="1"/>
            <a:r>
              <a:rPr lang="en-US" dirty="0" smtClean="0"/>
              <a:t>Entity Framework </a:t>
            </a:r>
            <a:r>
              <a:rPr lang="ja-JP" altLang="en-US" dirty="0" smtClean="0"/>
              <a:t>を通した概念エンティティの情報ソースにクエリを適用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3286124"/>
            <a:ext cx="807249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Using db As New </a:t>
            </a:r>
            <a:r>
              <a:rPr lang="en-US" altLang="ja-JP" sz="1600" dirty="0" err="1" smtClean="0"/>
              <a:t>DemoEntities</a:t>
            </a:r>
            <a:endParaRPr lang="en-US" altLang="ja-JP" sz="1600" dirty="0" smtClean="0"/>
          </a:p>
          <a:p>
            <a:r>
              <a:rPr lang="en-US" altLang="ja-JP" sz="1600" dirty="0" smtClean="0"/>
              <a:t>            Dim accounts = From a In </a:t>
            </a:r>
            <a:r>
              <a:rPr lang="en-US" altLang="ja-JP" sz="1600" dirty="0" err="1" smtClean="0"/>
              <a:t>db.AccountModel</a:t>
            </a:r>
            <a:r>
              <a:rPr lang="ja-JP" altLang="en-US" sz="1600" dirty="0" smtClean="0"/>
              <a:t>設定 </a:t>
            </a:r>
            <a:r>
              <a:rPr lang="en-US" altLang="ja-JP" sz="1600" dirty="0" smtClean="0"/>
              <a:t>_</a:t>
            </a:r>
          </a:p>
          <a:p>
            <a:r>
              <a:rPr lang="en-US" altLang="ja-JP" sz="1600" dirty="0" smtClean="0"/>
              <a:t>                           Where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 "168-0064" _</a:t>
            </a:r>
          </a:p>
          <a:p>
            <a:r>
              <a:rPr lang="en-US" altLang="ja-JP" sz="1600" dirty="0" smtClean="0"/>
              <a:t>                           Select New With {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}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            For Each account In accounts</a:t>
            </a:r>
          </a:p>
          <a:p>
            <a:r>
              <a:rPr lang="en-US" altLang="ja-JP" sz="1600" dirty="0" smtClean="0"/>
              <a:t>            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&amp; "(" &amp;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&amp; ")")</a:t>
            </a:r>
          </a:p>
          <a:p>
            <a:r>
              <a:rPr lang="en-US" altLang="ja-JP" sz="1600" dirty="0" smtClean="0"/>
              <a:t>            Next</a:t>
            </a:r>
          </a:p>
          <a:p>
            <a:r>
              <a:rPr lang="en-US" altLang="ja-JP" sz="1600" dirty="0" smtClean="0"/>
              <a:t>End Using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 をおさらいしてみる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en-US" altLang="ja-JP" dirty="0" smtClean="0"/>
              <a:t> to XML</a:t>
            </a:r>
          </a:p>
          <a:p>
            <a:pPr lvl="1"/>
            <a:r>
              <a:rPr lang="en-US" altLang="ja-JP" dirty="0" smtClean="0"/>
              <a:t>XML</a:t>
            </a:r>
            <a:r>
              <a:rPr lang="ja-JP" altLang="en-US" dirty="0" smtClean="0"/>
              <a:t>の</a:t>
            </a:r>
            <a:r>
              <a:rPr lang="en-US" dirty="0" err="1" smtClean="0"/>
              <a:t>Xelement</a:t>
            </a:r>
            <a:r>
              <a:rPr lang="ja-JP" altLang="en-US" dirty="0" smtClean="0"/>
              <a:t>の情報ソースにクエリを適用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2928934"/>
            <a:ext cx="80724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Dim xml = &lt;Accounts&gt;</a:t>
            </a:r>
          </a:p>
          <a:p>
            <a:r>
              <a:rPr lang="en-US" altLang="ja-JP" sz="1600" dirty="0" smtClean="0"/>
              <a:t>                      &lt;Account Name="</a:t>
            </a:r>
            <a:r>
              <a:rPr lang="en-US" altLang="ja-JP" sz="1600" dirty="0" err="1" smtClean="0"/>
              <a:t>nNaka</a:t>
            </a:r>
            <a:r>
              <a:rPr lang="en-US" altLang="ja-JP" sz="1600" dirty="0" smtClean="0"/>
              <a:t>" 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="553-0001" Prefecture="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"/&gt;</a:t>
            </a:r>
          </a:p>
          <a:p>
            <a:r>
              <a:rPr lang="en-US" altLang="ja-JP" sz="1600" dirty="0" smtClean="0"/>
              <a:t>                      &lt;Account Name="</a:t>
            </a:r>
            <a:r>
              <a:rPr lang="en-US" altLang="ja-JP" sz="1600" dirty="0" err="1" smtClean="0"/>
              <a:t>hkodama</a:t>
            </a:r>
            <a:r>
              <a:rPr lang="en-US" altLang="ja-JP" sz="1600" dirty="0" smtClean="0"/>
              <a:t>" 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="168-0064" Prefecture="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"/&gt;</a:t>
            </a:r>
          </a:p>
          <a:p>
            <a:r>
              <a:rPr lang="en-US" altLang="ja-JP" sz="1600" dirty="0" smtClean="0"/>
              <a:t>                  &lt;/Accounts&gt;</a:t>
            </a:r>
          </a:p>
          <a:p>
            <a:r>
              <a:rPr lang="en-US" altLang="ja-JP" sz="1600" dirty="0" smtClean="0"/>
              <a:t>        Dim accounts = From a In </a:t>
            </a:r>
            <a:r>
              <a:rPr lang="en-US" altLang="ja-JP" sz="1600" dirty="0" err="1" smtClean="0"/>
              <a:t>xml.Elements</a:t>
            </a:r>
            <a:r>
              <a:rPr lang="en-US" altLang="ja-JP" sz="1600" dirty="0" smtClean="0"/>
              <a:t> _</a:t>
            </a:r>
          </a:p>
          <a:p>
            <a:r>
              <a:rPr lang="en-US" altLang="ja-JP" sz="1600" dirty="0" smtClean="0"/>
              <a:t>                        Where </a:t>
            </a:r>
            <a:r>
              <a:rPr lang="en-US" altLang="ja-JP" sz="1600" dirty="0" err="1" smtClean="0"/>
              <a:t>a.@ZipCode</a:t>
            </a:r>
            <a:r>
              <a:rPr lang="en-US" altLang="ja-JP" sz="1600" dirty="0" smtClean="0"/>
              <a:t> = "168-0064" _</a:t>
            </a:r>
          </a:p>
          <a:p>
            <a:r>
              <a:rPr lang="en-US" altLang="ja-JP" sz="1600" dirty="0" smtClean="0"/>
              <a:t>                        Select New With {</a:t>
            </a:r>
            <a:r>
              <a:rPr lang="en-US" altLang="ja-JP" sz="1600" dirty="0" err="1" smtClean="0"/>
              <a:t>a.@Name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a.@ZipCode</a:t>
            </a:r>
            <a:r>
              <a:rPr lang="en-US" altLang="ja-JP" sz="1600" dirty="0" smtClean="0"/>
              <a:t>}</a:t>
            </a:r>
          </a:p>
          <a:p>
            <a:endParaRPr lang="ja-JP" altLang="en-US" sz="1600" dirty="0" smtClean="0"/>
          </a:p>
          <a:p>
            <a:r>
              <a:rPr lang="en-US" altLang="ja-JP" sz="1600" dirty="0" smtClean="0"/>
              <a:t>        For Each account In accounts</a:t>
            </a:r>
          </a:p>
          <a:p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&amp; "(" &amp;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&amp; ")")</a:t>
            </a:r>
          </a:p>
          <a:p>
            <a:r>
              <a:rPr lang="en-US" altLang="ja-JP" sz="1600" dirty="0" smtClean="0"/>
              <a:t>        Next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24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スライドマスタT24</Template>
  <TotalTime>359</TotalTime>
  <Words>2356</Words>
  <Application>Microsoft Office PowerPoint</Application>
  <PresentationFormat>画面に合わせる (4:3)</PresentationFormat>
  <Paragraphs>425</Paragraphs>
  <Slides>32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スライドマスタT24</vt:lpstr>
      <vt:lpstr>スライド 1</vt:lpstr>
      <vt:lpstr>アジェンダ</vt:lpstr>
      <vt:lpstr>はじめに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をおさらいしてみる</vt:lpstr>
      <vt:lpstr>Linq 関係で VB のたりないところ</vt:lpstr>
      <vt:lpstr>Linq 関係で VB のたりないところ</vt:lpstr>
      <vt:lpstr>Linq 関係で VB のたりないところ</vt:lpstr>
      <vt:lpstr>Linq 関係で VB のたりないところ</vt:lpstr>
      <vt:lpstr>Linq 関係で VB のたりないところ</vt:lpstr>
      <vt:lpstr>Linq 関係で VB のたりないところ</vt:lpstr>
      <vt:lpstr>Linq 関係で VB のたりないところ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Linq for VB のすごいところ</vt:lpstr>
      <vt:lpstr>まとめ</vt:lpstr>
    </vt:vector>
  </TitlesOfParts>
  <Company>児玉ソフト工房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児玉 宏之</dc:creator>
  <cp:lastModifiedBy>jz5</cp:lastModifiedBy>
  <cp:revision>37</cp:revision>
  <dcterms:created xsi:type="dcterms:W3CDTF">2008-09-17T12:25:45Z</dcterms:created>
  <dcterms:modified xsi:type="dcterms:W3CDTF">2008-10-06T13:48:58Z</dcterms:modified>
</cp:coreProperties>
</file>