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notesSlides/notesSlide37.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 id="2147483655" r:id="rId7"/>
    <p:sldMasterId id="2147483656" r:id="rId8"/>
  </p:sldMasterIdLst>
  <p:notesMasterIdLst>
    <p:notesMasterId r:id="rId46"/>
  </p:notesMasterIdLst>
  <p:sldIdLst>
    <p:sldId id="295" r:id="rId9"/>
    <p:sldId id="297" r:id="rId10"/>
    <p:sldId id="296" r:id="rId11"/>
    <p:sldId id="298" r:id="rId12"/>
    <p:sldId id="284" r:id="rId13"/>
    <p:sldId id="285" r:id="rId14"/>
    <p:sldId id="286" r:id="rId15"/>
    <p:sldId id="287" r:id="rId16"/>
    <p:sldId id="288" r:id="rId17"/>
    <p:sldId id="289" r:id="rId18"/>
    <p:sldId id="290" r:id="rId19"/>
    <p:sldId id="291" r:id="rId20"/>
    <p:sldId id="292" r:id="rId21"/>
    <p:sldId id="293" r:id="rId22"/>
    <p:sldId id="294" r:id="rId23"/>
    <p:sldId id="265" r:id="rId24"/>
    <p:sldId id="266" r:id="rId25"/>
    <p:sldId id="268" r:id="rId26"/>
    <p:sldId id="270" r:id="rId27"/>
    <p:sldId id="269" r:id="rId28"/>
    <p:sldId id="271" r:id="rId29"/>
    <p:sldId id="272" r:id="rId30"/>
    <p:sldId id="273" r:id="rId31"/>
    <p:sldId id="274" r:id="rId32"/>
    <p:sldId id="276" r:id="rId33"/>
    <p:sldId id="277" r:id="rId34"/>
    <p:sldId id="275" r:id="rId35"/>
    <p:sldId id="278" r:id="rId36"/>
    <p:sldId id="281" r:id="rId37"/>
    <p:sldId id="279" r:id="rId38"/>
    <p:sldId id="280" r:id="rId39"/>
    <p:sldId id="282" r:id="rId40"/>
    <p:sldId id="283" r:id="rId41"/>
    <p:sldId id="299" r:id="rId42"/>
    <p:sldId id="300" r:id="rId43"/>
    <p:sldId id="301" r:id="rId44"/>
    <p:sldId id="302" r:id="rId45"/>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FFFF"/>
    <a:srgbClr val="BED204"/>
    <a:srgbClr val="D60000"/>
    <a:srgbClr val="CC6600"/>
    <a:srgbClr val="FF3300"/>
    <a:srgbClr val="B3E482"/>
    <a:srgbClr val="A8CB9B"/>
    <a:srgbClr val="66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371" autoAdjust="0"/>
    <p:restoredTop sz="94624" autoAdjust="0"/>
  </p:normalViewPr>
  <p:slideViewPr>
    <p:cSldViewPr showGuides="1">
      <p:cViewPr varScale="1">
        <p:scale>
          <a:sx n="66" d="100"/>
          <a:sy n="66" d="100"/>
        </p:scale>
        <p:origin x="-49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viewProps" Target="viewProps.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ea typeface="ＭＳ Ｐゴシック" charset="-128"/>
              </a:defRPr>
            </a:lvl1pPr>
          </a:lstStyle>
          <a:p>
            <a:pPr>
              <a:defRPr/>
            </a:pPr>
            <a:fld id="{021C1412-0EED-4C18-93D0-880477352A0D}" type="datetimeFigureOut">
              <a:rPr lang="ja-JP" altLang="en-US"/>
              <a:pPr>
                <a:defRPr/>
              </a:pPr>
              <a:t>2009/1/10</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F948FCC6-FBB3-48DE-855B-723F910EBB6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noFill/>
          <a:ln>
            <a:solidFill>
              <a:srgbClr val="000000"/>
            </a:solidFill>
            <a:miter lim="800000"/>
            <a:headEnd/>
            <a:tailEnd/>
          </a:ln>
        </p:spPr>
      </p:sp>
      <p:sp>
        <p:nvSpPr>
          <p:cNvPr id="9113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bwMode="auto">
          <a:noFill/>
          <a:ln>
            <a:solidFill>
              <a:srgbClr val="000000"/>
            </a:solidFill>
            <a:miter lim="800000"/>
            <a:headEnd/>
            <a:tailEnd/>
          </a:ln>
        </p:spPr>
      </p:sp>
      <p:sp>
        <p:nvSpPr>
          <p:cNvPr id="8499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TextEdit="1"/>
          </p:cNvSpPr>
          <p:nvPr>
            <p:ph type="sldImg"/>
          </p:nvPr>
        </p:nvSpPr>
        <p:spPr bwMode="auto">
          <a:noFill/>
          <a:ln>
            <a:solidFill>
              <a:srgbClr val="000000"/>
            </a:solidFill>
            <a:miter lim="800000"/>
            <a:headEnd/>
            <a:tailEnd/>
          </a:ln>
        </p:spPr>
      </p:sp>
      <p:sp>
        <p:nvSpPr>
          <p:cNvPr id="8909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TextEdit="1"/>
          </p:cNvSpPr>
          <p:nvPr>
            <p:ph type="sldImg"/>
          </p:nvPr>
        </p:nvSpPr>
        <p:spPr bwMode="auto">
          <a:noFill/>
          <a:ln>
            <a:solidFill>
              <a:srgbClr val="000000"/>
            </a:solidFill>
            <a:miter lim="800000"/>
            <a:headEnd/>
            <a:tailEnd/>
          </a:ln>
        </p:spPr>
      </p:sp>
      <p:sp>
        <p:nvSpPr>
          <p:cNvPr id="256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TextEdit="1"/>
          </p:cNvSpPr>
          <p:nvPr>
            <p:ph type="sldImg"/>
          </p:nvPr>
        </p:nvSpPr>
        <p:spPr bwMode="auto">
          <a:noFill/>
          <a:ln>
            <a:solidFill>
              <a:srgbClr val="000000"/>
            </a:solidFill>
            <a:miter lim="800000"/>
            <a:headEnd/>
            <a:tailEnd/>
          </a:ln>
        </p:spPr>
      </p:sp>
      <p:sp>
        <p:nvSpPr>
          <p:cNvPr id="2969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p:spPr>
      </p:sp>
      <p:sp>
        <p:nvSpPr>
          <p:cNvPr id="3379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p:spPr>
      </p:sp>
      <p:sp>
        <p:nvSpPr>
          <p:cNvPr id="9523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TextEdit="1"/>
          </p:cNvSpPr>
          <p:nvPr>
            <p:ph type="sldImg"/>
          </p:nvPr>
        </p:nvSpPr>
        <p:spPr bwMode="auto">
          <a:noFill/>
          <a:ln>
            <a:solidFill>
              <a:srgbClr val="000000"/>
            </a:solidFill>
            <a:miter lim="800000"/>
            <a:headEnd/>
            <a:tailEnd/>
          </a:ln>
        </p:spPr>
      </p:sp>
      <p:sp>
        <p:nvSpPr>
          <p:cNvPr id="3584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TextEdit="1"/>
          </p:cNvSpPr>
          <p:nvPr>
            <p:ph type="sldImg"/>
          </p:nvPr>
        </p:nvSpPr>
        <p:spPr bwMode="auto">
          <a:noFill/>
          <a:ln>
            <a:solidFill>
              <a:srgbClr val="000000"/>
            </a:solidFill>
            <a:miter lim="800000"/>
            <a:headEnd/>
            <a:tailEnd/>
          </a:ln>
        </p:spPr>
      </p:sp>
      <p:sp>
        <p:nvSpPr>
          <p:cNvPr id="3789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p:spPr>
      </p:sp>
      <p:sp>
        <p:nvSpPr>
          <p:cNvPr id="4198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TextEdit="1"/>
          </p:cNvSpPr>
          <p:nvPr>
            <p:ph type="sldImg"/>
          </p:nvPr>
        </p:nvSpPr>
        <p:spPr bwMode="auto">
          <a:noFill/>
          <a:ln>
            <a:solidFill>
              <a:srgbClr val="000000"/>
            </a:solidFill>
            <a:miter lim="800000"/>
            <a:headEnd/>
            <a:tailEnd/>
          </a:ln>
        </p:spPr>
      </p:sp>
      <p:sp>
        <p:nvSpPr>
          <p:cNvPr id="4813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p:spPr>
      </p:sp>
      <p:sp>
        <p:nvSpPr>
          <p:cNvPr id="5427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p:spPr>
      </p:sp>
      <p:sp>
        <p:nvSpPr>
          <p:cNvPr id="6246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bwMode="auto">
          <a:noFill/>
          <a:ln>
            <a:solidFill>
              <a:srgbClr val="000000"/>
            </a:solidFill>
            <a:miter lim="800000"/>
            <a:headEnd/>
            <a:tailEnd/>
          </a:ln>
        </p:spPr>
      </p:sp>
      <p:sp>
        <p:nvSpPr>
          <p:cNvPr id="9318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bwMode="auto">
          <a:noFill/>
          <a:ln>
            <a:solidFill>
              <a:srgbClr val="000000"/>
            </a:solidFill>
            <a:miter lim="800000"/>
            <a:headEnd/>
            <a:tailEnd/>
          </a:ln>
        </p:spPr>
      </p:sp>
      <p:sp>
        <p:nvSpPr>
          <p:cNvPr id="5837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noFill/>
          <a:ln>
            <a:solidFill>
              <a:srgbClr val="000000"/>
            </a:solidFill>
            <a:miter lim="800000"/>
            <a:headEnd/>
            <a:tailEnd/>
          </a:ln>
        </p:spPr>
      </p:sp>
      <p:sp>
        <p:nvSpPr>
          <p:cNvPr id="6041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TextEdit="1"/>
          </p:cNvSpPr>
          <p:nvPr>
            <p:ph type="sldImg"/>
          </p:nvPr>
        </p:nvSpPr>
        <p:spPr bwMode="auto">
          <a:noFill/>
          <a:ln>
            <a:solidFill>
              <a:srgbClr val="000000"/>
            </a:solidFill>
            <a:miter lim="800000"/>
            <a:headEnd/>
            <a:tailEnd/>
          </a:ln>
        </p:spPr>
      </p:sp>
      <p:sp>
        <p:nvSpPr>
          <p:cNvPr id="9933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p:spPr>
      </p:sp>
      <p:sp>
        <p:nvSpPr>
          <p:cNvPr id="10137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TextEdit="1"/>
          </p:cNvSpPr>
          <p:nvPr>
            <p:ph type="sldImg"/>
          </p:nvPr>
        </p:nvSpPr>
        <p:spPr bwMode="auto">
          <a:noFill/>
          <a:ln>
            <a:solidFill>
              <a:srgbClr val="000000"/>
            </a:solidFill>
            <a:miter lim="800000"/>
            <a:headEnd/>
            <a:tailEnd/>
          </a:ln>
        </p:spPr>
      </p:sp>
      <p:sp>
        <p:nvSpPr>
          <p:cNvPr id="10342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TextEdit="1"/>
          </p:cNvSpPr>
          <p:nvPr>
            <p:ph type="sldImg"/>
          </p:nvPr>
        </p:nvSpPr>
        <p:spPr bwMode="auto">
          <a:noFill/>
          <a:ln>
            <a:solidFill>
              <a:srgbClr val="000000"/>
            </a:solidFill>
            <a:miter lim="800000"/>
            <a:headEnd/>
            <a:tailEnd/>
          </a:ln>
        </p:spPr>
      </p:sp>
      <p:sp>
        <p:nvSpPr>
          <p:cNvPr id="10547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bwMode="auto">
          <a:noFill/>
          <a:ln>
            <a:solidFill>
              <a:srgbClr val="000000"/>
            </a:solidFill>
            <a:miter lim="800000"/>
            <a:headEnd/>
            <a:tailEnd/>
          </a:ln>
        </p:spPr>
      </p:sp>
      <p:sp>
        <p:nvSpPr>
          <p:cNvPr id="9728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TextEdit="1"/>
          </p:cNvSpPr>
          <p:nvPr>
            <p:ph type="sldImg"/>
          </p:nvPr>
        </p:nvSpPr>
        <p:spPr bwMode="auto">
          <a:noFill/>
          <a:ln>
            <a:solidFill>
              <a:srgbClr val="000000"/>
            </a:solidFill>
            <a:miter lim="800000"/>
            <a:headEnd/>
            <a:tailEnd/>
          </a:ln>
        </p:spPr>
      </p:sp>
      <p:sp>
        <p:nvSpPr>
          <p:cNvPr id="72707"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p:spPr>
      </p:sp>
      <p:sp>
        <p:nvSpPr>
          <p:cNvPr id="74755"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p:spPr>
      </p:sp>
      <p:sp>
        <p:nvSpPr>
          <p:cNvPr id="768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76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76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1354137"/>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1354137"/>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57200" y="1600200"/>
            <a:ext cx="8229600" cy="4525963"/>
          </a:xfrm>
          <a:prstGeom prst="rect">
            <a:avLst/>
          </a:prstGeo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600200"/>
            <a:ext cx="8229600" cy="4525963"/>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57200" y="1600200"/>
            <a:ext cx="8229600" cy="4525963"/>
          </a:xfrm>
          <a:prstGeom prst="rect">
            <a:avLst/>
          </a:prstGeo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600200"/>
            <a:ext cx="8229600" cy="4525963"/>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57200" y="1600200"/>
            <a:ext cx="8229600" cy="4525963"/>
          </a:xfrm>
          <a:prstGeom prst="rect">
            <a:avLst/>
          </a:prstGeo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600200"/>
            <a:ext cx="8229600" cy="4525963"/>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a:prstGeom prst="rect">
            <a:avLst/>
          </a:prstGeo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image" Target="../media/image1.png"/><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1.pn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1.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image" Target="../media/image1.png"/><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theme" Target="../theme/theme8.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22320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 id="2147483668"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6386"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638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Boost.SharedPtr</a:t>
            </a:r>
          </a:p>
        </p:txBody>
      </p:sp>
      <p:sp>
        <p:nvSpPr>
          <p:cNvPr id="16388" name="Rectangle 3"/>
          <p:cNvSpPr>
            <a:spLocks noGrp="1" noChangeArrowheads="1"/>
          </p:cNvSpPr>
          <p:nvPr>
            <p:ph type="body" idx="1"/>
          </p:nvPr>
        </p:nvSpPr>
        <p:spPr bwMode="auto">
          <a:xfrm>
            <a:off x="457200" y="1052513"/>
            <a:ext cx="8229600" cy="5762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a:t>
            </a:r>
            <a:r>
              <a:rPr lang="en-US" altLang="ja-JP" smtClean="0"/>
              <a:t>Boost.SharedPtr </a:t>
            </a:r>
            <a:r>
              <a:rPr lang="ja-JP" altLang="en-US" smtClean="0"/>
              <a:t>とは</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16390"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kumimoji="1" sz="2800">
          <a:solidFill>
            <a:schemeClr val="tx1"/>
          </a:solidFill>
          <a:latin typeface="+mn-lt"/>
          <a:ea typeface="+mn-ea"/>
        </a:defRPr>
      </a:lvl2pPr>
      <a:lvl3pPr marL="1143000" indent="-228600" algn="l" rtl="0" eaLnBrk="0" fontAlgn="base" hangingPunct="0">
        <a:spcBef>
          <a:spcPct val="20000"/>
        </a:spcBef>
        <a:spcAft>
          <a:spcPct val="0"/>
        </a:spcAft>
        <a:defRPr kumimoji="1" sz="2400">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7410"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7411"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17412"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a:t>
            </a:r>
            <a:r>
              <a:rPr lang="en-US" altLang="ja-JP" smtClean="0"/>
              <a:t>Boost.Spirit </a:t>
            </a:r>
            <a:r>
              <a:rPr lang="ja-JP" altLang="en-US" smtClean="0"/>
              <a:t>とは</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17414"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sz="2400">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434"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8435"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18436"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文法とは</a:t>
            </a:r>
          </a:p>
          <a:p>
            <a:pPr lvl="1"/>
            <a:r>
              <a:rPr lang="ja-JP" altLang="en-US" smtClean="0"/>
              <a:t>→例えば</a:t>
            </a:r>
            <a:r>
              <a:rPr lang="en-US" altLang="ja-JP" smtClean="0"/>
              <a:t>XML</a:t>
            </a:r>
            <a:r>
              <a:rPr lang="ja-JP" altLang="en-US" smtClean="0"/>
              <a:t>タグの文法は、</a:t>
            </a:r>
          </a:p>
          <a:p>
            <a:pPr lvl="2"/>
            <a:r>
              <a:rPr lang="en-US" altLang="ja-JP" smtClean="0"/>
              <a:t>(1) </a:t>
            </a:r>
            <a:r>
              <a:rPr lang="ja-JP" altLang="en-US" smtClean="0"/>
              <a:t>最初に </a:t>
            </a:r>
            <a:r>
              <a:rPr lang="en-US" altLang="ja-JP" smtClean="0"/>
              <a:t>'&lt;' </a:t>
            </a:r>
            <a:r>
              <a:rPr lang="ja-JP" altLang="en-US" smtClean="0"/>
              <a:t>が来る必要がある</a:t>
            </a:r>
          </a:p>
          <a:p>
            <a:pPr lvl="2"/>
            <a:r>
              <a:rPr lang="en-US" altLang="ja-JP" smtClean="0"/>
              <a:t>(2) </a:t>
            </a:r>
            <a:r>
              <a:rPr lang="ja-JP" altLang="en-US" smtClean="0"/>
              <a:t>次にタグ名が来る必要がある</a:t>
            </a:r>
          </a:p>
          <a:p>
            <a:pPr lvl="2"/>
            <a:r>
              <a:rPr lang="en-US" altLang="ja-JP" smtClean="0"/>
              <a:t>(3) </a:t>
            </a:r>
            <a:r>
              <a:rPr lang="ja-JP" altLang="en-US" smtClean="0"/>
              <a:t>次に</a:t>
            </a:r>
            <a:r>
              <a:rPr lang="en-US" altLang="ja-JP" smtClean="0"/>
              <a:t>(</a:t>
            </a:r>
            <a:r>
              <a:rPr lang="ja-JP" altLang="en-US" smtClean="0"/>
              <a:t>空白 属性</a:t>
            </a:r>
            <a:r>
              <a:rPr lang="en-US" altLang="ja-JP" smtClean="0"/>
              <a:t>)</a:t>
            </a:r>
            <a:r>
              <a:rPr lang="ja-JP" altLang="en-US" smtClean="0"/>
              <a:t>というのが</a:t>
            </a:r>
            <a:r>
              <a:rPr lang="en-US" altLang="ja-JP" smtClean="0"/>
              <a:t>0</a:t>
            </a:r>
            <a:r>
              <a:rPr lang="ja-JP" altLang="en-US" smtClean="0"/>
              <a:t>回以上連続する</a:t>
            </a:r>
          </a:p>
          <a:p>
            <a:pPr lvl="2"/>
            <a:r>
              <a:rPr lang="en-US" altLang="ja-JP" smtClean="0"/>
              <a:t>(4) </a:t>
            </a:r>
            <a:r>
              <a:rPr lang="ja-JP" altLang="en-US" smtClean="0"/>
              <a:t>次には空白があっても無くても良くて</a:t>
            </a:r>
          </a:p>
          <a:p>
            <a:pPr lvl="2"/>
            <a:r>
              <a:rPr lang="en-US" altLang="ja-JP" smtClean="0"/>
              <a:t>(5) </a:t>
            </a:r>
            <a:r>
              <a:rPr lang="ja-JP" altLang="en-US" smtClean="0"/>
              <a:t>最後は </a:t>
            </a:r>
            <a:r>
              <a:rPr lang="en-US" altLang="ja-JP" smtClean="0"/>
              <a:t>'&gt;' </a:t>
            </a:r>
            <a:r>
              <a:rPr lang="ja-JP" altLang="en-US" smtClean="0"/>
              <a:t>で終わる</a:t>
            </a:r>
          </a:p>
          <a:p>
            <a:pPr lvl="1"/>
            <a:r>
              <a:rPr lang="ja-JP" altLang="en-US" smtClean="0"/>
              <a:t>という感じで定義されている。</a:t>
            </a:r>
          </a:p>
          <a:p>
            <a:pPr lvl="1"/>
            <a:r>
              <a:rPr lang="ja-JP" altLang="en-US" smtClean="0"/>
              <a:t>↑こういう規則のこと</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18438"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sz="2400">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9458"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9459"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19460"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文法の表現方法</a:t>
            </a:r>
          </a:p>
          <a:p>
            <a:pPr lvl="1"/>
            <a:r>
              <a:rPr lang="ja-JP" altLang="en-US" smtClean="0"/>
              <a:t>日本語</a:t>
            </a:r>
          </a:p>
          <a:p>
            <a:pPr lvl="2"/>
            <a:r>
              <a:rPr lang="en-US" altLang="ja-JP" smtClean="0"/>
              <a:t>a </a:t>
            </a:r>
            <a:r>
              <a:rPr lang="ja-JP" altLang="en-US" smtClean="0"/>
              <a:t>の次に </a:t>
            </a:r>
            <a:r>
              <a:rPr lang="en-US" altLang="ja-JP" smtClean="0"/>
              <a:t>B </a:t>
            </a:r>
            <a:r>
              <a:rPr lang="ja-JP" altLang="en-US" smtClean="0"/>
              <a:t>が続き、その次は </a:t>
            </a:r>
            <a:r>
              <a:rPr lang="en-US" altLang="ja-JP" smtClean="0"/>
              <a:t>d </a:t>
            </a:r>
            <a:r>
              <a:rPr lang="ja-JP" altLang="en-US" smtClean="0"/>
              <a:t>になる。</a:t>
            </a:r>
          </a:p>
          <a:p>
            <a:pPr lvl="2"/>
            <a:r>
              <a:rPr lang="ja-JP" altLang="en-US" smtClean="0"/>
              <a:t>ただし </a:t>
            </a:r>
            <a:r>
              <a:rPr lang="en-US" altLang="ja-JP" smtClean="0"/>
              <a:t>B </a:t>
            </a:r>
            <a:r>
              <a:rPr lang="ja-JP" altLang="en-US" smtClean="0"/>
              <a:t>は </a:t>
            </a:r>
            <a:r>
              <a:rPr lang="en-US" altLang="ja-JP" smtClean="0"/>
              <a:t>b </a:t>
            </a:r>
            <a:r>
              <a:rPr lang="ja-JP" altLang="en-US" smtClean="0"/>
              <a:t>または </a:t>
            </a:r>
            <a:r>
              <a:rPr lang="en-US" altLang="ja-JP" smtClean="0"/>
              <a:t>b </a:t>
            </a:r>
            <a:r>
              <a:rPr lang="ja-JP" altLang="en-US" smtClean="0"/>
              <a:t>の次に </a:t>
            </a:r>
            <a:r>
              <a:rPr lang="en-US" altLang="ja-JP" smtClean="0"/>
              <a:t>c </a:t>
            </a:r>
            <a:r>
              <a:rPr lang="ja-JP" altLang="en-US" smtClean="0"/>
              <a:t>が続くという意味。</a:t>
            </a:r>
          </a:p>
          <a:p>
            <a:pPr lvl="1"/>
            <a:r>
              <a:rPr lang="en-US" altLang="ja-JP" smtClean="0"/>
              <a:t>BNF</a:t>
            </a:r>
          </a:p>
          <a:p>
            <a:pPr lvl="2"/>
            <a:r>
              <a:rPr lang="en-US" altLang="ja-JP" smtClean="0"/>
              <a:t>&lt;rule&gt; ::= a&lt;B&gt;d</a:t>
            </a:r>
          </a:p>
          <a:p>
            <a:pPr lvl="2"/>
            <a:r>
              <a:rPr lang="en-US" altLang="ja-JP" smtClean="0"/>
              <a:t>&lt;B&gt; ::= b|bc</a:t>
            </a:r>
          </a:p>
          <a:p>
            <a:pPr lvl="1"/>
            <a:r>
              <a:rPr lang="ja-JP" altLang="en-US" smtClean="0"/>
              <a:t>正規右辺文法（正規表現）</a:t>
            </a:r>
          </a:p>
          <a:p>
            <a:pPr lvl="2"/>
            <a:r>
              <a:rPr lang="en-US" altLang="ja-JP" smtClean="0"/>
              <a:t>a(b|(bc))d</a:t>
            </a:r>
          </a:p>
          <a:p>
            <a:pPr lvl="1"/>
            <a:r>
              <a:rPr lang="en-US" altLang="ja-JP" smtClean="0"/>
              <a:t>Boost.Spirit</a:t>
            </a:r>
          </a:p>
          <a:p>
            <a:pPr lvl="2"/>
            <a:r>
              <a:rPr lang="en-US" altLang="ja-JP" smtClean="0"/>
              <a:t>rule = ch_p('a') &gt;&gt; B &gt;&gt; 'd';</a:t>
            </a:r>
          </a:p>
          <a:p>
            <a:pPr lvl="2"/>
            <a:r>
              <a:rPr lang="en-US" altLang="ja-JP" smtClean="0"/>
              <a:t>B = ch_p('b') | (ch_p('b') &gt;&gt; 'c');</a:t>
            </a:r>
          </a:p>
          <a:p>
            <a:pPr lvl="0"/>
            <a:endParaRPr lang="ja-JP" altLang="en-US" smtClean="0"/>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19462"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482"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20483"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20486"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
        <p:nvSpPr>
          <p:cNvPr id="20488" name="Text Box 8"/>
          <p:cNvSpPr txBox="1">
            <a:spLocks noChangeArrowheads="1"/>
          </p:cNvSpPr>
          <p:nvPr userDrawn="1"/>
        </p:nvSpPr>
        <p:spPr bwMode="auto">
          <a:xfrm>
            <a:off x="323850" y="2276475"/>
            <a:ext cx="8351838" cy="1555750"/>
          </a:xfrm>
          <a:prstGeom prst="rect">
            <a:avLst/>
          </a:prstGeom>
          <a:noFill/>
          <a:ln w="9525">
            <a:noFill/>
            <a:miter lim="800000"/>
            <a:headEnd/>
            <a:tailEnd/>
          </a:ln>
          <a:effectLst/>
        </p:spPr>
        <p:txBody>
          <a:bodyPr>
            <a:spAutoFit/>
          </a:bodyPr>
          <a:lstStyle/>
          <a:p>
            <a:pPr algn="ctr">
              <a:spcBef>
                <a:spcPct val="50000"/>
              </a:spcBef>
            </a:pPr>
            <a:r>
              <a:rPr lang="ja-JP" altLang="en-US" sz="9600"/>
              <a:t>内部実装</a:t>
            </a:r>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1506"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2150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21509"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
        <p:nvSpPr>
          <p:cNvPr id="21511" name="Text Box 7"/>
          <p:cNvSpPr txBox="1">
            <a:spLocks noChangeArrowheads="1"/>
          </p:cNvSpPr>
          <p:nvPr userDrawn="1"/>
        </p:nvSpPr>
        <p:spPr bwMode="auto">
          <a:xfrm>
            <a:off x="468313" y="1052513"/>
            <a:ext cx="8135937" cy="1309687"/>
          </a:xfrm>
          <a:prstGeom prst="rect">
            <a:avLst/>
          </a:prstGeom>
          <a:noFill/>
          <a:ln w="9525">
            <a:noFill/>
            <a:miter lim="800000"/>
            <a:headEnd/>
            <a:tailEnd/>
          </a:ln>
          <a:effectLst/>
        </p:spPr>
        <p:txBody>
          <a:bodyPr>
            <a:spAutoFit/>
          </a:bodyPr>
          <a:lstStyle/>
          <a:p>
            <a:r>
              <a:rPr lang="ja-JP" altLang="en-US" sz="3200"/>
              <a:t>・概念的な構造</a:t>
            </a:r>
          </a:p>
          <a:p>
            <a:pPr lvl="1"/>
            <a:r>
              <a:rPr lang="ja-JP" altLang="en-US" sz="2400"/>
              <a:t>・再帰的な構造をクラスで定義するパターン</a:t>
            </a:r>
          </a:p>
          <a:p>
            <a:pPr lvl="2"/>
            <a:r>
              <a:rPr lang="ja-JP" altLang="en-US" sz="2400"/>
              <a:t>→</a:t>
            </a:r>
            <a:r>
              <a:rPr lang="en-US" altLang="ja-JP" sz="2400"/>
              <a:t>Composite </a:t>
            </a:r>
            <a:r>
              <a:rPr lang="ja-JP" altLang="en-US" sz="2400"/>
              <a:t>パターン</a:t>
            </a:r>
          </a:p>
        </p:txBody>
      </p:sp>
      <p:sp>
        <p:nvSpPr>
          <p:cNvPr id="21512" name="Text Box 8"/>
          <p:cNvSpPr txBox="1">
            <a:spLocks noChangeArrowheads="1"/>
          </p:cNvSpPr>
          <p:nvPr userDrawn="1"/>
        </p:nvSpPr>
        <p:spPr bwMode="auto">
          <a:xfrm>
            <a:off x="1403350" y="3573463"/>
            <a:ext cx="3673475" cy="366712"/>
          </a:xfrm>
          <a:prstGeom prst="rect">
            <a:avLst/>
          </a:prstGeom>
          <a:noFill/>
          <a:ln w="9525">
            <a:noFill/>
            <a:miter lim="800000"/>
            <a:headEnd/>
            <a:tailEnd/>
          </a:ln>
          <a:effectLst/>
        </p:spPr>
        <p:txBody>
          <a:bodyPr>
            <a:spAutoFit/>
          </a:bodyPr>
          <a:lstStyle/>
          <a:p>
            <a:pPr>
              <a:spcBef>
                <a:spcPct val="50000"/>
              </a:spcBef>
            </a:pPr>
            <a:r>
              <a:rPr lang="ja-JP" altLang="en-US"/>
              <a:t>ここにクラス図やイメージ図を書く</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2530"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22531"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ja-JP" smtClean="0"/>
              <a:t>Boost.</a:t>
            </a:r>
            <a:r>
              <a:rPr lang="ja-JP" altLang="en-US" smtClean="0"/>
              <a:t>S</a:t>
            </a:r>
            <a:r>
              <a:rPr lang="en-US" altLang="ja-JP" smtClean="0"/>
              <a:t>pirit</a:t>
            </a:r>
            <a:endParaRPr lang="ja-JP" altLang="ja-JP" smtClean="0"/>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横浜勉強会 </a:t>
            </a:r>
            <a:r>
              <a:rPr kumimoji="0" lang="en-US" altLang="ja-JP" sz="2300" dirty="0">
                <a:solidFill>
                  <a:schemeClr val="tx2"/>
                </a:solidFill>
              </a:rPr>
              <a:t>#</a:t>
            </a:r>
            <a:r>
              <a:rPr kumimoji="0" lang="en-US" altLang="ja-JP" sz="2300" dirty="0">
                <a:solidFill>
                  <a:schemeClr val="tx2"/>
                </a:solidFill>
              </a:rPr>
              <a:t>1 - C++ Day</a:t>
            </a:r>
            <a:endParaRPr kumimoji="0" lang="en-US" altLang="ja-JP" sz="2300" dirty="0">
              <a:solidFill>
                <a:schemeClr val="tx2"/>
              </a:solidFill>
            </a:endParaRPr>
          </a:p>
        </p:txBody>
      </p:sp>
      <p:pic>
        <p:nvPicPr>
          <p:cNvPr id="22533"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defRPr sz="2400">
          <a:solidFill>
            <a:schemeClr val="tx1"/>
          </a:solidFill>
          <a:latin typeface="+mn-lt"/>
          <a:ea typeface="+mn-ea"/>
        </a:defRPr>
      </a:lvl2pPr>
      <a:lvl3pPr marL="1143000" indent="-228600" algn="l" rtl="0" eaLnBrk="0" fontAlgn="base" hangingPunct="0">
        <a:spcBef>
          <a:spcPct val="20000"/>
        </a:spcBef>
        <a:spcAft>
          <a:spcPct val="0"/>
        </a:spcAft>
        <a:defRPr kumimoji="1">
          <a:solidFill>
            <a:schemeClr val="tx1"/>
          </a:solidFill>
          <a:latin typeface="+mn-lt"/>
          <a:ea typeface="+mn-ea"/>
        </a:defRPr>
      </a:lvl3pPr>
      <a:lvl4pPr marL="1600200" indent="-228600" algn="l" rtl="0" eaLnBrk="0" fontAlgn="base" hangingPunct="0">
        <a:spcBef>
          <a:spcPct val="20000"/>
        </a:spcBef>
        <a:spcAft>
          <a:spcPct val="0"/>
        </a:spcAft>
        <a:defRPr kumimoji="1" sz="2000">
          <a:solidFill>
            <a:schemeClr val="tx1"/>
          </a:solidFill>
          <a:latin typeface="+mn-lt"/>
          <a:ea typeface="+mn-ea"/>
        </a:defRPr>
      </a:lvl4pPr>
      <a:lvl5pPr marL="2057400" indent="-228600" algn="l" rtl="0" eaLnBrk="0" fontAlgn="base" hangingPunct="0">
        <a:spcBef>
          <a:spcPct val="20000"/>
        </a:spcBef>
        <a:spcAft>
          <a:spcPct val="0"/>
        </a:spcAft>
        <a:defRPr kumimoji="1" sz="2000">
          <a:solidFill>
            <a:schemeClr val="tx1"/>
          </a:solidFill>
          <a:latin typeface="+mn-lt"/>
          <a:ea typeface="+mn-ea"/>
        </a:defRPr>
      </a:lvl5pPr>
      <a:lvl6pPr marL="2514600" indent="-228600" algn="l" rtl="0" eaLnBrk="0" fontAlgn="base" hangingPunct="0">
        <a:spcBef>
          <a:spcPct val="20000"/>
        </a:spcBef>
        <a:spcAft>
          <a:spcPct val="0"/>
        </a:spcAft>
        <a:defRPr kumimoji="1" sz="2000">
          <a:solidFill>
            <a:schemeClr val="tx1"/>
          </a:solidFill>
          <a:latin typeface="+mn-lt"/>
          <a:ea typeface="+mn-ea"/>
        </a:defRPr>
      </a:lvl6pPr>
      <a:lvl7pPr marL="2971800" indent="-228600" algn="l" rtl="0" eaLnBrk="0" fontAlgn="base" hangingPunct="0">
        <a:spcBef>
          <a:spcPct val="20000"/>
        </a:spcBef>
        <a:spcAft>
          <a:spcPct val="0"/>
        </a:spcAft>
        <a:defRPr kumimoji="1" sz="2000">
          <a:solidFill>
            <a:schemeClr val="tx1"/>
          </a:solidFill>
          <a:latin typeface="+mn-lt"/>
          <a:ea typeface="+mn-ea"/>
        </a:defRPr>
      </a:lvl7pPr>
      <a:lvl8pPr marL="3429000" indent="-228600" algn="l" rtl="0" eaLnBrk="0" fontAlgn="base" hangingPunct="0">
        <a:spcBef>
          <a:spcPct val="20000"/>
        </a:spcBef>
        <a:spcAft>
          <a:spcPct val="0"/>
        </a:spcAft>
        <a:defRPr kumimoji="1" sz="2000">
          <a:solidFill>
            <a:schemeClr val="tx1"/>
          </a:solidFill>
          <a:latin typeface="+mn-lt"/>
          <a:ea typeface="+mn-ea"/>
        </a:defRPr>
      </a:lvl8pPr>
      <a:lvl9pPr marL="3886200" indent="-228600" algn="l" rtl="0" eaLnBrk="0" fontAlgn="base" hangingPunct="0">
        <a:spcBef>
          <a:spcPct val="20000"/>
        </a:spcBef>
        <a:spcAft>
          <a:spcPct val="0"/>
        </a:spcAft>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www.kmonos.net/pub/BoostBook/" TargetMode="External"/><Relationship Id="rId7" Type="http://schemas.openxmlformats.org/officeDocument/2006/relationships/hyperlink" Target="http://www.k.hosei.ac.jp/~nakata/aCompiler/aCompiler.html" TargetMode="External"/><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hyperlink" Target="http://boost.cppll.jp/HEAD/libs/spirit/" TargetMode="External"/><Relationship Id="rId5" Type="http://schemas.openxmlformats.org/officeDocument/2006/relationships/hyperlink" Target="http://boost.cppll.jp/HEAD/libs/smart_ptr/shared_ptr.htm" TargetMode="External"/><Relationship Id="rId4" Type="http://schemas.openxmlformats.org/officeDocument/2006/relationships/hyperlink" Target="http://www.boost.org/" TargetMode="Externa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395288" y="2349500"/>
            <a:ext cx="8208962" cy="1435100"/>
          </a:xfrm>
          <a:prstGeom prst="rect">
            <a:avLst/>
          </a:prstGeom>
          <a:noFill/>
          <a:ln w="9525">
            <a:noFill/>
            <a:miter lim="800000"/>
            <a:headEnd/>
            <a:tailEnd/>
          </a:ln>
          <a:effectLst/>
        </p:spPr>
        <p:txBody>
          <a:bodyPr>
            <a:spAutoFit/>
          </a:bodyPr>
          <a:lstStyle/>
          <a:p>
            <a:pPr algn="ctr">
              <a:spcBef>
                <a:spcPct val="50000"/>
              </a:spcBef>
            </a:pPr>
            <a:r>
              <a:rPr lang="en-US" altLang="ja-JP" sz="6000"/>
              <a:t>Boost </a:t>
            </a:r>
            <a:r>
              <a:rPr lang="ja-JP" altLang="en-US" sz="6000"/>
              <a:t>とその実装技術</a:t>
            </a:r>
          </a:p>
          <a:p>
            <a:pPr algn="r">
              <a:lnSpc>
                <a:spcPct val="50000"/>
              </a:lnSpc>
              <a:spcBef>
                <a:spcPct val="50000"/>
              </a:spcBef>
            </a:pPr>
            <a:r>
              <a:rPr lang="ja-JP" altLang="en-US" sz="2800"/>
              <a:t>～</a:t>
            </a:r>
            <a:r>
              <a:rPr lang="en-US" altLang="ja-JP" sz="2800"/>
              <a:t>Boost </a:t>
            </a:r>
            <a:r>
              <a:rPr lang="ja-JP" altLang="en-US" sz="2800"/>
              <a:t>の薄い話から濃い話まで～</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77830" name="Text Box 6"/>
          <p:cNvSpPr txBox="1">
            <a:spLocks noChangeArrowheads="1"/>
          </p:cNvSpPr>
          <p:nvPr/>
        </p:nvSpPr>
        <p:spPr bwMode="auto">
          <a:xfrm>
            <a:off x="395288" y="836613"/>
            <a:ext cx="8208962" cy="5292725"/>
          </a:xfrm>
          <a:prstGeom prst="rect">
            <a:avLst/>
          </a:prstGeom>
          <a:solidFill>
            <a:srgbClr val="B3E482">
              <a:alpha val="80000"/>
            </a:srgbClr>
          </a:solidFill>
          <a:ln w="9525">
            <a:noFill/>
            <a:miter lim="800000"/>
            <a:headEnd/>
            <a:tailEnd/>
          </a:ln>
          <a:effectLst/>
        </p:spPr>
        <p:txBody>
          <a:bodyPr>
            <a:spAutoFit/>
          </a:bodyPr>
          <a:lstStyle/>
          <a:p>
            <a:pPr>
              <a:lnSpc>
                <a:spcPct val="90000"/>
              </a:lnSpc>
            </a:pPr>
            <a:r>
              <a:rPr lang="en-US" altLang="ja-JP">
                <a:latin typeface="ＭＳ ゴシック" pitchFamily="49" charset="-128"/>
                <a:ea typeface="ＭＳ ゴシック" pitchFamily="49" charset="-128"/>
              </a:rPr>
              <a:t>template&lt;class T&gt;</a:t>
            </a:r>
          </a:p>
          <a:p>
            <a:pPr>
              <a:lnSpc>
                <a:spcPct val="90000"/>
              </a:lnSpc>
            </a:pPr>
            <a:r>
              <a:rPr lang="en-US" altLang="ja-JP">
                <a:latin typeface="ＭＳ ゴシック" pitchFamily="49" charset="-128"/>
                <a:ea typeface="ＭＳ ゴシック" pitchFamily="49" charset="-128"/>
              </a:rPr>
              <a:t>class shared_ptr {</a:t>
            </a:r>
          </a:p>
          <a:p>
            <a:pPr>
              <a:lnSpc>
                <a:spcPct val="90000"/>
              </a:lnSpc>
            </a:pPr>
            <a:r>
              <a:rPr lang="en-US" altLang="ja-JP">
                <a:latin typeface="ＭＳ ゴシック" pitchFamily="49" charset="-128"/>
                <a:ea typeface="ＭＳ ゴシック" pitchFamily="49" charset="-128"/>
              </a:rPr>
              <a:t>    T* p_;</a:t>
            </a:r>
          </a:p>
          <a:p>
            <a:pPr>
              <a:lnSpc>
                <a:spcPct val="90000"/>
              </a:lnSpc>
            </a:pPr>
            <a:r>
              <a:rPr lang="en-US" altLang="ja-JP">
                <a:latin typeface="ＭＳ ゴシック" pitchFamily="49" charset="-128"/>
                <a:ea typeface="ＭＳ ゴシック" pitchFamily="49" charset="-128"/>
              </a:rPr>
              <a:t>    int* count_;</a:t>
            </a:r>
          </a:p>
          <a:p>
            <a:pPr>
              <a:lnSpc>
                <a:spcPct val="90000"/>
              </a:lnSpc>
            </a:pPr>
            <a:r>
              <a:rPr lang="ja-JP" altLang="en-US">
                <a:latin typeface="ＭＳ ゴシック" pitchFamily="49" charset="-128"/>
                <a:ea typeface="ＭＳ ゴシック" pitchFamily="49" charset="-128"/>
              </a:rPr>
              <a:t>    </a:t>
            </a:r>
            <a:r>
              <a:rPr lang="en-US" altLang="ja-JP">
                <a:latin typeface="ＭＳ ゴシック" pitchFamily="49" charset="-128"/>
                <a:ea typeface="ＭＳ ゴシック" pitchFamily="49" charset="-128"/>
              </a:rPr>
              <a:t>void release() {</a:t>
            </a:r>
          </a:p>
          <a:p>
            <a:pPr>
              <a:lnSpc>
                <a:spcPct val="90000"/>
              </a:lnSpc>
            </a:pPr>
            <a:r>
              <a:rPr lang="en-US" altLang="ja-JP">
                <a:latin typeface="ＭＳ ゴシック" pitchFamily="49" charset="-128"/>
                <a:ea typeface="ＭＳ ゴシック" pitchFamily="49" charset="-128"/>
              </a:rPr>
              <a:t>        if (--*count_ == 0) {</a:t>
            </a:r>
          </a:p>
          <a:p>
            <a:pPr>
              <a:lnSpc>
                <a:spcPct val="90000"/>
              </a:lnSpc>
            </a:pPr>
            <a:r>
              <a:rPr lang="en-US" altLang="ja-JP">
                <a:latin typeface="ＭＳ ゴシック" pitchFamily="49" charset="-128"/>
                <a:ea typeface="ＭＳ ゴシック" pitchFamily="49" charset="-128"/>
              </a:rPr>
              <a:t>            delete p_;</a:t>
            </a:r>
          </a:p>
          <a:p>
            <a:pPr>
              <a:lnSpc>
                <a:spcPct val="90000"/>
              </a:lnSpc>
            </a:pPr>
            <a:r>
              <a:rPr lang="en-US" altLang="ja-JP">
                <a:latin typeface="ＭＳ ゴシック" pitchFamily="49" charset="-128"/>
                <a:ea typeface="ＭＳ ゴシック" pitchFamily="49" charset="-128"/>
              </a:rPr>
              <a:t>            delete count_;</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public:</a:t>
            </a:r>
          </a:p>
          <a:p>
            <a:pPr>
              <a:lnSpc>
                <a:spcPct val="90000"/>
              </a:lnSpc>
            </a:pPr>
            <a:r>
              <a:rPr lang="en-US" altLang="ja-JP">
                <a:latin typeface="ＭＳ ゴシック" pitchFamily="49" charset="-128"/>
                <a:ea typeface="ＭＳ ゴシック" pitchFamily="49" charset="-128"/>
              </a:rPr>
              <a:t>    explicit shared_ptr(T* p) : p_(p), count_(new int(1)) { }</a:t>
            </a:r>
          </a:p>
          <a:p>
            <a:pPr>
              <a:lnSpc>
                <a:spcPct val="90000"/>
              </a:lnSpc>
            </a:pPr>
            <a:r>
              <a:rPr lang="en-US" altLang="ja-JP">
                <a:latin typeface="ＭＳ ゴシック" pitchFamily="49" charset="-128"/>
                <a:ea typeface="ＭＳ ゴシック" pitchFamily="49" charset="-128"/>
              </a:rPr>
              <a:t>    shared_ptr&lt;T&gt;&amp; operator=(const shared_ptr&lt;T&gt;&amp; s) {</a:t>
            </a:r>
          </a:p>
          <a:p>
            <a:pPr>
              <a:lnSpc>
                <a:spcPct val="90000"/>
              </a:lnSpc>
            </a:pPr>
            <a:r>
              <a:rPr lang="en-US" altLang="ja-JP">
                <a:latin typeface="ＭＳ ゴシック" pitchFamily="49" charset="-128"/>
                <a:ea typeface="ＭＳ ゴシック" pitchFamily="49" charset="-128"/>
              </a:rPr>
              <a:t>        release();</a:t>
            </a:r>
          </a:p>
          <a:p>
            <a:pPr>
              <a:lnSpc>
                <a:spcPct val="90000"/>
              </a:lnSpc>
            </a:pPr>
            <a:r>
              <a:rPr lang="en-US" altLang="ja-JP">
                <a:latin typeface="ＭＳ ゴシック" pitchFamily="49" charset="-128"/>
                <a:ea typeface="ＭＳ ゴシック" pitchFamily="49" charset="-128"/>
              </a:rPr>
              <a:t>        p_ = s.p_;</a:t>
            </a:r>
          </a:p>
          <a:p>
            <a:pPr>
              <a:lnSpc>
                <a:spcPct val="90000"/>
              </a:lnSpc>
            </a:pPr>
            <a:r>
              <a:rPr lang="en-US" altLang="ja-JP">
                <a:latin typeface="ＭＳ ゴシック" pitchFamily="49" charset="-128"/>
                <a:ea typeface="ＭＳ ゴシック" pitchFamily="49" charset="-128"/>
              </a:rPr>
              <a:t>        count_ = s.count_;</a:t>
            </a:r>
          </a:p>
          <a:p>
            <a:pPr>
              <a:lnSpc>
                <a:spcPct val="90000"/>
              </a:lnSpc>
            </a:pPr>
            <a:r>
              <a:rPr lang="en-US" altLang="ja-JP">
                <a:latin typeface="ＭＳ ゴシック" pitchFamily="49" charset="-128"/>
                <a:ea typeface="ＭＳ ゴシック" pitchFamily="49" charset="-128"/>
              </a:rPr>
              <a:t>        ++*count_;</a:t>
            </a:r>
          </a:p>
          <a:p>
            <a:pPr>
              <a:lnSpc>
                <a:spcPct val="90000"/>
              </a:lnSpc>
            </a:pPr>
            <a:r>
              <a:rPr lang="en-US" altLang="ja-JP">
                <a:latin typeface="ＭＳ ゴシック" pitchFamily="49" charset="-128"/>
                <a:ea typeface="ＭＳ ゴシック" pitchFamily="49" charset="-128"/>
              </a:rPr>
              <a:t>        return *this;</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    ~shared_ptr() { release(); }</a:t>
            </a:r>
          </a:p>
          <a:p>
            <a:pPr>
              <a:lnSpc>
                <a:spcPct val="90000"/>
              </a:lnSpc>
            </a:pPr>
            <a:r>
              <a:rPr lang="en-US" altLang="ja-JP">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79876" name="Text Box 4"/>
          <p:cNvSpPr txBox="1">
            <a:spLocks noChangeArrowheads="1"/>
          </p:cNvSpPr>
          <p:nvPr/>
        </p:nvSpPr>
        <p:spPr bwMode="auto">
          <a:xfrm>
            <a:off x="395288" y="1265238"/>
            <a:ext cx="8135937" cy="579437"/>
          </a:xfrm>
          <a:prstGeom prst="rect">
            <a:avLst/>
          </a:prstGeom>
          <a:noFill/>
          <a:ln w="9525">
            <a:noFill/>
            <a:miter lim="800000"/>
            <a:headEnd/>
            <a:tailEnd/>
          </a:ln>
          <a:effectLst/>
        </p:spPr>
        <p:txBody>
          <a:bodyPr>
            <a:spAutoFit/>
          </a:bodyPr>
          <a:lstStyle/>
          <a:p>
            <a:r>
              <a:rPr lang="ja-JP" altLang="ja-JP" sz="3200"/>
              <a:t>・デフォルトでは delete で解放される。</a:t>
            </a:r>
            <a:endParaRPr lang="ja-JP" altLang="ja-JP"/>
          </a:p>
        </p:txBody>
      </p:sp>
      <p:sp>
        <p:nvSpPr>
          <p:cNvPr id="79878" name="Text Box 6"/>
          <p:cNvSpPr txBox="1">
            <a:spLocks noChangeArrowheads="1"/>
          </p:cNvSpPr>
          <p:nvPr/>
        </p:nvSpPr>
        <p:spPr bwMode="auto">
          <a:xfrm>
            <a:off x="395288" y="2681288"/>
            <a:ext cx="8064500" cy="2835275"/>
          </a:xfrm>
          <a:prstGeom prst="rect">
            <a:avLst/>
          </a:prstGeom>
          <a:solidFill>
            <a:srgbClr val="B3E482">
              <a:alpha val="80000"/>
            </a:srgbClr>
          </a:solidFill>
          <a:ln w="9525">
            <a:noFill/>
            <a:miter lim="800000"/>
            <a:headEnd/>
            <a:tailEnd/>
          </a:ln>
          <a:effectLst/>
        </p:spPr>
        <p:txBody>
          <a:bodyPr>
            <a:spAutoFit/>
          </a:bodyPr>
          <a:lstStyle/>
          <a:p>
            <a:r>
              <a:rPr lang="nl-NL" altLang="ja-JP" sz="2000">
                <a:latin typeface="ＭＳ ゴシック" pitchFamily="49" charset="-128"/>
                <a:ea typeface="ＭＳ ゴシック" pitchFamily="49" charset="-128"/>
              </a:rPr>
              <a:t>Hoge* AllocHoge();</a:t>
            </a:r>
          </a:p>
          <a:p>
            <a:r>
              <a:rPr lang="nl-NL" altLang="ja-JP" sz="2000">
                <a:latin typeface="ＭＳ ゴシック" pitchFamily="49" charset="-128"/>
                <a:ea typeface="ＭＳ ゴシック" pitchFamily="49" charset="-128"/>
              </a:rPr>
              <a:t>void DeallocHoge(Hoge* p);</a:t>
            </a:r>
          </a:p>
          <a:p>
            <a:r>
              <a:rPr lang="nl-NL" altLang="ja-JP" sz="2000">
                <a:latin typeface="ＭＳ ゴシック" pitchFamily="49" charset="-128"/>
                <a:ea typeface="ＭＳ ゴシック" pitchFamily="49" charset="-128"/>
              </a:rPr>
              <a:t>struct HogeDeleter {</a:t>
            </a:r>
          </a:p>
          <a:p>
            <a:r>
              <a:rPr lang="nl-NL" altLang="ja-JP" sz="2000">
                <a:latin typeface="ＭＳ ゴシック" pitchFamily="49" charset="-128"/>
                <a:ea typeface="ＭＳ ゴシック" pitchFamily="49" charset="-128"/>
              </a:rPr>
              <a:t>    void operator()(Hoge* p) { DeallocateHoge(p); }</a:t>
            </a:r>
          </a:p>
          <a:p>
            <a:r>
              <a:rPr lang="nl-NL" altLang="ja-JP" sz="2000">
                <a:latin typeface="ＭＳ ゴシック" pitchFamily="49" charset="-128"/>
                <a:ea typeface="ＭＳ ゴシック" pitchFamily="49" charset="-128"/>
              </a:rPr>
              <a:t>};</a:t>
            </a:r>
          </a:p>
          <a:p>
            <a:r>
              <a:rPr lang="en-US" altLang="ja-JP" sz="2000">
                <a:latin typeface="ＭＳ ゴシック" pitchFamily="49" charset="-128"/>
                <a:ea typeface="ＭＳ ゴシック" pitchFamily="49" charset="-128"/>
              </a:rPr>
              <a:t>{</a:t>
            </a:r>
          </a:p>
          <a:p>
            <a:r>
              <a:rPr lang="en-US" altLang="ja-JP" sz="2000">
                <a:latin typeface="ＭＳ ゴシック" pitchFamily="49" charset="-128"/>
                <a:ea typeface="ＭＳ ゴシック" pitchFamily="49" charset="-128"/>
              </a:rPr>
              <a:t>    boost::shared_ptr&lt;Hoge&gt; hoge(AllocHoge(), DeallocHoge);</a:t>
            </a:r>
          </a:p>
          <a:p>
            <a:r>
              <a:rPr lang="en-US" altLang="ja-JP" sz="2000">
                <a:latin typeface="ＭＳ ゴシック" pitchFamily="49" charset="-128"/>
                <a:ea typeface="ＭＳ ゴシック" pitchFamily="49" charset="-128"/>
              </a:rPr>
              <a:t>    boost::shared_ptr&lt;Hoge&gt; hoge2(AllocHoge(), </a:t>
            </a:r>
            <a:r>
              <a:rPr lang="nl-NL" altLang="ja-JP" sz="2000">
                <a:latin typeface="ＭＳ ゴシック" pitchFamily="49" charset="-128"/>
                <a:ea typeface="ＭＳ ゴシック" pitchFamily="49" charset="-128"/>
              </a:rPr>
              <a:t>HogeDeleter</a:t>
            </a:r>
            <a:r>
              <a:rPr lang="en-US" altLang="ja-JP" sz="2000">
                <a:latin typeface="ＭＳ ゴシック" pitchFamily="49" charset="-128"/>
                <a:ea typeface="ＭＳ ゴシック" pitchFamily="49" charset="-128"/>
              </a:rPr>
              <a:t>());</a:t>
            </a:r>
          </a:p>
          <a:p>
            <a:r>
              <a:rPr lang="en-US" altLang="ja-JP" sz="2000">
                <a:latin typeface="ＭＳ ゴシック" pitchFamily="49" charset="-128"/>
                <a:ea typeface="ＭＳ ゴシック" pitchFamily="49" charset="-128"/>
              </a:rPr>
              <a:t>}</a:t>
            </a:r>
            <a:endParaRPr lang="ja-JP" altLang="en-US" sz="2000">
              <a:latin typeface="ＭＳ ゴシック" pitchFamily="49" charset="-128"/>
              <a:ea typeface="ＭＳ ゴシック" pitchFamily="49" charset="-128"/>
            </a:endParaRPr>
          </a:p>
        </p:txBody>
      </p:sp>
      <p:sp>
        <p:nvSpPr>
          <p:cNvPr id="79882" name="Text Box 10"/>
          <p:cNvSpPr txBox="1">
            <a:spLocks noChangeArrowheads="1"/>
          </p:cNvSpPr>
          <p:nvPr/>
        </p:nvSpPr>
        <p:spPr bwMode="auto">
          <a:xfrm>
            <a:off x="395288" y="908050"/>
            <a:ext cx="1512887" cy="396875"/>
          </a:xfrm>
          <a:prstGeom prst="rect">
            <a:avLst/>
          </a:prstGeom>
          <a:solidFill>
            <a:srgbClr val="B3E482">
              <a:alpha val="80000"/>
            </a:srgbClr>
          </a:solidFill>
          <a:ln w="9525">
            <a:noFill/>
            <a:miter lim="800000"/>
            <a:headEnd/>
            <a:tailEnd/>
          </a:ln>
          <a:effectLst/>
        </p:spPr>
        <p:txBody>
          <a:bodyPr>
            <a:spAutoFit/>
          </a:bodyPr>
          <a:lstStyle/>
          <a:p>
            <a:r>
              <a:rPr lang="nl-NL" altLang="ja-JP" sz="2000">
                <a:latin typeface="ＭＳ ゴシック" pitchFamily="49" charset="-128"/>
                <a:ea typeface="ＭＳ ゴシック" pitchFamily="49" charset="-128"/>
              </a:rPr>
              <a:t>delete p_;</a:t>
            </a:r>
            <a:endParaRPr lang="ja-JP" altLang="en-US" sz="2000">
              <a:latin typeface="ＭＳ ゴシック" pitchFamily="49" charset="-128"/>
              <a:ea typeface="ＭＳ ゴシック" pitchFamily="49" charset="-128"/>
            </a:endParaRPr>
          </a:p>
        </p:txBody>
      </p:sp>
      <p:sp>
        <p:nvSpPr>
          <p:cNvPr id="79883" name="Text Box 11"/>
          <p:cNvSpPr txBox="1">
            <a:spLocks noChangeArrowheads="1"/>
          </p:cNvSpPr>
          <p:nvPr/>
        </p:nvSpPr>
        <p:spPr bwMode="auto">
          <a:xfrm>
            <a:off x="395288" y="1773238"/>
            <a:ext cx="8135937" cy="519112"/>
          </a:xfrm>
          <a:prstGeom prst="rect">
            <a:avLst/>
          </a:prstGeom>
          <a:noFill/>
          <a:ln w="9525">
            <a:noFill/>
            <a:miter lim="800000"/>
            <a:headEnd/>
            <a:tailEnd/>
          </a:ln>
          <a:effectLst/>
        </p:spPr>
        <p:txBody>
          <a:bodyPr>
            <a:spAutoFit/>
          </a:bodyPr>
          <a:lstStyle/>
          <a:p>
            <a:pPr lvl="1"/>
            <a:r>
              <a:rPr lang="ja-JP" altLang="ja-JP" sz="2800"/>
              <a:t>自作のアロケータでも対応可能。</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81925" name="Text Box 5"/>
          <p:cNvSpPr txBox="1">
            <a:spLocks noChangeArrowheads="1"/>
          </p:cNvSpPr>
          <p:nvPr/>
        </p:nvSpPr>
        <p:spPr bwMode="auto">
          <a:xfrm>
            <a:off x="754063" y="765175"/>
            <a:ext cx="6913562" cy="28352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template&lt;class T&gt;</a:t>
            </a:r>
          </a:p>
          <a:p>
            <a:r>
              <a:rPr lang="en-US" altLang="ja-JP" sz="2000">
                <a:latin typeface="ＭＳ ゴシック" pitchFamily="49" charset="-128"/>
                <a:ea typeface="ＭＳ ゴシック" pitchFamily="49" charset="-128"/>
              </a:rPr>
              <a:t>class shared_ptr {</a:t>
            </a:r>
          </a:p>
          <a:p>
            <a:r>
              <a:rPr lang="en-US" altLang="ja-JP" sz="2000">
                <a:latin typeface="ＭＳ ゴシック" pitchFamily="49" charset="-128"/>
                <a:ea typeface="ＭＳ ゴシック" pitchFamily="49" charset="-128"/>
              </a:rPr>
              <a:t>    T* p_;</a:t>
            </a:r>
          </a:p>
          <a:p>
            <a:r>
              <a:rPr lang="en-US" altLang="ja-JP" sz="2000">
                <a:latin typeface="ＭＳ ゴシック" pitchFamily="49" charset="-128"/>
                <a:ea typeface="ＭＳ ゴシック" pitchFamily="49" charset="-128"/>
              </a:rPr>
              <a:t>    Deleter d_;</a:t>
            </a:r>
          </a:p>
          <a:p>
            <a:r>
              <a:rPr lang="en-US" altLang="ja-JP" sz="2000">
                <a:latin typeface="ＭＳ ゴシック" pitchFamily="49" charset="-128"/>
                <a:ea typeface="ＭＳ ゴシック" pitchFamily="49" charset="-128"/>
              </a:rPr>
              <a:t>public:</a:t>
            </a:r>
          </a:p>
          <a:p>
            <a:r>
              <a:rPr lang="en-US" altLang="ja-JP" sz="2000">
                <a:latin typeface="ＭＳ ゴシック" pitchFamily="49" charset="-128"/>
                <a:ea typeface="ＭＳ ゴシック" pitchFamily="49" charset="-128"/>
              </a:rPr>
              <a:t>    template&lt;class Deleter&gt;</a:t>
            </a:r>
          </a:p>
          <a:p>
            <a:r>
              <a:rPr lang="en-US" altLang="ja-JP" sz="2000">
                <a:latin typeface="ＭＳ ゴシック" pitchFamily="49" charset="-128"/>
                <a:ea typeface="ＭＳ ゴシック" pitchFamily="49" charset="-128"/>
              </a:rPr>
              <a:t>    shared_ptr(T* p, Deleter d) : p_(p), d_(d) { }</a:t>
            </a:r>
          </a:p>
          <a:p>
            <a:r>
              <a:rPr lang="en-US" altLang="ja-JP" sz="2000">
                <a:latin typeface="ＭＳ ゴシック" pitchFamily="49" charset="-128"/>
                <a:ea typeface="ＭＳ ゴシック" pitchFamily="49" charset="-128"/>
              </a:rPr>
              <a:t>    ~shared_ptr() { d_(p_); }</a:t>
            </a:r>
          </a:p>
          <a:p>
            <a:r>
              <a:rPr lang="en-US" altLang="ja-JP" sz="2000">
                <a:latin typeface="ＭＳ ゴシック" pitchFamily="49" charset="-128"/>
                <a:ea typeface="ＭＳ ゴシック" pitchFamily="49" charset="-128"/>
              </a:rPr>
              <a:t>};</a:t>
            </a:r>
          </a:p>
        </p:txBody>
      </p:sp>
      <p:sp>
        <p:nvSpPr>
          <p:cNvPr id="81928" name="Text Box 8"/>
          <p:cNvSpPr txBox="1">
            <a:spLocks noChangeArrowheads="1"/>
          </p:cNvSpPr>
          <p:nvPr/>
        </p:nvSpPr>
        <p:spPr bwMode="auto">
          <a:xfrm>
            <a:off x="395288" y="4240213"/>
            <a:ext cx="8208962" cy="701675"/>
          </a:xfrm>
          <a:prstGeom prst="rect">
            <a:avLst/>
          </a:prstGeom>
          <a:noFill/>
          <a:ln w="9525">
            <a:noFill/>
            <a:miter lim="800000"/>
            <a:headEnd/>
            <a:tailEnd/>
          </a:ln>
          <a:effectLst/>
        </p:spPr>
        <p:txBody>
          <a:bodyPr>
            <a:spAutoFit/>
          </a:bodyPr>
          <a:lstStyle/>
          <a:p>
            <a:pPr algn="ctr"/>
            <a:r>
              <a:rPr lang="ja-JP" altLang="en-US" sz="4000"/>
              <a:t>↓</a:t>
            </a:r>
          </a:p>
        </p:txBody>
      </p:sp>
      <p:sp>
        <p:nvSpPr>
          <p:cNvPr id="81929" name="Text Box 9"/>
          <p:cNvSpPr txBox="1">
            <a:spLocks noChangeArrowheads="1"/>
          </p:cNvSpPr>
          <p:nvPr/>
        </p:nvSpPr>
        <p:spPr bwMode="auto">
          <a:xfrm>
            <a:off x="395288" y="4941888"/>
            <a:ext cx="8280400" cy="823912"/>
          </a:xfrm>
          <a:prstGeom prst="rect">
            <a:avLst/>
          </a:prstGeom>
          <a:noFill/>
          <a:ln w="9525">
            <a:noFill/>
            <a:miter lim="800000"/>
            <a:headEnd/>
            <a:tailEnd/>
          </a:ln>
          <a:effectLst/>
        </p:spPr>
        <p:txBody>
          <a:bodyPr>
            <a:spAutoFit/>
          </a:bodyPr>
          <a:lstStyle/>
          <a:p>
            <a:pPr algn="ctr"/>
            <a:r>
              <a:rPr lang="en-US" altLang="ja-JP" sz="4800">
                <a:solidFill>
                  <a:srgbClr val="D60000"/>
                </a:solidFill>
              </a:rPr>
              <a:t>Type Erasure</a:t>
            </a:r>
          </a:p>
        </p:txBody>
      </p:sp>
      <p:sp>
        <p:nvSpPr>
          <p:cNvPr id="81931" name="Text Box 11"/>
          <p:cNvSpPr txBox="1">
            <a:spLocks noChangeArrowheads="1"/>
          </p:cNvSpPr>
          <p:nvPr/>
        </p:nvSpPr>
        <p:spPr bwMode="auto">
          <a:xfrm>
            <a:off x="468313" y="3573463"/>
            <a:ext cx="8280400" cy="579437"/>
          </a:xfrm>
          <a:prstGeom prst="rect">
            <a:avLst/>
          </a:prstGeom>
          <a:noFill/>
          <a:ln w="9525">
            <a:noFill/>
            <a:miter lim="800000"/>
            <a:headEnd/>
            <a:tailEnd/>
          </a:ln>
          <a:effectLst/>
        </p:spPr>
        <p:txBody>
          <a:bodyPr>
            <a:spAutoFit/>
          </a:bodyPr>
          <a:lstStyle/>
          <a:p>
            <a:r>
              <a:rPr lang="ja-JP" altLang="en-US" sz="3200"/>
              <a:t>・</a:t>
            </a:r>
            <a:r>
              <a:rPr lang="en-US" altLang="ja-JP" sz="3200">
                <a:latin typeface="ＭＳ ゴシック" pitchFamily="49" charset="-128"/>
                <a:ea typeface="ＭＳ ゴシック" pitchFamily="49" charset="-128"/>
              </a:rPr>
              <a:t>Deleter</a:t>
            </a:r>
            <a:r>
              <a:rPr lang="en-US" altLang="ja-JP" sz="3200"/>
              <a:t> </a:t>
            </a:r>
            <a:r>
              <a:rPr lang="ja-JP" altLang="en-US" sz="3200"/>
              <a:t>をメンバに持てないので不可</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83973" name="Text Box 5"/>
          <p:cNvSpPr txBox="1">
            <a:spLocks noChangeArrowheads="1"/>
          </p:cNvSpPr>
          <p:nvPr/>
        </p:nvSpPr>
        <p:spPr bwMode="auto">
          <a:xfrm>
            <a:off x="755650" y="806450"/>
            <a:ext cx="6913563" cy="3270250"/>
          </a:xfrm>
          <a:prstGeom prst="rect">
            <a:avLst/>
          </a:prstGeom>
          <a:solidFill>
            <a:srgbClr val="B3E482">
              <a:alpha val="80000"/>
            </a:srgbClr>
          </a:solidFill>
          <a:ln w="9525">
            <a:noFill/>
            <a:miter lim="800000"/>
            <a:headEnd/>
            <a:tailEnd/>
          </a:ln>
          <a:effectLst/>
        </p:spPr>
        <p:txBody>
          <a:bodyPr>
            <a:spAutoFit/>
          </a:bodyPr>
          <a:lstStyle/>
          <a:p>
            <a:pPr>
              <a:lnSpc>
                <a:spcPct val="80000"/>
              </a:lnSpc>
            </a:pPr>
            <a:r>
              <a:rPr lang="en-US" altLang="ja-JP" sz="2000">
                <a:latin typeface="ＭＳ ゴシック" pitchFamily="49" charset="-128"/>
                <a:ea typeface="ＭＳ ゴシック" pitchFamily="49" charset="-128"/>
              </a:rPr>
              <a:t>struct placeholder {</a:t>
            </a:r>
          </a:p>
          <a:p>
            <a:pPr>
              <a:lnSpc>
                <a:spcPct val="80000"/>
              </a:lnSpc>
            </a:pPr>
            <a:r>
              <a:rPr lang="en-US" altLang="ja-JP" sz="2000">
                <a:latin typeface="ＭＳ ゴシック" pitchFamily="49" charset="-128"/>
                <a:ea typeface="ＭＳ ゴシック" pitchFamily="49" charset="-128"/>
              </a:rPr>
              <a:t>    virtual ~placeholder() { }</a:t>
            </a:r>
          </a:p>
          <a:p>
            <a:pPr>
              <a:lnSpc>
                <a:spcPct val="80000"/>
              </a:lnSpc>
            </a:pPr>
            <a:r>
              <a:rPr lang="en-US" altLang="ja-JP" sz="2000">
                <a:latin typeface="ＭＳ ゴシック" pitchFamily="49" charset="-128"/>
                <a:ea typeface="ＭＳ ゴシック" pitchFamily="49" charset="-128"/>
              </a:rPr>
              <a:t>    virtual void destroy() = 0;</a:t>
            </a:r>
          </a:p>
          <a:p>
            <a:pPr>
              <a:lnSpc>
                <a:spcPct val="80000"/>
              </a:lnSpc>
            </a:pPr>
            <a:r>
              <a:rPr lang="en-US" altLang="ja-JP" sz="2000">
                <a:latin typeface="ＭＳ ゴシック" pitchFamily="49" charset="-128"/>
                <a:ea typeface="ＭＳ ゴシック" pitchFamily="49" charset="-128"/>
              </a:rPr>
              <a:t>};</a:t>
            </a:r>
          </a:p>
          <a:p>
            <a:pPr>
              <a:lnSpc>
                <a:spcPct val="80000"/>
              </a:lnSpc>
            </a:pPr>
            <a:r>
              <a:rPr lang="en-US" altLang="ja-JP" sz="2000">
                <a:latin typeface="ＭＳ ゴシック" pitchFamily="49" charset="-128"/>
                <a:ea typeface="ＭＳ ゴシック" pitchFamily="49" charset="-128"/>
              </a:rPr>
              <a:t>template&lt;class T, class Deleter&gt;</a:t>
            </a:r>
          </a:p>
          <a:p>
            <a:pPr>
              <a:lnSpc>
                <a:spcPct val="80000"/>
              </a:lnSpc>
            </a:pPr>
            <a:r>
              <a:rPr lang="en-US" altLang="ja-JP" sz="2000">
                <a:latin typeface="ＭＳ ゴシック" pitchFamily="49" charset="-128"/>
                <a:ea typeface="ＭＳ ゴシック" pitchFamily="49" charset="-128"/>
              </a:rPr>
              <a:t>struct holder : public placeholder {</a:t>
            </a:r>
          </a:p>
          <a:p>
            <a:pPr>
              <a:lnSpc>
                <a:spcPct val="80000"/>
              </a:lnSpc>
            </a:pPr>
            <a:r>
              <a:rPr lang="en-US" altLang="ja-JP" sz="2000">
                <a:latin typeface="ＭＳ ゴシック" pitchFamily="49" charset="-128"/>
                <a:ea typeface="ＭＳ ゴシック" pitchFamily="49" charset="-128"/>
              </a:rPr>
              <a:t>    T* p_;</a:t>
            </a:r>
          </a:p>
          <a:p>
            <a:pPr>
              <a:lnSpc>
                <a:spcPct val="80000"/>
              </a:lnSpc>
            </a:pPr>
            <a:r>
              <a:rPr lang="en-US" altLang="ja-JP" sz="2000">
                <a:latin typeface="ＭＳ ゴシック" pitchFamily="49" charset="-128"/>
                <a:ea typeface="ＭＳ ゴシック" pitchFamily="49" charset="-128"/>
              </a:rPr>
              <a:t>    Deleter d_;</a:t>
            </a:r>
          </a:p>
          <a:p>
            <a:pPr>
              <a:lnSpc>
                <a:spcPct val="80000"/>
              </a:lnSpc>
            </a:pPr>
            <a:r>
              <a:rPr lang="en-US" altLang="ja-JP" sz="2000">
                <a:latin typeface="ＭＳ ゴシック" pitchFamily="49" charset="-128"/>
                <a:ea typeface="ＭＳ ゴシック" pitchFamily="49" charset="-128"/>
              </a:rPr>
              <a:t>    holder(T* p, Deleter d) : p_(p), d_(d) { }</a:t>
            </a:r>
          </a:p>
          <a:p>
            <a:pPr>
              <a:lnSpc>
                <a:spcPct val="80000"/>
              </a:lnSpc>
            </a:pPr>
            <a:r>
              <a:rPr lang="en-US" altLang="ja-JP" sz="2000">
                <a:latin typeface="ＭＳ ゴシック" pitchFamily="49" charset="-128"/>
                <a:ea typeface="ＭＳ ゴシック" pitchFamily="49" charset="-128"/>
              </a:rPr>
              <a:t>    virtual void destroy() {</a:t>
            </a:r>
          </a:p>
          <a:p>
            <a:pPr>
              <a:lnSpc>
                <a:spcPct val="80000"/>
              </a:lnSpc>
            </a:pPr>
            <a:r>
              <a:rPr lang="en-US" altLang="ja-JP" sz="2000">
                <a:latin typeface="ＭＳ ゴシック" pitchFamily="49" charset="-128"/>
                <a:ea typeface="ＭＳ ゴシック" pitchFamily="49" charset="-128"/>
              </a:rPr>
              <a:t>        d_(p_);</a:t>
            </a:r>
          </a:p>
          <a:p>
            <a:pPr>
              <a:lnSpc>
                <a:spcPct val="80000"/>
              </a:lnSpc>
            </a:pPr>
            <a:r>
              <a:rPr lang="en-US" altLang="ja-JP" sz="2000">
                <a:latin typeface="ＭＳ ゴシック" pitchFamily="49" charset="-128"/>
                <a:ea typeface="ＭＳ ゴシック" pitchFamily="49" charset="-128"/>
              </a:rPr>
              <a:t>    }</a:t>
            </a:r>
          </a:p>
          <a:p>
            <a:pPr>
              <a:lnSpc>
                <a:spcPct val="80000"/>
              </a:lnSpc>
            </a:pPr>
            <a:r>
              <a:rPr lang="en-US" altLang="ja-JP" sz="2000">
                <a:latin typeface="ＭＳ ゴシック" pitchFamily="49" charset="-128"/>
                <a:ea typeface="ＭＳ ゴシック" pitchFamily="49" charset="-128"/>
              </a:rPr>
              <a:t>};</a:t>
            </a:r>
          </a:p>
        </p:txBody>
      </p:sp>
      <p:sp>
        <p:nvSpPr>
          <p:cNvPr id="83978" name="Text Box 10"/>
          <p:cNvSpPr txBox="1">
            <a:spLocks noChangeArrowheads="1"/>
          </p:cNvSpPr>
          <p:nvPr/>
        </p:nvSpPr>
        <p:spPr bwMode="auto">
          <a:xfrm>
            <a:off x="755650" y="4149725"/>
            <a:ext cx="6913563" cy="1739900"/>
          </a:xfrm>
          <a:prstGeom prst="rect">
            <a:avLst/>
          </a:prstGeom>
          <a:solidFill>
            <a:srgbClr val="B3E482">
              <a:alpha val="80000"/>
            </a:srgbClr>
          </a:solidFill>
          <a:ln w="9525">
            <a:noFill/>
            <a:miter lim="800000"/>
            <a:headEnd/>
            <a:tailEnd/>
          </a:ln>
          <a:effectLst/>
        </p:spPr>
        <p:txBody>
          <a:bodyPr>
            <a:spAutoFit/>
          </a:bodyPr>
          <a:lstStyle/>
          <a:p>
            <a:pPr>
              <a:lnSpc>
                <a:spcPct val="90000"/>
              </a:lnSpc>
            </a:pPr>
            <a:r>
              <a:rPr lang="en-US" altLang="ja-JP" sz="2000">
                <a:latin typeface="ＭＳ ゴシック" pitchFamily="49" charset="-128"/>
                <a:ea typeface="ＭＳ ゴシック" pitchFamily="49" charset="-128"/>
              </a:rPr>
              <a:t>Hoge* p;</a:t>
            </a:r>
          </a:p>
          <a:p>
            <a:pPr>
              <a:lnSpc>
                <a:spcPct val="90000"/>
              </a:lnSpc>
            </a:pPr>
            <a:r>
              <a:rPr lang="en-US" altLang="ja-JP" sz="2000">
                <a:latin typeface="ＭＳ ゴシック" pitchFamily="49" charset="-128"/>
                <a:ea typeface="ＭＳ ゴシック" pitchFamily="49" charset="-128"/>
              </a:rPr>
              <a:t>HogeDeleter d;</a:t>
            </a:r>
          </a:p>
          <a:p>
            <a:pPr>
              <a:lnSpc>
                <a:spcPct val="90000"/>
              </a:lnSpc>
            </a:pPr>
            <a:r>
              <a:rPr lang="en-US" altLang="ja-JP" sz="2000">
                <a:solidFill>
                  <a:srgbClr val="D60000"/>
                </a:solidFill>
                <a:latin typeface="ＭＳ ゴシック" pitchFamily="49" charset="-128"/>
                <a:ea typeface="ＭＳ ゴシック" pitchFamily="49" charset="-128"/>
              </a:rPr>
              <a:t>placeholder*</a:t>
            </a:r>
            <a:r>
              <a:rPr lang="en-US" altLang="ja-JP" sz="2000">
                <a:latin typeface="ＭＳ ゴシック" pitchFamily="49" charset="-128"/>
                <a:ea typeface="ＭＳ ゴシック" pitchFamily="49" charset="-128"/>
              </a:rPr>
              <a:t> </a:t>
            </a:r>
            <a:r>
              <a:rPr lang="en-US" altLang="ja-JP" sz="2000">
                <a:solidFill>
                  <a:srgbClr val="D60000"/>
                </a:solidFill>
                <a:latin typeface="ＭＳ ゴシック" pitchFamily="49" charset="-128"/>
                <a:ea typeface="ＭＳ ゴシック" pitchFamily="49" charset="-128"/>
              </a:rPr>
              <a:t>holder</a:t>
            </a:r>
            <a:r>
              <a:rPr lang="en-US" altLang="ja-JP" sz="2000">
                <a:latin typeface="ＭＳ ゴシック" pitchFamily="49" charset="-128"/>
                <a:ea typeface="ＭＳ ゴシック" pitchFamily="49" charset="-128"/>
              </a:rPr>
              <a:t>(</a:t>
            </a:r>
          </a:p>
          <a:p>
            <a:pPr>
              <a:lnSpc>
                <a:spcPct val="90000"/>
              </a:lnSpc>
            </a:pPr>
            <a:r>
              <a:rPr lang="en-US" altLang="ja-JP" sz="2000">
                <a:latin typeface="ＭＳ ゴシック" pitchFamily="49" charset="-128"/>
                <a:ea typeface="ＭＳ ゴシック" pitchFamily="49" charset="-128"/>
              </a:rPr>
              <a:t>    new holder&lt;Hoge, HogeDeleter&gt;(p, d));</a:t>
            </a:r>
          </a:p>
          <a:p>
            <a:pPr>
              <a:lnSpc>
                <a:spcPct val="90000"/>
              </a:lnSpc>
            </a:pPr>
            <a:r>
              <a:rPr lang="en-US" altLang="ja-JP" sz="2000">
                <a:latin typeface="ＭＳ ゴシック" pitchFamily="49" charset="-128"/>
                <a:ea typeface="ＭＳ ゴシック" pitchFamily="49" charset="-128"/>
              </a:rPr>
              <a:t>...</a:t>
            </a:r>
          </a:p>
          <a:p>
            <a:pPr>
              <a:lnSpc>
                <a:spcPct val="90000"/>
              </a:lnSpc>
            </a:pPr>
            <a:r>
              <a:rPr lang="en-US" altLang="ja-JP" sz="2000">
                <a:solidFill>
                  <a:srgbClr val="D60000"/>
                </a:solidFill>
                <a:latin typeface="ＭＳ ゴシック" pitchFamily="49" charset="-128"/>
                <a:ea typeface="ＭＳ ゴシック" pitchFamily="49" charset="-128"/>
              </a:rPr>
              <a:t>holder-&gt;destroy();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86022" name="Text Box 6"/>
          <p:cNvSpPr txBox="1">
            <a:spLocks noChangeArrowheads="1"/>
          </p:cNvSpPr>
          <p:nvPr/>
        </p:nvSpPr>
        <p:spPr bwMode="auto">
          <a:xfrm>
            <a:off x="682625" y="836613"/>
            <a:ext cx="6913563" cy="4797425"/>
          </a:xfrm>
          <a:prstGeom prst="rect">
            <a:avLst/>
          </a:prstGeom>
          <a:solidFill>
            <a:srgbClr val="B3E482">
              <a:alpha val="80000"/>
            </a:srgbClr>
          </a:solidFill>
          <a:ln w="9525">
            <a:noFill/>
            <a:miter lim="800000"/>
            <a:headEnd/>
            <a:tailEnd/>
          </a:ln>
          <a:effectLst/>
        </p:spPr>
        <p:txBody>
          <a:bodyPr>
            <a:spAutoFit/>
          </a:bodyPr>
          <a:lstStyle/>
          <a:p>
            <a:pPr>
              <a:lnSpc>
                <a:spcPct val="90000"/>
              </a:lnSpc>
            </a:pPr>
            <a:r>
              <a:rPr lang="en-US" altLang="ja-JP">
                <a:latin typeface="ＭＳ ゴシック" pitchFamily="49" charset="-128"/>
                <a:ea typeface="ＭＳ ゴシック" pitchFamily="49" charset="-128"/>
              </a:rPr>
              <a:t>template&lt;class T&gt;</a:t>
            </a:r>
          </a:p>
          <a:p>
            <a:pPr>
              <a:lnSpc>
                <a:spcPct val="90000"/>
              </a:lnSpc>
            </a:pPr>
            <a:r>
              <a:rPr lang="en-US" altLang="ja-JP">
                <a:latin typeface="ＭＳ ゴシック" pitchFamily="49" charset="-128"/>
                <a:ea typeface="ＭＳ ゴシック" pitchFamily="49" charset="-128"/>
              </a:rPr>
              <a:t>class shared_ptr {</a:t>
            </a:r>
          </a:p>
          <a:p>
            <a:pPr>
              <a:lnSpc>
                <a:spcPct val="90000"/>
              </a:lnSpc>
            </a:pPr>
            <a:r>
              <a:rPr lang="en-US" altLang="ja-JP">
                <a:latin typeface="ＭＳ ゴシック" pitchFamily="49" charset="-128"/>
                <a:ea typeface="ＭＳ ゴシック" pitchFamily="49" charset="-128"/>
              </a:rPr>
              <a:t>    T* p_;</a:t>
            </a:r>
          </a:p>
          <a:p>
            <a:pPr>
              <a:lnSpc>
                <a:spcPct val="90000"/>
              </a:lnSpc>
            </a:pPr>
            <a:r>
              <a:rPr lang="en-US" altLang="ja-JP">
                <a:latin typeface="ＭＳ ゴシック" pitchFamily="49" charset="-128"/>
                <a:ea typeface="ＭＳ ゴシック" pitchFamily="49" charset="-128"/>
              </a:rPr>
              <a:t>    int* count_;</a:t>
            </a:r>
          </a:p>
          <a:p>
            <a:pPr>
              <a:lnSpc>
                <a:spcPct val="90000"/>
              </a:lnSpc>
            </a:pPr>
            <a:r>
              <a:rPr lang="en-US" altLang="ja-JP">
                <a:latin typeface="ＭＳ ゴシック" pitchFamily="49" charset="-128"/>
                <a:ea typeface="ＭＳ ゴシック" pitchFamily="49" charset="-128"/>
              </a:rPr>
              <a:t>    </a:t>
            </a:r>
            <a:r>
              <a:rPr lang="en-US" altLang="ja-JP">
                <a:solidFill>
                  <a:srgbClr val="D60000"/>
                </a:solidFill>
                <a:latin typeface="ＭＳ ゴシック" pitchFamily="49" charset="-128"/>
                <a:ea typeface="ＭＳ ゴシック" pitchFamily="49" charset="-128"/>
              </a:rPr>
              <a:t>placeholder* holder_;</a:t>
            </a:r>
          </a:p>
          <a:p>
            <a:pPr>
              <a:lnSpc>
                <a:spcPct val="90000"/>
              </a:lnSpc>
            </a:pPr>
            <a:r>
              <a:rPr lang="en-US" altLang="ja-JP">
                <a:latin typeface="ＭＳ ゴシック" pitchFamily="49" charset="-128"/>
                <a:ea typeface="ＭＳ ゴシック" pitchFamily="49" charset="-128"/>
              </a:rPr>
              <a:t>public:</a:t>
            </a:r>
          </a:p>
          <a:p>
            <a:pPr>
              <a:lnSpc>
                <a:spcPct val="90000"/>
              </a:lnSpc>
            </a:pPr>
            <a:r>
              <a:rPr lang="en-US" altLang="ja-JP">
                <a:latin typeface="ＭＳ ゴシック" pitchFamily="49" charset="-128"/>
                <a:ea typeface="ＭＳ ゴシック" pitchFamily="49" charset="-128"/>
              </a:rPr>
              <a:t>    template&lt;class Deleter&gt;</a:t>
            </a:r>
          </a:p>
          <a:p>
            <a:pPr>
              <a:lnSpc>
                <a:spcPct val="90000"/>
              </a:lnSpc>
            </a:pPr>
            <a:r>
              <a:rPr lang="en-US" altLang="ja-JP">
                <a:latin typeface="ＭＳ ゴシック" pitchFamily="49" charset="-128"/>
                <a:ea typeface="ＭＳ ゴシック" pitchFamily="49" charset="-128"/>
              </a:rPr>
              <a:t>    shared_ptr(T* p, Deleter d)</a:t>
            </a:r>
          </a:p>
          <a:p>
            <a:pPr>
              <a:lnSpc>
                <a:spcPct val="90000"/>
              </a:lnSpc>
            </a:pPr>
            <a:r>
              <a:rPr lang="en-US" altLang="ja-JP">
                <a:latin typeface="ＭＳ ゴシック" pitchFamily="49" charset="-128"/>
                <a:ea typeface="ＭＳ ゴシック" pitchFamily="49" charset="-128"/>
              </a:rPr>
              <a:t>        : p_(p), count_(new int(1))</a:t>
            </a:r>
          </a:p>
          <a:p>
            <a:pPr>
              <a:lnSpc>
                <a:spcPct val="90000"/>
              </a:lnSpc>
            </a:pPr>
            <a:r>
              <a:rPr lang="en-US" altLang="ja-JP">
                <a:latin typeface="ＭＳ ゴシック" pitchFamily="49" charset="-128"/>
                <a:ea typeface="ＭＳ ゴシック" pitchFamily="49" charset="-128"/>
              </a:rPr>
              <a:t>        , </a:t>
            </a:r>
            <a:r>
              <a:rPr lang="en-US" altLang="ja-JP">
                <a:solidFill>
                  <a:srgbClr val="D60000"/>
                </a:solidFill>
                <a:latin typeface="ＭＳ ゴシック" pitchFamily="49" charset="-128"/>
                <a:ea typeface="ＭＳ ゴシック" pitchFamily="49" charset="-128"/>
              </a:rPr>
              <a:t>holder_(new holder&lt;T, Deleter&gt;(p, d))</a:t>
            </a:r>
            <a:r>
              <a:rPr lang="en-US" altLang="ja-JP">
                <a:latin typeface="ＭＳ ゴシック" pitchFamily="49" charset="-128"/>
                <a:ea typeface="ＭＳ ゴシック" pitchFamily="49" charset="-128"/>
              </a:rPr>
              <a:t> { }</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    ~shared_ptr() {</a:t>
            </a:r>
          </a:p>
          <a:p>
            <a:pPr>
              <a:lnSpc>
                <a:spcPct val="90000"/>
              </a:lnSpc>
            </a:pPr>
            <a:r>
              <a:rPr lang="en-US" altLang="ja-JP">
                <a:latin typeface="ＭＳ ゴシック" pitchFamily="49" charset="-128"/>
                <a:ea typeface="ＭＳ ゴシック" pitchFamily="49" charset="-128"/>
              </a:rPr>
              <a:t>        if (--*count_ == 0) {</a:t>
            </a:r>
          </a:p>
          <a:p>
            <a:pPr>
              <a:lnSpc>
                <a:spcPct val="90000"/>
              </a:lnSpc>
            </a:pPr>
            <a:r>
              <a:rPr lang="en-US" altLang="ja-JP">
                <a:latin typeface="ＭＳ ゴシック" pitchFamily="49" charset="-128"/>
                <a:ea typeface="ＭＳ ゴシック" pitchFamily="49" charset="-128"/>
              </a:rPr>
              <a:t>            </a:t>
            </a:r>
            <a:r>
              <a:rPr lang="en-US" altLang="ja-JP">
                <a:solidFill>
                  <a:srgbClr val="D60000"/>
                </a:solidFill>
                <a:latin typeface="ＭＳ ゴシック" pitchFamily="49" charset="-128"/>
                <a:ea typeface="ＭＳ ゴシック" pitchFamily="49" charset="-128"/>
              </a:rPr>
              <a:t>holder_-&gt;destroy();</a:t>
            </a:r>
          </a:p>
          <a:p>
            <a:pPr>
              <a:lnSpc>
                <a:spcPct val="90000"/>
              </a:lnSpc>
            </a:pPr>
            <a:r>
              <a:rPr lang="en-US" altLang="ja-JP">
                <a:latin typeface="ＭＳ ゴシック" pitchFamily="49" charset="-128"/>
                <a:ea typeface="ＭＳ ゴシック" pitchFamily="49" charset="-128"/>
              </a:rPr>
              <a:t>            delete holder_;</a:t>
            </a:r>
          </a:p>
          <a:p>
            <a:pPr>
              <a:lnSpc>
                <a:spcPct val="90000"/>
              </a:lnSpc>
            </a:pPr>
            <a:r>
              <a:rPr lang="en-US" altLang="ja-JP">
                <a:latin typeface="ＭＳ ゴシック" pitchFamily="49" charset="-128"/>
                <a:ea typeface="ＭＳ ゴシック" pitchFamily="49" charset="-128"/>
              </a:rPr>
              <a:t>            delete count_;</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    }</a:t>
            </a:r>
          </a:p>
          <a:p>
            <a:pPr>
              <a:lnSpc>
                <a:spcPct val="90000"/>
              </a:lnSpc>
            </a:pPr>
            <a:r>
              <a:rPr lang="en-US" altLang="ja-JP">
                <a:latin typeface="ＭＳ ゴシック" pitchFamily="49" charset="-128"/>
                <a:ea typeface="ＭＳ ゴシック" pitchFamily="49" charset="-12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88068" name="Text Box 4"/>
          <p:cNvSpPr txBox="1">
            <a:spLocks noChangeArrowheads="1"/>
          </p:cNvSpPr>
          <p:nvPr/>
        </p:nvSpPr>
        <p:spPr bwMode="auto">
          <a:xfrm>
            <a:off x="395288" y="836613"/>
            <a:ext cx="8135937" cy="579437"/>
          </a:xfrm>
          <a:prstGeom prst="rect">
            <a:avLst/>
          </a:prstGeom>
          <a:noFill/>
          <a:ln w="9525">
            <a:noFill/>
            <a:miter lim="800000"/>
            <a:headEnd/>
            <a:tailEnd/>
          </a:ln>
          <a:effectLst/>
        </p:spPr>
        <p:txBody>
          <a:bodyPr>
            <a:spAutoFit/>
          </a:bodyPr>
          <a:lstStyle/>
          <a:p>
            <a:r>
              <a:rPr lang="ja-JP" altLang="ja-JP" sz="3200"/>
              <a:t>・</a:t>
            </a:r>
            <a:r>
              <a:rPr lang="ja-JP" altLang="en-US" sz="3200"/>
              <a:t>B</a:t>
            </a:r>
            <a:r>
              <a:rPr lang="en-US" altLang="ja-JP" sz="3200"/>
              <a:t>oost.SharedPtr </a:t>
            </a:r>
            <a:r>
              <a:rPr lang="ja-JP" altLang="en-US" sz="3200"/>
              <a:t>まとめ</a:t>
            </a:r>
            <a:endParaRPr lang="ja-JP" altLang="ja-JP" sz="3200"/>
          </a:p>
        </p:txBody>
      </p:sp>
      <p:sp>
        <p:nvSpPr>
          <p:cNvPr id="88069" name="Text Box 5"/>
          <p:cNvSpPr txBox="1">
            <a:spLocks noChangeArrowheads="1"/>
          </p:cNvSpPr>
          <p:nvPr/>
        </p:nvSpPr>
        <p:spPr bwMode="auto">
          <a:xfrm>
            <a:off x="395288" y="1412875"/>
            <a:ext cx="8135937" cy="519113"/>
          </a:xfrm>
          <a:prstGeom prst="rect">
            <a:avLst/>
          </a:prstGeom>
          <a:noFill/>
          <a:ln w="9525">
            <a:noFill/>
            <a:miter lim="800000"/>
            <a:headEnd/>
            <a:tailEnd/>
          </a:ln>
          <a:effectLst/>
        </p:spPr>
        <p:txBody>
          <a:bodyPr>
            <a:spAutoFit/>
          </a:bodyPr>
          <a:lstStyle/>
          <a:p>
            <a:pPr lvl="1"/>
            <a:r>
              <a:rPr lang="ja-JP" altLang="ja-JP" sz="2800"/>
              <a:t>参照カウント方式</a:t>
            </a:r>
          </a:p>
        </p:txBody>
      </p:sp>
      <p:sp>
        <p:nvSpPr>
          <p:cNvPr id="88070" name="Text Box 6"/>
          <p:cNvSpPr txBox="1">
            <a:spLocks noChangeArrowheads="1"/>
          </p:cNvSpPr>
          <p:nvPr/>
        </p:nvSpPr>
        <p:spPr bwMode="auto">
          <a:xfrm>
            <a:off x="395288" y="2693988"/>
            <a:ext cx="8135937" cy="519112"/>
          </a:xfrm>
          <a:prstGeom prst="rect">
            <a:avLst/>
          </a:prstGeom>
          <a:noFill/>
          <a:ln w="9525">
            <a:noFill/>
            <a:miter lim="800000"/>
            <a:headEnd/>
            <a:tailEnd/>
          </a:ln>
          <a:effectLst/>
        </p:spPr>
        <p:txBody>
          <a:bodyPr>
            <a:spAutoFit/>
          </a:bodyPr>
          <a:lstStyle/>
          <a:p>
            <a:pPr lvl="1"/>
            <a:r>
              <a:rPr lang="ja-JP" altLang="ja-JP" sz="2800"/>
              <a:t>任意の削除方法を指定可能</a:t>
            </a:r>
          </a:p>
        </p:txBody>
      </p:sp>
      <p:sp>
        <p:nvSpPr>
          <p:cNvPr id="88071" name="Text Box 7"/>
          <p:cNvSpPr txBox="1">
            <a:spLocks noChangeArrowheads="1"/>
          </p:cNvSpPr>
          <p:nvPr/>
        </p:nvSpPr>
        <p:spPr bwMode="auto">
          <a:xfrm>
            <a:off x="395288" y="3187700"/>
            <a:ext cx="8135937" cy="457200"/>
          </a:xfrm>
          <a:prstGeom prst="rect">
            <a:avLst/>
          </a:prstGeom>
          <a:noFill/>
          <a:ln w="9525">
            <a:noFill/>
            <a:miter lim="800000"/>
            <a:headEnd/>
            <a:tailEnd/>
          </a:ln>
          <a:effectLst/>
        </p:spPr>
        <p:txBody>
          <a:bodyPr>
            <a:spAutoFit/>
          </a:bodyPr>
          <a:lstStyle/>
          <a:p>
            <a:pPr lvl="2"/>
            <a:r>
              <a:rPr lang="ja-JP" altLang="en-US" sz="2400"/>
              <a:t>T</a:t>
            </a:r>
            <a:r>
              <a:rPr lang="en-US" altLang="ja-JP" sz="2400"/>
              <a:t>ype Erasure </a:t>
            </a:r>
            <a:r>
              <a:rPr lang="ja-JP" altLang="en-US" sz="2400"/>
              <a:t>という技法を使っている</a:t>
            </a:r>
            <a:endParaRPr lang="ja-JP" altLang="ja-JP" sz="2400"/>
          </a:p>
        </p:txBody>
      </p:sp>
      <p:sp>
        <p:nvSpPr>
          <p:cNvPr id="88072" name="Text Box 8"/>
          <p:cNvSpPr txBox="1">
            <a:spLocks noChangeArrowheads="1"/>
          </p:cNvSpPr>
          <p:nvPr/>
        </p:nvSpPr>
        <p:spPr bwMode="auto">
          <a:xfrm>
            <a:off x="395288" y="1916113"/>
            <a:ext cx="8135937" cy="822325"/>
          </a:xfrm>
          <a:prstGeom prst="rect">
            <a:avLst/>
          </a:prstGeom>
          <a:noFill/>
          <a:ln w="9525">
            <a:noFill/>
            <a:miter lim="800000"/>
            <a:headEnd/>
            <a:tailEnd/>
          </a:ln>
          <a:effectLst/>
        </p:spPr>
        <p:txBody>
          <a:bodyPr>
            <a:spAutoFit/>
          </a:bodyPr>
          <a:lstStyle/>
          <a:p>
            <a:pPr lvl="2"/>
            <a:r>
              <a:rPr lang="ja-JP" altLang="ja-JP" sz="2400"/>
              <a:t>コピーコンストラクタ・代入演算子やデストラクタを使ってカウントしている</a:t>
            </a:r>
          </a:p>
        </p:txBody>
      </p:sp>
      <p:sp>
        <p:nvSpPr>
          <p:cNvPr id="88073" name="Text Box 9"/>
          <p:cNvSpPr txBox="1">
            <a:spLocks noChangeArrowheads="1"/>
          </p:cNvSpPr>
          <p:nvPr/>
        </p:nvSpPr>
        <p:spPr bwMode="auto">
          <a:xfrm>
            <a:off x="395288" y="3789363"/>
            <a:ext cx="8135937" cy="579437"/>
          </a:xfrm>
          <a:prstGeom prst="rect">
            <a:avLst/>
          </a:prstGeom>
          <a:noFill/>
          <a:ln w="9525">
            <a:noFill/>
            <a:miter lim="800000"/>
            <a:headEnd/>
            <a:tailEnd/>
          </a:ln>
          <a:effectLst/>
        </p:spPr>
        <p:txBody>
          <a:bodyPr>
            <a:spAutoFit/>
          </a:bodyPr>
          <a:lstStyle/>
          <a:p>
            <a:r>
              <a:rPr lang="ja-JP" altLang="ja-JP" sz="3200"/>
              <a:t>・</a:t>
            </a:r>
            <a:r>
              <a:rPr lang="ja-JP" altLang="en-US" sz="3200"/>
              <a:t>B</a:t>
            </a:r>
            <a:r>
              <a:rPr lang="en-US" altLang="ja-JP" sz="3200"/>
              <a:t>oost.SharedPtr </a:t>
            </a:r>
            <a:r>
              <a:rPr lang="ja-JP" altLang="en-US" sz="3200"/>
              <a:t>おまけ</a:t>
            </a:r>
            <a:endParaRPr lang="ja-JP" altLang="ja-JP" sz="3200"/>
          </a:p>
        </p:txBody>
      </p:sp>
      <p:sp>
        <p:nvSpPr>
          <p:cNvPr id="88075" name="Text Box 11"/>
          <p:cNvSpPr txBox="1">
            <a:spLocks noChangeArrowheads="1"/>
          </p:cNvSpPr>
          <p:nvPr/>
        </p:nvSpPr>
        <p:spPr bwMode="auto">
          <a:xfrm>
            <a:off x="395288" y="4292600"/>
            <a:ext cx="8135937" cy="519113"/>
          </a:xfrm>
          <a:prstGeom prst="rect">
            <a:avLst/>
          </a:prstGeom>
          <a:noFill/>
          <a:ln w="9525">
            <a:noFill/>
            <a:miter lim="800000"/>
            <a:headEnd/>
            <a:tailEnd/>
          </a:ln>
          <a:effectLst/>
        </p:spPr>
        <p:txBody>
          <a:bodyPr>
            <a:spAutoFit/>
          </a:bodyPr>
          <a:lstStyle/>
          <a:p>
            <a:pPr lvl="1"/>
            <a:r>
              <a:rPr lang="ja-JP" altLang="ja-JP" sz="2800"/>
              <a:t>・</a:t>
            </a:r>
            <a:r>
              <a:rPr lang="ja-JP" altLang="en-US" sz="2800"/>
              <a:t>b</a:t>
            </a:r>
            <a:r>
              <a:rPr lang="en-US" altLang="ja-JP" sz="2800"/>
              <a:t>oost::shared_ptr </a:t>
            </a:r>
            <a:r>
              <a:rPr lang="ja-JP" altLang="en-US" sz="2800"/>
              <a:t>同士の</a:t>
            </a:r>
            <a:r>
              <a:rPr lang="ja-JP" altLang="ja-JP" sz="2800"/>
              <a:t>キャストが可能</a:t>
            </a:r>
          </a:p>
        </p:txBody>
      </p:sp>
      <p:sp>
        <p:nvSpPr>
          <p:cNvPr id="88076" name="Text Box 12"/>
          <p:cNvSpPr txBox="1">
            <a:spLocks noChangeArrowheads="1"/>
          </p:cNvSpPr>
          <p:nvPr/>
        </p:nvSpPr>
        <p:spPr bwMode="auto">
          <a:xfrm>
            <a:off x="395288" y="4797425"/>
            <a:ext cx="8135937" cy="519113"/>
          </a:xfrm>
          <a:prstGeom prst="rect">
            <a:avLst/>
          </a:prstGeom>
          <a:noFill/>
          <a:ln w="9525">
            <a:noFill/>
            <a:miter lim="800000"/>
            <a:headEnd/>
            <a:tailEnd/>
          </a:ln>
          <a:effectLst/>
        </p:spPr>
        <p:txBody>
          <a:bodyPr>
            <a:spAutoFit/>
          </a:bodyPr>
          <a:lstStyle/>
          <a:p>
            <a:pPr lvl="1"/>
            <a:r>
              <a:rPr lang="ja-JP" altLang="ja-JP" sz="2800"/>
              <a:t>・ポインタと同程度にスレッドセーフ</a:t>
            </a:r>
          </a:p>
        </p:txBody>
      </p:sp>
      <p:sp>
        <p:nvSpPr>
          <p:cNvPr id="88077" name="Text Box 13"/>
          <p:cNvSpPr txBox="1">
            <a:spLocks noChangeArrowheads="1"/>
          </p:cNvSpPr>
          <p:nvPr/>
        </p:nvSpPr>
        <p:spPr bwMode="auto">
          <a:xfrm>
            <a:off x="395288" y="5357813"/>
            <a:ext cx="8135937" cy="519112"/>
          </a:xfrm>
          <a:prstGeom prst="rect">
            <a:avLst/>
          </a:prstGeom>
          <a:noFill/>
          <a:ln w="9525">
            <a:noFill/>
            <a:miter lim="800000"/>
            <a:headEnd/>
            <a:tailEnd/>
          </a:ln>
          <a:effectLst/>
        </p:spPr>
        <p:txBody>
          <a:bodyPr>
            <a:spAutoFit/>
          </a:bodyPr>
          <a:lstStyle/>
          <a:p>
            <a:pPr lvl="1"/>
            <a:r>
              <a:rPr lang="ja-JP" altLang="ja-JP" sz="2800"/>
              <a:t>・例外安全の保証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80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80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80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80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80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8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p:bldP spid="88070" grpId="0"/>
      <p:bldP spid="88071" grpId="0"/>
      <p:bldP spid="88072" grpId="0"/>
      <p:bldP spid="88073" grpId="0"/>
      <p:bldP spid="88075" grpId="0"/>
      <p:bldP spid="88076" grpId="0"/>
      <p:bldP spid="8807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395288" y="2349500"/>
            <a:ext cx="8208962" cy="1555750"/>
          </a:xfrm>
          <a:prstGeom prst="rect">
            <a:avLst/>
          </a:prstGeom>
          <a:noFill/>
          <a:ln w="9525">
            <a:noFill/>
            <a:miter lim="800000"/>
            <a:headEnd/>
            <a:tailEnd/>
          </a:ln>
          <a:effectLst/>
        </p:spPr>
        <p:txBody>
          <a:bodyPr>
            <a:spAutoFit/>
          </a:bodyPr>
          <a:lstStyle/>
          <a:p>
            <a:pPr algn="ctr">
              <a:spcBef>
                <a:spcPct val="50000"/>
              </a:spcBef>
            </a:pPr>
            <a:r>
              <a:rPr lang="en-US" altLang="ja-JP" sz="9600">
                <a:solidFill>
                  <a:schemeClr val="tx2"/>
                </a:solidFill>
              </a:rPr>
              <a:t>Boost.Spirit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mtClean="0"/>
              <a:t>B</a:t>
            </a:r>
            <a:r>
              <a:rPr lang="en-US" altLang="ja-JP" smtClean="0"/>
              <a:t>oost.Spirit</a:t>
            </a:r>
            <a:endParaRPr lang="ja-JP" altLang="ja-JP" smtClean="0"/>
          </a:p>
        </p:txBody>
      </p:sp>
      <p:sp>
        <p:nvSpPr>
          <p:cNvPr id="24581" name="Text Box 5"/>
          <p:cNvSpPr txBox="1">
            <a:spLocks noChangeArrowheads="1"/>
          </p:cNvSpPr>
          <p:nvPr/>
        </p:nvSpPr>
        <p:spPr bwMode="auto">
          <a:xfrm>
            <a:off x="395288" y="9810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a:t>
            </a:r>
            <a:r>
              <a:rPr lang="en-US" altLang="ja-JP" sz="3200"/>
              <a:t>Boost.Spirit </a:t>
            </a:r>
            <a:r>
              <a:rPr lang="ja-JP" altLang="en-US" sz="3200"/>
              <a:t>とは</a:t>
            </a:r>
          </a:p>
        </p:txBody>
      </p:sp>
      <p:sp>
        <p:nvSpPr>
          <p:cNvPr id="24582" name="Text Box 6"/>
          <p:cNvSpPr txBox="1">
            <a:spLocks noChangeArrowheads="1"/>
          </p:cNvSpPr>
          <p:nvPr/>
        </p:nvSpPr>
        <p:spPr bwMode="auto">
          <a:xfrm>
            <a:off x="395288" y="15573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a:t>
            </a:r>
            <a:r>
              <a:rPr lang="en-US" altLang="ja-JP" sz="2800"/>
              <a:t>C++</a:t>
            </a:r>
            <a:r>
              <a:rPr lang="ja-JP" altLang="en-US" sz="2800"/>
              <a:t>で書くことのできる</a:t>
            </a:r>
            <a:r>
              <a:rPr lang="ja-JP" altLang="en-US" sz="2800">
                <a:solidFill>
                  <a:srgbClr val="D60000"/>
                </a:solidFill>
              </a:rPr>
              <a:t>構文解析器</a:t>
            </a:r>
            <a:endParaRPr lang="en-US" altLang="ja-JP" sz="2800"/>
          </a:p>
        </p:txBody>
      </p:sp>
      <p:sp>
        <p:nvSpPr>
          <p:cNvPr id="24583" name="Text Box 7"/>
          <p:cNvSpPr txBox="1">
            <a:spLocks noChangeArrowheads="1"/>
          </p:cNvSpPr>
          <p:nvPr/>
        </p:nvSpPr>
        <p:spPr bwMode="auto">
          <a:xfrm>
            <a:off x="395288" y="24923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・構文解析とは</a:t>
            </a:r>
          </a:p>
        </p:txBody>
      </p:sp>
      <p:sp>
        <p:nvSpPr>
          <p:cNvPr id="24586" name="Text Box 10"/>
          <p:cNvSpPr txBox="1">
            <a:spLocks noChangeArrowheads="1"/>
          </p:cNvSpPr>
          <p:nvPr/>
        </p:nvSpPr>
        <p:spPr bwMode="auto">
          <a:xfrm>
            <a:off x="395288" y="3644900"/>
            <a:ext cx="8137525" cy="1127125"/>
          </a:xfrm>
          <a:prstGeom prst="rect">
            <a:avLst/>
          </a:prstGeom>
          <a:noFill/>
          <a:ln w="9525">
            <a:noFill/>
            <a:miter lim="800000"/>
            <a:headEnd/>
            <a:tailEnd/>
          </a:ln>
          <a:effectLst/>
        </p:spPr>
        <p:txBody>
          <a:bodyPr>
            <a:spAutoFit/>
          </a:bodyPr>
          <a:lstStyle/>
          <a:p>
            <a:pPr lvl="1"/>
            <a:r>
              <a:rPr lang="ja-JP" altLang="en-US" sz="2400"/>
              <a:t>→</a:t>
            </a:r>
            <a:r>
              <a:rPr lang="en-US" altLang="ja-JP" sz="2400"/>
              <a:t>k.inaba</a:t>
            </a:r>
            <a:r>
              <a:rPr lang="ja-JP" altLang="en-US" sz="2400"/>
              <a:t>「</a:t>
            </a:r>
            <a:r>
              <a:rPr lang="ja-JP" altLang="en-US" sz="2000"/>
              <a:t>プログラミング言語や設定ファイルなどの構造を持ったテキストデータを、ただの文字列として与えられた状態から、言語の</a:t>
            </a:r>
            <a:r>
              <a:rPr lang="ja-JP" altLang="en-US" sz="2000">
                <a:solidFill>
                  <a:srgbClr val="D60000"/>
                </a:solidFill>
              </a:rPr>
              <a:t>文法</a:t>
            </a:r>
            <a:r>
              <a:rPr lang="ja-JP" altLang="en-US" sz="2000"/>
              <a:t>などにしたがって構造を取り出す作業</a:t>
            </a:r>
            <a:r>
              <a:rPr lang="ja-JP" altLang="en-US" sz="2400"/>
              <a:t>」 </a:t>
            </a:r>
            <a:r>
              <a:rPr lang="en-US" altLang="ja-JP" sz="1600"/>
              <a:t>(Boost C++ Libraries </a:t>
            </a:r>
            <a:r>
              <a:rPr lang="ja-JP" altLang="en-US" sz="1600"/>
              <a:t>第２版より引用</a:t>
            </a:r>
            <a:r>
              <a:rPr lang="en-US" altLang="ja-JP" sz="1600"/>
              <a:t>)</a:t>
            </a:r>
          </a:p>
        </p:txBody>
      </p:sp>
      <p:sp>
        <p:nvSpPr>
          <p:cNvPr id="24587" name="Text Box 11"/>
          <p:cNvSpPr txBox="1">
            <a:spLocks noChangeArrowheads="1"/>
          </p:cNvSpPr>
          <p:nvPr/>
        </p:nvSpPr>
        <p:spPr bwMode="auto">
          <a:xfrm>
            <a:off x="395288" y="3140075"/>
            <a:ext cx="8135937" cy="457200"/>
          </a:xfrm>
          <a:prstGeom prst="rect">
            <a:avLst/>
          </a:prstGeom>
          <a:noFill/>
          <a:ln w="9525">
            <a:noFill/>
            <a:miter lim="800000"/>
            <a:headEnd/>
            <a:tailEnd/>
          </a:ln>
          <a:effectLst/>
        </p:spPr>
        <p:txBody>
          <a:bodyPr>
            <a:spAutoFit/>
          </a:bodyPr>
          <a:lstStyle/>
          <a:p>
            <a:pPr lvl="1">
              <a:spcBef>
                <a:spcPct val="50000"/>
              </a:spcBef>
            </a:pPr>
            <a:r>
              <a:rPr lang="en-US" altLang="ja-JP" sz="2400"/>
              <a:t>→Wikipedia</a:t>
            </a:r>
            <a:r>
              <a:rPr lang="ja-JP" altLang="en-US" sz="2400"/>
              <a:t>「ある文章の</a:t>
            </a:r>
            <a:r>
              <a:rPr lang="ja-JP" altLang="en-US" sz="2400">
                <a:solidFill>
                  <a:srgbClr val="D60000"/>
                </a:solidFill>
              </a:rPr>
              <a:t>文法</a:t>
            </a:r>
            <a:r>
              <a:rPr lang="ja-JP" altLang="en-US" sz="2400"/>
              <a:t>的な関係を説明すること」</a:t>
            </a:r>
            <a:endParaRPr lang="en-US" altLang="ja-JP"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p:bldP spid="24583" grpId="0"/>
      <p:bldP spid="24586" grpId="0"/>
      <p:bldP spid="2458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395288" y="9810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・文法</a:t>
            </a:r>
          </a:p>
        </p:txBody>
      </p:sp>
      <p:sp>
        <p:nvSpPr>
          <p:cNvPr id="28675" name="Text Box 3"/>
          <p:cNvSpPr txBox="1">
            <a:spLocks noChangeArrowheads="1"/>
          </p:cNvSpPr>
          <p:nvPr/>
        </p:nvSpPr>
        <p:spPr bwMode="auto">
          <a:xfrm>
            <a:off x="395288" y="15573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例</a:t>
            </a:r>
            <a:r>
              <a:rPr lang="en-US" altLang="ja-JP" sz="2800"/>
              <a:t>)XML</a:t>
            </a:r>
            <a:r>
              <a:rPr lang="ja-JP" altLang="en-US" sz="2800"/>
              <a:t>タグの文法</a:t>
            </a:r>
            <a:endParaRPr lang="en-US" altLang="ja-JP" sz="2800"/>
          </a:p>
        </p:txBody>
      </p:sp>
      <p:sp>
        <p:nvSpPr>
          <p:cNvPr id="28676" name="Text Box 4"/>
          <p:cNvSpPr txBox="1">
            <a:spLocks noChangeArrowheads="1"/>
          </p:cNvSpPr>
          <p:nvPr/>
        </p:nvSpPr>
        <p:spPr bwMode="auto">
          <a:xfrm>
            <a:off x="395288" y="2565400"/>
            <a:ext cx="8135937" cy="457200"/>
          </a:xfrm>
          <a:prstGeom prst="rect">
            <a:avLst/>
          </a:prstGeom>
          <a:noFill/>
          <a:ln w="9525">
            <a:noFill/>
            <a:miter lim="800000"/>
            <a:headEnd/>
            <a:tailEnd/>
          </a:ln>
          <a:effectLst/>
        </p:spPr>
        <p:txBody>
          <a:bodyPr>
            <a:spAutoFit/>
          </a:bodyPr>
          <a:lstStyle/>
          <a:p>
            <a:pPr marL="1257300" lvl="2" indent="-342900">
              <a:spcBef>
                <a:spcPct val="50000"/>
              </a:spcBef>
            </a:pPr>
            <a:r>
              <a:rPr lang="en-US" altLang="ja-JP" sz="2400"/>
              <a:t>(1) </a:t>
            </a:r>
            <a:r>
              <a:rPr lang="ja-JP" altLang="en-US" sz="2400"/>
              <a:t>最初に </a:t>
            </a:r>
            <a:r>
              <a:rPr lang="en-US" altLang="ja-JP" sz="2400"/>
              <a:t>'&lt;' </a:t>
            </a:r>
            <a:r>
              <a:rPr lang="ja-JP" altLang="en-US" sz="2400"/>
              <a:t>が来る必要がある</a:t>
            </a:r>
            <a:endParaRPr lang="en-US" altLang="ja-JP" sz="2400"/>
          </a:p>
        </p:txBody>
      </p:sp>
      <p:sp>
        <p:nvSpPr>
          <p:cNvPr id="28679"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28680" name="Text Box 8"/>
          <p:cNvSpPr txBox="1">
            <a:spLocks noChangeArrowheads="1"/>
          </p:cNvSpPr>
          <p:nvPr/>
        </p:nvSpPr>
        <p:spPr bwMode="auto">
          <a:xfrm>
            <a:off x="395288" y="2971800"/>
            <a:ext cx="8135937" cy="457200"/>
          </a:xfrm>
          <a:prstGeom prst="rect">
            <a:avLst/>
          </a:prstGeom>
          <a:noFill/>
          <a:ln w="9525">
            <a:noFill/>
            <a:miter lim="800000"/>
            <a:headEnd/>
            <a:tailEnd/>
          </a:ln>
          <a:effectLst/>
        </p:spPr>
        <p:txBody>
          <a:bodyPr>
            <a:spAutoFit/>
          </a:bodyPr>
          <a:lstStyle/>
          <a:p>
            <a:pPr marL="1257300" lvl="2" indent="-342900">
              <a:spcBef>
                <a:spcPct val="50000"/>
              </a:spcBef>
            </a:pPr>
            <a:r>
              <a:rPr lang="en-US" altLang="ja-JP" sz="2400"/>
              <a:t>(2) </a:t>
            </a:r>
            <a:r>
              <a:rPr lang="ja-JP" altLang="en-US" sz="2400"/>
              <a:t>その次にタグ名が来る必要がある</a:t>
            </a:r>
            <a:endParaRPr lang="en-US" altLang="ja-JP" sz="2400"/>
          </a:p>
        </p:txBody>
      </p:sp>
      <p:sp>
        <p:nvSpPr>
          <p:cNvPr id="28681" name="Text Box 9"/>
          <p:cNvSpPr txBox="1">
            <a:spLocks noChangeArrowheads="1"/>
          </p:cNvSpPr>
          <p:nvPr/>
        </p:nvSpPr>
        <p:spPr bwMode="auto">
          <a:xfrm>
            <a:off x="395288" y="3403600"/>
            <a:ext cx="8135937" cy="457200"/>
          </a:xfrm>
          <a:prstGeom prst="rect">
            <a:avLst/>
          </a:prstGeom>
          <a:noFill/>
          <a:ln w="9525">
            <a:noFill/>
            <a:miter lim="800000"/>
            <a:headEnd/>
            <a:tailEnd/>
          </a:ln>
          <a:effectLst/>
        </p:spPr>
        <p:txBody>
          <a:bodyPr>
            <a:spAutoFit/>
          </a:bodyPr>
          <a:lstStyle/>
          <a:p>
            <a:pPr marL="1257300" lvl="2" indent="-342900">
              <a:spcBef>
                <a:spcPct val="50000"/>
              </a:spcBef>
            </a:pPr>
            <a:r>
              <a:rPr lang="en-US" altLang="ja-JP" sz="2400"/>
              <a:t>(3) </a:t>
            </a:r>
            <a:r>
              <a:rPr lang="ja-JP" altLang="en-US" sz="2400"/>
              <a:t>次に</a:t>
            </a:r>
            <a:r>
              <a:rPr lang="en-US" altLang="ja-JP" sz="2400"/>
              <a:t>[</a:t>
            </a:r>
            <a:r>
              <a:rPr lang="ja-JP" altLang="en-US" sz="2400"/>
              <a:t>空白 属性</a:t>
            </a:r>
            <a:r>
              <a:rPr lang="en-US" altLang="ja-JP" sz="2400"/>
              <a:t>]</a:t>
            </a:r>
            <a:r>
              <a:rPr lang="ja-JP" altLang="en-US" sz="2400"/>
              <a:t>というパターンが</a:t>
            </a:r>
            <a:r>
              <a:rPr lang="en-US" altLang="ja-JP" sz="2400"/>
              <a:t>0</a:t>
            </a:r>
            <a:r>
              <a:rPr lang="ja-JP" altLang="en-US" sz="2400"/>
              <a:t>回以上連続する</a:t>
            </a:r>
            <a:endParaRPr lang="en-US" altLang="ja-JP" sz="2400"/>
          </a:p>
        </p:txBody>
      </p:sp>
      <p:sp>
        <p:nvSpPr>
          <p:cNvPr id="28682" name="Text Box 10"/>
          <p:cNvSpPr txBox="1">
            <a:spLocks noChangeArrowheads="1"/>
          </p:cNvSpPr>
          <p:nvPr/>
        </p:nvSpPr>
        <p:spPr bwMode="auto">
          <a:xfrm>
            <a:off x="395288" y="3835400"/>
            <a:ext cx="8135937" cy="457200"/>
          </a:xfrm>
          <a:prstGeom prst="rect">
            <a:avLst/>
          </a:prstGeom>
          <a:noFill/>
          <a:ln w="9525">
            <a:noFill/>
            <a:miter lim="800000"/>
            <a:headEnd/>
            <a:tailEnd/>
          </a:ln>
          <a:effectLst/>
        </p:spPr>
        <p:txBody>
          <a:bodyPr>
            <a:spAutoFit/>
          </a:bodyPr>
          <a:lstStyle/>
          <a:p>
            <a:pPr marL="1257300" lvl="2" indent="-342900">
              <a:spcBef>
                <a:spcPct val="50000"/>
              </a:spcBef>
            </a:pPr>
            <a:r>
              <a:rPr lang="en-US" altLang="ja-JP" sz="2400"/>
              <a:t>(4) </a:t>
            </a:r>
            <a:r>
              <a:rPr lang="ja-JP" altLang="en-US" sz="2400"/>
              <a:t>次には空白があっても無くても良くて</a:t>
            </a:r>
            <a:endParaRPr lang="en-US" altLang="ja-JP" sz="2400"/>
          </a:p>
        </p:txBody>
      </p:sp>
      <p:sp>
        <p:nvSpPr>
          <p:cNvPr id="28684" name="Text Box 12"/>
          <p:cNvSpPr txBox="1">
            <a:spLocks noChangeArrowheads="1"/>
          </p:cNvSpPr>
          <p:nvPr/>
        </p:nvSpPr>
        <p:spPr bwMode="auto">
          <a:xfrm>
            <a:off x="395288" y="4294188"/>
            <a:ext cx="8135937" cy="457200"/>
          </a:xfrm>
          <a:prstGeom prst="rect">
            <a:avLst/>
          </a:prstGeom>
          <a:noFill/>
          <a:ln w="9525">
            <a:noFill/>
            <a:miter lim="800000"/>
            <a:headEnd/>
            <a:tailEnd/>
          </a:ln>
          <a:effectLst/>
        </p:spPr>
        <p:txBody>
          <a:bodyPr>
            <a:spAutoFit/>
          </a:bodyPr>
          <a:lstStyle/>
          <a:p>
            <a:pPr marL="1257300" lvl="2" indent="-342900">
              <a:spcBef>
                <a:spcPct val="50000"/>
              </a:spcBef>
            </a:pPr>
            <a:r>
              <a:rPr lang="en-US" altLang="ja-JP" sz="2400"/>
              <a:t>(5) </a:t>
            </a:r>
            <a:r>
              <a:rPr lang="ja-JP" altLang="en-US" sz="2400"/>
              <a:t>最後は </a:t>
            </a:r>
            <a:r>
              <a:rPr lang="en-US" altLang="ja-JP" sz="2400"/>
              <a:t>'&gt;' </a:t>
            </a:r>
            <a:r>
              <a:rPr lang="ja-JP" altLang="en-US" sz="2400"/>
              <a:t>で終わる</a:t>
            </a:r>
            <a:endParaRPr lang="en-US" altLang="ja-JP" sz="2400"/>
          </a:p>
        </p:txBody>
      </p:sp>
      <p:sp>
        <p:nvSpPr>
          <p:cNvPr id="28685" name="Text Box 13"/>
          <p:cNvSpPr txBox="1">
            <a:spLocks noChangeArrowheads="1"/>
          </p:cNvSpPr>
          <p:nvPr/>
        </p:nvSpPr>
        <p:spPr bwMode="auto">
          <a:xfrm>
            <a:off x="395288" y="4797425"/>
            <a:ext cx="8135937" cy="519113"/>
          </a:xfrm>
          <a:prstGeom prst="rect">
            <a:avLst/>
          </a:prstGeom>
          <a:noFill/>
          <a:ln w="9525">
            <a:noFill/>
            <a:miter lim="800000"/>
            <a:headEnd/>
            <a:tailEnd/>
          </a:ln>
          <a:effectLst/>
        </p:spPr>
        <p:txBody>
          <a:bodyPr>
            <a:spAutoFit/>
          </a:bodyPr>
          <a:lstStyle/>
          <a:p>
            <a:pPr marL="800100" lvl="1" indent="-342900">
              <a:spcBef>
                <a:spcPct val="50000"/>
              </a:spcBef>
            </a:pPr>
            <a:r>
              <a:rPr lang="ja-JP" altLang="en-US" sz="2800"/>
              <a:t>という感じで定義されている。</a:t>
            </a:r>
            <a:endParaRPr lang="en-US" altLang="ja-JP" sz="2800"/>
          </a:p>
        </p:txBody>
      </p:sp>
      <p:sp>
        <p:nvSpPr>
          <p:cNvPr id="28687" name="Text Box 15"/>
          <p:cNvSpPr txBox="1">
            <a:spLocks noChangeArrowheads="1"/>
          </p:cNvSpPr>
          <p:nvPr/>
        </p:nvSpPr>
        <p:spPr bwMode="auto">
          <a:xfrm>
            <a:off x="395288" y="5302250"/>
            <a:ext cx="8135937" cy="519113"/>
          </a:xfrm>
          <a:prstGeom prst="rect">
            <a:avLst/>
          </a:prstGeom>
          <a:noFill/>
          <a:ln w="9525">
            <a:noFill/>
            <a:miter lim="800000"/>
            <a:headEnd/>
            <a:tailEnd/>
          </a:ln>
          <a:effectLst/>
        </p:spPr>
        <p:txBody>
          <a:bodyPr>
            <a:spAutoFit/>
          </a:bodyPr>
          <a:lstStyle/>
          <a:p>
            <a:pPr marL="800100" lvl="1" indent="-342900">
              <a:spcBef>
                <a:spcPct val="50000"/>
              </a:spcBef>
            </a:pPr>
            <a:r>
              <a:rPr lang="ja-JP" altLang="ja-JP" sz="2800"/>
              <a:t>↑こういう規則のことを文法という</a:t>
            </a:r>
            <a:endParaRPr lang="en-US" altLang="ja-JP" sz="2800"/>
          </a:p>
        </p:txBody>
      </p:sp>
      <p:sp>
        <p:nvSpPr>
          <p:cNvPr id="28690" name="Text Box 18"/>
          <p:cNvSpPr txBox="1">
            <a:spLocks noChangeArrowheads="1"/>
          </p:cNvSpPr>
          <p:nvPr/>
        </p:nvSpPr>
        <p:spPr bwMode="auto">
          <a:xfrm>
            <a:off x="1187450" y="2060575"/>
            <a:ext cx="6192838" cy="457200"/>
          </a:xfrm>
          <a:prstGeom prst="rect">
            <a:avLst/>
          </a:prstGeom>
          <a:solidFill>
            <a:srgbClr val="B3E482">
              <a:alpha val="80000"/>
            </a:srgbClr>
          </a:solidFill>
          <a:ln w="9525">
            <a:noFill/>
            <a:miter lim="800000"/>
            <a:headEnd/>
            <a:tailEnd/>
          </a:ln>
          <a:effectLst/>
        </p:spPr>
        <p:txBody>
          <a:bodyPr>
            <a:spAutoFit/>
          </a:bodyPr>
          <a:lstStyle/>
          <a:p>
            <a:pPr>
              <a:spcBef>
                <a:spcPct val="50000"/>
              </a:spcBef>
            </a:pPr>
            <a:r>
              <a:rPr lang="en-US" altLang="ja-JP" sz="2400">
                <a:latin typeface="ＭＳ ゴシック" pitchFamily="49" charset="-128"/>
                <a:ea typeface="ＭＳ ゴシック" pitchFamily="49" charset="-128"/>
              </a:rPr>
              <a:t>&lt;tag attr1="value" attr2="value"    &gt;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6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68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68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676" grpId="0"/>
      <p:bldP spid="28680" grpId="0"/>
      <p:bldP spid="28681" grpId="0"/>
      <p:bldP spid="28682" grpId="0"/>
      <p:bldP spid="28684" grpId="0"/>
      <p:bldP spid="28685" grpId="0"/>
      <p:bldP spid="28687" grpId="0"/>
      <p:bldP spid="2869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32781" name="Text Box 13"/>
          <p:cNvSpPr txBox="1">
            <a:spLocks noChangeArrowheads="1"/>
          </p:cNvSpPr>
          <p:nvPr/>
        </p:nvSpPr>
        <p:spPr bwMode="auto">
          <a:xfrm>
            <a:off x="395288" y="7651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・文法の表現方法</a:t>
            </a:r>
          </a:p>
        </p:txBody>
      </p:sp>
      <p:sp>
        <p:nvSpPr>
          <p:cNvPr id="32782" name="Text Box 14"/>
          <p:cNvSpPr txBox="1">
            <a:spLocks noChangeArrowheads="1"/>
          </p:cNvSpPr>
          <p:nvPr/>
        </p:nvSpPr>
        <p:spPr bwMode="auto">
          <a:xfrm>
            <a:off x="395288" y="1268413"/>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日本語</a:t>
            </a:r>
          </a:p>
        </p:txBody>
      </p:sp>
      <p:sp>
        <p:nvSpPr>
          <p:cNvPr id="32784" name="Text Box 16"/>
          <p:cNvSpPr txBox="1">
            <a:spLocks noChangeArrowheads="1"/>
          </p:cNvSpPr>
          <p:nvPr/>
        </p:nvSpPr>
        <p:spPr bwMode="auto">
          <a:xfrm>
            <a:off x="1258888" y="1773238"/>
            <a:ext cx="7273925" cy="701675"/>
          </a:xfrm>
          <a:prstGeom prst="rect">
            <a:avLst/>
          </a:prstGeom>
          <a:solidFill>
            <a:srgbClr val="B3E482">
              <a:alpha val="80000"/>
            </a:srgbClr>
          </a:solidFill>
          <a:ln w="9525">
            <a:noFill/>
            <a:miter lim="800000"/>
            <a:headEnd/>
            <a:tailEnd/>
          </a:ln>
          <a:effectLst/>
        </p:spPr>
        <p:txBody>
          <a:bodyPr>
            <a:spAutoFit/>
          </a:bodyPr>
          <a:lstStyle/>
          <a:p>
            <a:r>
              <a:rPr lang="ja-JP" altLang="en-US" sz="2000"/>
              <a:t>「</a:t>
            </a:r>
            <a:r>
              <a:rPr lang="en-US" altLang="ja-JP" sz="2000"/>
              <a:t>a </a:t>
            </a:r>
            <a:r>
              <a:rPr lang="ja-JP" altLang="en-US" sz="2000"/>
              <a:t>の次に </a:t>
            </a:r>
            <a:r>
              <a:rPr lang="en-US" altLang="ja-JP" sz="2000"/>
              <a:t>B </a:t>
            </a:r>
            <a:r>
              <a:rPr lang="ja-JP" altLang="en-US" sz="2000"/>
              <a:t>が続き、その次は </a:t>
            </a:r>
            <a:r>
              <a:rPr lang="en-US" altLang="ja-JP" sz="2000"/>
              <a:t>d </a:t>
            </a:r>
            <a:r>
              <a:rPr lang="ja-JP" altLang="en-US" sz="2000"/>
              <a:t>になる。</a:t>
            </a:r>
          </a:p>
          <a:p>
            <a:r>
              <a:rPr lang="ja-JP" altLang="en-US" sz="2000"/>
              <a:t>ただし </a:t>
            </a:r>
            <a:r>
              <a:rPr lang="en-US" altLang="ja-JP" sz="2000"/>
              <a:t>B </a:t>
            </a:r>
            <a:r>
              <a:rPr lang="ja-JP" altLang="en-US" sz="2000"/>
              <a:t>は </a:t>
            </a:r>
            <a:r>
              <a:rPr lang="en-US" altLang="ja-JP" sz="2000"/>
              <a:t>b </a:t>
            </a:r>
            <a:r>
              <a:rPr lang="ja-JP" altLang="en-US" sz="2000"/>
              <a:t>または </a:t>
            </a:r>
            <a:r>
              <a:rPr lang="en-US" altLang="ja-JP" sz="2000"/>
              <a:t>b </a:t>
            </a:r>
            <a:r>
              <a:rPr lang="ja-JP" altLang="en-US" sz="2000"/>
              <a:t>の次に </a:t>
            </a:r>
            <a:r>
              <a:rPr lang="en-US" altLang="ja-JP" sz="2000"/>
              <a:t>c </a:t>
            </a:r>
            <a:r>
              <a:rPr lang="ja-JP" altLang="en-US" sz="2000"/>
              <a:t>が続くという意味である。」</a:t>
            </a:r>
            <a:endParaRPr lang="en-US" altLang="ja-JP" sz="2000"/>
          </a:p>
        </p:txBody>
      </p:sp>
      <p:sp>
        <p:nvSpPr>
          <p:cNvPr id="32785" name="Text Box 17"/>
          <p:cNvSpPr txBox="1">
            <a:spLocks noChangeArrowheads="1"/>
          </p:cNvSpPr>
          <p:nvPr/>
        </p:nvSpPr>
        <p:spPr bwMode="auto">
          <a:xfrm>
            <a:off x="395288" y="2493963"/>
            <a:ext cx="8135937" cy="519112"/>
          </a:xfrm>
          <a:prstGeom prst="rect">
            <a:avLst/>
          </a:prstGeom>
          <a:noFill/>
          <a:ln w="9525">
            <a:noFill/>
            <a:miter lim="800000"/>
            <a:headEnd/>
            <a:tailEnd/>
          </a:ln>
          <a:effectLst/>
        </p:spPr>
        <p:txBody>
          <a:bodyPr>
            <a:spAutoFit/>
          </a:bodyPr>
          <a:lstStyle/>
          <a:p>
            <a:pPr lvl="1">
              <a:spcBef>
                <a:spcPct val="50000"/>
              </a:spcBef>
            </a:pPr>
            <a:r>
              <a:rPr lang="en-US" altLang="ja-JP" sz="2800"/>
              <a:t>BNF</a:t>
            </a:r>
          </a:p>
        </p:txBody>
      </p:sp>
      <p:sp>
        <p:nvSpPr>
          <p:cNvPr id="32786" name="Text Box 18"/>
          <p:cNvSpPr txBox="1">
            <a:spLocks noChangeArrowheads="1"/>
          </p:cNvSpPr>
          <p:nvPr/>
        </p:nvSpPr>
        <p:spPr bwMode="auto">
          <a:xfrm>
            <a:off x="1258888" y="2925763"/>
            <a:ext cx="7273925" cy="7016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&lt;rule&gt; ::= a&lt;B&gt;d</a:t>
            </a:r>
          </a:p>
          <a:p>
            <a:r>
              <a:rPr lang="en-US" altLang="ja-JP" sz="2000">
                <a:latin typeface="ＭＳ ゴシック" pitchFamily="49" charset="-128"/>
                <a:ea typeface="ＭＳ ゴシック" pitchFamily="49" charset="-128"/>
              </a:rPr>
              <a:t>&lt;B&gt; ::= b|bc</a:t>
            </a:r>
          </a:p>
        </p:txBody>
      </p:sp>
      <p:sp>
        <p:nvSpPr>
          <p:cNvPr id="32787" name="Text Box 19"/>
          <p:cNvSpPr txBox="1">
            <a:spLocks noChangeArrowheads="1"/>
          </p:cNvSpPr>
          <p:nvPr/>
        </p:nvSpPr>
        <p:spPr bwMode="auto">
          <a:xfrm>
            <a:off x="395288" y="3646488"/>
            <a:ext cx="8135937" cy="519112"/>
          </a:xfrm>
          <a:prstGeom prst="rect">
            <a:avLst/>
          </a:prstGeom>
          <a:noFill/>
          <a:ln w="9525">
            <a:noFill/>
            <a:miter lim="800000"/>
            <a:headEnd/>
            <a:tailEnd/>
          </a:ln>
          <a:effectLst/>
        </p:spPr>
        <p:txBody>
          <a:bodyPr>
            <a:spAutoFit/>
          </a:bodyPr>
          <a:lstStyle/>
          <a:p>
            <a:pPr lvl="1">
              <a:spcBef>
                <a:spcPct val="50000"/>
              </a:spcBef>
            </a:pPr>
            <a:r>
              <a:rPr lang="zh-TW" altLang="en-US" sz="2800"/>
              <a:t>正規右辺文法（正規表現）</a:t>
            </a:r>
            <a:endParaRPr lang="en-US" altLang="ja-JP" sz="2800"/>
          </a:p>
        </p:txBody>
      </p:sp>
      <p:sp>
        <p:nvSpPr>
          <p:cNvPr id="32788" name="Text Box 20"/>
          <p:cNvSpPr txBox="1">
            <a:spLocks noChangeArrowheads="1"/>
          </p:cNvSpPr>
          <p:nvPr/>
        </p:nvSpPr>
        <p:spPr bwMode="auto">
          <a:xfrm>
            <a:off x="1258888" y="4149725"/>
            <a:ext cx="72739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a(b|(bc))d</a:t>
            </a:r>
          </a:p>
        </p:txBody>
      </p:sp>
      <p:sp>
        <p:nvSpPr>
          <p:cNvPr id="32789" name="Text Box 21"/>
          <p:cNvSpPr txBox="1">
            <a:spLocks noChangeArrowheads="1"/>
          </p:cNvSpPr>
          <p:nvPr/>
        </p:nvSpPr>
        <p:spPr bwMode="auto">
          <a:xfrm>
            <a:off x="395288" y="4581525"/>
            <a:ext cx="8135937" cy="457200"/>
          </a:xfrm>
          <a:prstGeom prst="rect">
            <a:avLst/>
          </a:prstGeom>
          <a:noFill/>
          <a:ln w="9525">
            <a:noFill/>
            <a:miter lim="800000"/>
            <a:headEnd/>
            <a:tailEnd/>
          </a:ln>
          <a:effectLst/>
        </p:spPr>
        <p:txBody>
          <a:bodyPr>
            <a:spAutoFit/>
          </a:bodyPr>
          <a:lstStyle/>
          <a:p>
            <a:pPr lvl="1">
              <a:spcBef>
                <a:spcPct val="50000"/>
              </a:spcBef>
            </a:pPr>
            <a:r>
              <a:rPr lang="en-US" altLang="ja-JP" sz="2400"/>
              <a:t>Boost.Spirit</a:t>
            </a:r>
          </a:p>
        </p:txBody>
      </p:sp>
      <p:sp>
        <p:nvSpPr>
          <p:cNvPr id="32790" name="Text Box 22"/>
          <p:cNvSpPr txBox="1">
            <a:spLocks noChangeArrowheads="1"/>
          </p:cNvSpPr>
          <p:nvPr/>
        </p:nvSpPr>
        <p:spPr bwMode="auto">
          <a:xfrm>
            <a:off x="1258888" y="5013325"/>
            <a:ext cx="7273925" cy="7016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rule = ch_p('a') &gt;&gt; B &gt;&gt; 'd';</a:t>
            </a:r>
          </a:p>
          <a:p>
            <a:r>
              <a:rPr lang="en-US" altLang="ja-JP" sz="2000">
                <a:latin typeface="ＭＳ ゴシック" pitchFamily="49" charset="-128"/>
                <a:ea typeface="ＭＳ ゴシック" pitchFamily="49" charset="-128"/>
              </a:rPr>
              <a:t>B = ch_p('b') | (ch_p('b') &gt;&gt; 'c');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78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7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2" grpId="0"/>
      <p:bldP spid="32784" grpId="0" animBg="1"/>
      <p:bldP spid="32785" grpId="0"/>
      <p:bldP spid="32786" grpId="0" animBg="1"/>
      <p:bldP spid="32787" grpId="0"/>
      <p:bldP spid="32788" grpId="0" animBg="1"/>
      <p:bldP spid="32789" grpId="0"/>
      <p:bldP spid="3279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自己紹介</a:t>
            </a:r>
            <a:endParaRPr lang="ja-JP" altLang="ja-JP" sz="2400">
              <a:solidFill>
                <a:schemeClr val="tx2"/>
              </a:solidFill>
            </a:endParaRPr>
          </a:p>
        </p:txBody>
      </p:sp>
      <p:sp>
        <p:nvSpPr>
          <p:cNvPr id="94217" name="Text Box 9"/>
          <p:cNvSpPr txBox="1">
            <a:spLocks noChangeArrowheads="1"/>
          </p:cNvSpPr>
          <p:nvPr/>
        </p:nvSpPr>
        <p:spPr bwMode="auto">
          <a:xfrm>
            <a:off x="395288" y="1143000"/>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solidFill>
                  <a:schemeClr val="tx2"/>
                </a:solidFill>
              </a:rPr>
              <a:t>C++ </a:t>
            </a:r>
            <a:r>
              <a:rPr lang="ja-JP" altLang="en-US" sz="4000">
                <a:solidFill>
                  <a:schemeClr val="tx2"/>
                </a:solidFill>
              </a:rPr>
              <a:t>スキー</a:t>
            </a:r>
          </a:p>
        </p:txBody>
      </p:sp>
      <p:sp>
        <p:nvSpPr>
          <p:cNvPr id="94218" name="Text Box 10"/>
          <p:cNvSpPr txBox="1">
            <a:spLocks noChangeArrowheads="1"/>
          </p:cNvSpPr>
          <p:nvPr/>
        </p:nvSpPr>
        <p:spPr bwMode="auto">
          <a:xfrm>
            <a:off x="395288" y="3806825"/>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ja-JP" altLang="en-US" sz="4000"/>
              <a:t>吉田秀彦モドキ </a:t>
            </a:r>
          </a:p>
        </p:txBody>
      </p:sp>
      <p:sp>
        <p:nvSpPr>
          <p:cNvPr id="94221" name="Text Box 13"/>
          <p:cNvSpPr txBox="1">
            <a:spLocks noChangeArrowheads="1"/>
          </p:cNvSpPr>
          <p:nvPr/>
        </p:nvSpPr>
        <p:spPr bwMode="auto">
          <a:xfrm>
            <a:off x="395288" y="1844675"/>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t>Boost </a:t>
            </a:r>
            <a:r>
              <a:rPr lang="ja-JP" altLang="en-US" sz="4000"/>
              <a:t>スキー </a:t>
            </a:r>
          </a:p>
        </p:txBody>
      </p:sp>
      <p:sp>
        <p:nvSpPr>
          <p:cNvPr id="94222" name="Text Box 14"/>
          <p:cNvSpPr txBox="1">
            <a:spLocks noChangeArrowheads="1"/>
          </p:cNvSpPr>
          <p:nvPr/>
        </p:nvSpPr>
        <p:spPr bwMode="auto">
          <a:xfrm>
            <a:off x="395288" y="2511425"/>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t>D&amp;E </a:t>
            </a:r>
            <a:r>
              <a:rPr lang="ja-JP" altLang="en-US" sz="4000"/>
              <a:t>未読</a:t>
            </a:r>
          </a:p>
        </p:txBody>
      </p:sp>
      <p:sp>
        <p:nvSpPr>
          <p:cNvPr id="94223" name="Text Box 15"/>
          <p:cNvSpPr txBox="1">
            <a:spLocks noChangeArrowheads="1"/>
          </p:cNvSpPr>
          <p:nvPr/>
        </p:nvSpPr>
        <p:spPr bwMode="auto">
          <a:xfrm>
            <a:off x="395288" y="3087688"/>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ja-JP" altLang="en-US" sz="4000"/>
              <a:t>猫スキー</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4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4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7" grpId="0"/>
      <p:bldP spid="94218" grpId="0"/>
      <p:bldP spid="94221" grpId="0"/>
      <p:bldP spid="94222" grpId="0"/>
      <p:bldP spid="942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395288" y="2349500"/>
            <a:ext cx="8208962" cy="1555750"/>
          </a:xfrm>
          <a:prstGeom prst="rect">
            <a:avLst/>
          </a:prstGeom>
          <a:noFill/>
          <a:ln w="9525">
            <a:noFill/>
            <a:miter lim="800000"/>
            <a:headEnd/>
            <a:tailEnd/>
          </a:ln>
          <a:effectLst/>
        </p:spPr>
        <p:txBody>
          <a:bodyPr>
            <a:spAutoFit/>
          </a:bodyPr>
          <a:lstStyle/>
          <a:p>
            <a:pPr algn="ctr">
              <a:spcBef>
                <a:spcPct val="50000"/>
              </a:spcBef>
            </a:pPr>
            <a:r>
              <a:rPr lang="ja-JP" altLang="en-US" sz="9600">
                <a:solidFill>
                  <a:schemeClr val="tx2"/>
                </a:solidFill>
              </a:rPr>
              <a:t>デモ</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395288" y="2205038"/>
            <a:ext cx="8208962" cy="1555750"/>
          </a:xfrm>
          <a:prstGeom prst="rect">
            <a:avLst/>
          </a:prstGeom>
          <a:noFill/>
          <a:ln w="9525">
            <a:noFill/>
            <a:miter lim="800000"/>
            <a:headEnd/>
            <a:tailEnd/>
          </a:ln>
          <a:effectLst/>
        </p:spPr>
        <p:txBody>
          <a:bodyPr>
            <a:spAutoFit/>
          </a:bodyPr>
          <a:lstStyle/>
          <a:p>
            <a:pPr algn="ctr">
              <a:spcBef>
                <a:spcPct val="50000"/>
              </a:spcBef>
            </a:pPr>
            <a:r>
              <a:rPr lang="ja-JP" altLang="en-US" sz="9600"/>
              <a:t>内部実装</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36873" name="Text Box 9"/>
          <p:cNvSpPr txBox="1">
            <a:spLocks noChangeArrowheads="1"/>
          </p:cNvSpPr>
          <p:nvPr/>
        </p:nvSpPr>
        <p:spPr bwMode="auto">
          <a:xfrm>
            <a:off x="395288" y="836613"/>
            <a:ext cx="8208962" cy="579437"/>
          </a:xfrm>
          <a:prstGeom prst="rect">
            <a:avLst/>
          </a:prstGeom>
          <a:noFill/>
          <a:ln w="9525">
            <a:noFill/>
            <a:miter lim="800000"/>
            <a:headEnd/>
            <a:tailEnd/>
          </a:ln>
          <a:effectLst/>
        </p:spPr>
        <p:txBody>
          <a:bodyPr>
            <a:spAutoFit/>
          </a:bodyPr>
          <a:lstStyle/>
          <a:p>
            <a:r>
              <a:rPr lang="ja-JP" altLang="en-US" sz="3200"/>
              <a:t>・式の構造を記憶している</a:t>
            </a:r>
          </a:p>
        </p:txBody>
      </p:sp>
      <p:sp>
        <p:nvSpPr>
          <p:cNvPr id="36874" name="Text Box 10"/>
          <p:cNvSpPr txBox="1">
            <a:spLocks noChangeArrowheads="1"/>
          </p:cNvSpPr>
          <p:nvPr/>
        </p:nvSpPr>
        <p:spPr bwMode="auto">
          <a:xfrm>
            <a:off x="969963" y="1484313"/>
            <a:ext cx="72739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ch_p('a') &gt;&gt; B</a:t>
            </a:r>
          </a:p>
        </p:txBody>
      </p:sp>
      <p:sp>
        <p:nvSpPr>
          <p:cNvPr id="36875" name="Text Box 11"/>
          <p:cNvSpPr txBox="1">
            <a:spLocks noChangeArrowheads="1"/>
          </p:cNvSpPr>
          <p:nvPr/>
        </p:nvSpPr>
        <p:spPr bwMode="auto">
          <a:xfrm>
            <a:off x="395288" y="1916113"/>
            <a:ext cx="8135937" cy="519112"/>
          </a:xfrm>
          <a:prstGeom prst="rect">
            <a:avLst/>
          </a:prstGeom>
          <a:noFill/>
          <a:ln w="9525">
            <a:noFill/>
            <a:miter lim="800000"/>
            <a:headEnd/>
            <a:tailEnd/>
          </a:ln>
          <a:effectLst/>
        </p:spPr>
        <p:txBody>
          <a:bodyPr>
            <a:spAutoFit/>
          </a:bodyPr>
          <a:lstStyle/>
          <a:p>
            <a:pPr lvl="1">
              <a:spcBef>
                <a:spcPct val="50000"/>
              </a:spcBef>
            </a:pPr>
            <a:r>
              <a:rPr lang="en-US" altLang="ja-JP" sz="2800"/>
              <a:t>‘a’ </a:t>
            </a:r>
            <a:r>
              <a:rPr lang="ja-JP" altLang="en-US" sz="2800"/>
              <a:t>と </a:t>
            </a:r>
            <a:r>
              <a:rPr lang="en-US" altLang="ja-JP" sz="2800"/>
              <a:t>B </a:t>
            </a:r>
            <a:r>
              <a:rPr lang="ja-JP" altLang="en-US" sz="2800"/>
              <a:t>が </a:t>
            </a:r>
            <a:r>
              <a:rPr lang="en-US" altLang="ja-JP" sz="2800"/>
              <a:t>&gt;&gt; </a:t>
            </a:r>
            <a:r>
              <a:rPr lang="ja-JP" altLang="en-US" sz="2800"/>
              <a:t>で繋がれたことを覚えている</a:t>
            </a:r>
          </a:p>
        </p:txBody>
      </p:sp>
      <p:sp>
        <p:nvSpPr>
          <p:cNvPr id="36876" name="Text Box 12"/>
          <p:cNvSpPr txBox="1">
            <a:spLocks noChangeArrowheads="1"/>
          </p:cNvSpPr>
          <p:nvPr/>
        </p:nvSpPr>
        <p:spPr bwMode="auto">
          <a:xfrm>
            <a:off x="395288" y="2420938"/>
            <a:ext cx="8135937" cy="457200"/>
          </a:xfrm>
          <a:prstGeom prst="rect">
            <a:avLst/>
          </a:prstGeom>
          <a:noFill/>
          <a:ln w="9525">
            <a:noFill/>
            <a:miter lim="800000"/>
            <a:headEnd/>
            <a:tailEnd/>
          </a:ln>
          <a:effectLst/>
        </p:spPr>
        <p:txBody>
          <a:bodyPr>
            <a:spAutoFit/>
          </a:bodyPr>
          <a:lstStyle/>
          <a:p>
            <a:pPr lvl="2">
              <a:spcBef>
                <a:spcPct val="50000"/>
              </a:spcBef>
            </a:pPr>
            <a:r>
              <a:rPr lang="ja-JP" altLang="en-US" sz="2400"/>
              <a:t>→</a:t>
            </a:r>
            <a:r>
              <a:rPr lang="en-US" altLang="ja-JP" sz="2400"/>
              <a:t>’a’ </a:t>
            </a:r>
            <a:r>
              <a:rPr lang="ja-JP" altLang="en-US" sz="2400"/>
              <a:t>の次に </a:t>
            </a:r>
            <a:r>
              <a:rPr lang="en-US" altLang="ja-JP" sz="2400"/>
              <a:t>B </a:t>
            </a:r>
            <a:r>
              <a:rPr lang="ja-JP" altLang="en-US" sz="2400"/>
              <a:t>が来るかどうか、という解析が出来る</a:t>
            </a:r>
          </a:p>
        </p:txBody>
      </p:sp>
      <p:sp>
        <p:nvSpPr>
          <p:cNvPr id="36882" name="Text Box 18"/>
          <p:cNvSpPr txBox="1">
            <a:spLocks noChangeArrowheads="1"/>
          </p:cNvSpPr>
          <p:nvPr/>
        </p:nvSpPr>
        <p:spPr bwMode="auto">
          <a:xfrm>
            <a:off x="396875" y="3860800"/>
            <a:ext cx="8135938" cy="457200"/>
          </a:xfrm>
          <a:prstGeom prst="rect">
            <a:avLst/>
          </a:prstGeom>
          <a:noFill/>
          <a:ln w="9525">
            <a:noFill/>
            <a:miter lim="800000"/>
            <a:headEnd/>
            <a:tailEnd/>
          </a:ln>
          <a:effectLst/>
        </p:spPr>
        <p:txBody>
          <a:bodyPr>
            <a:spAutoFit/>
          </a:bodyPr>
          <a:lstStyle/>
          <a:p>
            <a:pPr lvl="2">
              <a:spcBef>
                <a:spcPct val="50000"/>
              </a:spcBef>
            </a:pPr>
            <a:r>
              <a:rPr lang="ja-JP" altLang="en-US" sz="2400"/>
              <a:t>→</a:t>
            </a:r>
            <a:r>
              <a:rPr lang="en-US" altLang="ja-JP" sz="2400"/>
              <a:t>’a’ </a:t>
            </a:r>
            <a:r>
              <a:rPr lang="ja-JP" altLang="en-US" sz="2400"/>
              <a:t>になるか </a:t>
            </a:r>
            <a:r>
              <a:rPr lang="en-US" altLang="ja-JP" sz="2400"/>
              <a:t>B </a:t>
            </a:r>
            <a:r>
              <a:rPr lang="ja-JP" altLang="en-US" sz="2400"/>
              <a:t>になるか、という解析ができる</a:t>
            </a:r>
          </a:p>
        </p:txBody>
      </p:sp>
      <p:sp>
        <p:nvSpPr>
          <p:cNvPr id="36883" name="Text Box 19"/>
          <p:cNvSpPr txBox="1">
            <a:spLocks noChangeArrowheads="1"/>
          </p:cNvSpPr>
          <p:nvPr/>
        </p:nvSpPr>
        <p:spPr bwMode="auto">
          <a:xfrm>
            <a:off x="900113" y="3032125"/>
            <a:ext cx="72739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ch_p('a') |</a:t>
            </a:r>
            <a:r>
              <a:rPr lang="ja-JP" altLang="en-US" sz="2000">
                <a:latin typeface="ＭＳ ゴシック" pitchFamily="49" charset="-128"/>
                <a:ea typeface="ＭＳ ゴシック" pitchFamily="49" charset="-128"/>
              </a:rPr>
              <a:t> </a:t>
            </a:r>
            <a:r>
              <a:rPr lang="en-US" altLang="ja-JP" sz="2000">
                <a:latin typeface="ＭＳ ゴシック" pitchFamily="49" charset="-128"/>
                <a:ea typeface="ＭＳ ゴシック" pitchFamily="49" charset="-128"/>
              </a:rPr>
              <a:t>B</a:t>
            </a:r>
          </a:p>
        </p:txBody>
      </p:sp>
      <p:sp>
        <p:nvSpPr>
          <p:cNvPr id="36884" name="Text Box 20"/>
          <p:cNvSpPr txBox="1">
            <a:spLocks noChangeArrowheads="1"/>
          </p:cNvSpPr>
          <p:nvPr/>
        </p:nvSpPr>
        <p:spPr bwMode="auto">
          <a:xfrm>
            <a:off x="396875" y="3429000"/>
            <a:ext cx="8135938" cy="519113"/>
          </a:xfrm>
          <a:prstGeom prst="rect">
            <a:avLst/>
          </a:prstGeom>
          <a:noFill/>
          <a:ln w="9525">
            <a:noFill/>
            <a:miter lim="800000"/>
            <a:headEnd/>
            <a:tailEnd/>
          </a:ln>
          <a:effectLst/>
        </p:spPr>
        <p:txBody>
          <a:bodyPr>
            <a:spAutoFit/>
          </a:bodyPr>
          <a:lstStyle/>
          <a:p>
            <a:pPr lvl="1">
              <a:spcBef>
                <a:spcPct val="50000"/>
              </a:spcBef>
            </a:pPr>
            <a:r>
              <a:rPr lang="en-US" altLang="ja-JP" sz="2800"/>
              <a:t>‘a’ </a:t>
            </a:r>
            <a:r>
              <a:rPr lang="ja-JP" altLang="en-US" sz="2800"/>
              <a:t>と </a:t>
            </a:r>
            <a:r>
              <a:rPr lang="en-US" altLang="ja-JP" sz="2800"/>
              <a:t>B </a:t>
            </a:r>
            <a:r>
              <a:rPr lang="ja-JP" altLang="en-US" sz="2800"/>
              <a:t>が </a:t>
            </a:r>
            <a:r>
              <a:rPr lang="en-US" altLang="ja-JP" sz="2800"/>
              <a:t>| </a:t>
            </a:r>
            <a:r>
              <a:rPr lang="ja-JP" altLang="en-US" sz="2800"/>
              <a:t>で繋がれたことを覚えている</a:t>
            </a:r>
          </a:p>
        </p:txBody>
      </p:sp>
      <p:sp>
        <p:nvSpPr>
          <p:cNvPr id="36894" name="Text Box 30"/>
          <p:cNvSpPr txBox="1">
            <a:spLocks noChangeArrowheads="1"/>
          </p:cNvSpPr>
          <p:nvPr/>
        </p:nvSpPr>
        <p:spPr bwMode="auto">
          <a:xfrm>
            <a:off x="900113" y="4471988"/>
            <a:ext cx="72739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B = ch_p('b') | (ch_p('b') &gt;&gt; 'c');</a:t>
            </a:r>
          </a:p>
        </p:txBody>
      </p:sp>
      <p:sp>
        <p:nvSpPr>
          <p:cNvPr id="36897" name="Text Box 33"/>
          <p:cNvSpPr txBox="1">
            <a:spLocks noChangeArrowheads="1"/>
          </p:cNvSpPr>
          <p:nvPr/>
        </p:nvSpPr>
        <p:spPr bwMode="auto">
          <a:xfrm>
            <a:off x="396875" y="4868863"/>
            <a:ext cx="8135938" cy="519112"/>
          </a:xfrm>
          <a:prstGeom prst="rect">
            <a:avLst/>
          </a:prstGeom>
          <a:noFill/>
          <a:ln w="9525">
            <a:noFill/>
            <a:miter lim="800000"/>
            <a:headEnd/>
            <a:tailEnd/>
          </a:ln>
          <a:effectLst/>
        </p:spPr>
        <p:txBody>
          <a:bodyPr>
            <a:spAutoFit/>
          </a:bodyPr>
          <a:lstStyle/>
          <a:p>
            <a:pPr lvl="1">
              <a:spcBef>
                <a:spcPct val="50000"/>
              </a:spcBef>
            </a:pPr>
            <a:r>
              <a:rPr lang="en-US" altLang="ja-JP" sz="2800"/>
              <a:t>B </a:t>
            </a:r>
            <a:r>
              <a:rPr lang="ja-JP" altLang="en-US" sz="2800"/>
              <a:t>も式になっている</a:t>
            </a:r>
          </a:p>
        </p:txBody>
      </p:sp>
      <p:sp>
        <p:nvSpPr>
          <p:cNvPr id="36898" name="Text Box 34"/>
          <p:cNvSpPr txBox="1">
            <a:spLocks noChangeArrowheads="1"/>
          </p:cNvSpPr>
          <p:nvPr/>
        </p:nvSpPr>
        <p:spPr bwMode="auto">
          <a:xfrm>
            <a:off x="395288" y="5300663"/>
            <a:ext cx="8135937" cy="457200"/>
          </a:xfrm>
          <a:prstGeom prst="rect">
            <a:avLst/>
          </a:prstGeom>
          <a:noFill/>
          <a:ln w="9525">
            <a:noFill/>
            <a:miter lim="800000"/>
            <a:headEnd/>
            <a:tailEnd/>
          </a:ln>
          <a:effectLst/>
        </p:spPr>
        <p:txBody>
          <a:bodyPr>
            <a:spAutoFit/>
          </a:bodyPr>
          <a:lstStyle/>
          <a:p>
            <a:pPr lvl="2">
              <a:spcBef>
                <a:spcPct val="50000"/>
              </a:spcBef>
            </a:pPr>
            <a:r>
              <a:rPr lang="ja-JP" altLang="en-US" sz="2400"/>
              <a:t>→再帰的な構造になっている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8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8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8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8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8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89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6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4" grpId="0" animBg="1"/>
      <p:bldP spid="36875" grpId="0"/>
      <p:bldP spid="36876" grpId="0"/>
      <p:bldP spid="36882" grpId="0"/>
      <p:bldP spid="36883" grpId="0" animBg="1"/>
      <p:bldP spid="36884" grpId="0"/>
      <p:bldP spid="36894" grpId="0" animBg="1"/>
      <p:bldP spid="36897" grpId="0"/>
      <p:bldP spid="3689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40963" name="Text Box 3"/>
          <p:cNvSpPr txBox="1">
            <a:spLocks noChangeArrowheads="1"/>
          </p:cNvSpPr>
          <p:nvPr/>
        </p:nvSpPr>
        <p:spPr bwMode="auto">
          <a:xfrm>
            <a:off x="395288" y="981075"/>
            <a:ext cx="8208962" cy="579438"/>
          </a:xfrm>
          <a:prstGeom prst="rect">
            <a:avLst/>
          </a:prstGeom>
          <a:noFill/>
          <a:ln w="9525">
            <a:noFill/>
            <a:miter lim="800000"/>
            <a:headEnd/>
            <a:tailEnd/>
          </a:ln>
          <a:effectLst/>
        </p:spPr>
        <p:txBody>
          <a:bodyPr>
            <a:spAutoFit/>
          </a:bodyPr>
          <a:lstStyle/>
          <a:p>
            <a:r>
              <a:rPr lang="ja-JP" altLang="en-US" sz="3200"/>
              <a:t>・再帰的な構造をクラスで定義するパターン</a:t>
            </a:r>
          </a:p>
        </p:txBody>
      </p:sp>
      <p:sp>
        <p:nvSpPr>
          <p:cNvPr id="40964" name="Text Box 4"/>
          <p:cNvSpPr txBox="1">
            <a:spLocks noChangeArrowheads="1"/>
          </p:cNvSpPr>
          <p:nvPr/>
        </p:nvSpPr>
        <p:spPr bwMode="auto">
          <a:xfrm>
            <a:off x="395288" y="1557338"/>
            <a:ext cx="8135937" cy="519112"/>
          </a:xfrm>
          <a:prstGeom prst="rect">
            <a:avLst/>
          </a:prstGeom>
          <a:noFill/>
          <a:ln w="9525">
            <a:noFill/>
            <a:miter lim="800000"/>
            <a:headEnd/>
            <a:tailEnd/>
          </a:ln>
          <a:effectLst/>
        </p:spPr>
        <p:txBody>
          <a:bodyPr>
            <a:spAutoFit/>
          </a:bodyPr>
          <a:lstStyle/>
          <a:p>
            <a:pPr lvl="1">
              <a:spcBef>
                <a:spcPct val="50000"/>
              </a:spcBef>
            </a:pPr>
            <a:r>
              <a:rPr lang="en-US" altLang="ja-JP" sz="2800">
                <a:solidFill>
                  <a:srgbClr val="D60000"/>
                </a:solidFill>
              </a:rPr>
              <a:t>Composite </a:t>
            </a:r>
            <a:r>
              <a:rPr lang="ja-JP" altLang="en-US" sz="2800">
                <a:solidFill>
                  <a:srgbClr val="D60000"/>
                </a:solidFill>
              </a:rPr>
              <a:t>パターン</a:t>
            </a:r>
          </a:p>
        </p:txBody>
      </p:sp>
      <p:pic>
        <p:nvPicPr>
          <p:cNvPr id="40987" name="Picture 27" descr="directory"/>
          <p:cNvPicPr>
            <a:picLocks noChangeAspect="1" noChangeArrowheads="1"/>
          </p:cNvPicPr>
          <p:nvPr/>
        </p:nvPicPr>
        <p:blipFill>
          <a:blip r:embed="rId3"/>
          <a:srcRect/>
          <a:stretch>
            <a:fillRect/>
          </a:stretch>
        </p:blipFill>
        <p:spPr bwMode="auto">
          <a:xfrm>
            <a:off x="4067175" y="2708275"/>
            <a:ext cx="4105275" cy="2752725"/>
          </a:xfrm>
          <a:prstGeom prst="rect">
            <a:avLst/>
          </a:prstGeom>
          <a:noFill/>
        </p:spPr>
      </p:pic>
      <p:sp>
        <p:nvSpPr>
          <p:cNvPr id="40988" name="Text Box 28"/>
          <p:cNvSpPr txBox="1">
            <a:spLocks noChangeArrowheads="1"/>
          </p:cNvSpPr>
          <p:nvPr/>
        </p:nvSpPr>
        <p:spPr bwMode="auto">
          <a:xfrm>
            <a:off x="395288" y="2057400"/>
            <a:ext cx="8208962" cy="579438"/>
          </a:xfrm>
          <a:prstGeom prst="rect">
            <a:avLst/>
          </a:prstGeom>
          <a:noFill/>
          <a:ln w="9525">
            <a:noFill/>
            <a:miter lim="800000"/>
            <a:headEnd/>
            <a:tailEnd/>
          </a:ln>
          <a:effectLst/>
        </p:spPr>
        <p:txBody>
          <a:bodyPr>
            <a:spAutoFit/>
          </a:bodyPr>
          <a:lstStyle/>
          <a:p>
            <a:r>
              <a:rPr lang="ja-JP" altLang="en-US" sz="3200"/>
              <a:t>・代表的な例</a:t>
            </a:r>
            <a:endParaRPr lang="en-US" altLang="ja-JP" sz="3200"/>
          </a:p>
        </p:txBody>
      </p:sp>
      <p:sp>
        <p:nvSpPr>
          <p:cNvPr id="40989" name="Text Box 29"/>
          <p:cNvSpPr txBox="1">
            <a:spLocks noChangeArrowheads="1"/>
          </p:cNvSpPr>
          <p:nvPr/>
        </p:nvSpPr>
        <p:spPr bwMode="auto">
          <a:xfrm>
            <a:off x="395288" y="2636838"/>
            <a:ext cx="8208962" cy="519112"/>
          </a:xfrm>
          <a:prstGeom prst="rect">
            <a:avLst/>
          </a:prstGeom>
          <a:noFill/>
          <a:ln w="9525">
            <a:noFill/>
            <a:miter lim="800000"/>
            <a:headEnd/>
            <a:tailEnd/>
          </a:ln>
          <a:effectLst/>
        </p:spPr>
        <p:txBody>
          <a:bodyPr>
            <a:spAutoFit/>
          </a:bodyPr>
          <a:lstStyle/>
          <a:p>
            <a:pPr lvl="1"/>
            <a:r>
              <a:rPr lang="ja-JP" altLang="en-US" sz="2800"/>
              <a:t>ディレクトリ構造</a:t>
            </a:r>
            <a:endParaRPr lang="en-US" altLang="ja-JP"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P spid="40988" grpId="0"/>
      <p:bldP spid="4098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43013" name="Text Box 5"/>
          <p:cNvSpPr txBox="1">
            <a:spLocks noChangeArrowheads="1"/>
          </p:cNvSpPr>
          <p:nvPr/>
        </p:nvSpPr>
        <p:spPr bwMode="auto">
          <a:xfrm>
            <a:off x="395288" y="836613"/>
            <a:ext cx="7921625" cy="1006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class parser {</a:t>
            </a:r>
          </a:p>
          <a:p>
            <a:r>
              <a:rPr lang="en-US" altLang="ja-JP" sz="2000">
                <a:latin typeface="ＭＳ ゴシック" pitchFamily="49" charset="-128"/>
                <a:ea typeface="ＭＳ ゴシック" pitchFamily="49" charset="-128"/>
              </a:rPr>
              <a:t>    virtual bool parse(Input in) = 0;</a:t>
            </a:r>
          </a:p>
          <a:p>
            <a:r>
              <a:rPr lang="en-US" altLang="ja-JP" sz="2000">
                <a:latin typeface="ＭＳ ゴシック" pitchFamily="49" charset="-128"/>
                <a:ea typeface="ＭＳ ゴシック" pitchFamily="49" charset="-128"/>
              </a:rPr>
              <a:t>};</a:t>
            </a:r>
          </a:p>
        </p:txBody>
      </p:sp>
      <p:sp>
        <p:nvSpPr>
          <p:cNvPr id="43018" name="Text Box 10"/>
          <p:cNvSpPr txBox="1">
            <a:spLocks noChangeArrowheads="1"/>
          </p:cNvSpPr>
          <p:nvPr/>
        </p:nvSpPr>
        <p:spPr bwMode="auto">
          <a:xfrm>
            <a:off x="395288" y="3286125"/>
            <a:ext cx="7921625" cy="1006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parser* rule; parser* B;</a:t>
            </a:r>
          </a:p>
          <a:p>
            <a:r>
              <a:rPr lang="en-US" altLang="ja-JP" sz="2000">
                <a:latin typeface="ＭＳ ゴシック" pitchFamily="49" charset="-128"/>
                <a:ea typeface="ＭＳ ゴシック" pitchFamily="49" charset="-128"/>
              </a:rPr>
              <a:t>rule = ch_p('a') &gt;&gt; B &gt;&gt; ch_p('d');</a:t>
            </a:r>
          </a:p>
          <a:p>
            <a:r>
              <a:rPr lang="en-US" altLang="ja-JP" sz="2000">
                <a:latin typeface="ＭＳ ゴシック" pitchFamily="49" charset="-128"/>
                <a:ea typeface="ＭＳ ゴシック" pitchFamily="49" charset="-128"/>
              </a:rPr>
              <a:t>B = ch_p('b') | (ch_p('b') &gt;&gt; ch_p('c'));</a:t>
            </a:r>
          </a:p>
        </p:txBody>
      </p:sp>
      <p:sp>
        <p:nvSpPr>
          <p:cNvPr id="43019" name="Text Box 11"/>
          <p:cNvSpPr txBox="1">
            <a:spLocks noChangeArrowheads="1"/>
          </p:cNvSpPr>
          <p:nvPr/>
        </p:nvSpPr>
        <p:spPr bwMode="auto">
          <a:xfrm>
            <a:off x="395288" y="4400550"/>
            <a:ext cx="79216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bool result = rule-&gt;parse(Input("abcd"));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47107" name="Text Box 3"/>
          <p:cNvSpPr txBox="1">
            <a:spLocks noChangeArrowheads="1"/>
          </p:cNvSpPr>
          <p:nvPr/>
        </p:nvSpPr>
        <p:spPr bwMode="auto">
          <a:xfrm>
            <a:off x="466725" y="1052513"/>
            <a:ext cx="7921625" cy="2530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class chlit : public parser {</a:t>
            </a:r>
          </a:p>
          <a:p>
            <a:r>
              <a:rPr lang="en-US" altLang="ja-JP" sz="2000">
                <a:latin typeface="ＭＳ ゴシック" pitchFamily="49" charset="-128"/>
                <a:ea typeface="ＭＳ ゴシック" pitchFamily="49" charset="-128"/>
              </a:rPr>
              <a:t>    char c_;</a:t>
            </a:r>
          </a:p>
          <a:p>
            <a:r>
              <a:rPr lang="en-US" altLang="ja-JP" sz="2000">
                <a:latin typeface="ＭＳ ゴシック" pitchFamily="49" charset="-128"/>
                <a:ea typeface="ＭＳ ゴシック" pitchFamily="49" charset="-128"/>
              </a:rPr>
              <a:t>public:</a:t>
            </a:r>
          </a:p>
          <a:p>
            <a:r>
              <a:rPr lang="en-US" altLang="ja-JP" sz="2000">
                <a:latin typeface="ＭＳ ゴシック" pitchFamily="49" charset="-128"/>
                <a:ea typeface="ＭＳ ゴシック" pitchFamily="49" charset="-128"/>
              </a:rPr>
              <a:t>    chlit(char c) : c_(c) { }</a:t>
            </a:r>
          </a:p>
          <a:p>
            <a:r>
              <a:rPr lang="en-US" altLang="ja-JP" sz="2000">
                <a:latin typeface="ＭＳ ゴシック" pitchFamily="49" charset="-128"/>
                <a:ea typeface="ＭＳ ゴシック" pitchFamily="49" charset="-128"/>
              </a:rPr>
              <a:t>    virtual bool parse(Input in) {</a:t>
            </a:r>
          </a:p>
          <a:p>
            <a:r>
              <a:rPr lang="en-US" altLang="ja-JP" sz="2000">
                <a:latin typeface="ＭＳ ゴシック" pitchFamily="49" charset="-128"/>
                <a:ea typeface="ＭＳ ゴシック" pitchFamily="49" charset="-128"/>
              </a:rPr>
              <a:t>        returm in.read() == c_;</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a:t>
            </a:r>
          </a:p>
        </p:txBody>
      </p:sp>
      <p:sp>
        <p:nvSpPr>
          <p:cNvPr id="47108" name="Text Box 4"/>
          <p:cNvSpPr txBox="1">
            <a:spLocks noChangeArrowheads="1"/>
          </p:cNvSpPr>
          <p:nvPr/>
        </p:nvSpPr>
        <p:spPr bwMode="auto">
          <a:xfrm>
            <a:off x="466725" y="4292600"/>
            <a:ext cx="79216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parser* ch_p(char c) { return new chlit(c);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51206" name="Text Box 6"/>
          <p:cNvSpPr txBox="1">
            <a:spLocks noChangeArrowheads="1"/>
          </p:cNvSpPr>
          <p:nvPr/>
        </p:nvSpPr>
        <p:spPr bwMode="auto">
          <a:xfrm>
            <a:off x="468313" y="1009650"/>
            <a:ext cx="7920037" cy="31400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class sequence : public parser {</a:t>
            </a:r>
          </a:p>
          <a:p>
            <a:r>
              <a:rPr lang="en-US" altLang="ja-JP" sz="2000">
                <a:latin typeface="ＭＳ ゴシック" pitchFamily="49" charset="-128"/>
                <a:ea typeface="ＭＳ ゴシック" pitchFamily="49" charset="-128"/>
              </a:rPr>
              <a:t>    parser* left_; parser* right_;</a:t>
            </a:r>
          </a:p>
          <a:p>
            <a:r>
              <a:rPr lang="en-US" altLang="ja-JP" sz="2000">
                <a:latin typeface="ＭＳ ゴシック" pitchFamily="49" charset="-128"/>
                <a:ea typeface="ＭＳ ゴシック" pitchFamily="49" charset="-128"/>
              </a:rPr>
              <a:t>public:</a:t>
            </a:r>
          </a:p>
          <a:p>
            <a:r>
              <a:rPr lang="en-US" altLang="ja-JP" sz="2000">
                <a:latin typeface="ＭＳ ゴシック" pitchFamily="49" charset="-128"/>
                <a:ea typeface="ＭＳ ゴシック" pitchFamily="49" charset="-128"/>
              </a:rPr>
              <a:t>    sequence(parser* l, parser* r) : left_(l), right_(r) { }</a:t>
            </a:r>
          </a:p>
          <a:p>
            <a:r>
              <a:rPr lang="en-US" altLang="ja-JP" sz="2000">
                <a:latin typeface="ＭＳ ゴシック" pitchFamily="49" charset="-128"/>
                <a:ea typeface="ＭＳ ゴシック" pitchFamily="49" charset="-128"/>
              </a:rPr>
              <a:t>    virtual bool parse(Input in) {</a:t>
            </a:r>
          </a:p>
          <a:p>
            <a:r>
              <a:rPr lang="en-US" altLang="ja-JP" sz="2000">
                <a:latin typeface="ＭＳ ゴシック" pitchFamily="49" charset="-128"/>
                <a:ea typeface="ＭＳ ゴシック" pitchFamily="49" charset="-128"/>
              </a:rPr>
              <a:t>        if (!left_-&gt;parse(in)) return false;</a:t>
            </a:r>
          </a:p>
          <a:p>
            <a:r>
              <a:rPr lang="en-US" altLang="ja-JP" sz="2000">
                <a:latin typeface="ＭＳ ゴシック" pitchFamily="49" charset="-128"/>
                <a:ea typeface="ＭＳ ゴシック" pitchFamily="49" charset="-128"/>
              </a:rPr>
              <a:t>        if (!right_-&gt;parse(in)) return false;</a:t>
            </a:r>
          </a:p>
          <a:p>
            <a:r>
              <a:rPr lang="en-US" altLang="ja-JP" sz="2000">
                <a:latin typeface="ＭＳ ゴシック" pitchFamily="49" charset="-128"/>
                <a:ea typeface="ＭＳ ゴシック" pitchFamily="49" charset="-128"/>
              </a:rPr>
              <a:t>        return true;</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a:t>
            </a:r>
          </a:p>
        </p:txBody>
      </p:sp>
      <p:sp>
        <p:nvSpPr>
          <p:cNvPr id="51207" name="Text Box 7"/>
          <p:cNvSpPr txBox="1">
            <a:spLocks noChangeArrowheads="1"/>
          </p:cNvSpPr>
          <p:nvPr/>
        </p:nvSpPr>
        <p:spPr bwMode="auto">
          <a:xfrm>
            <a:off x="468313" y="4292600"/>
            <a:ext cx="7920037" cy="1006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parser* operator&gt;&gt;(parser* left, parser* right) {</a:t>
            </a:r>
          </a:p>
          <a:p>
            <a:r>
              <a:rPr lang="en-US" altLang="ja-JP" sz="2000">
                <a:latin typeface="ＭＳ ゴシック" pitchFamily="49" charset="-128"/>
                <a:ea typeface="ＭＳ ゴシック" pitchFamily="49" charset="-128"/>
              </a:rPr>
              <a:t>    return new sequence(left, right);</a:t>
            </a:r>
          </a:p>
          <a:p>
            <a:r>
              <a:rPr lang="en-US" altLang="ja-JP" sz="2000">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45060" name="Text Box 4"/>
          <p:cNvSpPr txBox="1">
            <a:spLocks noChangeArrowheads="1"/>
          </p:cNvSpPr>
          <p:nvPr/>
        </p:nvSpPr>
        <p:spPr bwMode="auto">
          <a:xfrm>
            <a:off x="466725" y="1009650"/>
            <a:ext cx="7921625" cy="31400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class alternative : public parser {</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    virtual bool parse(Input in) {</a:t>
            </a:r>
          </a:p>
          <a:p>
            <a:r>
              <a:rPr lang="en-US" altLang="ja-JP" sz="2000">
                <a:latin typeface="ＭＳ ゴシック" pitchFamily="49" charset="-128"/>
                <a:ea typeface="ＭＳ ゴシック" pitchFamily="49" charset="-128"/>
              </a:rPr>
              <a:t>        Input save(in);</a:t>
            </a:r>
          </a:p>
          <a:p>
            <a:r>
              <a:rPr lang="en-US" altLang="ja-JP" sz="2000">
                <a:latin typeface="ＭＳ ゴシック" pitchFamily="49" charset="-128"/>
                <a:ea typeface="ＭＳ ゴシック" pitchFamily="49" charset="-128"/>
              </a:rPr>
              <a:t>        if (l_-&gt;parse(in)) return true;</a:t>
            </a:r>
          </a:p>
          <a:p>
            <a:r>
              <a:rPr lang="en-US" altLang="ja-JP" sz="2000">
                <a:latin typeface="ＭＳ ゴシック" pitchFamily="49" charset="-128"/>
                <a:ea typeface="ＭＳ ゴシック" pitchFamily="49" charset="-128"/>
              </a:rPr>
              <a:t>        in = save;</a:t>
            </a:r>
          </a:p>
          <a:p>
            <a:r>
              <a:rPr lang="en-US" altLang="ja-JP" sz="2000">
                <a:latin typeface="ＭＳ ゴシック" pitchFamily="49" charset="-128"/>
                <a:ea typeface="ＭＳ ゴシック" pitchFamily="49" charset="-128"/>
              </a:rPr>
              <a:t>        if (r_-&gt;parse(in)) return true;</a:t>
            </a:r>
          </a:p>
          <a:p>
            <a:r>
              <a:rPr lang="en-US" altLang="ja-JP" sz="2000">
                <a:latin typeface="ＭＳ ゴシック" pitchFamily="49" charset="-128"/>
                <a:ea typeface="ＭＳ ゴシック" pitchFamily="49" charset="-128"/>
              </a:rPr>
              <a:t>        return false;</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a:t>
            </a:r>
          </a:p>
        </p:txBody>
      </p:sp>
      <p:sp>
        <p:nvSpPr>
          <p:cNvPr id="45061" name="Text Box 5"/>
          <p:cNvSpPr txBox="1">
            <a:spLocks noChangeArrowheads="1"/>
          </p:cNvSpPr>
          <p:nvPr/>
        </p:nvSpPr>
        <p:spPr bwMode="auto">
          <a:xfrm>
            <a:off x="466725" y="4292600"/>
            <a:ext cx="7921625" cy="1006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parser* operator|(parser* left, parser* right) {</a:t>
            </a:r>
          </a:p>
          <a:p>
            <a:r>
              <a:rPr lang="en-US" altLang="ja-JP" sz="2000">
                <a:latin typeface="ＭＳ ゴシック" pitchFamily="49" charset="-128"/>
                <a:ea typeface="ＭＳ ゴシック" pitchFamily="49" charset="-128"/>
              </a:rPr>
              <a:t>    return new alternative(left, right);</a:t>
            </a:r>
          </a:p>
          <a:p>
            <a:r>
              <a:rPr lang="en-US" altLang="ja-JP" sz="2000">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53255" name="Text Box 7"/>
          <p:cNvSpPr txBox="1">
            <a:spLocks noChangeArrowheads="1"/>
          </p:cNvSpPr>
          <p:nvPr/>
        </p:nvSpPr>
        <p:spPr bwMode="auto">
          <a:xfrm>
            <a:off x="395288" y="2816225"/>
            <a:ext cx="3744912" cy="1189038"/>
          </a:xfrm>
          <a:prstGeom prst="rect">
            <a:avLst/>
          </a:prstGeom>
          <a:noFill/>
          <a:ln w="9525">
            <a:noFill/>
            <a:miter lim="800000"/>
            <a:headEnd/>
            <a:tailEnd/>
          </a:ln>
          <a:effectLst/>
        </p:spPr>
        <p:txBody>
          <a:bodyPr>
            <a:spAutoFit/>
          </a:bodyPr>
          <a:lstStyle/>
          <a:p>
            <a:pPr algn="ctr">
              <a:spcBef>
                <a:spcPct val="50000"/>
              </a:spcBef>
            </a:pPr>
            <a:r>
              <a:rPr lang="ja-JP" altLang="en-US" sz="7200" b="1"/>
              <a:t>↓</a:t>
            </a:r>
          </a:p>
        </p:txBody>
      </p:sp>
      <p:sp>
        <p:nvSpPr>
          <p:cNvPr id="53256" name="Text Box 8"/>
          <p:cNvSpPr txBox="1">
            <a:spLocks noChangeArrowheads="1"/>
          </p:cNvSpPr>
          <p:nvPr/>
        </p:nvSpPr>
        <p:spPr bwMode="auto">
          <a:xfrm>
            <a:off x="395288" y="3933825"/>
            <a:ext cx="8208962" cy="1098550"/>
          </a:xfrm>
          <a:prstGeom prst="rect">
            <a:avLst/>
          </a:prstGeom>
          <a:noFill/>
          <a:ln w="9525">
            <a:noFill/>
            <a:miter lim="800000"/>
            <a:headEnd/>
            <a:tailEnd/>
          </a:ln>
          <a:effectLst/>
        </p:spPr>
        <p:txBody>
          <a:bodyPr>
            <a:spAutoFit/>
          </a:bodyPr>
          <a:lstStyle/>
          <a:p>
            <a:pPr algn="ctr">
              <a:spcBef>
                <a:spcPct val="50000"/>
              </a:spcBef>
            </a:pPr>
            <a:r>
              <a:rPr lang="en-US" altLang="ja-JP" sz="6600">
                <a:solidFill>
                  <a:srgbClr val="D60000"/>
                </a:solidFill>
              </a:rPr>
              <a:t>Expression Template</a:t>
            </a:r>
          </a:p>
        </p:txBody>
      </p:sp>
      <p:sp>
        <p:nvSpPr>
          <p:cNvPr id="53257" name="Text Box 9"/>
          <p:cNvSpPr txBox="1">
            <a:spLocks noChangeArrowheads="1"/>
          </p:cNvSpPr>
          <p:nvPr/>
        </p:nvSpPr>
        <p:spPr bwMode="auto">
          <a:xfrm>
            <a:off x="468313" y="1628775"/>
            <a:ext cx="8135937" cy="519113"/>
          </a:xfrm>
          <a:prstGeom prst="rect">
            <a:avLst/>
          </a:prstGeom>
          <a:noFill/>
          <a:ln w="9525">
            <a:noFill/>
            <a:miter lim="800000"/>
            <a:headEnd/>
            <a:tailEnd/>
          </a:ln>
          <a:effectLst/>
        </p:spPr>
        <p:txBody>
          <a:bodyPr>
            <a:spAutoFit/>
          </a:bodyPr>
          <a:lstStyle/>
          <a:p>
            <a:pPr lvl="1">
              <a:spcBef>
                <a:spcPct val="50000"/>
              </a:spcBef>
            </a:pPr>
            <a:r>
              <a:rPr lang="ja-JP" altLang="en-US" sz="2800"/>
              <a:t>仮想関数経由なので遅い</a:t>
            </a:r>
          </a:p>
        </p:txBody>
      </p:sp>
      <p:sp>
        <p:nvSpPr>
          <p:cNvPr id="53258" name="Text Box 10"/>
          <p:cNvSpPr txBox="1">
            <a:spLocks noChangeArrowheads="1"/>
          </p:cNvSpPr>
          <p:nvPr/>
        </p:nvSpPr>
        <p:spPr bwMode="auto">
          <a:xfrm>
            <a:off x="468313" y="2276475"/>
            <a:ext cx="8135937" cy="519113"/>
          </a:xfrm>
          <a:prstGeom prst="rect">
            <a:avLst/>
          </a:prstGeom>
          <a:noFill/>
          <a:ln w="9525">
            <a:noFill/>
            <a:miter lim="800000"/>
            <a:headEnd/>
            <a:tailEnd/>
          </a:ln>
          <a:effectLst/>
        </p:spPr>
        <p:txBody>
          <a:bodyPr>
            <a:spAutoFit/>
          </a:bodyPr>
          <a:lstStyle/>
          <a:p>
            <a:pPr lvl="1">
              <a:spcBef>
                <a:spcPct val="50000"/>
              </a:spcBef>
            </a:pPr>
            <a:r>
              <a:rPr lang="ja-JP" altLang="en-US" sz="2800"/>
              <a:t>型情報が消える</a:t>
            </a:r>
          </a:p>
        </p:txBody>
      </p:sp>
      <p:sp>
        <p:nvSpPr>
          <p:cNvPr id="53259" name="Text Box 11"/>
          <p:cNvSpPr txBox="1">
            <a:spLocks noChangeArrowheads="1"/>
          </p:cNvSpPr>
          <p:nvPr/>
        </p:nvSpPr>
        <p:spPr bwMode="auto">
          <a:xfrm>
            <a:off x="395288" y="977900"/>
            <a:ext cx="8135937" cy="579438"/>
          </a:xfrm>
          <a:prstGeom prst="rect">
            <a:avLst/>
          </a:prstGeom>
          <a:noFill/>
          <a:ln w="9525">
            <a:noFill/>
            <a:miter lim="800000"/>
            <a:headEnd/>
            <a:tailEnd/>
          </a:ln>
          <a:effectLst/>
        </p:spPr>
        <p:txBody>
          <a:bodyPr>
            <a:spAutoFit/>
          </a:bodyPr>
          <a:lstStyle/>
          <a:p>
            <a:pPr>
              <a:spcBef>
                <a:spcPct val="50000"/>
              </a:spcBef>
            </a:pPr>
            <a:r>
              <a:rPr lang="ja-JP" altLang="en-US" sz="3200"/>
              <a:t>・式の構造をインスタンスで表現する方法</a:t>
            </a:r>
            <a:endParaRPr lang="en-US" altLang="ja-JP"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5" grpId="0"/>
      <p:bldP spid="53256" grpId="0"/>
      <p:bldP spid="53257" grpId="0"/>
      <p:bldP spid="5325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61445" name="Text Box 5"/>
          <p:cNvSpPr txBox="1">
            <a:spLocks noChangeArrowheads="1"/>
          </p:cNvSpPr>
          <p:nvPr/>
        </p:nvSpPr>
        <p:spPr bwMode="auto">
          <a:xfrm>
            <a:off x="466725" y="836613"/>
            <a:ext cx="7921625" cy="25304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class chlit {</a:t>
            </a:r>
          </a:p>
          <a:p>
            <a:r>
              <a:rPr lang="en-US" altLang="ja-JP" sz="2000">
                <a:latin typeface="ＭＳ ゴシック" pitchFamily="49" charset="-128"/>
                <a:ea typeface="ＭＳ ゴシック" pitchFamily="49" charset="-128"/>
              </a:rPr>
              <a:t>    char c_;</a:t>
            </a:r>
          </a:p>
          <a:p>
            <a:r>
              <a:rPr lang="en-US" altLang="ja-JP" sz="2000">
                <a:latin typeface="ＭＳ ゴシック" pitchFamily="49" charset="-128"/>
                <a:ea typeface="ＭＳ ゴシック" pitchFamily="49" charset="-128"/>
              </a:rPr>
              <a:t>public:</a:t>
            </a:r>
          </a:p>
          <a:p>
            <a:r>
              <a:rPr lang="en-US" altLang="ja-JP" sz="2000">
                <a:latin typeface="ＭＳ ゴシック" pitchFamily="49" charset="-128"/>
                <a:ea typeface="ＭＳ ゴシック" pitchFamily="49" charset="-128"/>
              </a:rPr>
              <a:t>    chlit(char c) : c_(c) { }</a:t>
            </a:r>
          </a:p>
          <a:p>
            <a:r>
              <a:rPr lang="en-US" altLang="ja-JP" sz="2000">
                <a:latin typeface="ＭＳ ゴシック" pitchFamily="49" charset="-128"/>
                <a:ea typeface="ＭＳ ゴシック" pitchFamily="49" charset="-128"/>
              </a:rPr>
              <a:t>    bool parse(Input in) {</a:t>
            </a:r>
          </a:p>
          <a:p>
            <a:r>
              <a:rPr lang="en-US" altLang="ja-JP" sz="2000">
                <a:latin typeface="ＭＳ ゴシック" pitchFamily="49" charset="-128"/>
                <a:ea typeface="ＭＳ ゴシック" pitchFamily="49" charset="-128"/>
              </a:rPr>
              <a:t>        returm in.read() == c_;</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a:t>
            </a:r>
          </a:p>
        </p:txBody>
      </p:sp>
      <p:sp>
        <p:nvSpPr>
          <p:cNvPr id="61446" name="Text Box 6"/>
          <p:cNvSpPr txBox="1">
            <a:spLocks noChangeArrowheads="1"/>
          </p:cNvSpPr>
          <p:nvPr/>
        </p:nvSpPr>
        <p:spPr bwMode="auto">
          <a:xfrm>
            <a:off x="466725" y="4400550"/>
            <a:ext cx="79216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chlit ch_p(char c) { return chlit(c);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アジェンダ</a:t>
            </a:r>
            <a:endParaRPr lang="ja-JP" altLang="ja-JP" sz="2400">
              <a:solidFill>
                <a:schemeClr val="tx2"/>
              </a:solidFill>
            </a:endParaRPr>
          </a:p>
        </p:txBody>
      </p:sp>
      <p:sp>
        <p:nvSpPr>
          <p:cNvPr id="92164" name="Text Box 4"/>
          <p:cNvSpPr txBox="1">
            <a:spLocks noChangeArrowheads="1"/>
          </p:cNvSpPr>
          <p:nvPr/>
        </p:nvSpPr>
        <p:spPr bwMode="auto">
          <a:xfrm>
            <a:off x="395288" y="2295525"/>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solidFill>
                  <a:schemeClr val="tx2"/>
                </a:solidFill>
              </a:rPr>
              <a:t>Boost.SharedPtr</a:t>
            </a:r>
          </a:p>
        </p:txBody>
      </p:sp>
      <p:sp>
        <p:nvSpPr>
          <p:cNvPr id="92165" name="Text Box 5"/>
          <p:cNvSpPr txBox="1">
            <a:spLocks noChangeArrowheads="1"/>
          </p:cNvSpPr>
          <p:nvPr/>
        </p:nvSpPr>
        <p:spPr bwMode="auto">
          <a:xfrm>
            <a:off x="395288" y="3879850"/>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solidFill>
                  <a:schemeClr val="tx2"/>
                </a:solidFill>
              </a:rPr>
              <a:t>Boost.Spirit</a:t>
            </a:r>
          </a:p>
        </p:txBody>
      </p:sp>
      <p:sp>
        <p:nvSpPr>
          <p:cNvPr id="92166" name="Text Box 6"/>
          <p:cNvSpPr txBox="1">
            <a:spLocks noChangeArrowheads="1"/>
          </p:cNvSpPr>
          <p:nvPr/>
        </p:nvSpPr>
        <p:spPr bwMode="auto">
          <a:xfrm>
            <a:off x="395288" y="2994025"/>
            <a:ext cx="8208962" cy="579438"/>
          </a:xfrm>
          <a:prstGeom prst="rect">
            <a:avLst/>
          </a:prstGeom>
          <a:noFill/>
          <a:ln w="9525">
            <a:noFill/>
            <a:miter lim="800000"/>
            <a:headEnd/>
            <a:tailEnd/>
          </a:ln>
          <a:effectLst/>
        </p:spPr>
        <p:txBody>
          <a:bodyPr>
            <a:spAutoFit/>
          </a:bodyPr>
          <a:lstStyle/>
          <a:p>
            <a:pPr lvl="1">
              <a:spcBef>
                <a:spcPct val="50000"/>
              </a:spcBef>
            </a:pPr>
            <a:r>
              <a:rPr lang="ja-JP" altLang="en-US" sz="3200">
                <a:solidFill>
                  <a:schemeClr val="tx2"/>
                </a:solidFill>
              </a:rPr>
              <a:t>・</a:t>
            </a:r>
            <a:r>
              <a:rPr lang="en-US" altLang="ja-JP" sz="3200">
                <a:solidFill>
                  <a:schemeClr val="tx2"/>
                </a:solidFill>
              </a:rPr>
              <a:t>Boost.SharedPtr </a:t>
            </a:r>
            <a:r>
              <a:rPr lang="ja-JP" altLang="en-US" sz="3200">
                <a:solidFill>
                  <a:schemeClr val="tx2"/>
                </a:solidFill>
              </a:rPr>
              <a:t>の実装技術</a:t>
            </a:r>
          </a:p>
        </p:txBody>
      </p:sp>
      <p:sp>
        <p:nvSpPr>
          <p:cNvPr id="92167" name="Text Box 7"/>
          <p:cNvSpPr txBox="1">
            <a:spLocks noChangeArrowheads="1"/>
          </p:cNvSpPr>
          <p:nvPr/>
        </p:nvSpPr>
        <p:spPr bwMode="auto">
          <a:xfrm>
            <a:off x="395288" y="4578350"/>
            <a:ext cx="8208962" cy="579438"/>
          </a:xfrm>
          <a:prstGeom prst="rect">
            <a:avLst/>
          </a:prstGeom>
          <a:noFill/>
          <a:ln w="9525">
            <a:noFill/>
            <a:miter lim="800000"/>
            <a:headEnd/>
            <a:tailEnd/>
          </a:ln>
          <a:effectLst/>
        </p:spPr>
        <p:txBody>
          <a:bodyPr>
            <a:spAutoFit/>
          </a:bodyPr>
          <a:lstStyle/>
          <a:p>
            <a:pPr lvl="1">
              <a:spcBef>
                <a:spcPct val="50000"/>
              </a:spcBef>
            </a:pPr>
            <a:r>
              <a:rPr lang="ja-JP" altLang="en-US" sz="3200">
                <a:solidFill>
                  <a:schemeClr val="tx2"/>
                </a:solidFill>
              </a:rPr>
              <a:t>・</a:t>
            </a:r>
            <a:r>
              <a:rPr lang="en-US" altLang="ja-JP" sz="3200">
                <a:solidFill>
                  <a:schemeClr val="tx2"/>
                </a:solidFill>
              </a:rPr>
              <a:t>Boost.Spirit </a:t>
            </a:r>
            <a:r>
              <a:rPr lang="ja-JP" altLang="en-US" sz="3200">
                <a:solidFill>
                  <a:schemeClr val="tx2"/>
                </a:solidFill>
              </a:rPr>
              <a:t>の実装技術</a:t>
            </a:r>
          </a:p>
        </p:txBody>
      </p:sp>
      <p:sp>
        <p:nvSpPr>
          <p:cNvPr id="92168" name="Text Box 8"/>
          <p:cNvSpPr txBox="1">
            <a:spLocks noChangeArrowheads="1"/>
          </p:cNvSpPr>
          <p:nvPr/>
        </p:nvSpPr>
        <p:spPr bwMode="auto">
          <a:xfrm>
            <a:off x="395288" y="1143000"/>
            <a:ext cx="8208962" cy="701675"/>
          </a:xfrm>
          <a:prstGeom prst="rect">
            <a:avLst/>
          </a:prstGeom>
          <a:noFill/>
          <a:ln w="9525">
            <a:noFill/>
            <a:miter lim="800000"/>
            <a:headEnd/>
            <a:tailEnd/>
          </a:ln>
          <a:effectLst/>
        </p:spPr>
        <p:txBody>
          <a:bodyPr>
            <a:spAutoFit/>
          </a:bodyPr>
          <a:lstStyle/>
          <a:p>
            <a:pPr>
              <a:spcBef>
                <a:spcPct val="50000"/>
              </a:spcBef>
            </a:pPr>
            <a:r>
              <a:rPr lang="ja-JP" altLang="en-US" sz="4000">
                <a:solidFill>
                  <a:schemeClr val="tx2"/>
                </a:solidFill>
              </a:rPr>
              <a:t>・</a:t>
            </a:r>
            <a:r>
              <a:rPr lang="en-US" altLang="ja-JP" sz="4000">
                <a:solidFill>
                  <a:schemeClr val="tx2"/>
                </a:solidFill>
              </a:rPr>
              <a:t>Boost </a:t>
            </a:r>
            <a:r>
              <a:rPr lang="ja-JP" altLang="en-US" sz="4000">
                <a:solidFill>
                  <a:schemeClr val="tx2"/>
                </a:solidFill>
              </a:rPr>
              <a:t>について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21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p:bldP spid="92165" grpId="0"/>
      <p:bldP spid="92166" grpId="0"/>
      <p:bldP spid="92167" grpId="0"/>
      <p:bldP spid="9216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57352" name="Text Box 8"/>
          <p:cNvSpPr txBox="1">
            <a:spLocks noChangeArrowheads="1"/>
          </p:cNvSpPr>
          <p:nvPr/>
        </p:nvSpPr>
        <p:spPr bwMode="auto">
          <a:xfrm>
            <a:off x="468313" y="836613"/>
            <a:ext cx="7920037" cy="3444875"/>
          </a:xfrm>
          <a:prstGeom prst="rect">
            <a:avLst/>
          </a:prstGeom>
          <a:solidFill>
            <a:srgbClr val="B3E482">
              <a:alpha val="80000"/>
            </a:srgbClr>
          </a:solidFill>
          <a:ln w="9525">
            <a:noFill/>
            <a:miter lim="800000"/>
            <a:headEnd/>
            <a:tailEnd/>
          </a:ln>
          <a:effectLst/>
        </p:spPr>
        <p:txBody>
          <a:bodyPr>
            <a:spAutoFit/>
          </a:bodyPr>
          <a:lstStyle/>
          <a:p>
            <a:r>
              <a:rPr lang="ja-JP" altLang="en-US" sz="2000">
                <a:latin typeface="ＭＳ ゴシック" pitchFamily="49" charset="-128"/>
                <a:ea typeface="ＭＳ ゴシック" pitchFamily="49" charset="-128"/>
              </a:rPr>
              <a:t>template&lt;class Left, class Right&gt;</a:t>
            </a:r>
          </a:p>
          <a:p>
            <a:r>
              <a:rPr lang="ja-JP" altLang="en-US" sz="2000">
                <a:latin typeface="ＭＳ ゴシック" pitchFamily="49" charset="-128"/>
                <a:ea typeface="ＭＳ ゴシック" pitchFamily="49" charset="-128"/>
              </a:rPr>
              <a:t>class sequence {</a:t>
            </a:r>
          </a:p>
          <a:p>
            <a:r>
              <a:rPr lang="ja-JP" altLang="en-US" sz="2000">
                <a:latin typeface="ＭＳ ゴシック" pitchFamily="49" charset="-128"/>
                <a:ea typeface="ＭＳ ゴシック" pitchFamily="49" charset="-128"/>
              </a:rPr>
              <a:t>    Left l</a:t>
            </a:r>
            <a:r>
              <a:rPr lang="en-US" altLang="ja-JP" sz="2000">
                <a:latin typeface="ＭＳ ゴシック" pitchFamily="49" charset="-128"/>
                <a:ea typeface="ＭＳ ゴシック" pitchFamily="49" charset="-128"/>
              </a:rPr>
              <a:t>eft_; </a:t>
            </a:r>
            <a:r>
              <a:rPr lang="ja-JP" altLang="en-US" sz="2000">
                <a:latin typeface="ＭＳ ゴシック" pitchFamily="49" charset="-128"/>
                <a:ea typeface="ＭＳ ゴシック" pitchFamily="49" charset="-128"/>
              </a:rPr>
              <a:t>Right r</a:t>
            </a:r>
            <a:r>
              <a:rPr lang="en-US" altLang="ja-JP" sz="2000">
                <a:latin typeface="ＭＳ ゴシック" pitchFamily="49" charset="-128"/>
                <a:ea typeface="ＭＳ ゴシック" pitchFamily="49" charset="-128"/>
              </a:rPr>
              <a:t>ight_;</a:t>
            </a:r>
          </a:p>
          <a:p>
            <a:r>
              <a:rPr lang="ja-JP" altLang="en-US" sz="2000">
                <a:latin typeface="ＭＳ ゴシック" pitchFamily="49" charset="-128"/>
                <a:ea typeface="ＭＳ ゴシック" pitchFamily="49" charset="-128"/>
              </a:rPr>
              <a:t>public:</a:t>
            </a:r>
          </a:p>
          <a:p>
            <a:r>
              <a:rPr lang="ja-JP" altLang="en-US" sz="2000">
                <a:latin typeface="ＭＳ ゴシック" pitchFamily="49" charset="-128"/>
                <a:ea typeface="ＭＳ ゴシック" pitchFamily="49" charset="-128"/>
              </a:rPr>
              <a:t>    sequence(Left l, Right r) : l</a:t>
            </a:r>
            <a:r>
              <a:rPr lang="en-US" altLang="ja-JP" sz="2000">
                <a:latin typeface="ＭＳ ゴシック" pitchFamily="49" charset="-128"/>
                <a:ea typeface="ＭＳ ゴシック" pitchFamily="49" charset="-128"/>
              </a:rPr>
              <a:t>eft_(l), right_(r) { }</a:t>
            </a:r>
          </a:p>
          <a:p>
            <a:r>
              <a:rPr lang="ja-JP" altLang="en-US" sz="2000">
                <a:latin typeface="ＭＳ ゴシック" pitchFamily="49" charset="-128"/>
                <a:ea typeface="ＭＳ ゴシック" pitchFamily="49" charset="-128"/>
              </a:rPr>
              <a:t>    bool parse(Input in) {</a:t>
            </a:r>
          </a:p>
          <a:p>
            <a:r>
              <a:rPr lang="ja-JP" altLang="en-US" sz="2000">
                <a:latin typeface="ＭＳ ゴシック" pitchFamily="49" charset="-128"/>
                <a:ea typeface="ＭＳ ゴシック" pitchFamily="49" charset="-128"/>
              </a:rPr>
              <a:t>        if (!l_.parse(in)) return false;</a:t>
            </a:r>
          </a:p>
          <a:p>
            <a:r>
              <a:rPr lang="ja-JP" altLang="en-US" sz="2000">
                <a:latin typeface="ＭＳ ゴシック" pitchFamily="49" charset="-128"/>
                <a:ea typeface="ＭＳ ゴシック" pitchFamily="49" charset="-128"/>
              </a:rPr>
              <a:t>        if (!r_.parse(in)) return false;</a:t>
            </a:r>
          </a:p>
          <a:p>
            <a:r>
              <a:rPr lang="ja-JP" altLang="en-US" sz="2000">
                <a:latin typeface="ＭＳ ゴシック" pitchFamily="49" charset="-128"/>
                <a:ea typeface="ＭＳ ゴシック" pitchFamily="49" charset="-128"/>
              </a:rPr>
              <a:t>        return true;</a:t>
            </a:r>
          </a:p>
          <a:p>
            <a:r>
              <a:rPr lang="ja-JP" altLang="en-US" sz="2000">
                <a:latin typeface="ＭＳ ゴシック" pitchFamily="49" charset="-128"/>
                <a:ea typeface="ＭＳ ゴシック" pitchFamily="49" charset="-128"/>
              </a:rPr>
              <a:t>    }</a:t>
            </a:r>
          </a:p>
          <a:p>
            <a:r>
              <a:rPr lang="ja-JP" altLang="en-US" sz="2000">
                <a:latin typeface="ＭＳ ゴシック" pitchFamily="49" charset="-128"/>
                <a:ea typeface="ＭＳ ゴシック" pitchFamily="49" charset="-128"/>
              </a:rPr>
              <a:t>};</a:t>
            </a:r>
          </a:p>
        </p:txBody>
      </p:sp>
      <p:sp>
        <p:nvSpPr>
          <p:cNvPr id="57353" name="Text Box 9"/>
          <p:cNvSpPr txBox="1">
            <a:spLocks noChangeArrowheads="1"/>
          </p:cNvSpPr>
          <p:nvPr/>
        </p:nvSpPr>
        <p:spPr bwMode="auto">
          <a:xfrm>
            <a:off x="468313" y="4437063"/>
            <a:ext cx="7920037" cy="1311275"/>
          </a:xfrm>
          <a:prstGeom prst="rect">
            <a:avLst/>
          </a:prstGeom>
          <a:solidFill>
            <a:srgbClr val="B3E482">
              <a:alpha val="80000"/>
            </a:srgbClr>
          </a:solidFill>
          <a:ln w="9525">
            <a:noFill/>
            <a:miter lim="800000"/>
            <a:headEnd/>
            <a:tailEnd/>
          </a:ln>
          <a:effectLst/>
        </p:spPr>
        <p:txBody>
          <a:bodyPr>
            <a:spAutoFit/>
          </a:bodyPr>
          <a:lstStyle/>
          <a:p>
            <a:r>
              <a:rPr lang="ja-JP" altLang="en-US" sz="2000">
                <a:latin typeface="ＭＳ ゴシック" pitchFamily="49" charset="-128"/>
                <a:ea typeface="ＭＳ ゴシック" pitchFamily="49" charset="-128"/>
              </a:rPr>
              <a:t>template&lt;class Left, class Right&gt;</a:t>
            </a:r>
          </a:p>
          <a:p>
            <a:r>
              <a:rPr lang="ja-JP" altLang="en-US" sz="2000">
                <a:latin typeface="ＭＳ ゴシック" pitchFamily="49" charset="-128"/>
                <a:ea typeface="ＭＳ ゴシック" pitchFamily="49" charset="-128"/>
              </a:rPr>
              <a:t>sequence&lt;Left, Right&gt; operator&gt;&gt;(Left left, Right right) {</a:t>
            </a:r>
          </a:p>
          <a:p>
            <a:r>
              <a:rPr lang="ja-JP" altLang="en-US" sz="2000">
                <a:latin typeface="ＭＳ ゴシック" pitchFamily="49" charset="-128"/>
                <a:ea typeface="ＭＳ ゴシック" pitchFamily="49" charset="-128"/>
              </a:rPr>
              <a:t>    return sequence&lt;Left, Right&gt;(left, right);</a:t>
            </a:r>
          </a:p>
          <a:p>
            <a:r>
              <a:rPr lang="ja-JP" altLang="en-US" sz="2000">
                <a:latin typeface="ＭＳ ゴシック" pitchFamily="49" charset="-128"/>
                <a:ea typeface="ＭＳ ゴシック" pitchFamily="49" charset="-128"/>
              </a:rPr>
              <a:t>}</a:t>
            </a:r>
            <a:endParaRPr lang="en-US" altLang="ja-JP" sz="200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59395" name="Text Box 3"/>
          <p:cNvSpPr txBox="1">
            <a:spLocks noChangeArrowheads="1"/>
          </p:cNvSpPr>
          <p:nvPr/>
        </p:nvSpPr>
        <p:spPr bwMode="auto">
          <a:xfrm>
            <a:off x="466725" y="847725"/>
            <a:ext cx="7993063" cy="3444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template&lt;class Left, class Right&gt;</a:t>
            </a:r>
          </a:p>
          <a:p>
            <a:r>
              <a:rPr lang="en-US" altLang="ja-JP" sz="2000">
                <a:latin typeface="ＭＳ ゴシック" pitchFamily="49" charset="-128"/>
                <a:ea typeface="ＭＳ ゴシック" pitchFamily="49" charset="-128"/>
              </a:rPr>
              <a:t>class alternative {</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    bool parse(Input in) {</a:t>
            </a:r>
          </a:p>
          <a:p>
            <a:r>
              <a:rPr lang="en-US" altLang="ja-JP" sz="2000">
                <a:latin typeface="ＭＳ ゴシック" pitchFamily="49" charset="-128"/>
                <a:ea typeface="ＭＳ ゴシック" pitchFamily="49" charset="-128"/>
              </a:rPr>
              <a:t>        Input save(in);</a:t>
            </a:r>
          </a:p>
          <a:p>
            <a:r>
              <a:rPr lang="en-US" altLang="ja-JP" sz="2000">
                <a:latin typeface="ＭＳ ゴシック" pitchFamily="49" charset="-128"/>
                <a:ea typeface="ＭＳ ゴシック" pitchFamily="49" charset="-128"/>
              </a:rPr>
              <a:t>        if (l_.parse(in)) return true;</a:t>
            </a:r>
          </a:p>
          <a:p>
            <a:r>
              <a:rPr lang="en-US" altLang="ja-JP" sz="2000">
                <a:latin typeface="ＭＳ ゴシック" pitchFamily="49" charset="-128"/>
                <a:ea typeface="ＭＳ ゴシック" pitchFamily="49" charset="-128"/>
              </a:rPr>
              <a:t>        in = save;</a:t>
            </a:r>
          </a:p>
          <a:p>
            <a:r>
              <a:rPr lang="en-US" altLang="ja-JP" sz="2000">
                <a:latin typeface="ＭＳ ゴシック" pitchFamily="49" charset="-128"/>
                <a:ea typeface="ＭＳ ゴシック" pitchFamily="49" charset="-128"/>
              </a:rPr>
              <a:t>        if (r_.parse(in)) return true;</a:t>
            </a:r>
          </a:p>
          <a:p>
            <a:r>
              <a:rPr lang="en-US" altLang="ja-JP" sz="2000">
                <a:latin typeface="ＭＳ ゴシック" pitchFamily="49" charset="-128"/>
                <a:ea typeface="ＭＳ ゴシック" pitchFamily="49" charset="-128"/>
              </a:rPr>
              <a:t>        return false;</a:t>
            </a:r>
          </a:p>
          <a:p>
            <a:r>
              <a:rPr lang="en-US" altLang="ja-JP" sz="2000">
                <a:latin typeface="ＭＳ ゴシック" pitchFamily="49" charset="-128"/>
                <a:ea typeface="ＭＳ ゴシック" pitchFamily="49" charset="-128"/>
              </a:rPr>
              <a:t>    }</a:t>
            </a:r>
          </a:p>
          <a:p>
            <a:r>
              <a:rPr lang="en-US" altLang="ja-JP" sz="2000">
                <a:latin typeface="ＭＳ ゴシック" pitchFamily="49" charset="-128"/>
                <a:ea typeface="ＭＳ ゴシック" pitchFamily="49" charset="-128"/>
              </a:rPr>
              <a:t>};</a:t>
            </a:r>
          </a:p>
        </p:txBody>
      </p:sp>
      <p:sp>
        <p:nvSpPr>
          <p:cNvPr id="59396" name="Text Box 4"/>
          <p:cNvSpPr txBox="1">
            <a:spLocks noChangeArrowheads="1"/>
          </p:cNvSpPr>
          <p:nvPr/>
        </p:nvSpPr>
        <p:spPr bwMode="auto">
          <a:xfrm>
            <a:off x="466725" y="4422775"/>
            <a:ext cx="7993063" cy="13112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template&lt;class Left, Right&gt;</a:t>
            </a:r>
          </a:p>
          <a:p>
            <a:r>
              <a:rPr lang="en-US" altLang="ja-JP" sz="2000">
                <a:latin typeface="ＭＳ ゴシック" pitchFamily="49" charset="-128"/>
                <a:ea typeface="ＭＳ ゴシック" pitchFamily="49" charset="-128"/>
              </a:rPr>
              <a:t>alternative&lt;Left, Right&gt; operator|(Left left, Right right) {</a:t>
            </a:r>
          </a:p>
          <a:p>
            <a:r>
              <a:rPr lang="en-US" altLang="ja-JP" sz="2000">
                <a:latin typeface="ＭＳ ゴシック" pitchFamily="49" charset="-128"/>
                <a:ea typeface="ＭＳ ゴシック" pitchFamily="49" charset="-128"/>
              </a:rPr>
              <a:t>    return alternative&lt;Left, Right&gt;(left, right);</a:t>
            </a:r>
          </a:p>
          <a:p>
            <a:r>
              <a:rPr lang="en-US" altLang="ja-JP" sz="2000">
                <a:latin typeface="ＭＳ ゴシック" pitchFamily="49" charset="-128"/>
                <a:ea typeface="ＭＳ ゴシック" pitchFamily="49" charset="-128"/>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63491" name="Text Box 3"/>
          <p:cNvSpPr txBox="1">
            <a:spLocks noChangeArrowheads="1"/>
          </p:cNvSpPr>
          <p:nvPr/>
        </p:nvSpPr>
        <p:spPr bwMode="auto">
          <a:xfrm>
            <a:off x="395288" y="998538"/>
            <a:ext cx="7921625" cy="7016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bool result =</a:t>
            </a:r>
          </a:p>
          <a:p>
            <a:r>
              <a:rPr lang="en-US" altLang="ja-JP" sz="2000">
                <a:latin typeface="ＭＳ ゴシック" pitchFamily="49" charset="-128"/>
                <a:ea typeface="ＭＳ ゴシック" pitchFamily="49" charset="-128"/>
              </a:rPr>
              <a:t>  </a:t>
            </a:r>
            <a:r>
              <a:rPr lang="en-US" altLang="ja-JP" sz="2000">
                <a:solidFill>
                  <a:srgbClr val="D60000"/>
                </a:solidFill>
                <a:latin typeface="ＭＳ ゴシック" pitchFamily="49" charset="-128"/>
                <a:ea typeface="ＭＳ ゴシック" pitchFamily="49" charset="-128"/>
              </a:rPr>
              <a:t>(ch_p('b') | (ch_p('b') &gt;&gt; ch_p('c')))</a:t>
            </a:r>
            <a:r>
              <a:rPr lang="en-US" altLang="ja-JP" sz="2000">
                <a:latin typeface="ＭＳ ゴシック" pitchFamily="49" charset="-128"/>
                <a:ea typeface="ＭＳ ゴシック" pitchFamily="49" charset="-128"/>
              </a:rPr>
              <a:t>.parse(Input("bc"));</a:t>
            </a:r>
          </a:p>
        </p:txBody>
      </p:sp>
      <p:sp>
        <p:nvSpPr>
          <p:cNvPr id="63493" name="Text Box 5"/>
          <p:cNvSpPr txBox="1">
            <a:spLocks noChangeArrowheads="1"/>
          </p:cNvSpPr>
          <p:nvPr/>
        </p:nvSpPr>
        <p:spPr bwMode="auto">
          <a:xfrm>
            <a:off x="395288" y="2276475"/>
            <a:ext cx="7921625" cy="396875"/>
          </a:xfrm>
          <a:prstGeom prst="rect">
            <a:avLst/>
          </a:prstGeom>
          <a:solidFill>
            <a:srgbClr val="B3E482">
              <a:alpha val="80000"/>
            </a:srgbClr>
          </a:solidFill>
          <a:ln w="9525">
            <a:noFill/>
            <a:miter lim="800000"/>
            <a:headEnd/>
            <a:tailEnd/>
          </a:ln>
          <a:effectLst/>
        </p:spPr>
        <p:txBody>
          <a:bodyPr>
            <a:spAutoFit/>
          </a:bodyPr>
          <a:lstStyle/>
          <a:p>
            <a:r>
              <a:rPr lang="en-US" altLang="ja-JP" sz="2000">
                <a:latin typeface="ＭＳ ゴシック" pitchFamily="49" charset="-128"/>
                <a:ea typeface="ＭＳ ゴシック" pitchFamily="49" charset="-128"/>
              </a:rPr>
              <a:t>alternative&lt;chlit, sequence&lt;chlit, chlit&gt; &gt;</a:t>
            </a:r>
          </a:p>
        </p:txBody>
      </p:sp>
      <p:sp>
        <p:nvSpPr>
          <p:cNvPr id="63494" name="Text Box 6"/>
          <p:cNvSpPr txBox="1">
            <a:spLocks noChangeArrowheads="1"/>
          </p:cNvSpPr>
          <p:nvPr/>
        </p:nvSpPr>
        <p:spPr bwMode="auto">
          <a:xfrm>
            <a:off x="395288" y="29241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・式の構造を型で表現している</a:t>
            </a:r>
            <a:endParaRPr lang="en-US" altLang="ja-JP" sz="3200"/>
          </a:p>
        </p:txBody>
      </p:sp>
      <p:sp>
        <p:nvSpPr>
          <p:cNvPr id="63495" name="Text Box 7"/>
          <p:cNvSpPr txBox="1">
            <a:spLocks noChangeArrowheads="1"/>
          </p:cNvSpPr>
          <p:nvPr/>
        </p:nvSpPr>
        <p:spPr bwMode="auto">
          <a:xfrm>
            <a:off x="395288" y="35004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a:t>
            </a:r>
            <a:r>
              <a:rPr lang="en-US" altLang="ja-JP" sz="2800"/>
              <a:t>Expression Template</a:t>
            </a:r>
          </a:p>
        </p:txBody>
      </p:sp>
      <p:sp>
        <p:nvSpPr>
          <p:cNvPr id="63496" name="Text Box 8"/>
          <p:cNvSpPr txBox="1">
            <a:spLocks noChangeArrowheads="1"/>
          </p:cNvSpPr>
          <p:nvPr/>
        </p:nvSpPr>
        <p:spPr bwMode="auto">
          <a:xfrm>
            <a:off x="395288" y="1700213"/>
            <a:ext cx="5545137" cy="579437"/>
          </a:xfrm>
          <a:prstGeom prst="rect">
            <a:avLst/>
          </a:prstGeom>
          <a:noFill/>
          <a:ln w="9525">
            <a:noFill/>
            <a:miter lim="800000"/>
            <a:headEnd/>
            <a:tailEnd/>
          </a:ln>
          <a:effectLst/>
        </p:spPr>
        <p:txBody>
          <a:bodyPr>
            <a:spAutoFit/>
          </a:bodyPr>
          <a:lstStyle/>
          <a:p>
            <a:pPr algn="ctr">
              <a:spcBef>
                <a:spcPct val="50000"/>
              </a:spcBef>
            </a:pPr>
            <a:r>
              <a:rPr lang="ja-JP" altLang="en-US" sz="320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3" grpId="0" animBg="1"/>
      <p:bldP spid="63494" grpId="0"/>
      <p:bldP spid="63495" grpId="0"/>
      <p:bldP spid="6349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65539" name="Text Box 3"/>
          <p:cNvSpPr txBox="1">
            <a:spLocks noChangeArrowheads="1"/>
          </p:cNvSpPr>
          <p:nvPr/>
        </p:nvSpPr>
        <p:spPr bwMode="auto">
          <a:xfrm>
            <a:off x="395288" y="998538"/>
            <a:ext cx="7921625" cy="396875"/>
          </a:xfrm>
          <a:prstGeom prst="rect">
            <a:avLst/>
          </a:prstGeom>
          <a:solidFill>
            <a:srgbClr val="B3E482">
              <a:alpha val="80000"/>
            </a:srgbClr>
          </a:solidFill>
          <a:ln w="9525">
            <a:noFill/>
            <a:miter lim="800000"/>
            <a:headEnd/>
            <a:tailEnd/>
          </a:ln>
          <a:effectLst/>
        </p:spPr>
        <p:txBody>
          <a:bodyPr>
            <a:spAutoFit/>
          </a:bodyPr>
          <a:lstStyle/>
          <a:p>
            <a:r>
              <a:rPr lang="en-US" altLang="ja-JP" sz="2000">
                <a:solidFill>
                  <a:srgbClr val="D60000"/>
                </a:solidFill>
                <a:latin typeface="ＭＳ ゴシック" pitchFamily="49" charset="-128"/>
                <a:ea typeface="ＭＳ ゴシック" pitchFamily="49" charset="-128"/>
              </a:rPr>
              <a:t>??</a:t>
            </a:r>
            <a:r>
              <a:rPr lang="en-US" altLang="ja-JP" sz="2000">
                <a:latin typeface="ＭＳ ゴシック" pitchFamily="49" charset="-128"/>
                <a:ea typeface="ＭＳ ゴシック" pitchFamily="49" charset="-128"/>
              </a:rPr>
              <a:t> B =</a:t>
            </a:r>
            <a:r>
              <a:rPr lang="en-US" altLang="ja-JP" sz="2000">
                <a:solidFill>
                  <a:srgbClr val="D60000"/>
                </a:solidFill>
                <a:latin typeface="ＭＳ ゴシック" pitchFamily="49" charset="-128"/>
                <a:ea typeface="ＭＳ ゴシック" pitchFamily="49" charset="-128"/>
              </a:rPr>
              <a:t> (ch_p('b') | (ch_p('b') &gt;&gt; ch_p('c')))</a:t>
            </a:r>
            <a:r>
              <a:rPr lang="en-US" altLang="ja-JP" sz="2000">
                <a:latin typeface="ＭＳ ゴシック" pitchFamily="49" charset="-128"/>
                <a:ea typeface="ＭＳ ゴシック" pitchFamily="49" charset="-128"/>
              </a:rPr>
              <a:t>;</a:t>
            </a:r>
          </a:p>
        </p:txBody>
      </p:sp>
      <p:sp>
        <p:nvSpPr>
          <p:cNvPr id="65542" name="Text Box 6"/>
          <p:cNvSpPr txBox="1">
            <a:spLocks noChangeArrowheads="1"/>
          </p:cNvSpPr>
          <p:nvPr/>
        </p:nvSpPr>
        <p:spPr bwMode="auto">
          <a:xfrm>
            <a:off x="396875" y="1697038"/>
            <a:ext cx="8135938" cy="579437"/>
          </a:xfrm>
          <a:prstGeom prst="rect">
            <a:avLst/>
          </a:prstGeom>
          <a:noFill/>
          <a:ln w="9525">
            <a:noFill/>
            <a:miter lim="800000"/>
            <a:headEnd/>
            <a:tailEnd/>
          </a:ln>
          <a:effectLst/>
        </p:spPr>
        <p:txBody>
          <a:bodyPr>
            <a:spAutoFit/>
          </a:bodyPr>
          <a:lstStyle/>
          <a:p>
            <a:pPr>
              <a:spcBef>
                <a:spcPct val="50000"/>
              </a:spcBef>
            </a:pPr>
            <a:r>
              <a:rPr lang="ja-JP" altLang="ja-JP" sz="3200"/>
              <a:t>・戻り値の型が難しくて代入できない。</a:t>
            </a:r>
            <a:endParaRPr lang="en-US" altLang="ja-JP" sz="3200"/>
          </a:p>
        </p:txBody>
      </p:sp>
      <p:sp>
        <p:nvSpPr>
          <p:cNvPr id="65543" name="Text Box 7"/>
          <p:cNvSpPr txBox="1">
            <a:spLocks noChangeArrowheads="1"/>
          </p:cNvSpPr>
          <p:nvPr/>
        </p:nvSpPr>
        <p:spPr bwMode="auto">
          <a:xfrm>
            <a:off x="395288" y="23447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a:t>
            </a:r>
            <a:r>
              <a:rPr lang="en-US" altLang="ja-JP" sz="2800"/>
              <a:t>Type Erasure </a:t>
            </a:r>
            <a:r>
              <a:rPr lang="ja-JP" altLang="en-US" sz="2800"/>
              <a:t>を使う</a:t>
            </a:r>
            <a:endParaRPr lang="en-US" altLang="ja-JP" sz="2800"/>
          </a:p>
        </p:txBody>
      </p:sp>
      <p:sp>
        <p:nvSpPr>
          <p:cNvPr id="65544" name="Text Box 8"/>
          <p:cNvSpPr txBox="1">
            <a:spLocks noChangeArrowheads="1"/>
          </p:cNvSpPr>
          <p:nvPr/>
        </p:nvSpPr>
        <p:spPr bwMode="auto">
          <a:xfrm>
            <a:off x="395288" y="2852738"/>
            <a:ext cx="8135937" cy="457200"/>
          </a:xfrm>
          <a:prstGeom prst="rect">
            <a:avLst/>
          </a:prstGeom>
          <a:noFill/>
          <a:ln w="9525">
            <a:noFill/>
            <a:miter lim="800000"/>
            <a:headEnd/>
            <a:tailEnd/>
          </a:ln>
          <a:effectLst/>
        </p:spPr>
        <p:txBody>
          <a:bodyPr>
            <a:spAutoFit/>
          </a:bodyPr>
          <a:lstStyle/>
          <a:p>
            <a:pPr lvl="2">
              <a:spcBef>
                <a:spcPct val="50000"/>
              </a:spcBef>
            </a:pPr>
            <a:r>
              <a:rPr lang="ja-JP" altLang="en-US" sz="2400"/>
              <a:t>・仮想関数経由になるから遅くなる</a:t>
            </a:r>
            <a:endParaRPr lang="en-US" altLang="ja-JP" sz="2400"/>
          </a:p>
        </p:txBody>
      </p:sp>
      <p:sp>
        <p:nvSpPr>
          <p:cNvPr id="65545" name="Text Box 9"/>
          <p:cNvSpPr txBox="1">
            <a:spLocks noChangeArrowheads="1"/>
          </p:cNvSpPr>
          <p:nvPr/>
        </p:nvSpPr>
        <p:spPr bwMode="auto">
          <a:xfrm>
            <a:off x="395288" y="3284538"/>
            <a:ext cx="8135937" cy="457200"/>
          </a:xfrm>
          <a:prstGeom prst="rect">
            <a:avLst/>
          </a:prstGeom>
          <a:noFill/>
          <a:ln w="9525">
            <a:noFill/>
            <a:miter lim="800000"/>
            <a:headEnd/>
            <a:tailEnd/>
          </a:ln>
          <a:effectLst/>
        </p:spPr>
        <p:txBody>
          <a:bodyPr>
            <a:spAutoFit/>
          </a:bodyPr>
          <a:lstStyle/>
          <a:p>
            <a:pPr lvl="2">
              <a:spcBef>
                <a:spcPct val="50000"/>
              </a:spcBef>
            </a:pPr>
            <a:r>
              <a:rPr lang="ja-JP" altLang="en-US" sz="2400"/>
              <a:t>・ケースバイケース</a:t>
            </a:r>
            <a:endParaRPr lang="en-US" altLang="ja-JP"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5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5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5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55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2" grpId="0"/>
      <p:bldP spid="65543" grpId="0"/>
      <p:bldP spid="65544" grpId="0"/>
      <p:bldP spid="6554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oost.Spirit</a:t>
            </a:r>
            <a:endParaRPr lang="ja-JP" altLang="ja-JP" sz="2400">
              <a:solidFill>
                <a:schemeClr val="tx2"/>
              </a:solidFill>
            </a:endParaRPr>
          </a:p>
        </p:txBody>
      </p:sp>
      <p:sp>
        <p:nvSpPr>
          <p:cNvPr id="98308" name="Text Box 4"/>
          <p:cNvSpPr txBox="1">
            <a:spLocks noChangeArrowheads="1"/>
          </p:cNvSpPr>
          <p:nvPr/>
        </p:nvSpPr>
        <p:spPr bwMode="auto">
          <a:xfrm>
            <a:off x="396875" y="981075"/>
            <a:ext cx="8135938" cy="579438"/>
          </a:xfrm>
          <a:prstGeom prst="rect">
            <a:avLst/>
          </a:prstGeom>
          <a:noFill/>
          <a:ln w="9525">
            <a:noFill/>
            <a:miter lim="800000"/>
            <a:headEnd/>
            <a:tailEnd/>
          </a:ln>
          <a:effectLst/>
        </p:spPr>
        <p:txBody>
          <a:bodyPr>
            <a:spAutoFit/>
          </a:bodyPr>
          <a:lstStyle/>
          <a:p>
            <a:pPr>
              <a:spcBef>
                <a:spcPct val="50000"/>
              </a:spcBef>
            </a:pPr>
            <a:r>
              <a:rPr lang="ja-JP" altLang="ja-JP" sz="3200"/>
              <a:t>・</a:t>
            </a:r>
            <a:r>
              <a:rPr lang="ja-JP" altLang="en-US" sz="3200"/>
              <a:t>B</a:t>
            </a:r>
            <a:r>
              <a:rPr lang="en-US" altLang="ja-JP" sz="3200"/>
              <a:t>oost.Spirit </a:t>
            </a:r>
            <a:r>
              <a:rPr lang="ja-JP" altLang="en-US" sz="3200"/>
              <a:t>まとめ</a:t>
            </a:r>
          </a:p>
        </p:txBody>
      </p:sp>
      <p:sp>
        <p:nvSpPr>
          <p:cNvPr id="98309" name="Text Box 5"/>
          <p:cNvSpPr txBox="1">
            <a:spLocks noChangeArrowheads="1"/>
          </p:cNvSpPr>
          <p:nvPr/>
        </p:nvSpPr>
        <p:spPr bwMode="auto">
          <a:xfrm>
            <a:off x="395288" y="15573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式の構造を型で表現している</a:t>
            </a:r>
          </a:p>
        </p:txBody>
      </p:sp>
      <p:sp>
        <p:nvSpPr>
          <p:cNvPr id="98312" name="Text Box 8"/>
          <p:cNvSpPr txBox="1">
            <a:spLocks noChangeArrowheads="1"/>
          </p:cNvSpPr>
          <p:nvPr/>
        </p:nvSpPr>
        <p:spPr bwMode="auto">
          <a:xfrm>
            <a:off x="395288" y="2108200"/>
            <a:ext cx="8135937" cy="457200"/>
          </a:xfrm>
          <a:prstGeom prst="rect">
            <a:avLst/>
          </a:prstGeom>
          <a:noFill/>
          <a:ln w="9525">
            <a:noFill/>
            <a:miter lim="800000"/>
            <a:headEnd/>
            <a:tailEnd/>
          </a:ln>
          <a:effectLst/>
        </p:spPr>
        <p:txBody>
          <a:bodyPr>
            <a:spAutoFit/>
          </a:bodyPr>
          <a:lstStyle/>
          <a:p>
            <a:pPr lvl="2">
              <a:spcBef>
                <a:spcPct val="50000"/>
              </a:spcBef>
            </a:pPr>
            <a:r>
              <a:rPr lang="en-US" altLang="ja-JP" sz="2400"/>
              <a:t>Expression Template</a:t>
            </a:r>
          </a:p>
        </p:txBody>
      </p:sp>
      <p:sp>
        <p:nvSpPr>
          <p:cNvPr id="98313" name="Text Box 9"/>
          <p:cNvSpPr txBox="1">
            <a:spLocks noChangeArrowheads="1"/>
          </p:cNvSpPr>
          <p:nvPr/>
        </p:nvSpPr>
        <p:spPr bwMode="auto">
          <a:xfrm>
            <a:off x="395288" y="2549525"/>
            <a:ext cx="8135937" cy="519113"/>
          </a:xfrm>
          <a:prstGeom prst="rect">
            <a:avLst/>
          </a:prstGeom>
          <a:noFill/>
          <a:ln w="9525">
            <a:noFill/>
            <a:miter lim="800000"/>
            <a:headEnd/>
            <a:tailEnd/>
          </a:ln>
          <a:effectLst/>
        </p:spPr>
        <p:txBody>
          <a:bodyPr>
            <a:spAutoFit/>
          </a:bodyPr>
          <a:lstStyle/>
          <a:p>
            <a:pPr lvl="1">
              <a:spcBef>
                <a:spcPct val="50000"/>
              </a:spcBef>
            </a:pPr>
            <a:r>
              <a:rPr lang="ja-JP" altLang="en-US" sz="2800"/>
              <a:t>複雑になる型</a:t>
            </a:r>
          </a:p>
        </p:txBody>
      </p:sp>
      <p:sp>
        <p:nvSpPr>
          <p:cNvPr id="98314" name="Text Box 10"/>
          <p:cNvSpPr txBox="1">
            <a:spLocks noChangeArrowheads="1"/>
          </p:cNvSpPr>
          <p:nvPr/>
        </p:nvSpPr>
        <p:spPr bwMode="auto">
          <a:xfrm>
            <a:off x="395288" y="3068638"/>
            <a:ext cx="8135937" cy="519112"/>
          </a:xfrm>
          <a:prstGeom prst="rect">
            <a:avLst/>
          </a:prstGeom>
          <a:noFill/>
          <a:ln w="9525">
            <a:noFill/>
            <a:miter lim="800000"/>
            <a:headEnd/>
            <a:tailEnd/>
          </a:ln>
          <a:effectLst/>
        </p:spPr>
        <p:txBody>
          <a:bodyPr>
            <a:spAutoFit/>
          </a:bodyPr>
          <a:lstStyle/>
          <a:p>
            <a:pPr lvl="2">
              <a:spcBef>
                <a:spcPct val="50000"/>
              </a:spcBef>
            </a:pPr>
            <a:r>
              <a:rPr lang="en-US" altLang="ja-JP" sz="2800"/>
              <a:t>Type Erasure</a:t>
            </a:r>
          </a:p>
        </p:txBody>
      </p:sp>
      <p:sp>
        <p:nvSpPr>
          <p:cNvPr id="98315" name="Text Box 11"/>
          <p:cNvSpPr txBox="1">
            <a:spLocks noChangeArrowheads="1"/>
          </p:cNvSpPr>
          <p:nvPr/>
        </p:nvSpPr>
        <p:spPr bwMode="auto">
          <a:xfrm>
            <a:off x="395288" y="3641725"/>
            <a:ext cx="8135937" cy="579438"/>
          </a:xfrm>
          <a:prstGeom prst="rect">
            <a:avLst/>
          </a:prstGeom>
          <a:noFill/>
          <a:ln w="9525">
            <a:noFill/>
            <a:miter lim="800000"/>
            <a:headEnd/>
            <a:tailEnd/>
          </a:ln>
          <a:effectLst/>
        </p:spPr>
        <p:txBody>
          <a:bodyPr>
            <a:spAutoFit/>
          </a:bodyPr>
          <a:lstStyle/>
          <a:p>
            <a:pPr>
              <a:spcBef>
                <a:spcPct val="50000"/>
              </a:spcBef>
            </a:pPr>
            <a:r>
              <a:rPr lang="ja-JP" altLang="ja-JP" sz="3200"/>
              <a:t>・</a:t>
            </a:r>
            <a:r>
              <a:rPr lang="ja-JP" altLang="en-US" sz="3200"/>
              <a:t>B</a:t>
            </a:r>
            <a:r>
              <a:rPr lang="en-US" altLang="ja-JP" sz="3200"/>
              <a:t>oost.Spirit </a:t>
            </a:r>
            <a:r>
              <a:rPr lang="ja-JP" altLang="en-US" sz="3200"/>
              <a:t>おまけ</a:t>
            </a:r>
          </a:p>
        </p:txBody>
      </p:sp>
      <p:sp>
        <p:nvSpPr>
          <p:cNvPr id="98316" name="Text Box 12"/>
          <p:cNvSpPr txBox="1">
            <a:spLocks noChangeArrowheads="1"/>
          </p:cNvSpPr>
          <p:nvPr/>
        </p:nvSpPr>
        <p:spPr bwMode="auto">
          <a:xfrm>
            <a:off x="395288" y="4133850"/>
            <a:ext cx="7632700" cy="946150"/>
          </a:xfrm>
          <a:prstGeom prst="rect">
            <a:avLst/>
          </a:prstGeom>
          <a:noFill/>
          <a:ln w="9525">
            <a:noFill/>
            <a:miter lim="800000"/>
            <a:headEnd/>
            <a:tailEnd/>
          </a:ln>
          <a:effectLst/>
        </p:spPr>
        <p:txBody>
          <a:bodyPr>
            <a:spAutoFit/>
          </a:bodyPr>
          <a:lstStyle/>
          <a:p>
            <a:pPr lvl="1">
              <a:spcBef>
                <a:spcPct val="50000"/>
              </a:spcBef>
            </a:pPr>
            <a:r>
              <a:rPr lang="ja-JP" altLang="en-US" sz="2800"/>
              <a:t>・実際は </a:t>
            </a:r>
            <a:r>
              <a:rPr lang="en-US" altLang="ja-JP" sz="2800">
                <a:solidFill>
                  <a:srgbClr val="D60000"/>
                </a:solidFill>
              </a:rPr>
              <a:t>CRTP</a:t>
            </a:r>
            <a:r>
              <a:rPr lang="en-US" altLang="ja-JP" b="1"/>
              <a:t>(Curiously Recurring Template Pattern)</a:t>
            </a:r>
            <a:r>
              <a:rPr lang="en-US" altLang="ja-JP" sz="2800" b="1"/>
              <a:t> </a:t>
            </a:r>
            <a:r>
              <a:rPr lang="ja-JP" altLang="en-US" sz="2800" b="1"/>
              <a:t>が使われていたりしてもっと複雑</a:t>
            </a:r>
          </a:p>
        </p:txBody>
      </p:sp>
      <p:sp>
        <p:nvSpPr>
          <p:cNvPr id="98317" name="Text Box 13"/>
          <p:cNvSpPr txBox="1">
            <a:spLocks noChangeArrowheads="1"/>
          </p:cNvSpPr>
          <p:nvPr/>
        </p:nvSpPr>
        <p:spPr bwMode="auto">
          <a:xfrm>
            <a:off x="395288" y="5141913"/>
            <a:ext cx="7632700" cy="519112"/>
          </a:xfrm>
          <a:prstGeom prst="rect">
            <a:avLst/>
          </a:prstGeom>
          <a:noFill/>
          <a:ln w="9525">
            <a:noFill/>
            <a:miter lim="800000"/>
            <a:headEnd/>
            <a:tailEnd/>
          </a:ln>
          <a:effectLst/>
        </p:spPr>
        <p:txBody>
          <a:bodyPr>
            <a:spAutoFit/>
          </a:bodyPr>
          <a:lstStyle/>
          <a:p>
            <a:pPr lvl="1">
              <a:spcBef>
                <a:spcPct val="50000"/>
              </a:spcBef>
            </a:pPr>
            <a:r>
              <a:rPr lang="ja-JP" altLang="en-US" sz="2800"/>
              <a:t>・</a:t>
            </a:r>
            <a:r>
              <a:rPr lang="en-US" altLang="ja-JP" sz="2800"/>
              <a:t>Boost.Spirit </a:t>
            </a:r>
            <a:r>
              <a:rPr lang="ja-JP" altLang="en-US" sz="2800"/>
              <a:t>は </a:t>
            </a:r>
            <a:r>
              <a:rPr lang="en-US" altLang="ja-JP" sz="2800"/>
              <a:t>LL(k) </a:t>
            </a:r>
            <a:r>
              <a:rPr lang="ja-JP" altLang="en-US" sz="2800"/>
              <a:t>の構文解析器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83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83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83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3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3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83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8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9" grpId="0"/>
      <p:bldP spid="98312" grpId="0"/>
      <p:bldP spid="98313" grpId="0"/>
      <p:bldP spid="98314" grpId="0"/>
      <p:bldP spid="98315" grpId="0"/>
      <p:bldP spid="98316" grpId="0"/>
      <p:bldP spid="983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en-US" sz="2400"/>
              <a:t>時間が余った時用</a:t>
            </a:r>
            <a:endParaRPr lang="ja-JP" altLang="ja-JP" sz="2400"/>
          </a:p>
        </p:txBody>
      </p:sp>
      <p:sp>
        <p:nvSpPr>
          <p:cNvPr id="100364" name="Text Box 12"/>
          <p:cNvSpPr txBox="1">
            <a:spLocks noChangeArrowheads="1"/>
          </p:cNvSpPr>
          <p:nvPr/>
        </p:nvSpPr>
        <p:spPr bwMode="auto">
          <a:xfrm>
            <a:off x="396875" y="981075"/>
            <a:ext cx="8135938" cy="2165350"/>
          </a:xfrm>
          <a:prstGeom prst="rect">
            <a:avLst/>
          </a:prstGeom>
          <a:noFill/>
          <a:ln w="9525">
            <a:noFill/>
            <a:miter lim="800000"/>
            <a:headEnd/>
            <a:tailEnd/>
          </a:ln>
          <a:effectLst/>
        </p:spPr>
        <p:txBody>
          <a:bodyPr>
            <a:spAutoFit/>
          </a:bodyPr>
          <a:lstStyle/>
          <a:p>
            <a:r>
              <a:rPr lang="ja-JP" altLang="en-US" sz="2400"/>
              <a:t>構文解析の手法</a:t>
            </a:r>
          </a:p>
          <a:p>
            <a:pPr lvl="1"/>
            <a:r>
              <a:rPr lang="ja-JP" altLang="en-US" sz="2000"/>
              <a:t>下降型</a:t>
            </a:r>
          </a:p>
          <a:p>
            <a:pPr lvl="2"/>
            <a:r>
              <a:rPr lang="ja-JP" altLang="en-US"/>
              <a:t>ルートのルールを展開していって、入力した文字列と一番下のルールの文字が一致するかどうかを調べる。</a:t>
            </a:r>
          </a:p>
          <a:p>
            <a:pPr lvl="1"/>
            <a:r>
              <a:rPr lang="ja-JP" altLang="en-US" sz="2000"/>
              <a:t>上昇型</a:t>
            </a:r>
          </a:p>
          <a:p>
            <a:pPr lvl="2"/>
            <a:r>
              <a:rPr lang="ja-JP" altLang="en-US"/>
              <a:t>入力の文字列がルールに変換できるかを調べ、最終的にルートのルールになるかどうかを調べる。</a:t>
            </a:r>
            <a:endParaRPr lang="ja-JP" altLang="en-US" sz="2400"/>
          </a:p>
        </p:txBody>
      </p:sp>
      <p:sp>
        <p:nvSpPr>
          <p:cNvPr id="100365" name="Text Box 13"/>
          <p:cNvSpPr txBox="1">
            <a:spLocks noChangeArrowheads="1"/>
          </p:cNvSpPr>
          <p:nvPr/>
        </p:nvSpPr>
        <p:spPr bwMode="auto">
          <a:xfrm>
            <a:off x="395288" y="4240213"/>
            <a:ext cx="8135937" cy="701675"/>
          </a:xfrm>
          <a:prstGeom prst="rect">
            <a:avLst/>
          </a:prstGeom>
          <a:noFill/>
          <a:ln w="9525">
            <a:noFill/>
            <a:miter lim="800000"/>
            <a:headEnd/>
            <a:tailEnd/>
          </a:ln>
          <a:effectLst/>
        </p:spPr>
        <p:txBody>
          <a:bodyPr>
            <a:spAutoFit/>
          </a:bodyPr>
          <a:lstStyle/>
          <a:p>
            <a:pPr lvl="1"/>
            <a:r>
              <a:rPr lang="en-US" altLang="ja-JP" sz="2000"/>
              <a:t>R</a:t>
            </a:r>
            <a:r>
              <a:rPr lang="ja-JP" altLang="en-US" sz="2000"/>
              <a:t>→</a:t>
            </a:r>
            <a:r>
              <a:rPr lang="en-US" altLang="ja-JP" sz="2000"/>
              <a:t>aBd</a:t>
            </a:r>
          </a:p>
          <a:p>
            <a:pPr lvl="1"/>
            <a:r>
              <a:rPr lang="en-US" altLang="ja-JP" sz="2000"/>
              <a:t>B</a:t>
            </a:r>
            <a:r>
              <a:rPr lang="ja-JP" altLang="en-US" sz="2000"/>
              <a:t>→</a:t>
            </a:r>
            <a:r>
              <a:rPr lang="en-US" altLang="ja-JP" sz="2000"/>
              <a:t>b|bc</a:t>
            </a:r>
          </a:p>
        </p:txBody>
      </p:sp>
      <p:sp>
        <p:nvSpPr>
          <p:cNvPr id="100367" name="Text Box 15"/>
          <p:cNvSpPr txBox="1">
            <a:spLocks noChangeArrowheads="1"/>
          </p:cNvSpPr>
          <p:nvPr/>
        </p:nvSpPr>
        <p:spPr bwMode="auto">
          <a:xfrm>
            <a:off x="396875" y="3763963"/>
            <a:ext cx="8135938" cy="457200"/>
          </a:xfrm>
          <a:prstGeom prst="rect">
            <a:avLst/>
          </a:prstGeom>
          <a:noFill/>
          <a:ln w="9525">
            <a:noFill/>
            <a:miter lim="800000"/>
            <a:headEnd/>
            <a:tailEnd/>
          </a:ln>
          <a:effectLst/>
        </p:spPr>
        <p:txBody>
          <a:bodyPr>
            <a:spAutoFit/>
          </a:bodyPr>
          <a:lstStyle/>
          <a:p>
            <a:r>
              <a:rPr lang="en-US" altLang="ja-JP" sz="2400"/>
              <a:t>Boost.Spirit </a:t>
            </a:r>
            <a:r>
              <a:rPr lang="ja-JP" altLang="en-US" sz="2400"/>
              <a:t>は下降型</a:t>
            </a:r>
            <a:endParaRPr lang="en-US" altLang="ja-JP"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3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0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5" grpId="0"/>
      <p:bldP spid="100367"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p:cNvSpPr>
          <p:nvPr/>
        </p:nvSpPr>
        <p:spPr bwMode="auto">
          <a:xfrm>
            <a:off x="468313" y="260350"/>
            <a:ext cx="8229600" cy="706438"/>
          </a:xfrm>
          <a:prstGeom prst="rect">
            <a:avLst/>
          </a:prstGeom>
          <a:noFill/>
          <a:ln w="9525">
            <a:noFill/>
            <a:miter lim="800000"/>
            <a:headEnd/>
            <a:tailEnd/>
          </a:ln>
        </p:spPr>
        <p:txBody>
          <a:bodyPr anchor="ctr"/>
          <a:lstStyle/>
          <a:p>
            <a:pPr algn="ctr"/>
            <a:r>
              <a:rPr lang="ja-JP" altLang="ja-JP" sz="2400"/>
              <a:t>参考</a:t>
            </a:r>
          </a:p>
        </p:txBody>
      </p:sp>
      <p:sp>
        <p:nvSpPr>
          <p:cNvPr id="102406" name="Text Box 6"/>
          <p:cNvSpPr txBox="1">
            <a:spLocks noChangeArrowheads="1"/>
          </p:cNvSpPr>
          <p:nvPr/>
        </p:nvSpPr>
        <p:spPr bwMode="auto">
          <a:xfrm>
            <a:off x="395288" y="4221163"/>
            <a:ext cx="8208962" cy="457200"/>
          </a:xfrm>
          <a:prstGeom prst="rect">
            <a:avLst/>
          </a:prstGeom>
          <a:noFill/>
          <a:ln w="9525">
            <a:noFill/>
            <a:miter lim="800000"/>
            <a:headEnd/>
            <a:tailEnd/>
          </a:ln>
          <a:effectLst/>
        </p:spPr>
        <p:txBody>
          <a:bodyPr>
            <a:spAutoFit/>
          </a:bodyPr>
          <a:lstStyle/>
          <a:p>
            <a:pPr lvl="1">
              <a:spcBef>
                <a:spcPct val="50000"/>
              </a:spcBef>
            </a:pPr>
            <a:r>
              <a:rPr lang="en-US" altLang="ja-JP" sz="2400">
                <a:hlinkClick r:id="rId3"/>
              </a:rPr>
              <a:t>http://www.kmonos.net/pub/BoostBook/</a:t>
            </a:r>
            <a:endParaRPr lang="en-US" altLang="ja-JP" sz="2400"/>
          </a:p>
        </p:txBody>
      </p:sp>
      <p:sp>
        <p:nvSpPr>
          <p:cNvPr id="102407" name="Text Box 7"/>
          <p:cNvSpPr txBox="1">
            <a:spLocks noChangeArrowheads="1"/>
          </p:cNvSpPr>
          <p:nvPr/>
        </p:nvSpPr>
        <p:spPr bwMode="auto">
          <a:xfrm>
            <a:off x="395288" y="3644900"/>
            <a:ext cx="8208962" cy="519113"/>
          </a:xfrm>
          <a:prstGeom prst="rect">
            <a:avLst/>
          </a:prstGeom>
          <a:noFill/>
          <a:ln w="9525">
            <a:noFill/>
            <a:miter lim="800000"/>
            <a:headEnd/>
            <a:tailEnd/>
          </a:ln>
          <a:effectLst/>
        </p:spPr>
        <p:txBody>
          <a:bodyPr>
            <a:spAutoFit/>
          </a:bodyPr>
          <a:lstStyle/>
          <a:p>
            <a:pPr>
              <a:spcBef>
                <a:spcPct val="50000"/>
              </a:spcBef>
            </a:pPr>
            <a:r>
              <a:rPr lang="ja-JP" altLang="en-US" sz="2800" b="1"/>
              <a:t>・</a:t>
            </a:r>
            <a:r>
              <a:rPr lang="en-US" altLang="ja-JP" sz="2800" b="1"/>
              <a:t>Boost C++ Libraries </a:t>
            </a:r>
            <a:r>
              <a:rPr lang="ja-JP" altLang="en-US" sz="2800" b="1"/>
              <a:t>プログラミング 第</a:t>
            </a:r>
            <a:r>
              <a:rPr lang="en-US" altLang="ja-JP" sz="2800" b="1"/>
              <a:t>2</a:t>
            </a:r>
            <a:r>
              <a:rPr lang="ja-JP" altLang="en-US" sz="2800" b="1"/>
              <a:t>版</a:t>
            </a:r>
            <a:endParaRPr lang="ja-JP" altLang="en-US" sz="2800"/>
          </a:p>
        </p:txBody>
      </p:sp>
      <p:sp>
        <p:nvSpPr>
          <p:cNvPr id="102409" name="Text Box 9"/>
          <p:cNvSpPr txBox="1">
            <a:spLocks noChangeArrowheads="1"/>
          </p:cNvSpPr>
          <p:nvPr/>
        </p:nvSpPr>
        <p:spPr bwMode="auto">
          <a:xfrm>
            <a:off x="395288" y="908050"/>
            <a:ext cx="8208962" cy="519113"/>
          </a:xfrm>
          <a:prstGeom prst="rect">
            <a:avLst/>
          </a:prstGeom>
          <a:noFill/>
          <a:ln w="9525">
            <a:noFill/>
            <a:miter lim="800000"/>
            <a:headEnd/>
            <a:tailEnd/>
          </a:ln>
          <a:effectLst/>
        </p:spPr>
        <p:txBody>
          <a:bodyPr>
            <a:spAutoFit/>
          </a:bodyPr>
          <a:lstStyle/>
          <a:p>
            <a:pPr>
              <a:spcBef>
                <a:spcPct val="50000"/>
              </a:spcBef>
            </a:pPr>
            <a:r>
              <a:rPr lang="ja-JP" altLang="en-US" sz="2800" b="1"/>
              <a:t>・</a:t>
            </a:r>
            <a:r>
              <a:rPr lang="en-US" altLang="ja-JP" sz="2800" b="1"/>
              <a:t>Boost </a:t>
            </a:r>
            <a:r>
              <a:rPr lang="ja-JP" altLang="en-US" sz="2800" b="1"/>
              <a:t>本家</a:t>
            </a:r>
            <a:endParaRPr lang="ja-JP" altLang="en-US" sz="2800"/>
          </a:p>
        </p:txBody>
      </p:sp>
      <p:sp>
        <p:nvSpPr>
          <p:cNvPr id="102410" name="Text Box 10"/>
          <p:cNvSpPr txBox="1">
            <a:spLocks noChangeArrowheads="1"/>
          </p:cNvSpPr>
          <p:nvPr/>
        </p:nvSpPr>
        <p:spPr bwMode="auto">
          <a:xfrm>
            <a:off x="395288" y="1412875"/>
            <a:ext cx="8208962" cy="457200"/>
          </a:xfrm>
          <a:prstGeom prst="rect">
            <a:avLst/>
          </a:prstGeom>
          <a:noFill/>
          <a:ln w="9525">
            <a:noFill/>
            <a:miter lim="800000"/>
            <a:headEnd/>
            <a:tailEnd/>
          </a:ln>
          <a:effectLst/>
        </p:spPr>
        <p:txBody>
          <a:bodyPr>
            <a:spAutoFit/>
          </a:bodyPr>
          <a:lstStyle/>
          <a:p>
            <a:pPr lvl="1">
              <a:spcBef>
                <a:spcPct val="50000"/>
              </a:spcBef>
            </a:pPr>
            <a:r>
              <a:rPr lang="en-US" altLang="ja-JP" sz="2400">
                <a:hlinkClick r:id="rId4"/>
              </a:rPr>
              <a:t>http://www.boost.org/</a:t>
            </a:r>
            <a:endParaRPr lang="en-US" altLang="ja-JP" sz="2400"/>
          </a:p>
        </p:txBody>
      </p:sp>
      <p:sp>
        <p:nvSpPr>
          <p:cNvPr id="102411" name="Text Box 11"/>
          <p:cNvSpPr txBox="1">
            <a:spLocks noChangeArrowheads="1"/>
          </p:cNvSpPr>
          <p:nvPr/>
        </p:nvSpPr>
        <p:spPr bwMode="auto">
          <a:xfrm>
            <a:off x="395288" y="1844675"/>
            <a:ext cx="8208962" cy="457200"/>
          </a:xfrm>
          <a:prstGeom prst="rect">
            <a:avLst/>
          </a:prstGeom>
          <a:noFill/>
          <a:ln w="9525">
            <a:noFill/>
            <a:miter lim="800000"/>
            <a:headEnd/>
            <a:tailEnd/>
          </a:ln>
          <a:effectLst/>
        </p:spPr>
        <p:txBody>
          <a:bodyPr>
            <a:spAutoFit/>
          </a:bodyPr>
          <a:lstStyle/>
          <a:p>
            <a:pPr lvl="1">
              <a:spcBef>
                <a:spcPct val="50000"/>
              </a:spcBef>
            </a:pPr>
            <a:r>
              <a:rPr lang="ja-JP" altLang="en-US" sz="2400"/>
              <a:t>・</a:t>
            </a:r>
            <a:r>
              <a:rPr lang="en-US" altLang="ja-JP" sz="2400"/>
              <a:t>Boost.SharedPtr (</a:t>
            </a:r>
            <a:r>
              <a:rPr lang="ja-JP" altLang="en-US" sz="2400"/>
              <a:t>日本語</a:t>
            </a:r>
            <a:r>
              <a:rPr lang="en-US" altLang="ja-JP" sz="2400"/>
              <a:t>)</a:t>
            </a:r>
          </a:p>
        </p:txBody>
      </p:sp>
      <p:sp>
        <p:nvSpPr>
          <p:cNvPr id="102412" name="Text Box 12"/>
          <p:cNvSpPr txBox="1">
            <a:spLocks noChangeArrowheads="1"/>
          </p:cNvSpPr>
          <p:nvPr/>
        </p:nvSpPr>
        <p:spPr bwMode="auto">
          <a:xfrm>
            <a:off x="395288" y="2276475"/>
            <a:ext cx="8208962" cy="396875"/>
          </a:xfrm>
          <a:prstGeom prst="rect">
            <a:avLst/>
          </a:prstGeom>
          <a:noFill/>
          <a:ln w="9525">
            <a:noFill/>
            <a:miter lim="800000"/>
            <a:headEnd/>
            <a:tailEnd/>
          </a:ln>
          <a:effectLst/>
        </p:spPr>
        <p:txBody>
          <a:bodyPr>
            <a:spAutoFit/>
          </a:bodyPr>
          <a:lstStyle/>
          <a:p>
            <a:pPr lvl="2">
              <a:spcBef>
                <a:spcPct val="50000"/>
              </a:spcBef>
            </a:pPr>
            <a:r>
              <a:rPr lang="en-US" altLang="ja-JP" sz="2000">
                <a:hlinkClick r:id="rId5"/>
              </a:rPr>
              <a:t>http://boost.cppll.jp/HEAD/libs/smart_ptr/shared_ptr.htm</a:t>
            </a:r>
            <a:endParaRPr lang="en-US" altLang="ja-JP" sz="2000"/>
          </a:p>
        </p:txBody>
      </p:sp>
      <p:sp>
        <p:nvSpPr>
          <p:cNvPr id="102413" name="Text Box 13"/>
          <p:cNvSpPr txBox="1">
            <a:spLocks noChangeArrowheads="1"/>
          </p:cNvSpPr>
          <p:nvPr/>
        </p:nvSpPr>
        <p:spPr bwMode="auto">
          <a:xfrm>
            <a:off x="395288" y="3141663"/>
            <a:ext cx="8208962" cy="396875"/>
          </a:xfrm>
          <a:prstGeom prst="rect">
            <a:avLst/>
          </a:prstGeom>
          <a:noFill/>
          <a:ln w="9525">
            <a:noFill/>
            <a:miter lim="800000"/>
            <a:headEnd/>
            <a:tailEnd/>
          </a:ln>
          <a:effectLst/>
        </p:spPr>
        <p:txBody>
          <a:bodyPr>
            <a:spAutoFit/>
          </a:bodyPr>
          <a:lstStyle/>
          <a:p>
            <a:pPr lvl="2">
              <a:spcBef>
                <a:spcPct val="50000"/>
              </a:spcBef>
            </a:pPr>
            <a:r>
              <a:rPr lang="en-US" altLang="ja-JP" sz="2000">
                <a:hlinkClick r:id="rId6"/>
              </a:rPr>
              <a:t>http://boost.cppll.jp/HEAD/libs/spirit/</a:t>
            </a:r>
            <a:endParaRPr lang="en-US" altLang="ja-JP" sz="2000"/>
          </a:p>
        </p:txBody>
      </p:sp>
      <p:sp>
        <p:nvSpPr>
          <p:cNvPr id="102414" name="Text Box 14"/>
          <p:cNvSpPr txBox="1">
            <a:spLocks noChangeArrowheads="1"/>
          </p:cNvSpPr>
          <p:nvPr/>
        </p:nvSpPr>
        <p:spPr bwMode="auto">
          <a:xfrm>
            <a:off x="395288" y="2708275"/>
            <a:ext cx="8208962" cy="457200"/>
          </a:xfrm>
          <a:prstGeom prst="rect">
            <a:avLst/>
          </a:prstGeom>
          <a:noFill/>
          <a:ln w="9525">
            <a:noFill/>
            <a:miter lim="800000"/>
            <a:headEnd/>
            <a:tailEnd/>
          </a:ln>
          <a:effectLst/>
        </p:spPr>
        <p:txBody>
          <a:bodyPr>
            <a:spAutoFit/>
          </a:bodyPr>
          <a:lstStyle/>
          <a:p>
            <a:pPr lvl="1">
              <a:spcBef>
                <a:spcPct val="50000"/>
              </a:spcBef>
            </a:pPr>
            <a:r>
              <a:rPr lang="ja-JP" altLang="en-US" sz="2400"/>
              <a:t>・</a:t>
            </a:r>
            <a:r>
              <a:rPr lang="en-US" altLang="ja-JP" sz="2400"/>
              <a:t>Boost.Spirit (</a:t>
            </a:r>
            <a:r>
              <a:rPr lang="ja-JP" altLang="en-US" sz="2400"/>
              <a:t>ちょっとだけ日本語</a:t>
            </a:r>
            <a:r>
              <a:rPr lang="en-US" altLang="ja-JP" sz="2400"/>
              <a:t>)</a:t>
            </a:r>
          </a:p>
        </p:txBody>
      </p:sp>
      <p:sp>
        <p:nvSpPr>
          <p:cNvPr id="102415" name="Text Box 15"/>
          <p:cNvSpPr txBox="1">
            <a:spLocks noChangeArrowheads="1"/>
          </p:cNvSpPr>
          <p:nvPr/>
        </p:nvSpPr>
        <p:spPr bwMode="auto">
          <a:xfrm>
            <a:off x="1547813" y="5373688"/>
            <a:ext cx="6769100" cy="366712"/>
          </a:xfrm>
          <a:prstGeom prst="rect">
            <a:avLst/>
          </a:prstGeom>
          <a:noFill/>
          <a:ln w="9525">
            <a:noFill/>
            <a:miter lim="800000"/>
            <a:headEnd/>
            <a:tailEnd/>
          </a:ln>
          <a:effectLst/>
        </p:spPr>
        <p:txBody>
          <a:bodyPr>
            <a:spAutoFit/>
          </a:bodyPr>
          <a:lstStyle/>
          <a:p>
            <a:pPr>
              <a:spcBef>
                <a:spcPct val="50000"/>
              </a:spcBef>
            </a:pPr>
            <a:endParaRPr lang="ja-JP" altLang="en-US"/>
          </a:p>
        </p:txBody>
      </p:sp>
      <p:sp>
        <p:nvSpPr>
          <p:cNvPr id="102416" name="Text Box 16"/>
          <p:cNvSpPr txBox="1">
            <a:spLocks noChangeArrowheads="1"/>
          </p:cNvSpPr>
          <p:nvPr/>
        </p:nvSpPr>
        <p:spPr bwMode="auto">
          <a:xfrm>
            <a:off x="395288" y="5337175"/>
            <a:ext cx="8208962" cy="396875"/>
          </a:xfrm>
          <a:prstGeom prst="rect">
            <a:avLst/>
          </a:prstGeom>
          <a:noFill/>
          <a:ln w="9525">
            <a:noFill/>
            <a:miter lim="800000"/>
            <a:headEnd/>
            <a:tailEnd/>
          </a:ln>
          <a:effectLst/>
        </p:spPr>
        <p:txBody>
          <a:bodyPr>
            <a:spAutoFit/>
          </a:bodyPr>
          <a:lstStyle/>
          <a:p>
            <a:pPr lvl="1"/>
            <a:r>
              <a:rPr lang="en-US" altLang="ja-JP" sz="2000">
                <a:hlinkClick r:id="rId7"/>
              </a:rPr>
              <a:t>http://www.k.hosei.ac.jp/~nakata/aCompiler/aCompiler.html</a:t>
            </a:r>
            <a:endParaRPr lang="en-US" altLang="ja-JP" sz="2000"/>
          </a:p>
        </p:txBody>
      </p:sp>
      <p:sp>
        <p:nvSpPr>
          <p:cNvPr id="102417" name="Text Box 17"/>
          <p:cNvSpPr txBox="1">
            <a:spLocks noChangeArrowheads="1"/>
          </p:cNvSpPr>
          <p:nvPr/>
        </p:nvSpPr>
        <p:spPr bwMode="auto">
          <a:xfrm>
            <a:off x="395288" y="4781550"/>
            <a:ext cx="8208962" cy="519113"/>
          </a:xfrm>
          <a:prstGeom prst="rect">
            <a:avLst/>
          </a:prstGeom>
          <a:noFill/>
          <a:ln w="9525">
            <a:noFill/>
            <a:miter lim="800000"/>
            <a:headEnd/>
            <a:tailEnd/>
          </a:ln>
          <a:effectLst/>
        </p:spPr>
        <p:txBody>
          <a:bodyPr>
            <a:spAutoFit/>
          </a:bodyPr>
          <a:lstStyle/>
          <a:p>
            <a:pPr>
              <a:spcBef>
                <a:spcPct val="50000"/>
              </a:spcBef>
            </a:pPr>
            <a:r>
              <a:rPr lang="ja-JP" altLang="en-US" sz="2800" b="1"/>
              <a:t>・コンパイラの構成と最適化</a:t>
            </a:r>
            <a:endParaRPr lang="ja-JP" altLang="en-US" sz="2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ext Box 3"/>
          <p:cNvSpPr txBox="1">
            <a:spLocks noChangeArrowheads="1"/>
          </p:cNvSpPr>
          <p:nvPr/>
        </p:nvSpPr>
        <p:spPr bwMode="auto">
          <a:xfrm>
            <a:off x="395288" y="2205038"/>
            <a:ext cx="8208962" cy="1555750"/>
          </a:xfrm>
          <a:prstGeom prst="rect">
            <a:avLst/>
          </a:prstGeom>
          <a:noFill/>
          <a:ln w="9525">
            <a:noFill/>
            <a:miter lim="800000"/>
            <a:headEnd/>
            <a:tailEnd/>
          </a:ln>
          <a:effectLst/>
        </p:spPr>
        <p:txBody>
          <a:bodyPr>
            <a:spAutoFit/>
          </a:bodyPr>
          <a:lstStyle/>
          <a:p>
            <a:pPr algn="ctr">
              <a:spcBef>
                <a:spcPct val="50000"/>
              </a:spcBef>
            </a:pPr>
            <a:r>
              <a:rPr lang="ja-JP" altLang="en-US" sz="9600"/>
              <a:t>おわり</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en-US" altLang="ja-JP" sz="2400">
                <a:solidFill>
                  <a:schemeClr val="tx2"/>
                </a:solidFill>
              </a:rPr>
              <a:t>Boost </a:t>
            </a:r>
            <a:r>
              <a:rPr lang="ja-JP" altLang="en-US" sz="2400">
                <a:solidFill>
                  <a:schemeClr val="tx2"/>
                </a:solidFill>
              </a:rPr>
              <a:t>について</a:t>
            </a:r>
            <a:endParaRPr lang="ja-JP" altLang="ja-JP" sz="2400">
              <a:solidFill>
                <a:schemeClr val="tx2"/>
              </a:solidFill>
            </a:endParaRPr>
          </a:p>
        </p:txBody>
      </p:sp>
      <p:sp>
        <p:nvSpPr>
          <p:cNvPr id="96263" name="Text Box 7"/>
          <p:cNvSpPr txBox="1">
            <a:spLocks noChangeArrowheads="1"/>
          </p:cNvSpPr>
          <p:nvPr/>
        </p:nvSpPr>
        <p:spPr bwMode="auto">
          <a:xfrm>
            <a:off x="395288" y="1143000"/>
            <a:ext cx="8208962" cy="579438"/>
          </a:xfrm>
          <a:prstGeom prst="rect">
            <a:avLst/>
          </a:prstGeom>
          <a:noFill/>
          <a:ln w="9525">
            <a:noFill/>
            <a:miter lim="800000"/>
            <a:headEnd/>
            <a:tailEnd/>
          </a:ln>
          <a:effectLst/>
        </p:spPr>
        <p:txBody>
          <a:bodyPr>
            <a:spAutoFit/>
          </a:bodyPr>
          <a:lstStyle/>
          <a:p>
            <a:pPr>
              <a:spcBef>
                <a:spcPct val="50000"/>
              </a:spcBef>
            </a:pPr>
            <a:r>
              <a:rPr lang="ja-JP" altLang="en-US" sz="3200">
                <a:solidFill>
                  <a:schemeClr val="tx2"/>
                </a:solidFill>
              </a:rPr>
              <a:t>・</a:t>
            </a:r>
            <a:r>
              <a:rPr lang="en-US" altLang="ja-JP" sz="3200">
                <a:solidFill>
                  <a:schemeClr val="tx2"/>
                </a:solidFill>
              </a:rPr>
              <a:t>Boost </a:t>
            </a:r>
            <a:r>
              <a:rPr lang="ja-JP" altLang="en-US" sz="3200">
                <a:solidFill>
                  <a:schemeClr val="tx2"/>
                </a:solidFill>
              </a:rPr>
              <a:t>とは</a:t>
            </a:r>
          </a:p>
        </p:txBody>
      </p:sp>
      <p:sp>
        <p:nvSpPr>
          <p:cNvPr id="96264" name="Text Box 8"/>
          <p:cNvSpPr txBox="1">
            <a:spLocks noChangeArrowheads="1"/>
          </p:cNvSpPr>
          <p:nvPr/>
        </p:nvSpPr>
        <p:spPr bwMode="auto">
          <a:xfrm>
            <a:off x="395288" y="1770063"/>
            <a:ext cx="8208962" cy="1187450"/>
          </a:xfrm>
          <a:prstGeom prst="rect">
            <a:avLst/>
          </a:prstGeom>
          <a:noFill/>
          <a:ln w="9525">
            <a:noFill/>
            <a:miter lim="800000"/>
            <a:headEnd/>
            <a:tailEnd/>
          </a:ln>
          <a:effectLst/>
        </p:spPr>
        <p:txBody>
          <a:bodyPr>
            <a:spAutoFit/>
          </a:bodyPr>
          <a:lstStyle/>
          <a:p>
            <a:pPr lvl="1">
              <a:spcBef>
                <a:spcPct val="50000"/>
              </a:spcBef>
            </a:pPr>
            <a:r>
              <a:rPr lang="ja-JP" altLang="en-US" sz="2400">
                <a:solidFill>
                  <a:schemeClr val="tx2"/>
                </a:solidFill>
              </a:rPr>
              <a:t>→</a:t>
            </a:r>
            <a:r>
              <a:rPr lang="en-US" altLang="ja-JP" sz="2400">
                <a:solidFill>
                  <a:schemeClr val="tx2"/>
                </a:solidFill>
              </a:rPr>
              <a:t>Wikipedia</a:t>
            </a:r>
            <a:r>
              <a:rPr lang="ja-JP" altLang="en-US" sz="2400">
                <a:solidFill>
                  <a:schemeClr val="tx2"/>
                </a:solidFill>
              </a:rPr>
              <a:t>「</a:t>
            </a:r>
            <a:r>
              <a:rPr lang="en-US" altLang="ja-JP" sz="2400">
                <a:solidFill>
                  <a:schemeClr val="tx2"/>
                </a:solidFill>
              </a:rPr>
              <a:t>C++</a:t>
            </a:r>
            <a:r>
              <a:rPr lang="ja-JP" altLang="en-US" sz="2400">
                <a:solidFill>
                  <a:schemeClr val="tx2"/>
                </a:solidFill>
              </a:rPr>
              <a:t>の先駆的な開発者のコミュニティ、及びそのコミュニティによって公開されているオープンソースライブラリのこと」</a:t>
            </a:r>
          </a:p>
        </p:txBody>
      </p:sp>
      <p:sp>
        <p:nvSpPr>
          <p:cNvPr id="96265" name="Text Box 9"/>
          <p:cNvSpPr txBox="1">
            <a:spLocks noChangeArrowheads="1"/>
          </p:cNvSpPr>
          <p:nvPr/>
        </p:nvSpPr>
        <p:spPr bwMode="auto">
          <a:xfrm>
            <a:off x="395288" y="2962275"/>
            <a:ext cx="8208962" cy="457200"/>
          </a:xfrm>
          <a:prstGeom prst="rect">
            <a:avLst/>
          </a:prstGeom>
          <a:noFill/>
          <a:ln w="9525">
            <a:noFill/>
            <a:miter lim="800000"/>
            <a:headEnd/>
            <a:tailEnd/>
          </a:ln>
          <a:effectLst/>
        </p:spPr>
        <p:txBody>
          <a:bodyPr>
            <a:spAutoFit/>
          </a:bodyPr>
          <a:lstStyle/>
          <a:p>
            <a:pPr lvl="1">
              <a:spcBef>
                <a:spcPct val="50000"/>
              </a:spcBef>
            </a:pPr>
            <a:r>
              <a:rPr lang="ja-JP" altLang="en-US" sz="2400">
                <a:solidFill>
                  <a:schemeClr val="tx2"/>
                </a:solidFill>
              </a:rPr>
              <a:t>→便利な </a:t>
            </a:r>
            <a:r>
              <a:rPr lang="en-US" altLang="ja-JP" sz="2400">
                <a:solidFill>
                  <a:schemeClr val="tx2"/>
                </a:solidFill>
              </a:rPr>
              <a:t>C++ </a:t>
            </a:r>
            <a:r>
              <a:rPr lang="ja-JP" altLang="en-US" sz="2400">
                <a:solidFill>
                  <a:schemeClr val="tx2"/>
                </a:solidFill>
              </a:rPr>
              <a:t>のライブラリ</a:t>
            </a:r>
          </a:p>
        </p:txBody>
      </p:sp>
      <p:sp>
        <p:nvSpPr>
          <p:cNvPr id="96266" name="Text Box 10"/>
          <p:cNvSpPr txBox="1">
            <a:spLocks noChangeArrowheads="1"/>
          </p:cNvSpPr>
          <p:nvPr/>
        </p:nvSpPr>
        <p:spPr bwMode="auto">
          <a:xfrm>
            <a:off x="395288" y="3476625"/>
            <a:ext cx="8208962" cy="457200"/>
          </a:xfrm>
          <a:prstGeom prst="rect">
            <a:avLst/>
          </a:prstGeom>
          <a:noFill/>
          <a:ln w="9525">
            <a:noFill/>
            <a:miter lim="800000"/>
            <a:headEnd/>
            <a:tailEnd/>
          </a:ln>
          <a:effectLst/>
        </p:spPr>
        <p:txBody>
          <a:bodyPr>
            <a:spAutoFit/>
          </a:bodyPr>
          <a:lstStyle/>
          <a:p>
            <a:pPr lvl="1">
              <a:spcBef>
                <a:spcPct val="50000"/>
              </a:spcBef>
            </a:pPr>
            <a:r>
              <a:rPr lang="ja-JP" altLang="en-US" sz="2400">
                <a:solidFill>
                  <a:schemeClr val="tx2"/>
                </a:solidFill>
              </a:rPr>
              <a:t>→</a:t>
            </a:r>
            <a:r>
              <a:rPr lang="en-US" altLang="ja-JP" sz="2400">
                <a:solidFill>
                  <a:schemeClr val="tx2"/>
                </a:solidFill>
              </a:rPr>
              <a:t>Boost </a:t>
            </a:r>
            <a:r>
              <a:rPr lang="ja-JP" altLang="en-US" sz="2400">
                <a:solidFill>
                  <a:schemeClr val="tx2"/>
                </a:solidFill>
              </a:rPr>
              <a:t>の一部が </a:t>
            </a:r>
            <a:r>
              <a:rPr lang="en-US" altLang="ja-JP" sz="2400">
                <a:solidFill>
                  <a:schemeClr val="tx2"/>
                </a:solidFill>
              </a:rPr>
              <a:t>C++0x </a:t>
            </a:r>
            <a:r>
              <a:rPr lang="ja-JP" altLang="en-US" sz="2400">
                <a:solidFill>
                  <a:schemeClr val="tx2"/>
                </a:solidFill>
              </a:rPr>
              <a:t>に入る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6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62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6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4" grpId="0"/>
      <p:bldP spid="96265" grpId="0"/>
      <p:bldP spid="9626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395288" y="2349500"/>
            <a:ext cx="8208962" cy="1189038"/>
          </a:xfrm>
          <a:prstGeom prst="rect">
            <a:avLst/>
          </a:prstGeom>
          <a:noFill/>
          <a:ln w="9525">
            <a:noFill/>
            <a:miter lim="800000"/>
            <a:headEnd/>
            <a:tailEnd/>
          </a:ln>
          <a:effectLst/>
        </p:spPr>
        <p:txBody>
          <a:bodyPr>
            <a:spAutoFit/>
          </a:bodyPr>
          <a:lstStyle/>
          <a:p>
            <a:pPr algn="ctr">
              <a:spcBef>
                <a:spcPct val="50000"/>
              </a:spcBef>
            </a:pPr>
            <a:r>
              <a:rPr lang="en-US" altLang="ja-JP" sz="7200">
                <a:solidFill>
                  <a:schemeClr val="tx2"/>
                </a:solidFill>
              </a:rPr>
              <a:t>Boost.SharedPtr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p:txBody>
          <a:bodyPr/>
          <a:lstStyle/>
          <a:p>
            <a:pPr eaLnBrk="1" hangingPunct="1"/>
            <a:r>
              <a:rPr lang="ja-JP" altLang="en-US" smtClean="0"/>
              <a:t>B</a:t>
            </a:r>
            <a:r>
              <a:rPr lang="en-US" altLang="ja-JP" smtClean="0"/>
              <a:t>oost.SharedPtr</a:t>
            </a:r>
            <a:endParaRPr lang="ja-JP" altLang="ja-JP" smtClean="0"/>
          </a:p>
        </p:txBody>
      </p:sp>
      <p:sp>
        <p:nvSpPr>
          <p:cNvPr id="69635" name="Text Box 3"/>
          <p:cNvSpPr txBox="1">
            <a:spLocks noChangeArrowheads="1"/>
          </p:cNvSpPr>
          <p:nvPr/>
        </p:nvSpPr>
        <p:spPr bwMode="auto">
          <a:xfrm>
            <a:off x="395288" y="981075"/>
            <a:ext cx="8135937" cy="579438"/>
          </a:xfrm>
          <a:prstGeom prst="rect">
            <a:avLst/>
          </a:prstGeom>
          <a:noFill/>
          <a:ln w="9525">
            <a:noFill/>
            <a:miter lim="800000"/>
            <a:headEnd/>
            <a:tailEnd/>
          </a:ln>
          <a:effectLst/>
        </p:spPr>
        <p:txBody>
          <a:bodyPr>
            <a:spAutoFit/>
          </a:bodyPr>
          <a:lstStyle/>
          <a:p>
            <a:pPr>
              <a:spcBef>
                <a:spcPct val="50000"/>
              </a:spcBef>
            </a:pPr>
            <a:r>
              <a:rPr lang="ja-JP" altLang="en-US" sz="3200"/>
              <a:t>・</a:t>
            </a:r>
            <a:r>
              <a:rPr lang="en-US" altLang="ja-JP" sz="3200"/>
              <a:t>Boost.SharedPtr </a:t>
            </a:r>
            <a:r>
              <a:rPr lang="ja-JP" altLang="en-US" sz="3200"/>
              <a:t>とは</a:t>
            </a:r>
          </a:p>
        </p:txBody>
      </p:sp>
      <p:sp>
        <p:nvSpPr>
          <p:cNvPr id="69640" name="Text Box 8"/>
          <p:cNvSpPr txBox="1">
            <a:spLocks noChangeArrowheads="1"/>
          </p:cNvSpPr>
          <p:nvPr/>
        </p:nvSpPr>
        <p:spPr bwMode="auto">
          <a:xfrm>
            <a:off x="395288" y="2781300"/>
            <a:ext cx="8208962" cy="2495550"/>
          </a:xfrm>
          <a:prstGeom prst="rect">
            <a:avLst/>
          </a:prstGeom>
          <a:solidFill>
            <a:srgbClr val="B3E482">
              <a:alpha val="80000"/>
            </a:srgbClr>
          </a:solidFill>
          <a:ln w="9525">
            <a:noFill/>
            <a:miter lim="800000"/>
            <a:headEnd/>
            <a:tailEnd/>
          </a:ln>
          <a:effectLst/>
        </p:spPr>
        <p:txBody>
          <a:bodyPr>
            <a:spAutoFit/>
          </a:bodyPr>
          <a:lstStyle/>
          <a:p>
            <a:pPr>
              <a:lnSpc>
                <a:spcPct val="70000"/>
              </a:lnSpc>
              <a:spcBef>
                <a:spcPct val="50000"/>
              </a:spcBef>
            </a:pPr>
            <a:r>
              <a:rPr lang="en-US" altLang="ja-JP" sz="2000">
                <a:latin typeface="ＭＳ ゴシック" pitchFamily="49" charset="-128"/>
                <a:ea typeface="ＭＳ ゴシック" pitchFamily="49" charset="-128"/>
              </a:rPr>
              <a:t>{</a:t>
            </a:r>
          </a:p>
          <a:p>
            <a:pPr>
              <a:lnSpc>
                <a:spcPct val="70000"/>
              </a:lnSpc>
              <a:spcBef>
                <a:spcPct val="50000"/>
              </a:spcBef>
            </a:pPr>
            <a:r>
              <a:rPr lang="en-US" altLang="ja-JP" sz="2000">
                <a:latin typeface="ＭＳ ゴシック" pitchFamily="49" charset="-128"/>
                <a:ea typeface="ＭＳ ゴシック" pitchFamily="49" charset="-128"/>
              </a:rPr>
              <a:t>    </a:t>
            </a:r>
            <a:r>
              <a:rPr lang="en-US" altLang="ja-JP" sz="2000">
                <a:solidFill>
                  <a:srgbClr val="D60000"/>
                </a:solidFill>
                <a:latin typeface="ＭＳ ゴシック" pitchFamily="49" charset="-128"/>
                <a:ea typeface="ＭＳ ゴシック" pitchFamily="49" charset="-128"/>
              </a:rPr>
              <a:t>boost::shared_ptr&lt;Hoge&gt;</a:t>
            </a:r>
            <a:r>
              <a:rPr lang="en-US" altLang="ja-JP" sz="2000">
                <a:latin typeface="ＭＳ ゴシック" pitchFamily="49" charset="-128"/>
                <a:ea typeface="ＭＳ ゴシック" pitchFamily="49" charset="-128"/>
              </a:rPr>
              <a:t> p(new Hoge);</a:t>
            </a:r>
          </a:p>
          <a:p>
            <a:pPr>
              <a:lnSpc>
                <a:spcPct val="70000"/>
              </a:lnSpc>
              <a:spcBef>
                <a:spcPct val="50000"/>
              </a:spcBef>
            </a:pPr>
            <a:r>
              <a:rPr lang="en-US" altLang="ja-JP" sz="2000">
                <a:latin typeface="ＭＳ ゴシック" pitchFamily="49" charset="-128"/>
                <a:ea typeface="ＭＳ ゴシック" pitchFamily="49" charset="-128"/>
              </a:rPr>
              <a:t>    {</a:t>
            </a:r>
          </a:p>
          <a:p>
            <a:pPr>
              <a:lnSpc>
                <a:spcPct val="70000"/>
              </a:lnSpc>
              <a:spcBef>
                <a:spcPct val="50000"/>
              </a:spcBef>
            </a:pPr>
            <a:r>
              <a:rPr lang="en-US" altLang="ja-JP" sz="2000">
                <a:latin typeface="ＭＳ ゴシック" pitchFamily="49" charset="-128"/>
                <a:ea typeface="ＭＳ ゴシック" pitchFamily="49" charset="-128"/>
              </a:rPr>
              <a:t>        </a:t>
            </a:r>
            <a:r>
              <a:rPr lang="en-US" altLang="ja-JP" sz="2000">
                <a:solidFill>
                  <a:srgbClr val="D60000"/>
                </a:solidFill>
                <a:latin typeface="ＭＳ ゴシック" pitchFamily="49" charset="-128"/>
                <a:ea typeface="ＭＳ ゴシック" pitchFamily="49" charset="-128"/>
              </a:rPr>
              <a:t>boost::shared_ptr&lt;Hoge&gt;</a:t>
            </a:r>
            <a:r>
              <a:rPr lang="en-US" altLang="ja-JP" sz="2000">
                <a:latin typeface="ＭＳ ゴシック" pitchFamily="49" charset="-128"/>
                <a:ea typeface="ＭＳ ゴシック" pitchFamily="49" charset="-128"/>
              </a:rPr>
              <a:t> p2(new Hoge);</a:t>
            </a:r>
          </a:p>
          <a:p>
            <a:pPr>
              <a:lnSpc>
                <a:spcPct val="70000"/>
              </a:lnSpc>
              <a:spcBef>
                <a:spcPct val="50000"/>
              </a:spcBef>
            </a:pPr>
            <a:r>
              <a:rPr lang="en-US" altLang="ja-JP" sz="2000">
                <a:latin typeface="ＭＳ ゴシック" pitchFamily="49" charset="-128"/>
                <a:ea typeface="ＭＳ ゴシック" pitchFamily="49" charset="-128"/>
              </a:rPr>
              <a:t>        p = p2;</a:t>
            </a:r>
          </a:p>
          <a:p>
            <a:pPr>
              <a:lnSpc>
                <a:spcPct val="70000"/>
              </a:lnSpc>
              <a:spcBef>
                <a:spcPct val="50000"/>
              </a:spcBef>
            </a:pPr>
            <a:r>
              <a:rPr lang="en-US" altLang="ja-JP" sz="2000">
                <a:latin typeface="ＭＳ ゴシック" pitchFamily="49" charset="-128"/>
                <a:ea typeface="ＭＳ ゴシック" pitchFamily="49" charset="-128"/>
              </a:rPr>
              <a:t>    }</a:t>
            </a:r>
          </a:p>
          <a:p>
            <a:pPr>
              <a:lnSpc>
                <a:spcPct val="70000"/>
              </a:lnSpc>
              <a:spcBef>
                <a:spcPct val="50000"/>
              </a:spcBef>
            </a:pPr>
            <a:r>
              <a:rPr lang="en-US" altLang="ja-JP" sz="2000">
                <a:latin typeface="ＭＳ ゴシック" pitchFamily="49" charset="-128"/>
                <a:ea typeface="ＭＳ ゴシック" pitchFamily="49" charset="-128"/>
              </a:rPr>
              <a:t>}</a:t>
            </a:r>
          </a:p>
        </p:txBody>
      </p:sp>
      <p:sp>
        <p:nvSpPr>
          <p:cNvPr id="69641" name="Text Box 9"/>
          <p:cNvSpPr txBox="1">
            <a:spLocks noChangeArrowheads="1"/>
          </p:cNvSpPr>
          <p:nvPr/>
        </p:nvSpPr>
        <p:spPr bwMode="auto">
          <a:xfrm>
            <a:off x="395288" y="1481138"/>
            <a:ext cx="8135937" cy="519112"/>
          </a:xfrm>
          <a:prstGeom prst="rect">
            <a:avLst/>
          </a:prstGeom>
          <a:noFill/>
          <a:ln w="9525">
            <a:noFill/>
            <a:miter lim="800000"/>
            <a:headEnd/>
            <a:tailEnd/>
          </a:ln>
          <a:effectLst/>
        </p:spPr>
        <p:txBody>
          <a:bodyPr>
            <a:spAutoFit/>
          </a:bodyPr>
          <a:lstStyle/>
          <a:p>
            <a:pPr lvl="1">
              <a:spcBef>
                <a:spcPct val="50000"/>
              </a:spcBef>
            </a:pPr>
            <a:r>
              <a:rPr lang="ja-JP" altLang="en-US" sz="2800"/>
              <a:t>インスタンスの所有権を共有したポインタ</a:t>
            </a:r>
          </a:p>
        </p:txBody>
      </p:sp>
      <p:sp>
        <p:nvSpPr>
          <p:cNvPr id="69643" name="Text Box 11"/>
          <p:cNvSpPr txBox="1">
            <a:spLocks noChangeArrowheads="1"/>
          </p:cNvSpPr>
          <p:nvPr/>
        </p:nvSpPr>
        <p:spPr bwMode="auto">
          <a:xfrm>
            <a:off x="395288" y="1901825"/>
            <a:ext cx="8135937" cy="519113"/>
          </a:xfrm>
          <a:prstGeom prst="rect">
            <a:avLst/>
          </a:prstGeom>
          <a:noFill/>
          <a:ln w="9525">
            <a:noFill/>
            <a:miter lim="800000"/>
            <a:headEnd/>
            <a:tailEnd/>
          </a:ln>
          <a:effectLst/>
        </p:spPr>
        <p:txBody>
          <a:bodyPr>
            <a:spAutoFit/>
          </a:bodyPr>
          <a:lstStyle/>
          <a:p>
            <a:pPr lvl="1">
              <a:spcBef>
                <a:spcPct val="50000"/>
              </a:spcBef>
            </a:pPr>
            <a:r>
              <a:rPr lang="ja-JP" altLang="en-US" sz="2800"/>
              <a:t>誰も所有しなくなれば自動的に解放される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6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6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6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0" grpId="0" animBg="1"/>
      <p:bldP spid="69641" grpId="0"/>
      <p:bldP spid="696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idx="4294967295"/>
          </p:nvPr>
        </p:nvSpPr>
        <p:spPr/>
        <p:txBody>
          <a:bodyPr/>
          <a:lstStyle/>
          <a:p>
            <a:pPr eaLnBrk="1" hangingPunct="1"/>
            <a:r>
              <a:rPr lang="ja-JP" altLang="en-US" smtClean="0"/>
              <a:t>B</a:t>
            </a:r>
            <a:r>
              <a:rPr lang="en-US" altLang="ja-JP" smtClean="0"/>
              <a:t>oost.SharedPtr</a:t>
            </a:r>
            <a:endParaRPr lang="ja-JP" altLang="ja-JP" smtClean="0"/>
          </a:p>
        </p:txBody>
      </p:sp>
      <p:sp>
        <p:nvSpPr>
          <p:cNvPr id="71685" name="Text Box 5"/>
          <p:cNvSpPr txBox="1">
            <a:spLocks noChangeArrowheads="1"/>
          </p:cNvSpPr>
          <p:nvPr/>
        </p:nvSpPr>
        <p:spPr bwMode="auto">
          <a:xfrm>
            <a:off x="395288" y="981075"/>
            <a:ext cx="8135937" cy="519113"/>
          </a:xfrm>
          <a:prstGeom prst="rect">
            <a:avLst/>
          </a:prstGeom>
          <a:noFill/>
          <a:ln w="9525">
            <a:noFill/>
            <a:miter lim="800000"/>
            <a:headEnd/>
            <a:tailEnd/>
          </a:ln>
          <a:effectLst/>
        </p:spPr>
        <p:txBody>
          <a:bodyPr>
            <a:spAutoFit/>
          </a:bodyPr>
          <a:lstStyle/>
          <a:p>
            <a:pPr>
              <a:spcBef>
                <a:spcPct val="50000"/>
              </a:spcBef>
            </a:pPr>
            <a:r>
              <a:rPr lang="ja-JP" altLang="en-US" sz="2800"/>
              <a:t>・インスタンスが所有されている限り解放されない。</a:t>
            </a:r>
          </a:p>
        </p:txBody>
      </p:sp>
      <p:sp>
        <p:nvSpPr>
          <p:cNvPr id="71686" name="Text Box 6"/>
          <p:cNvSpPr txBox="1">
            <a:spLocks noChangeArrowheads="1"/>
          </p:cNvSpPr>
          <p:nvPr/>
        </p:nvSpPr>
        <p:spPr bwMode="auto">
          <a:xfrm>
            <a:off x="395288" y="1484313"/>
            <a:ext cx="8135937" cy="457200"/>
          </a:xfrm>
          <a:prstGeom prst="rect">
            <a:avLst/>
          </a:prstGeom>
          <a:noFill/>
          <a:ln w="9525">
            <a:noFill/>
            <a:miter lim="800000"/>
            <a:headEnd/>
            <a:tailEnd/>
          </a:ln>
          <a:effectLst/>
        </p:spPr>
        <p:txBody>
          <a:bodyPr>
            <a:spAutoFit/>
          </a:bodyPr>
          <a:lstStyle/>
          <a:p>
            <a:pPr lvl="1"/>
            <a:r>
              <a:rPr lang="ja-JP" altLang="en-US" sz="2400"/>
              <a:t>・誰がインスタンスを所有しているか気にする必要が無い。</a:t>
            </a:r>
          </a:p>
        </p:txBody>
      </p:sp>
      <p:sp>
        <p:nvSpPr>
          <p:cNvPr id="71687" name="Text Box 7"/>
          <p:cNvSpPr txBox="1">
            <a:spLocks noChangeArrowheads="1"/>
          </p:cNvSpPr>
          <p:nvPr/>
        </p:nvSpPr>
        <p:spPr bwMode="auto">
          <a:xfrm>
            <a:off x="395288" y="1989138"/>
            <a:ext cx="8135937" cy="457200"/>
          </a:xfrm>
          <a:prstGeom prst="rect">
            <a:avLst/>
          </a:prstGeom>
          <a:noFill/>
          <a:ln w="9525">
            <a:noFill/>
            <a:miter lim="800000"/>
            <a:headEnd/>
            <a:tailEnd/>
          </a:ln>
          <a:effectLst/>
        </p:spPr>
        <p:txBody>
          <a:bodyPr>
            <a:spAutoFit/>
          </a:bodyPr>
          <a:lstStyle/>
          <a:p>
            <a:pPr lvl="1"/>
            <a:r>
              <a:rPr lang="ja-JP" altLang="en-US" sz="2400"/>
              <a:t>・責任を明確にしなくて良い。</a:t>
            </a:r>
            <a:endParaRPr lang="ja-JP" altLang="en-US"/>
          </a:p>
        </p:txBody>
      </p:sp>
      <p:sp>
        <p:nvSpPr>
          <p:cNvPr id="71688" name="Text Box 8"/>
          <p:cNvSpPr txBox="1">
            <a:spLocks noChangeArrowheads="1"/>
          </p:cNvSpPr>
          <p:nvPr/>
        </p:nvSpPr>
        <p:spPr bwMode="auto">
          <a:xfrm>
            <a:off x="395288" y="2994025"/>
            <a:ext cx="8135937" cy="579438"/>
          </a:xfrm>
          <a:prstGeom prst="rect">
            <a:avLst/>
          </a:prstGeom>
          <a:noFill/>
          <a:ln w="9525">
            <a:noFill/>
            <a:miter lim="800000"/>
            <a:headEnd/>
            <a:tailEnd/>
          </a:ln>
          <a:effectLst/>
        </p:spPr>
        <p:txBody>
          <a:bodyPr>
            <a:spAutoFit/>
          </a:bodyPr>
          <a:lstStyle/>
          <a:p>
            <a:pPr>
              <a:spcBef>
                <a:spcPct val="50000"/>
              </a:spcBef>
            </a:pPr>
            <a:r>
              <a:rPr lang="ja-JP" altLang="en-US" sz="3200"/>
              <a:t>・</a:t>
            </a:r>
            <a:r>
              <a:rPr lang="ja-JP" altLang="en-US" sz="3200">
                <a:solidFill>
                  <a:srgbClr val="D60000"/>
                </a:solidFill>
              </a:rPr>
              <a:t>上手に使えば</a:t>
            </a:r>
            <a:r>
              <a:rPr lang="ja-JP" altLang="en-US" sz="3200"/>
              <a:t>リソースリークが無くなる。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6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6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6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6" grpId="0"/>
      <p:bldP spid="71687" grpId="0"/>
      <p:bldP spid="7168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395288" y="2205038"/>
            <a:ext cx="8208962" cy="1555750"/>
          </a:xfrm>
          <a:prstGeom prst="rect">
            <a:avLst/>
          </a:prstGeom>
          <a:noFill/>
          <a:ln w="9525">
            <a:noFill/>
            <a:miter lim="800000"/>
            <a:headEnd/>
            <a:tailEnd/>
          </a:ln>
          <a:effectLst/>
        </p:spPr>
        <p:txBody>
          <a:bodyPr>
            <a:spAutoFit/>
          </a:bodyPr>
          <a:lstStyle/>
          <a:p>
            <a:pPr algn="ctr">
              <a:spcBef>
                <a:spcPct val="50000"/>
              </a:spcBef>
            </a:pPr>
            <a:r>
              <a:rPr lang="ja-JP" altLang="en-US" sz="9600"/>
              <a:t>内部実装</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Text Box 3"/>
          <p:cNvSpPr txBox="1">
            <a:spLocks noChangeArrowheads="1"/>
          </p:cNvSpPr>
          <p:nvPr/>
        </p:nvSpPr>
        <p:spPr bwMode="auto">
          <a:xfrm>
            <a:off x="395288" y="749300"/>
            <a:ext cx="8135937" cy="519113"/>
          </a:xfrm>
          <a:prstGeom prst="rect">
            <a:avLst/>
          </a:prstGeom>
          <a:noFill/>
          <a:ln w="9525">
            <a:noFill/>
            <a:miter lim="800000"/>
            <a:headEnd/>
            <a:tailEnd/>
          </a:ln>
          <a:effectLst/>
        </p:spPr>
        <p:txBody>
          <a:bodyPr>
            <a:spAutoFit/>
          </a:bodyPr>
          <a:lstStyle/>
          <a:p>
            <a:r>
              <a:rPr lang="ja-JP" altLang="en-US" sz="2800"/>
              <a:t>・内部でインスタンスの参照数をカウントしている。</a:t>
            </a:r>
          </a:p>
        </p:txBody>
      </p:sp>
      <p:sp>
        <p:nvSpPr>
          <p:cNvPr id="75780" name="Rectangle 2"/>
          <p:cNvSpPr>
            <a:spLocks noChangeArrowheads="1"/>
          </p:cNvSpPr>
          <p:nvPr/>
        </p:nvSpPr>
        <p:spPr bwMode="auto">
          <a:xfrm>
            <a:off x="457200" y="274638"/>
            <a:ext cx="8229600" cy="706437"/>
          </a:xfrm>
          <a:prstGeom prst="rect">
            <a:avLst/>
          </a:prstGeom>
          <a:noFill/>
          <a:ln w="9525">
            <a:noFill/>
            <a:miter lim="800000"/>
            <a:headEnd/>
            <a:tailEnd/>
          </a:ln>
        </p:spPr>
        <p:txBody>
          <a:bodyPr anchor="ctr"/>
          <a:lstStyle/>
          <a:p>
            <a:pPr algn="ctr"/>
            <a:r>
              <a:rPr lang="ja-JP" altLang="en-US" sz="2400">
                <a:solidFill>
                  <a:schemeClr val="tx2"/>
                </a:solidFill>
              </a:rPr>
              <a:t>B</a:t>
            </a:r>
            <a:r>
              <a:rPr lang="en-US" altLang="ja-JP" sz="2400">
                <a:solidFill>
                  <a:schemeClr val="tx2"/>
                </a:solidFill>
              </a:rPr>
              <a:t>oost.SharedPtr</a:t>
            </a:r>
            <a:endParaRPr lang="ja-JP" altLang="ja-JP" sz="2400">
              <a:solidFill>
                <a:schemeClr val="tx2"/>
              </a:solidFill>
            </a:endParaRPr>
          </a:p>
        </p:txBody>
      </p:sp>
      <p:sp>
        <p:nvSpPr>
          <p:cNvPr id="75781" name="Text Box 5"/>
          <p:cNvSpPr txBox="1">
            <a:spLocks noChangeArrowheads="1"/>
          </p:cNvSpPr>
          <p:nvPr/>
        </p:nvSpPr>
        <p:spPr bwMode="auto">
          <a:xfrm>
            <a:off x="395288" y="1773238"/>
            <a:ext cx="8135937" cy="457200"/>
          </a:xfrm>
          <a:prstGeom prst="rect">
            <a:avLst/>
          </a:prstGeom>
          <a:noFill/>
          <a:ln w="9525">
            <a:noFill/>
            <a:miter lim="800000"/>
            <a:headEnd/>
            <a:tailEnd/>
          </a:ln>
          <a:effectLst/>
        </p:spPr>
        <p:txBody>
          <a:bodyPr>
            <a:spAutoFit/>
          </a:bodyPr>
          <a:lstStyle/>
          <a:p>
            <a:pPr lvl="1"/>
            <a:r>
              <a:rPr lang="ja-JP" altLang="en-US" sz="2400"/>
              <a:t>コピーするたびに参照数を増やす</a:t>
            </a:r>
          </a:p>
        </p:txBody>
      </p:sp>
      <p:sp>
        <p:nvSpPr>
          <p:cNvPr id="75782" name="Text Box 6"/>
          <p:cNvSpPr txBox="1">
            <a:spLocks noChangeArrowheads="1"/>
          </p:cNvSpPr>
          <p:nvPr/>
        </p:nvSpPr>
        <p:spPr bwMode="auto">
          <a:xfrm>
            <a:off x="395288" y="2276475"/>
            <a:ext cx="8135937" cy="457200"/>
          </a:xfrm>
          <a:prstGeom prst="rect">
            <a:avLst/>
          </a:prstGeom>
          <a:noFill/>
          <a:ln w="9525">
            <a:noFill/>
            <a:miter lim="800000"/>
            <a:headEnd/>
            <a:tailEnd/>
          </a:ln>
          <a:effectLst/>
        </p:spPr>
        <p:txBody>
          <a:bodyPr>
            <a:spAutoFit/>
          </a:bodyPr>
          <a:lstStyle/>
          <a:p>
            <a:pPr lvl="1"/>
            <a:r>
              <a:rPr lang="ja-JP" altLang="en-US" sz="2400"/>
              <a:t>デストラクタが呼ばれるたびに参照数を減らす</a:t>
            </a:r>
          </a:p>
        </p:txBody>
      </p:sp>
      <p:sp>
        <p:nvSpPr>
          <p:cNvPr id="75783" name="Text Box 7"/>
          <p:cNvSpPr txBox="1">
            <a:spLocks noChangeArrowheads="1"/>
          </p:cNvSpPr>
          <p:nvPr/>
        </p:nvSpPr>
        <p:spPr bwMode="auto">
          <a:xfrm>
            <a:off x="395288" y="1268413"/>
            <a:ext cx="8135937" cy="457200"/>
          </a:xfrm>
          <a:prstGeom prst="rect">
            <a:avLst/>
          </a:prstGeom>
          <a:noFill/>
          <a:ln w="9525">
            <a:noFill/>
            <a:miter lim="800000"/>
            <a:headEnd/>
            <a:tailEnd/>
          </a:ln>
          <a:effectLst/>
        </p:spPr>
        <p:txBody>
          <a:bodyPr>
            <a:spAutoFit/>
          </a:bodyPr>
          <a:lstStyle/>
          <a:p>
            <a:pPr lvl="1"/>
            <a:r>
              <a:rPr lang="ja-JP" altLang="en-US" sz="2400"/>
              <a:t>参照数が </a:t>
            </a:r>
            <a:r>
              <a:rPr lang="en-US" altLang="ja-JP" sz="2400"/>
              <a:t>0 </a:t>
            </a:r>
            <a:r>
              <a:rPr lang="ja-JP" altLang="en-US" sz="2400"/>
              <a:t>になったら解放</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okohama-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Yokohama-1">
  <a:themeElements>
    <a:clrScheme name="1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Yokohama-1">
  <a:themeElements>
    <a:clrScheme name="2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Yokohama-1">
  <a:themeElements>
    <a:clrScheme name="3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Yokohama-1">
  <a:themeElements>
    <a:clrScheme name="4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Yokohama-1">
  <a:themeElements>
    <a:clrScheme name="5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Yokohama-1">
  <a:themeElements>
    <a:clrScheme name="6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Yokohama-1">
  <a:themeElements>
    <a:clrScheme name="7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7_Yokohama-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Yokohama-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Yokohama-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Yokohama-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Yokohama-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Yokohama-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Yokohama-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Yokohama-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Yokohama-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Yokohama-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Yokohama-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Yokohama-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Yokohama-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Yokohama-1</Template>
  <TotalTime>3797</TotalTime>
  <Words>1960</Words>
  <Application>Microsoft Office PowerPoint</Application>
  <PresentationFormat>画面に合わせる (4:3)</PresentationFormat>
  <Paragraphs>326</Paragraphs>
  <Slides>37</Slides>
  <Notes>37</Notes>
  <HiddenSlides>0</HiddenSlides>
  <MMClips>0</MMClips>
  <ScaleCrop>false</ScaleCrop>
  <HeadingPairs>
    <vt:vector size="6" baseType="variant">
      <vt:variant>
        <vt:lpstr>使用されているフォント</vt:lpstr>
      </vt:variant>
      <vt:variant>
        <vt:i4>4</vt:i4>
      </vt:variant>
      <vt:variant>
        <vt:lpstr>テーマ</vt:lpstr>
      </vt:variant>
      <vt:variant>
        <vt:i4>8</vt:i4>
      </vt:variant>
      <vt:variant>
        <vt:lpstr>スライド タイトル</vt:lpstr>
      </vt:variant>
      <vt:variant>
        <vt:i4>37</vt:i4>
      </vt:variant>
    </vt:vector>
  </HeadingPairs>
  <TitlesOfParts>
    <vt:vector size="49" baseType="lpstr">
      <vt:lpstr>Arial</vt:lpstr>
      <vt:lpstr>ＭＳ Ｐゴシック</vt:lpstr>
      <vt:lpstr>Calibri</vt:lpstr>
      <vt:lpstr>ＭＳ ゴシック</vt:lpstr>
      <vt:lpstr>Yokohama-1</vt:lpstr>
      <vt:lpstr>1_Yokohama-1</vt:lpstr>
      <vt:lpstr>2_Yokohama-1</vt:lpstr>
      <vt:lpstr>3_Yokohama-1</vt:lpstr>
      <vt:lpstr>4_Yokohama-1</vt:lpstr>
      <vt:lpstr>5_Yokohama-1</vt:lpstr>
      <vt:lpstr>6_Yokohama-1</vt:lpstr>
      <vt:lpstr>7_Yokohama-1</vt:lpstr>
      <vt:lpstr>スライド 1</vt:lpstr>
      <vt:lpstr>スライド 2</vt:lpstr>
      <vt:lpstr>スライド 3</vt:lpstr>
      <vt:lpstr>スライド 4</vt:lpstr>
      <vt:lpstr>スライド 5</vt:lpstr>
      <vt:lpstr>Boost.SharedPtr</vt:lpstr>
      <vt:lpstr>Boost.SharedPtr</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Boost.Spirit</vt:lpstr>
      <vt:lpstr>スライド 18</vt:lpstr>
      <vt:lpstr>スライド 19</vt:lpstr>
      <vt:lpstr>スライド 20</vt:lpstr>
      <vt:lpstr>スライド 21</vt:lpstr>
      <vt:lpstr>スライド 22</vt:lpstr>
      <vt:lpstr>スライド 23</vt:lpstr>
      <vt:lpstr>スライド 24</vt:lpstr>
      <vt:lpstr>スライド 25</vt:lpstr>
      <vt:lpstr>スライド 26</vt:lpstr>
      <vt:lpstr>スライド 27</vt:lpstr>
      <vt:lpstr>スライド 28</vt:lpstr>
      <vt:lpstr>スライド 29</vt:lpstr>
      <vt:lpstr>スライド 30</vt:lpstr>
      <vt:lpstr>スライド 31</vt:lpstr>
      <vt:lpstr>スライド 32</vt:lpstr>
      <vt:lpstr>スライド 33</vt:lpstr>
      <vt:lpstr>スライド 34</vt:lpstr>
      <vt:lpstr>スライド 35</vt:lpstr>
      <vt:lpstr>スライド 36</vt:lpstr>
      <vt:lpstr>スライド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melter</dc:creator>
  <cp:lastModifiedBy>Hatsune, Akira</cp:lastModifiedBy>
  <cp:revision>23</cp:revision>
  <dcterms:created xsi:type="dcterms:W3CDTF">2008-08-18T12:02:24Z</dcterms:created>
  <dcterms:modified xsi:type="dcterms:W3CDTF">2009-01-10T04:31:01Z</dcterms:modified>
</cp:coreProperties>
</file>