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3"/>
  </p:notesMasterIdLst>
  <p:sldIdLst>
    <p:sldId id="269" r:id="rId2"/>
    <p:sldId id="265" r:id="rId3"/>
    <p:sldId id="268" r:id="rId4"/>
    <p:sldId id="266" r:id="rId5"/>
    <p:sldId id="267" r:id="rId6"/>
    <p:sldId id="270" r:id="rId7"/>
    <p:sldId id="271" r:id="rId8"/>
    <p:sldId id="272" r:id="rId9"/>
    <p:sldId id="273" r:id="rId10"/>
    <p:sldId id="295" r:id="rId11"/>
    <p:sldId id="296" r:id="rId12"/>
    <p:sldId id="274" r:id="rId13"/>
    <p:sldId id="286" r:id="rId14"/>
    <p:sldId id="287" r:id="rId15"/>
    <p:sldId id="290" r:id="rId16"/>
    <p:sldId id="288" r:id="rId17"/>
    <p:sldId id="289" r:id="rId18"/>
    <p:sldId id="276" r:id="rId19"/>
    <p:sldId id="277" r:id="rId20"/>
    <p:sldId id="278" r:id="rId21"/>
    <p:sldId id="294" r:id="rId22"/>
    <p:sldId id="279" r:id="rId23"/>
    <p:sldId id="280" r:id="rId24"/>
    <p:sldId id="281" r:id="rId25"/>
    <p:sldId id="282" r:id="rId26"/>
    <p:sldId id="283" r:id="rId27"/>
    <p:sldId id="285" r:id="rId28"/>
    <p:sldId id="284" r:id="rId29"/>
    <p:sldId id="291" r:id="rId30"/>
    <p:sldId id="292" r:id="rId31"/>
    <p:sldId id="293" r:id="rId32"/>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shift_jis"/>
  <p:showPr showNarration="1">
    <p:present/>
    <p:sldAll/>
    <p:penClr>
      <a:srgbClr val="FF0000"/>
    </p:penClr>
  </p:showPr>
  <p:clrMru>
    <a:srgbClr val="C1CBD7"/>
    <a:srgbClr val="323232"/>
  </p:clrMru>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1E171933-4619-4E11-9A3F-F7608DF75F80}" styleName="中間スタイル 1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1FECB4D8-DB02-4DC6-A0A2-4F2EBAE1DC90}" styleName="中間スタイル 1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3815" autoAdjust="0"/>
    <p:restoredTop sz="89927" autoAdjust="0"/>
  </p:normalViewPr>
  <p:slideViewPr>
    <p:cSldViewPr>
      <p:cViewPr varScale="1">
        <p:scale>
          <a:sx n="67" d="100"/>
          <a:sy n="67" d="100"/>
        </p:scale>
        <p:origin x="-96" y="-312"/>
      </p:cViewPr>
      <p:guideLst>
        <p:guide orient="horz" pos="2160"/>
        <p:guide pos="2880"/>
      </p:guideLst>
    </p:cSldViewPr>
  </p:slideViewPr>
  <p:outlineViewPr>
    <p:cViewPr>
      <p:scale>
        <a:sx n="33" d="100"/>
        <a:sy n="33" d="100"/>
      </p:scale>
      <p:origin x="36" y="822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4" d="100"/>
          <a:sy n="74" d="100"/>
        </p:scale>
        <p:origin x="-2190" y="-108"/>
      </p:cViewPr>
      <p:guideLst>
        <p:guide orient="horz" pos="3107"/>
        <p:guide pos="212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2"/>
            <a:ext cx="2919413" cy="493712"/>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4763" y="2"/>
            <a:ext cx="2919412" cy="493712"/>
          </a:xfrm>
          <a:prstGeom prst="rect">
            <a:avLst/>
          </a:prstGeom>
        </p:spPr>
        <p:txBody>
          <a:bodyPr vert="horz" lIns="91440" tIns="45720" rIns="91440" bIns="45720" rtlCol="0"/>
          <a:lstStyle>
            <a:lvl1pPr algn="r">
              <a:defRPr sz="1200"/>
            </a:lvl1pPr>
          </a:lstStyle>
          <a:p>
            <a:fld id="{5B3C5432-9B07-48EE-A2E3-DE7F89C8A23D}" type="datetimeFigureOut">
              <a:rPr kumimoji="1" lang="ja-JP" altLang="en-US" smtClean="0"/>
              <a:pPr/>
              <a:t>2008/9/4</a:t>
            </a:fld>
            <a:endParaRPr kumimoji="1" lang="ja-JP" altLang="en-US"/>
          </a:p>
        </p:txBody>
      </p:sp>
      <p:sp>
        <p:nvSpPr>
          <p:cNvPr id="4" name="スライド イメージ プレースホルダ 3"/>
          <p:cNvSpPr>
            <a:spLocks noGrp="1" noRot="1" noChangeAspect="1"/>
          </p:cNvSpPr>
          <p:nvPr>
            <p:ph type="sldImg" idx="2"/>
          </p:nvPr>
        </p:nvSpPr>
        <p:spPr>
          <a:xfrm>
            <a:off x="900113" y="739775"/>
            <a:ext cx="4935537" cy="370205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100" y="4686300"/>
            <a:ext cx="5389563" cy="4440237"/>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1" y="9371014"/>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4763" y="9371014"/>
            <a:ext cx="2919412" cy="493712"/>
          </a:xfrm>
          <a:prstGeom prst="rect">
            <a:avLst/>
          </a:prstGeom>
        </p:spPr>
        <p:txBody>
          <a:bodyPr vert="horz" lIns="91440" tIns="45720" rIns="91440" bIns="45720" rtlCol="0" anchor="b"/>
          <a:lstStyle>
            <a:lvl1pPr algn="r">
              <a:defRPr sz="1200"/>
            </a:lvl1pPr>
          </a:lstStyle>
          <a:p>
            <a:fld id="{0D7189C3-70FD-45C8-AA34-3D07BFDF182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26</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6"/>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9"/>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9"/>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マスタ タイトルの書式設定</a:t>
            </a:r>
            <a:endParaRPr lang="ja-JP" altLang="en-US" dirty="0"/>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4"/>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1"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1"/>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solidFill>
          <a:schemeClr val="bg1"/>
        </a:solidFill>
        <a:effectLst/>
      </p:bgPr>
    </p:bg>
    <p:spTree>
      <p:nvGrpSpPr>
        <p:cNvPr id="1" name=""/>
        <p:cNvGrpSpPr/>
        <p:nvPr/>
      </p:nvGrpSpPr>
      <p:grpSpPr>
        <a:xfrm>
          <a:off x="0" y="0"/>
          <a:ext cx="0" cy="0"/>
          <a:chOff x="0" y="0"/>
          <a:chExt cx="0" cy="0"/>
        </a:xfrm>
      </p:grpSpPr>
      <p:pic>
        <p:nvPicPr>
          <p:cNvPr id="7" name="Picture 3" descr="C:\Users\localnaka\Desktop\3.png"/>
          <p:cNvPicPr>
            <a:picLocks noChangeAspect="1" noChangeArrowheads="1"/>
          </p:cNvPicPr>
          <p:nvPr/>
        </p:nvPicPr>
        <p:blipFill>
          <a:blip r:embed="rId14"/>
          <a:srcRect/>
          <a:stretch>
            <a:fillRect/>
          </a:stretch>
        </p:blipFill>
        <p:spPr bwMode="auto">
          <a:xfrm>
            <a:off x="357159" y="285729"/>
            <a:ext cx="8286808" cy="5709181"/>
          </a:xfrm>
          <a:prstGeom prst="rect">
            <a:avLst/>
          </a:prstGeom>
          <a:noFill/>
        </p:spPr>
      </p:pic>
      <p:sp>
        <p:nvSpPr>
          <p:cNvPr id="1027" name="Rectangle 2"/>
          <p:cNvSpPr>
            <a:spLocks noGrp="1" noChangeArrowheads="1"/>
          </p:cNvSpPr>
          <p:nvPr>
            <p:ph type="title"/>
          </p:nvPr>
        </p:nvSpPr>
        <p:spPr bwMode="auto">
          <a:xfrm>
            <a:off x="457200" y="274639"/>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4101" name="Rectangle 5"/>
          <p:cNvSpPr>
            <a:spLocks noChangeArrowheads="1"/>
          </p:cNvSpPr>
          <p:nvPr/>
        </p:nvSpPr>
        <p:spPr bwMode="auto">
          <a:xfrm>
            <a:off x="1979614"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smtClean="0">
                <a:solidFill>
                  <a:schemeClr val="tx2"/>
                </a:solidFill>
                <a:ea typeface="ＭＳ Ｐゴシック" pitchFamily="50" charset="-128"/>
              </a:rPr>
              <a:t>わんくま</a:t>
            </a:r>
            <a:r>
              <a:rPr kumimoji="0" lang="ja-JP" altLang="en-US" sz="2300" dirty="0" smtClean="0">
                <a:solidFill>
                  <a:schemeClr val="tx2"/>
                </a:solidFill>
                <a:ea typeface="ＭＳ Ｐゴシック" pitchFamily="50" charset="-128"/>
              </a:rPr>
              <a:t>同盟 大阪勉強会 </a:t>
            </a:r>
            <a:r>
              <a:rPr kumimoji="0" lang="en-US" altLang="ja-JP" sz="2300" dirty="0" smtClean="0">
                <a:solidFill>
                  <a:schemeClr val="tx2"/>
                </a:solidFill>
                <a:ea typeface="ＭＳ Ｐゴシック" pitchFamily="50" charset="-128"/>
              </a:rPr>
              <a:t>#22</a:t>
            </a:r>
            <a:endParaRPr kumimoji="0" lang="en-US" altLang="ja-JP" sz="2300" dirty="0">
              <a:solidFill>
                <a:schemeClr val="tx2"/>
              </a:solidFill>
              <a:ea typeface="ＭＳ Ｐゴシック" pitchFamily="50" charset="-128"/>
            </a:endParaRPr>
          </a:p>
        </p:txBody>
      </p:sp>
      <p:pic>
        <p:nvPicPr>
          <p:cNvPr id="10" name="Picture 2" descr="C:\Users\localnaka\Desktop\名称未設定1.png"/>
          <p:cNvPicPr>
            <a:picLocks noChangeAspect="1" noChangeArrowheads="1"/>
          </p:cNvPicPr>
          <p:nvPr/>
        </p:nvPicPr>
        <p:blipFill>
          <a:blip r:embed="rId15"/>
          <a:srcRect/>
          <a:stretch>
            <a:fillRect/>
          </a:stretch>
        </p:blipFill>
        <p:spPr bwMode="auto">
          <a:xfrm>
            <a:off x="428596" y="6165057"/>
            <a:ext cx="1643075" cy="572951"/>
          </a:xfrm>
          <a:prstGeom prst="rect">
            <a:avLst/>
          </a:prstGeom>
          <a:noFill/>
        </p:spPr>
      </p:pic>
      <p:sp>
        <p:nvSpPr>
          <p:cNvPr id="8" name="日付プレースホルダ 7"/>
          <p:cNvSpPr>
            <a:spLocks noGrp="1"/>
          </p:cNvSpPr>
          <p:nvPr>
            <p:ph type="dt" sz="half" idx="2"/>
          </p:nvPr>
        </p:nvSpPr>
        <p:spPr>
          <a:xfrm>
            <a:off x="285720" y="5929330"/>
            <a:ext cx="2133600" cy="222249"/>
          </a:xfrm>
          <a:prstGeom prst="rect">
            <a:avLst/>
          </a:prstGeom>
        </p:spPr>
        <p:txBody>
          <a:bodyPr vert="horz" lIns="91440" tIns="45720" rIns="91440" bIns="45720" rtlCol="0" anchor="ctr"/>
          <a:lstStyle>
            <a:lvl1pPr algn="l">
              <a:defRPr sz="1100" b="1">
                <a:solidFill>
                  <a:srgbClr val="FF0000"/>
                </a:solidFill>
              </a:defRPr>
            </a:lvl1pPr>
          </a:lstStyle>
          <a:p>
            <a:fld id="{54345D04-4ED5-4BEA-B842-FCBC78D62388}" type="datetimeFigureOut">
              <a:rPr lang="ja-JP" altLang="en-US" smtClean="0"/>
              <a:pPr/>
              <a:t>2008/9/4</a:t>
            </a:fld>
            <a:endParaRPr lang="ja-JP" altLang="en-US"/>
          </a:p>
        </p:txBody>
      </p:sp>
      <p:sp>
        <p:nvSpPr>
          <p:cNvPr id="9" name="スライド番号プレースホルダ 8"/>
          <p:cNvSpPr>
            <a:spLocks noGrp="1"/>
          </p:cNvSpPr>
          <p:nvPr>
            <p:ph type="sldNum" sz="quarter" idx="4"/>
          </p:nvPr>
        </p:nvSpPr>
        <p:spPr>
          <a:xfrm>
            <a:off x="6858016" y="6500834"/>
            <a:ext cx="2133600" cy="220641"/>
          </a:xfrm>
          <a:prstGeom prst="rect">
            <a:avLst/>
          </a:prstGeom>
        </p:spPr>
        <p:txBody>
          <a:bodyPr vert="horz" lIns="91440" tIns="45720" rIns="91440" bIns="45720" rtlCol="0" anchor="ctr"/>
          <a:lstStyle>
            <a:lvl1pPr algn="r">
              <a:defRPr sz="1050">
                <a:solidFill>
                  <a:schemeClr val="tx1">
                    <a:tint val="75000"/>
                  </a:schemeClr>
                </a:solidFill>
              </a:defRPr>
            </a:lvl1pPr>
          </a:lstStyle>
          <a:p>
            <a:fld id="{D1676A52-2BE7-40FD-8813-4AA895370C7A}" type="slidenum">
              <a:rPr lang="ja-JP" altLang="en-US" smtClean="0"/>
              <a:pPr/>
              <a:t>&lt;#&gt;</a:t>
            </a:fld>
            <a:endParaRPr lang="ja-JP" altLang="en-US" dirty="0"/>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ransition/>
  <p:timing>
    <p:tnLst>
      <p:par>
        <p:cTn id="1" dur="indefinite" restart="never" nodeType="tmRoot"/>
      </p:par>
    </p:tnLst>
  </p:timing>
  <p:txStyles>
    <p:titleStyle>
      <a:lvl1pPr algn="ctr" rtl="0" eaLnBrk="1" fontAlgn="base" hangingPunct="1">
        <a:spcBef>
          <a:spcPct val="0"/>
        </a:spcBef>
        <a:spcAft>
          <a:spcPct val="0"/>
        </a:spcAft>
        <a:defRPr kumimoji="1" sz="2400">
          <a:solidFill>
            <a:schemeClr val="tx2"/>
          </a:solidFill>
          <a:latin typeface="+mj-lt"/>
          <a:ea typeface="+mj-ea"/>
          <a:cs typeface="+mj-cs"/>
        </a:defRPr>
      </a:lvl1pPr>
      <a:lvl2pPr algn="ctr" rtl="0" eaLnBrk="1" fontAlgn="base" hangingPunct="1">
        <a:spcBef>
          <a:spcPct val="0"/>
        </a:spcBef>
        <a:spcAft>
          <a:spcPct val="0"/>
        </a:spcAft>
        <a:defRPr kumimoji="1" sz="2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2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2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png"/><Relationship Id="rId1" Type="http://schemas.openxmlformats.org/officeDocument/2006/relationships/slideLayout" Target="../slideLayouts/slideLayout12.xml"/><Relationship Id="rId4" Type="http://schemas.openxmlformats.org/officeDocument/2006/relationships/image" Target="../media/image6.w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3" Type="http://schemas.openxmlformats.org/officeDocument/2006/relationships/hyperlink" Target="http://openlab.ring.gr.jp/tsuneo/soft/tar32_2/tar32_2/sdk/TAR_FMT.TXT" TargetMode="External"/><Relationship Id="rId2" Type="http://schemas.openxmlformats.org/officeDocument/2006/relationships/hyperlink" Target="http://www.redout.net/data/tar.html" TargetMode="External"/><Relationship Id="rId1" Type="http://schemas.openxmlformats.org/officeDocument/2006/relationships/slideLayout" Target="../slideLayouts/slideLayout12.xml"/><Relationship Id="rId4" Type="http://schemas.openxmlformats.org/officeDocument/2006/relationships/hyperlink" Target="http://www.pkware.com/documents/casestudies/APPNOTE.TXT"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bwMode="black">
          <a:xfrm>
            <a:off x="685800" y="642918"/>
            <a:ext cx="7772400" cy="3357586"/>
          </a:xfrm>
        </p:spPr>
        <p:txBody>
          <a:bodyPr/>
          <a:lstStyle/>
          <a:p>
            <a:r>
              <a:rPr lang="en-US" altLang="ja-JP" sz="4400" b="1" dirty="0" smtClean="0">
                <a:ln w="10541" cmpd="sng">
                  <a:solidFill>
                    <a:schemeClr val="accent1">
                      <a:shade val="88000"/>
                      <a:satMod val="110000"/>
                    </a:schemeClr>
                  </a:solidFill>
                  <a:prstDash val="solid"/>
                </a:ln>
                <a:solidFill>
                  <a:schemeClr val="accent4"/>
                </a:solidFill>
              </a:rPr>
              <a:t>GZIP</a:t>
            </a:r>
            <a:r>
              <a:rPr lang="ja-JP" altLang="en-US" sz="4400" b="1" dirty="0" smtClean="0">
                <a:ln w="10541" cmpd="sng">
                  <a:solidFill>
                    <a:schemeClr val="accent1">
                      <a:shade val="88000"/>
                      <a:satMod val="110000"/>
                    </a:schemeClr>
                  </a:solidFill>
                  <a:prstDash val="solid"/>
                </a:ln>
                <a:solidFill>
                  <a:schemeClr val="accent4"/>
                </a:solidFill>
              </a:rPr>
              <a:t>ファイルや</a:t>
            </a:r>
            <a:r>
              <a:rPr lang="en-US" altLang="ja-JP" sz="4400" b="1" dirty="0" smtClean="0">
                <a:ln w="10541" cmpd="sng">
                  <a:solidFill>
                    <a:schemeClr val="accent1">
                      <a:shade val="88000"/>
                      <a:satMod val="110000"/>
                    </a:schemeClr>
                  </a:solidFill>
                  <a:prstDash val="solid"/>
                </a:ln>
                <a:solidFill>
                  <a:schemeClr val="accent4"/>
                </a:solidFill>
              </a:rPr>
              <a:t>ZIP</a:t>
            </a:r>
            <a:r>
              <a:rPr lang="ja-JP" altLang="en-US" sz="4400" b="1" dirty="0" smtClean="0">
                <a:ln w="10541" cmpd="sng">
                  <a:solidFill>
                    <a:schemeClr val="accent1">
                      <a:shade val="88000"/>
                      <a:satMod val="110000"/>
                    </a:schemeClr>
                  </a:solidFill>
                  <a:prstDash val="solid"/>
                </a:ln>
                <a:solidFill>
                  <a:schemeClr val="accent4"/>
                </a:solidFill>
              </a:rPr>
              <a:t>ファイルを自分で作ろう</a:t>
            </a:r>
            <a:endParaRPr kumimoji="1" lang="ja-JP" altLang="en-US" sz="4400" b="1" dirty="0">
              <a:solidFill>
                <a:schemeClr val="accent4"/>
              </a:solidFill>
            </a:endParaRPr>
          </a:p>
        </p:txBody>
      </p:sp>
      <p:sp>
        <p:nvSpPr>
          <p:cNvPr id="3" name="サブタイトル 2"/>
          <p:cNvSpPr>
            <a:spLocks noGrp="1"/>
          </p:cNvSpPr>
          <p:nvPr>
            <p:ph type="subTitle" idx="1"/>
          </p:nvPr>
        </p:nvSpPr>
        <p:spPr>
          <a:xfrm>
            <a:off x="2071670" y="4857760"/>
            <a:ext cx="6400800" cy="781040"/>
          </a:xfrm>
        </p:spPr>
        <p:txBody>
          <a:bodyPr/>
          <a:lstStyle/>
          <a:p>
            <a:pPr algn="r"/>
            <a:r>
              <a:rPr lang="ja-JP" altLang="en-US" dirty="0" err="1" smtClean="0"/>
              <a:t>ぽぴ</a:t>
            </a:r>
            <a:r>
              <a:rPr lang="ja-JP" altLang="en-US" dirty="0" smtClean="0"/>
              <a:t>王子</a:t>
            </a:r>
            <a:r>
              <a:rPr kumimoji="1" lang="ja-JP" altLang="en-US" dirty="0" smtClean="0"/>
              <a:t>＠</a:t>
            </a:r>
            <a:r>
              <a:rPr kumimoji="1" lang="ja-JP" altLang="en-US" dirty="0" err="1" smtClean="0"/>
              <a:t>わんくま</a:t>
            </a:r>
            <a:r>
              <a:rPr kumimoji="1" lang="ja-JP" altLang="en-US" dirty="0" smtClean="0"/>
              <a:t>同盟</a:t>
            </a:r>
            <a:endParaRPr kumimoji="1" lang="ja-JP" altLang="en-US" dirty="0"/>
          </a:p>
        </p:txBody>
      </p:sp>
      <p:pic>
        <p:nvPicPr>
          <p:cNvPr id="4" name="図 3" descr="popi.gif"/>
          <p:cNvPicPr>
            <a:picLocks noChangeAspect="1"/>
          </p:cNvPicPr>
          <p:nvPr/>
        </p:nvPicPr>
        <p:blipFill>
          <a:blip r:embed="rId2"/>
          <a:srcRect/>
          <a:stretch>
            <a:fillRect/>
          </a:stretch>
        </p:blipFill>
        <p:spPr bwMode="auto">
          <a:xfrm>
            <a:off x="3500430" y="4929198"/>
            <a:ext cx="304800" cy="323850"/>
          </a:xfrm>
          <a:prstGeom prst="rect">
            <a:avLst/>
          </a:prstGeom>
          <a:noFill/>
          <a:ln w="9525">
            <a:noFill/>
            <a:miter lim="800000"/>
            <a:headEnd/>
            <a:tailEnd/>
          </a:ln>
        </p:spPr>
      </p:pic>
      <p:sp>
        <p:nvSpPr>
          <p:cNvPr id="5" name="テキスト ボックス 4"/>
          <p:cNvSpPr txBox="1"/>
          <p:nvPr/>
        </p:nvSpPr>
        <p:spPr>
          <a:xfrm>
            <a:off x="4929190" y="3071810"/>
            <a:ext cx="3429024" cy="400110"/>
          </a:xfrm>
          <a:prstGeom prst="rect">
            <a:avLst/>
          </a:prstGeom>
          <a:noFill/>
        </p:spPr>
        <p:txBody>
          <a:bodyPr wrap="square" rtlCol="0">
            <a:spAutoFit/>
          </a:bodyPr>
          <a:lstStyle/>
          <a:p>
            <a:pPr algn="r"/>
            <a:r>
              <a:rPr kumimoji="1" lang="ja-JP" altLang="en-US" sz="2000" b="1" dirty="0" smtClean="0">
                <a:ln w="18000">
                  <a:solidFill>
                    <a:schemeClr val="tx1">
                      <a:lumMod val="95000"/>
                      <a:lumOff val="5000"/>
                    </a:schemeClr>
                  </a:solidFill>
                  <a:prstDash val="solid"/>
                  <a:miter lim="800000"/>
                </a:ln>
                <a:noFill/>
                <a:effectLst>
                  <a:outerShdw blurRad="25500" dist="23000" dir="7020000" algn="tl">
                    <a:srgbClr val="000000">
                      <a:alpha val="50000"/>
                    </a:srgbClr>
                  </a:outerShdw>
                </a:effectLst>
                <a:latin typeface="+mn-ea"/>
                <a:ea typeface="+mn-ea"/>
              </a:rPr>
              <a:t>ディレクターズカット</a:t>
            </a:r>
            <a:endParaRPr kumimoji="1" lang="ja-JP" altLang="en-US" sz="2000" b="1" dirty="0">
              <a:ln w="18000">
                <a:solidFill>
                  <a:schemeClr val="tx1">
                    <a:lumMod val="95000"/>
                    <a:lumOff val="5000"/>
                  </a:schemeClr>
                </a:solidFill>
                <a:prstDash val="solid"/>
                <a:miter lim="800000"/>
              </a:ln>
              <a:noFill/>
              <a:effectLst>
                <a:outerShdw blurRad="25500" dist="23000" dir="7020000" algn="tl">
                  <a:srgbClr val="000000">
                    <a:alpha val="50000"/>
                  </a:srgbClr>
                </a:outerShdw>
              </a:effectLst>
              <a:latin typeface="+mn-ea"/>
              <a:ea typeface="+mn-ea"/>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ZIP</a:t>
            </a:r>
            <a:r>
              <a:rPr kumimoji="1" lang="ja-JP" altLang="en-US" dirty="0" smtClean="0"/>
              <a:t>ファイルについて</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欧米では割とメジャーな圧縮形式</a:t>
            </a:r>
            <a:endParaRPr lang="en-US" altLang="ja-JP" dirty="0" smtClean="0"/>
          </a:p>
          <a:p>
            <a:r>
              <a:rPr lang="en-US" altLang="ja-JP" dirty="0" smtClean="0"/>
              <a:t>Window XP</a:t>
            </a:r>
            <a:r>
              <a:rPr lang="ja-JP" altLang="en-US" dirty="0" smtClean="0"/>
              <a:t>以降であれば標準で使える</a:t>
            </a:r>
            <a:endParaRPr lang="en-US" altLang="ja-JP" dirty="0" smtClean="0"/>
          </a:p>
          <a:p>
            <a:r>
              <a:rPr lang="en-US" altLang="ja-JP" dirty="0" err="1" smtClean="0"/>
              <a:t>Implobe</a:t>
            </a:r>
            <a:r>
              <a:rPr lang="en-US" altLang="ja-JP" dirty="0" smtClean="0"/>
              <a:t>/Deflate/Deflate64/bzip2 </a:t>
            </a:r>
            <a:r>
              <a:rPr lang="ja-JP" altLang="en-US" dirty="0" smtClean="0"/>
              <a:t>などの圧縮形式を使用可能（一般的には </a:t>
            </a:r>
            <a:r>
              <a:rPr lang="en-US" altLang="ja-JP" dirty="0" smtClean="0"/>
              <a:t>Deflate </a:t>
            </a:r>
            <a:r>
              <a:rPr lang="ja-JP" altLang="en-US" dirty="0" smtClean="0"/>
              <a:t>が使用される）</a:t>
            </a:r>
            <a:endParaRPr lang="en-US" altLang="ja-JP" dirty="0" smtClean="0"/>
          </a:p>
          <a:p>
            <a:r>
              <a:rPr lang="ja-JP" altLang="en-US" dirty="0" smtClean="0"/>
              <a:t>暗号化にも対応</a:t>
            </a:r>
            <a:endParaRPr lang="en-US" altLang="ja-JP" dirty="0" smtClean="0"/>
          </a:p>
          <a:p>
            <a:r>
              <a:rPr lang="en-US" altLang="ja-JP" dirty="0" smtClean="0"/>
              <a:t>Java</a:t>
            </a:r>
            <a:r>
              <a:rPr lang="ja-JP" altLang="en-US" dirty="0" smtClean="0"/>
              <a:t>は標準ライブラリで使用可能</a:t>
            </a:r>
            <a:endParaRPr lang="en-US" altLang="ja-JP" dirty="0" smtClean="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正方形/長方形 35"/>
          <p:cNvSpPr/>
          <p:nvPr/>
        </p:nvSpPr>
        <p:spPr>
          <a:xfrm>
            <a:off x="785786" y="2357430"/>
            <a:ext cx="2928958" cy="11430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プレースホルダ 2"/>
          <p:cNvSpPr>
            <a:spLocks noGrp="1"/>
          </p:cNvSpPr>
          <p:nvPr>
            <p:ph type="body" idx="1"/>
          </p:nvPr>
        </p:nvSpPr>
        <p:spPr/>
        <p:txBody>
          <a:bodyPr/>
          <a:lstStyle/>
          <a:p>
            <a:r>
              <a:rPr kumimoji="1" lang="ja-JP" altLang="en-US" dirty="0" smtClean="0"/>
              <a:t>イメージで言うとこんな感じ</a:t>
            </a:r>
            <a:endParaRPr kumimoji="1" lang="ja-JP" altLang="en-US" dirty="0"/>
          </a:p>
        </p:txBody>
      </p:sp>
      <p:sp>
        <p:nvSpPr>
          <p:cNvPr id="21" name="テキスト ボックス 20"/>
          <p:cNvSpPr txBox="1"/>
          <p:nvPr/>
        </p:nvSpPr>
        <p:spPr>
          <a:xfrm>
            <a:off x="5857884" y="2143116"/>
            <a:ext cx="1785950" cy="400110"/>
          </a:xfrm>
          <a:prstGeom prst="rect">
            <a:avLst/>
          </a:prstGeom>
          <a:noFill/>
        </p:spPr>
        <p:txBody>
          <a:bodyPr wrap="square" rtlCol="0" anchor="ctr">
            <a:spAutoFit/>
          </a:bodyPr>
          <a:lstStyle/>
          <a:p>
            <a:pPr algn="ctr"/>
            <a:r>
              <a:rPr kumimoji="1" lang="en-US" altLang="ja-JP" sz="2000" b="1" dirty="0" err="1" smtClean="0">
                <a:ln w="12700">
                  <a:solidFill>
                    <a:schemeClr val="tx2">
                      <a:satMod val="155000"/>
                    </a:schemeClr>
                  </a:solidFill>
                  <a:prstDash val="solid"/>
                </a:ln>
                <a:noFill/>
                <a:effectLst>
                  <a:outerShdw blurRad="41275" dist="20320" dir="1800000" algn="tl" rotWithShape="0">
                    <a:srgbClr val="000000">
                      <a:alpha val="40000"/>
                    </a:srgbClr>
                  </a:outerShdw>
                </a:effectLst>
              </a:rPr>
              <a:t>gzip</a:t>
            </a:r>
            <a:r>
              <a:rPr kumimoji="1" lang="ja-JP" altLang="en-US" sz="2000" b="1" dirty="0" smtClean="0">
                <a:ln w="12700">
                  <a:solidFill>
                    <a:schemeClr val="tx2">
                      <a:satMod val="155000"/>
                    </a:schemeClr>
                  </a:solidFill>
                  <a:prstDash val="solid"/>
                </a:ln>
                <a:noFill/>
                <a:effectLst>
                  <a:outerShdw blurRad="41275" dist="20320" dir="1800000" algn="tl" rotWithShape="0">
                    <a:srgbClr val="000000">
                      <a:alpha val="40000"/>
                    </a:srgbClr>
                  </a:outerShdw>
                </a:effectLst>
              </a:rPr>
              <a:t>で圧縮</a:t>
            </a:r>
            <a:r>
              <a:rPr kumimoji="1" lang="en-US" altLang="ja-JP" sz="2000" b="1" dirty="0" smtClean="0">
                <a:ln w="12700">
                  <a:solidFill>
                    <a:schemeClr val="tx2">
                      <a:satMod val="155000"/>
                    </a:schemeClr>
                  </a:solidFill>
                  <a:prstDash val="solid"/>
                </a:ln>
                <a:noFill/>
                <a:effectLst>
                  <a:outerShdw blurRad="41275" dist="20320" dir="1800000" algn="tl" rotWithShape="0">
                    <a:srgbClr val="000000">
                      <a:alpha val="40000"/>
                    </a:srgbClr>
                  </a:outerShdw>
                </a:effectLst>
              </a:rPr>
              <a:t>!!</a:t>
            </a:r>
            <a:endParaRPr kumimoji="1" lang="ja-JP" altLang="en-US" sz="2000" b="1" dirty="0">
              <a:ln w="12700">
                <a:solidFill>
                  <a:schemeClr val="tx2">
                    <a:satMod val="155000"/>
                  </a:schemeClr>
                </a:solidFill>
                <a:prstDash val="solid"/>
              </a:ln>
              <a:noFill/>
              <a:effectLst>
                <a:outerShdw blurRad="41275" dist="20320" dir="1800000" algn="tl" rotWithShape="0">
                  <a:srgbClr val="000000">
                    <a:alpha val="40000"/>
                  </a:srgbClr>
                </a:outerShdw>
              </a:effectLst>
            </a:endParaRPr>
          </a:p>
        </p:txBody>
      </p:sp>
      <p:sp>
        <p:nvSpPr>
          <p:cNvPr id="2" name="タイトル 1"/>
          <p:cNvSpPr>
            <a:spLocks noGrp="1"/>
          </p:cNvSpPr>
          <p:nvPr>
            <p:ph type="title"/>
          </p:nvPr>
        </p:nvSpPr>
        <p:spPr/>
        <p:txBody>
          <a:bodyPr/>
          <a:lstStyle/>
          <a:p>
            <a:r>
              <a:rPr kumimoji="1" lang="en-US" altLang="ja-JP" dirty="0" smtClean="0"/>
              <a:t>tar</a:t>
            </a:r>
            <a:r>
              <a:rPr kumimoji="1" lang="ja-JP" altLang="en-US" dirty="0" smtClean="0"/>
              <a:t>と</a:t>
            </a:r>
            <a:r>
              <a:rPr lang="en-US" altLang="ja-JP" dirty="0" smtClean="0"/>
              <a:t>ZIP</a:t>
            </a:r>
            <a:r>
              <a:rPr lang="ja-JP" altLang="en-US" dirty="0" smtClean="0"/>
              <a:t>のイメージ</a:t>
            </a:r>
            <a:endParaRPr kumimoji="1" lang="ja-JP" altLang="en-US" dirty="0"/>
          </a:p>
        </p:txBody>
      </p:sp>
      <p:grpSp>
        <p:nvGrpSpPr>
          <p:cNvPr id="33" name="グループ化 32"/>
          <p:cNvGrpSpPr/>
          <p:nvPr/>
        </p:nvGrpSpPr>
        <p:grpSpPr>
          <a:xfrm>
            <a:off x="5143504" y="2285992"/>
            <a:ext cx="928694" cy="1214446"/>
            <a:chOff x="1857356" y="3643314"/>
            <a:chExt cx="928694" cy="1214446"/>
          </a:xfrm>
        </p:grpSpPr>
        <p:sp>
          <p:nvSpPr>
            <p:cNvPr id="14" name="テキスト ボックス 13"/>
            <p:cNvSpPr txBox="1"/>
            <p:nvPr/>
          </p:nvSpPr>
          <p:spPr>
            <a:xfrm>
              <a:off x="1857356" y="3643314"/>
              <a:ext cx="928694" cy="369332"/>
            </a:xfrm>
            <a:prstGeom prst="rect">
              <a:avLst/>
            </a:prstGeom>
            <a:noFill/>
          </p:spPr>
          <p:txBody>
            <a:bodyPr wrap="square" rtlCol="0">
              <a:spAutoFit/>
            </a:bodyPr>
            <a:lstStyle/>
            <a:p>
              <a:pPr algn="ctr"/>
              <a:r>
                <a:rPr kumimoji="1" lang="en-US" altLang="ja-JP" b="1" dirty="0" smtClean="0"/>
                <a:t>.tar</a:t>
              </a:r>
              <a:endParaRPr kumimoji="1" lang="ja-JP" altLang="en-US" b="1" dirty="0"/>
            </a:p>
          </p:txBody>
        </p:sp>
        <p:pic>
          <p:nvPicPr>
            <p:cNvPr id="1031" name="Picture 7" descr="C:\Documents and Settings\popi\Local Settings\Temporary Internet Files\Content.IE5\SDU70TIN\MCj04326060000[1].png"/>
            <p:cNvPicPr>
              <a:picLocks noChangeAspect="1" noChangeArrowheads="1"/>
            </p:cNvPicPr>
            <p:nvPr/>
          </p:nvPicPr>
          <p:blipFill>
            <a:blip r:embed="rId2"/>
            <a:srcRect/>
            <a:stretch>
              <a:fillRect/>
            </a:stretch>
          </p:blipFill>
          <p:spPr bwMode="auto">
            <a:xfrm>
              <a:off x="1857356" y="3929066"/>
              <a:ext cx="928694" cy="928694"/>
            </a:xfrm>
            <a:prstGeom prst="rect">
              <a:avLst/>
            </a:prstGeom>
            <a:noFill/>
          </p:spPr>
        </p:pic>
      </p:grpSp>
      <p:grpSp>
        <p:nvGrpSpPr>
          <p:cNvPr id="35" name="グループ化 34"/>
          <p:cNvGrpSpPr/>
          <p:nvPr/>
        </p:nvGrpSpPr>
        <p:grpSpPr>
          <a:xfrm>
            <a:off x="7572396" y="2214554"/>
            <a:ext cx="881063" cy="1214446"/>
            <a:chOff x="7572396" y="1643050"/>
            <a:chExt cx="881063" cy="1214446"/>
          </a:xfrm>
        </p:grpSpPr>
        <p:pic>
          <p:nvPicPr>
            <p:cNvPr id="1032" name="Picture 8" descr="C:\Documents and Settings\popi\Local Settings\Temporary Internet Files\Content.IE5\4XQB4P2N\MCj03970500000[1].wmf"/>
            <p:cNvPicPr>
              <a:picLocks noChangeAspect="1" noChangeArrowheads="1"/>
            </p:cNvPicPr>
            <p:nvPr/>
          </p:nvPicPr>
          <p:blipFill>
            <a:blip r:embed="rId3"/>
            <a:srcRect/>
            <a:stretch>
              <a:fillRect/>
            </a:stretch>
          </p:blipFill>
          <p:spPr bwMode="auto">
            <a:xfrm>
              <a:off x="7572396" y="1957384"/>
              <a:ext cx="881063" cy="900112"/>
            </a:xfrm>
            <a:prstGeom prst="rect">
              <a:avLst/>
            </a:prstGeom>
            <a:noFill/>
          </p:spPr>
        </p:pic>
        <p:sp>
          <p:nvSpPr>
            <p:cNvPr id="18" name="テキスト ボックス 17"/>
            <p:cNvSpPr txBox="1"/>
            <p:nvPr/>
          </p:nvSpPr>
          <p:spPr>
            <a:xfrm>
              <a:off x="7572396" y="1643050"/>
              <a:ext cx="857256" cy="369332"/>
            </a:xfrm>
            <a:prstGeom prst="rect">
              <a:avLst/>
            </a:prstGeom>
            <a:noFill/>
          </p:spPr>
          <p:txBody>
            <a:bodyPr wrap="square" rtlCol="0">
              <a:spAutoFit/>
            </a:bodyPr>
            <a:lstStyle/>
            <a:p>
              <a:pPr algn="ctr"/>
              <a:r>
                <a:rPr kumimoji="1" lang="en-US" altLang="ja-JP" b="1" dirty="0" smtClean="0"/>
                <a:t>.</a:t>
              </a:r>
              <a:r>
                <a:rPr kumimoji="1" lang="en-US" altLang="ja-JP" b="1" dirty="0" err="1" smtClean="0"/>
                <a:t>tar.gz</a:t>
              </a:r>
              <a:endParaRPr kumimoji="1" lang="ja-JP" altLang="en-US" b="1" dirty="0"/>
            </a:p>
          </p:txBody>
        </p:sp>
      </p:grpSp>
      <p:cxnSp>
        <p:nvCxnSpPr>
          <p:cNvPr id="20" name="直線矢印コネクタ 19"/>
          <p:cNvCxnSpPr/>
          <p:nvPr/>
        </p:nvCxnSpPr>
        <p:spPr>
          <a:xfrm flipV="1">
            <a:off x="6215074" y="2857496"/>
            <a:ext cx="1154345" cy="3188"/>
          </a:xfrm>
          <a:prstGeom prst="straightConnector1">
            <a:avLst/>
          </a:prstGeom>
          <a:ln w="76200">
            <a:headEnd type="none" w="med" len="med"/>
            <a:tailEnd type="triangle" w="med" len="med"/>
          </a:ln>
        </p:spPr>
        <p:style>
          <a:lnRef idx="3">
            <a:schemeClr val="dk1"/>
          </a:lnRef>
          <a:fillRef idx="0">
            <a:schemeClr val="dk1"/>
          </a:fillRef>
          <a:effectRef idx="2">
            <a:schemeClr val="dk1"/>
          </a:effectRef>
          <a:fontRef idx="minor">
            <a:schemeClr val="tx1"/>
          </a:fontRef>
        </p:style>
      </p:cxnSp>
      <p:sp>
        <p:nvSpPr>
          <p:cNvPr id="19" name="テキスト ボックス 18"/>
          <p:cNvSpPr txBox="1"/>
          <p:nvPr/>
        </p:nvSpPr>
        <p:spPr>
          <a:xfrm>
            <a:off x="3786182" y="2143116"/>
            <a:ext cx="1571636" cy="461665"/>
          </a:xfrm>
          <a:prstGeom prst="rect">
            <a:avLst/>
          </a:prstGeom>
          <a:noFill/>
        </p:spPr>
        <p:txBody>
          <a:bodyPr wrap="square" rtlCol="0">
            <a:spAutoFit/>
          </a:bodyPr>
          <a:lstStyle/>
          <a:p>
            <a:pPr algn="ctr"/>
            <a:r>
              <a:rPr lang="en-US" altLang="ja-JP" sz="2400" b="1" dirty="0" smtClean="0">
                <a:ln w="12700">
                  <a:solidFill>
                    <a:schemeClr val="tx2">
                      <a:satMod val="155000"/>
                    </a:schemeClr>
                  </a:solidFill>
                  <a:prstDash val="solid"/>
                </a:ln>
                <a:noFill/>
                <a:effectLst>
                  <a:outerShdw blurRad="41275" dist="20320" dir="1800000" algn="tl" rotWithShape="0">
                    <a:srgbClr val="000000">
                      <a:alpha val="40000"/>
                    </a:srgbClr>
                  </a:outerShdw>
                </a:effectLst>
              </a:rPr>
              <a:t>tar</a:t>
            </a:r>
            <a:r>
              <a:rPr lang="ja-JP" altLang="en-US" sz="2400" b="1" dirty="0" smtClean="0">
                <a:ln w="12700">
                  <a:solidFill>
                    <a:schemeClr val="tx2">
                      <a:satMod val="155000"/>
                    </a:schemeClr>
                  </a:solidFill>
                  <a:prstDash val="solid"/>
                </a:ln>
                <a:noFill/>
                <a:effectLst>
                  <a:outerShdw blurRad="41275" dist="20320" dir="1800000" algn="tl" rotWithShape="0">
                    <a:srgbClr val="000000">
                      <a:alpha val="40000"/>
                    </a:srgbClr>
                  </a:outerShdw>
                </a:effectLst>
              </a:rPr>
              <a:t>で連結</a:t>
            </a:r>
            <a:endParaRPr kumimoji="1" lang="ja-JP" altLang="en-US" sz="2400" b="1" dirty="0">
              <a:ln w="12700">
                <a:solidFill>
                  <a:schemeClr val="tx2">
                    <a:satMod val="155000"/>
                  </a:schemeClr>
                </a:solidFill>
                <a:prstDash val="solid"/>
              </a:ln>
              <a:noFill/>
              <a:effectLst>
                <a:outerShdw blurRad="41275" dist="20320" dir="1800000" algn="tl" rotWithShape="0">
                  <a:srgbClr val="000000">
                    <a:alpha val="40000"/>
                  </a:srgbClr>
                </a:outerShdw>
              </a:effectLst>
            </a:endParaRPr>
          </a:p>
        </p:txBody>
      </p:sp>
      <p:grpSp>
        <p:nvGrpSpPr>
          <p:cNvPr id="24" name="グループ化 23"/>
          <p:cNvGrpSpPr/>
          <p:nvPr/>
        </p:nvGrpSpPr>
        <p:grpSpPr>
          <a:xfrm>
            <a:off x="857224" y="2357430"/>
            <a:ext cx="857256" cy="1000133"/>
            <a:chOff x="1000100" y="1857364"/>
            <a:chExt cx="857256" cy="1000133"/>
          </a:xfrm>
        </p:grpSpPr>
        <p:pic>
          <p:nvPicPr>
            <p:cNvPr id="22" name="Picture 4" descr="C:\Documents and Settings\popi\Local Settings\Temporary Internet Files\Content.IE5\OPQRSTUV\MCj03962720000[1].wmf"/>
            <p:cNvPicPr>
              <a:picLocks noChangeAspect="1" noChangeArrowheads="1"/>
            </p:cNvPicPr>
            <p:nvPr/>
          </p:nvPicPr>
          <p:blipFill>
            <a:blip r:embed="rId4"/>
            <a:srcRect/>
            <a:stretch>
              <a:fillRect/>
            </a:stretch>
          </p:blipFill>
          <p:spPr bwMode="auto">
            <a:xfrm>
              <a:off x="1071539" y="2143117"/>
              <a:ext cx="689998" cy="714380"/>
            </a:xfrm>
            <a:prstGeom prst="rect">
              <a:avLst/>
            </a:prstGeom>
            <a:noFill/>
          </p:spPr>
        </p:pic>
        <p:sp>
          <p:nvSpPr>
            <p:cNvPr id="23" name="テキスト ボックス 22"/>
            <p:cNvSpPr txBox="1"/>
            <p:nvPr/>
          </p:nvSpPr>
          <p:spPr>
            <a:xfrm>
              <a:off x="1000100" y="1857364"/>
              <a:ext cx="857256" cy="307777"/>
            </a:xfrm>
            <a:prstGeom prst="rect">
              <a:avLst/>
            </a:prstGeom>
            <a:noFill/>
          </p:spPr>
          <p:txBody>
            <a:bodyPr wrap="square" rtlCol="0">
              <a:spAutoFit/>
            </a:bodyPr>
            <a:lstStyle/>
            <a:p>
              <a:pPr algn="ctr"/>
              <a:r>
                <a:rPr lang="ja-JP" altLang="en-US" sz="1400" b="1" dirty="0" smtClean="0"/>
                <a:t>ファイル</a:t>
              </a:r>
              <a:endParaRPr kumimoji="1" lang="ja-JP" altLang="en-US" sz="1600" b="1" dirty="0"/>
            </a:p>
          </p:txBody>
        </p:sp>
      </p:grpSp>
      <p:grpSp>
        <p:nvGrpSpPr>
          <p:cNvPr id="25" name="グループ化 24"/>
          <p:cNvGrpSpPr/>
          <p:nvPr/>
        </p:nvGrpSpPr>
        <p:grpSpPr>
          <a:xfrm>
            <a:off x="1857356" y="2357430"/>
            <a:ext cx="857256" cy="1000133"/>
            <a:chOff x="1000100" y="1857364"/>
            <a:chExt cx="857256" cy="1000133"/>
          </a:xfrm>
        </p:grpSpPr>
        <p:pic>
          <p:nvPicPr>
            <p:cNvPr id="26" name="Picture 4" descr="C:\Documents and Settings\popi\Local Settings\Temporary Internet Files\Content.IE5\OPQRSTUV\MCj03962720000[1].wmf"/>
            <p:cNvPicPr>
              <a:picLocks noChangeAspect="1" noChangeArrowheads="1"/>
            </p:cNvPicPr>
            <p:nvPr/>
          </p:nvPicPr>
          <p:blipFill>
            <a:blip r:embed="rId4"/>
            <a:srcRect/>
            <a:stretch>
              <a:fillRect/>
            </a:stretch>
          </p:blipFill>
          <p:spPr bwMode="auto">
            <a:xfrm>
              <a:off x="1071539" y="2143117"/>
              <a:ext cx="689998" cy="714380"/>
            </a:xfrm>
            <a:prstGeom prst="rect">
              <a:avLst/>
            </a:prstGeom>
            <a:noFill/>
          </p:spPr>
        </p:pic>
        <p:sp>
          <p:nvSpPr>
            <p:cNvPr id="27" name="テキスト ボックス 26"/>
            <p:cNvSpPr txBox="1"/>
            <p:nvPr/>
          </p:nvSpPr>
          <p:spPr>
            <a:xfrm>
              <a:off x="1000100" y="1857364"/>
              <a:ext cx="857256" cy="307777"/>
            </a:xfrm>
            <a:prstGeom prst="rect">
              <a:avLst/>
            </a:prstGeom>
            <a:noFill/>
          </p:spPr>
          <p:txBody>
            <a:bodyPr wrap="square" rtlCol="0">
              <a:spAutoFit/>
            </a:bodyPr>
            <a:lstStyle/>
            <a:p>
              <a:pPr algn="ctr"/>
              <a:r>
                <a:rPr lang="ja-JP" altLang="en-US" sz="1400" b="1" dirty="0" smtClean="0"/>
                <a:t>ファイル</a:t>
              </a:r>
              <a:endParaRPr kumimoji="1" lang="ja-JP" altLang="en-US" sz="1600" b="1" dirty="0"/>
            </a:p>
          </p:txBody>
        </p:sp>
      </p:grpSp>
      <p:grpSp>
        <p:nvGrpSpPr>
          <p:cNvPr id="28" name="グループ化 27"/>
          <p:cNvGrpSpPr/>
          <p:nvPr/>
        </p:nvGrpSpPr>
        <p:grpSpPr>
          <a:xfrm>
            <a:off x="2857488" y="2357430"/>
            <a:ext cx="857256" cy="1000133"/>
            <a:chOff x="1000100" y="1857364"/>
            <a:chExt cx="857256" cy="1000133"/>
          </a:xfrm>
        </p:grpSpPr>
        <p:pic>
          <p:nvPicPr>
            <p:cNvPr id="29" name="Picture 4" descr="C:\Documents and Settings\popi\Local Settings\Temporary Internet Files\Content.IE5\OPQRSTUV\MCj03962720000[1].wmf"/>
            <p:cNvPicPr>
              <a:picLocks noChangeAspect="1" noChangeArrowheads="1"/>
            </p:cNvPicPr>
            <p:nvPr/>
          </p:nvPicPr>
          <p:blipFill>
            <a:blip r:embed="rId4"/>
            <a:srcRect/>
            <a:stretch>
              <a:fillRect/>
            </a:stretch>
          </p:blipFill>
          <p:spPr bwMode="auto">
            <a:xfrm>
              <a:off x="1071539" y="2143117"/>
              <a:ext cx="689998" cy="714380"/>
            </a:xfrm>
            <a:prstGeom prst="rect">
              <a:avLst/>
            </a:prstGeom>
            <a:noFill/>
          </p:spPr>
        </p:pic>
        <p:sp>
          <p:nvSpPr>
            <p:cNvPr id="30" name="テキスト ボックス 29"/>
            <p:cNvSpPr txBox="1"/>
            <p:nvPr/>
          </p:nvSpPr>
          <p:spPr>
            <a:xfrm>
              <a:off x="1000100" y="1857364"/>
              <a:ext cx="857256" cy="307777"/>
            </a:xfrm>
            <a:prstGeom prst="rect">
              <a:avLst/>
            </a:prstGeom>
            <a:noFill/>
          </p:spPr>
          <p:txBody>
            <a:bodyPr wrap="square" rtlCol="0">
              <a:spAutoFit/>
            </a:bodyPr>
            <a:lstStyle/>
            <a:p>
              <a:pPr algn="ctr"/>
              <a:r>
                <a:rPr lang="ja-JP" altLang="en-US" sz="1400" b="1" dirty="0" smtClean="0"/>
                <a:t>ファイル</a:t>
              </a:r>
              <a:endParaRPr kumimoji="1" lang="ja-JP" altLang="en-US" sz="1600" b="1" dirty="0"/>
            </a:p>
          </p:txBody>
        </p:sp>
      </p:grpSp>
      <p:cxnSp>
        <p:nvCxnSpPr>
          <p:cNvPr id="31" name="直線矢印コネクタ 30"/>
          <p:cNvCxnSpPr/>
          <p:nvPr/>
        </p:nvCxnSpPr>
        <p:spPr>
          <a:xfrm flipV="1">
            <a:off x="4071934" y="2857496"/>
            <a:ext cx="1000132" cy="3188"/>
          </a:xfrm>
          <a:prstGeom prst="straightConnector1">
            <a:avLst/>
          </a:prstGeom>
          <a:ln w="76200">
            <a:headEnd type="none" w="med" len="med"/>
            <a:tailEnd type="triangle" w="med" len="med"/>
          </a:ln>
        </p:spPr>
        <p:style>
          <a:lnRef idx="3">
            <a:schemeClr val="dk1"/>
          </a:lnRef>
          <a:fillRef idx="0">
            <a:schemeClr val="dk1"/>
          </a:fillRef>
          <a:effectRef idx="2">
            <a:schemeClr val="dk1"/>
          </a:effectRef>
          <a:fontRef idx="minor">
            <a:schemeClr val="tx1"/>
          </a:fontRef>
        </p:style>
      </p:cxnSp>
      <p:sp>
        <p:nvSpPr>
          <p:cNvPr id="37" name="正方形/長方形 36"/>
          <p:cNvSpPr/>
          <p:nvPr/>
        </p:nvSpPr>
        <p:spPr>
          <a:xfrm>
            <a:off x="785786" y="4357694"/>
            <a:ext cx="2928958" cy="11430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8" name="グループ化 37"/>
          <p:cNvGrpSpPr/>
          <p:nvPr/>
        </p:nvGrpSpPr>
        <p:grpSpPr>
          <a:xfrm>
            <a:off x="857224" y="4357694"/>
            <a:ext cx="857256" cy="1000133"/>
            <a:chOff x="1000100" y="1857364"/>
            <a:chExt cx="857256" cy="1000133"/>
          </a:xfrm>
        </p:grpSpPr>
        <p:pic>
          <p:nvPicPr>
            <p:cNvPr id="39" name="Picture 4" descr="C:\Documents and Settings\popi\Local Settings\Temporary Internet Files\Content.IE5\OPQRSTUV\MCj03962720000[1].wmf"/>
            <p:cNvPicPr>
              <a:picLocks noChangeAspect="1" noChangeArrowheads="1"/>
            </p:cNvPicPr>
            <p:nvPr/>
          </p:nvPicPr>
          <p:blipFill>
            <a:blip r:embed="rId4"/>
            <a:srcRect/>
            <a:stretch>
              <a:fillRect/>
            </a:stretch>
          </p:blipFill>
          <p:spPr bwMode="auto">
            <a:xfrm>
              <a:off x="1071539" y="2143117"/>
              <a:ext cx="689998" cy="714380"/>
            </a:xfrm>
            <a:prstGeom prst="rect">
              <a:avLst/>
            </a:prstGeom>
            <a:noFill/>
          </p:spPr>
        </p:pic>
        <p:sp>
          <p:nvSpPr>
            <p:cNvPr id="40" name="テキスト ボックス 39"/>
            <p:cNvSpPr txBox="1"/>
            <p:nvPr/>
          </p:nvSpPr>
          <p:spPr>
            <a:xfrm>
              <a:off x="1000100" y="1857364"/>
              <a:ext cx="857256" cy="307777"/>
            </a:xfrm>
            <a:prstGeom prst="rect">
              <a:avLst/>
            </a:prstGeom>
            <a:noFill/>
          </p:spPr>
          <p:txBody>
            <a:bodyPr wrap="square" rtlCol="0">
              <a:spAutoFit/>
            </a:bodyPr>
            <a:lstStyle/>
            <a:p>
              <a:pPr algn="ctr"/>
              <a:r>
                <a:rPr lang="ja-JP" altLang="en-US" sz="1400" b="1" dirty="0" smtClean="0"/>
                <a:t>ファイル</a:t>
              </a:r>
              <a:endParaRPr kumimoji="1" lang="ja-JP" altLang="en-US" sz="1600" b="1" dirty="0"/>
            </a:p>
          </p:txBody>
        </p:sp>
      </p:grpSp>
      <p:grpSp>
        <p:nvGrpSpPr>
          <p:cNvPr id="41" name="グループ化 40"/>
          <p:cNvGrpSpPr/>
          <p:nvPr/>
        </p:nvGrpSpPr>
        <p:grpSpPr>
          <a:xfrm>
            <a:off x="1857356" y="4357694"/>
            <a:ext cx="857256" cy="1000133"/>
            <a:chOff x="1000100" y="1857364"/>
            <a:chExt cx="857256" cy="1000133"/>
          </a:xfrm>
        </p:grpSpPr>
        <p:pic>
          <p:nvPicPr>
            <p:cNvPr id="42" name="Picture 4" descr="C:\Documents and Settings\popi\Local Settings\Temporary Internet Files\Content.IE5\OPQRSTUV\MCj03962720000[1].wmf"/>
            <p:cNvPicPr>
              <a:picLocks noChangeAspect="1" noChangeArrowheads="1"/>
            </p:cNvPicPr>
            <p:nvPr/>
          </p:nvPicPr>
          <p:blipFill>
            <a:blip r:embed="rId4"/>
            <a:srcRect/>
            <a:stretch>
              <a:fillRect/>
            </a:stretch>
          </p:blipFill>
          <p:spPr bwMode="auto">
            <a:xfrm>
              <a:off x="1071539" y="2143117"/>
              <a:ext cx="689998" cy="714380"/>
            </a:xfrm>
            <a:prstGeom prst="rect">
              <a:avLst/>
            </a:prstGeom>
            <a:noFill/>
          </p:spPr>
        </p:pic>
        <p:sp>
          <p:nvSpPr>
            <p:cNvPr id="43" name="テキスト ボックス 42"/>
            <p:cNvSpPr txBox="1"/>
            <p:nvPr/>
          </p:nvSpPr>
          <p:spPr>
            <a:xfrm>
              <a:off x="1000100" y="1857364"/>
              <a:ext cx="857256" cy="307777"/>
            </a:xfrm>
            <a:prstGeom prst="rect">
              <a:avLst/>
            </a:prstGeom>
            <a:noFill/>
          </p:spPr>
          <p:txBody>
            <a:bodyPr wrap="square" rtlCol="0">
              <a:spAutoFit/>
            </a:bodyPr>
            <a:lstStyle/>
            <a:p>
              <a:pPr algn="ctr"/>
              <a:r>
                <a:rPr lang="ja-JP" altLang="en-US" sz="1400" b="1" dirty="0" smtClean="0"/>
                <a:t>ファイル</a:t>
              </a:r>
              <a:endParaRPr kumimoji="1" lang="ja-JP" altLang="en-US" sz="1600" b="1" dirty="0"/>
            </a:p>
          </p:txBody>
        </p:sp>
      </p:grpSp>
      <p:grpSp>
        <p:nvGrpSpPr>
          <p:cNvPr id="44" name="グループ化 43"/>
          <p:cNvGrpSpPr/>
          <p:nvPr/>
        </p:nvGrpSpPr>
        <p:grpSpPr>
          <a:xfrm>
            <a:off x="2857488" y="4357694"/>
            <a:ext cx="857256" cy="1000133"/>
            <a:chOff x="1000100" y="1857364"/>
            <a:chExt cx="857256" cy="1000133"/>
          </a:xfrm>
        </p:grpSpPr>
        <p:pic>
          <p:nvPicPr>
            <p:cNvPr id="45" name="Picture 4" descr="C:\Documents and Settings\popi\Local Settings\Temporary Internet Files\Content.IE5\OPQRSTUV\MCj03962720000[1].wmf"/>
            <p:cNvPicPr>
              <a:picLocks noChangeAspect="1" noChangeArrowheads="1"/>
            </p:cNvPicPr>
            <p:nvPr/>
          </p:nvPicPr>
          <p:blipFill>
            <a:blip r:embed="rId4"/>
            <a:srcRect/>
            <a:stretch>
              <a:fillRect/>
            </a:stretch>
          </p:blipFill>
          <p:spPr bwMode="auto">
            <a:xfrm>
              <a:off x="1071539" y="2143117"/>
              <a:ext cx="689998" cy="714380"/>
            </a:xfrm>
            <a:prstGeom prst="rect">
              <a:avLst/>
            </a:prstGeom>
            <a:noFill/>
          </p:spPr>
        </p:pic>
        <p:sp>
          <p:nvSpPr>
            <p:cNvPr id="46" name="テキスト ボックス 45"/>
            <p:cNvSpPr txBox="1"/>
            <p:nvPr/>
          </p:nvSpPr>
          <p:spPr>
            <a:xfrm>
              <a:off x="1000100" y="1857364"/>
              <a:ext cx="857256" cy="307777"/>
            </a:xfrm>
            <a:prstGeom prst="rect">
              <a:avLst/>
            </a:prstGeom>
            <a:noFill/>
          </p:spPr>
          <p:txBody>
            <a:bodyPr wrap="square" rtlCol="0">
              <a:spAutoFit/>
            </a:bodyPr>
            <a:lstStyle/>
            <a:p>
              <a:pPr algn="ctr"/>
              <a:r>
                <a:rPr lang="ja-JP" altLang="en-US" sz="1400" b="1" dirty="0" smtClean="0"/>
                <a:t>ファイル</a:t>
              </a:r>
              <a:endParaRPr kumimoji="1" lang="ja-JP" altLang="en-US" sz="1600" b="1" dirty="0"/>
            </a:p>
          </p:txBody>
        </p:sp>
      </p:grpSp>
      <p:grpSp>
        <p:nvGrpSpPr>
          <p:cNvPr id="56" name="グループ化 55"/>
          <p:cNvGrpSpPr/>
          <p:nvPr/>
        </p:nvGrpSpPr>
        <p:grpSpPr>
          <a:xfrm>
            <a:off x="7548589" y="4286256"/>
            <a:ext cx="881063" cy="1214446"/>
            <a:chOff x="7548589" y="4286256"/>
            <a:chExt cx="881063" cy="1214446"/>
          </a:xfrm>
        </p:grpSpPr>
        <p:pic>
          <p:nvPicPr>
            <p:cNvPr id="48" name="Picture 8" descr="C:\Documents and Settings\popi\Local Settings\Temporary Internet Files\Content.IE5\4XQB4P2N\MCj03970500000[1].wmf"/>
            <p:cNvPicPr>
              <a:picLocks noChangeAspect="1" noChangeArrowheads="1"/>
            </p:cNvPicPr>
            <p:nvPr/>
          </p:nvPicPr>
          <p:blipFill>
            <a:blip r:embed="rId3"/>
            <a:srcRect/>
            <a:stretch>
              <a:fillRect/>
            </a:stretch>
          </p:blipFill>
          <p:spPr bwMode="auto">
            <a:xfrm>
              <a:off x="7548589" y="4600590"/>
              <a:ext cx="881063" cy="900112"/>
            </a:xfrm>
            <a:prstGeom prst="rect">
              <a:avLst/>
            </a:prstGeom>
            <a:noFill/>
          </p:spPr>
        </p:pic>
        <p:sp>
          <p:nvSpPr>
            <p:cNvPr id="49" name="テキスト ボックス 48"/>
            <p:cNvSpPr txBox="1"/>
            <p:nvPr/>
          </p:nvSpPr>
          <p:spPr>
            <a:xfrm>
              <a:off x="7548589" y="4286256"/>
              <a:ext cx="857256" cy="369332"/>
            </a:xfrm>
            <a:prstGeom prst="rect">
              <a:avLst/>
            </a:prstGeom>
            <a:noFill/>
          </p:spPr>
          <p:txBody>
            <a:bodyPr wrap="square" rtlCol="0">
              <a:spAutoFit/>
            </a:bodyPr>
            <a:lstStyle/>
            <a:p>
              <a:pPr algn="ctr"/>
              <a:r>
                <a:rPr kumimoji="1" lang="en-US" altLang="ja-JP" b="1" dirty="0" smtClean="0"/>
                <a:t>.ZIP</a:t>
              </a:r>
              <a:endParaRPr kumimoji="1" lang="ja-JP" altLang="en-US" b="1" dirty="0"/>
            </a:p>
          </p:txBody>
        </p:sp>
      </p:grpSp>
      <p:cxnSp>
        <p:nvCxnSpPr>
          <p:cNvPr id="50" name="直線矢印コネクタ 49"/>
          <p:cNvCxnSpPr/>
          <p:nvPr/>
        </p:nvCxnSpPr>
        <p:spPr>
          <a:xfrm>
            <a:off x="4000496" y="5000636"/>
            <a:ext cx="3440361" cy="1588"/>
          </a:xfrm>
          <a:prstGeom prst="straightConnector1">
            <a:avLst/>
          </a:prstGeom>
          <a:ln w="76200">
            <a:headEnd type="none" w="med" len="med"/>
            <a:tailEnd type="triangle" w="med" len="med"/>
          </a:ln>
        </p:spPr>
        <p:style>
          <a:lnRef idx="3">
            <a:schemeClr val="dk1"/>
          </a:lnRef>
          <a:fillRef idx="0">
            <a:schemeClr val="dk1"/>
          </a:fillRef>
          <a:effectRef idx="2">
            <a:schemeClr val="dk1"/>
          </a:effectRef>
          <a:fontRef idx="minor">
            <a:schemeClr val="tx1"/>
          </a:fontRef>
        </p:style>
      </p:cxnSp>
      <p:sp>
        <p:nvSpPr>
          <p:cNvPr id="53" name="テキスト ボックス 52"/>
          <p:cNvSpPr txBox="1"/>
          <p:nvPr/>
        </p:nvSpPr>
        <p:spPr>
          <a:xfrm>
            <a:off x="4357686" y="4429132"/>
            <a:ext cx="2857520" cy="400110"/>
          </a:xfrm>
          <a:prstGeom prst="rect">
            <a:avLst/>
          </a:prstGeom>
          <a:noFill/>
        </p:spPr>
        <p:txBody>
          <a:bodyPr wrap="square" rtlCol="0" anchor="ctr">
            <a:spAutoFit/>
          </a:bodyPr>
          <a:lstStyle/>
          <a:p>
            <a:pPr algn="ctr"/>
            <a:r>
              <a:rPr kumimoji="1" lang="en-US" altLang="ja-JP" sz="2000" b="1" dirty="0" smtClean="0">
                <a:ln w="12700">
                  <a:solidFill>
                    <a:schemeClr val="tx2">
                      <a:satMod val="155000"/>
                    </a:schemeClr>
                  </a:solidFill>
                  <a:prstDash val="solid"/>
                </a:ln>
                <a:noFill/>
                <a:effectLst>
                  <a:outerShdw blurRad="41275" dist="20320" dir="1800000" algn="tl" rotWithShape="0">
                    <a:srgbClr val="000000">
                      <a:alpha val="40000"/>
                    </a:srgbClr>
                  </a:outerShdw>
                </a:effectLst>
              </a:rPr>
              <a:t>ZIP</a:t>
            </a:r>
            <a:r>
              <a:rPr kumimoji="1" lang="ja-JP" altLang="en-US" sz="2000" b="1" dirty="0" smtClean="0">
                <a:ln w="12700">
                  <a:solidFill>
                    <a:schemeClr val="tx2">
                      <a:satMod val="155000"/>
                    </a:schemeClr>
                  </a:solidFill>
                  <a:prstDash val="solid"/>
                </a:ln>
                <a:noFill/>
                <a:effectLst>
                  <a:outerShdw blurRad="41275" dist="20320" dir="1800000" algn="tl" rotWithShape="0">
                    <a:srgbClr val="000000">
                      <a:alpha val="40000"/>
                    </a:srgbClr>
                  </a:outerShdw>
                </a:effectLst>
              </a:rPr>
              <a:t>でアーカイヴ・圧縮</a:t>
            </a:r>
            <a:r>
              <a:rPr kumimoji="1" lang="en-US" altLang="ja-JP" sz="2000" b="1" dirty="0" smtClean="0">
                <a:ln w="12700">
                  <a:solidFill>
                    <a:schemeClr val="tx2">
                      <a:satMod val="155000"/>
                    </a:schemeClr>
                  </a:solidFill>
                  <a:prstDash val="solid"/>
                </a:ln>
                <a:noFill/>
                <a:effectLst>
                  <a:outerShdw blurRad="41275" dist="20320" dir="1800000" algn="tl" rotWithShape="0">
                    <a:srgbClr val="000000">
                      <a:alpha val="40000"/>
                    </a:srgbClr>
                  </a:outerShdw>
                </a:effectLst>
              </a:rPr>
              <a:t>!!</a:t>
            </a:r>
            <a:endParaRPr kumimoji="1" lang="ja-JP" altLang="en-US" sz="2000" b="1" dirty="0">
              <a:ln w="12700">
                <a:solidFill>
                  <a:schemeClr val="tx2">
                    <a:satMod val="155000"/>
                  </a:schemeClr>
                </a:solidFill>
                <a:prstDash val="solid"/>
              </a:ln>
              <a:noFill/>
              <a:effectLst>
                <a:outerShdw blurRad="41275" dist="20320" dir="1800000" algn="tl" rotWithShape="0">
                  <a:srgbClr val="000000">
                    <a:alpha val="40000"/>
                  </a:srgbClr>
                </a:outerShdw>
              </a:effectLst>
            </a:endParaRPr>
          </a:p>
        </p:txBody>
      </p:sp>
      <p:sp>
        <p:nvSpPr>
          <p:cNvPr id="54" name="テキスト ボックス 53"/>
          <p:cNvSpPr txBox="1"/>
          <p:nvPr/>
        </p:nvSpPr>
        <p:spPr>
          <a:xfrm>
            <a:off x="571472" y="1857364"/>
            <a:ext cx="1500198" cy="369332"/>
          </a:xfrm>
          <a:prstGeom prst="rect">
            <a:avLst/>
          </a:prstGeom>
          <a:noFill/>
        </p:spPr>
        <p:txBody>
          <a:bodyPr wrap="square" rtlCol="0">
            <a:spAutoFit/>
          </a:bodyPr>
          <a:lstStyle/>
          <a:p>
            <a:r>
              <a:rPr kumimoji="1" lang="en-US" altLang="ja-JP" dirty="0" smtClean="0">
                <a:effectLst>
                  <a:outerShdw blurRad="50800" dist="38100" dir="2700000" algn="tl" rotWithShape="0">
                    <a:prstClr val="black">
                      <a:alpha val="40000"/>
                    </a:prstClr>
                  </a:outerShdw>
                </a:effectLst>
              </a:rPr>
              <a:t>tar</a:t>
            </a:r>
            <a:r>
              <a:rPr kumimoji="1" lang="ja-JP" altLang="en-US" dirty="0" smtClean="0">
                <a:effectLst>
                  <a:outerShdw blurRad="50800" dist="38100" dir="2700000" algn="tl" rotWithShape="0">
                    <a:prstClr val="black">
                      <a:alpha val="40000"/>
                    </a:prstClr>
                  </a:outerShdw>
                </a:effectLst>
              </a:rPr>
              <a:t>のイメージ</a:t>
            </a:r>
            <a:endParaRPr kumimoji="1" lang="ja-JP" altLang="en-US" dirty="0">
              <a:effectLst>
                <a:outerShdw blurRad="50800" dist="38100" dir="2700000" algn="tl" rotWithShape="0">
                  <a:prstClr val="black">
                    <a:alpha val="40000"/>
                  </a:prstClr>
                </a:outerShdw>
              </a:effectLst>
            </a:endParaRPr>
          </a:p>
        </p:txBody>
      </p:sp>
      <p:sp>
        <p:nvSpPr>
          <p:cNvPr id="55" name="テキスト ボックス 54"/>
          <p:cNvSpPr txBox="1"/>
          <p:nvPr/>
        </p:nvSpPr>
        <p:spPr>
          <a:xfrm>
            <a:off x="642910" y="3857628"/>
            <a:ext cx="1571636" cy="369332"/>
          </a:xfrm>
          <a:prstGeom prst="rect">
            <a:avLst/>
          </a:prstGeom>
          <a:noFill/>
        </p:spPr>
        <p:txBody>
          <a:bodyPr wrap="square" rtlCol="0">
            <a:spAutoFit/>
          </a:bodyPr>
          <a:lstStyle/>
          <a:p>
            <a:r>
              <a:rPr kumimoji="1" lang="en-US" altLang="ja-JP" dirty="0" smtClean="0">
                <a:effectLst>
                  <a:outerShdw blurRad="50800" dist="38100" dir="2700000" algn="tl" rotWithShape="0">
                    <a:prstClr val="black">
                      <a:alpha val="40000"/>
                    </a:prstClr>
                  </a:outerShdw>
                </a:effectLst>
              </a:rPr>
              <a:t>ZIP</a:t>
            </a:r>
            <a:r>
              <a:rPr kumimoji="1" lang="ja-JP" altLang="en-US" dirty="0" smtClean="0">
                <a:effectLst>
                  <a:outerShdw blurRad="50800" dist="38100" dir="2700000" algn="tl" rotWithShape="0">
                    <a:prstClr val="black">
                      <a:alpha val="40000"/>
                    </a:prstClr>
                  </a:outerShdw>
                </a:effectLst>
              </a:rPr>
              <a:t>のイメージ</a:t>
            </a:r>
            <a:endParaRPr kumimoji="1" lang="ja-JP" altLang="en-US" dirty="0">
              <a:effectLst>
                <a:outerShdw blurRad="50800" dist="38100" dir="2700000" algn="tl" rotWithShape="0">
                  <a:prstClr val="black">
                    <a:alpha val="40000"/>
                  </a:prstClr>
                </a:outerShdw>
              </a:effectLst>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tar</a:t>
            </a:r>
            <a:r>
              <a:rPr lang="ja-JP" altLang="en-US" dirty="0" smtClean="0"/>
              <a:t>形式について</a:t>
            </a:r>
            <a:endParaRPr kumimoji="1" lang="ja-JP" altLang="en-US" dirty="0"/>
          </a:p>
        </p:txBody>
      </p:sp>
      <p:sp>
        <p:nvSpPr>
          <p:cNvPr id="3" name="テキスト プレースホルダ 2"/>
          <p:cNvSpPr>
            <a:spLocks noGrp="1"/>
          </p:cNvSpPr>
          <p:nvPr>
            <p:ph type="body" idx="1"/>
          </p:nvPr>
        </p:nvSpPr>
        <p:spPr/>
        <p:txBody>
          <a:bodyPr/>
          <a:lstStyle/>
          <a:p>
            <a:r>
              <a:rPr kumimoji="1" lang="en-US" altLang="ja-JP" sz="2800" dirty="0" smtClean="0"/>
              <a:t>tar</a:t>
            </a:r>
            <a:r>
              <a:rPr kumimoji="1" lang="ja-JP" altLang="en-US" sz="2800" dirty="0" smtClean="0"/>
              <a:t>形式のファイル構造</a:t>
            </a:r>
            <a:endParaRPr kumimoji="1" lang="ja-JP" altLang="en-US" sz="2800" dirty="0"/>
          </a:p>
        </p:txBody>
      </p:sp>
      <p:sp>
        <p:nvSpPr>
          <p:cNvPr id="13" name="テキスト ボックス 12"/>
          <p:cNvSpPr txBox="1"/>
          <p:nvPr/>
        </p:nvSpPr>
        <p:spPr>
          <a:xfrm>
            <a:off x="5643571" y="2143116"/>
            <a:ext cx="2857520" cy="830997"/>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en-US" altLang="ja-JP" sz="1600" dirty="0" smtClean="0"/>
              <a:t>512</a:t>
            </a:r>
            <a:r>
              <a:rPr kumimoji="1" lang="ja-JP" altLang="en-US" sz="1600" dirty="0" smtClean="0"/>
              <a:t>バイトの倍数で構成される。余った部分は</a:t>
            </a:r>
            <a:r>
              <a:rPr kumimoji="1" lang="en-US" altLang="ja-JP" sz="1600" dirty="0" smtClean="0"/>
              <a:t>00</a:t>
            </a:r>
            <a:r>
              <a:rPr kumimoji="1" lang="ja-JP" altLang="en-US" sz="1600" dirty="0" smtClean="0"/>
              <a:t>で埋められる</a:t>
            </a:r>
            <a:endParaRPr kumimoji="1" lang="ja-JP" altLang="en-US" sz="1600" dirty="0"/>
          </a:p>
        </p:txBody>
      </p:sp>
      <p:sp>
        <p:nvSpPr>
          <p:cNvPr id="17" name="テキスト ボックス 16"/>
          <p:cNvSpPr txBox="1"/>
          <p:nvPr/>
        </p:nvSpPr>
        <p:spPr>
          <a:xfrm>
            <a:off x="5643570" y="1711116"/>
            <a:ext cx="2857520" cy="338554"/>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ja-JP" altLang="en-US" sz="1600" dirty="0" smtClean="0"/>
              <a:t>ヘッダは必ず</a:t>
            </a:r>
            <a:r>
              <a:rPr kumimoji="1" lang="en-US" altLang="ja-JP" sz="1600" dirty="0" smtClean="0"/>
              <a:t>512</a:t>
            </a:r>
            <a:r>
              <a:rPr kumimoji="1" lang="ja-JP" altLang="en-US" sz="1600" dirty="0" smtClean="0"/>
              <a:t>バイト</a:t>
            </a:r>
            <a:endParaRPr kumimoji="1" lang="ja-JP" altLang="en-US" sz="1600" dirty="0"/>
          </a:p>
        </p:txBody>
      </p:sp>
      <p:cxnSp>
        <p:nvCxnSpPr>
          <p:cNvPr id="18" name="直線矢印コネクタ 17"/>
          <p:cNvCxnSpPr/>
          <p:nvPr/>
        </p:nvCxnSpPr>
        <p:spPr>
          <a:xfrm rot="10800000">
            <a:off x="5104131" y="1880185"/>
            <a:ext cx="468000" cy="208"/>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sp>
        <p:nvSpPr>
          <p:cNvPr id="19" name="テキスト ボックス 18"/>
          <p:cNvSpPr txBox="1"/>
          <p:nvPr/>
        </p:nvSpPr>
        <p:spPr>
          <a:xfrm>
            <a:off x="5643571" y="5162148"/>
            <a:ext cx="2857520" cy="338554"/>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ja-JP" altLang="en-US" sz="1600" dirty="0" smtClean="0"/>
              <a:t>終端は</a:t>
            </a:r>
            <a:r>
              <a:rPr kumimoji="1" lang="en-US" altLang="ja-JP" sz="1600" dirty="0" smtClean="0"/>
              <a:t>1024</a:t>
            </a:r>
            <a:r>
              <a:rPr kumimoji="1" lang="ja-JP" altLang="en-US" sz="1600" dirty="0" smtClean="0"/>
              <a:t>バイトの</a:t>
            </a:r>
            <a:r>
              <a:rPr kumimoji="1" lang="en-US" altLang="ja-JP" sz="1600" dirty="0" smtClean="0"/>
              <a:t>00</a:t>
            </a:r>
            <a:r>
              <a:rPr kumimoji="1" lang="ja-JP" altLang="en-US" sz="1600" dirty="0" smtClean="0"/>
              <a:t>埋め</a:t>
            </a:r>
            <a:endParaRPr kumimoji="1" lang="ja-JP" altLang="en-US" sz="1600" dirty="0"/>
          </a:p>
        </p:txBody>
      </p:sp>
      <p:cxnSp>
        <p:nvCxnSpPr>
          <p:cNvPr id="20" name="直線矢印コネクタ 19"/>
          <p:cNvCxnSpPr/>
          <p:nvPr/>
        </p:nvCxnSpPr>
        <p:spPr>
          <a:xfrm rot="10800000" flipV="1">
            <a:off x="5104132" y="5331425"/>
            <a:ext cx="468000" cy="206"/>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graphicFrame>
        <p:nvGraphicFramePr>
          <p:cNvPr id="16" name="表 15"/>
          <p:cNvGraphicFramePr>
            <a:graphicFrameLocks noGrp="1"/>
          </p:cNvGraphicFramePr>
          <p:nvPr/>
        </p:nvGraphicFramePr>
        <p:xfrm>
          <a:off x="1000100" y="1643051"/>
          <a:ext cx="4071966" cy="3956524"/>
        </p:xfrm>
        <a:graphic>
          <a:graphicData uri="http://schemas.openxmlformats.org/drawingml/2006/table">
            <a:tbl>
              <a:tblPr bandRow="1">
                <a:tableStyleId>{1FECB4D8-DB02-4DC6-A0A2-4F2EBAE1DC90}</a:tableStyleId>
              </a:tblPr>
              <a:tblGrid>
                <a:gridCol w="4071966"/>
              </a:tblGrid>
              <a:tr h="428627">
                <a:tc>
                  <a:txBody>
                    <a:bodyPr/>
                    <a:lstStyle/>
                    <a:p>
                      <a:r>
                        <a:rPr lang="en-US" altLang="ja-JP" sz="1800" dirty="0" smtClean="0">
                          <a:latin typeface="Impact" pitchFamily="34" charset="0"/>
                        </a:rPr>
                        <a:t>header</a:t>
                      </a:r>
                      <a:r>
                        <a:rPr lang="ja-JP" altLang="en-US" sz="1800" dirty="0" smtClean="0">
                          <a:latin typeface="Impact" pitchFamily="34" charset="0"/>
                        </a:rPr>
                        <a:t>（ヘッダ部分）</a:t>
                      </a:r>
                      <a:r>
                        <a:rPr lang="en-US" altLang="ja-JP" sz="1800" dirty="0" smtClean="0">
                          <a:latin typeface="Impact" pitchFamily="34" charset="0"/>
                        </a:rPr>
                        <a:t>512bytes</a:t>
                      </a:r>
                      <a:endParaRPr kumimoji="1" lang="ja-JP" altLang="en-US" dirty="0">
                        <a:latin typeface="Impact"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83618">
                <a:tc>
                  <a:txBody>
                    <a:bodyPr/>
                    <a:lstStyle/>
                    <a:p>
                      <a:r>
                        <a:rPr kumimoji="1" lang="en-US" altLang="ja-JP" sz="1800" dirty="0" smtClean="0">
                          <a:latin typeface="Impact" pitchFamily="34" charset="0"/>
                        </a:rPr>
                        <a:t>data</a:t>
                      </a:r>
                      <a:r>
                        <a:rPr kumimoji="1" lang="ja-JP" altLang="en-US" sz="1800" dirty="0" smtClean="0">
                          <a:latin typeface="Impact" pitchFamily="34" charset="0"/>
                        </a:rPr>
                        <a:t>（データ部分）</a:t>
                      </a:r>
                      <a:r>
                        <a:rPr kumimoji="1" lang="en-US" altLang="ja-JP" sz="1800" dirty="0" smtClean="0">
                          <a:latin typeface="Impact" pitchFamily="34" charset="0"/>
                        </a:rPr>
                        <a:t>512bytes</a:t>
                      </a:r>
                      <a:r>
                        <a:rPr kumimoji="1" lang="ja-JP" altLang="en-US" sz="1800" dirty="0" smtClean="0">
                          <a:latin typeface="Impact" pitchFamily="34" charset="0"/>
                        </a:rPr>
                        <a:t>の倍数</a:t>
                      </a:r>
                      <a:endParaRPr kumimoji="1" lang="ja-JP" altLang="en-US" dirty="0">
                        <a:latin typeface="Impact"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57110">
                <a:tc>
                  <a:txBody>
                    <a:bodyPr/>
                    <a:lstStyle/>
                    <a:p>
                      <a:r>
                        <a:rPr lang="en-US" altLang="ja-JP" sz="1800" dirty="0" smtClean="0">
                          <a:latin typeface="Impact" pitchFamily="34" charset="0"/>
                        </a:rPr>
                        <a:t>header</a:t>
                      </a:r>
                      <a:r>
                        <a:rPr lang="ja-JP" altLang="en-US" sz="1800" dirty="0" smtClean="0">
                          <a:latin typeface="Impact" pitchFamily="34" charset="0"/>
                        </a:rPr>
                        <a:t>（ヘッダ部分）</a:t>
                      </a:r>
                      <a:r>
                        <a:rPr lang="en-US" altLang="ja-JP" sz="1800" dirty="0" smtClean="0">
                          <a:latin typeface="Impact" pitchFamily="34" charset="0"/>
                        </a:rPr>
                        <a:t>512bytes</a:t>
                      </a:r>
                      <a:endParaRPr kumimoji="1" lang="ja-JP" altLang="en-US" dirty="0">
                        <a:latin typeface="Impact"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57110">
                <a:tc>
                  <a:txBody>
                    <a:bodyPr/>
                    <a:lstStyle/>
                    <a:p>
                      <a:r>
                        <a:rPr kumimoji="1" lang="en-US" altLang="ja-JP" sz="1800" dirty="0" smtClean="0">
                          <a:latin typeface="Impact" pitchFamily="34" charset="0"/>
                        </a:rPr>
                        <a:t>data</a:t>
                      </a:r>
                      <a:r>
                        <a:rPr kumimoji="1" lang="ja-JP" altLang="en-US" sz="1800" dirty="0" smtClean="0">
                          <a:latin typeface="Impact" pitchFamily="34" charset="0"/>
                        </a:rPr>
                        <a:t>（データ部分）</a:t>
                      </a:r>
                      <a:r>
                        <a:rPr kumimoji="1" lang="en-US" altLang="ja-JP" sz="1800" dirty="0" smtClean="0">
                          <a:latin typeface="Impact" pitchFamily="34" charset="0"/>
                        </a:rPr>
                        <a:t>512bytes</a:t>
                      </a:r>
                      <a:r>
                        <a:rPr kumimoji="1" lang="ja-JP" altLang="en-US" sz="1800" dirty="0" smtClean="0">
                          <a:latin typeface="Impact" pitchFamily="34" charset="0"/>
                        </a:rPr>
                        <a:t>の倍数</a:t>
                      </a:r>
                      <a:endParaRPr kumimoji="1" lang="ja-JP" altLang="en-US" dirty="0">
                        <a:latin typeface="Impact"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19896">
                <a:tc>
                  <a:txBody>
                    <a:bodyPr/>
                    <a:lstStyle/>
                    <a:p>
                      <a:r>
                        <a:rPr kumimoji="1" lang="ja-JP" altLang="en-US" dirty="0" smtClean="0">
                          <a:latin typeface="Impact" pitchFamily="34" charset="0"/>
                        </a:rPr>
                        <a:t>ヘッダとデータの組み合わせが続く</a:t>
                      </a:r>
                      <a:endParaRPr kumimoji="1" lang="ja-JP" altLang="en-US" dirty="0">
                        <a:latin typeface="Impact"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92863">
                <a:tc>
                  <a:txBody>
                    <a:bodyPr/>
                    <a:lstStyle/>
                    <a:p>
                      <a:r>
                        <a:rPr lang="en-US" altLang="ja-JP" sz="1800" dirty="0" smtClean="0">
                          <a:latin typeface="Impact" pitchFamily="34" charset="0"/>
                        </a:rPr>
                        <a:t>end of mark   1024bytes</a:t>
                      </a:r>
                      <a:endParaRPr kumimoji="1" lang="ja-JP" altLang="en-US" dirty="0">
                        <a:latin typeface="Impact"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cxnSp>
        <p:nvCxnSpPr>
          <p:cNvPr id="15" name="直線矢印コネクタ 14"/>
          <p:cNvCxnSpPr/>
          <p:nvPr/>
        </p:nvCxnSpPr>
        <p:spPr>
          <a:xfrm rot="10800000">
            <a:off x="5104132" y="2285783"/>
            <a:ext cx="468000" cy="208"/>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tar</a:t>
            </a:r>
            <a:r>
              <a:rPr kumimoji="1" lang="ja-JP" altLang="en-US" dirty="0" smtClean="0"/>
              <a:t>形式について</a:t>
            </a:r>
            <a:endParaRPr kumimoji="1" lang="ja-JP" altLang="en-US" dirty="0"/>
          </a:p>
        </p:txBody>
      </p:sp>
      <p:sp>
        <p:nvSpPr>
          <p:cNvPr id="3" name="テキスト プレースホルダ 2"/>
          <p:cNvSpPr>
            <a:spLocks noGrp="1"/>
          </p:cNvSpPr>
          <p:nvPr>
            <p:ph type="body" idx="1"/>
          </p:nvPr>
        </p:nvSpPr>
        <p:spPr/>
        <p:txBody>
          <a:bodyPr/>
          <a:lstStyle/>
          <a:p>
            <a:r>
              <a:rPr kumimoji="1" lang="en-US" altLang="ja-JP" sz="2800" dirty="0" smtClean="0"/>
              <a:t>tar</a:t>
            </a:r>
            <a:r>
              <a:rPr kumimoji="1" lang="ja-JP" altLang="en-US" sz="2800" dirty="0" smtClean="0"/>
              <a:t>形式のヘッダは以下のようになっています</a:t>
            </a:r>
            <a:endParaRPr kumimoji="1" lang="ja-JP" altLang="en-US" sz="2800" dirty="0"/>
          </a:p>
        </p:txBody>
      </p:sp>
      <p:graphicFrame>
        <p:nvGraphicFramePr>
          <p:cNvPr id="4" name="表 3"/>
          <p:cNvGraphicFramePr>
            <a:graphicFrameLocks noGrp="1"/>
          </p:cNvGraphicFramePr>
          <p:nvPr/>
        </p:nvGraphicFramePr>
        <p:xfrm>
          <a:off x="1000100" y="1569736"/>
          <a:ext cx="4000528" cy="4145280"/>
        </p:xfrm>
        <a:graphic>
          <a:graphicData uri="http://schemas.openxmlformats.org/drawingml/2006/table">
            <a:tbl>
              <a:tblPr firstRow="1" bandRow="1">
                <a:effectLst>
                  <a:outerShdw blurRad="50800" dist="38100" dir="2700000" algn="tl" rotWithShape="0">
                    <a:prstClr val="black">
                      <a:alpha val="40000"/>
                    </a:prstClr>
                  </a:outerShdw>
                </a:effectLst>
                <a:tableStyleId>{073A0DAA-6AF3-43AB-8588-CEC1D06C72B9}</a:tableStyleId>
              </a:tblPr>
              <a:tblGrid>
                <a:gridCol w="3000396"/>
                <a:gridCol w="1000132"/>
              </a:tblGrid>
              <a:tr h="196455">
                <a:tc>
                  <a:txBody>
                    <a:bodyPr/>
                    <a:lstStyle/>
                    <a:p>
                      <a:pPr algn="ctr"/>
                      <a:r>
                        <a:rPr kumimoji="1" lang="ja-JP" altLang="en-US" sz="1100" dirty="0" smtClean="0">
                          <a:solidFill>
                            <a:srgbClr val="002060"/>
                          </a:solidFill>
                        </a:rPr>
                        <a:t>フィールド名</a:t>
                      </a:r>
                      <a:endParaRPr kumimoji="1" lang="ja-JP" altLang="en-US" sz="1100" dirty="0">
                        <a:solidFill>
                          <a:srgbClr val="00206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kumimoji="1" lang="ja-JP" altLang="en-US" sz="1100" dirty="0" smtClean="0">
                          <a:solidFill>
                            <a:srgbClr val="002060"/>
                          </a:solidFill>
                        </a:rPr>
                        <a:t>バイト数</a:t>
                      </a:r>
                      <a:endParaRPr kumimoji="1" lang="ja-JP" altLang="en-US" sz="1100" dirty="0">
                        <a:solidFill>
                          <a:srgbClr val="00206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r>
              <a:tr h="196455">
                <a:tc>
                  <a:txBody>
                    <a:bodyPr/>
                    <a:lstStyle/>
                    <a:p>
                      <a:r>
                        <a:rPr kumimoji="1" lang="ja-JP" altLang="en-US" sz="1100" dirty="0" smtClean="0"/>
                        <a:t>ファイル名</a:t>
                      </a:r>
                      <a:endParaRPr kumimoji="1" lang="ja-JP" altLang="en-US" sz="11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100" dirty="0" smtClean="0"/>
                        <a:t>100</a:t>
                      </a:r>
                      <a:endParaRPr kumimoji="1" lang="ja-JP" altLang="en-US" sz="1100"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96455">
                <a:tc>
                  <a:txBody>
                    <a:bodyPr/>
                    <a:lstStyle/>
                    <a:p>
                      <a:r>
                        <a:rPr kumimoji="1" lang="ja-JP" altLang="en-US" sz="1100" dirty="0" smtClean="0"/>
                        <a:t>属性</a:t>
                      </a:r>
                      <a:endParaRPr kumimoji="1" lang="ja-JP" altLang="en-US" sz="11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100" dirty="0" smtClean="0"/>
                        <a:t>8</a:t>
                      </a:r>
                      <a:endParaRPr kumimoji="1" lang="ja-JP" altLang="en-US" sz="1100"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96455">
                <a:tc>
                  <a:txBody>
                    <a:bodyPr/>
                    <a:lstStyle/>
                    <a:p>
                      <a:r>
                        <a:rPr kumimoji="1" lang="ja-JP" altLang="en-US" sz="1100" dirty="0" smtClean="0"/>
                        <a:t>ユーザー</a:t>
                      </a:r>
                      <a:r>
                        <a:rPr kumimoji="1" lang="en-US" altLang="ja-JP" sz="1100" dirty="0" smtClean="0"/>
                        <a:t>ID</a:t>
                      </a:r>
                      <a:endParaRPr kumimoji="1" lang="ja-JP" altLang="en-US" sz="11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100" dirty="0" smtClean="0"/>
                        <a:t>8</a:t>
                      </a:r>
                      <a:endParaRPr kumimoji="1" lang="ja-JP" altLang="en-US" sz="1100"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96455">
                <a:tc>
                  <a:txBody>
                    <a:bodyPr/>
                    <a:lstStyle/>
                    <a:p>
                      <a:r>
                        <a:rPr kumimoji="1" lang="ja-JP" altLang="en-US" sz="1100" dirty="0" smtClean="0"/>
                        <a:t>グループ</a:t>
                      </a:r>
                      <a:r>
                        <a:rPr kumimoji="1" lang="en-US" altLang="ja-JP" sz="1100" dirty="0" smtClean="0"/>
                        <a:t>ID</a:t>
                      </a:r>
                      <a:endParaRPr kumimoji="1" lang="ja-JP" altLang="en-US" sz="11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100" dirty="0" smtClean="0"/>
                        <a:t>8</a:t>
                      </a:r>
                      <a:endParaRPr kumimoji="1" lang="ja-JP" altLang="en-US" sz="1100"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96455">
                <a:tc>
                  <a:txBody>
                    <a:bodyPr/>
                    <a:lstStyle/>
                    <a:p>
                      <a:r>
                        <a:rPr kumimoji="1" lang="ja-JP" altLang="en-US" sz="1100" dirty="0" smtClean="0"/>
                        <a:t>ファイルサイズ</a:t>
                      </a:r>
                      <a:endParaRPr kumimoji="1" lang="ja-JP" altLang="en-US" sz="11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100" dirty="0" smtClean="0"/>
                        <a:t>12</a:t>
                      </a:r>
                      <a:endParaRPr kumimoji="1" lang="ja-JP" altLang="en-US" sz="1100"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96455">
                <a:tc>
                  <a:txBody>
                    <a:bodyPr/>
                    <a:lstStyle/>
                    <a:p>
                      <a:r>
                        <a:rPr kumimoji="1" lang="ja-JP" altLang="en-US" sz="1100" dirty="0" smtClean="0"/>
                        <a:t>更新日時</a:t>
                      </a:r>
                      <a:endParaRPr kumimoji="1" lang="ja-JP" altLang="en-US" sz="11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100" dirty="0" smtClean="0"/>
                        <a:t>12</a:t>
                      </a:r>
                      <a:endParaRPr kumimoji="1" lang="ja-JP" altLang="en-US" sz="1100"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96455">
                <a:tc>
                  <a:txBody>
                    <a:bodyPr/>
                    <a:lstStyle/>
                    <a:p>
                      <a:r>
                        <a:rPr kumimoji="1" lang="ja-JP" altLang="en-US" sz="1100" dirty="0" smtClean="0"/>
                        <a:t>チェックサム</a:t>
                      </a:r>
                      <a:endParaRPr kumimoji="1" lang="ja-JP" altLang="en-US" sz="11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100" dirty="0" smtClean="0"/>
                        <a:t>8</a:t>
                      </a:r>
                      <a:endParaRPr kumimoji="1" lang="ja-JP" altLang="en-US" sz="1100"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96455">
                <a:tc>
                  <a:txBody>
                    <a:bodyPr/>
                    <a:lstStyle/>
                    <a:p>
                      <a:r>
                        <a:rPr kumimoji="1" lang="ja-JP" altLang="en-US" sz="1100" dirty="0" smtClean="0"/>
                        <a:t>タイプ</a:t>
                      </a:r>
                      <a:endParaRPr kumimoji="1" lang="ja-JP" altLang="en-US" sz="11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100" dirty="0" smtClean="0"/>
                        <a:t>1</a:t>
                      </a:r>
                      <a:endParaRPr kumimoji="1" lang="ja-JP" altLang="en-US" sz="1100"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96455">
                <a:tc>
                  <a:txBody>
                    <a:bodyPr/>
                    <a:lstStyle/>
                    <a:p>
                      <a:r>
                        <a:rPr kumimoji="1" lang="ja-JP" altLang="en-US" sz="1100" dirty="0" smtClean="0"/>
                        <a:t>リンク先ファイル名</a:t>
                      </a:r>
                      <a:endParaRPr kumimoji="1" lang="ja-JP" altLang="en-US" sz="11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100" dirty="0" smtClean="0"/>
                        <a:t>100</a:t>
                      </a:r>
                      <a:endParaRPr kumimoji="1" lang="ja-JP" altLang="en-US" sz="1100"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96455">
                <a:tc>
                  <a:txBody>
                    <a:bodyPr/>
                    <a:lstStyle/>
                    <a:p>
                      <a:r>
                        <a:rPr kumimoji="1" lang="ja-JP" altLang="en-US" sz="1100" dirty="0" smtClean="0"/>
                        <a:t>マジックコード</a:t>
                      </a:r>
                      <a:r>
                        <a:rPr kumimoji="1" lang="en-US" altLang="ja-JP" sz="1100" dirty="0" smtClean="0"/>
                        <a:t>/</a:t>
                      </a:r>
                      <a:r>
                        <a:rPr kumimoji="1" lang="ja-JP" altLang="en-US" sz="1100" dirty="0" smtClean="0"/>
                        <a:t>バージョン番号</a:t>
                      </a:r>
                      <a:endParaRPr kumimoji="1" lang="ja-JP" altLang="en-US" sz="11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100" dirty="0" smtClean="0"/>
                        <a:t>8</a:t>
                      </a:r>
                      <a:endParaRPr kumimoji="1" lang="ja-JP" altLang="en-US" sz="1100"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96455">
                <a:tc>
                  <a:txBody>
                    <a:bodyPr/>
                    <a:lstStyle/>
                    <a:p>
                      <a:r>
                        <a:rPr kumimoji="1" lang="ja-JP" altLang="en-US" sz="1100" dirty="0" smtClean="0"/>
                        <a:t>ユーザ名</a:t>
                      </a:r>
                      <a:endParaRPr kumimoji="1" lang="ja-JP" altLang="en-US" sz="11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100" dirty="0" smtClean="0"/>
                        <a:t>32</a:t>
                      </a:r>
                      <a:endParaRPr kumimoji="1" lang="ja-JP" altLang="en-US" sz="1100"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96455">
                <a:tc>
                  <a:txBody>
                    <a:bodyPr/>
                    <a:lstStyle/>
                    <a:p>
                      <a:r>
                        <a:rPr kumimoji="1" lang="ja-JP" altLang="en-US" sz="1100" dirty="0" smtClean="0"/>
                        <a:t>グループ名</a:t>
                      </a:r>
                      <a:endParaRPr kumimoji="1" lang="ja-JP" altLang="en-US" sz="11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100" dirty="0" smtClean="0"/>
                        <a:t>32</a:t>
                      </a:r>
                      <a:endParaRPr kumimoji="1" lang="ja-JP" altLang="en-US" sz="1100"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96455">
                <a:tc>
                  <a:txBody>
                    <a:bodyPr/>
                    <a:lstStyle/>
                    <a:p>
                      <a:r>
                        <a:rPr kumimoji="1" lang="ja-JP" altLang="en-US" sz="1100" dirty="0" smtClean="0"/>
                        <a:t>メジャーデバイス番号</a:t>
                      </a:r>
                      <a:endParaRPr kumimoji="1" lang="ja-JP" altLang="en-US" sz="11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100" dirty="0" smtClean="0"/>
                        <a:t>8</a:t>
                      </a:r>
                      <a:endParaRPr kumimoji="1" lang="ja-JP" altLang="en-US" sz="1100"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96455">
                <a:tc>
                  <a:txBody>
                    <a:bodyPr/>
                    <a:lstStyle/>
                    <a:p>
                      <a:r>
                        <a:rPr kumimoji="1" lang="ja-JP" altLang="en-US" sz="1100" dirty="0" smtClean="0"/>
                        <a:t>マイナーデバイス番号</a:t>
                      </a:r>
                      <a:endParaRPr kumimoji="1" lang="ja-JP" altLang="en-US" sz="11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100" dirty="0" smtClean="0"/>
                        <a:t>8</a:t>
                      </a:r>
                      <a:endParaRPr kumimoji="1" lang="ja-JP" altLang="en-US" sz="1100"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96455">
                <a:tc>
                  <a:txBody>
                    <a:bodyPr/>
                    <a:lstStyle/>
                    <a:p>
                      <a:r>
                        <a:rPr kumimoji="1" lang="ja-JP" altLang="en-US" sz="1100" dirty="0" smtClean="0"/>
                        <a:t>予約領域</a:t>
                      </a:r>
                      <a:endParaRPr kumimoji="1" lang="ja-JP" altLang="en-US" sz="11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100" dirty="0" smtClean="0"/>
                        <a:t>167</a:t>
                      </a:r>
                      <a:endParaRPr kumimoji="1" lang="ja-JP" altLang="en-US" sz="1100"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パラメータの解説</a:t>
            </a:r>
            <a:endParaRPr kumimoji="1" lang="ja-JP" altLang="en-US" dirty="0"/>
          </a:p>
        </p:txBody>
      </p:sp>
      <p:sp>
        <p:nvSpPr>
          <p:cNvPr id="3" name="テキスト プレースホルダ 2"/>
          <p:cNvSpPr>
            <a:spLocks noGrp="1"/>
          </p:cNvSpPr>
          <p:nvPr>
            <p:ph type="body" idx="1"/>
          </p:nvPr>
        </p:nvSpPr>
        <p:spPr/>
        <p:txBody>
          <a:bodyPr/>
          <a:lstStyle/>
          <a:p>
            <a:pPr marL="0" indent="0">
              <a:buNone/>
            </a:pPr>
            <a:r>
              <a:rPr kumimoji="1" lang="ja-JP" altLang="en-US" sz="2800" dirty="0" smtClean="0"/>
              <a:t>基本は</a:t>
            </a:r>
            <a:r>
              <a:rPr kumimoji="1" lang="en-US" altLang="ja-JP" sz="2800" dirty="0" smtClean="0"/>
              <a:t>ASCII</a:t>
            </a:r>
            <a:r>
              <a:rPr lang="ja-JP" altLang="en-US" sz="2800" dirty="0" smtClean="0"/>
              <a:t>の文字列（</a:t>
            </a:r>
            <a:r>
              <a:rPr lang="en-US" altLang="ja-JP" sz="2800" dirty="0" smtClean="0"/>
              <a:t>!!!</a:t>
            </a:r>
            <a:r>
              <a:rPr lang="ja-JP" altLang="en-US" sz="2800" dirty="0" smtClean="0"/>
              <a:t>）数値は</a:t>
            </a:r>
            <a:r>
              <a:rPr lang="en-US" altLang="ja-JP" sz="2800" dirty="0" smtClean="0"/>
              <a:t>8</a:t>
            </a:r>
            <a:r>
              <a:rPr lang="ja-JP" altLang="en-US" sz="2800" dirty="0" smtClean="0"/>
              <a:t>進数の文字列として格納される</a:t>
            </a:r>
            <a:endParaRPr lang="en-US" altLang="ja-JP" sz="2800" dirty="0" smtClean="0"/>
          </a:p>
          <a:p>
            <a:endParaRPr kumimoji="1" lang="en-US" altLang="ja-JP" sz="2800" dirty="0" smtClean="0"/>
          </a:p>
          <a:p>
            <a:r>
              <a:rPr kumimoji="1" lang="ja-JP" altLang="en-US" sz="2800" dirty="0" smtClean="0"/>
              <a:t>ファイル名</a:t>
            </a:r>
            <a:endParaRPr kumimoji="1" lang="en-US" altLang="ja-JP" sz="2800" dirty="0" smtClean="0"/>
          </a:p>
          <a:p>
            <a:pPr lvl="1"/>
            <a:r>
              <a:rPr lang="en-US" altLang="ja-JP" sz="2400" dirty="0" smtClean="0"/>
              <a:t>ASCII</a:t>
            </a:r>
            <a:r>
              <a:rPr lang="ja-JP" altLang="en-US" sz="2400" dirty="0" smtClean="0"/>
              <a:t>または</a:t>
            </a:r>
            <a:r>
              <a:rPr lang="en-US" altLang="ja-JP" sz="2400" dirty="0" smtClean="0"/>
              <a:t>SJIS</a:t>
            </a:r>
            <a:r>
              <a:rPr lang="ja-JP" altLang="en-US" sz="2400" dirty="0" smtClean="0"/>
              <a:t>で</a:t>
            </a:r>
            <a:r>
              <a:rPr lang="en-US" altLang="ja-JP" sz="2400" dirty="0" smtClean="0"/>
              <a:t>100</a:t>
            </a:r>
            <a:r>
              <a:rPr lang="ja-JP" altLang="en-US" sz="2400" dirty="0" smtClean="0"/>
              <a:t>バイト（パス名含む）</a:t>
            </a:r>
            <a:endParaRPr lang="en-US" altLang="ja-JP" sz="2400" dirty="0" smtClean="0"/>
          </a:p>
          <a:p>
            <a:r>
              <a:rPr lang="ja-JP" altLang="en-US" sz="2800" dirty="0" smtClean="0"/>
              <a:t>ユーザ</a:t>
            </a:r>
            <a:r>
              <a:rPr lang="en-US" altLang="ja-JP" sz="2800" dirty="0" smtClean="0"/>
              <a:t>ID/</a:t>
            </a:r>
            <a:r>
              <a:rPr lang="ja-JP" altLang="en-US" sz="2800" dirty="0" smtClean="0"/>
              <a:t>グループ</a:t>
            </a:r>
            <a:r>
              <a:rPr lang="en-US" altLang="ja-JP" sz="2800" dirty="0" smtClean="0"/>
              <a:t>ID</a:t>
            </a:r>
            <a:endParaRPr lang="en-US" altLang="ja-JP" sz="2400" dirty="0" smtClean="0"/>
          </a:p>
          <a:p>
            <a:pPr lvl="1"/>
            <a:r>
              <a:rPr kumimoji="1" lang="en-US" altLang="ja-JP" sz="2400" dirty="0" smtClean="0"/>
              <a:t>“0”</a:t>
            </a:r>
            <a:r>
              <a:rPr kumimoji="1" lang="ja-JP" altLang="en-US" sz="2400" dirty="0" smtClean="0"/>
              <a:t>はルートをあらわす</a:t>
            </a:r>
            <a:endParaRPr kumimoji="1" lang="en-US" altLang="ja-JP" sz="2400" dirty="0" smtClean="0"/>
          </a:p>
          <a:p>
            <a:r>
              <a:rPr lang="ja-JP" altLang="en-US" sz="2800" dirty="0" smtClean="0"/>
              <a:t>更新日時</a:t>
            </a:r>
            <a:endParaRPr lang="en-US" altLang="ja-JP" dirty="0" smtClean="0"/>
          </a:p>
          <a:p>
            <a:pPr lvl="1"/>
            <a:r>
              <a:rPr lang="en-US" altLang="ja-JP" sz="2400" dirty="0" err="1" smtClean="0"/>
              <a:t>ustat</a:t>
            </a:r>
            <a:r>
              <a:rPr lang="en-US" altLang="ja-JP" sz="2400" dirty="0" smtClean="0"/>
              <a:t>()</a:t>
            </a:r>
            <a:r>
              <a:rPr lang="ja-JP" altLang="en-US" sz="2400" dirty="0" smtClean="0"/>
              <a:t>で得られる最終更新日時の値を</a:t>
            </a:r>
            <a:r>
              <a:rPr lang="en-US" altLang="ja-JP" sz="2400" dirty="0" smtClean="0"/>
              <a:t>8</a:t>
            </a:r>
            <a:r>
              <a:rPr lang="ja-JP" altLang="en-US" sz="2400" dirty="0" smtClean="0"/>
              <a:t>進数文字列であらわしたもの（詳細は割愛）</a:t>
            </a:r>
            <a:endParaRPr lang="en-US" altLang="ja-JP" sz="2400" dirty="0" smtClean="0"/>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パラメータの解説</a:t>
            </a:r>
            <a:endParaRPr kumimoji="1" lang="ja-JP" altLang="en-US" dirty="0"/>
          </a:p>
        </p:txBody>
      </p:sp>
      <p:sp>
        <p:nvSpPr>
          <p:cNvPr id="3" name="テキスト プレースホルダ 2"/>
          <p:cNvSpPr>
            <a:spLocks noGrp="1"/>
          </p:cNvSpPr>
          <p:nvPr>
            <p:ph type="body" idx="1"/>
          </p:nvPr>
        </p:nvSpPr>
        <p:spPr/>
        <p:txBody>
          <a:bodyPr/>
          <a:lstStyle/>
          <a:p>
            <a:r>
              <a:rPr lang="ja-JP" altLang="en-US" sz="2800" dirty="0" smtClean="0"/>
              <a:t>チェックサム</a:t>
            </a:r>
            <a:endParaRPr lang="en-US" altLang="ja-JP" sz="2800" dirty="0" smtClean="0"/>
          </a:p>
          <a:p>
            <a:pPr lvl="1"/>
            <a:r>
              <a:rPr lang="ja-JP" altLang="en-US" sz="2400" dirty="0" smtClean="0"/>
              <a:t>ヘッダ</a:t>
            </a:r>
            <a:r>
              <a:rPr lang="en-US" altLang="ja-JP" sz="2400" dirty="0" smtClean="0"/>
              <a:t>512</a:t>
            </a:r>
            <a:r>
              <a:rPr lang="ja-JP" altLang="en-US" sz="2400" dirty="0" smtClean="0"/>
              <a:t>バイト分のチェックサム</a:t>
            </a:r>
            <a:endParaRPr lang="en-US" altLang="ja-JP" sz="2400" dirty="0" smtClean="0"/>
          </a:p>
          <a:p>
            <a:pPr lvl="1"/>
            <a:r>
              <a:rPr lang="ja-JP" altLang="en-US" sz="2400" dirty="0" smtClean="0"/>
              <a:t>チェックサム自身はスペース</a:t>
            </a:r>
            <a:r>
              <a:rPr lang="en-US" altLang="ja-JP" sz="2400" dirty="0" smtClean="0"/>
              <a:t>8</a:t>
            </a:r>
            <a:r>
              <a:rPr lang="ja-JP" altLang="en-US" sz="2400" dirty="0" smtClean="0"/>
              <a:t>文字として計算する</a:t>
            </a:r>
            <a:endParaRPr lang="en-US" altLang="ja-JP" sz="2400" dirty="0" smtClean="0"/>
          </a:p>
          <a:p>
            <a:r>
              <a:rPr lang="ja-JP" altLang="en-US" sz="2800" dirty="0" smtClean="0"/>
              <a:t>マジックコード</a:t>
            </a:r>
            <a:r>
              <a:rPr lang="en-US" altLang="ja-JP" sz="2800" dirty="0" smtClean="0"/>
              <a:t>/</a:t>
            </a:r>
            <a:r>
              <a:rPr lang="ja-JP" altLang="en-US" sz="2800" dirty="0" smtClean="0"/>
              <a:t>バージョン番号</a:t>
            </a:r>
            <a:endParaRPr lang="en-US" altLang="ja-JP" sz="2800" dirty="0" smtClean="0"/>
          </a:p>
          <a:p>
            <a:pPr lvl="1"/>
            <a:r>
              <a:rPr lang="en-US" altLang="ja-JP" sz="2400" dirty="0" smtClean="0"/>
              <a:t>“</a:t>
            </a:r>
            <a:r>
              <a:rPr lang="en-US" altLang="ja-JP" sz="2400" dirty="0" err="1" smtClean="0"/>
              <a:t>ustar</a:t>
            </a:r>
            <a:r>
              <a:rPr lang="en-US" altLang="ja-JP" sz="2400" dirty="0" smtClean="0"/>
              <a:t>\0” </a:t>
            </a:r>
            <a:r>
              <a:rPr lang="ja-JP" altLang="en-US" sz="2400" dirty="0" smtClean="0"/>
              <a:t>＋ バージョン番号</a:t>
            </a:r>
            <a:r>
              <a:rPr lang="en-US" altLang="ja-JP" sz="2400" dirty="0" smtClean="0"/>
              <a:t> “00”</a:t>
            </a:r>
          </a:p>
          <a:p>
            <a:r>
              <a:rPr lang="ja-JP" altLang="en-US" sz="2800" dirty="0" smtClean="0"/>
              <a:t>ユーザ名</a:t>
            </a:r>
            <a:r>
              <a:rPr lang="en-US" altLang="ja-JP" sz="2800" dirty="0" smtClean="0"/>
              <a:t>/</a:t>
            </a:r>
            <a:r>
              <a:rPr lang="ja-JP" altLang="en-US" sz="2800" dirty="0" smtClean="0"/>
              <a:t>グループ名</a:t>
            </a:r>
            <a:endParaRPr lang="en-US" altLang="ja-JP" sz="2400" dirty="0" smtClean="0"/>
          </a:p>
          <a:p>
            <a:pPr lvl="1"/>
            <a:r>
              <a:rPr lang="en-US" altLang="ja-JP" sz="2400" dirty="0" smtClean="0"/>
              <a:t>null</a:t>
            </a:r>
            <a:r>
              <a:rPr lang="ja-JP" altLang="en-US" sz="2400" dirty="0" smtClean="0"/>
              <a:t>終端の</a:t>
            </a:r>
            <a:r>
              <a:rPr lang="en-US" altLang="ja-JP" sz="2400" dirty="0" smtClean="0"/>
              <a:t>ASCII</a:t>
            </a:r>
            <a:r>
              <a:rPr lang="ja-JP" altLang="en-US" sz="2400" dirty="0" smtClean="0"/>
              <a:t>文字列</a:t>
            </a:r>
            <a:endParaRPr lang="en-US" altLang="ja-JP" sz="2400" dirty="0" smtClean="0"/>
          </a:p>
          <a:p>
            <a:r>
              <a:rPr lang="ja-JP" altLang="en-US" sz="2800" dirty="0" smtClean="0"/>
              <a:t>メジャーデバイス番号</a:t>
            </a:r>
            <a:r>
              <a:rPr lang="en-US" altLang="ja-JP" sz="2800" dirty="0" smtClean="0"/>
              <a:t>/</a:t>
            </a:r>
            <a:r>
              <a:rPr lang="ja-JP" altLang="en-US" sz="2800" dirty="0" smtClean="0"/>
              <a:t>マイナーデバイス番号</a:t>
            </a:r>
            <a:endParaRPr lang="en-US" altLang="ja-JP" sz="2800" dirty="0" smtClean="0"/>
          </a:p>
          <a:p>
            <a:pPr lvl="1"/>
            <a:r>
              <a:rPr lang="ja-JP" altLang="en-US" sz="2400" dirty="0" smtClean="0"/>
              <a:t>タイプが</a:t>
            </a:r>
            <a:r>
              <a:rPr lang="en-US" altLang="ja-JP" sz="2400" dirty="0" smtClean="0"/>
              <a:t>[3]</a:t>
            </a:r>
            <a:r>
              <a:rPr lang="ja-JP" altLang="en-US" sz="2400" dirty="0" smtClean="0"/>
              <a:t>または</a:t>
            </a:r>
            <a:r>
              <a:rPr lang="en-US" altLang="ja-JP" sz="2400" dirty="0" smtClean="0"/>
              <a:t>[4]</a:t>
            </a:r>
            <a:r>
              <a:rPr lang="ja-JP" altLang="en-US" sz="2400" dirty="0" smtClean="0"/>
              <a:t>の場合のみ使用</a:t>
            </a:r>
            <a:endParaRPr kumimoji="1" lang="ja-JP" altLang="en-US" dirty="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パラメータの解説</a:t>
            </a:r>
            <a:endParaRPr kumimoji="1" lang="ja-JP" altLang="en-US" dirty="0"/>
          </a:p>
        </p:txBody>
      </p:sp>
      <p:sp>
        <p:nvSpPr>
          <p:cNvPr id="3" name="テキスト プレースホルダ 2"/>
          <p:cNvSpPr>
            <a:spLocks noGrp="1"/>
          </p:cNvSpPr>
          <p:nvPr>
            <p:ph type="body" idx="1"/>
          </p:nvPr>
        </p:nvSpPr>
        <p:spPr/>
        <p:txBody>
          <a:bodyPr/>
          <a:lstStyle/>
          <a:p>
            <a:r>
              <a:rPr lang="ja-JP" altLang="en-US" sz="2800" dirty="0" smtClean="0"/>
              <a:t>属性</a:t>
            </a:r>
            <a:r>
              <a:rPr lang="ja-JP" altLang="en-US" sz="2000" dirty="0" smtClean="0"/>
              <a:t>（</a:t>
            </a:r>
            <a:r>
              <a:rPr lang="en-US" altLang="ja-JP" sz="2000" dirty="0" smtClean="0"/>
              <a:t>16</a:t>
            </a:r>
            <a:r>
              <a:rPr lang="ja-JP" altLang="en-US" sz="2000" dirty="0" smtClean="0"/>
              <a:t>ビット分が</a:t>
            </a:r>
            <a:r>
              <a:rPr lang="en-US" altLang="ja-JP" sz="2000" dirty="0" smtClean="0"/>
              <a:t>8</a:t>
            </a:r>
            <a:r>
              <a:rPr lang="ja-JP" altLang="en-US" sz="2000" dirty="0" smtClean="0"/>
              <a:t>進数の文字列として登録される）</a:t>
            </a:r>
            <a:endParaRPr kumimoji="1" lang="ja-JP" altLang="en-US" sz="2800" dirty="0"/>
          </a:p>
        </p:txBody>
      </p:sp>
      <p:graphicFrame>
        <p:nvGraphicFramePr>
          <p:cNvPr id="4" name="表 3"/>
          <p:cNvGraphicFramePr>
            <a:graphicFrameLocks noGrp="1"/>
          </p:cNvGraphicFramePr>
          <p:nvPr/>
        </p:nvGraphicFramePr>
        <p:xfrm>
          <a:off x="1000100" y="1643050"/>
          <a:ext cx="6096000" cy="3962400"/>
        </p:xfrm>
        <a:graphic>
          <a:graphicData uri="http://schemas.openxmlformats.org/drawingml/2006/table">
            <a:tbl>
              <a:tblPr firstRow="1" bandRow="1">
                <a:effectLst>
                  <a:outerShdw blurRad="50800" dist="38100" dir="2700000" algn="tl" rotWithShape="0">
                    <a:prstClr val="black">
                      <a:alpha val="40000"/>
                    </a:prstClr>
                  </a:outerShdw>
                </a:effectLst>
                <a:tableStyleId>{073A0DAA-6AF3-43AB-8588-CEC1D06C72B9}</a:tableStyleId>
              </a:tblPr>
              <a:tblGrid>
                <a:gridCol w="1000132"/>
                <a:gridCol w="5095868"/>
              </a:tblGrid>
              <a:tr h="125017">
                <a:tc>
                  <a:txBody>
                    <a:bodyPr/>
                    <a:lstStyle/>
                    <a:p>
                      <a:pPr algn="ctr"/>
                      <a:r>
                        <a:rPr kumimoji="1" lang="ja-JP" altLang="en-US" sz="1400" dirty="0" smtClean="0">
                          <a:solidFill>
                            <a:srgbClr val="002060"/>
                          </a:solidFill>
                        </a:rPr>
                        <a:t>ビット</a:t>
                      </a:r>
                      <a:endParaRPr kumimoji="1" lang="ja-JP" altLang="en-US" sz="1400" dirty="0">
                        <a:solidFill>
                          <a:srgbClr val="00206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kumimoji="1" lang="ja-JP" altLang="en-US" sz="1400" dirty="0" smtClean="0">
                          <a:solidFill>
                            <a:srgbClr val="002060"/>
                          </a:solidFill>
                        </a:rPr>
                        <a:t>説明</a:t>
                      </a:r>
                      <a:endParaRPr kumimoji="1" lang="ja-JP" altLang="en-US" sz="1400" dirty="0">
                        <a:solidFill>
                          <a:srgbClr val="00206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r>
              <a:tr h="125017">
                <a:tc>
                  <a:txBody>
                    <a:bodyPr/>
                    <a:lstStyle/>
                    <a:p>
                      <a:pPr algn="ctr"/>
                      <a:r>
                        <a:rPr kumimoji="1" lang="en-US" altLang="ja-JP" sz="1400" dirty="0" smtClean="0"/>
                        <a:t>0</a:t>
                      </a:r>
                      <a:endParaRPr kumimoji="1" lang="ja-JP" altLang="en-US" sz="1400"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400" dirty="0" smtClean="0"/>
                        <a:t>他人の実行属性</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25017">
                <a:tc>
                  <a:txBody>
                    <a:bodyPr/>
                    <a:lstStyle/>
                    <a:p>
                      <a:pPr algn="ctr"/>
                      <a:r>
                        <a:rPr kumimoji="1" lang="en-US" altLang="ja-JP" sz="1400" dirty="0" smtClean="0"/>
                        <a:t>1</a:t>
                      </a:r>
                      <a:endParaRPr kumimoji="1" lang="ja-JP" altLang="en-US" sz="1400"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400" dirty="0" smtClean="0"/>
                        <a:t>他人の書き込み属性</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25017">
                <a:tc>
                  <a:txBody>
                    <a:bodyPr/>
                    <a:lstStyle/>
                    <a:p>
                      <a:pPr algn="ctr"/>
                      <a:r>
                        <a:rPr kumimoji="1" lang="en-US" altLang="ja-JP" sz="1400" dirty="0" smtClean="0"/>
                        <a:t>2</a:t>
                      </a:r>
                      <a:endParaRPr kumimoji="1" lang="ja-JP" altLang="en-US" sz="1400"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400" dirty="0" smtClean="0"/>
                        <a:t>他人の読み込み属性</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25017">
                <a:tc>
                  <a:txBody>
                    <a:bodyPr/>
                    <a:lstStyle/>
                    <a:p>
                      <a:pPr algn="ctr"/>
                      <a:r>
                        <a:rPr kumimoji="1" lang="en-US" altLang="ja-JP" sz="1400" dirty="0" smtClean="0"/>
                        <a:t>3,4,5</a:t>
                      </a:r>
                      <a:endParaRPr kumimoji="1" lang="ja-JP" altLang="en-US" sz="1400"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400" dirty="0" smtClean="0"/>
                        <a:t>グループの属性</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25017">
                <a:tc>
                  <a:txBody>
                    <a:bodyPr/>
                    <a:lstStyle/>
                    <a:p>
                      <a:pPr algn="ctr"/>
                      <a:r>
                        <a:rPr kumimoji="1" lang="en-US" altLang="ja-JP" sz="1400" dirty="0" smtClean="0"/>
                        <a:t>6,7,8</a:t>
                      </a:r>
                      <a:endParaRPr kumimoji="1" lang="ja-JP" altLang="en-US" sz="1400"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400" dirty="0" smtClean="0"/>
                        <a:t>オーナーの属性</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25017">
                <a:tc>
                  <a:txBody>
                    <a:bodyPr/>
                    <a:lstStyle/>
                    <a:p>
                      <a:pPr algn="ctr"/>
                      <a:r>
                        <a:rPr kumimoji="1" lang="en-US" altLang="ja-JP" sz="1400" dirty="0" smtClean="0"/>
                        <a:t>9</a:t>
                      </a:r>
                      <a:endParaRPr kumimoji="1" lang="ja-JP" altLang="en-US" sz="1400"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400" dirty="0" smtClean="0"/>
                        <a:t>sticky bit</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25017">
                <a:tc>
                  <a:txBody>
                    <a:bodyPr/>
                    <a:lstStyle/>
                    <a:p>
                      <a:pPr algn="ctr"/>
                      <a:r>
                        <a:rPr kumimoji="1" lang="en-US" altLang="ja-JP" sz="1400" dirty="0" smtClean="0"/>
                        <a:t>10</a:t>
                      </a:r>
                      <a:endParaRPr kumimoji="1" lang="ja-JP" altLang="en-US" sz="1400"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400" dirty="0" smtClean="0"/>
                        <a:t>set GID</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25017">
                <a:tc>
                  <a:txBody>
                    <a:bodyPr/>
                    <a:lstStyle/>
                    <a:p>
                      <a:pPr algn="ctr"/>
                      <a:r>
                        <a:rPr kumimoji="1" lang="en-US" altLang="ja-JP" sz="1400" dirty="0" smtClean="0"/>
                        <a:t>11</a:t>
                      </a:r>
                      <a:endParaRPr kumimoji="1" lang="ja-JP" altLang="en-US" sz="1400"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400" dirty="0" smtClean="0"/>
                        <a:t>set UID</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25017">
                <a:tc>
                  <a:txBody>
                    <a:bodyPr/>
                    <a:lstStyle/>
                    <a:p>
                      <a:pPr algn="ctr"/>
                      <a:r>
                        <a:rPr kumimoji="1" lang="en-US" altLang="ja-JP" sz="1400" dirty="0" smtClean="0"/>
                        <a:t>12</a:t>
                      </a:r>
                      <a:endParaRPr kumimoji="1" lang="ja-JP" altLang="en-US" sz="1400"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400" dirty="0" smtClean="0"/>
                        <a:t>パイプ</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25017">
                <a:tc>
                  <a:txBody>
                    <a:bodyPr/>
                    <a:lstStyle/>
                    <a:p>
                      <a:pPr algn="ctr"/>
                      <a:r>
                        <a:rPr kumimoji="1" lang="en-US" altLang="ja-JP" sz="1400" dirty="0" smtClean="0"/>
                        <a:t>13</a:t>
                      </a:r>
                      <a:endParaRPr kumimoji="1" lang="ja-JP" altLang="en-US" sz="1400"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400" dirty="0" smtClean="0"/>
                        <a:t>キャラクタ型スペシャルファイル</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25017">
                <a:tc>
                  <a:txBody>
                    <a:bodyPr/>
                    <a:lstStyle/>
                    <a:p>
                      <a:pPr algn="ctr"/>
                      <a:r>
                        <a:rPr kumimoji="1" lang="en-US" altLang="ja-JP" sz="1400" dirty="0" smtClean="0"/>
                        <a:t>14</a:t>
                      </a:r>
                      <a:endParaRPr kumimoji="1" lang="ja-JP" altLang="en-US" sz="1400"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400" dirty="0" smtClean="0"/>
                        <a:t>ディレクトリ</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25017">
                <a:tc>
                  <a:txBody>
                    <a:bodyPr/>
                    <a:lstStyle/>
                    <a:p>
                      <a:pPr algn="ctr"/>
                      <a:r>
                        <a:rPr kumimoji="1" lang="en-US" altLang="ja-JP" sz="1400" dirty="0" smtClean="0"/>
                        <a:t>15</a:t>
                      </a:r>
                      <a:endParaRPr kumimoji="1" lang="ja-JP" altLang="en-US" sz="1400"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400" dirty="0" smtClean="0"/>
                        <a:t>通常のファイル</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パラメータの解説</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sz="2800" dirty="0" smtClean="0"/>
              <a:t>タイプ</a:t>
            </a:r>
            <a:endParaRPr kumimoji="1" lang="ja-JP" altLang="en-US" sz="2800" dirty="0"/>
          </a:p>
        </p:txBody>
      </p:sp>
      <p:graphicFrame>
        <p:nvGraphicFramePr>
          <p:cNvPr id="4" name="表 3"/>
          <p:cNvGraphicFramePr>
            <a:graphicFrameLocks noGrp="1"/>
          </p:cNvGraphicFramePr>
          <p:nvPr/>
        </p:nvGraphicFramePr>
        <p:xfrm>
          <a:off x="1000100" y="1643050"/>
          <a:ext cx="7143800" cy="3657600"/>
        </p:xfrm>
        <a:graphic>
          <a:graphicData uri="http://schemas.openxmlformats.org/drawingml/2006/table">
            <a:tbl>
              <a:tblPr firstRow="1" bandRow="1">
                <a:effectLst>
                  <a:outerShdw blurRad="50800" dist="38100" dir="2700000" algn="tl" rotWithShape="0">
                    <a:prstClr val="black">
                      <a:alpha val="40000"/>
                    </a:prstClr>
                  </a:outerShdw>
                </a:effectLst>
                <a:tableStyleId>{073A0DAA-6AF3-43AB-8588-CEC1D06C72B9}</a:tableStyleId>
              </a:tblPr>
              <a:tblGrid>
                <a:gridCol w="1000132"/>
                <a:gridCol w="6143668"/>
              </a:tblGrid>
              <a:tr h="125017">
                <a:tc>
                  <a:txBody>
                    <a:bodyPr/>
                    <a:lstStyle/>
                    <a:p>
                      <a:pPr algn="ctr"/>
                      <a:r>
                        <a:rPr kumimoji="1" lang="ja-JP" altLang="en-US" sz="1800" dirty="0" smtClean="0">
                          <a:solidFill>
                            <a:srgbClr val="002060"/>
                          </a:solidFill>
                        </a:rPr>
                        <a:t>文字</a:t>
                      </a:r>
                      <a:endParaRPr kumimoji="1" lang="ja-JP" altLang="en-US" sz="1800" dirty="0">
                        <a:solidFill>
                          <a:srgbClr val="00206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kumimoji="1" lang="ja-JP" altLang="en-US" sz="1800" dirty="0" smtClean="0">
                          <a:solidFill>
                            <a:srgbClr val="002060"/>
                          </a:solidFill>
                        </a:rPr>
                        <a:t>説明</a:t>
                      </a:r>
                      <a:endParaRPr kumimoji="1" lang="ja-JP" altLang="en-US" sz="1800" dirty="0">
                        <a:solidFill>
                          <a:srgbClr val="00206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r>
              <a:tr h="125017">
                <a:tc>
                  <a:txBody>
                    <a:bodyPr/>
                    <a:lstStyle/>
                    <a:p>
                      <a:pPr algn="ctr"/>
                      <a:r>
                        <a:rPr kumimoji="1" lang="en-US" altLang="ja-JP" sz="1800" dirty="0" smtClean="0"/>
                        <a:t>0</a:t>
                      </a:r>
                      <a:endParaRPr kumimoji="1" lang="ja-JP" altLang="en-US" sz="1800"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800" dirty="0" smtClean="0"/>
                        <a:t>通常のファイル</a:t>
                      </a:r>
                      <a:endParaRPr kumimoji="1" lang="ja-JP" altLang="en-US"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25017">
                <a:tc>
                  <a:txBody>
                    <a:bodyPr/>
                    <a:lstStyle/>
                    <a:p>
                      <a:pPr algn="ctr"/>
                      <a:r>
                        <a:rPr kumimoji="1" lang="en-US" altLang="ja-JP" sz="1800" dirty="0" smtClean="0"/>
                        <a:t>1</a:t>
                      </a:r>
                      <a:endParaRPr kumimoji="1" lang="ja-JP" altLang="en-US" sz="1800"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smtClean="0"/>
                        <a:t>リンク（詳細不明）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25017">
                <a:tc>
                  <a:txBody>
                    <a:bodyPr/>
                    <a:lstStyle/>
                    <a:p>
                      <a:pPr algn="ctr"/>
                      <a:r>
                        <a:rPr kumimoji="1" lang="en-US" altLang="ja-JP" sz="1800" dirty="0" smtClean="0">
                          <a:latin typeface="Century Gothic" pitchFamily="34" charset="0"/>
                        </a:rPr>
                        <a:t>2</a:t>
                      </a:r>
                      <a:endParaRPr kumimoji="1" lang="ja-JP" altLang="en-US" sz="1800"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smtClean="0"/>
                        <a:t>シンボリックリンク（詳細不明）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25017">
                <a:tc>
                  <a:txBody>
                    <a:bodyPr/>
                    <a:lstStyle/>
                    <a:p>
                      <a:pPr algn="ctr"/>
                      <a:r>
                        <a:rPr kumimoji="1" lang="en-US" altLang="ja-JP" sz="1800" dirty="0" smtClean="0"/>
                        <a:t>3</a:t>
                      </a:r>
                      <a:endParaRPr kumimoji="1" lang="ja-JP" altLang="en-US" sz="1800"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smtClean="0"/>
                        <a:t>キャラクタ型デバイス（詳細不明）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25017">
                <a:tc>
                  <a:txBody>
                    <a:bodyPr/>
                    <a:lstStyle/>
                    <a:p>
                      <a:pPr algn="ctr"/>
                      <a:r>
                        <a:rPr kumimoji="1" lang="en-US" altLang="ja-JP" sz="1800" dirty="0" smtClean="0">
                          <a:latin typeface="Century Gothic" pitchFamily="34" charset="0"/>
                        </a:rPr>
                        <a:t>4</a:t>
                      </a:r>
                      <a:endParaRPr kumimoji="1" lang="ja-JP" altLang="en-US" sz="1800"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smtClean="0"/>
                        <a:t>ブロック型デバイス（詳細不明）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25017">
                <a:tc>
                  <a:txBody>
                    <a:bodyPr/>
                    <a:lstStyle/>
                    <a:p>
                      <a:pPr algn="ctr"/>
                      <a:r>
                        <a:rPr kumimoji="1" lang="en-US" altLang="ja-JP" sz="1800" dirty="0" smtClean="0"/>
                        <a:t>5</a:t>
                      </a:r>
                      <a:endParaRPr kumimoji="1" lang="ja-JP" altLang="en-US" sz="1800"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800" dirty="0" smtClean="0"/>
                        <a:t>ディレクトリ</a:t>
                      </a:r>
                      <a:endParaRPr kumimoji="1" lang="ja-JP" altLang="en-US"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25017">
                <a:tc>
                  <a:txBody>
                    <a:bodyPr/>
                    <a:lstStyle/>
                    <a:p>
                      <a:pPr algn="ctr"/>
                      <a:r>
                        <a:rPr kumimoji="1" lang="en-US" altLang="ja-JP" sz="1800" dirty="0" smtClean="0"/>
                        <a:t>6</a:t>
                      </a:r>
                      <a:endParaRPr kumimoji="1" lang="ja-JP" altLang="en-US" sz="1800"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800" dirty="0" smtClean="0"/>
                        <a:t>FIFO</a:t>
                      </a:r>
                      <a:r>
                        <a:rPr kumimoji="1" lang="ja-JP" altLang="en-US" sz="1800" dirty="0" smtClean="0"/>
                        <a:t>スペシャルファイル（詳細不明）</a:t>
                      </a:r>
                      <a:endParaRPr kumimoji="1" lang="ja-JP" altLang="en-US"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25017">
                <a:tc>
                  <a:txBody>
                    <a:bodyPr/>
                    <a:lstStyle/>
                    <a:p>
                      <a:pPr algn="ctr"/>
                      <a:r>
                        <a:rPr kumimoji="1" lang="en-US" altLang="ja-JP" sz="1800" dirty="0" smtClean="0"/>
                        <a:t>7</a:t>
                      </a:r>
                      <a:endParaRPr kumimoji="1" lang="ja-JP" altLang="en-US" sz="1800"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800" dirty="0" smtClean="0"/>
                        <a:t>リザーブ？</a:t>
                      </a:r>
                      <a:endParaRPr kumimoji="1" lang="ja-JP" altLang="en-US"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25017">
                <a:tc>
                  <a:txBody>
                    <a:bodyPr/>
                    <a:lstStyle/>
                    <a:p>
                      <a:pPr algn="ctr"/>
                      <a:r>
                        <a:rPr kumimoji="1" lang="en-US" altLang="ja-JP" sz="1800" dirty="0" smtClean="0"/>
                        <a:t>A-Z</a:t>
                      </a:r>
                      <a:endParaRPr kumimoji="1" lang="ja-JP" altLang="en-US" sz="1800"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800" dirty="0" smtClean="0"/>
                        <a:t>将来のために予約</a:t>
                      </a:r>
                      <a:endParaRPr kumimoji="1" lang="ja-JP" altLang="en-US"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ZIP</a:t>
            </a:r>
            <a:r>
              <a:rPr lang="ja-JP" altLang="en-US" dirty="0" smtClean="0"/>
              <a:t>ファイルの構造</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全体の作りはこんな感じ</a:t>
            </a:r>
            <a:endParaRPr kumimoji="1" lang="en-US" altLang="ja-JP" dirty="0" smtClean="0"/>
          </a:p>
        </p:txBody>
      </p:sp>
      <p:sp>
        <p:nvSpPr>
          <p:cNvPr id="6" name="正方形/長方形 5"/>
          <p:cNvSpPr/>
          <p:nvPr/>
        </p:nvSpPr>
        <p:spPr>
          <a:xfrm>
            <a:off x="928663" y="1571612"/>
            <a:ext cx="4143404" cy="4320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r>
              <a:rPr lang="en-US" altLang="ja-JP" sz="1600" dirty="0" smtClean="0">
                <a:solidFill>
                  <a:schemeClr val="tx1">
                    <a:lumMod val="95000"/>
                    <a:lumOff val="5000"/>
                  </a:schemeClr>
                </a:solidFill>
                <a:latin typeface="Impact" pitchFamily="34" charset="0"/>
                <a:cs typeface="Times New Roman" pitchFamily="18" charset="0"/>
              </a:rPr>
              <a:t>local file header</a:t>
            </a:r>
            <a:r>
              <a:rPr lang="ja-JP" altLang="en-US" sz="1600" dirty="0" smtClean="0">
                <a:solidFill>
                  <a:schemeClr val="tx1">
                    <a:lumMod val="95000"/>
                    <a:lumOff val="5000"/>
                  </a:schemeClr>
                </a:solidFill>
                <a:latin typeface="Impact" pitchFamily="34" charset="0"/>
                <a:cs typeface="Times New Roman" pitchFamily="18" charset="0"/>
              </a:rPr>
              <a:t>（ヘッダ部分）</a:t>
            </a:r>
            <a:endParaRPr lang="en-US" altLang="ja-JP" sz="1600" dirty="0" smtClean="0">
              <a:solidFill>
                <a:schemeClr val="tx1">
                  <a:lumMod val="95000"/>
                  <a:lumOff val="5000"/>
                </a:schemeClr>
              </a:solidFill>
              <a:latin typeface="Impact" pitchFamily="34" charset="0"/>
              <a:cs typeface="Times New Roman" pitchFamily="18" charset="0"/>
            </a:endParaRPr>
          </a:p>
        </p:txBody>
      </p:sp>
      <p:sp>
        <p:nvSpPr>
          <p:cNvPr id="7" name="正方形/長方形 6"/>
          <p:cNvSpPr/>
          <p:nvPr/>
        </p:nvSpPr>
        <p:spPr>
          <a:xfrm>
            <a:off x="928663" y="3350738"/>
            <a:ext cx="4143404" cy="642942"/>
          </a:xfrm>
          <a:prstGeom prst="rect">
            <a:avLst/>
          </a:prstGeom>
          <a:solidFill>
            <a:schemeClr val="accent3">
              <a:lumMod val="95000"/>
            </a:schemeClr>
          </a:solidFill>
        </p:spPr>
        <p:style>
          <a:lnRef idx="1">
            <a:schemeClr val="accent4"/>
          </a:lnRef>
          <a:fillRef idx="2">
            <a:schemeClr val="accent4"/>
          </a:fillRef>
          <a:effectRef idx="1">
            <a:schemeClr val="accent4"/>
          </a:effectRef>
          <a:fontRef idx="minor">
            <a:schemeClr val="dk1"/>
          </a:fontRef>
        </p:style>
        <p:txBody>
          <a:bodyPr rtlCol="0" anchor="ctr"/>
          <a:lstStyle/>
          <a:p>
            <a:r>
              <a:rPr lang="en-US" altLang="ja-JP" sz="1600" dirty="0" smtClean="0">
                <a:solidFill>
                  <a:schemeClr val="bg1">
                    <a:lumMod val="50000"/>
                  </a:schemeClr>
                </a:solidFill>
                <a:latin typeface="Impact" pitchFamily="34" charset="0"/>
              </a:rPr>
              <a:t>archive decryption header</a:t>
            </a:r>
          </a:p>
          <a:p>
            <a:r>
              <a:rPr lang="en-US" altLang="ja-JP" sz="1600" dirty="0" smtClean="0">
                <a:solidFill>
                  <a:schemeClr val="bg1">
                    <a:lumMod val="50000"/>
                  </a:schemeClr>
                </a:solidFill>
                <a:latin typeface="Impact" pitchFamily="34" charset="0"/>
              </a:rPr>
              <a:t>archive extra data record</a:t>
            </a:r>
          </a:p>
        </p:txBody>
      </p:sp>
      <p:sp>
        <p:nvSpPr>
          <p:cNvPr id="8" name="正方形/長方形 7"/>
          <p:cNvSpPr/>
          <p:nvPr/>
        </p:nvSpPr>
        <p:spPr>
          <a:xfrm>
            <a:off x="928663" y="2071678"/>
            <a:ext cx="4143404" cy="4320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r>
              <a:rPr lang="en-US" altLang="ja-JP" sz="1600" dirty="0" smtClean="0">
                <a:solidFill>
                  <a:schemeClr val="tx1">
                    <a:lumMod val="95000"/>
                    <a:lumOff val="5000"/>
                  </a:schemeClr>
                </a:solidFill>
                <a:latin typeface="Impact" pitchFamily="34" charset="0"/>
                <a:cs typeface="Times New Roman" pitchFamily="18" charset="0"/>
              </a:rPr>
              <a:t>file data</a:t>
            </a:r>
            <a:r>
              <a:rPr lang="ja-JP" altLang="en-US" sz="1600" dirty="0" smtClean="0">
                <a:solidFill>
                  <a:schemeClr val="tx1">
                    <a:lumMod val="95000"/>
                    <a:lumOff val="5000"/>
                  </a:schemeClr>
                </a:solidFill>
                <a:latin typeface="Impact" pitchFamily="34" charset="0"/>
                <a:cs typeface="Times New Roman" pitchFamily="18" charset="0"/>
              </a:rPr>
              <a:t>（圧縮されたデータ）</a:t>
            </a:r>
            <a:endParaRPr kumimoji="1" lang="ja-JP" altLang="en-US" sz="1600" dirty="0">
              <a:solidFill>
                <a:schemeClr val="tx1">
                  <a:lumMod val="95000"/>
                  <a:lumOff val="5000"/>
                </a:schemeClr>
              </a:solidFill>
              <a:latin typeface="Impact" pitchFamily="34" charset="0"/>
              <a:cs typeface="Times New Roman" pitchFamily="18" charset="0"/>
            </a:endParaRPr>
          </a:p>
        </p:txBody>
      </p:sp>
      <p:sp>
        <p:nvSpPr>
          <p:cNvPr id="9" name="正方形/長方形 8"/>
          <p:cNvSpPr/>
          <p:nvPr/>
        </p:nvSpPr>
        <p:spPr>
          <a:xfrm>
            <a:off x="928663" y="2571744"/>
            <a:ext cx="4143404" cy="432000"/>
          </a:xfrm>
          <a:prstGeom prst="rect">
            <a:avLst/>
          </a:prstGeom>
          <a:solidFill>
            <a:schemeClr val="accent3">
              <a:lumMod val="95000"/>
            </a:schemeClr>
          </a:solidFill>
        </p:spPr>
        <p:style>
          <a:lnRef idx="1">
            <a:schemeClr val="accent4"/>
          </a:lnRef>
          <a:fillRef idx="2">
            <a:schemeClr val="accent4"/>
          </a:fillRef>
          <a:effectRef idx="1">
            <a:schemeClr val="accent4"/>
          </a:effectRef>
          <a:fontRef idx="minor">
            <a:schemeClr val="dk1"/>
          </a:fontRef>
        </p:style>
        <p:txBody>
          <a:bodyPr rtlCol="0" anchor="ctr"/>
          <a:lstStyle/>
          <a:p>
            <a:r>
              <a:rPr lang="en-US" altLang="ja-JP" sz="1600" dirty="0" smtClean="0">
                <a:solidFill>
                  <a:schemeClr val="bg1">
                    <a:lumMod val="50000"/>
                  </a:schemeClr>
                </a:solidFill>
                <a:latin typeface="Impact" pitchFamily="34" charset="0"/>
                <a:cs typeface="Times New Roman" pitchFamily="18" charset="0"/>
              </a:rPr>
              <a:t>data descriptor</a:t>
            </a:r>
            <a:endParaRPr kumimoji="1" lang="ja-JP" altLang="en-US" sz="1600" dirty="0">
              <a:solidFill>
                <a:schemeClr val="bg1">
                  <a:lumMod val="50000"/>
                </a:schemeClr>
              </a:solidFill>
              <a:latin typeface="Impact" pitchFamily="34" charset="0"/>
              <a:cs typeface="Times New Roman" pitchFamily="18" charset="0"/>
            </a:endParaRPr>
          </a:p>
        </p:txBody>
      </p:sp>
      <p:sp>
        <p:nvSpPr>
          <p:cNvPr id="10" name="正方形/長方形 9"/>
          <p:cNvSpPr/>
          <p:nvPr/>
        </p:nvSpPr>
        <p:spPr>
          <a:xfrm>
            <a:off x="928663" y="5279564"/>
            <a:ext cx="4143404" cy="4320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r>
              <a:rPr lang="en-US" altLang="ja-JP" sz="1600" dirty="0" smtClean="0">
                <a:solidFill>
                  <a:schemeClr val="tx1">
                    <a:lumMod val="95000"/>
                    <a:lumOff val="5000"/>
                  </a:schemeClr>
                </a:solidFill>
                <a:latin typeface="Impact" pitchFamily="34" charset="0"/>
              </a:rPr>
              <a:t>end of central directory record</a:t>
            </a:r>
          </a:p>
        </p:txBody>
      </p:sp>
      <p:sp>
        <p:nvSpPr>
          <p:cNvPr id="11" name="正方形/長方形 10"/>
          <p:cNvSpPr/>
          <p:nvPr/>
        </p:nvSpPr>
        <p:spPr>
          <a:xfrm>
            <a:off x="928663" y="4065118"/>
            <a:ext cx="4143404" cy="4320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r>
              <a:rPr lang="en-US" altLang="ja-JP" sz="1600" dirty="0" smtClean="0">
                <a:solidFill>
                  <a:schemeClr val="tx1">
                    <a:lumMod val="95000"/>
                    <a:lumOff val="5000"/>
                  </a:schemeClr>
                </a:solidFill>
                <a:latin typeface="Impact" pitchFamily="34" charset="0"/>
              </a:rPr>
              <a:t>central directory</a:t>
            </a:r>
          </a:p>
        </p:txBody>
      </p:sp>
      <p:sp>
        <p:nvSpPr>
          <p:cNvPr id="12" name="正方形/長方形 11"/>
          <p:cNvSpPr/>
          <p:nvPr/>
        </p:nvSpPr>
        <p:spPr>
          <a:xfrm>
            <a:off x="928663" y="4565184"/>
            <a:ext cx="4143404" cy="642942"/>
          </a:xfrm>
          <a:prstGeom prst="rect">
            <a:avLst/>
          </a:prstGeom>
          <a:solidFill>
            <a:schemeClr val="accent3">
              <a:lumMod val="95000"/>
            </a:schemeClr>
          </a:solidFill>
        </p:spPr>
        <p:style>
          <a:lnRef idx="1">
            <a:schemeClr val="accent4"/>
          </a:lnRef>
          <a:fillRef idx="2">
            <a:schemeClr val="accent4"/>
          </a:fillRef>
          <a:effectRef idx="1">
            <a:schemeClr val="accent4"/>
          </a:effectRef>
          <a:fontRef idx="minor">
            <a:schemeClr val="dk1"/>
          </a:fontRef>
        </p:style>
        <p:txBody>
          <a:bodyPr rtlCol="0" anchor="ctr"/>
          <a:lstStyle/>
          <a:p>
            <a:r>
              <a:rPr lang="en-US" altLang="ja-JP" sz="1600" dirty="0" smtClean="0">
                <a:solidFill>
                  <a:schemeClr val="bg1">
                    <a:lumMod val="50000"/>
                  </a:schemeClr>
                </a:solidFill>
                <a:latin typeface="Impact" pitchFamily="34" charset="0"/>
              </a:rPr>
              <a:t>zip64 end of central directory record</a:t>
            </a:r>
          </a:p>
          <a:p>
            <a:r>
              <a:rPr lang="en-US" altLang="ja-JP" sz="1600" dirty="0" smtClean="0">
                <a:solidFill>
                  <a:schemeClr val="bg1">
                    <a:lumMod val="50000"/>
                  </a:schemeClr>
                </a:solidFill>
                <a:latin typeface="Impact" pitchFamily="34" charset="0"/>
              </a:rPr>
              <a:t>zip64 end of central directory locator</a:t>
            </a:r>
          </a:p>
        </p:txBody>
      </p:sp>
      <p:sp>
        <p:nvSpPr>
          <p:cNvPr id="13" name="右中かっこ 12"/>
          <p:cNvSpPr/>
          <p:nvPr/>
        </p:nvSpPr>
        <p:spPr>
          <a:xfrm>
            <a:off x="5143505" y="1571613"/>
            <a:ext cx="428628" cy="1428760"/>
          </a:xfrm>
          <a:prstGeom prst="rightBrace">
            <a:avLst>
              <a:gd name="adj1" fmla="val 8333"/>
              <a:gd name="adj2" fmla="val 50533"/>
            </a:avLst>
          </a:prstGeom>
        </p:spPr>
        <p:style>
          <a:lnRef idx="2">
            <a:schemeClr val="accent4"/>
          </a:lnRef>
          <a:fillRef idx="0">
            <a:schemeClr val="accent4"/>
          </a:fillRef>
          <a:effectRef idx="1">
            <a:schemeClr val="accent4"/>
          </a:effectRef>
          <a:fontRef idx="minor">
            <a:schemeClr val="tx1"/>
          </a:fontRef>
        </p:style>
        <p:txBody>
          <a:bodyPr rtlCol="0" anchor="ctr"/>
          <a:lstStyle/>
          <a:p>
            <a:pPr algn="ctr"/>
            <a:endParaRPr kumimoji="1" lang="ja-JP" altLang="en-US"/>
          </a:p>
        </p:txBody>
      </p:sp>
      <p:sp>
        <p:nvSpPr>
          <p:cNvPr id="14" name="テキスト ボックス 13"/>
          <p:cNvSpPr txBox="1"/>
          <p:nvPr/>
        </p:nvSpPr>
        <p:spPr>
          <a:xfrm>
            <a:off x="5643571" y="1857365"/>
            <a:ext cx="2857520" cy="830997"/>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ja-JP" altLang="en-US" sz="1600" dirty="0" smtClean="0"/>
              <a:t>三種類のデータで</a:t>
            </a:r>
            <a:r>
              <a:rPr kumimoji="1" lang="en-US" altLang="ja-JP" sz="1600" dirty="0" smtClean="0"/>
              <a:t>1</a:t>
            </a:r>
            <a:r>
              <a:rPr kumimoji="1" lang="ja-JP" altLang="en-US" sz="1600" dirty="0" smtClean="0"/>
              <a:t>セットになっていて、ファイル数ぶん繰り返される</a:t>
            </a:r>
            <a:endParaRPr kumimoji="1" lang="ja-JP" altLang="en-US" sz="1600" dirty="0"/>
          </a:p>
        </p:txBody>
      </p:sp>
      <p:sp>
        <p:nvSpPr>
          <p:cNvPr id="15" name="テキスト ボックス 14"/>
          <p:cNvSpPr txBox="1"/>
          <p:nvPr/>
        </p:nvSpPr>
        <p:spPr>
          <a:xfrm>
            <a:off x="5643571" y="3988919"/>
            <a:ext cx="2857520" cy="58477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en-US" altLang="ja-JP" sz="1600" dirty="0" smtClean="0"/>
              <a:t>local file header</a:t>
            </a:r>
            <a:r>
              <a:rPr lang="ja-JP" altLang="en-US" sz="1600" dirty="0" smtClean="0"/>
              <a:t>とほぼ同じものの集合が格納されている</a:t>
            </a:r>
            <a:endParaRPr kumimoji="1" lang="ja-JP" altLang="en-US" sz="1600" dirty="0"/>
          </a:p>
        </p:txBody>
      </p:sp>
      <p:cxnSp>
        <p:nvCxnSpPr>
          <p:cNvPr id="17" name="直線矢印コネクタ 16"/>
          <p:cNvCxnSpPr/>
          <p:nvPr/>
        </p:nvCxnSpPr>
        <p:spPr>
          <a:xfrm rot="10800000">
            <a:off x="5124455" y="4281119"/>
            <a:ext cx="468000" cy="189"/>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sp>
        <p:nvSpPr>
          <p:cNvPr id="20" name="テキスト ボックス 19"/>
          <p:cNvSpPr txBox="1"/>
          <p:nvPr/>
        </p:nvSpPr>
        <p:spPr>
          <a:xfrm>
            <a:off x="5643571" y="5201679"/>
            <a:ext cx="2857520" cy="58477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en-US" altLang="ja-JP" sz="1600" dirty="0" smtClean="0"/>
              <a:t>central directory</a:t>
            </a:r>
            <a:r>
              <a:rPr kumimoji="1" lang="ja-JP" altLang="en-US" sz="1600" dirty="0" smtClean="0"/>
              <a:t>の終端をあらわす</a:t>
            </a:r>
            <a:endParaRPr kumimoji="1" lang="ja-JP" altLang="en-US" sz="1600" dirty="0"/>
          </a:p>
        </p:txBody>
      </p:sp>
      <p:cxnSp>
        <p:nvCxnSpPr>
          <p:cNvPr id="21" name="直線矢印コネクタ 20"/>
          <p:cNvCxnSpPr/>
          <p:nvPr/>
        </p:nvCxnSpPr>
        <p:spPr>
          <a:xfrm rot="10800000" flipV="1">
            <a:off x="5124455" y="5494066"/>
            <a:ext cx="468000" cy="1497"/>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sp>
        <p:nvSpPr>
          <p:cNvPr id="23" name="テキスト ボックス 22"/>
          <p:cNvSpPr txBox="1"/>
          <p:nvPr/>
        </p:nvSpPr>
        <p:spPr>
          <a:xfrm>
            <a:off x="5643571" y="3503140"/>
            <a:ext cx="2857520" cy="338554"/>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ja-JP" altLang="en-US" sz="1600" dirty="0" smtClean="0"/>
              <a:t>暗号化データ（詳細不明）</a:t>
            </a:r>
            <a:endParaRPr kumimoji="1" lang="ja-JP" altLang="en-US" sz="1600" dirty="0"/>
          </a:p>
        </p:txBody>
      </p:sp>
      <p:cxnSp>
        <p:nvCxnSpPr>
          <p:cNvPr id="24" name="直線矢印コネクタ 23"/>
          <p:cNvCxnSpPr/>
          <p:nvPr/>
        </p:nvCxnSpPr>
        <p:spPr>
          <a:xfrm rot="10800000">
            <a:off x="5144066" y="3672209"/>
            <a:ext cx="432000" cy="208"/>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sp>
        <p:nvSpPr>
          <p:cNvPr id="26" name="テキスト ボックス 25"/>
          <p:cNvSpPr txBox="1"/>
          <p:nvPr/>
        </p:nvSpPr>
        <p:spPr>
          <a:xfrm>
            <a:off x="5643571" y="4717172"/>
            <a:ext cx="2857520" cy="338554"/>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en-US" altLang="ja-JP" sz="1600" dirty="0" smtClean="0"/>
              <a:t>ZIP64</a:t>
            </a:r>
            <a:r>
              <a:rPr kumimoji="1" lang="ja-JP" altLang="en-US" sz="1600" dirty="0" smtClean="0"/>
              <a:t>用（詳細不明）</a:t>
            </a:r>
            <a:endParaRPr kumimoji="1" lang="ja-JP" altLang="en-US" sz="1600" dirty="0"/>
          </a:p>
        </p:txBody>
      </p:sp>
      <p:cxnSp>
        <p:nvCxnSpPr>
          <p:cNvPr id="27" name="直線矢印コネクタ 26"/>
          <p:cNvCxnSpPr/>
          <p:nvPr/>
        </p:nvCxnSpPr>
        <p:spPr>
          <a:xfrm rot="10800000" flipV="1">
            <a:off x="5124455" y="4886449"/>
            <a:ext cx="468000" cy="206"/>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local file header</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sz="2800" dirty="0" smtClean="0"/>
              <a:t>ヘッダ情報はこんな感じになってます</a:t>
            </a:r>
            <a:endParaRPr kumimoji="1" lang="ja-JP" altLang="en-US" sz="2800" dirty="0"/>
          </a:p>
        </p:txBody>
      </p:sp>
      <p:graphicFrame>
        <p:nvGraphicFramePr>
          <p:cNvPr id="7" name="表 6"/>
          <p:cNvGraphicFramePr>
            <a:graphicFrameLocks noGrp="1"/>
          </p:cNvGraphicFramePr>
          <p:nvPr/>
        </p:nvGraphicFramePr>
        <p:xfrm>
          <a:off x="785786" y="1518920"/>
          <a:ext cx="7643866" cy="4267536"/>
        </p:xfrm>
        <a:graphic>
          <a:graphicData uri="http://schemas.openxmlformats.org/drawingml/2006/table">
            <a:tbl>
              <a:tblPr firstRow="1" bandRow="1">
                <a:effectLst>
                  <a:outerShdw blurRad="50800" dist="38100" dir="2700000" algn="tl" rotWithShape="0">
                    <a:prstClr val="black">
                      <a:alpha val="40000"/>
                    </a:prstClr>
                  </a:outerShdw>
                </a:effectLst>
                <a:tableStyleId>{5C22544A-7EE6-4342-B048-85BDC9FD1C3A}</a:tableStyleId>
              </a:tblPr>
              <a:tblGrid>
                <a:gridCol w="2786082"/>
                <a:gridCol w="4000528"/>
                <a:gridCol w="857256"/>
              </a:tblGrid>
              <a:tr h="304824">
                <a:tc>
                  <a:txBody>
                    <a:bodyPr/>
                    <a:lstStyle/>
                    <a:p>
                      <a:pPr algn="ctr"/>
                      <a:r>
                        <a:rPr kumimoji="1" lang="ja-JP" altLang="en-US" sz="1400" dirty="0" smtClean="0">
                          <a:solidFill>
                            <a:srgbClr val="002060"/>
                          </a:solidFill>
                        </a:rPr>
                        <a:t>説明（日本語）</a:t>
                      </a:r>
                      <a:endParaRPr kumimoji="1" lang="ja-JP" altLang="en-US" sz="1400" dirty="0">
                        <a:solidFill>
                          <a:srgbClr val="002060"/>
                        </a:solidFill>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kumimoji="1" lang="ja-JP" altLang="en-US" sz="1400" dirty="0" smtClean="0">
                          <a:solidFill>
                            <a:srgbClr val="002060"/>
                          </a:solidFill>
                        </a:rPr>
                        <a:t>説明（英語）</a:t>
                      </a:r>
                      <a:endParaRPr kumimoji="1" lang="ja-JP" altLang="en-US" sz="1400" dirty="0">
                        <a:solidFill>
                          <a:srgbClr val="002060"/>
                        </a:solidFill>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kumimoji="1" lang="ja-JP" altLang="en-US" sz="1400" dirty="0" smtClean="0">
                          <a:solidFill>
                            <a:srgbClr val="002060"/>
                          </a:solidFill>
                        </a:rPr>
                        <a:t>バイト数</a:t>
                      </a:r>
                      <a:endParaRPr kumimoji="1" lang="ja-JP" altLang="en-US" sz="1400" dirty="0">
                        <a:solidFill>
                          <a:srgbClr val="002060"/>
                        </a:solidFill>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r>
              <a:tr h="304824">
                <a:tc>
                  <a:txBody>
                    <a:bodyPr/>
                    <a:lstStyle/>
                    <a:p>
                      <a:r>
                        <a:rPr kumimoji="1" lang="ja-JP" altLang="en-US" sz="1400" dirty="0" smtClean="0"/>
                        <a:t>シグネチャ</a:t>
                      </a:r>
                      <a:endParaRPr kumimoji="1" lang="ja-JP" altLang="en-US"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en-US" altLang="ja-JP" sz="1400" dirty="0" smtClean="0">
                          <a:latin typeface="Century Gothic" pitchFamily="34" charset="0"/>
                        </a:rPr>
                        <a:t>local file header signature  (0x04034b50)</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en-US" altLang="ja-JP" sz="1400" dirty="0" smtClean="0">
                          <a:latin typeface="Century Gothic" pitchFamily="34" charset="0"/>
                        </a:rPr>
                        <a:t>4</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04824">
                <a:tc>
                  <a:txBody>
                    <a:bodyPr/>
                    <a:lstStyle/>
                    <a:p>
                      <a:r>
                        <a:rPr kumimoji="1" lang="ja-JP" altLang="en-US" sz="1400" dirty="0" smtClean="0"/>
                        <a:t>解凍に必要なバージョン</a:t>
                      </a:r>
                      <a:endParaRPr kumimoji="1" lang="ja-JP" altLang="en-US"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en-US" altLang="ja-JP" sz="1400" dirty="0" smtClean="0">
                          <a:latin typeface="Century Gothic" pitchFamily="34" charset="0"/>
                        </a:rPr>
                        <a:t>version needed to extract</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en-US" altLang="ja-JP" sz="1400" dirty="0" smtClean="0">
                          <a:latin typeface="Century Gothic" pitchFamily="34" charset="0"/>
                        </a:rPr>
                        <a:t>2</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04824">
                <a:tc>
                  <a:txBody>
                    <a:bodyPr/>
                    <a:lstStyle/>
                    <a:p>
                      <a:r>
                        <a:rPr kumimoji="1" lang="ja-JP" altLang="en-US" sz="1400" dirty="0" smtClean="0"/>
                        <a:t>設定ビット</a:t>
                      </a:r>
                      <a:endParaRPr kumimoji="1" lang="ja-JP" altLang="en-US"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en-US" altLang="ja-JP" sz="1400" dirty="0" smtClean="0">
                          <a:latin typeface="Century Gothic" pitchFamily="34" charset="0"/>
                        </a:rPr>
                        <a:t>general purpose bit flag</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en-US" altLang="ja-JP" sz="1400" dirty="0" smtClean="0">
                          <a:latin typeface="Century Gothic" pitchFamily="34" charset="0"/>
                        </a:rPr>
                        <a:t>2</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04824">
                <a:tc>
                  <a:txBody>
                    <a:bodyPr/>
                    <a:lstStyle/>
                    <a:p>
                      <a:r>
                        <a:rPr kumimoji="1" lang="ja-JP" altLang="en-US" sz="1400" dirty="0" smtClean="0"/>
                        <a:t>圧縮形式</a:t>
                      </a:r>
                      <a:endParaRPr kumimoji="1" lang="ja-JP" altLang="en-US"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en-US" altLang="ja-JP" sz="1400" dirty="0" smtClean="0">
                          <a:latin typeface="Century Gothic" pitchFamily="34" charset="0"/>
                        </a:rPr>
                        <a:t>compression method</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en-US" altLang="ja-JP" sz="1400" dirty="0" smtClean="0">
                          <a:latin typeface="Century Gothic" pitchFamily="34" charset="0"/>
                        </a:rPr>
                        <a:t>2</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04824">
                <a:tc>
                  <a:txBody>
                    <a:bodyPr/>
                    <a:lstStyle/>
                    <a:p>
                      <a:r>
                        <a:rPr kumimoji="1" lang="ja-JP" altLang="en-US" sz="1400" dirty="0" smtClean="0"/>
                        <a:t>最終変更時刻</a:t>
                      </a:r>
                      <a:endParaRPr kumimoji="1" lang="ja-JP" altLang="en-US"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en-US" altLang="ja-JP" sz="1400" dirty="0" smtClean="0">
                          <a:latin typeface="Century Gothic" pitchFamily="34" charset="0"/>
                        </a:rPr>
                        <a:t>last mod file time</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en-US" altLang="ja-JP" sz="1400" dirty="0" smtClean="0">
                          <a:latin typeface="Century Gothic" pitchFamily="34" charset="0"/>
                        </a:rPr>
                        <a:t>2</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0482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smtClean="0"/>
                        <a:t>最終変更日付</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en-US" altLang="ja-JP" sz="1400" dirty="0" smtClean="0">
                          <a:latin typeface="Century Gothic" pitchFamily="34" charset="0"/>
                        </a:rPr>
                        <a:t>last mod file date</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en-US" altLang="ja-JP" sz="1400" dirty="0" smtClean="0">
                          <a:latin typeface="Century Gothic" pitchFamily="34" charset="0"/>
                        </a:rPr>
                        <a:t>2</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04824">
                <a:tc>
                  <a:txBody>
                    <a:bodyPr/>
                    <a:lstStyle/>
                    <a:p>
                      <a:r>
                        <a:rPr kumimoji="1" lang="en-US" altLang="ja-JP" sz="1400" dirty="0" smtClean="0"/>
                        <a:t>CRC32</a:t>
                      </a:r>
                      <a:endParaRPr kumimoji="1" lang="ja-JP" altLang="en-US"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en-US" altLang="ja-JP" sz="1400" dirty="0" smtClean="0">
                          <a:latin typeface="Century Gothic" pitchFamily="34" charset="0"/>
                        </a:rPr>
                        <a:t>crc-32</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en-US" altLang="ja-JP" sz="1400" dirty="0" smtClean="0">
                          <a:latin typeface="Century Gothic" pitchFamily="34" charset="0"/>
                        </a:rPr>
                        <a:t>4</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04824">
                <a:tc>
                  <a:txBody>
                    <a:bodyPr/>
                    <a:lstStyle/>
                    <a:p>
                      <a:r>
                        <a:rPr kumimoji="1" lang="ja-JP" altLang="en-US" sz="1400" dirty="0" smtClean="0"/>
                        <a:t>圧縮後のサイズ</a:t>
                      </a:r>
                      <a:endParaRPr kumimoji="1" lang="ja-JP" altLang="en-US"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en-US" altLang="ja-JP" sz="1400" dirty="0" smtClean="0">
                          <a:latin typeface="Century Gothic" pitchFamily="34" charset="0"/>
                        </a:rPr>
                        <a:t>compressed size</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en-US" altLang="ja-JP" sz="1400" dirty="0" smtClean="0">
                          <a:latin typeface="Century Gothic" pitchFamily="34" charset="0"/>
                        </a:rPr>
                        <a:t>4</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04824">
                <a:tc>
                  <a:txBody>
                    <a:bodyPr/>
                    <a:lstStyle/>
                    <a:p>
                      <a:r>
                        <a:rPr kumimoji="1" lang="ja-JP" altLang="en-US" sz="1400" dirty="0" smtClean="0"/>
                        <a:t>圧縮前のサイズ</a:t>
                      </a:r>
                      <a:endParaRPr kumimoji="1" lang="ja-JP" altLang="en-US"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en-US" altLang="ja-JP" sz="1400" dirty="0" smtClean="0">
                          <a:latin typeface="Century Gothic" pitchFamily="34" charset="0"/>
                        </a:rPr>
                        <a:t>uncompressed size</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en-US" altLang="ja-JP" sz="1400" dirty="0" smtClean="0">
                          <a:latin typeface="Century Gothic" pitchFamily="34" charset="0"/>
                        </a:rPr>
                        <a:t>4</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04824">
                <a:tc>
                  <a:txBody>
                    <a:bodyPr/>
                    <a:lstStyle/>
                    <a:p>
                      <a:r>
                        <a:rPr kumimoji="1" lang="ja-JP" altLang="en-US" sz="1400" dirty="0" smtClean="0"/>
                        <a:t>ファイル名サイズ</a:t>
                      </a:r>
                      <a:endParaRPr kumimoji="1" lang="ja-JP" altLang="en-US"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en-US" altLang="ja-JP" sz="1400" dirty="0" smtClean="0">
                          <a:latin typeface="Century Gothic" pitchFamily="34" charset="0"/>
                        </a:rPr>
                        <a:t>file name length</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en-US" altLang="ja-JP" sz="1400" dirty="0" smtClean="0">
                          <a:latin typeface="Century Gothic" pitchFamily="34" charset="0"/>
                        </a:rPr>
                        <a:t>2</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04824">
                <a:tc>
                  <a:txBody>
                    <a:bodyPr/>
                    <a:lstStyle/>
                    <a:p>
                      <a:r>
                        <a:rPr kumimoji="1" lang="ja-JP" altLang="en-US" sz="1400" dirty="0" smtClean="0"/>
                        <a:t>拡張領域のサイズ</a:t>
                      </a:r>
                      <a:endParaRPr kumimoji="1" lang="ja-JP" altLang="en-US"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en-US" altLang="ja-JP" sz="1400" dirty="0" smtClean="0">
                          <a:latin typeface="Century Gothic" pitchFamily="34" charset="0"/>
                        </a:rPr>
                        <a:t>extra field length</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en-US" altLang="ja-JP" sz="1400" dirty="0" smtClean="0">
                          <a:latin typeface="Century Gothic" pitchFamily="34" charset="0"/>
                        </a:rPr>
                        <a:t>2</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04824">
                <a:tc>
                  <a:txBody>
                    <a:bodyPr/>
                    <a:lstStyle/>
                    <a:p>
                      <a:r>
                        <a:rPr kumimoji="1" lang="ja-JP" altLang="en-US" sz="1400" dirty="0" smtClean="0"/>
                        <a:t>ファイル名（可変）</a:t>
                      </a:r>
                      <a:endParaRPr kumimoji="1" lang="ja-JP" altLang="en-US"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en-US" altLang="ja-JP" sz="1400" dirty="0" smtClean="0">
                          <a:latin typeface="Century Gothic" pitchFamily="34" charset="0"/>
                        </a:rPr>
                        <a:t>file name (variable size)</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04824">
                <a:tc>
                  <a:txBody>
                    <a:bodyPr/>
                    <a:lstStyle/>
                    <a:p>
                      <a:r>
                        <a:rPr kumimoji="1" lang="ja-JP" altLang="en-US" sz="1400" dirty="0" smtClean="0"/>
                        <a:t>拡張領域（可変）</a:t>
                      </a:r>
                      <a:endParaRPr kumimoji="1" lang="ja-JP" altLang="en-US"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en-US" altLang="ja-JP" sz="1400" dirty="0" smtClean="0">
                          <a:latin typeface="Century Gothic" pitchFamily="34" charset="0"/>
                        </a:rPr>
                        <a:t>extra field (variable size)</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p:cNvSpPr>
            <a:spLocks noGrp="1"/>
          </p:cNvSpPr>
          <p:nvPr>
            <p:ph type="title"/>
          </p:nvPr>
        </p:nvSpPr>
        <p:spPr>
          <a:xfrm>
            <a:off x="457200" y="274639"/>
            <a:ext cx="8229600" cy="706437"/>
          </a:xfrm>
        </p:spPr>
        <p:txBody>
          <a:bodyPr/>
          <a:lstStyle/>
          <a:p>
            <a:r>
              <a:rPr lang="ja-JP" altLang="en-US" dirty="0" smtClean="0">
                <a:latin typeface="メイリオ" pitchFamily="50" charset="-128"/>
                <a:ea typeface="メイリオ" pitchFamily="50" charset="-128"/>
              </a:rPr>
              <a:t>アジェンダ</a:t>
            </a:r>
            <a:endParaRPr lang="en-US" altLang="ja-JP" dirty="0" smtClean="0">
              <a:latin typeface="メイリオ" pitchFamily="50" charset="-128"/>
              <a:ea typeface="メイリオ" pitchFamily="50" charset="-128"/>
            </a:endParaRPr>
          </a:p>
        </p:txBody>
      </p:sp>
      <p:sp>
        <p:nvSpPr>
          <p:cNvPr id="7" name="テキスト プレースホルダ 2"/>
          <p:cNvSpPr>
            <a:spLocks noGrp="1"/>
          </p:cNvSpPr>
          <p:nvPr>
            <p:ph type="body" idx="1"/>
          </p:nvPr>
        </p:nvSpPr>
        <p:spPr>
          <a:xfrm>
            <a:off x="457200" y="1000108"/>
            <a:ext cx="8229600" cy="5073650"/>
          </a:xfrm>
        </p:spPr>
        <p:txBody>
          <a:bodyPr/>
          <a:lstStyle/>
          <a:p>
            <a:pPr marL="971550" lvl="1" indent="-514350">
              <a:lnSpc>
                <a:spcPct val="150000"/>
              </a:lnSpc>
              <a:buSzPct val="100000"/>
              <a:buFont typeface="Wingdings" pitchFamily="2" charset="2"/>
              <a:buChar char="l"/>
            </a:pPr>
            <a:r>
              <a:rPr lang="ja-JP" altLang="en-US" dirty="0" smtClean="0">
                <a:latin typeface="メイリオ" pitchFamily="50" charset="-128"/>
                <a:ea typeface="メイリオ" pitchFamily="50" charset="-128"/>
              </a:rPr>
              <a:t>自己紹介</a:t>
            </a:r>
            <a:endParaRPr lang="en-US" altLang="ja-JP" dirty="0" smtClean="0">
              <a:latin typeface="メイリオ" pitchFamily="50" charset="-128"/>
              <a:ea typeface="メイリオ" pitchFamily="50" charset="-128"/>
            </a:endParaRPr>
          </a:p>
          <a:p>
            <a:pPr marL="971550" lvl="1" indent="-514350">
              <a:lnSpc>
                <a:spcPct val="150000"/>
              </a:lnSpc>
              <a:buSzPct val="100000"/>
              <a:buFont typeface="Wingdings" pitchFamily="2" charset="2"/>
              <a:buChar char="l"/>
            </a:pPr>
            <a:r>
              <a:rPr lang="ja-JP" altLang="en-US" dirty="0" smtClean="0">
                <a:latin typeface="メイリオ" pitchFamily="50" charset="-128"/>
                <a:ea typeface="メイリオ" pitchFamily="50" charset="-128"/>
              </a:rPr>
              <a:t>きっかけ</a:t>
            </a:r>
            <a:endParaRPr lang="en-US" altLang="ja-JP" dirty="0" smtClean="0">
              <a:latin typeface="メイリオ" pitchFamily="50" charset="-128"/>
              <a:ea typeface="メイリオ" pitchFamily="50" charset="-128"/>
            </a:endParaRPr>
          </a:p>
          <a:p>
            <a:pPr marL="971550" lvl="1" indent="-514350">
              <a:lnSpc>
                <a:spcPct val="150000"/>
              </a:lnSpc>
              <a:buSzPct val="100000"/>
              <a:buFont typeface="Wingdings" pitchFamily="2" charset="2"/>
              <a:buChar char="l"/>
            </a:pPr>
            <a:r>
              <a:rPr lang="en-US" altLang="ja-JP" dirty="0" smtClean="0">
                <a:latin typeface="メイリオ" pitchFamily="50" charset="-128"/>
                <a:ea typeface="メイリオ" pitchFamily="50" charset="-128"/>
              </a:rPr>
              <a:t>tar</a:t>
            </a:r>
            <a:r>
              <a:rPr lang="ja-JP" altLang="en-US" dirty="0" smtClean="0">
                <a:latin typeface="メイリオ" pitchFamily="50" charset="-128"/>
                <a:ea typeface="メイリオ" pitchFamily="50" charset="-128"/>
              </a:rPr>
              <a:t>形式と</a:t>
            </a:r>
            <a:r>
              <a:rPr lang="en-US" altLang="ja-JP" dirty="0" smtClean="0">
                <a:latin typeface="メイリオ" pitchFamily="50" charset="-128"/>
                <a:ea typeface="メイリオ" pitchFamily="50" charset="-128"/>
              </a:rPr>
              <a:t>ZIP</a:t>
            </a:r>
            <a:r>
              <a:rPr lang="ja-JP" altLang="en-US" dirty="0" smtClean="0">
                <a:latin typeface="メイリオ" pitchFamily="50" charset="-128"/>
                <a:ea typeface="メイリオ" pitchFamily="50" charset="-128"/>
              </a:rPr>
              <a:t>形式のフォーマット解説</a:t>
            </a:r>
            <a:endParaRPr lang="en-US" altLang="ja-JP" dirty="0" smtClean="0">
              <a:latin typeface="メイリオ" pitchFamily="50" charset="-128"/>
              <a:ea typeface="メイリオ" pitchFamily="50" charset="-128"/>
            </a:endParaRPr>
          </a:p>
          <a:p>
            <a:pPr marL="971550" lvl="1" indent="-514350">
              <a:lnSpc>
                <a:spcPct val="150000"/>
              </a:lnSpc>
              <a:buSzPct val="100000"/>
              <a:buFont typeface="Wingdings" pitchFamily="2" charset="2"/>
              <a:buChar char="l"/>
            </a:pPr>
            <a:r>
              <a:rPr lang="ja-JP" altLang="en-US" dirty="0" smtClean="0">
                <a:latin typeface="メイリオ" pitchFamily="50" charset="-128"/>
                <a:ea typeface="メイリオ" pitchFamily="50" charset="-128"/>
              </a:rPr>
              <a:t>実際に圧縮ファイルを作ってみるデモ</a:t>
            </a:r>
            <a:endParaRPr lang="en-US" altLang="ja-JP" dirty="0" smtClean="0">
              <a:latin typeface="メイリオ" pitchFamily="50" charset="-128"/>
              <a:ea typeface="メイリオ" pitchFamily="50" charset="-128"/>
            </a:endParaRPr>
          </a:p>
          <a:p>
            <a:pPr marL="971550" lvl="1" indent="-514350">
              <a:lnSpc>
                <a:spcPct val="150000"/>
              </a:lnSpc>
              <a:buSzPct val="100000"/>
              <a:buFont typeface="Wingdings" pitchFamily="2" charset="2"/>
              <a:buChar char="l"/>
            </a:pPr>
            <a:r>
              <a:rPr lang="ja-JP" altLang="en-US" dirty="0" smtClean="0">
                <a:latin typeface="メイリオ" pitchFamily="50" charset="-128"/>
                <a:ea typeface="メイリオ" pitchFamily="50" charset="-128"/>
              </a:rPr>
              <a:t>まとめ</a:t>
            </a:r>
            <a:endParaRPr lang="en-US" altLang="ja-JP" dirty="0" smtClean="0">
              <a:latin typeface="メイリオ" pitchFamily="50" charset="-128"/>
              <a:ea typeface="メイリオ" pitchFamily="50" charset="-128"/>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 2"/>
          <p:cNvSpPr>
            <a:spLocks noGrp="1"/>
          </p:cNvSpPr>
          <p:nvPr>
            <p:ph type="body" idx="1"/>
          </p:nvPr>
        </p:nvSpPr>
        <p:spPr/>
        <p:txBody>
          <a:bodyPr/>
          <a:lstStyle/>
          <a:p>
            <a:r>
              <a:rPr kumimoji="1" lang="en-US" altLang="ja-JP" sz="2800" dirty="0" smtClean="0"/>
              <a:t>local file header</a:t>
            </a:r>
            <a:r>
              <a:rPr kumimoji="1" lang="ja-JP" altLang="en-US" sz="2800" dirty="0" smtClean="0"/>
              <a:t>とほぼ同様です</a:t>
            </a:r>
            <a:endParaRPr kumimoji="1" lang="ja-JP" altLang="en-US" sz="2800" dirty="0"/>
          </a:p>
        </p:txBody>
      </p:sp>
      <p:sp>
        <p:nvSpPr>
          <p:cNvPr id="2" name="タイトル 1"/>
          <p:cNvSpPr>
            <a:spLocks noGrp="1"/>
          </p:cNvSpPr>
          <p:nvPr>
            <p:ph type="title"/>
          </p:nvPr>
        </p:nvSpPr>
        <p:spPr/>
        <p:txBody>
          <a:bodyPr/>
          <a:lstStyle/>
          <a:p>
            <a:r>
              <a:rPr kumimoji="1" lang="en-US" altLang="ja-JP" dirty="0" smtClean="0"/>
              <a:t>central directory</a:t>
            </a:r>
            <a:endParaRPr kumimoji="1" lang="ja-JP" altLang="en-US" dirty="0"/>
          </a:p>
        </p:txBody>
      </p:sp>
      <p:graphicFrame>
        <p:nvGraphicFramePr>
          <p:cNvPr id="5" name="表 4"/>
          <p:cNvGraphicFramePr>
            <a:graphicFrameLocks noGrp="1"/>
          </p:cNvGraphicFramePr>
          <p:nvPr/>
        </p:nvGraphicFramePr>
        <p:xfrm>
          <a:off x="785786" y="1521490"/>
          <a:ext cx="7643866" cy="3988720"/>
        </p:xfrm>
        <a:graphic>
          <a:graphicData uri="http://schemas.openxmlformats.org/drawingml/2006/table">
            <a:tbl>
              <a:tblPr firstRow="1" bandRow="1">
                <a:effectLst>
                  <a:outerShdw blurRad="50800" dist="38100" dir="2700000" algn="tl" rotWithShape="0">
                    <a:prstClr val="black">
                      <a:alpha val="40000"/>
                    </a:prstClr>
                  </a:outerShdw>
                </a:effectLst>
                <a:tableStyleId>{073A0DAA-6AF3-43AB-8588-CEC1D06C72B9}</a:tableStyleId>
              </a:tblPr>
              <a:tblGrid>
                <a:gridCol w="2786082"/>
                <a:gridCol w="4000528"/>
                <a:gridCol w="857256"/>
              </a:tblGrid>
              <a:tr h="262726">
                <a:tc>
                  <a:txBody>
                    <a:bodyPr/>
                    <a:lstStyle/>
                    <a:p>
                      <a:pPr algn="ctr"/>
                      <a:r>
                        <a:rPr kumimoji="1" lang="ja-JP" altLang="en-US" sz="1400" dirty="0" smtClean="0">
                          <a:solidFill>
                            <a:srgbClr val="002060"/>
                          </a:solidFill>
                        </a:rPr>
                        <a:t>説明（日本語）</a:t>
                      </a:r>
                      <a:endParaRPr kumimoji="1" lang="ja-JP" altLang="en-US" sz="1400" dirty="0">
                        <a:solidFill>
                          <a:srgbClr val="002060"/>
                        </a:solidFill>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kumimoji="1" lang="ja-JP" altLang="en-US" sz="1400" dirty="0" smtClean="0">
                          <a:solidFill>
                            <a:srgbClr val="002060"/>
                          </a:solidFill>
                        </a:rPr>
                        <a:t>説明（英語）</a:t>
                      </a:r>
                      <a:endParaRPr kumimoji="1" lang="ja-JP" altLang="en-US" sz="1400" dirty="0">
                        <a:solidFill>
                          <a:srgbClr val="002060"/>
                        </a:solidFill>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kumimoji="1" lang="ja-JP" altLang="en-US" sz="1400" dirty="0" smtClean="0">
                          <a:solidFill>
                            <a:srgbClr val="002060"/>
                          </a:solidFill>
                        </a:rPr>
                        <a:t>バイト数</a:t>
                      </a:r>
                      <a:endParaRPr kumimoji="1" lang="ja-JP" altLang="en-US" sz="1400" dirty="0">
                        <a:solidFill>
                          <a:srgbClr val="002060"/>
                        </a:solidFill>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r>
              <a:tr h="262726">
                <a:tc>
                  <a:txBody>
                    <a:bodyPr/>
                    <a:lstStyle/>
                    <a:p>
                      <a:r>
                        <a:rPr kumimoji="1" lang="ja-JP" altLang="en-US" sz="1400" dirty="0" smtClean="0"/>
                        <a:t>シグネチャ</a:t>
                      </a:r>
                      <a:endParaRPr kumimoji="1" lang="ja-JP" altLang="en-US"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400" dirty="0" smtClean="0">
                          <a:latin typeface="Century Gothic" pitchFamily="34" charset="0"/>
                        </a:rPr>
                        <a:t>central file header signature  (0x02014b50)</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400" dirty="0" smtClean="0">
                          <a:latin typeface="Century Gothic" pitchFamily="34" charset="0"/>
                        </a:rPr>
                        <a:t>4</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62726">
                <a:tc>
                  <a:txBody>
                    <a:bodyPr/>
                    <a:lstStyle/>
                    <a:p>
                      <a:r>
                        <a:rPr kumimoji="1" lang="ja-JP" altLang="en-US" sz="1400" dirty="0" smtClean="0"/>
                        <a:t>作成されたバージョン</a:t>
                      </a:r>
                      <a:endParaRPr kumimoji="1" lang="ja-JP" altLang="en-US"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400" dirty="0" smtClean="0">
                          <a:latin typeface="Century Gothic" pitchFamily="34" charset="0"/>
                        </a:rPr>
                        <a:t>version made by</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400" dirty="0" smtClean="0">
                          <a:latin typeface="Century Gothic" pitchFamily="34" charset="0"/>
                        </a:rPr>
                        <a:t>2</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635920">
                <a:tc gridSpan="3">
                  <a:txBody>
                    <a:bodyPr/>
                    <a:lstStyle/>
                    <a:p>
                      <a:pPr algn="ctr"/>
                      <a:r>
                        <a:rPr kumimoji="1" lang="ja-JP" altLang="en-US" sz="1400" dirty="0" smtClean="0">
                          <a:latin typeface="Century Gothic" pitchFamily="34" charset="0"/>
                        </a:rPr>
                        <a:t>解凍に必要なバージョン～拡張領域のサイズは</a:t>
                      </a:r>
                      <a:r>
                        <a:rPr kumimoji="1" lang="en-US" altLang="ja-JP" sz="1400" dirty="0" smtClean="0">
                          <a:latin typeface="Century Gothic" pitchFamily="34" charset="0"/>
                        </a:rPr>
                        <a:t>local file header</a:t>
                      </a:r>
                      <a:r>
                        <a:rPr kumimoji="1" lang="ja-JP" altLang="en-US" sz="1400" dirty="0" smtClean="0">
                          <a:latin typeface="Century Gothic" pitchFamily="34" charset="0"/>
                        </a:rPr>
                        <a:t>と同じ</a:t>
                      </a:r>
                      <a:endParaRPr kumimoji="1" lang="ja-JP" altLang="en-US"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2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6272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smtClean="0"/>
                        <a:t>ファイルコメントのサイズ</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400" dirty="0" smtClean="0">
                          <a:latin typeface="Century Gothic" pitchFamily="34" charset="0"/>
                        </a:rPr>
                        <a:t>file comment length</a:t>
                      </a:r>
                      <a:endParaRPr kumimoji="1" lang="ja-JP" altLang="en-US" sz="1400" dirty="0" smtClean="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400" dirty="0" smtClean="0">
                          <a:latin typeface="Century Gothic" pitchFamily="34" charset="0"/>
                        </a:rPr>
                        <a:t>2</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62726">
                <a:tc>
                  <a:txBody>
                    <a:bodyPr/>
                    <a:lstStyle/>
                    <a:p>
                      <a:r>
                        <a:rPr kumimoji="1" lang="ja-JP" altLang="en-US" sz="1400" dirty="0" smtClean="0"/>
                        <a:t>開始ディスク番号</a:t>
                      </a:r>
                      <a:endParaRPr kumimoji="1" lang="ja-JP" altLang="en-US"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400" dirty="0" smtClean="0">
                          <a:latin typeface="Century Gothic" pitchFamily="34" charset="0"/>
                        </a:rPr>
                        <a:t>disk number start</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400" dirty="0" smtClean="0">
                          <a:latin typeface="Century Gothic" pitchFamily="34" charset="0"/>
                        </a:rPr>
                        <a:t>2</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62726">
                <a:tc>
                  <a:txBody>
                    <a:bodyPr/>
                    <a:lstStyle/>
                    <a:p>
                      <a:r>
                        <a:rPr kumimoji="1" lang="ja-JP" altLang="en-US" sz="1400" dirty="0" smtClean="0"/>
                        <a:t>内部ファイル属性</a:t>
                      </a:r>
                      <a:endParaRPr kumimoji="1" lang="ja-JP" altLang="en-US"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400" dirty="0" smtClean="0">
                          <a:latin typeface="Century Gothic" pitchFamily="34" charset="0"/>
                        </a:rPr>
                        <a:t>internal file attributes</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400" dirty="0" smtClean="0">
                          <a:latin typeface="Century Gothic" pitchFamily="34" charset="0"/>
                        </a:rPr>
                        <a:t>2</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6272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smtClean="0"/>
                        <a:t>外部ファイル属性</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400" dirty="0" smtClean="0">
                          <a:latin typeface="Century Gothic" pitchFamily="34" charset="0"/>
                        </a:rPr>
                        <a:t>external file attributes</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400" dirty="0" smtClean="0">
                          <a:latin typeface="Century Gothic" pitchFamily="34" charset="0"/>
                        </a:rPr>
                        <a:t>4</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62726">
                <a:tc>
                  <a:txBody>
                    <a:bodyPr/>
                    <a:lstStyle/>
                    <a:p>
                      <a:r>
                        <a:rPr kumimoji="1" lang="ja-JP" altLang="en-US" sz="1400" dirty="0" smtClean="0"/>
                        <a:t>ローカルヘッダの位置</a:t>
                      </a:r>
                      <a:endParaRPr kumimoji="1" lang="ja-JP" altLang="en-US"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400" dirty="0" smtClean="0">
                          <a:latin typeface="Century Gothic" pitchFamily="34" charset="0"/>
                        </a:rPr>
                        <a:t>relative offset of local header</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400" dirty="0" smtClean="0">
                          <a:latin typeface="Century Gothic" pitchFamily="34" charset="0"/>
                        </a:rPr>
                        <a:t>4</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62726">
                <a:tc>
                  <a:txBody>
                    <a:bodyPr/>
                    <a:lstStyle/>
                    <a:p>
                      <a:r>
                        <a:rPr kumimoji="1" lang="ja-JP" altLang="en-US" sz="1400" dirty="0" smtClean="0"/>
                        <a:t>ファイル名（可変）</a:t>
                      </a:r>
                      <a:endParaRPr kumimoji="1" lang="ja-JP" altLang="en-US"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400" dirty="0" smtClean="0">
                          <a:latin typeface="Century Gothic" pitchFamily="34" charset="0"/>
                        </a:rPr>
                        <a:t>file name (variable size)</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62726">
                <a:tc>
                  <a:txBody>
                    <a:bodyPr/>
                    <a:lstStyle/>
                    <a:p>
                      <a:r>
                        <a:rPr kumimoji="1" lang="zh-TW" altLang="en-US" sz="1400" dirty="0" smtClean="0"/>
                        <a:t>拡張領域（可変）</a:t>
                      </a:r>
                      <a:endParaRPr kumimoji="1" lang="ja-JP" altLang="en-US"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400" dirty="0" smtClean="0">
                          <a:latin typeface="Century Gothic" pitchFamily="34" charset="0"/>
                        </a:rPr>
                        <a:t>extra field (variable size)</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62726">
                <a:tc>
                  <a:txBody>
                    <a:bodyPr/>
                    <a:lstStyle/>
                    <a:p>
                      <a:r>
                        <a:rPr kumimoji="1" lang="ja-JP" altLang="en-US" sz="1400" dirty="0" smtClean="0"/>
                        <a:t>ファイルコメント（可変）</a:t>
                      </a:r>
                      <a:endParaRPr kumimoji="1" lang="ja-JP" altLang="en-US"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400" dirty="0" smtClean="0">
                          <a:latin typeface="Century Gothic" pitchFamily="34" charset="0"/>
                        </a:rPr>
                        <a:t>file comment (variable size)</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end of central directory record</a:t>
            </a:r>
            <a:endParaRPr kumimoji="1" lang="ja-JP" altLang="en-US" dirty="0"/>
          </a:p>
        </p:txBody>
      </p:sp>
      <p:sp>
        <p:nvSpPr>
          <p:cNvPr id="3" name="テキスト プレースホルダ 2"/>
          <p:cNvSpPr>
            <a:spLocks noGrp="1"/>
          </p:cNvSpPr>
          <p:nvPr>
            <p:ph type="body" idx="1"/>
          </p:nvPr>
        </p:nvSpPr>
        <p:spPr/>
        <p:txBody>
          <a:bodyPr/>
          <a:lstStyle/>
          <a:p>
            <a:r>
              <a:rPr lang="en-US" altLang="ja-JP" sz="2800" dirty="0" smtClean="0"/>
              <a:t>central directory</a:t>
            </a:r>
            <a:r>
              <a:rPr lang="ja-JP" altLang="en-US" sz="2800" dirty="0" smtClean="0"/>
              <a:t>の終端をあらわします</a:t>
            </a:r>
            <a:endParaRPr kumimoji="1" lang="ja-JP" altLang="en-US" sz="2800" dirty="0"/>
          </a:p>
        </p:txBody>
      </p:sp>
      <p:graphicFrame>
        <p:nvGraphicFramePr>
          <p:cNvPr id="4" name="表 3"/>
          <p:cNvGraphicFramePr>
            <a:graphicFrameLocks noGrp="1"/>
          </p:cNvGraphicFramePr>
          <p:nvPr/>
        </p:nvGraphicFramePr>
        <p:xfrm>
          <a:off x="785786" y="1519224"/>
          <a:ext cx="7643866" cy="3901584"/>
        </p:xfrm>
        <a:graphic>
          <a:graphicData uri="http://schemas.openxmlformats.org/drawingml/2006/table">
            <a:tbl>
              <a:tblPr firstRow="1" bandRow="1">
                <a:effectLst>
                  <a:outerShdw blurRad="50800" dist="38100" dir="2700000" algn="tl" rotWithShape="0">
                    <a:prstClr val="black">
                      <a:alpha val="40000"/>
                    </a:prstClr>
                  </a:outerShdw>
                </a:effectLst>
                <a:tableStyleId>{073A0DAA-6AF3-43AB-8588-CEC1D06C72B9}</a:tableStyleId>
              </a:tblPr>
              <a:tblGrid>
                <a:gridCol w="2786082"/>
                <a:gridCol w="4000528"/>
                <a:gridCol w="857256"/>
              </a:tblGrid>
              <a:tr h="304824">
                <a:tc>
                  <a:txBody>
                    <a:bodyPr/>
                    <a:lstStyle/>
                    <a:p>
                      <a:pPr algn="ctr"/>
                      <a:r>
                        <a:rPr kumimoji="1" lang="ja-JP" altLang="en-US" sz="1400" dirty="0" smtClean="0">
                          <a:solidFill>
                            <a:srgbClr val="002060"/>
                          </a:solidFill>
                        </a:rPr>
                        <a:t>説明（日本語）</a:t>
                      </a:r>
                      <a:endParaRPr kumimoji="1" lang="ja-JP" altLang="en-US" sz="1400" dirty="0">
                        <a:solidFill>
                          <a:srgbClr val="002060"/>
                        </a:solidFill>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kumimoji="1" lang="ja-JP" altLang="en-US" sz="1400" dirty="0" smtClean="0">
                          <a:solidFill>
                            <a:srgbClr val="002060"/>
                          </a:solidFill>
                        </a:rPr>
                        <a:t>説明（英語）</a:t>
                      </a:r>
                      <a:endParaRPr kumimoji="1" lang="ja-JP" altLang="en-US" sz="1400" dirty="0">
                        <a:solidFill>
                          <a:srgbClr val="002060"/>
                        </a:solidFill>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kumimoji="1" lang="ja-JP" altLang="en-US" sz="1400" dirty="0" smtClean="0">
                          <a:solidFill>
                            <a:srgbClr val="002060"/>
                          </a:solidFill>
                        </a:rPr>
                        <a:t>バイト数</a:t>
                      </a:r>
                      <a:endParaRPr kumimoji="1" lang="ja-JP" altLang="en-US" sz="1400" dirty="0">
                        <a:solidFill>
                          <a:srgbClr val="002060"/>
                        </a:solidFill>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r>
              <a:tr h="304824">
                <a:tc>
                  <a:txBody>
                    <a:bodyPr/>
                    <a:lstStyle/>
                    <a:p>
                      <a:r>
                        <a:rPr kumimoji="1" lang="ja-JP" altLang="en-US" sz="1400" dirty="0" smtClean="0"/>
                        <a:t>シグネチャ</a:t>
                      </a:r>
                      <a:endParaRPr kumimoji="1" lang="ja-JP" altLang="en-US"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400" dirty="0" smtClean="0">
                          <a:latin typeface="Century Gothic" pitchFamily="34" charset="0"/>
                        </a:rPr>
                        <a:t>end of central dir signature (0x06054b50)</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400" dirty="0" smtClean="0">
                          <a:latin typeface="Century Gothic" pitchFamily="34" charset="0"/>
                        </a:rPr>
                        <a:t>4</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04824">
                <a:tc>
                  <a:txBody>
                    <a:bodyPr/>
                    <a:lstStyle/>
                    <a:p>
                      <a:r>
                        <a:rPr kumimoji="1" lang="ja-JP" altLang="en-US" sz="1400" dirty="0" smtClean="0"/>
                        <a:t>ディスク番号</a:t>
                      </a:r>
                      <a:endParaRPr kumimoji="1" lang="ja-JP" altLang="en-US"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400" dirty="0" smtClean="0">
                          <a:latin typeface="Century Gothic" pitchFamily="34" charset="0"/>
                        </a:rPr>
                        <a:t>number of this disk</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400" dirty="0" smtClean="0">
                          <a:latin typeface="Century Gothic" pitchFamily="34" charset="0"/>
                        </a:rPr>
                        <a:t>2</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04824">
                <a:tc>
                  <a:txBody>
                    <a:bodyPr/>
                    <a:lstStyle/>
                    <a:p>
                      <a:r>
                        <a:rPr kumimoji="1" lang="ja-JP" altLang="en-US" sz="1400" dirty="0" smtClean="0"/>
                        <a:t>詳細不明</a:t>
                      </a:r>
                      <a:endParaRPr kumimoji="1" lang="ja-JP" altLang="en-US"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400" dirty="0" smtClean="0">
                          <a:latin typeface="Century Gothic" pitchFamily="34" charset="0"/>
                        </a:rPr>
                        <a:t>number of the disk with the start of the central directory</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400" dirty="0" smtClean="0">
                          <a:latin typeface="Century Gothic" pitchFamily="34" charset="0"/>
                        </a:rPr>
                        <a:t>2</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0482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smtClean="0"/>
                        <a:t>ディスク内のセントラルディレクトリのエントリ数</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400" dirty="0" smtClean="0">
                          <a:latin typeface="Century Gothic" pitchFamily="34" charset="0"/>
                        </a:rPr>
                        <a:t>total number of entries in the central directory on this disk</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400" dirty="0" smtClean="0">
                          <a:latin typeface="Century Gothic" pitchFamily="34" charset="0"/>
                        </a:rPr>
                        <a:t>2</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04824">
                <a:tc>
                  <a:txBody>
                    <a:bodyPr/>
                    <a:lstStyle/>
                    <a:p>
                      <a:r>
                        <a:rPr kumimoji="1" lang="ja-JP" altLang="en-US" sz="1400" dirty="0" smtClean="0"/>
                        <a:t>セントラルディレクトリ内のエントリ数</a:t>
                      </a:r>
                      <a:endParaRPr kumimoji="1" lang="ja-JP" altLang="en-US"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400" dirty="0" smtClean="0">
                          <a:latin typeface="Century Gothic" pitchFamily="34" charset="0"/>
                        </a:rPr>
                        <a:t>total number of entries in the central directory</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400" dirty="0" smtClean="0">
                          <a:latin typeface="Century Gothic" pitchFamily="34" charset="0"/>
                        </a:rPr>
                        <a:t>2</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0482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smtClean="0"/>
                        <a:t>セントラルディレクトリのサイズ</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400" dirty="0" smtClean="0">
                          <a:latin typeface="Century Gothic" pitchFamily="34" charset="0"/>
                        </a:rPr>
                        <a:t>size of the central directory</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400" dirty="0" smtClean="0">
                          <a:latin typeface="Century Gothic" pitchFamily="34" charset="0"/>
                        </a:rPr>
                        <a:t>4</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04824">
                <a:tc>
                  <a:txBody>
                    <a:bodyPr/>
                    <a:lstStyle/>
                    <a:p>
                      <a:r>
                        <a:rPr kumimoji="1" lang="ja-JP" altLang="en-US" sz="1400" dirty="0" smtClean="0"/>
                        <a:t>詳細不明</a:t>
                      </a:r>
                      <a:endParaRPr kumimoji="1" lang="ja-JP" altLang="en-US"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400" dirty="0" smtClean="0">
                          <a:latin typeface="Century Gothic" pitchFamily="34" charset="0"/>
                        </a:rPr>
                        <a:t>offset of start of central directory with respect to the starting disk number</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400" dirty="0" smtClean="0">
                          <a:latin typeface="Century Gothic" pitchFamily="34" charset="0"/>
                        </a:rPr>
                        <a:t>4</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04824">
                <a:tc>
                  <a:txBody>
                    <a:bodyPr/>
                    <a:lstStyle/>
                    <a:p>
                      <a:r>
                        <a:rPr kumimoji="1" lang="en-US" altLang="ja-JP" sz="1400" dirty="0" smtClean="0"/>
                        <a:t>ZIP</a:t>
                      </a:r>
                      <a:r>
                        <a:rPr kumimoji="1" lang="ja-JP" altLang="en-US" sz="1400" dirty="0" smtClean="0"/>
                        <a:t>ファイルのコメントサイズ</a:t>
                      </a:r>
                      <a:endParaRPr kumimoji="1" lang="ja-JP" altLang="en-US"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400" dirty="0" smtClean="0">
                          <a:latin typeface="Century Gothic" pitchFamily="34" charset="0"/>
                        </a:rPr>
                        <a:t>.ZIP file comment length</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400" dirty="0" smtClean="0">
                          <a:latin typeface="Century Gothic" pitchFamily="34" charset="0"/>
                        </a:rPr>
                        <a:t>2</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04824">
                <a:tc>
                  <a:txBody>
                    <a:bodyPr/>
                    <a:lstStyle/>
                    <a:p>
                      <a:r>
                        <a:rPr kumimoji="1" lang="en-US" altLang="ja-JP" sz="1400" dirty="0" smtClean="0"/>
                        <a:t>ZIP</a:t>
                      </a:r>
                      <a:r>
                        <a:rPr kumimoji="1" lang="ja-JP" altLang="en-US" sz="1400" dirty="0" smtClean="0"/>
                        <a:t>ファイルのコメント（可変）</a:t>
                      </a:r>
                      <a:endParaRPr kumimoji="1" lang="ja-JP" altLang="en-US"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400" dirty="0" smtClean="0">
                          <a:latin typeface="Century Gothic" pitchFamily="34" charset="0"/>
                        </a:rPr>
                        <a:t>.ZIP file comment (variable size)</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パラメータの解説</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sz="2800" dirty="0" smtClean="0"/>
              <a:t>解凍に必要なバージョン </a:t>
            </a:r>
            <a:r>
              <a:rPr lang="en-US" altLang="ja-JP" sz="1600" dirty="0" smtClean="0">
                <a:latin typeface="Century Gothic" pitchFamily="34" charset="0"/>
              </a:rPr>
              <a:t>version needed to extract</a:t>
            </a:r>
            <a:endParaRPr kumimoji="1" lang="en-US" altLang="ja-JP" sz="2800" dirty="0" smtClean="0"/>
          </a:p>
          <a:p>
            <a:pPr lvl="1"/>
            <a:r>
              <a:rPr lang="en-US" altLang="ja-JP" sz="2400" dirty="0" smtClean="0"/>
              <a:t>2.0</a:t>
            </a:r>
            <a:r>
              <a:rPr lang="ja-JP" altLang="en-US" sz="2400" dirty="0" smtClean="0"/>
              <a:t>ならば</a:t>
            </a:r>
            <a:r>
              <a:rPr lang="en-US" altLang="ja-JP" sz="2400" dirty="0" smtClean="0"/>
              <a:t>10</a:t>
            </a:r>
            <a:r>
              <a:rPr lang="ja-JP" altLang="en-US" sz="2400" dirty="0" smtClean="0"/>
              <a:t>進数で</a:t>
            </a:r>
            <a:r>
              <a:rPr lang="en-US" altLang="ja-JP" sz="2400" dirty="0" smtClean="0"/>
              <a:t>20</a:t>
            </a:r>
            <a:r>
              <a:rPr lang="ja-JP" altLang="en-US" sz="2400" dirty="0" smtClean="0"/>
              <a:t>［</a:t>
            </a:r>
            <a:r>
              <a:rPr lang="en-US" altLang="ja-JP" sz="2400" dirty="0" smtClean="0"/>
              <a:t>0x14</a:t>
            </a:r>
            <a:r>
              <a:rPr lang="ja-JP" altLang="en-US" sz="2400" dirty="0" smtClean="0"/>
              <a:t>］と表現される</a:t>
            </a:r>
            <a:endParaRPr kumimoji="1" lang="en-US" altLang="ja-JP" sz="2400" dirty="0" smtClean="0"/>
          </a:p>
        </p:txBody>
      </p:sp>
      <p:graphicFrame>
        <p:nvGraphicFramePr>
          <p:cNvPr id="4" name="表 3"/>
          <p:cNvGraphicFramePr>
            <a:graphicFrameLocks noGrp="1"/>
          </p:cNvGraphicFramePr>
          <p:nvPr/>
        </p:nvGraphicFramePr>
        <p:xfrm>
          <a:off x="928662" y="2071678"/>
          <a:ext cx="7072362" cy="3261360"/>
        </p:xfrm>
        <a:graphic>
          <a:graphicData uri="http://schemas.openxmlformats.org/drawingml/2006/table">
            <a:tbl>
              <a:tblPr firstRow="1" bandRow="1">
                <a:effectLst>
                  <a:outerShdw blurRad="50800" dist="38100" dir="2700000" algn="tl" rotWithShape="0">
                    <a:prstClr val="black">
                      <a:alpha val="40000"/>
                    </a:prstClr>
                  </a:outerShdw>
                </a:effectLst>
                <a:tableStyleId>{073A0DAA-6AF3-43AB-8588-CEC1D06C72B9}</a:tableStyleId>
              </a:tblPr>
              <a:tblGrid>
                <a:gridCol w="762706"/>
                <a:gridCol w="6309656"/>
              </a:tblGrid>
              <a:tr h="255986">
                <a:tc>
                  <a:txBody>
                    <a:bodyPr/>
                    <a:lstStyle/>
                    <a:p>
                      <a:pPr algn="ctr"/>
                      <a:r>
                        <a:rPr kumimoji="1" lang="ja-JP" altLang="en-US" sz="1400" dirty="0" smtClean="0">
                          <a:solidFill>
                            <a:srgbClr val="002060"/>
                          </a:solidFill>
                        </a:rPr>
                        <a:t>値</a:t>
                      </a:r>
                      <a:endParaRPr kumimoji="1" lang="ja-JP" altLang="en-US" sz="1400" dirty="0">
                        <a:solidFill>
                          <a:srgbClr val="002060"/>
                        </a:solidFill>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kumimoji="1" lang="ja-JP" altLang="en-US" sz="1400" dirty="0" smtClean="0">
                          <a:solidFill>
                            <a:srgbClr val="002060"/>
                          </a:solidFill>
                        </a:rPr>
                        <a:t>説明</a:t>
                      </a:r>
                      <a:endParaRPr kumimoji="1" lang="ja-JP" altLang="en-US" sz="1400" dirty="0">
                        <a:solidFill>
                          <a:srgbClr val="002060"/>
                        </a:solidFill>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r>
              <a:tr h="255986">
                <a:tc>
                  <a:txBody>
                    <a:bodyPr/>
                    <a:lstStyle/>
                    <a:p>
                      <a:pPr algn="ctr"/>
                      <a:r>
                        <a:rPr kumimoji="1" lang="en-US" altLang="ja-JP" sz="1400" dirty="0" smtClean="0">
                          <a:latin typeface="Century Gothic" pitchFamily="34" charset="0"/>
                        </a:rPr>
                        <a:t>1.0</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400" dirty="0" smtClean="0">
                          <a:latin typeface="Century Gothic" pitchFamily="34" charset="0"/>
                        </a:rPr>
                        <a:t>デフォルト値</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55986">
                <a:tc>
                  <a:txBody>
                    <a:bodyPr/>
                    <a:lstStyle/>
                    <a:p>
                      <a:pPr algn="ctr"/>
                      <a:r>
                        <a:rPr kumimoji="1" lang="en-US" altLang="ja-JP" sz="1400" dirty="0" smtClean="0">
                          <a:latin typeface="Century Gothic" pitchFamily="34" charset="0"/>
                        </a:rPr>
                        <a:t>1.1</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400" dirty="0" smtClean="0">
                          <a:latin typeface="Century Gothic" pitchFamily="34" charset="0"/>
                        </a:rPr>
                        <a:t>ボリュームラベル</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55986">
                <a:tc>
                  <a:txBody>
                    <a:bodyPr/>
                    <a:lstStyle/>
                    <a:p>
                      <a:pPr algn="ctr"/>
                      <a:r>
                        <a:rPr kumimoji="1" lang="en-US" altLang="ja-JP" sz="1400" dirty="0" smtClean="0">
                          <a:latin typeface="Century Gothic" pitchFamily="34" charset="0"/>
                        </a:rPr>
                        <a:t>2.0</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400" dirty="0" smtClean="0">
                          <a:latin typeface="Century Gothic" pitchFamily="34" charset="0"/>
                        </a:rPr>
                        <a:t>フォルダ（ディレクトリ）</a:t>
                      </a:r>
                      <a:r>
                        <a:rPr kumimoji="1" lang="en-US" altLang="ja-JP" sz="1400" dirty="0" smtClean="0">
                          <a:latin typeface="Century Gothic" pitchFamily="34" charset="0"/>
                        </a:rPr>
                        <a:t>/ Deflate</a:t>
                      </a:r>
                      <a:r>
                        <a:rPr kumimoji="1" lang="ja-JP" altLang="en-US" sz="1400" dirty="0" smtClean="0">
                          <a:latin typeface="Century Gothic" pitchFamily="34" charset="0"/>
                        </a:rPr>
                        <a:t>アルゴリズム </a:t>
                      </a:r>
                      <a:r>
                        <a:rPr kumimoji="1" lang="en-US" altLang="ja-JP" sz="1400" dirty="0" smtClean="0">
                          <a:latin typeface="Century Gothic" pitchFamily="34" charset="0"/>
                        </a:rPr>
                        <a:t>/ PKWARE</a:t>
                      </a:r>
                      <a:r>
                        <a:rPr kumimoji="1" lang="ja-JP" altLang="en-US" sz="1400" dirty="0" smtClean="0">
                          <a:latin typeface="Century Gothic" pitchFamily="34" charset="0"/>
                        </a:rPr>
                        <a:t>製の伝統的な暗号化方式</a:t>
                      </a:r>
                      <a:endParaRPr kumimoji="1" lang="en-US" altLang="ja-JP" sz="1400" dirty="0" smtClean="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55986">
                <a:tc>
                  <a:txBody>
                    <a:bodyPr/>
                    <a:lstStyle/>
                    <a:p>
                      <a:pPr algn="ctr"/>
                      <a:r>
                        <a:rPr kumimoji="1" lang="en-US" altLang="ja-JP" sz="1400" dirty="0" smtClean="0">
                          <a:latin typeface="Century Gothic" pitchFamily="34" charset="0"/>
                        </a:rPr>
                        <a:t>2.1</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400" dirty="0" smtClean="0">
                          <a:latin typeface="Century Gothic" pitchFamily="34" charset="0"/>
                        </a:rPr>
                        <a:t>Deflate64</a:t>
                      </a:r>
                      <a:r>
                        <a:rPr kumimoji="1" lang="ja-JP" altLang="en-US" sz="1400" dirty="0" smtClean="0">
                          <a:latin typeface="Century Gothic" pitchFamily="34" charset="0"/>
                        </a:rPr>
                        <a:t>アルゴリズム</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5598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smtClean="0">
                          <a:latin typeface="Century Gothic" pitchFamily="34" charset="0"/>
                        </a:rPr>
                        <a:t>2.7</a:t>
                      </a:r>
                      <a:endParaRPr kumimoji="1" lang="ja-JP" altLang="en-US" sz="1400" dirty="0" smtClean="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400" dirty="0" smtClean="0">
                          <a:latin typeface="Century Gothic" pitchFamily="34" charset="0"/>
                        </a:rPr>
                        <a:t>パッチデータ（詳細不明）</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55986">
                <a:tc>
                  <a:txBody>
                    <a:bodyPr/>
                    <a:lstStyle/>
                    <a:p>
                      <a:pPr algn="ctr"/>
                      <a:r>
                        <a:rPr kumimoji="1" lang="en-US" altLang="ja-JP" sz="1400" dirty="0" smtClean="0">
                          <a:latin typeface="Century Gothic" pitchFamily="34" charset="0"/>
                        </a:rPr>
                        <a:t>4.5</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400" dirty="0" smtClean="0">
                          <a:latin typeface="Century Gothic" pitchFamily="34" charset="0"/>
                        </a:rPr>
                        <a:t>ZIP64</a:t>
                      </a:r>
                      <a:r>
                        <a:rPr kumimoji="1" lang="ja-JP" altLang="en-US" sz="1400" dirty="0" smtClean="0">
                          <a:latin typeface="Century Gothic" pitchFamily="34" charset="0"/>
                        </a:rPr>
                        <a:t>フォーマット</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55986">
                <a:tc>
                  <a:txBody>
                    <a:bodyPr/>
                    <a:lstStyle/>
                    <a:p>
                      <a:pPr algn="ctr"/>
                      <a:r>
                        <a:rPr kumimoji="1" lang="en-US" altLang="ja-JP" sz="1400" dirty="0" smtClean="0">
                          <a:latin typeface="Century Gothic" pitchFamily="34" charset="0"/>
                        </a:rPr>
                        <a:t>4.6</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400" dirty="0" smtClean="0">
                          <a:latin typeface="Century Gothic" pitchFamily="34" charset="0"/>
                        </a:rPr>
                        <a:t>bzip2</a:t>
                      </a:r>
                      <a:r>
                        <a:rPr kumimoji="1" lang="ja-JP" altLang="en-US" sz="1400" dirty="0" smtClean="0">
                          <a:latin typeface="Century Gothic" pitchFamily="34" charset="0"/>
                        </a:rPr>
                        <a:t>アルゴリズム</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55986">
                <a:tc>
                  <a:txBody>
                    <a:bodyPr/>
                    <a:lstStyle/>
                    <a:p>
                      <a:pPr algn="ctr"/>
                      <a:r>
                        <a:rPr kumimoji="1" lang="en-US" altLang="ja-JP" sz="1400" dirty="0" smtClean="0">
                          <a:latin typeface="Century Gothic" pitchFamily="34" charset="0"/>
                        </a:rPr>
                        <a:t>6.2</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400" dirty="0" smtClean="0">
                          <a:latin typeface="Century Gothic" pitchFamily="34" charset="0"/>
                        </a:rPr>
                        <a:t>central</a:t>
                      </a:r>
                      <a:r>
                        <a:rPr kumimoji="1" lang="en-US" altLang="ja-JP" sz="1400" baseline="0" dirty="0" smtClean="0">
                          <a:latin typeface="Century Gothic" pitchFamily="34" charset="0"/>
                        </a:rPr>
                        <a:t> directory</a:t>
                      </a:r>
                      <a:r>
                        <a:rPr kumimoji="1" lang="ja-JP" altLang="en-US" sz="1400" baseline="0" dirty="0" smtClean="0">
                          <a:latin typeface="Century Gothic" pitchFamily="34" charset="0"/>
                        </a:rPr>
                        <a:t>が暗号化されている？</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55986">
                <a:tc>
                  <a:txBody>
                    <a:bodyPr/>
                    <a:lstStyle/>
                    <a:p>
                      <a:pPr algn="ctr"/>
                      <a:r>
                        <a:rPr kumimoji="1" lang="en-US" altLang="ja-JP" sz="1400" dirty="0" smtClean="0">
                          <a:latin typeface="Century Gothic" pitchFamily="34" charset="0"/>
                        </a:rPr>
                        <a:t>6.3</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400" dirty="0" smtClean="0">
                          <a:latin typeface="Century Gothic" pitchFamily="34" charset="0"/>
                        </a:rPr>
                        <a:t>LZMA / </a:t>
                      </a:r>
                      <a:r>
                        <a:rPr kumimoji="1" lang="en-US" altLang="ja-JP" sz="1400" dirty="0" err="1" smtClean="0">
                          <a:latin typeface="Century Gothic" pitchFamily="34" charset="0"/>
                        </a:rPr>
                        <a:t>PPMd</a:t>
                      </a:r>
                      <a:r>
                        <a:rPr kumimoji="1" lang="en-US" altLang="ja-JP" sz="1400" dirty="0" smtClean="0">
                          <a:latin typeface="Century Gothic" pitchFamily="34" charset="0"/>
                        </a:rPr>
                        <a:t>+ / Blowfish / </a:t>
                      </a:r>
                      <a:r>
                        <a:rPr kumimoji="1" lang="en-US" altLang="ja-JP" sz="1400" dirty="0" err="1" smtClean="0">
                          <a:latin typeface="Century Gothic" pitchFamily="34" charset="0"/>
                        </a:rPr>
                        <a:t>Twofish</a:t>
                      </a:r>
                      <a:endParaRPr kumimoji="1" lang="ja-JP" altLang="en-US" sz="14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5" name="テキスト ボックス 4"/>
          <p:cNvSpPr txBox="1"/>
          <p:nvPr/>
        </p:nvSpPr>
        <p:spPr>
          <a:xfrm>
            <a:off x="928662" y="5429264"/>
            <a:ext cx="7000924" cy="369332"/>
          </a:xfrm>
          <a:prstGeom prst="rect">
            <a:avLst/>
          </a:prstGeom>
          <a:noFill/>
        </p:spPr>
        <p:txBody>
          <a:bodyPr wrap="square" rtlCol="0">
            <a:spAutoFit/>
          </a:bodyPr>
          <a:lstStyle/>
          <a:p>
            <a:r>
              <a:rPr lang="en-US" altLang="ja-JP" dirty="0" smtClean="0">
                <a:latin typeface="Century Gothic" pitchFamily="34" charset="0"/>
              </a:rPr>
              <a:t>※ </a:t>
            </a:r>
            <a:r>
              <a:rPr kumimoji="1" lang="ja-JP" altLang="en-US" dirty="0" smtClean="0">
                <a:latin typeface="Century Gothic" pitchFamily="34" charset="0"/>
              </a:rPr>
              <a:t>ただし、</a:t>
            </a:r>
            <a:r>
              <a:rPr kumimoji="1" lang="en-US" altLang="ja-JP" dirty="0" smtClean="0">
                <a:latin typeface="Century Gothic" pitchFamily="34" charset="0"/>
              </a:rPr>
              <a:t>1.0</a:t>
            </a:r>
            <a:r>
              <a:rPr kumimoji="1" lang="ja-JP" altLang="en-US" dirty="0" smtClean="0">
                <a:latin typeface="Century Gothic" pitchFamily="34" charset="0"/>
              </a:rPr>
              <a:t>と</a:t>
            </a:r>
            <a:r>
              <a:rPr kumimoji="1" lang="en-US" altLang="ja-JP" dirty="0" smtClean="0">
                <a:latin typeface="Century Gothic" pitchFamily="34" charset="0"/>
              </a:rPr>
              <a:t>2.0</a:t>
            </a:r>
            <a:r>
              <a:rPr kumimoji="1" lang="ja-JP" altLang="en-US" dirty="0" smtClean="0">
                <a:latin typeface="Century Gothic" pitchFamily="34" charset="0"/>
              </a:rPr>
              <a:t>以外使われているのを見たことはありません </a:t>
            </a:r>
            <a:r>
              <a:rPr lang="en-US" altLang="ja-JP" dirty="0" smtClean="0">
                <a:latin typeface="Century Gothic" pitchFamily="34" charset="0"/>
                <a:sym typeface="Wingdings" pitchFamily="2" charset="2"/>
              </a:rPr>
              <a:t></a:t>
            </a:r>
            <a:endParaRPr kumimoji="1" lang="ja-JP" altLang="en-US" dirty="0">
              <a:latin typeface="Century Gothic" pitchFamily="34" charset="0"/>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パラメータの解説</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sz="2800" dirty="0" smtClean="0"/>
              <a:t>設定ビット </a:t>
            </a:r>
            <a:r>
              <a:rPr lang="en-US" altLang="ja-JP" sz="1600" dirty="0" smtClean="0">
                <a:latin typeface="Century Gothic" pitchFamily="34" charset="0"/>
              </a:rPr>
              <a:t>general purpose bit flag</a:t>
            </a:r>
            <a:endParaRPr kumimoji="1" lang="en-US" altLang="ja-JP" sz="2800" dirty="0" smtClean="0"/>
          </a:p>
        </p:txBody>
      </p:sp>
      <p:graphicFrame>
        <p:nvGraphicFramePr>
          <p:cNvPr id="6" name="表 5"/>
          <p:cNvGraphicFramePr>
            <a:graphicFrameLocks noGrp="1"/>
          </p:cNvGraphicFramePr>
          <p:nvPr/>
        </p:nvGraphicFramePr>
        <p:xfrm>
          <a:off x="785786" y="1500175"/>
          <a:ext cx="7572428" cy="4297680"/>
        </p:xfrm>
        <a:graphic>
          <a:graphicData uri="http://schemas.openxmlformats.org/drawingml/2006/table">
            <a:tbl>
              <a:tblPr firstRow="1" bandRow="1">
                <a:effectLst>
                  <a:outerShdw blurRad="50800" dist="38100" dir="2700000" algn="tl" rotWithShape="0">
                    <a:prstClr val="black">
                      <a:alpha val="40000"/>
                    </a:prstClr>
                  </a:outerShdw>
                </a:effectLst>
                <a:tableStyleId>{073A0DAA-6AF3-43AB-8588-CEC1D06C72B9}</a:tableStyleId>
              </a:tblPr>
              <a:tblGrid>
                <a:gridCol w="1143008"/>
                <a:gridCol w="785818"/>
                <a:gridCol w="714380"/>
                <a:gridCol w="4929222"/>
              </a:tblGrid>
              <a:tr h="212794">
                <a:tc>
                  <a:txBody>
                    <a:bodyPr/>
                    <a:lstStyle/>
                    <a:p>
                      <a:pPr algn="ctr"/>
                      <a:r>
                        <a:rPr kumimoji="1" lang="ja-JP" altLang="en-US" dirty="0" smtClean="0">
                          <a:solidFill>
                            <a:srgbClr val="002060"/>
                          </a:solidFill>
                        </a:rPr>
                        <a:t>ビット</a:t>
                      </a:r>
                      <a:endParaRPr kumimoji="1" lang="ja-JP" altLang="en-US" dirty="0">
                        <a:solidFill>
                          <a:srgbClr val="00206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gridSpan="3">
                  <a:txBody>
                    <a:bodyPr/>
                    <a:lstStyle/>
                    <a:p>
                      <a:pPr algn="ctr"/>
                      <a:r>
                        <a:rPr kumimoji="1" lang="ja-JP" altLang="en-US" dirty="0" smtClean="0">
                          <a:solidFill>
                            <a:srgbClr val="002060"/>
                          </a:solidFill>
                        </a:rPr>
                        <a:t>説明</a:t>
                      </a:r>
                      <a:endParaRPr kumimoji="1" lang="ja-JP" altLang="en-US" dirty="0">
                        <a:solidFill>
                          <a:srgbClr val="00206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hMerge="1">
                  <a:txBody>
                    <a:bodyPr/>
                    <a:lstStyle/>
                    <a:p>
                      <a:endParaRPr kumimoji="1" lang="ja-JP" altLang="en-US"/>
                    </a:p>
                  </a:txBody>
                  <a:tcPr/>
                </a:tc>
                <a:tc hMerge="1">
                  <a:txBody>
                    <a:bodyPr/>
                    <a:lstStyle/>
                    <a:p>
                      <a:endParaRPr kumimoji="1" lang="ja-JP" altLang="en-US"/>
                    </a:p>
                  </a:txBody>
                  <a:tcPr/>
                </a:tc>
              </a:tr>
              <a:tr h="212794">
                <a:tc>
                  <a:txBody>
                    <a:bodyPr/>
                    <a:lstStyle/>
                    <a:p>
                      <a:pPr algn="ctr"/>
                      <a:r>
                        <a:rPr kumimoji="1" lang="en-US" altLang="ja-JP" dirty="0" smtClean="0">
                          <a:latin typeface="Century Gothic" pitchFamily="34" charset="0"/>
                        </a:rPr>
                        <a:t>Bit</a:t>
                      </a:r>
                      <a:r>
                        <a:rPr kumimoji="1" lang="en-US" altLang="ja-JP" baseline="0" dirty="0" smtClean="0">
                          <a:latin typeface="Century Gothic" pitchFamily="34" charset="0"/>
                        </a:rPr>
                        <a:t> 0</a:t>
                      </a:r>
                      <a:endParaRPr kumimoji="1" lang="ja-JP" altLang="en-US"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3">
                  <a:txBody>
                    <a:bodyPr/>
                    <a:lstStyle/>
                    <a:p>
                      <a:r>
                        <a:rPr kumimoji="1" lang="ja-JP" altLang="en-US" dirty="0" smtClean="0">
                          <a:latin typeface="Century Gothic" pitchFamily="34" charset="0"/>
                        </a:rPr>
                        <a:t>暗号化されていることを示す</a:t>
                      </a:r>
                      <a:endParaRPr kumimoji="1" lang="ja-JP" altLang="en-US"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r>
              <a:tr h="212794">
                <a:tc rowSpan="6">
                  <a:txBody>
                    <a:bodyPr/>
                    <a:lstStyle/>
                    <a:p>
                      <a:pPr algn="ctr"/>
                      <a:r>
                        <a:rPr kumimoji="1" lang="en-US" altLang="ja-JP" dirty="0" smtClean="0">
                          <a:latin typeface="Century Gothic" pitchFamily="34" charset="0"/>
                        </a:rPr>
                        <a:t>Bit 1-2</a:t>
                      </a:r>
                      <a:endParaRPr kumimoji="1" lang="ja-JP" altLang="en-US"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3">
                  <a:txBody>
                    <a:bodyPr/>
                    <a:lstStyle/>
                    <a:p>
                      <a:r>
                        <a:rPr kumimoji="1" lang="ja-JP" altLang="en-US" dirty="0" smtClean="0">
                          <a:latin typeface="Century Gothic" pitchFamily="34" charset="0"/>
                        </a:rPr>
                        <a:t>以下の組み合わせによる（</a:t>
                      </a:r>
                      <a:r>
                        <a:rPr kumimoji="1" lang="en-US" altLang="ja-JP" dirty="0" smtClean="0">
                          <a:latin typeface="Century Gothic" pitchFamily="34" charset="0"/>
                        </a:rPr>
                        <a:t>deflate</a:t>
                      </a:r>
                      <a:r>
                        <a:rPr kumimoji="1" lang="ja-JP" altLang="en-US" dirty="0" smtClean="0">
                          <a:latin typeface="Century Gothic" pitchFamily="34" charset="0"/>
                        </a:rPr>
                        <a:t>の場合のみ）</a:t>
                      </a:r>
                      <a:endParaRPr kumimoji="1" lang="en-US" altLang="ja-JP" dirty="0" smtClean="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r>
              <a:tr h="212794">
                <a:tc vMerge="1">
                  <a:txBody>
                    <a:bodyPr/>
                    <a:lstStyle/>
                    <a:p>
                      <a:endParaRPr kumimoji="1" lang="ja-JP" altLang="en-US"/>
                    </a:p>
                  </a:txBody>
                  <a:tcPr/>
                </a:tc>
                <a:tc>
                  <a:txBody>
                    <a:bodyPr/>
                    <a:lstStyle/>
                    <a:p>
                      <a:pPr algn="ctr"/>
                      <a:r>
                        <a:rPr kumimoji="1" lang="en-US" altLang="ja-JP" u="none" dirty="0" smtClean="0">
                          <a:solidFill>
                            <a:srgbClr val="002060"/>
                          </a:solidFill>
                          <a:latin typeface="Century Gothic" pitchFamily="34" charset="0"/>
                        </a:rPr>
                        <a:t>Bit2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kumimoji="1" lang="en-US" altLang="ja-JP" u="none" dirty="0" smtClean="0">
                          <a:solidFill>
                            <a:srgbClr val="002060"/>
                          </a:solidFill>
                          <a:latin typeface="Century Gothic" pitchFamily="34" charset="0"/>
                        </a:rPr>
                        <a:t>Bit1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800" dirty="0" smtClean="0">
                        <a:solidFill>
                          <a:srgbClr val="00206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r>
              <a:tr h="212794">
                <a:tc vMerge="1">
                  <a:txBody>
                    <a:bodyPr/>
                    <a:lstStyle/>
                    <a:p>
                      <a:pPr algn="ctr"/>
                      <a:endParaRPr kumimoji="1" lang="ja-JP" altLang="en-US"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u="none" dirty="0" smtClean="0">
                          <a:latin typeface="Century Gothic" pitchFamily="34" charset="0"/>
                        </a:rPr>
                        <a:t>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u="none" dirty="0" smtClean="0">
                          <a:latin typeface="Century Gothic" pitchFamily="34" charset="0"/>
                        </a:rPr>
                        <a:t>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smtClean="0">
                          <a:solidFill>
                            <a:schemeClr val="tx1"/>
                          </a:solidFill>
                        </a:rPr>
                        <a:t>通常圧縮  </a:t>
                      </a:r>
                      <a:r>
                        <a:rPr kumimoji="1" lang="en-US" altLang="ja-JP" sz="1200" u="sng" dirty="0" smtClean="0">
                          <a:solidFill>
                            <a:schemeClr val="tx1"/>
                          </a:solidFill>
                          <a:latin typeface="Century Gothic" pitchFamily="34" charset="0"/>
                        </a:rPr>
                        <a:t>Normal compression</a:t>
                      </a:r>
                      <a:endParaRPr kumimoji="1" lang="ja-JP" altLang="en-US" sz="1100" u="sng" dirty="0" smtClean="0">
                        <a:solidFill>
                          <a:schemeClr val="tx1"/>
                        </a:solidFill>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12794">
                <a:tc vMerge="1">
                  <a:txBody>
                    <a:bodyPr/>
                    <a:lstStyle/>
                    <a:p>
                      <a:pPr algn="ctr"/>
                      <a:endParaRPr kumimoji="1" lang="ja-JP" altLang="en-US"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u="none" dirty="0" smtClean="0">
                          <a:latin typeface="Century Gothic" pitchFamily="34" charset="0"/>
                        </a:rPr>
                        <a:t>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u="none" dirty="0" smtClean="0">
                          <a:latin typeface="Century Gothic" pitchFamily="34" charset="0"/>
                        </a:rPr>
                        <a:t>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800" dirty="0" smtClean="0">
                          <a:solidFill>
                            <a:schemeClr val="tx1"/>
                          </a:solidFill>
                        </a:rPr>
                        <a:t>最大圧縮  </a:t>
                      </a:r>
                      <a:r>
                        <a:rPr kumimoji="1" lang="en-US" altLang="ja-JP" sz="1200" u="sng" dirty="0" smtClean="0">
                          <a:solidFill>
                            <a:schemeClr val="tx1"/>
                          </a:solidFill>
                          <a:latin typeface="Century Gothic" pitchFamily="34" charset="0"/>
                        </a:rPr>
                        <a:t>Maximum compression</a:t>
                      </a:r>
                      <a:endParaRPr kumimoji="1" lang="en-US" altLang="ja-JP" sz="1100" u="sng" dirty="0" smtClean="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12794">
                <a:tc vMerge="1">
                  <a:txBody>
                    <a:bodyPr/>
                    <a:lstStyle/>
                    <a:p>
                      <a:pPr algn="ctr"/>
                      <a:endParaRPr kumimoji="1" lang="ja-JP" altLang="en-US"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u="none" dirty="0" smtClean="0">
                          <a:latin typeface="Century Gothic" pitchFamily="34" charset="0"/>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u="none" dirty="0" smtClean="0">
                          <a:latin typeface="Century Gothic" pitchFamily="34" charset="0"/>
                        </a:rPr>
                        <a:t>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u="none" dirty="0" smtClean="0">
                          <a:latin typeface="Century Gothic" pitchFamily="34" charset="0"/>
                        </a:rPr>
                        <a:t>速度優先  </a:t>
                      </a:r>
                      <a:r>
                        <a:rPr kumimoji="1" lang="en-US" altLang="ja-JP" sz="1200" u="sng" dirty="0" smtClean="0">
                          <a:latin typeface="Century Gothic" pitchFamily="34" charset="0"/>
                        </a:rPr>
                        <a:t>Fast compression</a:t>
                      </a:r>
                      <a:endParaRPr kumimoji="1" lang="en-US" altLang="ja-JP" u="sng" dirty="0" smtClean="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12794">
                <a:tc vMerge="1">
                  <a:txBody>
                    <a:bodyPr/>
                    <a:lstStyle/>
                    <a:p>
                      <a:pPr algn="ctr"/>
                      <a:endParaRPr kumimoji="1" lang="ja-JP" altLang="en-US"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u="none" dirty="0" smtClean="0">
                          <a:latin typeface="Century Gothic" pitchFamily="34" charset="0"/>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u="none" dirty="0" smtClean="0">
                          <a:latin typeface="Century Gothic" pitchFamily="34" charset="0"/>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u="none" dirty="0" smtClean="0">
                          <a:latin typeface="Century Gothic" pitchFamily="34" charset="0"/>
                        </a:rPr>
                        <a:t>最大速度優先  </a:t>
                      </a:r>
                      <a:r>
                        <a:rPr kumimoji="1" lang="en-US" altLang="ja-JP" sz="1200" u="sng" dirty="0" smtClean="0">
                          <a:latin typeface="Century Gothic" pitchFamily="34" charset="0"/>
                        </a:rPr>
                        <a:t>Super Fast compression</a:t>
                      </a:r>
                      <a:endParaRPr kumimoji="1" lang="en-US" altLang="ja-JP" sz="1100" u="sng" dirty="0" smtClean="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2389">
                <a:tc>
                  <a:txBody>
                    <a:bodyPr/>
                    <a:lstStyle/>
                    <a:p>
                      <a:pPr algn="ctr"/>
                      <a:r>
                        <a:rPr kumimoji="1" lang="en-US" altLang="ja-JP" dirty="0" smtClean="0">
                          <a:latin typeface="Century Gothic" pitchFamily="34" charset="0"/>
                        </a:rPr>
                        <a:t>Bit 3</a:t>
                      </a:r>
                      <a:endParaRPr kumimoji="1" lang="ja-JP" altLang="en-US"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3">
                  <a:txBody>
                    <a:bodyPr/>
                    <a:lstStyle/>
                    <a:p>
                      <a:r>
                        <a:rPr kumimoji="1" lang="en-US" altLang="ja-JP" dirty="0" smtClean="0">
                          <a:latin typeface="Century Gothic" pitchFamily="34" charset="0"/>
                        </a:rPr>
                        <a:t>1</a:t>
                      </a:r>
                      <a:r>
                        <a:rPr kumimoji="1" lang="ja-JP" altLang="en-US" dirty="0" smtClean="0">
                          <a:latin typeface="Century Gothic" pitchFamily="34" charset="0"/>
                        </a:rPr>
                        <a:t>の場合は</a:t>
                      </a:r>
                      <a:r>
                        <a:rPr kumimoji="1" lang="en-US" altLang="ja-JP" dirty="0" smtClean="0">
                          <a:latin typeface="Century Gothic" pitchFamily="34" charset="0"/>
                        </a:rPr>
                        <a:t>CRC32</a:t>
                      </a:r>
                      <a:r>
                        <a:rPr kumimoji="1" lang="ja-JP" altLang="en-US" dirty="0" smtClean="0">
                          <a:latin typeface="Century Gothic" pitchFamily="34" charset="0"/>
                        </a:rPr>
                        <a:t>フィールドとサイズフィールドが</a:t>
                      </a:r>
                      <a:r>
                        <a:rPr kumimoji="1" lang="en-US" altLang="ja-JP" dirty="0" smtClean="0">
                          <a:latin typeface="Century Gothic" pitchFamily="34" charset="0"/>
                        </a:rPr>
                        <a:t>0</a:t>
                      </a:r>
                      <a:r>
                        <a:rPr kumimoji="1" lang="ja-JP" altLang="en-US" dirty="0" smtClean="0">
                          <a:latin typeface="Century Gothic" pitchFamily="34" charset="0"/>
                        </a:rPr>
                        <a:t>になり、正しい値は</a:t>
                      </a:r>
                      <a:r>
                        <a:rPr kumimoji="1" lang="en-US" altLang="ja-JP" dirty="0" smtClean="0">
                          <a:latin typeface="Century Gothic" pitchFamily="34" charset="0"/>
                        </a:rPr>
                        <a:t>data descriptor</a:t>
                      </a:r>
                      <a:r>
                        <a:rPr kumimoji="1" lang="ja-JP" altLang="en-US" dirty="0" smtClean="0">
                          <a:latin typeface="Century Gothic" pitchFamily="34" charset="0"/>
                        </a:rPr>
                        <a:t>で設定される</a:t>
                      </a:r>
                      <a:endParaRPr kumimoji="1" lang="ja-JP" altLang="en-US"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r>
              <a:tr h="212794">
                <a:tc>
                  <a:txBody>
                    <a:bodyPr/>
                    <a:lstStyle/>
                    <a:p>
                      <a:pPr algn="ctr"/>
                      <a:r>
                        <a:rPr kumimoji="1" lang="en-US" altLang="ja-JP" dirty="0" smtClean="0">
                          <a:latin typeface="Century Gothic" pitchFamily="34" charset="0"/>
                        </a:rPr>
                        <a:t>Bit 4</a:t>
                      </a:r>
                      <a:endParaRPr kumimoji="1" lang="ja-JP" altLang="en-US"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3">
                  <a:txBody>
                    <a:bodyPr/>
                    <a:lstStyle/>
                    <a:p>
                      <a:r>
                        <a:rPr kumimoji="1" lang="ja-JP" altLang="en-US" dirty="0" smtClean="0">
                          <a:latin typeface="Century Gothic" pitchFamily="34" charset="0"/>
                        </a:rPr>
                        <a:t>予約</a:t>
                      </a:r>
                      <a:endParaRPr kumimoji="1" lang="ja-JP" altLang="en-US"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r>
              <a:tr h="212794">
                <a:tc>
                  <a:txBody>
                    <a:bodyPr/>
                    <a:lstStyle/>
                    <a:p>
                      <a:pPr algn="ctr"/>
                      <a:r>
                        <a:rPr kumimoji="1" lang="en-US" altLang="ja-JP" dirty="0" smtClean="0">
                          <a:latin typeface="Century Gothic" pitchFamily="34" charset="0"/>
                        </a:rPr>
                        <a:t>Bit 5</a:t>
                      </a:r>
                      <a:endParaRPr kumimoji="1" lang="ja-JP" altLang="en-US"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3">
                  <a:txBody>
                    <a:bodyPr/>
                    <a:lstStyle/>
                    <a:p>
                      <a:r>
                        <a:rPr kumimoji="1" lang="ja-JP" altLang="en-US" dirty="0" smtClean="0">
                          <a:latin typeface="Century Gothic" pitchFamily="34" charset="0"/>
                        </a:rPr>
                        <a:t>パッチデータ（詳細不明）であることをあらわす</a:t>
                      </a:r>
                      <a:endParaRPr kumimoji="1" lang="ja-JP" altLang="en-US"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r>
            </a:tbl>
          </a:graphicData>
        </a:graphic>
      </p:graphicFrame>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パラメータの解説</a:t>
            </a:r>
            <a:endParaRPr kumimoji="1" lang="ja-JP" altLang="en-US" dirty="0"/>
          </a:p>
        </p:txBody>
      </p:sp>
      <p:sp>
        <p:nvSpPr>
          <p:cNvPr id="3" name="テキスト プレースホルダ 2"/>
          <p:cNvSpPr>
            <a:spLocks noGrp="1"/>
          </p:cNvSpPr>
          <p:nvPr>
            <p:ph type="body" idx="1"/>
          </p:nvPr>
        </p:nvSpPr>
        <p:spPr/>
        <p:txBody>
          <a:bodyPr/>
          <a:lstStyle/>
          <a:p>
            <a:r>
              <a:rPr lang="ja-JP" altLang="en-US" sz="2800" dirty="0" smtClean="0"/>
              <a:t>設定ビットの続き</a:t>
            </a:r>
            <a:endParaRPr kumimoji="1" lang="ja-JP" altLang="en-US" sz="2800" dirty="0"/>
          </a:p>
        </p:txBody>
      </p:sp>
      <p:graphicFrame>
        <p:nvGraphicFramePr>
          <p:cNvPr id="4" name="表 3"/>
          <p:cNvGraphicFramePr>
            <a:graphicFrameLocks noGrp="1"/>
          </p:cNvGraphicFramePr>
          <p:nvPr/>
        </p:nvGraphicFramePr>
        <p:xfrm>
          <a:off x="785786" y="1500174"/>
          <a:ext cx="7572428" cy="3982728"/>
        </p:xfrm>
        <a:graphic>
          <a:graphicData uri="http://schemas.openxmlformats.org/drawingml/2006/table">
            <a:tbl>
              <a:tblPr firstRow="1" bandRow="1">
                <a:effectLst>
                  <a:outerShdw blurRad="50800" dist="38100" dir="2700000" algn="tl" rotWithShape="0">
                    <a:prstClr val="black">
                      <a:alpha val="40000"/>
                    </a:prstClr>
                  </a:outerShdw>
                </a:effectLst>
                <a:tableStyleId>{073A0DAA-6AF3-43AB-8588-CEC1D06C72B9}</a:tableStyleId>
              </a:tblPr>
              <a:tblGrid>
                <a:gridCol w="1143008"/>
                <a:gridCol w="6429420"/>
              </a:tblGrid>
              <a:tr h="370840">
                <a:tc>
                  <a:txBody>
                    <a:bodyPr/>
                    <a:lstStyle/>
                    <a:p>
                      <a:pPr algn="ctr"/>
                      <a:r>
                        <a:rPr kumimoji="1" lang="ja-JP" altLang="en-US" dirty="0" smtClean="0">
                          <a:solidFill>
                            <a:srgbClr val="002060"/>
                          </a:solidFill>
                        </a:rPr>
                        <a:t>ビット</a:t>
                      </a:r>
                      <a:endParaRPr kumimoji="1" lang="ja-JP" altLang="en-US"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kumimoji="1" lang="ja-JP" altLang="en-US" dirty="0" smtClean="0">
                          <a:solidFill>
                            <a:srgbClr val="002060"/>
                          </a:solidFill>
                        </a:rPr>
                        <a:t>説明</a:t>
                      </a:r>
                      <a:endParaRPr kumimoji="1" lang="ja-JP" altLang="en-US"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r>
              <a:tr h="370840">
                <a:tc>
                  <a:txBody>
                    <a:bodyPr/>
                    <a:lstStyle/>
                    <a:p>
                      <a:pPr algn="ctr"/>
                      <a:r>
                        <a:rPr kumimoji="1" lang="en-US" altLang="ja-JP" dirty="0" smtClean="0">
                          <a:latin typeface="Century Gothic" pitchFamily="34" charset="0"/>
                        </a:rPr>
                        <a:t>Bit</a:t>
                      </a:r>
                      <a:r>
                        <a:rPr kumimoji="1" lang="en-US" altLang="ja-JP" baseline="0" dirty="0" smtClean="0">
                          <a:latin typeface="Century Gothic" pitchFamily="34" charset="0"/>
                        </a:rPr>
                        <a:t> 6</a:t>
                      </a:r>
                      <a:endParaRPr kumimoji="1" lang="ja-JP" altLang="en-US"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dirty="0" smtClean="0">
                          <a:latin typeface="Century Gothic" pitchFamily="34" charset="0"/>
                        </a:rPr>
                        <a:t>AES</a:t>
                      </a:r>
                      <a:r>
                        <a:rPr kumimoji="1" lang="ja-JP" altLang="en-US" dirty="0" smtClean="0">
                          <a:latin typeface="Century Gothic" pitchFamily="34" charset="0"/>
                        </a:rPr>
                        <a:t>暗号化されていることを示す</a:t>
                      </a:r>
                      <a:endParaRPr kumimoji="1" lang="en-US" altLang="ja-JP" dirty="0" smtClean="0">
                        <a:latin typeface="Century Gothic" pitchFamily="34" charset="0"/>
                      </a:endParaRPr>
                    </a:p>
                    <a:p>
                      <a:r>
                        <a:rPr kumimoji="1" lang="ja-JP" altLang="en-US" dirty="0" smtClean="0">
                          <a:latin typeface="Century Gothic" pitchFamily="34" charset="0"/>
                        </a:rPr>
                        <a:t>このビットをセットする場合には</a:t>
                      </a:r>
                      <a:r>
                        <a:rPr kumimoji="1" lang="en-US" altLang="ja-JP" dirty="0" smtClean="0">
                          <a:latin typeface="Century Gothic" pitchFamily="34" charset="0"/>
                        </a:rPr>
                        <a:t>Bit 0</a:t>
                      </a:r>
                      <a:r>
                        <a:rPr kumimoji="1" lang="ja-JP" altLang="en-US" dirty="0" smtClean="0">
                          <a:latin typeface="Century Gothic" pitchFamily="34" charset="0"/>
                        </a:rPr>
                        <a:t>もセットする</a:t>
                      </a:r>
                      <a:endParaRPr kumimoji="1" lang="ja-JP" altLang="en-US"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01328">
                <a:tc>
                  <a:txBody>
                    <a:bodyPr/>
                    <a:lstStyle/>
                    <a:p>
                      <a:pPr algn="ctr"/>
                      <a:r>
                        <a:rPr kumimoji="1" lang="en-US" altLang="ja-JP" dirty="0" smtClean="0">
                          <a:latin typeface="Century Gothic" pitchFamily="34" charset="0"/>
                        </a:rPr>
                        <a:t>Bit 7-10</a:t>
                      </a:r>
                      <a:endParaRPr kumimoji="1" lang="ja-JP" altLang="en-US"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dirty="0" smtClean="0">
                          <a:latin typeface="Century Gothic" pitchFamily="34" charset="0"/>
                        </a:rPr>
                        <a:t>未使用</a:t>
                      </a:r>
                      <a:endParaRPr kumimoji="1" lang="en-US" altLang="ja-JP" dirty="0" smtClean="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pPr algn="ctr"/>
                      <a:r>
                        <a:rPr kumimoji="1" lang="en-US" altLang="ja-JP" dirty="0" smtClean="0">
                          <a:latin typeface="Century Gothic" pitchFamily="34" charset="0"/>
                        </a:rPr>
                        <a:t>Bit 11</a:t>
                      </a:r>
                      <a:endParaRPr kumimoji="1" lang="ja-JP" altLang="en-US"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dirty="0" smtClean="0">
                          <a:latin typeface="Century Gothic" pitchFamily="34" charset="0"/>
                        </a:rPr>
                        <a:t>Language encoding flag (EFS)</a:t>
                      </a:r>
                      <a:r>
                        <a:rPr kumimoji="1" lang="en-US" altLang="ja-JP" baseline="0" dirty="0" smtClean="0">
                          <a:latin typeface="Century Gothic" pitchFamily="34" charset="0"/>
                        </a:rPr>
                        <a:t> </a:t>
                      </a:r>
                      <a:r>
                        <a:rPr kumimoji="1" lang="en-US" altLang="ja-JP" sz="1200" u="sng" baseline="0" dirty="0" smtClean="0">
                          <a:latin typeface="Century Gothic" pitchFamily="34" charset="0"/>
                        </a:rPr>
                        <a:t>Early Feature Specification</a:t>
                      </a:r>
                      <a:endParaRPr kumimoji="1" lang="en-US" altLang="ja-JP" u="sng" dirty="0" smtClean="0">
                        <a:latin typeface="Century Gothic" pitchFamily="34" charset="0"/>
                      </a:endParaRPr>
                    </a:p>
                    <a:p>
                      <a:r>
                        <a:rPr kumimoji="1" lang="ja-JP" altLang="en-US" dirty="0" smtClean="0">
                          <a:latin typeface="Century Gothic" pitchFamily="34" charset="0"/>
                        </a:rPr>
                        <a:t>このビットがセットされている場合はファイル名が</a:t>
                      </a:r>
                      <a:r>
                        <a:rPr kumimoji="1" lang="en-US" altLang="ja-JP" dirty="0" smtClean="0">
                          <a:latin typeface="Century Gothic" pitchFamily="34" charset="0"/>
                        </a:rPr>
                        <a:t>UTF-8</a:t>
                      </a:r>
                      <a:r>
                        <a:rPr kumimoji="1" lang="ja-JP" altLang="en-US" dirty="0" smtClean="0">
                          <a:latin typeface="Century Gothic" pitchFamily="34" charset="0"/>
                        </a:rPr>
                        <a:t>でエンコーディングされている</a:t>
                      </a:r>
                      <a:endParaRPr kumimoji="1" lang="ja-JP" altLang="en-US"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pPr algn="ctr"/>
                      <a:r>
                        <a:rPr kumimoji="1" lang="en-US" altLang="ja-JP" dirty="0" smtClean="0">
                          <a:latin typeface="Century Gothic" pitchFamily="34" charset="0"/>
                        </a:rPr>
                        <a:t>Bit 12</a:t>
                      </a:r>
                      <a:endParaRPr kumimoji="1" lang="ja-JP" altLang="en-US"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dirty="0" smtClean="0">
                          <a:latin typeface="Century Gothic" pitchFamily="34" charset="0"/>
                        </a:rPr>
                        <a:t>PKWARE</a:t>
                      </a:r>
                      <a:r>
                        <a:rPr kumimoji="1" lang="ja-JP" altLang="en-US" dirty="0" smtClean="0">
                          <a:latin typeface="Century Gothic" pitchFamily="34" charset="0"/>
                        </a:rPr>
                        <a:t>によって予約</a:t>
                      </a:r>
                      <a:endParaRPr kumimoji="1" lang="ja-JP" altLang="en-US"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pPr algn="ctr"/>
                      <a:r>
                        <a:rPr kumimoji="1" lang="en-US" altLang="ja-JP" dirty="0" smtClean="0">
                          <a:latin typeface="Century Gothic" pitchFamily="34" charset="0"/>
                        </a:rPr>
                        <a:t>Bit 13</a:t>
                      </a:r>
                      <a:endParaRPr kumimoji="1" lang="ja-JP" altLang="en-US"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dirty="0" smtClean="0">
                          <a:latin typeface="Century Gothic" pitchFamily="34" charset="0"/>
                        </a:rPr>
                        <a:t>central</a:t>
                      </a:r>
                      <a:r>
                        <a:rPr kumimoji="1" lang="en-US" altLang="ja-JP" baseline="0" dirty="0" smtClean="0">
                          <a:latin typeface="Century Gothic" pitchFamily="34" charset="0"/>
                        </a:rPr>
                        <a:t> directory</a:t>
                      </a:r>
                      <a:r>
                        <a:rPr kumimoji="1" lang="ja-JP" altLang="en-US" baseline="0" dirty="0" smtClean="0">
                          <a:latin typeface="Century Gothic" pitchFamily="34" charset="0"/>
                        </a:rPr>
                        <a:t>が暗号化されていることを示す</a:t>
                      </a:r>
                      <a:r>
                        <a:rPr kumimoji="1" lang="en-US" altLang="ja-JP" baseline="0" dirty="0" smtClean="0">
                          <a:latin typeface="Century Gothic" pitchFamily="34" charset="0"/>
                        </a:rPr>
                        <a:t>(</a:t>
                      </a:r>
                      <a:r>
                        <a:rPr kumimoji="1" lang="ja-JP" altLang="en-US" baseline="0" dirty="0" smtClean="0">
                          <a:latin typeface="Century Gothic" pitchFamily="34" charset="0"/>
                        </a:rPr>
                        <a:t>？</a:t>
                      </a:r>
                      <a:r>
                        <a:rPr kumimoji="1" lang="en-US" altLang="ja-JP" baseline="0" dirty="0" smtClean="0">
                          <a:latin typeface="Century Gothic" pitchFamily="34" charset="0"/>
                        </a:rPr>
                        <a:t>)</a:t>
                      </a:r>
                    </a:p>
                    <a:p>
                      <a:r>
                        <a:rPr kumimoji="1" lang="ja-JP" altLang="en-US" baseline="0" dirty="0" smtClean="0">
                          <a:latin typeface="Century Gothic" pitchFamily="34" charset="0"/>
                        </a:rPr>
                        <a:t>詳細は</a:t>
                      </a:r>
                      <a:r>
                        <a:rPr kumimoji="1" lang="en-US" altLang="ja-JP" baseline="0" dirty="0" smtClean="0">
                          <a:latin typeface="Century Gothic" pitchFamily="34" charset="0"/>
                        </a:rPr>
                        <a:t>Strong Encryption Specification</a:t>
                      </a:r>
                      <a:r>
                        <a:rPr kumimoji="1" lang="ja-JP" altLang="en-US" baseline="0" dirty="0" smtClean="0">
                          <a:latin typeface="Century Gothic" pitchFamily="34" charset="0"/>
                        </a:rPr>
                        <a:t>を参照のこと</a:t>
                      </a:r>
                      <a:endParaRPr kumimoji="1" lang="en-US" altLang="ja-JP" baseline="0" dirty="0" smtClean="0">
                        <a:latin typeface="Century Gothic" pitchFamily="34" charset="0"/>
                      </a:endParaRPr>
                    </a:p>
                    <a:p>
                      <a:r>
                        <a:rPr kumimoji="1" lang="ja-JP" altLang="en-US" baseline="0" dirty="0" smtClean="0">
                          <a:latin typeface="Century Gothic" pitchFamily="34" charset="0"/>
                        </a:rPr>
                        <a:t>（よくわかっていません）</a:t>
                      </a:r>
                      <a:endParaRPr kumimoji="1" lang="ja-JP" altLang="en-US"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pPr algn="ctr"/>
                      <a:r>
                        <a:rPr kumimoji="1" lang="en-US" altLang="ja-JP" dirty="0" smtClean="0">
                          <a:latin typeface="Century Gothic" pitchFamily="34" charset="0"/>
                        </a:rPr>
                        <a:t>Bit 14-15</a:t>
                      </a:r>
                      <a:endParaRPr kumimoji="1" lang="ja-JP" altLang="en-US"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smtClean="0">
                          <a:latin typeface="Century Gothic" pitchFamily="34" charset="0"/>
                        </a:rPr>
                        <a:t>PKWARE</a:t>
                      </a:r>
                      <a:r>
                        <a:rPr kumimoji="1" lang="ja-JP" altLang="en-US" dirty="0" smtClean="0">
                          <a:latin typeface="Century Gothic" pitchFamily="34" charset="0"/>
                        </a:rPr>
                        <a:t>によって予約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パラメータの解説</a:t>
            </a:r>
            <a:endParaRPr kumimoji="1" lang="ja-JP" altLang="en-US" dirty="0"/>
          </a:p>
        </p:txBody>
      </p:sp>
      <p:sp>
        <p:nvSpPr>
          <p:cNvPr id="3" name="テキスト プレースホルダ 2"/>
          <p:cNvSpPr>
            <a:spLocks noGrp="1"/>
          </p:cNvSpPr>
          <p:nvPr>
            <p:ph type="body" idx="1"/>
          </p:nvPr>
        </p:nvSpPr>
        <p:spPr/>
        <p:txBody>
          <a:bodyPr/>
          <a:lstStyle/>
          <a:p>
            <a:r>
              <a:rPr lang="ja-JP" altLang="en-US" sz="2800" dirty="0" smtClean="0"/>
              <a:t>圧縮形式 </a:t>
            </a:r>
            <a:r>
              <a:rPr lang="en-US" altLang="ja-JP" sz="1600" dirty="0" smtClean="0">
                <a:latin typeface="Century Gothic" pitchFamily="34" charset="0"/>
              </a:rPr>
              <a:t>compression method</a:t>
            </a:r>
          </a:p>
          <a:p>
            <a:pPr>
              <a:buNone/>
            </a:pPr>
            <a:r>
              <a:rPr lang="en-US" altLang="ja-JP" sz="2000" dirty="0" smtClean="0"/>
              <a:t>	</a:t>
            </a:r>
            <a:r>
              <a:rPr lang="ja-JP" altLang="en-US" sz="2000" dirty="0" smtClean="0"/>
              <a:t>代表的なもののみ示す</a:t>
            </a:r>
            <a:endParaRPr kumimoji="1" lang="ja-JP" altLang="en-US" sz="2800" dirty="0"/>
          </a:p>
        </p:txBody>
      </p:sp>
      <p:graphicFrame>
        <p:nvGraphicFramePr>
          <p:cNvPr id="4" name="表 3"/>
          <p:cNvGraphicFramePr>
            <a:graphicFrameLocks noGrp="1"/>
          </p:cNvGraphicFramePr>
          <p:nvPr/>
        </p:nvGraphicFramePr>
        <p:xfrm>
          <a:off x="928662" y="2000240"/>
          <a:ext cx="4500594" cy="1828800"/>
        </p:xfrm>
        <a:graphic>
          <a:graphicData uri="http://schemas.openxmlformats.org/drawingml/2006/table">
            <a:tbl>
              <a:tblPr firstRow="1" bandRow="1">
                <a:effectLst>
                  <a:outerShdw blurRad="50800" dist="38100" dir="2700000" algn="tl" rotWithShape="0">
                    <a:prstClr val="black">
                      <a:alpha val="40000"/>
                    </a:prstClr>
                  </a:outerShdw>
                </a:effectLst>
                <a:tableStyleId>{073A0DAA-6AF3-43AB-8588-CEC1D06C72B9}</a:tableStyleId>
              </a:tblPr>
              <a:tblGrid>
                <a:gridCol w="843867"/>
                <a:gridCol w="3656727"/>
              </a:tblGrid>
              <a:tr h="0">
                <a:tc>
                  <a:txBody>
                    <a:bodyPr/>
                    <a:lstStyle/>
                    <a:p>
                      <a:pPr algn="ctr"/>
                      <a:r>
                        <a:rPr kumimoji="1" lang="ja-JP" altLang="en-US" sz="1800" dirty="0" smtClean="0">
                          <a:solidFill>
                            <a:srgbClr val="002060"/>
                          </a:solidFill>
                        </a:rPr>
                        <a:t>値</a:t>
                      </a:r>
                      <a:endParaRPr kumimoji="1" lang="ja-JP" altLang="en-US" sz="1800" dirty="0">
                        <a:solidFill>
                          <a:srgbClr val="00206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kumimoji="1" lang="ja-JP" altLang="en-US" sz="1800" dirty="0" smtClean="0">
                          <a:solidFill>
                            <a:srgbClr val="002060"/>
                          </a:solidFill>
                        </a:rPr>
                        <a:t>説明</a:t>
                      </a:r>
                      <a:endParaRPr kumimoji="1" lang="ja-JP" altLang="en-US" sz="1800"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r>
              <a:tr h="0">
                <a:tc>
                  <a:txBody>
                    <a:bodyPr/>
                    <a:lstStyle/>
                    <a:p>
                      <a:pPr algn="ctr"/>
                      <a:r>
                        <a:rPr kumimoji="1" lang="en-US" altLang="ja-JP" sz="1800" dirty="0" smtClean="0">
                          <a:latin typeface="Century Gothic" pitchFamily="34" charset="0"/>
                        </a:rPr>
                        <a:t>0</a:t>
                      </a:r>
                      <a:endParaRPr kumimoji="1" lang="ja-JP" altLang="en-US" sz="1800"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800" dirty="0" smtClean="0"/>
                        <a:t>圧縮なし</a:t>
                      </a:r>
                      <a:endParaRPr kumimoji="1" lang="ja-JP" altLang="en-US"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0">
                <a:tc>
                  <a:txBody>
                    <a:bodyPr/>
                    <a:lstStyle/>
                    <a:p>
                      <a:pPr algn="ctr"/>
                      <a:r>
                        <a:rPr kumimoji="1" lang="en-US" altLang="ja-JP" sz="1800" dirty="0" smtClean="0">
                          <a:latin typeface="Century Gothic" pitchFamily="34" charset="0"/>
                        </a:rPr>
                        <a:t>8</a:t>
                      </a:r>
                      <a:endParaRPr kumimoji="1" lang="ja-JP" altLang="en-US" sz="1800"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800" dirty="0" smtClean="0"/>
                        <a:t>Deflate</a:t>
                      </a:r>
                      <a:r>
                        <a:rPr kumimoji="1" lang="ja-JP" altLang="en-US" sz="1800" dirty="0" smtClean="0"/>
                        <a:t>圧縮</a:t>
                      </a:r>
                      <a:endParaRPr kumimoji="1" lang="ja-JP" altLang="en-US"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0">
                <a:tc>
                  <a:txBody>
                    <a:bodyPr/>
                    <a:lstStyle/>
                    <a:p>
                      <a:pPr algn="ctr"/>
                      <a:r>
                        <a:rPr kumimoji="1" lang="en-US" altLang="ja-JP" sz="1800" dirty="0" smtClean="0">
                          <a:latin typeface="Century Gothic" pitchFamily="34" charset="0"/>
                        </a:rPr>
                        <a:t>9</a:t>
                      </a:r>
                      <a:endParaRPr kumimoji="1" lang="ja-JP" altLang="en-US" sz="1800"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800" dirty="0" smtClean="0"/>
                        <a:t>拡張</a:t>
                      </a:r>
                      <a:r>
                        <a:rPr kumimoji="1" lang="en-US" altLang="ja-JP" sz="1800" dirty="0" smtClean="0"/>
                        <a:t>Deflate</a:t>
                      </a:r>
                      <a:r>
                        <a:rPr kumimoji="1" lang="ja-JP" altLang="en-US" sz="1800" dirty="0" smtClean="0"/>
                        <a:t>圧縮</a:t>
                      </a:r>
                      <a:r>
                        <a:rPr kumimoji="1" lang="en-US" altLang="ja-JP" sz="1800" baseline="0" dirty="0" smtClean="0"/>
                        <a:t> Deflate64</a:t>
                      </a:r>
                      <a:endParaRPr kumimoji="1" lang="ja-JP" altLang="en-US" sz="1800" dirty="0">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0">
                <a:tc>
                  <a:txBody>
                    <a:bodyPr/>
                    <a:lstStyle/>
                    <a:p>
                      <a:pPr algn="ctr"/>
                      <a:r>
                        <a:rPr kumimoji="1" lang="en-US" altLang="ja-JP" sz="1800" dirty="0" smtClean="0">
                          <a:latin typeface="Century Gothic" pitchFamily="34" charset="0"/>
                        </a:rPr>
                        <a:t>12</a:t>
                      </a:r>
                      <a:endParaRPr kumimoji="1" lang="ja-JP" altLang="en-US" sz="1800"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800" dirty="0" smtClean="0"/>
                        <a:t>bzip2</a:t>
                      </a:r>
                      <a:r>
                        <a:rPr kumimoji="1" lang="ja-JP" altLang="en-US" sz="1800" dirty="0" smtClean="0"/>
                        <a:t>圧縮</a:t>
                      </a:r>
                      <a:endParaRPr kumimoji="1" lang="ja-JP" altLang="en-US"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パラメータの解説</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sz="2800" dirty="0" smtClean="0">
                <a:latin typeface="Century Gothic" pitchFamily="34" charset="0"/>
              </a:rPr>
              <a:t>最終変更日付 </a:t>
            </a:r>
            <a:r>
              <a:rPr kumimoji="1" lang="en-US" altLang="ja-JP" sz="1600" dirty="0" smtClean="0">
                <a:latin typeface="Century Gothic" pitchFamily="34" charset="0"/>
              </a:rPr>
              <a:t>last mod file date</a:t>
            </a:r>
            <a:endParaRPr kumimoji="1" lang="en-US" altLang="ja-JP" sz="2800" dirty="0" smtClean="0">
              <a:latin typeface="Century Gothic" pitchFamily="34" charset="0"/>
            </a:endParaRPr>
          </a:p>
          <a:p>
            <a:endParaRPr kumimoji="1" lang="en-US" altLang="ja-JP" sz="2800" dirty="0" smtClean="0">
              <a:latin typeface="Century Gothic" pitchFamily="34" charset="0"/>
            </a:endParaRPr>
          </a:p>
          <a:p>
            <a:endParaRPr kumimoji="1" lang="en-US" altLang="ja-JP" sz="2800" dirty="0" smtClean="0">
              <a:latin typeface="Century Gothic" pitchFamily="34" charset="0"/>
            </a:endParaRPr>
          </a:p>
          <a:p>
            <a:endParaRPr lang="en-US" altLang="ja-JP" sz="2800" dirty="0" smtClean="0">
              <a:latin typeface="Century Gothic" pitchFamily="34" charset="0"/>
            </a:endParaRPr>
          </a:p>
          <a:p>
            <a:endParaRPr kumimoji="1" lang="en-US" altLang="ja-JP" sz="2800" dirty="0" smtClean="0">
              <a:latin typeface="Century Gothic" pitchFamily="34" charset="0"/>
            </a:endParaRPr>
          </a:p>
          <a:p>
            <a:r>
              <a:rPr lang="ja-JP" altLang="en-US" sz="2800" dirty="0" smtClean="0">
                <a:latin typeface="Century Gothic" pitchFamily="34" charset="0"/>
              </a:rPr>
              <a:t>最終変更時刻  </a:t>
            </a:r>
            <a:r>
              <a:rPr lang="en-US" altLang="ja-JP" sz="1600" dirty="0" smtClean="0">
                <a:latin typeface="Century Gothic" pitchFamily="34" charset="0"/>
              </a:rPr>
              <a:t>last mod file time</a:t>
            </a:r>
            <a:endParaRPr kumimoji="1" lang="ja-JP" altLang="en-US" sz="2800" dirty="0">
              <a:latin typeface="Century Gothic" pitchFamily="34" charset="0"/>
            </a:endParaRPr>
          </a:p>
        </p:txBody>
      </p:sp>
      <p:graphicFrame>
        <p:nvGraphicFramePr>
          <p:cNvPr id="4" name="表 3"/>
          <p:cNvGraphicFramePr>
            <a:graphicFrameLocks noGrp="1"/>
          </p:cNvGraphicFramePr>
          <p:nvPr/>
        </p:nvGraphicFramePr>
        <p:xfrm>
          <a:off x="928662" y="1588450"/>
          <a:ext cx="4500594" cy="1483360"/>
        </p:xfrm>
        <a:graphic>
          <a:graphicData uri="http://schemas.openxmlformats.org/drawingml/2006/table">
            <a:tbl>
              <a:tblPr firstRow="1" bandRow="1">
                <a:effectLst>
                  <a:outerShdw blurRad="50800" dist="38100" dir="2700000" algn="tl" rotWithShape="0">
                    <a:prstClr val="black">
                      <a:alpha val="40000"/>
                    </a:prstClr>
                  </a:outerShdw>
                </a:effectLst>
                <a:tableStyleId>{073A0DAA-6AF3-43AB-8588-CEC1D06C72B9}</a:tableStyleId>
              </a:tblPr>
              <a:tblGrid>
                <a:gridCol w="843867"/>
                <a:gridCol w="3656727"/>
              </a:tblGrid>
              <a:tr h="370840">
                <a:tc>
                  <a:txBody>
                    <a:bodyPr/>
                    <a:lstStyle/>
                    <a:p>
                      <a:pPr algn="ctr"/>
                      <a:r>
                        <a:rPr kumimoji="1" lang="en-US" altLang="ja-JP" dirty="0" smtClean="0">
                          <a:solidFill>
                            <a:srgbClr val="002060"/>
                          </a:solidFill>
                        </a:rPr>
                        <a:t>Bit</a:t>
                      </a:r>
                      <a:endParaRPr kumimoji="1" lang="ja-JP" altLang="en-US" dirty="0">
                        <a:solidFill>
                          <a:srgbClr val="00206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kumimoji="1" lang="ja-JP" altLang="en-US" dirty="0" smtClean="0">
                          <a:solidFill>
                            <a:srgbClr val="002060"/>
                          </a:solidFill>
                        </a:rPr>
                        <a:t>説明</a:t>
                      </a:r>
                      <a:endParaRPr kumimoji="1" lang="ja-JP" altLang="en-US"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r>
              <a:tr h="370840">
                <a:tc>
                  <a:txBody>
                    <a:bodyPr/>
                    <a:lstStyle/>
                    <a:p>
                      <a:pPr algn="ctr"/>
                      <a:r>
                        <a:rPr kumimoji="1" lang="en-US" altLang="ja-JP" dirty="0" smtClean="0">
                          <a:latin typeface="Century Gothic" pitchFamily="34" charset="0"/>
                        </a:rPr>
                        <a:t>0-4</a:t>
                      </a:r>
                      <a:endParaRPr kumimoji="1" lang="ja-JP" altLang="en-US"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dirty="0" smtClean="0"/>
                        <a:t>日付</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pPr algn="ctr"/>
                      <a:r>
                        <a:rPr kumimoji="1" lang="en-US" altLang="ja-JP" dirty="0" smtClean="0">
                          <a:latin typeface="Century Gothic" pitchFamily="34" charset="0"/>
                        </a:rPr>
                        <a:t>5-8</a:t>
                      </a:r>
                      <a:endParaRPr kumimoji="1" lang="ja-JP" altLang="en-US"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dirty="0" smtClean="0"/>
                        <a:t>月</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pPr algn="ctr"/>
                      <a:r>
                        <a:rPr kumimoji="1" lang="en-US" altLang="ja-JP" dirty="0" smtClean="0">
                          <a:latin typeface="Century Gothic" pitchFamily="34" charset="0"/>
                        </a:rPr>
                        <a:t>9-15</a:t>
                      </a:r>
                      <a:endParaRPr kumimoji="1" lang="ja-JP" altLang="en-US"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dirty="0" smtClean="0">
                          <a:effectLst/>
                        </a:rPr>
                        <a:t>1980</a:t>
                      </a:r>
                      <a:r>
                        <a:rPr kumimoji="1" lang="ja-JP" altLang="en-US" dirty="0" smtClean="0">
                          <a:effectLst/>
                        </a:rPr>
                        <a:t>年からの経過年</a:t>
                      </a:r>
                      <a:endParaRPr kumimoji="1" lang="ja-JP" altLang="en-US" dirty="0">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graphicFrame>
        <p:nvGraphicFramePr>
          <p:cNvPr id="5" name="表 4"/>
          <p:cNvGraphicFramePr>
            <a:graphicFrameLocks noGrp="1"/>
          </p:cNvGraphicFramePr>
          <p:nvPr/>
        </p:nvGraphicFramePr>
        <p:xfrm>
          <a:off x="928662" y="4071942"/>
          <a:ext cx="4500594" cy="1483360"/>
        </p:xfrm>
        <a:graphic>
          <a:graphicData uri="http://schemas.openxmlformats.org/drawingml/2006/table">
            <a:tbl>
              <a:tblPr firstRow="1" bandRow="1">
                <a:effectLst>
                  <a:outerShdw blurRad="50800" dist="38100" dir="2700000" algn="tl" rotWithShape="0">
                    <a:prstClr val="black">
                      <a:alpha val="40000"/>
                    </a:prstClr>
                  </a:outerShdw>
                </a:effectLst>
                <a:tableStyleId>{073A0DAA-6AF3-43AB-8588-CEC1D06C72B9}</a:tableStyleId>
              </a:tblPr>
              <a:tblGrid>
                <a:gridCol w="843867"/>
                <a:gridCol w="3656727"/>
              </a:tblGrid>
              <a:tr h="370840">
                <a:tc>
                  <a:txBody>
                    <a:bodyPr/>
                    <a:lstStyle/>
                    <a:p>
                      <a:pPr algn="ctr"/>
                      <a:r>
                        <a:rPr kumimoji="1" lang="en-US" altLang="ja-JP" dirty="0" smtClean="0">
                          <a:solidFill>
                            <a:srgbClr val="002060"/>
                          </a:solidFill>
                        </a:rPr>
                        <a:t>Bit</a:t>
                      </a:r>
                      <a:endParaRPr kumimoji="1" lang="ja-JP" altLang="en-US" dirty="0">
                        <a:solidFill>
                          <a:srgbClr val="00206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kumimoji="1" lang="ja-JP" altLang="en-US" dirty="0" smtClean="0">
                          <a:solidFill>
                            <a:srgbClr val="002060"/>
                          </a:solidFill>
                        </a:rPr>
                        <a:t>説明</a:t>
                      </a:r>
                      <a:endParaRPr kumimoji="1" lang="ja-JP" altLang="en-US"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r>
              <a:tr h="370840">
                <a:tc>
                  <a:txBody>
                    <a:bodyPr/>
                    <a:lstStyle/>
                    <a:p>
                      <a:pPr algn="ctr"/>
                      <a:r>
                        <a:rPr kumimoji="1" lang="en-US" altLang="ja-JP" dirty="0" smtClean="0">
                          <a:latin typeface="Century Gothic" pitchFamily="34" charset="0"/>
                        </a:rPr>
                        <a:t>0-4</a:t>
                      </a:r>
                      <a:endParaRPr kumimoji="1" lang="ja-JP" altLang="en-US"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dirty="0" smtClean="0"/>
                        <a:t>秒の</a:t>
                      </a:r>
                      <a:r>
                        <a:rPr kumimoji="1" lang="en-US" altLang="ja-JP" dirty="0" smtClean="0"/>
                        <a:t>1/2</a:t>
                      </a:r>
                      <a:r>
                        <a:rPr kumimoji="1" lang="ja-JP" altLang="en-US" dirty="0" smtClean="0"/>
                        <a:t>の値</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pPr algn="ctr"/>
                      <a:r>
                        <a:rPr kumimoji="1" lang="en-US" altLang="ja-JP" dirty="0" smtClean="0">
                          <a:latin typeface="Century Gothic" pitchFamily="34" charset="0"/>
                        </a:rPr>
                        <a:t>5-10</a:t>
                      </a:r>
                      <a:endParaRPr kumimoji="1" lang="ja-JP" altLang="en-US"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dirty="0" smtClean="0"/>
                        <a:t>分</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pPr algn="ctr"/>
                      <a:r>
                        <a:rPr kumimoji="1" lang="en-US" altLang="ja-JP" dirty="0" smtClean="0">
                          <a:latin typeface="Century Gothic" pitchFamily="34" charset="0"/>
                        </a:rPr>
                        <a:t>11-15</a:t>
                      </a:r>
                      <a:endParaRPr kumimoji="1" lang="ja-JP" altLang="en-US"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dirty="0" smtClean="0">
                          <a:effectLst/>
                        </a:rPr>
                        <a:t>時</a:t>
                      </a:r>
                      <a:endParaRPr kumimoji="1" lang="ja-JP" altLang="en-US" dirty="0">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パラメータの解説</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sz="2800" dirty="0" smtClean="0"/>
              <a:t>作成されたバージョン</a:t>
            </a:r>
            <a:endParaRPr kumimoji="1" lang="en-US" altLang="ja-JP" sz="2800" dirty="0" smtClean="0"/>
          </a:p>
          <a:p>
            <a:pPr lvl="1"/>
            <a:r>
              <a:rPr lang="ja-JP" altLang="en-US" sz="2000" dirty="0" smtClean="0"/>
              <a:t>上位バイトは以下の環境をあらわす</a:t>
            </a:r>
            <a:endParaRPr lang="en-US" altLang="ja-JP" sz="2000" dirty="0" smtClean="0"/>
          </a:p>
          <a:p>
            <a:pPr lvl="1"/>
            <a:r>
              <a:rPr kumimoji="1" lang="ja-JP" altLang="en-US" sz="2000" dirty="0" smtClean="0"/>
              <a:t>下位バイトは作成された</a:t>
            </a:r>
            <a:r>
              <a:rPr kumimoji="1" lang="en-US" altLang="ja-JP" sz="2000" dirty="0" smtClean="0"/>
              <a:t>ZIP</a:t>
            </a:r>
            <a:r>
              <a:rPr kumimoji="1" lang="ja-JP" altLang="en-US" sz="2000" dirty="0" smtClean="0"/>
              <a:t>フォーマットのバージョンをあらわす（</a:t>
            </a:r>
            <a:r>
              <a:rPr kumimoji="1" lang="en-US" altLang="ja-JP" sz="2000" dirty="0" smtClean="0"/>
              <a:t>2.0</a:t>
            </a:r>
            <a:r>
              <a:rPr kumimoji="1" lang="ja-JP" altLang="en-US" sz="2000" dirty="0" smtClean="0"/>
              <a:t>ならば</a:t>
            </a:r>
            <a:r>
              <a:rPr lang="en-US" altLang="ja-JP" sz="2000" dirty="0" smtClean="0"/>
              <a:t>10</a:t>
            </a:r>
            <a:r>
              <a:rPr lang="ja-JP" altLang="en-US" sz="2000" dirty="0" smtClean="0"/>
              <a:t>進数で</a:t>
            </a:r>
            <a:r>
              <a:rPr kumimoji="1" lang="en-US" altLang="ja-JP" sz="2000" dirty="0" smtClean="0"/>
              <a:t>20</a:t>
            </a:r>
            <a:r>
              <a:rPr kumimoji="1" lang="ja-JP" altLang="en-US" sz="2000" dirty="0" smtClean="0"/>
              <a:t>［</a:t>
            </a:r>
            <a:r>
              <a:rPr kumimoji="1" lang="en-US" altLang="ja-JP" sz="2000" dirty="0" smtClean="0"/>
              <a:t>0x14</a:t>
            </a:r>
            <a:r>
              <a:rPr kumimoji="1" lang="ja-JP" altLang="en-US" sz="2000" dirty="0" smtClean="0"/>
              <a:t>］）</a:t>
            </a:r>
            <a:endParaRPr kumimoji="1" lang="ja-JP" altLang="en-US" sz="2400" dirty="0"/>
          </a:p>
        </p:txBody>
      </p:sp>
      <p:graphicFrame>
        <p:nvGraphicFramePr>
          <p:cNvPr id="4" name="表 3"/>
          <p:cNvGraphicFramePr>
            <a:graphicFrameLocks noGrp="1"/>
          </p:cNvGraphicFramePr>
          <p:nvPr/>
        </p:nvGraphicFramePr>
        <p:xfrm>
          <a:off x="785786" y="2571744"/>
          <a:ext cx="7643866" cy="3291840"/>
        </p:xfrm>
        <a:graphic>
          <a:graphicData uri="http://schemas.openxmlformats.org/drawingml/2006/table">
            <a:tbl>
              <a:tblPr firstRow="1" bandRow="1">
                <a:effectLst>
                  <a:outerShdw blurRad="50800" dist="38100" dir="2700000" algn="tl" rotWithShape="0">
                    <a:prstClr val="black">
                      <a:alpha val="40000"/>
                    </a:prstClr>
                  </a:outerShdw>
                </a:effectLst>
                <a:tableStyleId>{073A0DAA-6AF3-43AB-8588-CEC1D06C72B9}</a:tableStyleId>
              </a:tblPr>
              <a:tblGrid>
                <a:gridCol w="642942"/>
                <a:gridCol w="3071834"/>
                <a:gridCol w="714380"/>
                <a:gridCol w="3214710"/>
              </a:tblGrid>
              <a:tr h="149801">
                <a:tc>
                  <a:txBody>
                    <a:bodyPr/>
                    <a:lstStyle/>
                    <a:p>
                      <a:pPr algn="ctr"/>
                      <a:r>
                        <a:rPr kumimoji="1" lang="ja-JP" altLang="en-US" sz="1200" dirty="0" smtClean="0">
                          <a:solidFill>
                            <a:srgbClr val="002060"/>
                          </a:solidFill>
                        </a:rPr>
                        <a:t>値</a:t>
                      </a:r>
                      <a:endParaRPr kumimoji="1" lang="ja-JP" altLang="en-US" sz="1200" dirty="0">
                        <a:solidFill>
                          <a:srgbClr val="002060"/>
                        </a:solidFill>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kumimoji="1" lang="ja-JP" altLang="en-US" sz="1200" dirty="0" smtClean="0">
                          <a:solidFill>
                            <a:srgbClr val="002060"/>
                          </a:solidFill>
                        </a:rPr>
                        <a:t>説明</a:t>
                      </a:r>
                      <a:endParaRPr kumimoji="1" lang="ja-JP" altLang="en-US" sz="1200" dirty="0">
                        <a:solidFill>
                          <a:srgbClr val="002060"/>
                        </a:solidFill>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kumimoji="1" lang="ja-JP" altLang="en-US" sz="1200" dirty="0" smtClean="0">
                          <a:solidFill>
                            <a:srgbClr val="002060"/>
                          </a:solidFill>
                        </a:rPr>
                        <a:t>値</a:t>
                      </a:r>
                      <a:endParaRPr kumimoji="1" lang="ja-JP" altLang="en-US" sz="1200" dirty="0">
                        <a:solidFill>
                          <a:srgbClr val="002060"/>
                        </a:solidFill>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kumimoji="1" lang="ja-JP" altLang="en-US" sz="1200" dirty="0" smtClean="0">
                          <a:solidFill>
                            <a:srgbClr val="002060"/>
                          </a:solidFill>
                        </a:rPr>
                        <a:t>説明</a:t>
                      </a:r>
                      <a:endParaRPr kumimoji="1" lang="ja-JP" altLang="en-US" sz="1200" dirty="0">
                        <a:solidFill>
                          <a:srgbClr val="002060"/>
                        </a:solidFill>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r>
              <a:tr h="209580">
                <a:tc>
                  <a:txBody>
                    <a:bodyPr/>
                    <a:lstStyle/>
                    <a:p>
                      <a:pPr algn="ctr"/>
                      <a:r>
                        <a:rPr kumimoji="1" lang="en-US" altLang="ja-JP" sz="1200" dirty="0" smtClean="0">
                          <a:latin typeface="Century Gothic" pitchFamily="34" charset="0"/>
                        </a:rPr>
                        <a:t>0</a:t>
                      </a:r>
                      <a:endParaRPr kumimoji="1" lang="ja-JP" altLang="en-US" sz="12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100" dirty="0" smtClean="0">
                          <a:latin typeface="Century Gothic" pitchFamily="34" charset="0"/>
                        </a:rPr>
                        <a:t>MS-DOS and OS/2 (FAT/VFAT/FAT32)</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smtClean="0">
                          <a:latin typeface="Century Gothic" pitchFamily="34" charset="0"/>
                        </a:rPr>
                        <a:t>11</a:t>
                      </a:r>
                      <a:endParaRPr kumimoji="1" lang="ja-JP" altLang="en-US" sz="12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en-US" altLang="ja-JP" sz="1100" dirty="0" smtClean="0">
                          <a:latin typeface="Century Gothic" pitchFamily="34" charset="0"/>
                        </a:rPr>
                        <a:t>MVS (OS/390 - Z/OS)</a:t>
                      </a:r>
                      <a:endParaRPr kumimoji="1" lang="ja-JP" altLang="en-US" sz="11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49801">
                <a:tc>
                  <a:txBody>
                    <a:bodyPr/>
                    <a:lstStyle/>
                    <a:p>
                      <a:pPr algn="ctr"/>
                      <a:r>
                        <a:rPr kumimoji="1" lang="en-US" altLang="ja-JP" sz="1200" dirty="0" smtClean="0">
                          <a:latin typeface="Century Gothic" pitchFamily="34" charset="0"/>
                        </a:rPr>
                        <a:t>1</a:t>
                      </a:r>
                      <a:endParaRPr kumimoji="1" lang="ja-JP" altLang="en-US" sz="12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100" dirty="0" smtClean="0">
                          <a:latin typeface="Century Gothic" pitchFamily="34" charset="0"/>
                        </a:rPr>
                        <a:t>Amiga</a:t>
                      </a:r>
                      <a:endParaRPr kumimoji="1" lang="ja-JP" altLang="en-US" sz="11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smtClean="0">
                          <a:latin typeface="Century Gothic" pitchFamily="34" charset="0"/>
                        </a:rPr>
                        <a:t>12</a:t>
                      </a:r>
                      <a:endParaRPr kumimoji="1" lang="ja-JP" altLang="en-US" sz="12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en-US" altLang="ja-JP" sz="1100" dirty="0" smtClean="0">
                          <a:latin typeface="Century Gothic" pitchFamily="34" charset="0"/>
                        </a:rPr>
                        <a:t>VSE</a:t>
                      </a:r>
                      <a:endParaRPr kumimoji="1" lang="ja-JP" altLang="en-US" sz="11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49801">
                <a:tc>
                  <a:txBody>
                    <a:bodyPr/>
                    <a:lstStyle/>
                    <a:p>
                      <a:pPr algn="ctr"/>
                      <a:r>
                        <a:rPr kumimoji="1" lang="en-US" altLang="ja-JP" sz="1200" dirty="0" smtClean="0">
                          <a:latin typeface="Century Gothic" pitchFamily="34" charset="0"/>
                        </a:rPr>
                        <a:t>2</a:t>
                      </a:r>
                      <a:endParaRPr kumimoji="1" lang="ja-JP" altLang="en-US" sz="12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100" dirty="0" smtClean="0">
                          <a:latin typeface="Century Gothic" pitchFamily="34" charset="0"/>
                        </a:rPr>
                        <a:t>OpenVMS</a:t>
                      </a:r>
                      <a:endParaRPr kumimoji="1" lang="ja-JP" altLang="en-US" sz="11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smtClean="0">
                          <a:latin typeface="Century Gothic" pitchFamily="34" charset="0"/>
                        </a:rPr>
                        <a:t>13</a:t>
                      </a:r>
                      <a:endParaRPr kumimoji="1" lang="ja-JP" altLang="en-US" sz="12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en-US" altLang="ja-JP" sz="1100" dirty="0" smtClean="0">
                          <a:latin typeface="Century Gothic" pitchFamily="34" charset="0"/>
                        </a:rPr>
                        <a:t>Acorn </a:t>
                      </a:r>
                      <a:r>
                        <a:rPr kumimoji="1" lang="en-US" altLang="ja-JP" sz="1100" dirty="0" err="1" smtClean="0">
                          <a:latin typeface="Century Gothic" pitchFamily="34" charset="0"/>
                        </a:rPr>
                        <a:t>Risc</a:t>
                      </a:r>
                      <a:endParaRPr kumimoji="1" lang="ja-JP" altLang="en-US" sz="11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49801">
                <a:tc>
                  <a:txBody>
                    <a:bodyPr/>
                    <a:lstStyle/>
                    <a:p>
                      <a:pPr algn="ctr"/>
                      <a:r>
                        <a:rPr kumimoji="1" lang="en-US" altLang="ja-JP" sz="1200" dirty="0" smtClean="0">
                          <a:latin typeface="Century Gothic" pitchFamily="34" charset="0"/>
                        </a:rPr>
                        <a:t>3</a:t>
                      </a:r>
                      <a:endParaRPr kumimoji="1" lang="ja-JP" altLang="en-US" sz="12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100" dirty="0" smtClean="0">
                          <a:latin typeface="Century Gothic" pitchFamily="34" charset="0"/>
                        </a:rPr>
                        <a:t>UNIX</a:t>
                      </a:r>
                      <a:endParaRPr kumimoji="1" lang="ja-JP" altLang="en-US" sz="11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smtClean="0">
                          <a:latin typeface="Century Gothic" pitchFamily="34" charset="0"/>
                        </a:rPr>
                        <a:t>14</a:t>
                      </a:r>
                      <a:endParaRPr kumimoji="1" lang="ja-JP" altLang="en-US" sz="12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en-US" altLang="ja-JP" sz="1100" dirty="0" smtClean="0">
                          <a:latin typeface="Century Gothic" pitchFamily="34" charset="0"/>
                        </a:rPr>
                        <a:t>VFAT</a:t>
                      </a:r>
                      <a:endParaRPr kumimoji="1" lang="ja-JP" altLang="en-US" sz="11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49801">
                <a:tc>
                  <a:txBody>
                    <a:bodyPr/>
                    <a:lstStyle/>
                    <a:p>
                      <a:pPr algn="ctr"/>
                      <a:r>
                        <a:rPr kumimoji="1" lang="en-US" altLang="ja-JP" sz="1200" dirty="0" smtClean="0">
                          <a:latin typeface="Century Gothic" pitchFamily="34" charset="0"/>
                        </a:rPr>
                        <a:t>4</a:t>
                      </a:r>
                      <a:endParaRPr kumimoji="1" lang="ja-JP" altLang="en-US" sz="12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100" dirty="0" smtClean="0">
                          <a:latin typeface="Century Gothic" pitchFamily="34" charset="0"/>
                        </a:rPr>
                        <a:t>VM/CMS</a:t>
                      </a:r>
                      <a:endParaRPr kumimoji="1" lang="ja-JP" altLang="en-US" sz="11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smtClean="0">
                          <a:latin typeface="Century Gothic" pitchFamily="34" charset="0"/>
                        </a:rPr>
                        <a:t>15</a:t>
                      </a:r>
                      <a:endParaRPr kumimoji="1" lang="ja-JP" altLang="en-US" sz="12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en-US" altLang="ja-JP" sz="1100" dirty="0" smtClean="0">
                          <a:latin typeface="Century Gothic" pitchFamily="34" charset="0"/>
                        </a:rPr>
                        <a:t>alternate MVS</a:t>
                      </a:r>
                      <a:endParaRPr kumimoji="1" lang="ja-JP" altLang="en-US" sz="11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4980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200" dirty="0" smtClean="0">
                          <a:latin typeface="Century Gothic" pitchFamily="34" charset="0"/>
                        </a:rPr>
                        <a:t>5</a:t>
                      </a:r>
                      <a:endParaRPr kumimoji="1" lang="ja-JP" altLang="en-US" sz="1200" dirty="0" smtClean="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100" dirty="0" smtClean="0">
                          <a:latin typeface="Century Gothic" pitchFamily="34" charset="0"/>
                        </a:rPr>
                        <a:t>Atari ST</a:t>
                      </a:r>
                      <a:endParaRPr kumimoji="1" lang="ja-JP" altLang="en-US" sz="11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smtClean="0">
                          <a:latin typeface="Century Gothic" pitchFamily="34" charset="0"/>
                        </a:rPr>
                        <a:t>16</a:t>
                      </a:r>
                      <a:endParaRPr kumimoji="1" lang="ja-JP" altLang="en-US" sz="12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en-US" altLang="ja-JP" sz="1100" dirty="0" smtClean="0">
                          <a:latin typeface="Century Gothic" pitchFamily="34" charset="0"/>
                        </a:rPr>
                        <a:t>BeOS</a:t>
                      </a:r>
                      <a:endParaRPr kumimoji="1" lang="ja-JP" altLang="en-US" sz="11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49801">
                <a:tc>
                  <a:txBody>
                    <a:bodyPr/>
                    <a:lstStyle/>
                    <a:p>
                      <a:pPr algn="ctr"/>
                      <a:r>
                        <a:rPr kumimoji="1" lang="en-US" altLang="ja-JP" sz="1200" dirty="0" smtClean="0">
                          <a:latin typeface="Century Gothic" pitchFamily="34" charset="0"/>
                        </a:rPr>
                        <a:t>6</a:t>
                      </a:r>
                      <a:endParaRPr kumimoji="1" lang="ja-JP" altLang="en-US" sz="12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100" dirty="0" smtClean="0">
                          <a:latin typeface="Century Gothic" pitchFamily="34" charset="0"/>
                        </a:rPr>
                        <a:t>OS/2 H.P.F.S.</a:t>
                      </a:r>
                      <a:endParaRPr kumimoji="1" lang="ja-JP" altLang="en-US" sz="11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smtClean="0">
                          <a:latin typeface="Century Gothic" pitchFamily="34" charset="0"/>
                        </a:rPr>
                        <a:t>17</a:t>
                      </a:r>
                      <a:endParaRPr kumimoji="1" lang="ja-JP" altLang="en-US" sz="12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en-US" altLang="ja-JP" sz="1100" dirty="0" smtClean="0">
                          <a:latin typeface="Century Gothic" pitchFamily="34" charset="0"/>
                        </a:rPr>
                        <a:t>Tandem</a:t>
                      </a:r>
                      <a:endParaRPr kumimoji="1" lang="ja-JP" altLang="en-US" sz="11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49801">
                <a:tc>
                  <a:txBody>
                    <a:bodyPr/>
                    <a:lstStyle/>
                    <a:p>
                      <a:pPr algn="ctr"/>
                      <a:r>
                        <a:rPr kumimoji="1" lang="en-US" altLang="ja-JP" sz="1200" dirty="0" smtClean="0">
                          <a:latin typeface="Century Gothic" pitchFamily="34" charset="0"/>
                        </a:rPr>
                        <a:t>7</a:t>
                      </a:r>
                      <a:endParaRPr kumimoji="1" lang="ja-JP" altLang="en-US" sz="12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100" dirty="0" smtClean="0">
                          <a:latin typeface="Century Gothic" pitchFamily="34" charset="0"/>
                        </a:rPr>
                        <a:t>Macintosh</a:t>
                      </a:r>
                      <a:endParaRPr kumimoji="1" lang="ja-JP" altLang="en-US" sz="11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smtClean="0">
                          <a:latin typeface="Century Gothic" pitchFamily="34" charset="0"/>
                        </a:rPr>
                        <a:t>18</a:t>
                      </a:r>
                      <a:endParaRPr kumimoji="1" lang="ja-JP" altLang="en-US" sz="12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en-US" altLang="ja-JP" sz="1100" dirty="0" smtClean="0">
                          <a:latin typeface="Century Gothic" pitchFamily="34" charset="0"/>
                        </a:rPr>
                        <a:t>OS/400</a:t>
                      </a:r>
                      <a:endParaRPr kumimoji="1" lang="ja-JP" altLang="en-US" sz="11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49801">
                <a:tc>
                  <a:txBody>
                    <a:bodyPr/>
                    <a:lstStyle/>
                    <a:p>
                      <a:pPr algn="ctr"/>
                      <a:r>
                        <a:rPr kumimoji="1" lang="en-US" altLang="ja-JP" sz="1200" dirty="0" smtClean="0">
                          <a:latin typeface="Century Gothic" pitchFamily="34" charset="0"/>
                        </a:rPr>
                        <a:t>8</a:t>
                      </a:r>
                      <a:endParaRPr kumimoji="1" lang="ja-JP" altLang="en-US" sz="12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100" dirty="0" smtClean="0">
                          <a:latin typeface="Century Gothic" pitchFamily="34" charset="0"/>
                        </a:rPr>
                        <a:t>Z-System</a:t>
                      </a:r>
                      <a:endParaRPr kumimoji="1" lang="ja-JP" altLang="en-US" sz="11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smtClean="0">
                          <a:latin typeface="Century Gothic" pitchFamily="34" charset="0"/>
                        </a:rPr>
                        <a:t>19</a:t>
                      </a:r>
                      <a:endParaRPr kumimoji="1" lang="ja-JP" altLang="en-US" sz="12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en-US" altLang="ja-JP" sz="1100" dirty="0" smtClean="0">
                          <a:latin typeface="Century Gothic" pitchFamily="34" charset="0"/>
                        </a:rPr>
                        <a:t>OS/X (Darwin)</a:t>
                      </a:r>
                      <a:endParaRPr kumimoji="1" lang="ja-JP" altLang="en-US" sz="11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49801">
                <a:tc>
                  <a:txBody>
                    <a:bodyPr/>
                    <a:lstStyle/>
                    <a:p>
                      <a:pPr algn="ctr"/>
                      <a:r>
                        <a:rPr kumimoji="1" lang="en-US" altLang="ja-JP" sz="1200" dirty="0" smtClean="0">
                          <a:latin typeface="Century Gothic" pitchFamily="34" charset="0"/>
                        </a:rPr>
                        <a:t>9</a:t>
                      </a:r>
                      <a:endParaRPr kumimoji="1" lang="ja-JP" altLang="en-US" sz="12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100" dirty="0" smtClean="0">
                          <a:latin typeface="Century Gothic" pitchFamily="34" charset="0"/>
                        </a:rPr>
                        <a:t>CP/M</a:t>
                      </a:r>
                      <a:endParaRPr kumimoji="1" lang="ja-JP" altLang="en-US" sz="11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smtClean="0">
                          <a:latin typeface="Century Gothic" pitchFamily="34" charset="0"/>
                        </a:rPr>
                        <a:t>20-255</a:t>
                      </a:r>
                      <a:endParaRPr kumimoji="1" lang="ja-JP" altLang="en-US" sz="12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1100" dirty="0" smtClean="0">
                          <a:latin typeface="Century Gothic" pitchFamily="34" charset="0"/>
                        </a:rPr>
                        <a:t>未使用</a:t>
                      </a:r>
                      <a:endParaRPr kumimoji="1" lang="ja-JP" altLang="en-US" sz="11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49801">
                <a:tc>
                  <a:txBody>
                    <a:bodyPr/>
                    <a:lstStyle/>
                    <a:p>
                      <a:pPr algn="ctr"/>
                      <a:r>
                        <a:rPr kumimoji="1" lang="en-US" altLang="ja-JP" sz="1200" dirty="0" smtClean="0">
                          <a:latin typeface="Century Gothic" pitchFamily="34" charset="0"/>
                        </a:rPr>
                        <a:t>10</a:t>
                      </a:r>
                      <a:endParaRPr kumimoji="1" lang="ja-JP" altLang="en-US" sz="12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100" dirty="0" smtClean="0">
                          <a:latin typeface="Century Gothic" pitchFamily="34" charset="0"/>
                        </a:rPr>
                        <a:t>Windows NTFS</a:t>
                      </a:r>
                      <a:endParaRPr kumimoji="1" lang="ja-JP" altLang="en-US" sz="11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algn="ctr"/>
                      <a:endParaRPr kumimoji="1" lang="ja-JP" altLang="en-US" sz="1100" dirty="0">
                        <a:latin typeface="Century Gothic"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l"/>
                      <a:endParaRPr kumimoji="1" lang="ja-JP" altLang="en-US" sz="1200" dirty="0">
                        <a:latin typeface="Century Gothic" pitchFamily="34" charset="0"/>
                      </a:endParaRPr>
                    </a:p>
                  </a:txBody>
                  <a:tcPr marL="45720" marR="45720"/>
                </a:tc>
              </a:tr>
            </a:tbl>
          </a:graphicData>
        </a:graphic>
      </p:graphicFrame>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パラメータの解説</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sz="2800" dirty="0" smtClean="0"/>
              <a:t>そのほかのパラメータについて</a:t>
            </a:r>
            <a:endParaRPr kumimoji="1" lang="en-US" altLang="ja-JP" sz="2800" dirty="0" smtClean="0"/>
          </a:p>
          <a:p>
            <a:pPr lvl="1"/>
            <a:r>
              <a:rPr lang="en-US" altLang="ja-JP" sz="2400" dirty="0" smtClean="0"/>
              <a:t>CRC32</a:t>
            </a:r>
          </a:p>
          <a:p>
            <a:pPr lvl="2"/>
            <a:r>
              <a:rPr lang="ja-JP" altLang="en-US" sz="2000" dirty="0" smtClean="0"/>
              <a:t>未圧縮のデータ（圧縮済みではない）の</a:t>
            </a:r>
            <a:r>
              <a:rPr lang="en-US" altLang="ja-JP" sz="2000" dirty="0" smtClean="0"/>
              <a:t>CRC32</a:t>
            </a:r>
            <a:r>
              <a:rPr lang="ja-JP" altLang="en-US" sz="2000" dirty="0" smtClean="0"/>
              <a:t>を示します</a:t>
            </a:r>
            <a:endParaRPr lang="en-US" altLang="ja-JP" sz="2000" dirty="0" smtClean="0"/>
          </a:p>
          <a:p>
            <a:pPr lvl="1"/>
            <a:r>
              <a:rPr lang="ja-JP" altLang="en-US" sz="2400" dirty="0" smtClean="0"/>
              <a:t>ファイル名 </a:t>
            </a:r>
            <a:r>
              <a:rPr lang="en-US" altLang="ja-JP" sz="1600" dirty="0" smtClean="0">
                <a:latin typeface="Century Gothic" pitchFamily="34" charset="0"/>
              </a:rPr>
              <a:t>file name (variable size)</a:t>
            </a:r>
            <a:endParaRPr lang="en-US" altLang="ja-JP" sz="2400" dirty="0" smtClean="0"/>
          </a:p>
          <a:p>
            <a:pPr lvl="2"/>
            <a:r>
              <a:rPr lang="ja-JP" altLang="en-US" sz="2000" dirty="0" smtClean="0"/>
              <a:t>文字コードとして基本的に</a:t>
            </a:r>
            <a:r>
              <a:rPr lang="en-US" altLang="ja-JP" sz="2000" dirty="0" smtClean="0"/>
              <a:t>ASCII </a:t>
            </a:r>
            <a:r>
              <a:rPr lang="ja-JP" altLang="en-US" sz="2000" dirty="0" smtClean="0"/>
              <a:t>または日本語の場合はシフト</a:t>
            </a:r>
            <a:r>
              <a:rPr lang="en-US" altLang="ja-JP" sz="2000" dirty="0" smtClean="0"/>
              <a:t>JIS</a:t>
            </a:r>
            <a:r>
              <a:rPr lang="ja-JP" altLang="en-US" sz="2000" dirty="0" smtClean="0"/>
              <a:t>を使用</a:t>
            </a:r>
            <a:endParaRPr lang="en-US" altLang="ja-JP" sz="2000" dirty="0" smtClean="0"/>
          </a:p>
          <a:p>
            <a:pPr lvl="2"/>
            <a:r>
              <a:rPr lang="ja-JP" altLang="en-US" sz="2000" dirty="0" smtClean="0"/>
              <a:t>ただし</a:t>
            </a:r>
            <a:r>
              <a:rPr lang="en-US" altLang="ja-JP" sz="2000" dirty="0" smtClean="0"/>
              <a:t>Macintosh</a:t>
            </a:r>
            <a:r>
              <a:rPr lang="ja-JP" altLang="en-US" sz="2000" dirty="0" smtClean="0"/>
              <a:t>で作成された書庫などで</a:t>
            </a:r>
            <a:r>
              <a:rPr lang="en-US" altLang="ja-JP" sz="2000" dirty="0" smtClean="0"/>
              <a:t>UTF8</a:t>
            </a:r>
            <a:r>
              <a:rPr lang="ja-JP" altLang="en-US" sz="2000" dirty="0" smtClean="0"/>
              <a:t>が使われる場合もあり（</a:t>
            </a:r>
            <a:r>
              <a:rPr lang="en-US" altLang="ja-JP" sz="2000" dirty="0" smtClean="0"/>
              <a:t>Java</a:t>
            </a:r>
            <a:r>
              <a:rPr lang="ja-JP" altLang="en-US" sz="2000" dirty="0" smtClean="0"/>
              <a:t>で作成されたものも</a:t>
            </a:r>
            <a:r>
              <a:rPr lang="en-US" altLang="ja-JP" sz="2000" dirty="0" smtClean="0"/>
              <a:t>UTF8</a:t>
            </a:r>
            <a:r>
              <a:rPr lang="ja-JP" altLang="en-US" sz="2000" dirty="0" smtClean="0"/>
              <a:t>になるという情報もある）</a:t>
            </a:r>
            <a:endParaRPr kumimoji="1" lang="ja-JP" altLang="en-US" sz="2400" dirty="0"/>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実際にファイルを作ってみる</a:t>
            </a:r>
            <a:endParaRPr kumimoji="1" lang="ja-JP" altLang="en-US" dirty="0"/>
          </a:p>
        </p:txBody>
      </p:sp>
      <p:sp>
        <p:nvSpPr>
          <p:cNvPr id="3" name="テキスト プレースホルダ 2"/>
          <p:cNvSpPr>
            <a:spLocks noGrp="1"/>
          </p:cNvSpPr>
          <p:nvPr>
            <p:ph type="body" idx="1"/>
          </p:nvPr>
        </p:nvSpPr>
        <p:spPr/>
        <p:txBody>
          <a:bodyPr/>
          <a:lstStyle/>
          <a:p>
            <a:r>
              <a:rPr lang="en-US" altLang="ja-JP" dirty="0" smtClean="0"/>
              <a:t>tar.gz</a:t>
            </a:r>
            <a:r>
              <a:rPr lang="ja-JP" altLang="en-US" dirty="0" smtClean="0"/>
              <a:t>ファイルを作る</a:t>
            </a:r>
            <a:endParaRPr lang="en-US" altLang="ja-JP" dirty="0" smtClean="0"/>
          </a:p>
          <a:p>
            <a:pPr lvl="1"/>
            <a:r>
              <a:rPr lang="en-US" altLang="ja-JP" dirty="0" smtClean="0"/>
              <a:t>tar</a:t>
            </a:r>
            <a:r>
              <a:rPr lang="ja-JP" altLang="en-US" dirty="0" smtClean="0"/>
              <a:t>形式を作ってから</a:t>
            </a:r>
            <a:r>
              <a:rPr lang="en-US" altLang="ja-JP" dirty="0" err="1" smtClean="0"/>
              <a:t>GZipStream</a:t>
            </a:r>
            <a:r>
              <a:rPr lang="ja-JP" altLang="en-US" dirty="0" smtClean="0"/>
              <a:t>で圧縮する</a:t>
            </a:r>
            <a:endParaRPr lang="en-US" altLang="ja-JP" dirty="0" smtClean="0"/>
          </a:p>
          <a:p>
            <a:r>
              <a:rPr lang="en-US" altLang="ja-JP" dirty="0" smtClean="0"/>
              <a:t>ZIP</a:t>
            </a:r>
            <a:r>
              <a:rPr lang="ja-JP" altLang="en-US" dirty="0" smtClean="0"/>
              <a:t>ファイルを作る</a:t>
            </a:r>
            <a:endParaRPr lang="en-US" altLang="ja-JP" dirty="0" smtClean="0"/>
          </a:p>
          <a:p>
            <a:pPr lvl="1"/>
            <a:r>
              <a:rPr lang="ja-JP" altLang="en-US" dirty="0" smtClean="0"/>
              <a:t>ヘッダ部分を設定したものと、</a:t>
            </a:r>
            <a:r>
              <a:rPr lang="en-US" altLang="ja-JP" dirty="0" err="1" smtClean="0"/>
              <a:t>DeflateStream</a:t>
            </a:r>
            <a:r>
              <a:rPr lang="ja-JP" altLang="en-US" dirty="0" smtClean="0"/>
              <a:t>を使用した圧縮データを合成する</a:t>
            </a:r>
            <a:endParaRPr lang="en-US" altLang="ja-JP" dirty="0" smtClean="0"/>
          </a:p>
          <a:p>
            <a:pPr lvl="1"/>
            <a:endParaRPr lang="en-US" altLang="ja-JP" dirty="0" smtClean="0"/>
          </a:p>
          <a:p>
            <a:pPr>
              <a:buNone/>
            </a:pPr>
            <a:r>
              <a:rPr lang="ja-JP" altLang="en-US" dirty="0" smtClean="0"/>
              <a:t>⇒自作プログラムを使用したデモ</a:t>
            </a:r>
            <a:endParaRPr lang="en-US" altLang="ja-JP" dirty="0" smtClean="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a:spLocks noGrp="1"/>
          </p:cNvSpPr>
          <p:nvPr>
            <p:ph type="title"/>
          </p:nvPr>
        </p:nvSpPr>
        <p:spPr>
          <a:xfrm>
            <a:off x="457200" y="274639"/>
            <a:ext cx="8229600" cy="706437"/>
          </a:xfrm>
        </p:spPr>
        <p:txBody>
          <a:bodyPr/>
          <a:lstStyle/>
          <a:p>
            <a:r>
              <a:rPr lang="ja-JP" altLang="en-US" dirty="0" err="1" smtClean="0">
                <a:latin typeface="メイリオ" pitchFamily="50" charset="-128"/>
                <a:ea typeface="メイリオ" pitchFamily="50" charset="-128"/>
              </a:rPr>
              <a:t>ぽぴ</a:t>
            </a:r>
            <a:r>
              <a:rPr lang="ja-JP" altLang="en-US" dirty="0" smtClean="0">
                <a:latin typeface="メイリオ" pitchFamily="50" charset="-128"/>
                <a:ea typeface="メイリオ" pitchFamily="50" charset="-128"/>
              </a:rPr>
              <a:t>王子とはこんな人</a:t>
            </a:r>
            <a:endParaRPr lang="en-US" altLang="ja-JP" dirty="0" smtClean="0">
              <a:latin typeface="メイリオ" pitchFamily="50" charset="-128"/>
              <a:ea typeface="メイリオ" pitchFamily="50" charset="-128"/>
            </a:endParaRPr>
          </a:p>
        </p:txBody>
      </p:sp>
      <p:sp>
        <p:nvSpPr>
          <p:cNvPr id="5" name="テキスト プレースホルダ 2"/>
          <p:cNvSpPr>
            <a:spLocks noGrp="1"/>
          </p:cNvSpPr>
          <p:nvPr>
            <p:ph type="body" idx="1"/>
          </p:nvPr>
        </p:nvSpPr>
        <p:spPr>
          <a:xfrm>
            <a:off x="428596" y="1052513"/>
            <a:ext cx="8229600" cy="5073650"/>
          </a:xfrm>
        </p:spPr>
        <p:txBody>
          <a:bodyPr/>
          <a:lstStyle/>
          <a:p>
            <a:pPr>
              <a:buSzPct val="130000"/>
              <a:buFont typeface="Arial" pitchFamily="34" charset="0"/>
              <a:buChar char="•"/>
            </a:pPr>
            <a:r>
              <a:rPr lang="ja-JP" altLang="en-US" dirty="0" smtClean="0">
                <a:latin typeface="+mn-ea"/>
              </a:rPr>
              <a:t>王冠の人</a:t>
            </a:r>
            <a:endParaRPr lang="en-US" altLang="ja-JP" dirty="0" smtClean="0">
              <a:latin typeface="+mn-ea"/>
            </a:endParaRPr>
          </a:p>
          <a:p>
            <a:pPr>
              <a:buSzPct val="130000"/>
              <a:buFont typeface="Arial" pitchFamily="34" charset="0"/>
              <a:buChar char="•"/>
            </a:pPr>
            <a:r>
              <a:rPr lang="ja-JP" altLang="en-US" dirty="0" smtClean="0">
                <a:latin typeface="+mn-ea"/>
              </a:rPr>
              <a:t>仕事は王子兼システムエンジニア</a:t>
            </a:r>
          </a:p>
          <a:p>
            <a:pPr>
              <a:buSzPct val="130000"/>
              <a:buFont typeface="Arial" pitchFamily="34" charset="0"/>
              <a:buChar char="•"/>
            </a:pPr>
            <a:r>
              <a:rPr lang="ja-JP" altLang="en-US" dirty="0" smtClean="0">
                <a:latin typeface="+mn-ea"/>
              </a:rPr>
              <a:t>オンラインでは威勢はいい</a:t>
            </a:r>
            <a:r>
              <a:rPr lang="ja-JP" altLang="en-US" sz="1400" dirty="0" smtClean="0">
                <a:latin typeface="+mn-ea"/>
              </a:rPr>
              <a:t>らしい</a:t>
            </a:r>
            <a:r>
              <a:rPr lang="ja-JP" altLang="en-US" dirty="0" smtClean="0">
                <a:latin typeface="+mn-ea"/>
              </a:rPr>
              <a:t>が、オフラインでは</a:t>
            </a:r>
            <a:r>
              <a:rPr lang="ja-JP" altLang="en-US" sz="2000" dirty="0" smtClean="0">
                <a:solidFill>
                  <a:srgbClr val="323232"/>
                </a:solidFill>
                <a:latin typeface="+mn-ea"/>
              </a:rPr>
              <a:t>意外とシャイ</a:t>
            </a:r>
            <a:r>
              <a:rPr lang="ja-JP" altLang="en-US" dirty="0" smtClean="0">
                <a:latin typeface="+mn-ea"/>
              </a:rPr>
              <a:t>です</a:t>
            </a:r>
            <a:endParaRPr lang="en-US" altLang="ja-JP" dirty="0" smtClean="0">
              <a:latin typeface="+mn-ea"/>
            </a:endParaRPr>
          </a:p>
          <a:p>
            <a:pPr>
              <a:buSzPct val="130000"/>
              <a:buFont typeface="Arial" pitchFamily="34" charset="0"/>
              <a:buChar char="•"/>
            </a:pPr>
            <a:r>
              <a:rPr lang="ja-JP" altLang="en-US" dirty="0" smtClean="0">
                <a:latin typeface="+mn-ea"/>
              </a:rPr>
              <a:t>パソコン歴は</a:t>
            </a:r>
            <a:r>
              <a:rPr lang="en-US" altLang="ja-JP" dirty="0" smtClean="0">
                <a:latin typeface="+mn-ea"/>
              </a:rPr>
              <a:t>25</a:t>
            </a:r>
            <a:r>
              <a:rPr lang="ja-JP" altLang="en-US" dirty="0" smtClean="0">
                <a:latin typeface="+mn-ea"/>
              </a:rPr>
              <a:t>年ぐらい</a:t>
            </a:r>
          </a:p>
          <a:p>
            <a:pPr>
              <a:buSzPct val="130000"/>
              <a:buFont typeface="Arial" pitchFamily="34" charset="0"/>
              <a:buChar char="•"/>
            </a:pPr>
            <a:r>
              <a:rPr lang="en-US" altLang="ja-JP" dirty="0" smtClean="0">
                <a:latin typeface="+mn-ea"/>
              </a:rPr>
              <a:t>SE</a:t>
            </a:r>
            <a:r>
              <a:rPr lang="ja-JP" altLang="en-US" dirty="0" smtClean="0">
                <a:latin typeface="+mn-ea"/>
              </a:rPr>
              <a:t>としては</a:t>
            </a:r>
            <a:r>
              <a:rPr lang="en-US" altLang="ja-JP" dirty="0" smtClean="0">
                <a:latin typeface="+mn-ea"/>
              </a:rPr>
              <a:t>20</a:t>
            </a:r>
            <a:r>
              <a:rPr lang="ja-JP" altLang="en-US" dirty="0" smtClean="0">
                <a:latin typeface="+mn-ea"/>
              </a:rPr>
              <a:t>年ぐらい</a:t>
            </a:r>
          </a:p>
          <a:p>
            <a:pPr>
              <a:buSzPct val="130000"/>
              <a:buFont typeface="Arial" pitchFamily="34" charset="0"/>
              <a:buChar char="•"/>
            </a:pPr>
            <a:r>
              <a:rPr lang="en-US" altLang="ja-JP" dirty="0" smtClean="0">
                <a:latin typeface="+mn-ea"/>
              </a:rPr>
              <a:t>Microsoft MVP</a:t>
            </a:r>
            <a:r>
              <a:rPr lang="ja-JP" altLang="en-US" dirty="0" smtClean="0">
                <a:latin typeface="+mn-ea"/>
              </a:rPr>
              <a:t>を再受賞しました</a:t>
            </a:r>
            <a:endParaRPr lang="en-US" altLang="ja-JP" dirty="0" smtClean="0">
              <a:latin typeface="+mn-ea"/>
            </a:endParaRPr>
          </a:p>
          <a:p>
            <a:pPr lvl="1">
              <a:buSzPct val="130000"/>
              <a:buFont typeface="Arial" pitchFamily="34" charset="0"/>
              <a:buChar char="•"/>
            </a:pPr>
            <a:r>
              <a:rPr lang="en-US" altLang="ja-JP" sz="1600" dirty="0" smtClean="0">
                <a:latin typeface="+mn-ea"/>
              </a:rPr>
              <a:t>Microsoft Most Valuable Professional for Visual C# 2007/07-2009/07</a:t>
            </a:r>
            <a:endParaRPr lang="ja-JP" altLang="en-US" sz="1800" dirty="0" smtClean="0">
              <a:latin typeface="+mn-ea"/>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まとめ</a:t>
            </a:r>
            <a:endParaRPr kumimoji="1" lang="ja-JP" altLang="en-US" dirty="0"/>
          </a:p>
        </p:txBody>
      </p:sp>
      <p:sp>
        <p:nvSpPr>
          <p:cNvPr id="3" name="テキスト プレースホルダ 2"/>
          <p:cNvSpPr>
            <a:spLocks noGrp="1"/>
          </p:cNvSpPr>
          <p:nvPr>
            <p:ph type="body" idx="1"/>
          </p:nvPr>
        </p:nvSpPr>
        <p:spPr/>
        <p:txBody>
          <a:bodyPr/>
          <a:lstStyle/>
          <a:p>
            <a:pPr>
              <a:spcAft>
                <a:spcPts val="1800"/>
              </a:spcAft>
            </a:pPr>
            <a:r>
              <a:rPr kumimoji="1" lang="en-US" altLang="ja-JP" dirty="0" err="1" smtClean="0"/>
              <a:t>GZipStream</a:t>
            </a:r>
            <a:r>
              <a:rPr kumimoji="1" lang="ja-JP" altLang="en-US" dirty="0" smtClean="0"/>
              <a:t>または</a:t>
            </a:r>
            <a:r>
              <a:rPr kumimoji="1" lang="en-US" altLang="ja-JP" dirty="0" err="1" smtClean="0"/>
              <a:t>DeflateStream</a:t>
            </a:r>
            <a:r>
              <a:rPr kumimoji="1" lang="ja-JP" altLang="en-US" dirty="0" smtClean="0"/>
              <a:t>を使用して</a:t>
            </a:r>
            <a:r>
              <a:rPr kumimoji="1" lang="en-US" altLang="ja-JP" dirty="0" smtClean="0"/>
              <a:t>tar.gz</a:t>
            </a:r>
            <a:r>
              <a:rPr kumimoji="1" lang="ja-JP" altLang="en-US" dirty="0" smtClean="0"/>
              <a:t>ファイルや</a:t>
            </a:r>
            <a:r>
              <a:rPr kumimoji="1" lang="en-US" altLang="ja-JP" dirty="0" smtClean="0"/>
              <a:t>ZIP</a:t>
            </a:r>
            <a:r>
              <a:rPr kumimoji="1" lang="ja-JP" altLang="en-US" dirty="0" smtClean="0"/>
              <a:t>ファイルを作成することは可能！</a:t>
            </a:r>
            <a:endParaRPr kumimoji="1" lang="en-US" altLang="ja-JP" dirty="0" smtClean="0"/>
          </a:p>
          <a:p>
            <a:pPr>
              <a:spcAft>
                <a:spcPts val="1800"/>
              </a:spcAft>
            </a:pPr>
            <a:r>
              <a:rPr lang="ja-JP" altLang="en-US" dirty="0" smtClean="0"/>
              <a:t>ただし圧縮率を指定するプロパティは存在しない</a:t>
            </a:r>
            <a:endParaRPr lang="en-US" altLang="ja-JP" dirty="0" smtClean="0"/>
          </a:p>
          <a:p>
            <a:pPr>
              <a:spcAft>
                <a:spcPts val="1800"/>
              </a:spcAft>
            </a:pPr>
            <a:r>
              <a:rPr kumimoji="1" lang="ja-JP" altLang="en-US" dirty="0" smtClean="0"/>
              <a:t>どちらかと言えば圧縮よりも解凍に特化した方がいいかもしれない</a:t>
            </a:r>
            <a:endParaRPr kumimoji="1" lang="ja-JP" altLang="en-US" dirty="0"/>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参考資料</a:t>
            </a:r>
            <a:endParaRPr kumimoji="1" lang="ja-JP" altLang="en-US" dirty="0"/>
          </a:p>
        </p:txBody>
      </p:sp>
      <p:sp>
        <p:nvSpPr>
          <p:cNvPr id="3" name="テキスト プレースホルダ 2"/>
          <p:cNvSpPr>
            <a:spLocks noGrp="1"/>
          </p:cNvSpPr>
          <p:nvPr>
            <p:ph type="body" idx="1"/>
          </p:nvPr>
        </p:nvSpPr>
        <p:spPr/>
        <p:txBody>
          <a:bodyPr/>
          <a:lstStyle/>
          <a:p>
            <a:pPr>
              <a:spcAft>
                <a:spcPts val="600"/>
              </a:spcAft>
            </a:pPr>
            <a:r>
              <a:rPr kumimoji="1" lang="en-US" altLang="ja-JP" sz="2800" dirty="0" smtClean="0"/>
              <a:t>tar</a:t>
            </a:r>
            <a:r>
              <a:rPr kumimoji="1" lang="ja-JP" altLang="en-US" sz="2800" dirty="0" smtClean="0"/>
              <a:t>の構造</a:t>
            </a:r>
            <a:endParaRPr kumimoji="1" lang="en-US" altLang="ja-JP" sz="2800" dirty="0" smtClean="0"/>
          </a:p>
          <a:p>
            <a:pPr lvl="1">
              <a:spcAft>
                <a:spcPts val="600"/>
              </a:spcAft>
            </a:pPr>
            <a:r>
              <a:rPr lang="en-US" altLang="ja-JP" sz="1800" dirty="0" smtClean="0">
                <a:hlinkClick r:id="rId2"/>
              </a:rPr>
              <a:t>http://www.redout.net/data/tar.html</a:t>
            </a:r>
            <a:endParaRPr lang="en-US" altLang="ja-JP" sz="2400" dirty="0" smtClean="0"/>
          </a:p>
          <a:p>
            <a:pPr>
              <a:spcAft>
                <a:spcPts val="600"/>
              </a:spcAft>
            </a:pPr>
            <a:r>
              <a:rPr lang="en-US" altLang="ja-JP" sz="2800" dirty="0" smtClean="0"/>
              <a:t>TAR32.DLL </a:t>
            </a:r>
            <a:r>
              <a:rPr lang="ja-JP" altLang="en-US" sz="2800" dirty="0" smtClean="0"/>
              <a:t>フォーマット説明ファイル</a:t>
            </a:r>
            <a:endParaRPr kumimoji="1" lang="en-US" altLang="ja-JP" dirty="0" smtClean="0"/>
          </a:p>
          <a:p>
            <a:pPr lvl="1">
              <a:spcAft>
                <a:spcPts val="600"/>
              </a:spcAft>
            </a:pPr>
            <a:r>
              <a:rPr lang="en-US" altLang="ja-JP" sz="2000" dirty="0" smtClean="0">
                <a:hlinkClick r:id="rId3"/>
              </a:rPr>
              <a:t>http://openlab.ring.gr.jp/tsuneo/soft/tar32_2/tar32_2/sdk/TAR_FMT.TXT</a:t>
            </a:r>
            <a:endParaRPr lang="en-US" altLang="ja-JP" dirty="0" smtClean="0"/>
          </a:p>
          <a:p>
            <a:pPr>
              <a:spcAft>
                <a:spcPts val="600"/>
              </a:spcAft>
            </a:pPr>
            <a:r>
              <a:rPr lang="en-US" sz="2800" dirty="0" smtClean="0"/>
              <a:t>APPNOTE.TXT - .ZIP File Format Specification</a:t>
            </a:r>
            <a:endParaRPr kumimoji="1" lang="en-US" altLang="ja-JP" sz="2800" dirty="0" smtClean="0"/>
          </a:p>
          <a:p>
            <a:pPr lvl="1">
              <a:spcAft>
                <a:spcPts val="600"/>
              </a:spcAft>
            </a:pPr>
            <a:r>
              <a:rPr lang="en-US" altLang="ja-JP" sz="1800" dirty="0" smtClean="0">
                <a:hlinkClick r:id="rId4"/>
              </a:rPr>
              <a:t>http://www.pkware.com/documents/casestudies/APPNOTE.TXT</a:t>
            </a:r>
            <a:endParaRPr kumimoji="1" lang="ja-JP" altLang="en-US" sz="2400" dirty="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83783"/>
            <a:ext cx="8229600" cy="706437"/>
          </a:xfrm>
        </p:spPr>
        <p:txBody>
          <a:bodyPr/>
          <a:lstStyle/>
          <a:p>
            <a:r>
              <a:rPr kumimoji="1" lang="ja-JP" altLang="en-US" dirty="0" smtClean="0">
                <a:latin typeface="メイリオ" pitchFamily="50" charset="-128"/>
                <a:ea typeface="メイリオ" pitchFamily="50" charset="-128"/>
              </a:rPr>
              <a:t>セッションのきっかけ</a:t>
            </a:r>
            <a:endParaRPr kumimoji="1" lang="ja-JP" altLang="en-US" dirty="0">
              <a:latin typeface="メイリオ" pitchFamily="50" charset="-128"/>
              <a:ea typeface="メイリオ" pitchFamily="50" charset="-128"/>
            </a:endParaRPr>
          </a:p>
        </p:txBody>
      </p:sp>
      <p:sp>
        <p:nvSpPr>
          <p:cNvPr id="3" name="テキスト プレースホルダ 2"/>
          <p:cNvSpPr>
            <a:spLocks noGrp="1"/>
          </p:cNvSpPr>
          <p:nvPr>
            <p:ph type="body" idx="1"/>
          </p:nvPr>
        </p:nvSpPr>
        <p:spPr/>
        <p:txBody>
          <a:bodyPr/>
          <a:lstStyle/>
          <a:p>
            <a:pPr>
              <a:buSzPct val="100000"/>
              <a:buFont typeface="Arial" pitchFamily="34" charset="0"/>
              <a:buChar char="•"/>
            </a:pPr>
            <a:r>
              <a:rPr lang="ja-JP" altLang="en-US" dirty="0" smtClean="0">
                <a:latin typeface="+mn-ea"/>
              </a:rPr>
              <a:t> </a:t>
            </a:r>
            <a:r>
              <a:rPr lang="en-US" altLang="ja-JP" dirty="0" smtClean="0">
                <a:latin typeface="+mn-ea"/>
              </a:rPr>
              <a:t>.NET Framework 2.0</a:t>
            </a:r>
            <a:r>
              <a:rPr lang="ja-JP" altLang="en-US" dirty="0" smtClean="0">
                <a:latin typeface="+mn-ea"/>
              </a:rPr>
              <a:t>から</a:t>
            </a:r>
          </a:p>
          <a:p>
            <a:pPr lvl="1">
              <a:buSzPct val="130000"/>
              <a:buFont typeface="Wingdings" pitchFamily="2" charset="2"/>
              <a:buChar char="Ø"/>
            </a:pPr>
            <a:r>
              <a:rPr lang="en-US" altLang="ja-JP" dirty="0" err="1" smtClean="0">
                <a:latin typeface="+mn-ea"/>
              </a:rPr>
              <a:t>GZipStream</a:t>
            </a:r>
            <a:endParaRPr lang="en-US" altLang="ja-JP" dirty="0" smtClean="0">
              <a:latin typeface="+mn-ea"/>
            </a:endParaRPr>
          </a:p>
          <a:p>
            <a:pPr lvl="1">
              <a:buSzPct val="130000"/>
              <a:buFont typeface="Wingdings" pitchFamily="2" charset="2"/>
              <a:buChar char="Ø"/>
            </a:pPr>
            <a:r>
              <a:rPr lang="en-US" altLang="ja-JP" dirty="0" err="1" smtClean="0">
                <a:latin typeface="+mn-ea"/>
              </a:rPr>
              <a:t>DeflateStream</a:t>
            </a:r>
            <a:endParaRPr lang="en-US" altLang="ja-JP" dirty="0" smtClean="0">
              <a:latin typeface="+mn-ea"/>
            </a:endParaRPr>
          </a:p>
          <a:p>
            <a:pPr>
              <a:buSzPct val="130000"/>
              <a:buFont typeface="Arial" pitchFamily="34" charset="0"/>
              <a:buChar char="•"/>
            </a:pPr>
            <a:r>
              <a:rPr lang="ja-JP" altLang="en-US" dirty="0" smtClean="0">
                <a:latin typeface="+mn-ea"/>
              </a:rPr>
              <a:t>という二種類の圧縮</a:t>
            </a:r>
            <a:r>
              <a:rPr lang="en-US" altLang="ja-JP" dirty="0" smtClean="0">
                <a:latin typeface="+mn-ea"/>
              </a:rPr>
              <a:t>/</a:t>
            </a:r>
            <a:r>
              <a:rPr lang="ja-JP" altLang="en-US" dirty="0" smtClean="0">
                <a:latin typeface="+mn-ea"/>
              </a:rPr>
              <a:t>伸張に関するクラスが追加されている</a:t>
            </a:r>
            <a:endParaRPr lang="en-US" altLang="ja-JP" dirty="0" smtClean="0">
              <a:latin typeface="+mn-ea"/>
            </a:endParaRPr>
          </a:p>
          <a:p>
            <a:pPr>
              <a:buSzPct val="130000"/>
              <a:buFont typeface="Arial" pitchFamily="34" charset="0"/>
              <a:buChar char="•"/>
            </a:pPr>
            <a:endParaRPr lang="en-US" altLang="ja-JP" dirty="0" smtClean="0">
              <a:latin typeface="+mn-ea"/>
            </a:endParaRPr>
          </a:p>
          <a:p>
            <a:pPr>
              <a:buSzPct val="130000"/>
              <a:buFont typeface="Arial" pitchFamily="34" charset="0"/>
              <a:buChar char="•"/>
            </a:pPr>
            <a:r>
              <a:rPr lang="en-US" altLang="ja-JP" dirty="0" smtClean="0">
                <a:latin typeface="+mn-ea"/>
              </a:rPr>
              <a:t>Deflate</a:t>
            </a:r>
            <a:r>
              <a:rPr lang="ja-JP" altLang="en-US" dirty="0" smtClean="0">
                <a:latin typeface="+mn-ea"/>
              </a:rPr>
              <a:t>と言えば</a:t>
            </a:r>
            <a:r>
              <a:rPr lang="en-US" altLang="ja-JP" dirty="0" smtClean="0">
                <a:latin typeface="+mn-ea"/>
              </a:rPr>
              <a:t>ZIP</a:t>
            </a:r>
            <a:r>
              <a:rPr lang="ja-JP" altLang="en-US" dirty="0" smtClean="0">
                <a:latin typeface="+mn-ea"/>
              </a:rPr>
              <a:t>で使われてる圧縮形式</a:t>
            </a:r>
            <a:endParaRPr lang="en-US" altLang="ja-JP" dirty="0" smtClean="0">
              <a:latin typeface="+mn-ea"/>
            </a:endParaRPr>
          </a:p>
          <a:p>
            <a:pPr>
              <a:buSzPct val="130000"/>
              <a:buFont typeface="Arial" pitchFamily="34" charset="0"/>
              <a:buChar char="•"/>
            </a:pPr>
            <a:endParaRPr lang="ja-JP" altLang="en-US" dirty="0" smtClean="0">
              <a:latin typeface="+mn-ea"/>
            </a:endParaRPr>
          </a:p>
          <a:p>
            <a:pPr>
              <a:buSzPct val="130000"/>
              <a:buFont typeface="Arial" pitchFamily="34" charset="0"/>
              <a:buChar char="•"/>
            </a:pPr>
            <a:endParaRPr kumimoji="1" lang="ja-JP" altLang="en-US" dirty="0">
              <a:latin typeface="+mn-ea"/>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プレースホルダ 2"/>
          <p:cNvSpPr>
            <a:spLocks noGrp="1"/>
          </p:cNvSpPr>
          <p:nvPr>
            <p:ph type="body" idx="1"/>
          </p:nvPr>
        </p:nvSpPr>
        <p:spPr>
          <a:xfrm>
            <a:off x="457200" y="1052513"/>
            <a:ext cx="8229600" cy="5073650"/>
          </a:xfrm>
        </p:spPr>
        <p:txBody>
          <a:bodyPr/>
          <a:lstStyle/>
          <a:p>
            <a:r>
              <a:rPr lang="en-US" altLang="ja-JP" dirty="0" smtClean="0">
                <a:latin typeface="メイリオ" pitchFamily="50" charset="-128"/>
                <a:ea typeface="メイリオ" pitchFamily="50" charset="-128"/>
              </a:rPr>
              <a:t>Wikipedia</a:t>
            </a:r>
            <a:r>
              <a:rPr lang="ja-JP" altLang="en-US" dirty="0" smtClean="0">
                <a:latin typeface="メイリオ" pitchFamily="50" charset="-128"/>
                <a:ea typeface="メイリオ" pitchFamily="50" charset="-128"/>
              </a:rPr>
              <a:t>ではこんな風に書いてある</a:t>
            </a:r>
            <a:endParaRPr lang="en-US" altLang="ja-JP" dirty="0" smtClean="0">
              <a:latin typeface="メイリオ" pitchFamily="50" charset="-128"/>
              <a:ea typeface="メイリオ" pitchFamily="50" charset="-128"/>
            </a:endParaRPr>
          </a:p>
          <a:p>
            <a:endParaRPr lang="en-US" altLang="ja-JP" dirty="0" smtClean="0">
              <a:latin typeface="メイリオ" pitchFamily="50" charset="-128"/>
              <a:ea typeface="メイリオ" pitchFamily="50" charset="-128"/>
            </a:endParaRPr>
          </a:p>
          <a:p>
            <a:endParaRPr lang="ja-JP" altLang="en-US" dirty="0" smtClean="0">
              <a:latin typeface="メイリオ" pitchFamily="50" charset="-128"/>
              <a:ea typeface="メイリオ" pitchFamily="50" charset="-128"/>
            </a:endParaRPr>
          </a:p>
          <a:p>
            <a:r>
              <a:rPr lang="ja-JP" altLang="en-US" dirty="0" smtClean="0">
                <a:latin typeface="メイリオ" pitchFamily="50" charset="-128"/>
                <a:ea typeface="メイリオ" pitchFamily="50" charset="-128"/>
              </a:rPr>
              <a:t>ということは、これで</a:t>
            </a:r>
            <a:r>
              <a:rPr lang="en-US" altLang="ja-JP" dirty="0" smtClean="0">
                <a:latin typeface="メイリオ" pitchFamily="50" charset="-128"/>
                <a:ea typeface="メイリオ" pitchFamily="50" charset="-128"/>
              </a:rPr>
              <a:t>ZIP</a:t>
            </a:r>
            <a:r>
              <a:rPr lang="ja-JP" altLang="en-US" dirty="0" smtClean="0">
                <a:latin typeface="メイリオ" pitchFamily="50" charset="-128"/>
                <a:ea typeface="メイリオ" pitchFamily="50" charset="-128"/>
              </a:rPr>
              <a:t>書庫を作ったり解凍したりできる</a:t>
            </a:r>
            <a:r>
              <a:rPr lang="en-US" altLang="ja-JP" dirty="0" smtClean="0">
                <a:latin typeface="メイリオ" pitchFamily="50" charset="-128"/>
                <a:ea typeface="メイリオ" pitchFamily="50" charset="-128"/>
              </a:rPr>
              <a:t>…</a:t>
            </a:r>
            <a:r>
              <a:rPr lang="ja-JP" altLang="en-US" dirty="0" smtClean="0">
                <a:latin typeface="メイリオ" pitchFamily="50" charset="-128"/>
                <a:ea typeface="メイリオ" pitchFamily="50" charset="-128"/>
              </a:rPr>
              <a:t>？</a:t>
            </a:r>
          </a:p>
          <a:p>
            <a:r>
              <a:rPr lang="en-US" altLang="ja-JP" dirty="0" smtClean="0">
                <a:latin typeface="メイリオ" pitchFamily="50" charset="-128"/>
                <a:ea typeface="メイリオ" pitchFamily="50" charset="-128"/>
              </a:rPr>
              <a:t>……</a:t>
            </a:r>
            <a:r>
              <a:rPr lang="ja-JP" altLang="en-US" dirty="0" smtClean="0">
                <a:latin typeface="メイリオ" pitchFamily="50" charset="-128"/>
                <a:ea typeface="メイリオ" pitchFamily="50" charset="-128"/>
              </a:rPr>
              <a:t>と思っていたわけですが</a:t>
            </a:r>
          </a:p>
          <a:p>
            <a:endParaRPr kumimoji="1" lang="ja-JP" altLang="en-US" dirty="0">
              <a:latin typeface="メイリオ" pitchFamily="50" charset="-128"/>
              <a:ea typeface="メイリオ" pitchFamily="50" charset="-128"/>
            </a:endParaRPr>
          </a:p>
        </p:txBody>
      </p:sp>
      <p:sp>
        <p:nvSpPr>
          <p:cNvPr id="8" name="テキスト ボックス 7"/>
          <p:cNvSpPr txBox="1"/>
          <p:nvPr/>
        </p:nvSpPr>
        <p:spPr>
          <a:xfrm>
            <a:off x="928661" y="1643050"/>
            <a:ext cx="7072363" cy="1015663"/>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altLang="ja-JP" dirty="0" smtClean="0">
                <a:latin typeface="メイリオ" pitchFamily="50" charset="-128"/>
                <a:ea typeface="メイリオ" pitchFamily="50" charset="-128"/>
              </a:rPr>
              <a:t>Deflate</a:t>
            </a:r>
            <a:r>
              <a:rPr lang="ja-JP" altLang="en-US" dirty="0" smtClean="0">
                <a:latin typeface="メイリオ" pitchFamily="50" charset="-128"/>
                <a:ea typeface="メイリオ" pitchFamily="50" charset="-128"/>
              </a:rPr>
              <a:t>（デフレート）はフィル・カッツが開発した圧縮ツール</a:t>
            </a:r>
            <a:r>
              <a:rPr lang="en-US" altLang="ja-JP" dirty="0" smtClean="0">
                <a:latin typeface="メイリオ" pitchFamily="50" charset="-128"/>
                <a:ea typeface="メイリオ" pitchFamily="50" charset="-128"/>
              </a:rPr>
              <a:t>PKZIP</a:t>
            </a:r>
            <a:r>
              <a:rPr lang="ja-JP" altLang="en-US" dirty="0" smtClean="0">
                <a:latin typeface="メイリオ" pitchFamily="50" charset="-128"/>
                <a:ea typeface="メイリオ" pitchFamily="50" charset="-128"/>
              </a:rPr>
              <a:t>のバージョン</a:t>
            </a:r>
            <a:r>
              <a:rPr lang="en-US" altLang="ja-JP" dirty="0" smtClean="0">
                <a:latin typeface="メイリオ" pitchFamily="50" charset="-128"/>
                <a:ea typeface="メイリオ" pitchFamily="50" charset="-128"/>
              </a:rPr>
              <a:t>2</a:t>
            </a:r>
            <a:r>
              <a:rPr lang="ja-JP" altLang="en-US" dirty="0" smtClean="0">
                <a:latin typeface="メイリオ" pitchFamily="50" charset="-128"/>
                <a:ea typeface="メイリオ" pitchFamily="50" charset="-128"/>
              </a:rPr>
              <a:t>で使われているデータ圧縮アルゴリズム。</a:t>
            </a:r>
            <a:r>
              <a:rPr lang="en-US" altLang="ja-JP" sz="2400" b="1" dirty="0" smtClean="0">
                <a:latin typeface="メイリオ" pitchFamily="50" charset="-128"/>
                <a:ea typeface="メイリオ" pitchFamily="50" charset="-128"/>
              </a:rPr>
              <a:t>ZIP</a:t>
            </a:r>
            <a:r>
              <a:rPr lang="ja-JP" altLang="en-US" sz="2400" b="1" dirty="0" smtClean="0">
                <a:latin typeface="メイリオ" pitchFamily="50" charset="-128"/>
                <a:ea typeface="メイリオ" pitchFamily="50" charset="-128"/>
              </a:rPr>
              <a:t>や</a:t>
            </a:r>
            <a:r>
              <a:rPr lang="en-US" altLang="ja-JP" sz="2400" b="1" dirty="0" err="1" smtClean="0">
                <a:latin typeface="メイリオ" pitchFamily="50" charset="-128"/>
                <a:ea typeface="メイリオ" pitchFamily="50" charset="-128"/>
              </a:rPr>
              <a:t>gzip</a:t>
            </a:r>
            <a:r>
              <a:rPr lang="ja-JP" altLang="en-US" sz="2400" b="1" dirty="0" smtClean="0">
                <a:latin typeface="メイリオ" pitchFamily="50" charset="-128"/>
                <a:ea typeface="メイリオ" pitchFamily="50" charset="-128"/>
              </a:rPr>
              <a:t>などで使われている</a:t>
            </a:r>
            <a:r>
              <a:rPr lang="ja-JP" altLang="en-US" dirty="0" smtClean="0">
                <a:latin typeface="メイリオ" pitchFamily="50" charset="-128"/>
                <a:ea typeface="メイリオ" pitchFamily="50" charset="-128"/>
              </a:rPr>
              <a:t>。</a:t>
            </a:r>
            <a:endParaRPr kumimoji="1" lang="ja-JP" altLang="en-US" dirty="0"/>
          </a:p>
        </p:txBody>
      </p:sp>
      <p:sp>
        <p:nvSpPr>
          <p:cNvPr id="5" name="タイトル 4"/>
          <p:cNvSpPr>
            <a:spLocks noGrp="1"/>
          </p:cNvSpPr>
          <p:nvPr>
            <p:ph type="title"/>
          </p:nvPr>
        </p:nvSpPr>
        <p:spPr/>
        <p:txBody>
          <a:bodyPr/>
          <a:lstStyle/>
          <a:p>
            <a:r>
              <a:rPr lang="ja-JP" altLang="en-US" dirty="0" smtClean="0">
                <a:latin typeface="メイリオ" pitchFamily="50" charset="-128"/>
                <a:ea typeface="メイリオ" pitchFamily="50" charset="-128"/>
              </a:rPr>
              <a:t>セッションのきっかけ</a:t>
            </a:r>
            <a:endParaRPr kumimoji="1" lang="ja-JP" altLang="en-US" dirty="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 2"/>
          <p:cNvSpPr>
            <a:spLocks noGrp="1"/>
          </p:cNvSpPr>
          <p:nvPr>
            <p:ph type="body" idx="1"/>
          </p:nvPr>
        </p:nvSpPr>
        <p:spPr/>
        <p:txBody>
          <a:bodyPr/>
          <a:lstStyle/>
          <a:p>
            <a:r>
              <a:rPr lang="en-US" altLang="ja-JP" dirty="0" smtClean="0">
                <a:latin typeface="+mn-ea"/>
              </a:rPr>
              <a:t>MSDN</a:t>
            </a:r>
            <a:r>
              <a:rPr lang="ja-JP" altLang="en-US" dirty="0" smtClean="0">
                <a:latin typeface="+mn-ea"/>
              </a:rPr>
              <a:t>ライブラリを見ると</a:t>
            </a:r>
            <a:endParaRPr lang="en-US" altLang="ja-JP" dirty="0" smtClean="0">
              <a:latin typeface="+mn-ea"/>
            </a:endParaRPr>
          </a:p>
          <a:p>
            <a:endParaRPr lang="en-US" altLang="ja-JP" dirty="0" smtClean="0">
              <a:latin typeface="+mn-ea"/>
            </a:endParaRPr>
          </a:p>
          <a:p>
            <a:endParaRPr kumimoji="1" lang="en-US" altLang="ja-JP" dirty="0" smtClean="0">
              <a:latin typeface="+mn-ea"/>
            </a:endParaRPr>
          </a:p>
          <a:p>
            <a:pPr>
              <a:buNone/>
            </a:pPr>
            <a:r>
              <a:rPr lang="en-US" altLang="ja-JP" dirty="0" smtClean="0">
                <a:latin typeface="+mn-ea"/>
              </a:rPr>
              <a:t>	</a:t>
            </a:r>
            <a:r>
              <a:rPr lang="ja-JP" altLang="en-US" dirty="0" smtClean="0">
                <a:latin typeface="+mn-ea"/>
              </a:rPr>
              <a:t>とか書いてあるわけで</a:t>
            </a:r>
            <a:endParaRPr lang="en-US" altLang="ja-JP" dirty="0" smtClean="0">
              <a:latin typeface="+mn-ea"/>
            </a:endParaRPr>
          </a:p>
          <a:p>
            <a:r>
              <a:rPr lang="ja-JP" altLang="en-US" dirty="0" smtClean="0">
                <a:latin typeface="+mn-ea"/>
              </a:rPr>
              <a:t>つまり</a:t>
            </a:r>
            <a:r>
              <a:rPr lang="en-US" altLang="ja-JP" dirty="0" err="1" smtClean="0">
                <a:latin typeface="+mn-ea"/>
              </a:rPr>
              <a:t>DeflateStream</a:t>
            </a:r>
            <a:r>
              <a:rPr lang="ja-JP" altLang="en-US" dirty="0" smtClean="0">
                <a:latin typeface="+mn-ea"/>
              </a:rPr>
              <a:t>では</a:t>
            </a:r>
            <a:r>
              <a:rPr lang="en-US" altLang="ja-JP" dirty="0" smtClean="0">
                <a:latin typeface="+mn-ea"/>
              </a:rPr>
              <a:t>ZIP</a:t>
            </a:r>
            <a:r>
              <a:rPr lang="ja-JP" altLang="en-US" dirty="0" smtClean="0">
                <a:latin typeface="+mn-ea"/>
              </a:rPr>
              <a:t>書庫の作成や解凍はできないってこと？！</a:t>
            </a:r>
            <a:endParaRPr lang="en-US" altLang="ja-JP" dirty="0" smtClean="0">
              <a:latin typeface="+mn-ea"/>
            </a:endParaRPr>
          </a:p>
          <a:p>
            <a:endParaRPr lang="en-US" altLang="ja-JP" dirty="0" smtClean="0">
              <a:latin typeface="+mn-ea"/>
            </a:endParaRPr>
          </a:p>
          <a:p>
            <a:endParaRPr kumimoji="1" lang="ja-JP" altLang="en-US" dirty="0">
              <a:latin typeface="+mn-ea"/>
            </a:endParaRPr>
          </a:p>
        </p:txBody>
      </p:sp>
      <p:sp>
        <p:nvSpPr>
          <p:cNvPr id="5" name="テキスト ボックス 4"/>
          <p:cNvSpPr txBox="1"/>
          <p:nvPr/>
        </p:nvSpPr>
        <p:spPr>
          <a:xfrm>
            <a:off x="1214414" y="1761642"/>
            <a:ext cx="6643735" cy="738664"/>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ja-JP" altLang="en-US" dirty="0" smtClean="0">
                <a:latin typeface="メイリオ" pitchFamily="50" charset="-128"/>
                <a:ea typeface="メイリオ" pitchFamily="50" charset="-128"/>
              </a:rPr>
              <a:t>このクラスは本来、</a:t>
            </a:r>
            <a:r>
              <a:rPr lang="en-US" altLang="ja-JP" dirty="0" smtClean="0">
                <a:latin typeface="メイリオ" pitchFamily="50" charset="-128"/>
                <a:ea typeface="メイリオ" pitchFamily="50" charset="-128"/>
              </a:rPr>
              <a:t>.zip </a:t>
            </a:r>
            <a:r>
              <a:rPr lang="ja-JP" altLang="en-US" dirty="0" smtClean="0">
                <a:latin typeface="メイリオ" pitchFamily="50" charset="-128"/>
                <a:ea typeface="メイリオ" pitchFamily="50" charset="-128"/>
              </a:rPr>
              <a:t>アーカイブとの間でファイルの追加や抽出を行うための機能を提供するものでは</a:t>
            </a:r>
            <a:r>
              <a:rPr lang="ja-JP" altLang="en-US" sz="2400" b="1" dirty="0" smtClean="0">
                <a:latin typeface="メイリオ" pitchFamily="50" charset="-128"/>
                <a:ea typeface="メイリオ" pitchFamily="50" charset="-128"/>
              </a:rPr>
              <a:t>ありません</a:t>
            </a:r>
            <a:r>
              <a:rPr lang="ja-JP" altLang="en-US" dirty="0" smtClean="0">
                <a:latin typeface="メイリオ" pitchFamily="50" charset="-128"/>
                <a:ea typeface="メイリオ" pitchFamily="50" charset="-128"/>
              </a:rPr>
              <a:t>。</a:t>
            </a:r>
            <a:endParaRPr kumimoji="1" lang="ja-JP" altLang="en-US" dirty="0">
              <a:latin typeface="メイリオ" pitchFamily="50" charset="-128"/>
              <a:ea typeface="メイリオ" pitchFamily="50" charset="-128"/>
            </a:endParaRPr>
          </a:p>
        </p:txBody>
      </p:sp>
      <p:sp>
        <p:nvSpPr>
          <p:cNvPr id="9" name="タイトル 8"/>
          <p:cNvSpPr>
            <a:spLocks noGrp="1"/>
          </p:cNvSpPr>
          <p:nvPr>
            <p:ph type="title"/>
          </p:nvPr>
        </p:nvSpPr>
        <p:spPr/>
        <p:txBody>
          <a:bodyPr/>
          <a:lstStyle/>
          <a:p>
            <a:r>
              <a:rPr lang="ja-JP" altLang="en-US" dirty="0" smtClean="0">
                <a:latin typeface="メイリオ" pitchFamily="50" charset="-128"/>
                <a:ea typeface="メイリオ" pitchFamily="50" charset="-128"/>
              </a:rPr>
              <a:t>セッションのきっかけ</a:t>
            </a:r>
            <a:endParaRPr kumimoji="1" lang="ja-JP" altLang="en-US" dirty="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600"/>
            <a:ext cx="8229600" cy="706437"/>
          </a:xfrm>
        </p:spPr>
        <p:txBody>
          <a:bodyPr/>
          <a:lstStyle/>
          <a:p>
            <a:r>
              <a:rPr lang="ja-JP" altLang="en-US" dirty="0" smtClean="0"/>
              <a:t>セッションのきっかけ</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でも</a:t>
            </a:r>
            <a:r>
              <a:rPr lang="en-US" altLang="ja-JP" dirty="0" smtClean="0"/>
              <a:t>Deflate</a:t>
            </a:r>
            <a:r>
              <a:rPr lang="ja-JP" altLang="en-US" dirty="0" smtClean="0"/>
              <a:t>が</a:t>
            </a:r>
            <a:r>
              <a:rPr lang="en-US" altLang="ja-JP" dirty="0" smtClean="0"/>
              <a:t>ZIP</a:t>
            </a:r>
            <a:r>
              <a:rPr lang="ja-JP" altLang="en-US" dirty="0" smtClean="0"/>
              <a:t>内部で使われているアルゴリズムだったら、実装されてない部分を自前で作れば</a:t>
            </a:r>
            <a:r>
              <a:rPr lang="en-US" altLang="ja-JP" dirty="0" smtClean="0"/>
              <a:t>ZIP</a:t>
            </a:r>
            <a:r>
              <a:rPr lang="ja-JP" altLang="en-US" dirty="0" smtClean="0"/>
              <a:t>いけるかしらん？</a:t>
            </a:r>
            <a:endParaRPr lang="en-US" altLang="ja-JP" dirty="0" smtClean="0"/>
          </a:p>
          <a:p>
            <a:pPr>
              <a:buSzPct val="104000"/>
            </a:pPr>
            <a:r>
              <a:rPr lang="ja-JP" altLang="en-US" dirty="0" smtClean="0"/>
              <a:t>というのがきっかけです。</a:t>
            </a:r>
            <a:endParaRPr lang="en-US" altLang="ja-JP" dirty="0" smtClean="0"/>
          </a:p>
          <a:p>
            <a:endParaRPr lang="en-US" altLang="ja-JP" dirty="0" smtClean="0"/>
          </a:p>
          <a:p>
            <a:pPr>
              <a:buNone/>
            </a:pPr>
            <a:r>
              <a:rPr lang="en-US" altLang="ja-JP" dirty="0" smtClean="0"/>
              <a:t>…</a:t>
            </a:r>
            <a:r>
              <a:rPr lang="ja-JP" altLang="en-US" dirty="0" smtClean="0"/>
              <a:t>長いよ。</a:t>
            </a:r>
            <a:endParaRPr lang="en-US" altLang="ja-JP" dirty="0" smtClean="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Deflate</a:t>
            </a:r>
            <a:r>
              <a:rPr kumimoji="1" lang="ja-JP" altLang="en-US" dirty="0" smtClean="0"/>
              <a:t>とは</a:t>
            </a:r>
            <a:endParaRPr kumimoji="1" lang="ja-JP" altLang="en-US" dirty="0"/>
          </a:p>
        </p:txBody>
      </p:sp>
      <p:sp>
        <p:nvSpPr>
          <p:cNvPr id="3" name="テキスト プレースホルダ 2"/>
          <p:cNvSpPr>
            <a:spLocks noGrp="1"/>
          </p:cNvSpPr>
          <p:nvPr>
            <p:ph type="body" idx="1"/>
          </p:nvPr>
        </p:nvSpPr>
        <p:spPr>
          <a:xfrm>
            <a:off x="457200" y="1033419"/>
            <a:ext cx="8229600" cy="5073650"/>
          </a:xfrm>
        </p:spPr>
        <p:txBody>
          <a:bodyPr/>
          <a:lstStyle/>
          <a:p>
            <a:r>
              <a:rPr lang="en-US" altLang="ja-JP" dirty="0" smtClean="0"/>
              <a:t>PKZIP</a:t>
            </a:r>
            <a:r>
              <a:rPr lang="ja-JP" altLang="en-US" dirty="0" smtClean="0"/>
              <a:t>のバージョン</a:t>
            </a:r>
            <a:r>
              <a:rPr lang="en-US" altLang="ja-JP" dirty="0" smtClean="0"/>
              <a:t>2</a:t>
            </a:r>
            <a:r>
              <a:rPr lang="ja-JP" altLang="en-US" dirty="0" smtClean="0"/>
              <a:t>以降で使われているデータ圧縮アルゴリズム</a:t>
            </a:r>
            <a:endParaRPr lang="en-US" altLang="ja-JP" dirty="0" smtClean="0"/>
          </a:p>
          <a:p>
            <a:pPr>
              <a:tabLst>
                <a:tab pos="7086600" algn="l"/>
              </a:tabLst>
            </a:pPr>
            <a:r>
              <a:rPr lang="en-US" altLang="ja-JP" dirty="0" smtClean="0"/>
              <a:t>PKWARE</a:t>
            </a:r>
            <a:r>
              <a:rPr lang="ja-JP" altLang="en-US" dirty="0" smtClean="0"/>
              <a:t>の</a:t>
            </a:r>
            <a:r>
              <a:rPr lang="en-US" altLang="ja-JP" dirty="0" smtClean="0"/>
              <a:t>Phil Katz</a:t>
            </a:r>
            <a:r>
              <a:rPr lang="en-US" altLang="ja-JP" sz="1600" dirty="0" smtClean="0"/>
              <a:t>(</a:t>
            </a:r>
            <a:r>
              <a:rPr lang="ja-JP" altLang="en-US" sz="1600" dirty="0" smtClean="0"/>
              <a:t>フィル カッツ</a:t>
            </a:r>
            <a:r>
              <a:rPr lang="en-US" altLang="ja-JP" sz="1600" dirty="0" smtClean="0"/>
              <a:t>)</a:t>
            </a:r>
            <a:r>
              <a:rPr lang="ja-JP" altLang="en-US" dirty="0" smtClean="0"/>
              <a:t>氏が開発</a:t>
            </a:r>
            <a:endParaRPr lang="en-US" altLang="ja-JP" dirty="0" smtClean="0"/>
          </a:p>
          <a:p>
            <a:r>
              <a:rPr lang="ja-JP" altLang="en-US" dirty="0" smtClean="0"/>
              <a:t>圧縮は比較的高速、伸長は非常に高速</a:t>
            </a:r>
            <a:endParaRPr lang="en-US" altLang="ja-JP" dirty="0" smtClean="0"/>
          </a:p>
          <a:p>
            <a:r>
              <a:rPr lang="en-US" altLang="ja-JP" dirty="0" smtClean="0"/>
              <a:t>ZIP</a:t>
            </a:r>
            <a:r>
              <a:rPr lang="ja-JP" altLang="en-US" dirty="0" smtClean="0"/>
              <a:t>や</a:t>
            </a:r>
            <a:r>
              <a:rPr lang="en-US" altLang="ja-JP" dirty="0" err="1" smtClean="0"/>
              <a:t>gzip</a:t>
            </a:r>
            <a:r>
              <a:rPr lang="ja-JP" altLang="en-US" dirty="0" smtClean="0"/>
              <a:t>などで使われている</a:t>
            </a:r>
            <a:endParaRPr lang="en-US" altLang="ja-JP" dirty="0" smtClean="0"/>
          </a:p>
          <a:p>
            <a:r>
              <a:rPr lang="en-US" altLang="ja-JP" dirty="0" smtClean="0"/>
              <a:t>RFC1951</a:t>
            </a:r>
          </a:p>
          <a:p>
            <a:r>
              <a:rPr lang="ja-JP" altLang="en-US" dirty="0" smtClean="0"/>
              <a:t>パテントフリー</a:t>
            </a:r>
            <a:endParaRPr lang="en-US" altLang="ja-JP" dirty="0" smtClean="0"/>
          </a:p>
        </p:txBody>
      </p:sp>
      <p:sp>
        <p:nvSpPr>
          <p:cNvPr id="4" name="テキスト ボックス 3"/>
          <p:cNvSpPr txBox="1"/>
          <p:nvPr/>
        </p:nvSpPr>
        <p:spPr>
          <a:xfrm>
            <a:off x="857225" y="5000636"/>
            <a:ext cx="7286676" cy="785818"/>
          </a:xfrm>
          <a:prstGeom prst="rect">
            <a:avLst/>
          </a:prstGeom>
        </p:spPr>
        <p:style>
          <a:lnRef idx="2">
            <a:schemeClr val="accent2"/>
          </a:lnRef>
          <a:fillRef idx="1">
            <a:schemeClr val="lt1"/>
          </a:fillRef>
          <a:effectRef idx="0">
            <a:schemeClr val="accent2"/>
          </a:effectRef>
          <a:fontRef idx="minor">
            <a:schemeClr val="dk1"/>
          </a:fontRef>
        </p:style>
        <p:txBody>
          <a:bodyPr wrap="square" rtlCol="0" anchor="ctr" anchorCtr="0">
            <a:noAutofit/>
          </a:bodyPr>
          <a:lstStyle/>
          <a:p>
            <a:r>
              <a:rPr lang="ja-JP" altLang="en-US" dirty="0" smtClean="0">
                <a:latin typeface="+mn-ea"/>
                <a:ea typeface="+mn-ea"/>
              </a:rPr>
              <a:t>保証されているわけではないが、特許にかかわるアルゴリズムは一切使用されていないと考えられている</a:t>
            </a:r>
            <a:endParaRPr kumimoji="1" lang="ja-JP" altLang="en-US" dirty="0">
              <a:latin typeface="+mn-ea"/>
              <a:ea typeface="+mn-ea"/>
            </a:endParaRPr>
          </a:p>
        </p:txBody>
      </p:sp>
      <p:sp>
        <p:nvSpPr>
          <p:cNvPr id="5" name="角丸四角形吹き出し 4"/>
          <p:cNvSpPr/>
          <p:nvPr/>
        </p:nvSpPr>
        <p:spPr>
          <a:xfrm>
            <a:off x="5715008" y="4286256"/>
            <a:ext cx="2428892" cy="500066"/>
          </a:xfrm>
          <a:prstGeom prst="wedgeRoundRectCallout">
            <a:avLst>
              <a:gd name="adj1" fmla="val -41500"/>
              <a:gd name="adj2" fmla="val 78754"/>
              <a:gd name="adj3" fmla="val 16667"/>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kumimoji="1" lang="en-US" altLang="ja-JP"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Wikipedia</a:t>
            </a:r>
            <a:r>
              <a:rPr kumimoji="1" lang="ja-JP" altLang="en-US"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より引用</a:t>
            </a:r>
            <a:endParaRPr kumimoji="1" lang="ja-JP" altLang="en-US"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tar</a:t>
            </a:r>
            <a:r>
              <a:rPr lang="ja-JP" altLang="en-US" dirty="0" smtClean="0"/>
              <a:t>ファイルについて</a:t>
            </a:r>
            <a:endParaRPr kumimoji="1" lang="ja-JP" altLang="en-US" dirty="0"/>
          </a:p>
        </p:txBody>
      </p:sp>
      <p:sp>
        <p:nvSpPr>
          <p:cNvPr id="3" name="テキスト プレースホルダ 2"/>
          <p:cNvSpPr>
            <a:spLocks noGrp="1"/>
          </p:cNvSpPr>
          <p:nvPr>
            <p:ph type="body" idx="1"/>
          </p:nvPr>
        </p:nvSpPr>
        <p:spPr/>
        <p:txBody>
          <a:bodyPr/>
          <a:lstStyle/>
          <a:p>
            <a:r>
              <a:rPr kumimoji="1" lang="en-US" altLang="ja-JP" dirty="0" smtClean="0"/>
              <a:t>tar</a:t>
            </a:r>
            <a:r>
              <a:rPr kumimoji="1" lang="ja-JP" altLang="en-US" dirty="0" smtClean="0"/>
              <a:t>は</a:t>
            </a:r>
            <a:r>
              <a:rPr kumimoji="1" lang="en-US" altLang="ja-JP" b="1" dirty="0" smtClean="0">
                <a:ln w="17780" cmpd="sng">
                  <a:solidFill>
                    <a:schemeClr val="tx1"/>
                  </a:solidFill>
                  <a:prstDash val="solid"/>
                  <a:miter lim="800000"/>
                </a:ln>
                <a:noFill/>
                <a:effectLst>
                  <a:outerShdw blurRad="50800" algn="tl" rotWithShape="0">
                    <a:srgbClr val="000000"/>
                  </a:outerShdw>
                </a:effectLst>
              </a:rPr>
              <a:t>T</a:t>
            </a:r>
            <a:r>
              <a:rPr kumimoji="1" lang="en-US" altLang="ja-JP" dirty="0" smtClean="0"/>
              <a:t>ape </a:t>
            </a:r>
            <a:r>
              <a:rPr kumimoji="1" lang="en-US" altLang="ja-JP" b="1" dirty="0" err="1" smtClean="0">
                <a:ln w="18000">
                  <a:solidFill>
                    <a:schemeClr val="tx1"/>
                  </a:solidFill>
                  <a:prstDash val="solid"/>
                  <a:miter lim="800000"/>
                </a:ln>
                <a:noFill/>
                <a:effectLst>
                  <a:outerShdw blurRad="25500" dist="23000" dir="7020000" algn="tl">
                    <a:srgbClr val="000000">
                      <a:alpha val="50000"/>
                    </a:srgbClr>
                  </a:outerShdw>
                </a:effectLst>
              </a:rPr>
              <a:t>AR</a:t>
            </a:r>
            <a:r>
              <a:rPr kumimoji="1" lang="en-US" altLang="ja-JP" dirty="0" err="1" smtClean="0"/>
              <a:t>chive</a:t>
            </a:r>
            <a:r>
              <a:rPr kumimoji="1" lang="en-US" altLang="ja-JP" dirty="0" smtClean="0"/>
              <a:t> format</a:t>
            </a:r>
            <a:r>
              <a:rPr kumimoji="1" lang="ja-JP" altLang="en-US" dirty="0" smtClean="0"/>
              <a:t>の略</a:t>
            </a:r>
            <a:endParaRPr kumimoji="1" lang="en-US" altLang="ja-JP" dirty="0" smtClean="0"/>
          </a:p>
          <a:p>
            <a:pPr>
              <a:buNone/>
            </a:pPr>
            <a:r>
              <a:rPr kumimoji="1" lang="en-US" altLang="ja-JP" sz="2400" dirty="0" smtClean="0"/>
              <a:t>	</a:t>
            </a:r>
            <a:r>
              <a:rPr kumimoji="1" lang="ja-JP" altLang="en-US" sz="2400" dirty="0" smtClean="0"/>
              <a:t>（</a:t>
            </a:r>
            <a:r>
              <a:rPr kumimoji="1" lang="en-US" altLang="ja-JP" sz="2400" b="1" dirty="0" smtClean="0">
                <a:ln w="18000">
                  <a:solidFill>
                    <a:schemeClr val="tx1"/>
                  </a:solidFill>
                  <a:prstDash val="solid"/>
                  <a:miter lim="800000"/>
                </a:ln>
                <a:noFill/>
                <a:effectLst>
                  <a:outerShdw blurRad="25500" dist="23000" dir="7020000" algn="tl">
                    <a:srgbClr val="000000">
                      <a:alpha val="50000"/>
                    </a:srgbClr>
                  </a:outerShdw>
                </a:effectLst>
              </a:rPr>
              <a:t>T</a:t>
            </a:r>
            <a:r>
              <a:rPr kumimoji="1" lang="en-US" altLang="ja-JP" sz="2400" dirty="0" smtClean="0"/>
              <a:t>ape </a:t>
            </a:r>
            <a:r>
              <a:rPr kumimoji="1" lang="en-US" altLang="ja-JP" sz="2400" b="1" dirty="0" smtClean="0">
                <a:ln w="18000">
                  <a:solidFill>
                    <a:schemeClr val="tx1"/>
                  </a:solidFill>
                  <a:prstDash val="solid"/>
                  <a:miter lim="800000"/>
                </a:ln>
                <a:noFill/>
                <a:effectLst>
                  <a:outerShdw blurRad="25500" dist="23000" dir="7020000" algn="tl">
                    <a:srgbClr val="000000">
                      <a:alpha val="50000"/>
                    </a:srgbClr>
                  </a:outerShdw>
                </a:effectLst>
              </a:rPr>
              <a:t>A</a:t>
            </a:r>
            <a:r>
              <a:rPr kumimoji="1" lang="en-US" altLang="ja-JP" sz="2400" dirty="0" smtClean="0"/>
              <a:t>rchive and </a:t>
            </a:r>
            <a:r>
              <a:rPr kumimoji="1" lang="en-US" altLang="ja-JP" sz="2400" b="1" dirty="0" smtClean="0">
                <a:ln w="18000">
                  <a:solidFill>
                    <a:schemeClr val="tx1"/>
                  </a:solidFill>
                  <a:prstDash val="solid"/>
                  <a:miter lim="800000"/>
                </a:ln>
                <a:noFill/>
                <a:effectLst>
                  <a:outerShdw blurRad="25500" dist="23000" dir="7020000" algn="tl">
                    <a:srgbClr val="000000">
                      <a:alpha val="50000"/>
                    </a:srgbClr>
                  </a:outerShdw>
                </a:effectLst>
              </a:rPr>
              <a:t>R</a:t>
            </a:r>
            <a:r>
              <a:rPr kumimoji="1" lang="en-US" altLang="ja-JP" sz="2400" dirty="0" smtClean="0"/>
              <a:t>etrieval format</a:t>
            </a:r>
            <a:r>
              <a:rPr kumimoji="1" lang="ja-JP" altLang="en-US" sz="2400" dirty="0" smtClean="0"/>
              <a:t>とも言われる）</a:t>
            </a:r>
            <a:endParaRPr kumimoji="1" lang="en-US" altLang="ja-JP" dirty="0" smtClean="0"/>
          </a:p>
          <a:p>
            <a:r>
              <a:rPr lang="ja-JP" altLang="en-US" dirty="0" smtClean="0"/>
              <a:t>その名の通りテープに保存するために複数のファイルを連結したもの</a:t>
            </a:r>
            <a:endParaRPr lang="en-US" altLang="ja-JP" dirty="0" smtClean="0"/>
          </a:p>
          <a:p>
            <a:r>
              <a:rPr lang="en-US" altLang="ja-JP" dirty="0" smtClean="0"/>
              <a:t>t</a:t>
            </a:r>
            <a:r>
              <a:rPr kumimoji="1" lang="en-US" altLang="ja-JP" dirty="0" smtClean="0"/>
              <a:t>ar</a:t>
            </a:r>
            <a:r>
              <a:rPr kumimoji="1" lang="ja-JP" altLang="en-US" dirty="0" smtClean="0"/>
              <a:t>で連結したあと、</a:t>
            </a:r>
            <a:r>
              <a:rPr lang="en-US" altLang="ja-JP" dirty="0" smtClean="0"/>
              <a:t>GNU z</a:t>
            </a:r>
            <a:r>
              <a:rPr kumimoji="1" lang="en-US" altLang="ja-JP" dirty="0" smtClean="0"/>
              <a:t>ip</a:t>
            </a:r>
            <a:r>
              <a:rPr kumimoji="1" lang="ja-JP" altLang="en-US" dirty="0" smtClean="0"/>
              <a:t>を使用して圧縮を行う</a:t>
            </a:r>
            <a:endParaRPr lang="en-US" altLang="ja-JP" dirty="0" smtClean="0"/>
          </a:p>
          <a:p>
            <a:r>
              <a:rPr kumimoji="1" lang="en-US" altLang="ja-JP" dirty="0" smtClean="0"/>
              <a:t>tar</a:t>
            </a:r>
            <a:r>
              <a:rPr kumimoji="1" lang="ja-JP" altLang="en-US" dirty="0" smtClean="0"/>
              <a:t>で連結したものは</a:t>
            </a:r>
            <a:r>
              <a:rPr lang="ja-JP" altLang="en-US" dirty="0" smtClean="0"/>
              <a:t>拡張子 </a:t>
            </a:r>
            <a:r>
              <a:rPr lang="en-US" altLang="ja-JP" dirty="0" smtClean="0"/>
              <a:t>.tar </a:t>
            </a:r>
            <a:r>
              <a:rPr lang="ja-JP" altLang="en-US" dirty="0" smtClean="0"/>
              <a:t>になり、それを </a:t>
            </a:r>
            <a:r>
              <a:rPr kumimoji="1" lang="en-US" altLang="ja-JP" dirty="0" err="1" smtClean="0"/>
              <a:t>g</a:t>
            </a:r>
            <a:r>
              <a:rPr lang="en-US" altLang="ja-JP" dirty="0" err="1" smtClean="0"/>
              <a:t>zip</a:t>
            </a:r>
            <a:r>
              <a:rPr lang="ja-JP" altLang="en-US" dirty="0" smtClean="0"/>
              <a:t>圧縮したものは </a:t>
            </a:r>
            <a:r>
              <a:rPr lang="en-US" altLang="ja-JP" dirty="0" smtClean="0"/>
              <a:t>.</a:t>
            </a:r>
            <a:r>
              <a:rPr lang="en-US" altLang="ja-JP" dirty="0" err="1" smtClean="0"/>
              <a:t>tar.gz</a:t>
            </a:r>
            <a:r>
              <a:rPr lang="en-US" altLang="ja-JP" dirty="0" smtClean="0"/>
              <a:t> </a:t>
            </a:r>
            <a:r>
              <a:rPr lang="ja-JP" altLang="en-US" dirty="0" smtClean="0"/>
              <a:t>となる</a:t>
            </a:r>
            <a:endParaRPr lang="en-US" altLang="ja-JP" dirty="0" smtClean="0"/>
          </a:p>
          <a:p>
            <a:endParaRPr kumimoji="1" lang="ja-JP" altLang="en-US" dirty="0"/>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スライドマスタT23">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ユーザー定義 1">
      <a:majorFont>
        <a:latin typeface="Arial"/>
        <a:ea typeface="メイリオ"/>
        <a:cs typeface=""/>
      </a:majorFont>
      <a:minorFont>
        <a:latin typeface="Arial"/>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スライドマスタT23</Template>
  <TotalTime>4761</TotalTime>
  <Words>1920</Words>
  <Application>Microsoft Office PowerPoint</Application>
  <PresentationFormat>画面に合わせる (4:3)</PresentationFormat>
  <Paragraphs>500</Paragraphs>
  <Slides>31</Slides>
  <Notes>1</Notes>
  <HiddenSlides>0</HiddenSlides>
  <MMClips>0</MMClips>
  <ScaleCrop>false</ScaleCrop>
  <HeadingPairs>
    <vt:vector size="4" baseType="variant">
      <vt:variant>
        <vt:lpstr>テーマ</vt:lpstr>
      </vt:variant>
      <vt:variant>
        <vt:i4>1</vt:i4>
      </vt:variant>
      <vt:variant>
        <vt:lpstr>スライド タイトル</vt:lpstr>
      </vt:variant>
      <vt:variant>
        <vt:i4>31</vt:i4>
      </vt:variant>
    </vt:vector>
  </HeadingPairs>
  <TitlesOfParts>
    <vt:vector size="32" baseType="lpstr">
      <vt:lpstr>スライドマスタT23</vt:lpstr>
      <vt:lpstr>GZIPファイルやZIPファイルを自分で作ろう</vt:lpstr>
      <vt:lpstr>アジェンダ</vt:lpstr>
      <vt:lpstr>ぽぴ王子とはこんな人</vt:lpstr>
      <vt:lpstr>セッションのきっかけ</vt:lpstr>
      <vt:lpstr>セッションのきっかけ</vt:lpstr>
      <vt:lpstr>セッションのきっかけ</vt:lpstr>
      <vt:lpstr>セッションのきっかけ</vt:lpstr>
      <vt:lpstr>Deflateとは</vt:lpstr>
      <vt:lpstr>tarファイルについて</vt:lpstr>
      <vt:lpstr>ZIPファイルについて</vt:lpstr>
      <vt:lpstr>tarとZIPのイメージ</vt:lpstr>
      <vt:lpstr>tar形式について</vt:lpstr>
      <vt:lpstr>tar形式について</vt:lpstr>
      <vt:lpstr>パラメータの解説</vt:lpstr>
      <vt:lpstr>パラメータの解説</vt:lpstr>
      <vt:lpstr>パラメータの解説</vt:lpstr>
      <vt:lpstr>パラメータの解説</vt:lpstr>
      <vt:lpstr>ZIPファイルの構造</vt:lpstr>
      <vt:lpstr>local file header</vt:lpstr>
      <vt:lpstr>central directory</vt:lpstr>
      <vt:lpstr>end of central directory record</vt:lpstr>
      <vt:lpstr>パラメータの解説</vt:lpstr>
      <vt:lpstr>パラメータの解説</vt:lpstr>
      <vt:lpstr>パラメータの解説</vt:lpstr>
      <vt:lpstr>パラメータの解説</vt:lpstr>
      <vt:lpstr>パラメータの解説</vt:lpstr>
      <vt:lpstr>パラメータの解説</vt:lpstr>
      <vt:lpstr>パラメータの解説</vt:lpstr>
      <vt:lpstr>実際にファイルを作ってみる</vt:lpstr>
      <vt:lpstr>まとめ</vt:lpstr>
      <vt:lpstr>参考資料</vt:lpstr>
    </vt:vector>
  </TitlesOfParts>
  <Company>株式会社ラフ</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Daizo IZUMI</dc:creator>
  <cp:lastModifiedBy>jz5</cp:lastModifiedBy>
  <cp:revision>661</cp:revision>
  <dcterms:created xsi:type="dcterms:W3CDTF">2008-08-03T02:45:58Z</dcterms:created>
  <dcterms:modified xsi:type="dcterms:W3CDTF">2008-09-04T13:01:02Z</dcterms:modified>
</cp:coreProperties>
</file>