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8"/>
  </p:notesMasterIdLst>
  <p:sldIdLst>
    <p:sldId id="265"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57477" autoAdjust="0"/>
  </p:normalViewPr>
  <p:slideViewPr>
    <p:cSldViewPr>
      <p:cViewPr varScale="1">
        <p:scale>
          <a:sx n="42" d="100"/>
          <a:sy n="42" d="100"/>
        </p:scale>
        <p:origin x="-77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3C7F09B1-73FE-431B-9B5E-9C99A81A888B}" type="datetimeFigureOut">
              <a:rPr lang="ja-JP" altLang="en-US"/>
              <a:pPr>
                <a:defRPr/>
              </a:pPr>
              <a:t>2008/9/4</a:t>
            </a:fld>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8A4FCA0A-1B38-43B4-80A2-5C59CAF1462F}"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TextEdit="1"/>
          </p:cNvSpPr>
          <p:nvPr>
            <p:ph type="sldImg"/>
          </p:nvPr>
        </p:nvSpPr>
        <p:spPr bwMode="auto">
          <a:noFill/>
          <a:ln>
            <a:solidFill>
              <a:srgbClr val="000000"/>
            </a:solidFill>
            <a:miter lim="800000"/>
            <a:headEnd/>
            <a:tailEnd/>
          </a:ln>
        </p:spPr>
      </p:sp>
      <p:sp>
        <p:nvSpPr>
          <p:cNvPr id="20483"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　はじまりまして。おめでとうございます。</a:t>
            </a:r>
            <a:r>
              <a:rPr lang="en-US" altLang="ja-JP" smtClean="0"/>
              <a:t>Ognac</a:t>
            </a:r>
            <a:r>
              <a:rPr lang="ja-JP" altLang="en-US" smtClean="0"/>
              <a:t>と申します。</a:t>
            </a:r>
          </a:p>
          <a:p>
            <a:r>
              <a:rPr lang="ja-JP" altLang="en-US" smtClean="0"/>
              <a:t>　　　　大阪神戸でフリーター兼ＭＳ系のデベロッパーやってます。</a:t>
            </a:r>
          </a:p>
          <a:p>
            <a:r>
              <a:rPr lang="ja-JP" altLang="en-US" smtClean="0"/>
              <a:t>　　　　おあにいさん、おあねぇさんにご厄介かけがちなる若造です、以後見苦しき面体お見知りおかれまして、きょうこうばんたんひきたてて、宜しゅう願います</a:t>
            </a:r>
          </a:p>
          <a:p>
            <a:r>
              <a:rPr lang="ja-JP" altLang="en-US" smtClean="0"/>
              <a:t>　　　　正規表現、使ってます。知らない人います。</a:t>
            </a:r>
          </a:p>
          <a:p>
            <a:r>
              <a:rPr lang="ja-JP" altLang="en-US" smtClean="0"/>
              <a:t>        今回は内側の話でなく、使い方の面で話しします。                                                 </a:t>
            </a:r>
          </a:p>
          <a:p>
            <a:endParaRPr lang="ja-JP" altLang="en-US" smtClean="0"/>
          </a:p>
          <a:p>
            <a:endParaRPr lang="ja-JP"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TextEdit="1"/>
          </p:cNvSpPr>
          <p:nvPr>
            <p:ph type="sldImg"/>
          </p:nvPr>
        </p:nvSpPr>
        <p:spPr bwMode="auto">
          <a:noFill/>
          <a:ln>
            <a:solidFill>
              <a:srgbClr val="000000"/>
            </a:solidFill>
            <a:miter lim="800000"/>
            <a:headEnd/>
            <a:tailEnd/>
          </a:ln>
        </p:spPr>
      </p:sp>
      <p:sp>
        <p:nvSpPr>
          <p:cNvPr id="36867"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これは　使う局面はないのに　　正規表現の教科書には必須</a:t>
            </a:r>
            <a:r>
              <a:rPr lang="en-US" altLang="ja-JP" smtClean="0"/>
              <a:t>ITEM </a:t>
            </a:r>
            <a:r>
              <a:rPr lang="ja-JP" altLang="en-US" smtClean="0"/>
              <a:t>ですね。　</a:t>
            </a:r>
          </a:p>
          <a:p>
            <a:r>
              <a:rPr lang="ja-JP" altLang="en-US" smtClean="0"/>
              <a:t>仕事で使える例で記述して欲しいのにね。「</a:t>
            </a:r>
            <a:r>
              <a:rPr lang="en-US" altLang="ja-JP" smtClean="0"/>
              <a:t>This is a Pen</a:t>
            </a:r>
            <a:r>
              <a:rPr lang="ja-JP" altLang="en-US" smtClean="0"/>
              <a:t>。」でもそうですが、使わないフレーズがでるのはうれしくない。</a:t>
            </a:r>
          </a:p>
          <a:p>
            <a:r>
              <a:rPr lang="ja-JP" altLang="en-US" smtClean="0"/>
              <a:t>西洋型の表示を日本式に変換してみます</a:t>
            </a:r>
          </a:p>
          <a:p>
            <a:r>
              <a:rPr lang="en-US" altLang="ja-JP" smtClean="0"/>
              <a:t>dd mm yy </a:t>
            </a:r>
            <a:r>
              <a:rPr lang="ja-JP" altLang="en-US" smtClean="0"/>
              <a:t>を切り出して配置を換えるのですが、区切りマークが </a:t>
            </a:r>
            <a:r>
              <a:rPr lang="en-US" altLang="ja-JP" smtClean="0"/>
              <a:t>/</a:t>
            </a:r>
            <a:r>
              <a:rPr lang="ja-JP" altLang="en-US" smtClean="0"/>
              <a:t>と</a:t>
            </a:r>
            <a:r>
              <a:rPr lang="en-US" altLang="ja-JP" smtClean="0"/>
              <a:t>- </a:t>
            </a:r>
            <a:r>
              <a:rPr lang="ja-JP" altLang="en-US" smtClean="0"/>
              <a:t>どちらが来てもいいようにしています。</a:t>
            </a:r>
          </a:p>
          <a:p>
            <a:endParaRPr lang="ja-JP" altLang="en-US" smtClean="0"/>
          </a:p>
          <a:p>
            <a:r>
              <a:rPr lang="ja-JP" altLang="en-US" smtClean="0"/>
              <a:t>此の置換は、</a:t>
            </a:r>
            <a:r>
              <a:rPr lang="en-US" altLang="ja-JP" smtClean="0"/>
              <a:t>C</a:t>
            </a:r>
            <a:r>
              <a:rPr lang="ja-JP" altLang="en-US" smtClean="0"/>
              <a:t>のプリプロセッサマクロと同じで、字面の置換です。動作が制限されます。</a:t>
            </a:r>
          </a:p>
          <a:p>
            <a:endParaRPr lang="en-US" altLang="ja-JP" smtClean="0"/>
          </a:p>
          <a:p>
            <a:r>
              <a:rPr lang="en-US" altLang="ja-JP" smtClean="0"/>
              <a:t>.net </a:t>
            </a:r>
            <a:r>
              <a:rPr lang="ja-JP" altLang="en-US" smtClean="0"/>
              <a:t>の置換は</a:t>
            </a:r>
            <a:r>
              <a:rPr lang="en-US" altLang="ja-JP" smtClean="0"/>
              <a:t>Deleate</a:t>
            </a:r>
            <a:r>
              <a:rPr lang="ja-JP" altLang="en-US" smtClean="0"/>
              <a:t>対応されており、ロジックを組み込むことが可能です。</a:t>
            </a:r>
          </a:p>
          <a:p>
            <a:r>
              <a:rPr lang="ja-JP" altLang="en-US" smtClean="0"/>
              <a:t>郵便番号</a:t>
            </a:r>
            <a:r>
              <a:rPr lang="en-US" altLang="ja-JP" smtClean="0"/>
              <a:t>CSV</a:t>
            </a:r>
            <a:r>
              <a:rPr lang="ja-JP" altLang="en-US" smtClean="0"/>
              <a:t>　</a:t>
            </a:r>
            <a:r>
              <a:rPr lang="en-US" altLang="ja-JP" smtClean="0"/>
              <a:t>FILE</a:t>
            </a:r>
            <a:r>
              <a:rPr lang="ja-JP" altLang="en-US" smtClean="0"/>
              <a:t>で検証してみましょう</a:t>
            </a:r>
          </a:p>
          <a:p>
            <a:r>
              <a:rPr lang="ja-JP" altLang="en-US" smtClean="0"/>
              <a:t> 郵便会社で配布している</a:t>
            </a:r>
            <a:r>
              <a:rPr lang="en-US" altLang="ja-JP" smtClean="0"/>
              <a:t>CSVFile</a:t>
            </a:r>
            <a:r>
              <a:rPr lang="ja-JP" altLang="en-US" smtClean="0"/>
              <a:t>です。カンマ区切りの典型的な</a:t>
            </a:r>
            <a:r>
              <a:rPr lang="en-US" altLang="ja-JP" smtClean="0"/>
              <a:t>CSV File</a:t>
            </a:r>
            <a:r>
              <a:rPr lang="ja-JP" altLang="en-US" smtClean="0"/>
              <a:t>です。</a:t>
            </a:r>
          </a:p>
          <a:p>
            <a:r>
              <a:rPr lang="ja-JP" altLang="en-US" smtClean="0"/>
              <a:t>このデータを</a:t>
            </a:r>
            <a:r>
              <a:rPr lang="en-US" altLang="ja-JP" smtClean="0"/>
              <a:t>XML</a:t>
            </a:r>
            <a:r>
              <a:rPr lang="ja-JP" altLang="en-US" smtClean="0"/>
              <a:t>化してみましょう</a:t>
            </a:r>
          </a:p>
          <a:p>
            <a:endParaRPr lang="ja-JP" altLang="en-US" smtClean="0"/>
          </a:p>
          <a:p>
            <a:endParaRPr lang="ja-JP"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TextEdit="1"/>
          </p:cNvSpPr>
          <p:nvPr>
            <p:ph type="sldImg"/>
          </p:nvPr>
        </p:nvSpPr>
        <p:spPr bwMode="auto">
          <a:noFill/>
          <a:ln>
            <a:solidFill>
              <a:srgbClr val="000000"/>
            </a:solidFill>
            <a:miter lim="800000"/>
            <a:headEnd/>
            <a:tailEnd/>
          </a:ln>
        </p:spPr>
      </p:sp>
      <p:sp>
        <p:nvSpPr>
          <p:cNvPr id="38915"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細かいソースで申し訳ありません。</a:t>
            </a:r>
          </a:p>
          <a:p>
            <a:r>
              <a:rPr lang="en-US" altLang="ja-JP" smtClean="0"/>
              <a:t>CSV</a:t>
            </a:r>
            <a:r>
              <a:rPr lang="ja-JP" altLang="en-US" smtClean="0"/>
              <a:t>のデータを県名</a:t>
            </a:r>
            <a:r>
              <a:rPr lang="en-US" altLang="ja-JP" smtClean="0"/>
              <a:t>,</a:t>
            </a:r>
            <a:r>
              <a:rPr lang="ja-JP" altLang="en-US" smtClean="0"/>
              <a:t>市区名町村に分離する正規式を、コーテーションを考慮して書くと、長くなります。</a:t>
            </a:r>
          </a:p>
          <a:p>
            <a:r>
              <a:rPr lang="en-US" altLang="ja-JP" smtClean="0"/>
              <a:t>.NET.Regex</a:t>
            </a:r>
            <a:r>
              <a:rPr lang="ja-JP" altLang="en-US" smtClean="0"/>
              <a:t>での</a:t>
            </a:r>
            <a:r>
              <a:rPr lang="en-US" altLang="ja-JP" smtClean="0"/>
              <a:t>Replace</a:t>
            </a:r>
          </a:p>
          <a:p>
            <a:endParaRPr lang="en-US" altLang="ja-JP" smtClean="0"/>
          </a:p>
          <a:p>
            <a:r>
              <a:rPr lang="en-US" altLang="ja-JP" smtClean="0"/>
              <a:t>Delegate</a:t>
            </a:r>
            <a:r>
              <a:rPr lang="ja-JP" altLang="en-US" smtClean="0"/>
              <a:t>の内部で、置換演算してあげれば、完成です</a:t>
            </a:r>
          </a:p>
          <a:p>
            <a:endParaRPr lang="ja-JP" altLang="en-US" smtClean="0"/>
          </a:p>
          <a:p>
            <a:r>
              <a:rPr lang="ja-JP" altLang="en-US" smtClean="0"/>
              <a:t>余談ですが、匿名</a:t>
            </a:r>
            <a:r>
              <a:rPr lang="en-US" altLang="ja-JP" smtClean="0"/>
              <a:t>Delegate</a:t>
            </a:r>
            <a:r>
              <a:rPr lang="ja-JP" altLang="en-US" smtClean="0"/>
              <a:t>だと　</a:t>
            </a:r>
            <a:r>
              <a:rPr lang="en-US" altLang="ja-JP" smtClean="0"/>
              <a:t>cnt</a:t>
            </a:r>
            <a:r>
              <a:rPr lang="ja-JP" altLang="en-US" smtClean="0"/>
              <a:t>がスコープを超えて使えるように見えますね。</a:t>
            </a:r>
          </a:p>
          <a:p>
            <a:endParaRPr lang="ja-JP" altLang="en-US" smtClean="0"/>
          </a:p>
          <a:p>
            <a:r>
              <a:rPr lang="ja-JP" altLang="en-US" smtClean="0"/>
              <a:t>郵便番号</a:t>
            </a:r>
            <a:r>
              <a:rPr lang="en-US" altLang="ja-JP" smtClean="0"/>
              <a:t>CSV File</a:t>
            </a:r>
            <a:r>
              <a:rPr lang="ja-JP" altLang="en-US" smtClean="0"/>
              <a:t>は１２万件あります。１００件で打ち止めします。</a:t>
            </a:r>
          </a:p>
          <a:p>
            <a:endParaRPr lang="en-US" altLang="ja-JP" smtClean="0"/>
          </a:p>
          <a:p>
            <a:endParaRPr lang="ja-JP"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TextEdit="1"/>
          </p:cNvSpPr>
          <p:nvPr>
            <p:ph type="sldImg"/>
          </p:nvPr>
        </p:nvSpPr>
        <p:spPr bwMode="auto">
          <a:noFill/>
          <a:ln>
            <a:solidFill>
              <a:srgbClr val="000000"/>
            </a:solidFill>
            <a:miter lim="800000"/>
            <a:headEnd/>
            <a:tailEnd/>
          </a:ln>
        </p:spPr>
      </p:sp>
      <p:sp>
        <p:nvSpPr>
          <p:cNvPr id="40963"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大阪市と神戸市の区名を検索</a:t>
            </a:r>
          </a:p>
          <a:p>
            <a:r>
              <a:rPr lang="ja-JP" altLang="en-US" smtClean="0"/>
              <a:t>政令都市以外の区を検索</a:t>
            </a:r>
            <a:r>
              <a:rPr lang="en-US" altLang="ja-JP" smtClean="0"/>
              <a:t>….</a:t>
            </a:r>
            <a:r>
              <a:rPr lang="ja-JP" altLang="en-US" smtClean="0"/>
              <a:t>いつのまにか</a:t>
            </a:r>
            <a:r>
              <a:rPr lang="en-US" altLang="ja-JP" smtClean="0"/>
              <a:t>17</a:t>
            </a:r>
            <a:r>
              <a:rPr lang="ja-JP" altLang="en-US" smtClean="0"/>
              <a:t>市ありますね</a:t>
            </a:r>
          </a:p>
          <a:p>
            <a:r>
              <a:rPr lang="ja-JP" altLang="en-US" smtClean="0"/>
              <a:t>．．．期待外の区名もはいってますね。</a:t>
            </a:r>
          </a:p>
          <a:p>
            <a:endParaRPr lang="en-US" altLang="ja-JP" smtClean="0"/>
          </a:p>
          <a:p>
            <a:r>
              <a:rPr lang="ja-JP" altLang="en-US" smtClean="0"/>
              <a:t>排除処理で不省きましょう</a:t>
            </a:r>
          </a:p>
          <a:p>
            <a:endParaRPr lang="ja-JP" altLang="en-US" smtClean="0"/>
          </a:p>
          <a:p>
            <a:endParaRPr lang="ja-JP"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noFill/>
          <a:ln>
            <a:solidFill>
              <a:srgbClr val="000000"/>
            </a:solidFill>
            <a:miter lim="800000"/>
            <a:headEnd/>
            <a:tailEnd/>
          </a:ln>
        </p:spPr>
      </p:sp>
      <p:sp>
        <p:nvSpPr>
          <p:cNvPr id="43011" name="Rectangle 3"/>
          <p:cNvSpPr>
            <a:spLocks noGrp="1"/>
          </p:cNvSpPr>
          <p:nvPr>
            <p:ph type="body" idx="1"/>
          </p:nvPr>
        </p:nvSpPr>
        <p:spPr bwMode="auto">
          <a:noFill/>
        </p:spPr>
        <p:txBody>
          <a:bodyPr wrap="square" numCol="1" anchor="t" anchorCtr="0" compatLnSpc="1">
            <a:prstTxWarp prst="textNoShape">
              <a:avLst/>
            </a:prstTxWarp>
          </a:bodyPr>
          <a:lstStyle/>
          <a:p>
            <a:r>
              <a:rPr lang="en-US" altLang="ja-JP" smtClean="0"/>
              <a:t>SQL</a:t>
            </a:r>
            <a:r>
              <a:rPr lang="ja-JP" altLang="en-US" smtClean="0"/>
              <a:t>にも言えますが、「動けば良い」で作ると、遅いです。</a:t>
            </a:r>
          </a:p>
          <a:p>
            <a:endParaRPr lang="ja-JP" altLang="en-US" smtClean="0"/>
          </a:p>
          <a:p>
            <a:r>
              <a:rPr lang="en-US" altLang="ja-JP" smtClean="0"/>
              <a:t>C#</a:t>
            </a:r>
            <a:r>
              <a:rPr lang="ja-JP" altLang="en-US" smtClean="0"/>
              <a:t>の倍程度です。充分実用に使える範囲です。</a:t>
            </a:r>
          </a:p>
          <a:p>
            <a:endParaRPr lang="ja-JP" altLang="en-US" smtClean="0"/>
          </a:p>
          <a:p>
            <a:r>
              <a:rPr lang="ja-JP" altLang="en-US" smtClean="0"/>
              <a:t>へたに作るとどうなるか</a:t>
            </a:r>
          </a:p>
          <a:p>
            <a:endParaRPr lang="ja-JP" altLang="en-US" smtClean="0"/>
          </a:p>
          <a:p>
            <a:r>
              <a:rPr lang="en-US" altLang="ja-JP" smtClean="0"/>
              <a:t>10</a:t>
            </a:r>
            <a:r>
              <a:rPr lang="ja-JP" altLang="en-US" smtClean="0"/>
              <a:t>倍以上の時間がかかる、これでは、使う気が失せます。</a:t>
            </a:r>
          </a:p>
          <a:p>
            <a:r>
              <a:rPr lang="ja-JP" altLang="en-US" smtClean="0"/>
              <a:t>特性をつかんで、式を構築する必要があります。</a:t>
            </a:r>
          </a:p>
          <a:p>
            <a:endParaRPr lang="ja-JP" altLang="en-US" smtClean="0"/>
          </a:p>
          <a:p>
            <a:endParaRPr lang="ja-JP"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TextEdit="1"/>
          </p:cNvSpPr>
          <p:nvPr>
            <p:ph type="sldImg"/>
          </p:nvPr>
        </p:nvSpPr>
        <p:spPr bwMode="auto">
          <a:noFill/>
          <a:ln>
            <a:solidFill>
              <a:srgbClr val="000000"/>
            </a:solidFill>
            <a:miter lim="800000"/>
            <a:headEnd/>
            <a:tailEnd/>
          </a:ln>
        </p:spPr>
      </p:sp>
      <p:sp>
        <p:nvSpPr>
          <p:cNvPr id="45059" name="Rectangle 3"/>
          <p:cNvSpPr>
            <a:spLocks noGrp="1"/>
          </p:cNvSpPr>
          <p:nvPr>
            <p:ph type="body" idx="1"/>
          </p:nvPr>
        </p:nvSpPr>
        <p:spPr bwMode="auto">
          <a:noFill/>
        </p:spPr>
        <p:txBody>
          <a:bodyPr wrap="square" numCol="1" anchor="t" anchorCtr="0" compatLnSpc="1">
            <a:prstTxWarp prst="textNoShape">
              <a:avLst/>
            </a:prstTxWarp>
          </a:bodyPr>
          <a:lstStyle/>
          <a:p>
            <a:r>
              <a:rPr lang="en-US" altLang="ja-JP" smtClean="0"/>
              <a:t>.net</a:t>
            </a:r>
            <a:r>
              <a:rPr lang="ja-JP" altLang="en-US" smtClean="0"/>
              <a:t>方言です。</a:t>
            </a:r>
          </a:p>
          <a:p>
            <a:r>
              <a:rPr lang="ja-JP" altLang="en-US" smtClean="0"/>
              <a:t>対応するカッコとコッカ</a:t>
            </a:r>
            <a:r>
              <a:rPr lang="en-US" altLang="ja-JP" smtClean="0"/>
              <a:t>(</a:t>
            </a:r>
            <a:r>
              <a:rPr lang="ja-JP" altLang="en-US" smtClean="0"/>
              <a:t>閉じカッコ</a:t>
            </a:r>
            <a:r>
              <a:rPr lang="en-US" altLang="ja-JP" smtClean="0"/>
              <a:t>)</a:t>
            </a:r>
            <a:r>
              <a:rPr lang="ja-JP" altLang="en-US" smtClean="0"/>
              <a:t>の抜き出しです。ネストしていも、抜き出せます。</a:t>
            </a:r>
          </a:p>
          <a:p>
            <a:r>
              <a:rPr lang="ja-JP" altLang="en-US" smtClean="0"/>
              <a:t>この式の</a:t>
            </a:r>
            <a:r>
              <a:rPr lang="en-US" altLang="ja-JP" smtClean="0"/>
              <a:t>abc( ) </a:t>
            </a:r>
            <a:r>
              <a:rPr lang="ja-JP" altLang="en-US" smtClean="0"/>
              <a:t>の引数や</a:t>
            </a:r>
            <a:r>
              <a:rPr lang="en-US" altLang="ja-JP" smtClean="0"/>
              <a:t>.    F1()</a:t>
            </a:r>
            <a:r>
              <a:rPr lang="ja-JP" altLang="en-US" smtClean="0"/>
              <a:t>の引数を抜き出したい</a:t>
            </a:r>
          </a:p>
          <a:p>
            <a:r>
              <a:rPr lang="ja-JP" altLang="en-US" smtClean="0"/>
              <a:t>標準の正規表現は字面だけの処理なので、ネスト関係を考慮した、対になる括弧の抜き出しはできません。</a:t>
            </a:r>
          </a:p>
          <a:p>
            <a:r>
              <a:rPr lang="en-US" altLang="ja-JP" smtClean="0"/>
              <a:t>.net</a:t>
            </a:r>
            <a:r>
              <a:rPr lang="ja-JP" altLang="en-US" smtClean="0"/>
              <a:t>版は</a:t>
            </a:r>
            <a:r>
              <a:rPr lang="ja-JP" altLang="ja-JP" noProof="1" smtClean="0"/>
              <a:t>‘</a:t>
            </a:r>
            <a:r>
              <a:rPr lang="en-US" altLang="ja-JP" noProof="1" smtClean="0"/>
              <a:t>Close-Open’</a:t>
            </a:r>
            <a:r>
              <a:rPr lang="ja-JP" smtClean="0"/>
              <a:t>　</a:t>
            </a:r>
            <a:r>
              <a:rPr lang="ja-JP" altLang="en-US" smtClean="0"/>
              <a:t>処理が可能なので、ネスト構造の解釈が可能に成っています。</a:t>
            </a:r>
          </a:p>
          <a:p>
            <a:r>
              <a:rPr lang="en-US" altLang="ja-JP" noProof="1" smtClean="0"/>
              <a:t>(?&lt;TITLE&gt;[^\(\)]*)(((?‘Open’\()[^\(\)]*)+((?‘Close-Open’\))[^\(\)]*?)+)*(?(Open)(?!))</a:t>
            </a:r>
            <a:r>
              <a:rPr lang="ja-JP" smtClean="0"/>
              <a:t>つ</a:t>
            </a:r>
            <a:endParaRPr lang="ja-JP" altLang="en-US" smtClean="0"/>
          </a:p>
          <a:p>
            <a:r>
              <a:rPr lang="ja-JP" altLang="en-US" smtClean="0"/>
              <a:t>簡単な構文解析ならは、正規表現で可能というのは、</a:t>
            </a:r>
            <a:r>
              <a:rPr lang="en-US" altLang="ja-JP" smtClean="0"/>
              <a:t>Good</a:t>
            </a:r>
            <a:r>
              <a:rPr lang="ja-JP" altLang="en-US" smtClean="0"/>
              <a:t>ですね。</a:t>
            </a:r>
          </a:p>
          <a:p>
            <a:endParaRPr lang="ja-JP"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TextEdit="1"/>
          </p:cNvSpPr>
          <p:nvPr>
            <p:ph type="sldImg"/>
          </p:nvPr>
        </p:nvSpPr>
        <p:spPr bwMode="auto">
          <a:noFill/>
          <a:ln>
            <a:solidFill>
              <a:srgbClr val="000000"/>
            </a:solidFill>
            <a:miter lim="800000"/>
            <a:headEnd/>
            <a:tailEnd/>
          </a:ln>
        </p:spPr>
      </p:sp>
      <p:sp>
        <p:nvSpPr>
          <p:cNvPr id="47107"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道具です。万能ではない単なる道具です</a:t>
            </a:r>
          </a:p>
          <a:p>
            <a:r>
              <a:rPr lang="ja-JP" altLang="en-US" smtClean="0"/>
              <a:t>記号に複数の意味がまあるので、慣れるまでが大変</a:t>
            </a:r>
          </a:p>
          <a:p>
            <a:r>
              <a:rPr lang="ja-JP" altLang="en-US" smtClean="0"/>
              <a:t>処理系の方言に注意</a:t>
            </a:r>
          </a:p>
          <a:p>
            <a:endParaRPr lang="ja-JP" altLang="en-US" smtClean="0"/>
          </a:p>
          <a:p>
            <a:r>
              <a:rPr lang="en-US" altLang="ja-JP" smtClean="0"/>
              <a:t>-------------------------------- </a:t>
            </a:r>
            <a:r>
              <a:rPr lang="ja-JP" altLang="en-US" smtClean="0"/>
              <a:t>時間かあまっていれば</a:t>
            </a:r>
          </a:p>
          <a:p>
            <a:r>
              <a:rPr lang="ja-JP" altLang="en-US" smtClean="0"/>
              <a:t>市市市</a:t>
            </a:r>
          </a:p>
          <a:p>
            <a:r>
              <a:rPr lang="ja-JP" altLang="en-US" smtClean="0"/>
              <a:t>郡</a:t>
            </a:r>
            <a:r>
              <a:rPr lang="en-US" altLang="ja-JP" smtClean="0"/>
              <a:t>.</a:t>
            </a:r>
            <a:r>
              <a:rPr lang="ja-JP" altLang="en-US" smtClean="0"/>
              <a:t>郡</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TextEdit="1"/>
          </p:cNvSpPr>
          <p:nvPr>
            <p:ph type="sldImg"/>
          </p:nvPr>
        </p:nvSpPr>
        <p:spPr bwMode="auto">
          <a:noFill/>
          <a:ln>
            <a:solidFill>
              <a:srgbClr val="000000"/>
            </a:solidFill>
            <a:miter lim="800000"/>
            <a:headEnd/>
            <a:tailEnd/>
          </a:ln>
        </p:spPr>
      </p:sp>
      <p:sp>
        <p:nvSpPr>
          <p:cNvPr id="19459"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　正規表現　</a:t>
            </a:r>
            <a:r>
              <a:rPr lang="en-US" altLang="ja-JP" smtClean="0"/>
              <a:t>–</a:t>
            </a:r>
            <a:r>
              <a:rPr lang="ja-JP" altLang="en-US" smtClean="0"/>
              <a:t>何が正規</a:t>
            </a:r>
          </a:p>
          <a:p>
            <a:r>
              <a:rPr lang="ja-JP" altLang="en-US" smtClean="0"/>
              <a:t>　</a:t>
            </a:r>
            <a:r>
              <a:rPr lang="en-US" altLang="ja-JP" smtClean="0"/>
              <a:t>Regex </a:t>
            </a:r>
            <a:r>
              <a:rPr lang="ja-JP" altLang="en-US" smtClean="0"/>
              <a:t>は</a:t>
            </a:r>
            <a:r>
              <a:rPr lang="en-US" altLang="ja-JP" smtClean="0"/>
              <a:t>[</a:t>
            </a:r>
            <a:r>
              <a:rPr lang="ja-JP" altLang="en-US" smtClean="0"/>
              <a:t>標準</a:t>
            </a:r>
            <a:r>
              <a:rPr lang="en-US" altLang="ja-JP" smtClean="0"/>
              <a:t>]</a:t>
            </a:r>
            <a:r>
              <a:rPr lang="ja-JP" altLang="en-US" smtClean="0"/>
              <a:t>というニュアンスが適している</a:t>
            </a:r>
          </a:p>
          <a:p>
            <a:r>
              <a:rPr lang="ja-JP" altLang="en-US" smtClean="0"/>
              <a:t>　</a:t>
            </a:r>
            <a:r>
              <a:rPr lang="en-US" altLang="ja-JP" smtClean="0"/>
              <a:t>Normal Distribution </a:t>
            </a:r>
            <a:r>
              <a:rPr lang="ja-JP" altLang="en-US" smtClean="0"/>
              <a:t>も正規分布</a:t>
            </a:r>
          </a:p>
          <a:p>
            <a:endParaRPr lang="en-US" altLang="ja-JP" smtClean="0"/>
          </a:p>
          <a:p>
            <a:r>
              <a:rPr lang="ja-JP" altLang="en-US" sz="1600" smtClean="0"/>
              <a:t>環境が異なれば正規表現の書式動作が異なる</a:t>
            </a:r>
            <a:r>
              <a:rPr lang="en-US" altLang="ja-JP" sz="1600" smtClean="0"/>
              <a:t>…</a:t>
            </a:r>
            <a:r>
              <a:rPr lang="ja-JP" altLang="en-US" sz="1600" smtClean="0"/>
              <a:t>どこが正規表現やねん</a:t>
            </a:r>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TextEdit="1"/>
          </p:cNvSpPr>
          <p:nvPr>
            <p:ph type="sldImg"/>
          </p:nvPr>
        </p:nvSpPr>
        <p:spPr bwMode="auto">
          <a:noFill/>
          <a:ln>
            <a:solidFill>
              <a:srgbClr val="000000"/>
            </a:solidFill>
            <a:miter lim="800000"/>
            <a:headEnd/>
            <a:tailEnd/>
          </a:ln>
        </p:spPr>
      </p:sp>
      <p:sp>
        <p:nvSpPr>
          <p:cNvPr id="22531"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検索経路で同時に複数検索していくか、一本道を突き進んで、一致しなかったら、戻る</a:t>
            </a:r>
          </a:p>
          <a:p>
            <a:r>
              <a:rPr lang="ja-JP" altLang="en-US" smtClean="0"/>
              <a:t>といった動きを内部でしてます。</a:t>
            </a:r>
          </a:p>
          <a:p>
            <a:endParaRPr lang="ja-JP" altLang="en-US" smtClean="0"/>
          </a:p>
          <a:p>
            <a:endParaRPr lang="ja-JP"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r>
              <a:rPr lang="en-US" altLang="ja-JP" smtClean="0"/>
              <a:t>Unix</a:t>
            </a:r>
            <a:r>
              <a:rPr lang="ja-JP" altLang="en-US" smtClean="0"/>
              <a:t>使いや</a:t>
            </a:r>
            <a:r>
              <a:rPr lang="en-US" altLang="ja-JP" smtClean="0"/>
              <a:t>Perl</a:t>
            </a:r>
            <a:r>
              <a:rPr lang="ja-JP" altLang="en-US" smtClean="0"/>
              <a:t>使いの人はテキストデータの加工に良く使ってますが、</a:t>
            </a:r>
          </a:p>
          <a:p>
            <a:r>
              <a:rPr lang="en-US" altLang="ja-JP" smtClean="0"/>
              <a:t>VB</a:t>
            </a:r>
            <a:r>
              <a:rPr lang="ja-JP" altLang="en-US" smtClean="0"/>
              <a:t>系の人は、データチェックに使うことか多いように感じてます。</a:t>
            </a:r>
          </a:p>
          <a:p>
            <a:r>
              <a:rPr lang="ja-JP" altLang="en-US" smtClean="0"/>
              <a:t>入力文字列の書式分析を業務アプリに取り入れる設計はしないのでしょうか。</a:t>
            </a:r>
          </a:p>
          <a:p>
            <a:r>
              <a:rPr lang="ja-JP" altLang="en-US" smtClean="0"/>
              <a:t>文化の違いなんでしょうか、</a:t>
            </a:r>
          </a:p>
          <a:p>
            <a:r>
              <a:rPr lang="ja-JP" altLang="en-US" smtClean="0"/>
              <a:t>  </a:t>
            </a:r>
          </a:p>
          <a:p>
            <a:endParaRPr lang="ja-JP"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TextEdit="1"/>
          </p:cNvSpPr>
          <p:nvPr>
            <p:ph type="sldImg"/>
          </p:nvPr>
        </p:nvSpPr>
        <p:spPr bwMode="auto">
          <a:noFill/>
          <a:ln>
            <a:solidFill>
              <a:srgbClr val="000000"/>
            </a:solidFill>
            <a:miter lim="800000"/>
            <a:headEnd/>
            <a:tailEnd/>
          </a:ln>
        </p:spPr>
      </p:sp>
      <p:sp>
        <p:nvSpPr>
          <p:cNvPr id="26627"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道具なので、適した局面と、適さない局面があります。</a:t>
            </a:r>
          </a:p>
          <a:p>
            <a:r>
              <a:rPr lang="ja-JP" altLang="en-US" smtClean="0"/>
              <a:t>ｱﾙﾌｧﾍﾞｯﾄ圏内の道具なので日本文と合わない部分もある</a:t>
            </a:r>
          </a:p>
          <a:p>
            <a:r>
              <a:rPr lang="en-US" altLang="ja-JP" smtClean="0"/>
              <a:t>MS</a:t>
            </a:r>
            <a:r>
              <a:rPr lang="ja-JP" altLang="en-US" smtClean="0"/>
              <a:t>の改行は</a:t>
            </a:r>
            <a:r>
              <a:rPr lang="en-US" altLang="ja-JP" smtClean="0"/>
              <a:t>\cr/\lf </a:t>
            </a:r>
            <a:r>
              <a:rPr lang="ja-JP" altLang="en-US" smtClean="0"/>
              <a:t>なのに </a:t>
            </a:r>
            <a:r>
              <a:rPr lang="en-US" altLang="ja-JP" smtClean="0"/>
              <a:t>\n </a:t>
            </a:r>
            <a:r>
              <a:rPr lang="ja-JP" altLang="en-US" smtClean="0"/>
              <a:t>のみは変</a:t>
            </a:r>
            <a:r>
              <a:rPr lang="en-US" altLang="ja-JP" smtClean="0"/>
              <a:t>.</a:t>
            </a:r>
          </a:p>
          <a:p>
            <a:r>
              <a:rPr lang="ja-JP" altLang="en-US" smtClean="0"/>
              <a:t>単語の区切りに </a:t>
            </a:r>
            <a:r>
              <a:rPr lang="en-US" altLang="ja-JP" smtClean="0"/>
              <a:t>space</a:t>
            </a:r>
            <a:r>
              <a:rPr lang="ja-JP" altLang="en-US" smtClean="0"/>
              <a:t>を用いない日本文には適さない</a:t>
            </a:r>
          </a:p>
          <a:p>
            <a:endParaRPr lang="ja-JP" altLang="en-US" smtClean="0"/>
          </a:p>
          <a:p>
            <a:endParaRPr lang="ja-JP"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p:spPr>
      </p:sp>
      <p:sp>
        <p:nvSpPr>
          <p:cNvPr id="28675"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構文解析などに縁がなかった人たちに、この文を提示して、すぐ理解をして貰えるか</a:t>
            </a:r>
          </a:p>
          <a:p>
            <a:endParaRPr lang="ja-JP"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TextEdit="1"/>
          </p:cNvSpPr>
          <p:nvPr>
            <p:ph type="sldImg"/>
          </p:nvPr>
        </p:nvSpPr>
        <p:spPr bwMode="auto">
          <a:noFill/>
          <a:ln>
            <a:solidFill>
              <a:srgbClr val="000000"/>
            </a:solidFill>
            <a:miter lim="800000"/>
            <a:headEnd/>
            <a:tailEnd/>
          </a:ln>
        </p:spPr>
      </p:sp>
      <p:sp>
        <p:nvSpPr>
          <p:cNvPr id="30723"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今回は使用方法の話なので実演を多くします。</a:t>
            </a:r>
          </a:p>
          <a:p>
            <a:r>
              <a:rPr lang="ja-JP" altLang="en-US" smtClean="0"/>
              <a:t>・数字</a:t>
            </a:r>
            <a:r>
              <a:rPr lang="en-US" altLang="ja-JP" smtClean="0"/>
              <a:t>3</a:t>
            </a:r>
            <a:r>
              <a:rPr lang="ja-JP" altLang="en-US" smtClean="0"/>
              <a:t>桁は　</a:t>
            </a:r>
            <a:r>
              <a:rPr lang="en-US" altLang="ja-JP" smtClean="0"/>
              <a:t>\d{3} </a:t>
            </a:r>
            <a:r>
              <a:rPr lang="ja-JP" altLang="en-US" smtClean="0"/>
              <a:t>で表記できますが、チェックでつかうと</a:t>
            </a:r>
            <a:r>
              <a:rPr lang="en-US" altLang="ja-JP" smtClean="0"/>
              <a:t>4</a:t>
            </a:r>
            <a:r>
              <a:rPr lang="ja-JP" altLang="en-US" smtClean="0"/>
              <a:t>桁でも</a:t>
            </a:r>
            <a:r>
              <a:rPr lang="en-US" altLang="ja-JP" smtClean="0"/>
              <a:t>OK</a:t>
            </a:r>
            <a:r>
              <a:rPr lang="ja-JP" altLang="en-US" smtClean="0"/>
              <a:t>になります。</a:t>
            </a:r>
          </a:p>
          <a:p>
            <a:r>
              <a:rPr lang="ja-JP" altLang="en-US" smtClean="0"/>
              <a:t>・数字</a:t>
            </a:r>
            <a:r>
              <a:rPr lang="en-US" altLang="ja-JP" smtClean="0"/>
              <a:t>3</a:t>
            </a:r>
            <a:r>
              <a:rPr lang="ja-JP" altLang="en-US" smtClean="0"/>
              <a:t>桁の</a:t>
            </a:r>
            <a:r>
              <a:rPr lang="en-US" altLang="ja-JP" smtClean="0"/>
              <a:t>Check </a:t>
            </a:r>
            <a:r>
              <a:rPr lang="ja-JP" altLang="en-US" smtClean="0"/>
              <a:t>は </a:t>
            </a:r>
            <a:r>
              <a:rPr lang="en-US" altLang="ja-JP" smtClean="0"/>
              <a:t>^\d{3}$</a:t>
            </a:r>
            <a:r>
              <a:rPr lang="ja-JP" altLang="en-US" smtClean="0"/>
              <a:t>　</a:t>
            </a:r>
            <a:r>
              <a:rPr lang="en-US" altLang="ja-JP" smtClean="0"/>
              <a:t>\w \b </a:t>
            </a:r>
            <a:r>
              <a:rPr lang="ja-JP" altLang="en-US" smtClean="0"/>
              <a:t>などでもいいですね</a:t>
            </a:r>
          </a:p>
          <a:p>
            <a:endParaRPr lang="en-US" altLang="ja-JP" smtClean="0"/>
          </a:p>
          <a:p>
            <a:r>
              <a:rPr lang="ja-JP" altLang="en-US" smtClean="0"/>
              <a:t>否定先読みの表現がでてきました。</a:t>
            </a:r>
          </a:p>
          <a:p>
            <a:r>
              <a:rPr lang="ja-JP" altLang="en-US" smtClean="0"/>
              <a:t>これは、「</a:t>
            </a:r>
            <a:r>
              <a:rPr lang="en-US" altLang="ja-JP" smtClean="0"/>
              <a:t>000-0000</a:t>
            </a:r>
            <a:r>
              <a:rPr lang="ja-JP" altLang="en-US" smtClean="0"/>
              <a:t>に一致しないものを検索する」という条件なので、</a:t>
            </a:r>
            <a:r>
              <a:rPr lang="en-US" altLang="ja-JP" smtClean="0"/>
              <a:t>000-0000</a:t>
            </a:r>
            <a:r>
              <a:rPr lang="ja-JP" altLang="en-US" smtClean="0"/>
              <a:t>は一致しないので</a:t>
            </a:r>
          </a:p>
          <a:p>
            <a:r>
              <a:rPr lang="ja-JP" altLang="en-US" smtClean="0"/>
              <a:t>　　弾くことが可能です。並列に　</a:t>
            </a:r>
            <a:r>
              <a:rPr lang="en-US" altLang="ja-JP" smtClean="0"/>
              <a:t>999-9999</a:t>
            </a:r>
            <a:r>
              <a:rPr lang="ja-JP" altLang="en-US" smtClean="0"/>
              <a:t>を置くことでこちらも弾いてます。</a:t>
            </a:r>
          </a:p>
          <a:p>
            <a:endParaRPr lang="ja-JP" altLang="en-US" smtClean="0"/>
          </a:p>
          <a:p>
            <a:endParaRPr lang="ja-JP" altLang="en-US" smtClean="0"/>
          </a:p>
          <a:p>
            <a:endParaRPr lang="ja-JP"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TextEdit="1"/>
          </p:cNvSpPr>
          <p:nvPr>
            <p:ph type="sldImg"/>
          </p:nvPr>
        </p:nvSpPr>
        <p:spPr bwMode="auto">
          <a:noFill/>
          <a:ln>
            <a:solidFill>
              <a:srgbClr val="000000"/>
            </a:solidFill>
            <a:miter lim="800000"/>
            <a:headEnd/>
            <a:tailEnd/>
          </a:ln>
        </p:spPr>
      </p:sp>
      <p:sp>
        <p:nvSpPr>
          <p:cNvPr id="32771"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こちらは、肯定先読みのいみで、</a:t>
            </a:r>
          </a:p>
          <a:p>
            <a:r>
              <a:rPr lang="ja-JP" altLang="en-US" smtClean="0"/>
              <a:t>「任意の文字の後数字」，小文字、大文字に一致ということで実現してます。</a:t>
            </a:r>
          </a:p>
          <a:p>
            <a:endParaRPr lang="ja-JP" altLang="en-US" smtClean="0"/>
          </a:p>
          <a:p>
            <a:r>
              <a:rPr lang="ja-JP" altLang="en-US" smtClean="0"/>
              <a:t>￥ｄは数字 </a:t>
            </a:r>
            <a:r>
              <a:rPr lang="en-US" altLang="ja-JP" smtClean="0"/>
              <a:t>0</a:t>
            </a:r>
            <a:r>
              <a:rPr lang="ja-JP" altLang="en-US" smtClean="0"/>
              <a:t>～</a:t>
            </a:r>
            <a:r>
              <a:rPr lang="en-US" altLang="ja-JP" smtClean="0"/>
              <a:t>9</a:t>
            </a:r>
            <a:r>
              <a:rPr lang="ja-JP" altLang="en-US" smtClean="0"/>
              <a:t>を意味します。</a:t>
            </a:r>
          </a:p>
          <a:p>
            <a:r>
              <a:rPr lang="ja-JP" altLang="en-US" smtClean="0"/>
              <a:t>　</a:t>
            </a:r>
            <a:r>
              <a:rPr lang="en-US" altLang="ja-JP" smtClean="0"/>
              <a:t>-[3-4]</a:t>
            </a:r>
            <a:r>
              <a:rPr lang="ja-JP" altLang="en-US" smtClean="0"/>
              <a:t>は　引き算です  </a:t>
            </a:r>
            <a:r>
              <a:rPr lang="en-US" altLang="ja-JP" smtClean="0"/>
              <a:t>.net </a:t>
            </a:r>
            <a:r>
              <a:rPr lang="ja-JP" altLang="en-US" smtClean="0"/>
              <a:t>方言ですが、便利な仕様です。</a:t>
            </a:r>
          </a:p>
          <a:p>
            <a:endParaRPr lang="ja-JP" altLang="en-US" smtClean="0"/>
          </a:p>
          <a:p>
            <a:endParaRPr lang="ja-JP"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TextEdit="1"/>
          </p:cNvSpPr>
          <p:nvPr>
            <p:ph type="sldImg"/>
          </p:nvPr>
        </p:nvSpPr>
        <p:spPr bwMode="auto">
          <a:noFill/>
          <a:ln>
            <a:solidFill>
              <a:srgbClr val="000000"/>
            </a:solidFill>
            <a:miter lim="800000"/>
            <a:headEnd/>
            <a:tailEnd/>
          </a:ln>
        </p:spPr>
      </p:sp>
      <p:sp>
        <p:nvSpPr>
          <p:cNvPr id="34819" name="Rectangle 3"/>
          <p:cNvSpPr>
            <a:spLocks noGrp="1"/>
          </p:cNvSpPr>
          <p:nvPr>
            <p:ph type="body" idx="1"/>
          </p:nvPr>
        </p:nvSpPr>
        <p:spPr bwMode="auto">
          <a:noFill/>
        </p:spPr>
        <p:txBody>
          <a:bodyPr wrap="square" numCol="1" anchor="t" anchorCtr="0" compatLnSpc="1">
            <a:prstTxWarp prst="textNoShape">
              <a:avLst/>
            </a:prstTxWarp>
          </a:bodyPr>
          <a:lstStyle/>
          <a:p>
            <a:r>
              <a:rPr lang="en-US" altLang="ja-JP" smtClean="0"/>
              <a:t>&lt;fact&gt;</a:t>
            </a:r>
            <a:r>
              <a:rPr lang="ja-JP" altLang="en-US" smtClean="0"/>
              <a:t>は　</a:t>
            </a:r>
            <a:r>
              <a:rPr lang="en-US" altLang="ja-JP" smtClean="0"/>
              <a:t>“.*” </a:t>
            </a:r>
            <a:r>
              <a:rPr lang="ja-JP" altLang="en-US" smtClean="0"/>
              <a:t>　に該当する文字列が入ります。</a:t>
            </a:r>
          </a:p>
          <a:p>
            <a:r>
              <a:rPr lang="ja-JP" altLang="en-US" smtClean="0"/>
              <a:t>単純ですね．．．．結果はおかしい</a:t>
            </a:r>
            <a:r>
              <a:rPr lang="en-US" altLang="ja-JP" smtClean="0"/>
              <a:t>&gt;</a:t>
            </a:r>
            <a:r>
              <a:rPr lang="ja-JP" altLang="en-US" smtClean="0"/>
              <a:t>　　デフォルトは最長一致なので右端の</a:t>
            </a:r>
            <a:r>
              <a:rPr lang="en-US" altLang="ja-JP" smtClean="0"/>
              <a:t>”,”</a:t>
            </a:r>
            <a:r>
              <a:rPr lang="ja-JP" altLang="en-US" smtClean="0"/>
              <a:t>に反応する</a:t>
            </a:r>
          </a:p>
          <a:p>
            <a:endParaRPr lang="ja-JP" altLang="en-US" smtClean="0"/>
          </a:p>
          <a:p>
            <a:r>
              <a:rPr lang="en-US" altLang="ja-JP" sz="900" noProof="1" smtClean="0"/>
              <a:t>\b(?&lt;fact&gt;.*?)(?=(,|$))</a:t>
            </a:r>
            <a:r>
              <a:rPr lang="ja-JP" sz="900" smtClean="0"/>
              <a:t>　　</a:t>
            </a:r>
            <a:r>
              <a:rPr lang="ja-JP" altLang="en-US" sz="900" smtClean="0"/>
              <a:t>とすると、最短の</a:t>
            </a:r>
            <a:r>
              <a:rPr lang="en-US" altLang="ja-JP" sz="900" smtClean="0"/>
              <a:t>”,”</a:t>
            </a:r>
            <a:r>
              <a:rPr lang="ja-JP" altLang="en-US" sz="900" smtClean="0"/>
              <a:t>に反応する、最後</a:t>
            </a:r>
            <a:r>
              <a:rPr lang="en-US" altLang="ja-JP" sz="900" smtClean="0"/>
              <a:t>dd</a:t>
            </a:r>
            <a:r>
              <a:rPr lang="ja-JP" altLang="en-US" sz="900" smtClean="0"/>
              <a:t>の右には</a:t>
            </a:r>
            <a:r>
              <a:rPr lang="en-US" altLang="ja-JP" sz="900" smtClean="0"/>
              <a:t>”,”</a:t>
            </a:r>
            <a:r>
              <a:rPr lang="ja-JP" altLang="en-US" sz="900" smtClean="0"/>
              <a:t>がないので</a:t>
            </a:r>
            <a:r>
              <a:rPr lang="en-US" altLang="ja-JP" sz="900" smtClean="0"/>
              <a:t>”$”</a:t>
            </a:r>
            <a:r>
              <a:rPr lang="ja-JP" altLang="en-US" sz="900" smtClean="0"/>
              <a:t>で判定する。</a:t>
            </a:r>
          </a:p>
          <a:p>
            <a:endParaRPr lang="ja-JP" altLang="en-US" smtClean="0"/>
          </a:p>
          <a:p>
            <a:endParaRPr lang="en-US" altLang="ja-JP" smtClean="0"/>
          </a:p>
          <a:p>
            <a:r>
              <a:rPr lang="ja-JP" altLang="en-US" smtClean="0"/>
              <a:t>この場合期待したようには動作しません</a:t>
            </a:r>
          </a:p>
          <a:p>
            <a:endParaRPr lang="ja-JP" altLang="en-US" smtClean="0"/>
          </a:p>
          <a:p>
            <a:r>
              <a:rPr lang="en-US" altLang="ja-JP" sz="900" noProof="1" smtClean="0"/>
              <a:t>\s*(?&lt;q1&gt;[""']?)(?&lt;fact&gt;.*?)(?(q1)\k&lt;q1&gt;)\s*(?=(,|$))</a:t>
            </a:r>
            <a:endParaRPr lang="en-US" altLang="ja-JP" sz="900" smtClean="0"/>
          </a:p>
          <a:p>
            <a:r>
              <a:rPr lang="ja-JP" altLang="en-US" smtClean="0"/>
              <a:t>このようにすれば、期待通りです。</a:t>
            </a:r>
          </a:p>
          <a:p>
            <a:r>
              <a:rPr lang="ja-JP" altLang="en-US" smtClean="0"/>
              <a:t>式が込み入ってきました。　</a:t>
            </a:r>
            <a:r>
              <a:rPr lang="en-US" altLang="ja-JP" smtClean="0"/>
              <a:t>&lt;q1&gt;[“’]</a:t>
            </a:r>
            <a:r>
              <a:rPr lang="ja-JP" altLang="en-US" smtClean="0"/>
              <a:t>は登場したほうが入ります。　</a:t>
            </a:r>
            <a:r>
              <a:rPr lang="en-US" altLang="ja-JP" smtClean="0"/>
              <a:t>(q1)\k&lt;q1&gt; q1</a:t>
            </a:r>
            <a:r>
              <a:rPr lang="ja-JP" altLang="en-US" smtClean="0"/>
              <a:t>が定義された時に反応</a:t>
            </a:r>
          </a:p>
          <a:p>
            <a:r>
              <a:rPr lang="ja-JP" altLang="en-US" smtClean="0"/>
              <a:t>此の結果 </a:t>
            </a:r>
            <a:r>
              <a:rPr lang="en-US" altLang="ja-JP" smtClean="0"/>
              <a:t>“</a:t>
            </a:r>
            <a:r>
              <a:rPr lang="ja-JP" altLang="en-US" smtClean="0"/>
              <a:t>～</a:t>
            </a:r>
            <a:r>
              <a:rPr lang="en-US" altLang="ja-JP" smtClean="0"/>
              <a:t>” </a:t>
            </a:r>
            <a:r>
              <a:rPr lang="ja-JP" altLang="en-US" smtClean="0"/>
              <a:t>の</a:t>
            </a:r>
            <a:r>
              <a:rPr lang="en-US" altLang="ja-JP" smtClean="0"/>
              <a:t>or  ‘ </a:t>
            </a:r>
            <a:r>
              <a:rPr lang="ja-JP" altLang="en-US" smtClean="0"/>
              <a:t>～</a:t>
            </a:r>
            <a:r>
              <a:rPr lang="en-US" altLang="ja-JP" smtClean="0"/>
              <a:t>’ </a:t>
            </a:r>
            <a:r>
              <a:rPr lang="ja-JP" altLang="en-US" smtClean="0"/>
              <a:t>の内部の </a:t>
            </a:r>
            <a:r>
              <a:rPr lang="en-US" altLang="ja-JP" smtClean="0"/>
              <a:t>“,”</a:t>
            </a:r>
            <a:r>
              <a:rPr lang="ja-JP" altLang="en-US" smtClean="0"/>
              <a:t>は＜ｆａｃｔ＞に入り、単語区切りにはななない。</a:t>
            </a:r>
          </a:p>
          <a:p>
            <a:endParaRPr lang="ja-JP" altLang="en-US" smtClean="0"/>
          </a:p>
          <a:p>
            <a:endParaRPr lang="ja-JP" altLang="en-US" smtClean="0"/>
          </a:p>
          <a:p>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大阪勉強会 </a:t>
            </a:r>
            <a:r>
              <a:rPr kumimoji="0" lang="en-US" altLang="ja-JP" sz="2300">
                <a:solidFill>
                  <a:schemeClr val="tx2"/>
                </a:solidFill>
                <a:ea typeface="ＭＳ Ｐゴシック" pitchFamily="50" charset="-128"/>
              </a:rPr>
              <a:t>#22</a:t>
            </a:r>
            <a:endParaRPr kumimoji="0" lang="en-US" altLang="ja-JP" sz="2300" dirty="0">
              <a:solidFill>
                <a:schemeClr val="tx2"/>
              </a:solidFill>
              <a:ea typeface="ＭＳ Ｐゴシック" pitchFamily="50" charset="-128"/>
            </a:endParaRP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fontAlgn="base">
        <a:spcBef>
          <a:spcPct val="0"/>
        </a:spcBef>
        <a:spcAft>
          <a:spcPct val="0"/>
        </a:spcAft>
        <a:defRPr kumimoji="1" sz="2400">
          <a:solidFill>
            <a:schemeClr val="tx2"/>
          </a:solidFill>
          <a:latin typeface="+mj-lt"/>
          <a:ea typeface="+mj-ea"/>
          <a:cs typeface="+mj-cs"/>
        </a:defRPr>
      </a:lvl1pPr>
      <a:lvl2pPr algn="ctr" rtl="0" fontAlgn="base">
        <a:spcBef>
          <a:spcPct val="0"/>
        </a:spcBef>
        <a:spcAft>
          <a:spcPct val="0"/>
        </a:spcAft>
        <a:defRPr kumimoji="1" sz="2400">
          <a:solidFill>
            <a:schemeClr val="tx2"/>
          </a:solidFill>
          <a:latin typeface="Arial" charset="0"/>
          <a:ea typeface="ＭＳ Ｐゴシック" pitchFamily="50" charset="-128"/>
        </a:defRPr>
      </a:lvl2pPr>
      <a:lvl3pPr algn="ctr" rtl="0" fontAlgn="base">
        <a:spcBef>
          <a:spcPct val="0"/>
        </a:spcBef>
        <a:spcAft>
          <a:spcPct val="0"/>
        </a:spcAft>
        <a:defRPr kumimoji="1" sz="2400">
          <a:solidFill>
            <a:schemeClr val="tx2"/>
          </a:solidFill>
          <a:latin typeface="Arial" charset="0"/>
          <a:ea typeface="ＭＳ Ｐゴシック" pitchFamily="50" charset="-128"/>
        </a:defRPr>
      </a:lvl3pPr>
      <a:lvl4pPr algn="ctr" rtl="0" fontAlgn="base">
        <a:spcBef>
          <a:spcPct val="0"/>
        </a:spcBef>
        <a:spcAft>
          <a:spcPct val="0"/>
        </a:spcAft>
        <a:defRPr kumimoji="1" sz="2400">
          <a:solidFill>
            <a:schemeClr val="tx2"/>
          </a:solidFill>
          <a:latin typeface="Arial" charset="0"/>
          <a:ea typeface="ＭＳ Ｐゴシック" pitchFamily="50" charset="-128"/>
        </a:defRPr>
      </a:lvl4pPr>
      <a:lvl5pPr algn="ctr" rtl="0" fontAlgn="base">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ja-JP" altLang="en-US" smtClean="0"/>
              <a:t>正規表現を活用しよう</a:t>
            </a:r>
            <a:endParaRPr lang="ja-JP" altLang="ja-JP" smtClean="0"/>
          </a:p>
        </p:txBody>
      </p:sp>
      <p:sp>
        <p:nvSpPr>
          <p:cNvPr id="2051" name="Rectangle 3"/>
          <p:cNvSpPr>
            <a:spLocks noGrp="1" noChangeArrowheads="1"/>
          </p:cNvSpPr>
          <p:nvPr>
            <p:ph type="body" idx="1"/>
          </p:nvPr>
        </p:nvSpPr>
        <p:spPr>
          <a:xfrm>
            <a:off x="457200" y="1052513"/>
            <a:ext cx="8229600" cy="2808287"/>
          </a:xfrm>
        </p:spPr>
        <p:txBody>
          <a:bodyPr/>
          <a:lstStyle/>
          <a:p>
            <a:r>
              <a:rPr lang="ja-JP" altLang="ja-JP" smtClean="0"/>
              <a:t>書式チェックだけでは勿体ない。文字列加工や引数チェックも可能ですよ</a:t>
            </a:r>
          </a:p>
          <a:p>
            <a:endParaRPr lang="ja-JP" altLang="ja-JP" smtClean="0"/>
          </a:p>
          <a:p>
            <a:r>
              <a:rPr lang="ja-JP" altLang="ja-JP" smtClean="0"/>
              <a:t>「使えない!」とならないために</a:t>
            </a:r>
          </a:p>
          <a:p>
            <a:pPr>
              <a:buFontTx/>
              <a:buNone/>
            </a:pPr>
            <a:endParaRPr lang="ja-JP" altLang="ja-JP" smtClean="0"/>
          </a:p>
        </p:txBody>
      </p:sp>
      <p:sp>
        <p:nvSpPr>
          <p:cNvPr id="2053" name="Rectangle 2"/>
          <p:cNvSpPr>
            <a:spLocks noChangeArrowheads="1"/>
          </p:cNvSpPr>
          <p:nvPr/>
        </p:nvSpPr>
        <p:spPr bwMode="auto">
          <a:xfrm>
            <a:off x="323850" y="5084763"/>
            <a:ext cx="8229600" cy="706437"/>
          </a:xfrm>
          <a:prstGeom prst="rect">
            <a:avLst/>
          </a:prstGeom>
          <a:noFill/>
          <a:ln w="9525">
            <a:noFill/>
            <a:miter lim="800000"/>
            <a:headEnd/>
            <a:tailEnd/>
          </a:ln>
        </p:spPr>
        <p:txBody>
          <a:bodyPr anchor="ctr"/>
          <a:lstStyle/>
          <a:p>
            <a:pPr algn="ctr"/>
            <a:r>
              <a:rPr lang="ja-JP" altLang="en-US" sz="2400">
                <a:solidFill>
                  <a:schemeClr val="tx2"/>
                </a:solidFill>
              </a:rPr>
              <a:t>O</a:t>
            </a:r>
            <a:r>
              <a:rPr lang="en-US" altLang="ja-JP" sz="2400">
                <a:solidFill>
                  <a:schemeClr val="tx2"/>
                </a:solidFill>
              </a:rPr>
              <a:t>gnac</a:t>
            </a:r>
            <a:endParaRPr lang="ja-JP" altLang="ja-JP" sz="2400">
              <a:solidFill>
                <a:schemeClr val="tx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p:cNvSpPr>
            <a:spLocks noGrp="1" noChangeArrowheads="1"/>
          </p:cNvSpPr>
          <p:nvPr>
            <p:ph type="title"/>
          </p:nvPr>
        </p:nvSpPr>
        <p:spPr>
          <a:xfrm>
            <a:off x="457200" y="274638"/>
            <a:ext cx="8229600" cy="490537"/>
          </a:xfrm>
          <a:noFill/>
          <a:ln/>
        </p:spPr>
        <p:txBody>
          <a:bodyPr/>
          <a:lstStyle/>
          <a:p>
            <a:r>
              <a:rPr lang="ja-JP" altLang="en-US" smtClean="0"/>
              <a:t>カンマ区切りの</a:t>
            </a:r>
            <a:r>
              <a:rPr lang="en-US" altLang="ja-JP" smtClean="0"/>
              <a:t>CSV</a:t>
            </a:r>
            <a:r>
              <a:rPr lang="ja-JP" altLang="en-US" smtClean="0"/>
              <a:t>の切り出し</a:t>
            </a:r>
          </a:p>
        </p:txBody>
      </p:sp>
      <p:sp>
        <p:nvSpPr>
          <p:cNvPr id="33797" name="Rectangle 5"/>
          <p:cNvSpPr>
            <a:spLocks noGrp="1" noChangeArrowheads="1"/>
          </p:cNvSpPr>
          <p:nvPr>
            <p:ph type="body" idx="1"/>
          </p:nvPr>
        </p:nvSpPr>
        <p:spPr>
          <a:noFill/>
          <a:ln/>
        </p:spPr>
        <p:txBody>
          <a:bodyPr/>
          <a:lstStyle/>
          <a:p>
            <a:r>
              <a:rPr lang="ja-JP" altLang="en-US" sz="2400" noProof="1" smtClean="0"/>
              <a:t> </a:t>
            </a:r>
            <a:r>
              <a:rPr lang="en-US" altLang="ja-JP" sz="2400" noProof="1" smtClean="0"/>
              <a:t>a, bb, cc , dd</a:t>
            </a:r>
            <a:r>
              <a:rPr lang="ja-JP" sz="2400" smtClean="0"/>
              <a:t>を切り出す</a:t>
            </a:r>
          </a:p>
          <a:p>
            <a:r>
              <a:rPr lang="en-US" altLang="ja-JP" sz="2400" noProof="1" smtClean="0"/>
              <a:t>\b(?&lt;fact&gt;.*)</a:t>
            </a:r>
            <a:r>
              <a:rPr lang="en-US" altLang="ja-JP" sz="2400" smtClean="0"/>
              <a:t>,      </a:t>
            </a:r>
            <a:r>
              <a:rPr lang="ja-JP" altLang="en-US" sz="2400" smtClean="0"/>
              <a:t>期待と違う</a:t>
            </a:r>
          </a:p>
          <a:p>
            <a:r>
              <a:rPr lang="en-US" altLang="ja-JP" sz="2400" noProof="1" smtClean="0"/>
              <a:t>\b(?&lt;fact&gt;.*?)(?=(,|$))</a:t>
            </a:r>
            <a:r>
              <a:rPr lang="ja-JP" sz="2400" smtClean="0"/>
              <a:t>　　</a:t>
            </a:r>
            <a:r>
              <a:rPr lang="ja-JP" altLang="en-US" sz="2400" smtClean="0"/>
              <a:t>巧くいった</a:t>
            </a:r>
          </a:p>
          <a:p>
            <a:endParaRPr lang="ja-JP" altLang="en-US" sz="2400" smtClean="0"/>
          </a:p>
          <a:p>
            <a:r>
              <a:rPr lang="ja-JP" altLang="en-US" sz="2400" smtClean="0"/>
              <a:t>文字列が</a:t>
            </a:r>
            <a:r>
              <a:rPr lang="en-US" altLang="ja-JP" sz="2400" smtClean="0"/>
              <a:t>”xxxxx” , ‘kkkkkkk”</a:t>
            </a:r>
            <a:r>
              <a:rPr lang="ja-JP" altLang="en-US" sz="2400" smtClean="0"/>
              <a:t>で文字列として</a:t>
            </a:r>
            <a:r>
              <a:rPr lang="en-US" altLang="ja-JP" sz="2400" smtClean="0"/>
              <a:t>”,”</a:t>
            </a:r>
            <a:r>
              <a:rPr lang="ja-JP" altLang="en-US" sz="2400" smtClean="0"/>
              <a:t>がある</a:t>
            </a:r>
          </a:p>
          <a:p>
            <a:r>
              <a:rPr lang="en-US" altLang="ja-JP" sz="2400" noProof="1" smtClean="0"/>
              <a:t> a, 'B1,B2,B3' , \"Z1,Z2,Z3\" , cc , dd</a:t>
            </a:r>
          </a:p>
          <a:p>
            <a:endParaRPr lang="en-US" altLang="ja-JP" sz="2400" smtClean="0"/>
          </a:p>
          <a:p>
            <a:r>
              <a:rPr lang="en-US" altLang="ja-JP" sz="2400" noProof="1" smtClean="0"/>
              <a:t>\s*(?&lt;q1&gt;[""']?)(?&lt;fact&gt;.*?)(?(q1)\k&lt;q1&gt;)\s*(?=(,|$))</a:t>
            </a:r>
            <a:endParaRPr lang="en-US" altLang="ja-JP" sz="24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4"/>
          <p:cNvSpPr>
            <a:spLocks noGrp="1" noChangeArrowheads="1"/>
          </p:cNvSpPr>
          <p:nvPr>
            <p:ph type="title"/>
          </p:nvPr>
        </p:nvSpPr>
        <p:spPr>
          <a:xfrm>
            <a:off x="457200" y="274638"/>
            <a:ext cx="8229600" cy="561975"/>
          </a:xfrm>
          <a:noFill/>
          <a:ln/>
        </p:spPr>
        <p:txBody>
          <a:bodyPr/>
          <a:lstStyle/>
          <a:p>
            <a:r>
              <a:rPr lang="ja-JP" altLang="en-US" smtClean="0"/>
              <a:t>日付の置換</a:t>
            </a:r>
            <a:r>
              <a:rPr lang="en-US" altLang="ja-JP" smtClean="0"/>
              <a:t>/</a:t>
            </a:r>
            <a:r>
              <a:rPr lang="ja-JP" altLang="en-US" smtClean="0"/>
              <a:t>住所の</a:t>
            </a:r>
            <a:r>
              <a:rPr lang="en-US" altLang="ja-JP" smtClean="0"/>
              <a:t>XML</a:t>
            </a:r>
            <a:r>
              <a:rPr lang="ja-JP" altLang="en-US" smtClean="0"/>
              <a:t>化</a:t>
            </a:r>
          </a:p>
        </p:txBody>
      </p:sp>
      <p:sp>
        <p:nvSpPr>
          <p:cNvPr id="35845" name="Rectangle 5"/>
          <p:cNvSpPr>
            <a:spLocks noGrp="1" noChangeArrowheads="1"/>
          </p:cNvSpPr>
          <p:nvPr>
            <p:ph type="body" idx="1"/>
          </p:nvPr>
        </p:nvSpPr>
        <p:spPr>
          <a:noFill/>
          <a:ln/>
        </p:spPr>
        <p:txBody>
          <a:bodyPr/>
          <a:lstStyle/>
          <a:p>
            <a:r>
              <a:rPr lang="ja-JP" altLang="ja-JP" sz="2400" noProof="1" smtClean="0"/>
              <a:t>12-2-1999  10/23/2001  4/5/2001 </a:t>
            </a:r>
          </a:p>
          <a:p>
            <a:r>
              <a:rPr lang="en-US" altLang="ja-JP" sz="2400" noProof="1" smtClean="0"/>
              <a:t>\b(?&lt;mm&gt;\d{1,2})(?&lt;sep&gt;(/|-))(?&lt;dd&gt;\d{1,2})\k&lt;sep&gt;(?&lt;yy&gt;(\d{4}|\d{2}))\b  \n ${yy}${sep}${mm}${sep}${dd}</a:t>
            </a:r>
          </a:p>
          <a:p>
            <a:endParaRPr lang="en-US" altLang="ja-JP" sz="2400" noProof="1" smtClean="0"/>
          </a:p>
          <a:p>
            <a:endParaRPr lang="en-US" altLang="ja-JP" sz="2400" noProof="1" smtClean="0"/>
          </a:p>
          <a:p>
            <a:r>
              <a:rPr lang="ja-JP" altLang="en-US" sz="2400" smtClean="0"/>
              <a:t>字面の置換なので限度がある</a:t>
            </a:r>
          </a:p>
          <a:p>
            <a:endParaRPr lang="ja-JP" altLang="en-US" sz="2400" smtClean="0"/>
          </a:p>
          <a:p>
            <a:r>
              <a:rPr lang="en-US" altLang="ja-JP" sz="2400" smtClean="0"/>
              <a:t>01101,"064  ","0640941","</a:t>
            </a:r>
            <a:r>
              <a:rPr lang="ja-JP" altLang="en-US" sz="2400" smtClean="0"/>
              <a:t>ﾎｯｶｲﾄﾞｳ</a:t>
            </a:r>
            <a:r>
              <a:rPr lang="en-US" altLang="ja-JP" sz="2400" smtClean="0"/>
              <a:t>","</a:t>
            </a:r>
            <a:r>
              <a:rPr lang="ja-JP" altLang="en-US" sz="2400" smtClean="0"/>
              <a:t>ｻｯﾎﾟﾛｼﾁｭｳｵｳｸ</a:t>
            </a:r>
            <a:r>
              <a:rPr lang="en-US" altLang="ja-JP" sz="2400" smtClean="0"/>
              <a:t>","</a:t>
            </a:r>
            <a:r>
              <a:rPr lang="ja-JP" altLang="en-US" sz="2400" smtClean="0"/>
              <a:t>ｱｻﾋｶﾞｵｶ</a:t>
            </a:r>
            <a:r>
              <a:rPr lang="en-US" altLang="ja-JP" sz="2400" smtClean="0"/>
              <a:t>","</a:t>
            </a:r>
            <a:r>
              <a:rPr lang="ja-JP" altLang="en-US" sz="2400" smtClean="0"/>
              <a:t>北海道</a:t>
            </a:r>
            <a:r>
              <a:rPr lang="en-US" altLang="ja-JP" sz="2400" smtClean="0"/>
              <a:t>","</a:t>
            </a:r>
            <a:r>
              <a:rPr lang="ja-JP" altLang="en-US" sz="2400" smtClean="0"/>
              <a:t>札幌市中央区</a:t>
            </a:r>
            <a:r>
              <a:rPr lang="en-US" altLang="ja-JP" sz="2400" smtClean="0"/>
              <a:t>","</a:t>
            </a:r>
            <a:r>
              <a:rPr lang="ja-JP" altLang="en-US" sz="2400" smtClean="0"/>
              <a:t>旭ケ丘</a:t>
            </a:r>
            <a:r>
              <a:rPr lang="en-US" altLang="ja-JP" sz="2400" smtClean="0"/>
              <a:t>",0,0,1,0,0,0</a:t>
            </a:r>
            <a:endParaRPr lang="ja-JP" altLang="en-US" sz="2400" smtClean="0"/>
          </a:p>
          <a:p>
            <a:endParaRPr lang="ja-JP" altLang="en-US" sz="24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4"/>
          <p:cNvSpPr>
            <a:spLocks noGrp="1" noChangeArrowheads="1"/>
          </p:cNvSpPr>
          <p:nvPr>
            <p:ph type="title"/>
          </p:nvPr>
        </p:nvSpPr>
        <p:spPr>
          <a:xfrm>
            <a:off x="457200" y="274638"/>
            <a:ext cx="8229600" cy="490537"/>
          </a:xfrm>
          <a:noFill/>
          <a:ln/>
        </p:spPr>
        <p:txBody>
          <a:bodyPr/>
          <a:lstStyle/>
          <a:p>
            <a:r>
              <a:rPr lang="ja-JP" altLang="en-US" smtClean="0"/>
              <a:t>郵便番号</a:t>
            </a:r>
            <a:r>
              <a:rPr lang="en-US" altLang="ja-JP" smtClean="0"/>
              <a:t>CSV</a:t>
            </a:r>
            <a:r>
              <a:rPr lang="ja-JP" altLang="en-US" smtClean="0"/>
              <a:t>の</a:t>
            </a:r>
            <a:r>
              <a:rPr lang="en-US" altLang="ja-JP" smtClean="0"/>
              <a:t>XML</a:t>
            </a:r>
            <a:r>
              <a:rPr lang="ja-JP" altLang="en-US" smtClean="0"/>
              <a:t>化</a:t>
            </a:r>
          </a:p>
        </p:txBody>
      </p:sp>
      <p:sp>
        <p:nvSpPr>
          <p:cNvPr id="37893" name="Rectangle 5"/>
          <p:cNvSpPr>
            <a:spLocks noGrp="1" noChangeArrowheads="1"/>
          </p:cNvSpPr>
          <p:nvPr>
            <p:ph type="body" idx="1"/>
          </p:nvPr>
        </p:nvSpPr>
        <p:spPr>
          <a:noFill/>
          <a:ln/>
        </p:spPr>
        <p:txBody>
          <a:bodyPr/>
          <a:lstStyle/>
          <a:p>
            <a:r>
              <a:rPr lang="en-US" altLang="ja-JP" sz="1400" noProof="1" smtClean="0"/>
              <a:t>\\s*(?&lt;q1&gt;[\"']?)(?&lt;d1&gt;.*?)(?(q1)\\k&lt;q1&gt;)\\s*,\\s*(?&lt;q1&gt;[\"']?)(?&lt;d2&gt;.*?)(?(q1)\\k&lt;q1&gt;)\\s*,\\s*(?&lt;q1&gt;[\"']?)(?&lt;ZIP&gt;.*?)(?(q1)\\k&lt;q1&gt;)\\s*,\\s*(?&lt;q1&gt;[\"']?)(?&lt;d3&gt;.*?)(?(q1)\\k&lt;q1&gt;)\\s*,\\s*(?&lt;q1&gt;[\"']?)(?&lt;d4&gt;.*?)(?(q1)\\k&lt;q1&gt;)\\s*,\\s*(?&lt;q1&gt;[\"']?)(?&lt;d5&gt;.*?)(?(q1)\\k&lt;q1&gt;)\\s*,\\s*(?&lt;q1&gt;[\"']?)(?&lt;</a:t>
            </a:r>
            <a:r>
              <a:rPr lang="ja-JP" altLang="en-US" sz="1400" noProof="1" smtClean="0"/>
              <a:t>県名</a:t>
            </a:r>
            <a:r>
              <a:rPr lang="en-US" altLang="ja-JP" sz="1400" noProof="1" smtClean="0"/>
              <a:t>&gt;.*?)(?(q1)\\k&lt;q1&gt;)\\s*,\\s*(?&lt;q1&gt;[\"']?)(?&lt;</a:t>
            </a:r>
            <a:r>
              <a:rPr lang="ja-JP" altLang="en-US" sz="1400" noProof="1" smtClean="0"/>
              <a:t>市名</a:t>
            </a:r>
            <a:r>
              <a:rPr lang="en-US" altLang="ja-JP" sz="1400" noProof="1" smtClean="0"/>
              <a:t>&gt;.*?)(?(q1)\\k&lt;q1&gt;)\\s*,\\s*(?&lt;q1&gt;[\"']?)(?&lt;</a:t>
            </a:r>
            <a:r>
              <a:rPr lang="ja-JP" altLang="en-US" sz="1400" noProof="1" smtClean="0"/>
              <a:t>町域名</a:t>
            </a:r>
            <a:r>
              <a:rPr lang="en-US" altLang="ja-JP" sz="1400" noProof="1" smtClean="0"/>
              <a:t>&gt;.*?)(?(q1)\\k&lt;q1&gt;)\\s*,\\s*(?&lt;q1&gt;[\"']?)(?&lt;d6&gt;.*?)(?(q1)\\k&lt;q1&gt;)\\s*,\\s*(?&lt;q1&gt;[\"']?)(?&lt;d7&gt;.*?)(?(q1)\\k&lt;q1&gt;)\\s*,\\s*(?&lt;q1&gt;[\"']?)(?&lt;d8&gt;.*?)(?(q1)\\k&lt;q1&gt;)\\s*,\\s*(?&lt;q1&gt;[\"']?)(?&lt;d9&gt;.*?)(?(q1)\\k&lt;q1&gt;)\\s*,\\s*(?&lt;q1&gt;[\"']?)(?&lt;da&gt;.*?)(?(q1)\\k&lt;q1&gt;)\\s*,\\s*(?&lt;q1&gt;[\"']?)(?&lt;db&gt;.*?)(?(q1)\\k&lt;q1&gt;)\\s*$</a:t>
            </a:r>
          </a:p>
          <a:p>
            <a:endParaRPr lang="en-US" altLang="ja-JP" sz="1400" noProof="1" smtClean="0"/>
          </a:p>
          <a:p>
            <a:r>
              <a:rPr lang="en-US" altLang="en-US" sz="1400" noProof="1" smtClean="0"/>
              <a:t> </a:t>
            </a:r>
            <a:r>
              <a:rPr lang="en-US" altLang="ja-JP" sz="1400" noProof="1" smtClean="0"/>
              <a:t>var s = re.Replace(line,      delegate(Match mc)</a:t>
            </a:r>
          </a:p>
          <a:p>
            <a:r>
              <a:rPr lang="en-US" altLang="ja-JP" sz="1400" noProof="1" smtClean="0"/>
              <a:t>                                {</a:t>
            </a:r>
          </a:p>
          <a:p>
            <a:r>
              <a:rPr lang="en-US" altLang="ja-JP" sz="1400" noProof="1" smtClean="0"/>
              <a:t>                                  //cnt += 1;  // </a:t>
            </a:r>
            <a:r>
              <a:rPr lang="ja-JP" altLang="en-US" sz="1400" noProof="1" smtClean="0"/>
              <a:t>広域変数でつかえる</a:t>
            </a:r>
          </a:p>
          <a:p>
            <a:r>
              <a:rPr lang="ja-JP" altLang="en-US" sz="1400" noProof="1" smtClean="0"/>
              <a:t>                                    </a:t>
            </a:r>
            <a:r>
              <a:rPr lang="en-US" altLang="ja-JP" sz="1400" noProof="1" smtClean="0"/>
              <a:t>return "&lt;zip&gt;" + mc.Groups["ZIP"] + "&lt;/zip&gt;" //&lt;</a:t>
            </a:r>
            <a:r>
              <a:rPr lang="ja-JP" altLang="en-US" sz="1400" noProof="1" smtClean="0"/>
              <a:t>県名</a:t>
            </a:r>
            <a:r>
              <a:rPr lang="ja-JP" altLang="ja-JP" sz="1400" noProof="1" smtClean="0"/>
              <a:t>&gt;${</a:t>
            </a:r>
            <a:r>
              <a:rPr lang="ja-JP" altLang="en-US" sz="1400" noProof="1" smtClean="0"/>
              <a:t>県名</a:t>
            </a:r>
            <a:r>
              <a:rPr lang="ja-JP" altLang="ja-JP" sz="1400" noProof="1" smtClean="0"/>
              <a:t>}&lt;/</a:t>
            </a:r>
            <a:r>
              <a:rPr lang="ja-JP" altLang="en-US" sz="1400" noProof="1" smtClean="0"/>
              <a:t>県名</a:t>
            </a:r>
            <a:r>
              <a:rPr lang="ja-JP" altLang="ja-JP" sz="1400" noProof="1" smtClean="0"/>
              <a:t>&gt;&lt;</a:t>
            </a:r>
            <a:r>
              <a:rPr lang="ja-JP" altLang="en-US" sz="1400" noProof="1" smtClean="0"/>
              <a:t>市名</a:t>
            </a:r>
            <a:r>
              <a:rPr lang="ja-JP" altLang="ja-JP" sz="1400" noProof="1" smtClean="0"/>
              <a:t>&gt;${</a:t>
            </a:r>
            <a:r>
              <a:rPr lang="ja-JP" altLang="en-US" sz="1400" noProof="1" smtClean="0"/>
              <a:t>市名</a:t>
            </a:r>
            <a:r>
              <a:rPr lang="ja-JP" altLang="ja-JP" sz="1400" noProof="1" smtClean="0"/>
              <a:t>}&lt;/</a:t>
            </a:r>
            <a:r>
              <a:rPr lang="ja-JP" altLang="en-US" sz="1400" noProof="1" smtClean="0"/>
              <a:t>市名</a:t>
            </a:r>
            <a:r>
              <a:rPr lang="ja-JP" altLang="ja-JP" sz="1400" noProof="1" smtClean="0"/>
              <a:t>&gt;&lt;</a:t>
            </a:r>
            <a:r>
              <a:rPr lang="ja-JP" altLang="en-US" sz="1400" noProof="1" smtClean="0"/>
              <a:t>町域名</a:t>
            </a:r>
            <a:r>
              <a:rPr lang="ja-JP" altLang="ja-JP" sz="1400" noProof="1" smtClean="0"/>
              <a:t>&gt;${</a:t>
            </a:r>
            <a:r>
              <a:rPr lang="ja-JP" altLang="en-US" sz="1400" noProof="1" smtClean="0"/>
              <a:t>町域名</a:t>
            </a:r>
            <a:r>
              <a:rPr lang="ja-JP" altLang="ja-JP" sz="1400" noProof="1" smtClean="0"/>
              <a:t>}&lt;/</a:t>
            </a:r>
            <a:r>
              <a:rPr lang="ja-JP" altLang="en-US" sz="1400" noProof="1" smtClean="0"/>
              <a:t>町域名</a:t>
            </a:r>
            <a:r>
              <a:rPr lang="en-US" altLang="ja-JP" sz="1400" noProof="1" smtClean="0"/>
              <a:t>&gt;\n";</a:t>
            </a:r>
          </a:p>
          <a:p>
            <a:r>
              <a:rPr lang="en-US" altLang="ja-JP" sz="1400" noProof="1" smtClean="0"/>
              <a:t>                                          + "&lt;</a:t>
            </a:r>
            <a:r>
              <a:rPr lang="ja-JP" altLang="en-US" sz="1400" noProof="1" smtClean="0"/>
              <a:t>県名</a:t>
            </a:r>
            <a:r>
              <a:rPr lang="en-US" altLang="ja-JP" sz="1400" noProof="1" smtClean="0"/>
              <a:t>&gt;" + mc.Groups["</a:t>
            </a:r>
            <a:r>
              <a:rPr lang="ja-JP" altLang="en-US" sz="1400" noProof="1" smtClean="0"/>
              <a:t>県名</a:t>
            </a:r>
            <a:r>
              <a:rPr lang="ja-JP" altLang="ja-JP" sz="1400" noProof="1" smtClean="0"/>
              <a:t>"] + "&lt;/</a:t>
            </a:r>
            <a:r>
              <a:rPr lang="ja-JP" altLang="en-US" sz="1400" noProof="1" smtClean="0"/>
              <a:t>県名</a:t>
            </a:r>
            <a:r>
              <a:rPr lang="ja-JP" altLang="ja-JP" sz="1400" noProof="1" smtClean="0"/>
              <a:t>&gt;"</a:t>
            </a:r>
          </a:p>
          <a:p>
            <a:r>
              <a:rPr lang="ja-JP" altLang="ja-JP" sz="1400" noProof="1" smtClean="0"/>
              <a:t>                                          + "&lt;</a:t>
            </a:r>
            <a:r>
              <a:rPr lang="ja-JP" altLang="en-US" sz="1400" noProof="1" smtClean="0"/>
              <a:t>市名</a:t>
            </a:r>
            <a:r>
              <a:rPr lang="en-US" altLang="ja-JP" sz="1400" noProof="1" smtClean="0"/>
              <a:t>&gt;" + mc.Groups["</a:t>
            </a:r>
            <a:r>
              <a:rPr lang="ja-JP" altLang="en-US" sz="1400" noProof="1" smtClean="0"/>
              <a:t>市名</a:t>
            </a:r>
            <a:r>
              <a:rPr lang="ja-JP" altLang="ja-JP" sz="1400" noProof="1" smtClean="0"/>
              <a:t>"] + "&lt;/</a:t>
            </a:r>
            <a:r>
              <a:rPr lang="ja-JP" altLang="en-US" sz="1400" noProof="1" smtClean="0"/>
              <a:t>市名</a:t>
            </a:r>
            <a:r>
              <a:rPr lang="ja-JP" altLang="ja-JP" sz="1400" noProof="1" smtClean="0"/>
              <a:t>&gt;"</a:t>
            </a:r>
          </a:p>
          <a:p>
            <a:r>
              <a:rPr lang="ja-JP" altLang="ja-JP" sz="1400" noProof="1" smtClean="0"/>
              <a:t>                                          + "&lt;</a:t>
            </a:r>
            <a:r>
              <a:rPr lang="ja-JP" altLang="en-US" sz="1400" noProof="1" smtClean="0"/>
              <a:t>町域名</a:t>
            </a:r>
            <a:r>
              <a:rPr lang="en-US" altLang="ja-JP" sz="1400" noProof="1" smtClean="0"/>
              <a:t>&gt;" + mc.Groups["</a:t>
            </a:r>
            <a:r>
              <a:rPr lang="ja-JP" altLang="en-US" sz="1400" noProof="1" smtClean="0"/>
              <a:t>町域名</a:t>
            </a:r>
            <a:r>
              <a:rPr lang="ja-JP" altLang="ja-JP" sz="1400" noProof="1" smtClean="0"/>
              <a:t>"] + "&lt;/</a:t>
            </a:r>
            <a:r>
              <a:rPr lang="ja-JP" altLang="en-US" sz="1400" noProof="1" smtClean="0"/>
              <a:t>町域名</a:t>
            </a:r>
            <a:r>
              <a:rPr lang="ja-JP" altLang="ja-JP" sz="1400" noProof="1" smtClean="0"/>
              <a:t>&gt;"</a:t>
            </a:r>
          </a:p>
          <a:p>
            <a:r>
              <a:rPr lang="en-US" altLang="ja-JP" sz="1400" noProof="1" smtClean="0"/>
              <a:t>                                          + System.Environment.NewLine </a:t>
            </a:r>
          </a:p>
          <a:p>
            <a:r>
              <a:rPr lang="en-US" altLang="ja-JP" sz="1400" noProof="1" smtClean="0"/>
              <a:t>                                          ;</a:t>
            </a:r>
          </a:p>
          <a:p>
            <a:r>
              <a:rPr lang="en-US" altLang="ja-JP" sz="1400" noProof="1" smtClean="0"/>
              <a:t>                                }</a:t>
            </a:r>
          </a:p>
          <a:p>
            <a:r>
              <a:rPr lang="en-US" altLang="ja-JP" sz="1400" noProof="1" smtClean="0"/>
              <a:t>                        );</a:t>
            </a:r>
          </a:p>
          <a:p>
            <a:pPr>
              <a:lnSpc>
                <a:spcPct val="80000"/>
              </a:lnSpc>
            </a:pPr>
            <a:endParaRPr lang="ja-JP" altLang="en-US" sz="14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4"/>
          <p:cNvSpPr>
            <a:spLocks noGrp="1" noChangeArrowheads="1"/>
          </p:cNvSpPr>
          <p:nvPr>
            <p:ph type="title"/>
          </p:nvPr>
        </p:nvSpPr>
        <p:spPr>
          <a:xfrm>
            <a:off x="468313" y="333375"/>
            <a:ext cx="8229600" cy="358775"/>
          </a:xfrm>
          <a:noFill/>
          <a:ln/>
        </p:spPr>
        <p:txBody>
          <a:bodyPr/>
          <a:lstStyle/>
          <a:p>
            <a:r>
              <a:rPr lang="ja-JP" altLang="en-US" sz="2000" smtClean="0"/>
              <a:t>区名の抜き出し</a:t>
            </a:r>
          </a:p>
        </p:txBody>
      </p:sp>
      <p:sp>
        <p:nvSpPr>
          <p:cNvPr id="39941" name="Rectangle 5"/>
          <p:cNvSpPr>
            <a:spLocks noGrp="1" noChangeArrowheads="1"/>
          </p:cNvSpPr>
          <p:nvPr>
            <p:ph type="body" idx="1"/>
          </p:nvPr>
        </p:nvSpPr>
        <p:spPr>
          <a:xfrm>
            <a:off x="468313" y="1052513"/>
            <a:ext cx="8229600" cy="5073650"/>
          </a:xfrm>
          <a:noFill/>
          <a:ln/>
        </p:spPr>
        <p:txBody>
          <a:bodyPr/>
          <a:lstStyle/>
          <a:p>
            <a:r>
              <a:rPr lang="ja-JP" altLang="en-US" sz="2400" noProof="1" smtClean="0"/>
              <a:t>大阪市と神戸市の区を抽出</a:t>
            </a:r>
            <a:endParaRPr lang="ja-JP" altLang="ja-JP" sz="2400" noProof="1" smtClean="0"/>
          </a:p>
          <a:p>
            <a:r>
              <a:rPr lang="ja-JP" sz="2400" smtClean="0"/>
              <a:t>　　</a:t>
            </a:r>
            <a:r>
              <a:rPr lang="ja-JP" altLang="ja-JP" sz="2400" noProof="1" smtClean="0"/>
              <a:t>^.*(?=(</a:t>
            </a:r>
            <a:r>
              <a:rPr lang="ja-JP" altLang="en-US" sz="2400" noProof="1" smtClean="0"/>
              <a:t>大阪</a:t>
            </a:r>
            <a:r>
              <a:rPr lang="ja-JP" altLang="ja-JP" sz="2400" noProof="1" smtClean="0"/>
              <a:t>|</a:t>
            </a:r>
            <a:r>
              <a:rPr lang="ja-JP" altLang="en-US" sz="2400" noProof="1" smtClean="0"/>
              <a:t>神戸</a:t>
            </a:r>
            <a:r>
              <a:rPr lang="ja-JP" altLang="ja-JP" sz="2400" noProof="1" smtClean="0"/>
              <a:t>)</a:t>
            </a:r>
            <a:r>
              <a:rPr lang="ja-JP" altLang="en-US" sz="2400" noProof="1" smtClean="0"/>
              <a:t>市</a:t>
            </a:r>
            <a:r>
              <a:rPr lang="ja-JP" altLang="ja-JP" sz="2400" noProof="1" smtClean="0"/>
              <a:t>).*</a:t>
            </a:r>
            <a:r>
              <a:rPr lang="ja-JP" altLang="en-US" sz="2400" noProof="1" smtClean="0"/>
              <a:t>区</a:t>
            </a:r>
            <a:r>
              <a:rPr lang="ja-JP" altLang="ja-JP" sz="2400" noProof="1" smtClean="0"/>
              <a:t>.*$</a:t>
            </a:r>
          </a:p>
          <a:p>
            <a:endParaRPr lang="ja-JP" altLang="en-US" sz="2400" smtClean="0"/>
          </a:p>
          <a:p>
            <a:r>
              <a:rPr lang="ja-JP" sz="2400" smtClean="0"/>
              <a:t>・</a:t>
            </a:r>
            <a:r>
              <a:rPr lang="ja-JP" altLang="en-US" sz="2400" noProof="1" smtClean="0"/>
              <a:t>政令都市以外の区</a:t>
            </a:r>
            <a:endParaRPr lang="ja-JP" altLang="ja-JP" sz="2400" noProof="1" smtClean="0"/>
          </a:p>
          <a:p>
            <a:r>
              <a:rPr lang="ja-JP" altLang="ja-JP" sz="2400" noProof="1" smtClean="0"/>
              <a:t>^.*(?&lt;!(</a:t>
            </a:r>
            <a:r>
              <a:rPr lang="ja-JP" altLang="en-US" sz="2400" noProof="1" smtClean="0"/>
              <a:t>札幌</a:t>
            </a:r>
            <a:r>
              <a:rPr lang="ja-JP" altLang="ja-JP" sz="2400" noProof="1" smtClean="0"/>
              <a:t>|</a:t>
            </a:r>
            <a:r>
              <a:rPr lang="ja-JP" altLang="en-US" sz="2400" noProof="1" smtClean="0"/>
              <a:t>仙台</a:t>
            </a:r>
            <a:r>
              <a:rPr lang="ja-JP" altLang="ja-JP" sz="2400" noProof="1" smtClean="0"/>
              <a:t>|</a:t>
            </a:r>
            <a:r>
              <a:rPr lang="ja-JP" altLang="en-US" sz="2400" noProof="1" smtClean="0"/>
              <a:t>さいたま</a:t>
            </a:r>
            <a:r>
              <a:rPr lang="ja-JP" altLang="ja-JP" sz="2400" noProof="1" smtClean="0"/>
              <a:t>|</a:t>
            </a:r>
            <a:r>
              <a:rPr lang="ja-JP" altLang="en-US" sz="2400" noProof="1" smtClean="0"/>
              <a:t>千葉</a:t>
            </a:r>
            <a:r>
              <a:rPr lang="ja-JP" altLang="ja-JP" sz="2400" noProof="1" smtClean="0"/>
              <a:t>|</a:t>
            </a:r>
            <a:r>
              <a:rPr lang="ja-JP" altLang="en-US" sz="2400" noProof="1" smtClean="0"/>
              <a:t>横浜</a:t>
            </a:r>
            <a:r>
              <a:rPr lang="ja-JP" altLang="ja-JP" sz="2400" noProof="1" smtClean="0"/>
              <a:t>|</a:t>
            </a:r>
            <a:r>
              <a:rPr lang="ja-JP" altLang="en-US" sz="2400" noProof="1" smtClean="0"/>
              <a:t>川崎</a:t>
            </a:r>
            <a:r>
              <a:rPr lang="ja-JP" altLang="ja-JP" sz="2400" noProof="1" smtClean="0"/>
              <a:t>|</a:t>
            </a:r>
            <a:r>
              <a:rPr lang="ja-JP" altLang="en-US" sz="2400" noProof="1" smtClean="0"/>
              <a:t>新潟</a:t>
            </a:r>
            <a:r>
              <a:rPr lang="ja-JP" altLang="ja-JP" sz="2400" noProof="1" smtClean="0"/>
              <a:t>|</a:t>
            </a:r>
            <a:r>
              <a:rPr lang="ja-JP" altLang="en-US" sz="2400" noProof="1" smtClean="0"/>
              <a:t>静岡</a:t>
            </a:r>
            <a:r>
              <a:rPr lang="ja-JP" altLang="ja-JP" sz="2400" noProof="1" smtClean="0"/>
              <a:t>|</a:t>
            </a:r>
            <a:r>
              <a:rPr lang="ja-JP" altLang="en-US" sz="2400" noProof="1" smtClean="0"/>
              <a:t>浜松</a:t>
            </a:r>
            <a:r>
              <a:rPr lang="ja-JP" altLang="ja-JP" sz="2400" noProof="1" smtClean="0"/>
              <a:t>|</a:t>
            </a:r>
            <a:r>
              <a:rPr lang="ja-JP" altLang="en-US" sz="2400" noProof="1" smtClean="0"/>
              <a:t>名古屋</a:t>
            </a:r>
            <a:r>
              <a:rPr lang="ja-JP" altLang="ja-JP" sz="2400" noProof="1" smtClean="0"/>
              <a:t>|</a:t>
            </a:r>
            <a:r>
              <a:rPr lang="ja-JP" altLang="en-US" sz="2400" noProof="1" smtClean="0"/>
              <a:t>京都</a:t>
            </a:r>
            <a:r>
              <a:rPr lang="ja-JP" altLang="ja-JP" sz="2400" noProof="1" smtClean="0"/>
              <a:t>|</a:t>
            </a:r>
            <a:r>
              <a:rPr lang="ja-JP" altLang="en-US" sz="2400" noProof="1" smtClean="0"/>
              <a:t>大阪</a:t>
            </a:r>
            <a:r>
              <a:rPr lang="ja-JP" altLang="ja-JP" sz="2400" noProof="1" smtClean="0"/>
              <a:t>|</a:t>
            </a:r>
            <a:r>
              <a:rPr lang="ja-JP" altLang="en-US" sz="2400" noProof="1" smtClean="0"/>
              <a:t>堺</a:t>
            </a:r>
            <a:r>
              <a:rPr lang="ja-JP" altLang="ja-JP" sz="2400" noProof="1" smtClean="0"/>
              <a:t>|</a:t>
            </a:r>
            <a:r>
              <a:rPr lang="ja-JP" altLang="en-US" sz="2400" noProof="1" smtClean="0"/>
              <a:t>神戸</a:t>
            </a:r>
            <a:r>
              <a:rPr lang="ja-JP" altLang="ja-JP" sz="2400" noProof="1" smtClean="0"/>
              <a:t>|</a:t>
            </a:r>
            <a:r>
              <a:rPr lang="ja-JP" altLang="en-US" sz="2400" noProof="1" smtClean="0"/>
              <a:t>広島</a:t>
            </a:r>
            <a:r>
              <a:rPr lang="ja-JP" altLang="ja-JP" sz="2400" noProof="1" smtClean="0"/>
              <a:t>|</a:t>
            </a:r>
            <a:r>
              <a:rPr lang="ja-JP" altLang="en-US" sz="2400" noProof="1" smtClean="0"/>
              <a:t>北九州</a:t>
            </a:r>
            <a:r>
              <a:rPr lang="ja-JP" altLang="ja-JP" sz="2400" noProof="1" smtClean="0"/>
              <a:t>|</a:t>
            </a:r>
            <a:r>
              <a:rPr lang="ja-JP" altLang="en-US" sz="2400" noProof="1" smtClean="0"/>
              <a:t>福岡</a:t>
            </a:r>
            <a:r>
              <a:rPr lang="ja-JP" altLang="ja-JP" sz="2400" noProof="1" smtClean="0"/>
              <a:t>))</a:t>
            </a:r>
            <a:r>
              <a:rPr lang="ja-JP" altLang="en-US" sz="2400" noProof="1" smtClean="0"/>
              <a:t>市</a:t>
            </a:r>
            <a:r>
              <a:rPr lang="ja-JP" altLang="ja-JP" sz="2400" noProof="1" smtClean="0"/>
              <a:t>.*</a:t>
            </a:r>
            <a:r>
              <a:rPr lang="ja-JP" altLang="en-US" sz="2400" noProof="1" smtClean="0"/>
              <a:t>区</a:t>
            </a:r>
            <a:r>
              <a:rPr lang="ja-JP" altLang="ja-JP" sz="2400" noProof="1" smtClean="0"/>
              <a:t>.*$</a:t>
            </a:r>
          </a:p>
          <a:p>
            <a:endParaRPr lang="ja-JP" altLang="ja-JP" sz="2400" noProof="1" smtClean="0"/>
          </a:p>
          <a:p>
            <a:r>
              <a:rPr lang="ja-JP" altLang="ja-JP" sz="2400" noProof="1" smtClean="0"/>
              <a:t>^.*(?&lt;!(</a:t>
            </a:r>
            <a:r>
              <a:rPr lang="ja-JP" sz="2400" noProof="1" smtClean="0"/>
              <a:t>札幌</a:t>
            </a:r>
            <a:r>
              <a:rPr lang="ja-JP" altLang="ja-JP" sz="2400" noProof="1" smtClean="0"/>
              <a:t>|</a:t>
            </a:r>
            <a:r>
              <a:rPr lang="ja-JP" sz="2400" noProof="1" smtClean="0"/>
              <a:t>仙台</a:t>
            </a:r>
            <a:r>
              <a:rPr lang="ja-JP" altLang="ja-JP" sz="2400" noProof="1" smtClean="0"/>
              <a:t>|</a:t>
            </a:r>
            <a:r>
              <a:rPr lang="ja-JP" sz="2400" noProof="1" smtClean="0"/>
              <a:t>さいたま</a:t>
            </a:r>
            <a:r>
              <a:rPr lang="ja-JP" altLang="ja-JP" sz="2400" noProof="1" smtClean="0"/>
              <a:t>|</a:t>
            </a:r>
            <a:r>
              <a:rPr lang="ja-JP" sz="2400" noProof="1" smtClean="0"/>
              <a:t>千葉</a:t>
            </a:r>
            <a:r>
              <a:rPr lang="ja-JP" altLang="ja-JP" sz="2400" noProof="1" smtClean="0"/>
              <a:t>|</a:t>
            </a:r>
            <a:r>
              <a:rPr lang="ja-JP" sz="2400" noProof="1" smtClean="0"/>
              <a:t>横浜</a:t>
            </a:r>
            <a:r>
              <a:rPr lang="ja-JP" altLang="ja-JP" sz="2400" noProof="1" smtClean="0"/>
              <a:t>|</a:t>
            </a:r>
            <a:r>
              <a:rPr lang="ja-JP" sz="2400" noProof="1" smtClean="0"/>
              <a:t>川崎</a:t>
            </a:r>
            <a:r>
              <a:rPr lang="ja-JP" altLang="ja-JP" sz="2400" noProof="1" smtClean="0"/>
              <a:t>|</a:t>
            </a:r>
            <a:r>
              <a:rPr lang="ja-JP" sz="2400" noProof="1" smtClean="0"/>
              <a:t>新潟</a:t>
            </a:r>
            <a:r>
              <a:rPr lang="ja-JP" altLang="ja-JP" sz="2400" noProof="1" smtClean="0"/>
              <a:t>|</a:t>
            </a:r>
            <a:r>
              <a:rPr lang="ja-JP" sz="2400" noProof="1" smtClean="0"/>
              <a:t>静岡</a:t>
            </a:r>
            <a:r>
              <a:rPr lang="ja-JP" altLang="ja-JP" sz="2400" noProof="1" smtClean="0"/>
              <a:t>|</a:t>
            </a:r>
            <a:r>
              <a:rPr lang="ja-JP" sz="2400" noProof="1" smtClean="0"/>
              <a:t>浜松</a:t>
            </a:r>
            <a:r>
              <a:rPr lang="ja-JP" altLang="ja-JP" sz="2400" noProof="1" smtClean="0"/>
              <a:t>|</a:t>
            </a:r>
            <a:r>
              <a:rPr lang="ja-JP" sz="2400" noProof="1" smtClean="0"/>
              <a:t>名古屋</a:t>
            </a:r>
            <a:r>
              <a:rPr lang="ja-JP" altLang="ja-JP" sz="2400" noProof="1" smtClean="0"/>
              <a:t>|</a:t>
            </a:r>
            <a:r>
              <a:rPr lang="ja-JP" sz="2400" noProof="1" smtClean="0"/>
              <a:t>京都</a:t>
            </a:r>
            <a:r>
              <a:rPr lang="ja-JP" altLang="ja-JP" sz="2400" noProof="1" smtClean="0"/>
              <a:t>|</a:t>
            </a:r>
            <a:r>
              <a:rPr lang="ja-JP" sz="2400" noProof="1" smtClean="0"/>
              <a:t>大阪</a:t>
            </a:r>
            <a:r>
              <a:rPr lang="ja-JP" altLang="ja-JP" sz="2400" noProof="1" smtClean="0"/>
              <a:t>|</a:t>
            </a:r>
            <a:r>
              <a:rPr lang="ja-JP" sz="2400" noProof="1" smtClean="0"/>
              <a:t>堺</a:t>
            </a:r>
            <a:r>
              <a:rPr lang="ja-JP" altLang="ja-JP" sz="2400" noProof="1" smtClean="0"/>
              <a:t>|</a:t>
            </a:r>
            <a:r>
              <a:rPr lang="ja-JP" sz="2400" noProof="1" smtClean="0"/>
              <a:t>神戸</a:t>
            </a:r>
            <a:r>
              <a:rPr lang="ja-JP" altLang="ja-JP" sz="2400" noProof="1" smtClean="0"/>
              <a:t>|</a:t>
            </a:r>
            <a:r>
              <a:rPr lang="ja-JP" sz="2400" noProof="1" smtClean="0"/>
              <a:t>広島</a:t>
            </a:r>
            <a:r>
              <a:rPr lang="ja-JP" altLang="ja-JP" sz="2400" noProof="1" smtClean="0"/>
              <a:t>|</a:t>
            </a:r>
            <a:r>
              <a:rPr lang="ja-JP" sz="2400" noProof="1" smtClean="0"/>
              <a:t>北九州</a:t>
            </a:r>
            <a:r>
              <a:rPr lang="ja-JP" altLang="ja-JP" sz="2400" noProof="1" smtClean="0"/>
              <a:t>|</a:t>
            </a:r>
            <a:r>
              <a:rPr lang="ja-JP" sz="2400" noProof="1" smtClean="0"/>
              <a:t>福岡</a:t>
            </a:r>
            <a:r>
              <a:rPr lang="ja-JP" altLang="ja-JP" sz="2400" noProof="1" smtClean="0"/>
              <a:t>))</a:t>
            </a:r>
            <a:r>
              <a:rPr lang="ja-JP" sz="2400" noProof="1" smtClean="0"/>
              <a:t>市</a:t>
            </a:r>
            <a:r>
              <a:rPr lang="ja-JP" altLang="ja-JP" sz="2400" noProof="1" smtClean="0"/>
              <a:t>.*[^</a:t>
            </a:r>
            <a:r>
              <a:rPr lang="ja-JP" sz="2400" noProof="1" smtClean="0"/>
              <a:t>一二三四五六七八九１２３４５６７８９</a:t>
            </a:r>
            <a:r>
              <a:rPr lang="ja-JP" altLang="ja-JP" sz="2400" noProof="1" smtClean="0"/>
              <a:t>]+</a:t>
            </a:r>
            <a:r>
              <a:rPr lang="ja-JP" sz="2400" noProof="1" smtClean="0"/>
              <a:t>区</a:t>
            </a:r>
            <a:r>
              <a:rPr lang="ja-JP" altLang="ja-JP" sz="2400" noProof="1" smtClean="0"/>
              <a:t>.*$</a:t>
            </a:r>
          </a:p>
          <a:p>
            <a:pPr>
              <a:lnSpc>
                <a:spcPct val="90000"/>
              </a:lnSpc>
              <a:buFontTx/>
              <a:buNone/>
            </a:pPr>
            <a:endParaRPr lang="ja-JP" altLang="en-US" sz="24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ectangle 4"/>
          <p:cNvSpPr>
            <a:spLocks noGrp="1" noChangeArrowheads="1"/>
          </p:cNvSpPr>
          <p:nvPr>
            <p:ph type="title"/>
          </p:nvPr>
        </p:nvSpPr>
        <p:spPr>
          <a:xfrm>
            <a:off x="457200" y="274638"/>
            <a:ext cx="8229600" cy="417512"/>
          </a:xfrm>
          <a:noFill/>
          <a:ln/>
        </p:spPr>
        <p:txBody>
          <a:bodyPr/>
          <a:lstStyle/>
          <a:p>
            <a:r>
              <a:rPr lang="ja-JP" altLang="en-US" sz="2000" smtClean="0"/>
              <a:t>便利か知らんけど遅いのでは？</a:t>
            </a:r>
          </a:p>
        </p:txBody>
      </p:sp>
      <p:sp>
        <p:nvSpPr>
          <p:cNvPr id="41989" name="Rectangle 5"/>
          <p:cNvSpPr>
            <a:spLocks noGrp="1" noChangeArrowheads="1"/>
          </p:cNvSpPr>
          <p:nvPr>
            <p:ph type="body" idx="1"/>
          </p:nvPr>
        </p:nvSpPr>
        <p:spPr>
          <a:noFill/>
          <a:ln/>
        </p:spPr>
        <p:txBody>
          <a:bodyPr/>
          <a:lstStyle/>
          <a:p>
            <a:pPr>
              <a:lnSpc>
                <a:spcPct val="80000"/>
              </a:lnSpc>
            </a:pPr>
            <a:r>
              <a:rPr lang="ja-JP" altLang="en-US" sz="2000" smtClean="0"/>
              <a:t>遅いか早いかは、スキルしだい</a:t>
            </a:r>
          </a:p>
          <a:p>
            <a:pPr>
              <a:lnSpc>
                <a:spcPct val="80000"/>
              </a:lnSpc>
            </a:pPr>
            <a:r>
              <a:rPr lang="ja-JP" altLang="en-US" sz="2000" smtClean="0"/>
              <a:t>一二万件のを素読みしてみる</a:t>
            </a:r>
          </a:p>
          <a:p>
            <a:pPr>
              <a:lnSpc>
                <a:spcPct val="80000"/>
              </a:lnSpc>
            </a:pPr>
            <a:r>
              <a:rPr lang="ja-JP" altLang="en-US" sz="2000" smtClean="0"/>
              <a:t> </a:t>
            </a:r>
            <a:r>
              <a:rPr lang="en-US" altLang="ja-JP" sz="2000" smtClean="0"/>
              <a:t>while ((line = sr.ReadLine()) != null)</a:t>
            </a:r>
          </a:p>
          <a:p>
            <a:pPr>
              <a:lnSpc>
                <a:spcPct val="80000"/>
              </a:lnSpc>
            </a:pPr>
            <a:r>
              <a:rPr lang="en-US" altLang="ja-JP" sz="2000" smtClean="0"/>
              <a:t>                {</a:t>
            </a:r>
          </a:p>
          <a:p>
            <a:pPr>
              <a:lnSpc>
                <a:spcPct val="80000"/>
              </a:lnSpc>
            </a:pPr>
            <a:r>
              <a:rPr lang="en-US" altLang="ja-JP" sz="2000" smtClean="0"/>
              <a:t>                     continue;</a:t>
            </a:r>
          </a:p>
          <a:p>
            <a:pPr>
              <a:lnSpc>
                <a:spcPct val="80000"/>
              </a:lnSpc>
            </a:pPr>
            <a:r>
              <a:rPr lang="en-US" altLang="ja-JP" sz="2000" smtClean="0"/>
              <a:t>                }</a:t>
            </a:r>
          </a:p>
          <a:p>
            <a:pPr>
              <a:lnSpc>
                <a:spcPct val="80000"/>
              </a:lnSpc>
            </a:pPr>
            <a:endParaRPr lang="ja-JP" altLang="en-US" sz="2000" smtClean="0"/>
          </a:p>
          <a:p>
            <a:pPr>
              <a:lnSpc>
                <a:spcPct val="80000"/>
              </a:lnSpc>
            </a:pPr>
            <a:r>
              <a:rPr lang="ja-JP" altLang="ja-JP" sz="2000" noProof="1" smtClean="0"/>
              <a:t>大阪</a:t>
            </a:r>
            <a:r>
              <a:rPr lang="ja-JP" altLang="en-US" sz="2000" smtClean="0"/>
              <a:t>市と</a:t>
            </a:r>
            <a:r>
              <a:rPr lang="ja-JP" sz="2000" smtClean="0"/>
              <a:t>神戸市のデータを</a:t>
            </a:r>
            <a:r>
              <a:rPr lang="en-US" altLang="ja-JP" sz="2000" noProof="1" smtClean="0"/>
              <a:t>C#</a:t>
            </a:r>
            <a:r>
              <a:rPr lang="ja-JP" altLang="en-US" sz="2000" noProof="1" smtClean="0"/>
              <a:t>で抽出</a:t>
            </a:r>
            <a:endParaRPr lang="ja-JP" altLang="ja-JP" sz="2000" noProof="1" smtClean="0"/>
          </a:p>
          <a:p>
            <a:pPr>
              <a:lnSpc>
                <a:spcPct val="80000"/>
              </a:lnSpc>
            </a:pPr>
            <a:r>
              <a:rPr lang="en-US" altLang="ja-JP" sz="2000" noProof="1" smtClean="0"/>
              <a:t>if (line.IndexOf(\"</a:t>
            </a:r>
            <a:r>
              <a:rPr lang="ja-JP" altLang="en-US" sz="2000" noProof="1" smtClean="0"/>
              <a:t>大阪市</a:t>
            </a:r>
            <a:r>
              <a:rPr lang="en-US" altLang="ja-JP" sz="2000" noProof="1" smtClean="0"/>
              <a:t>\") &gt; -1 || line.IndexOf(\"</a:t>
            </a:r>
            <a:r>
              <a:rPr lang="ja-JP" altLang="en-US" sz="2000" noProof="1" smtClean="0"/>
              <a:t>神戸市</a:t>
            </a:r>
            <a:r>
              <a:rPr lang="ja-JP" altLang="ja-JP" sz="2000" noProof="1" smtClean="0"/>
              <a:t>\") &gt; -1)</a:t>
            </a:r>
          </a:p>
          <a:p>
            <a:pPr>
              <a:lnSpc>
                <a:spcPct val="80000"/>
              </a:lnSpc>
            </a:pPr>
            <a:endParaRPr lang="ja-JP" altLang="en-US" sz="2000" smtClean="0"/>
          </a:p>
          <a:p>
            <a:pPr>
              <a:lnSpc>
                <a:spcPct val="80000"/>
              </a:lnSpc>
            </a:pPr>
            <a:r>
              <a:rPr lang="ja-JP" altLang="en-US" sz="2000" smtClean="0"/>
              <a:t>正規表現で抽出</a:t>
            </a:r>
          </a:p>
          <a:p>
            <a:pPr>
              <a:lnSpc>
                <a:spcPct val="80000"/>
              </a:lnSpc>
            </a:pPr>
            <a:r>
              <a:rPr lang="ja-JP" altLang="ja-JP" sz="2000" noProof="1" smtClean="0"/>
              <a:t>^.*(</a:t>
            </a:r>
            <a:r>
              <a:rPr lang="ja-JP" altLang="en-US" sz="2000" noProof="1" smtClean="0"/>
              <a:t>大阪市</a:t>
            </a:r>
            <a:r>
              <a:rPr lang="ja-JP" altLang="ja-JP" sz="2000" noProof="1" smtClean="0"/>
              <a:t>|</a:t>
            </a:r>
            <a:r>
              <a:rPr lang="ja-JP" altLang="en-US" sz="2000" noProof="1" smtClean="0"/>
              <a:t>神戸市</a:t>
            </a:r>
            <a:r>
              <a:rPr lang="ja-JP" altLang="ja-JP" sz="2000" noProof="1" smtClean="0"/>
              <a:t>).*$</a:t>
            </a:r>
          </a:p>
          <a:p>
            <a:pPr>
              <a:lnSpc>
                <a:spcPct val="80000"/>
              </a:lnSpc>
            </a:pPr>
            <a:r>
              <a:rPr lang="ja-JP" altLang="en-US" sz="2000" smtClean="0"/>
              <a:t>下手な時</a:t>
            </a:r>
          </a:p>
          <a:p>
            <a:pPr>
              <a:lnSpc>
                <a:spcPct val="80000"/>
              </a:lnSpc>
            </a:pPr>
            <a:r>
              <a:rPr lang="ja-JP" altLang="ja-JP" sz="2000" noProof="1" smtClean="0"/>
              <a:t>.*(</a:t>
            </a:r>
            <a:r>
              <a:rPr lang="ja-JP" altLang="en-US" sz="2000" noProof="1" smtClean="0"/>
              <a:t>大阪市</a:t>
            </a:r>
            <a:r>
              <a:rPr lang="ja-JP" altLang="ja-JP" sz="2000" noProof="1" smtClean="0"/>
              <a:t>|</a:t>
            </a:r>
            <a:r>
              <a:rPr lang="ja-JP" altLang="en-US" sz="2000" noProof="1" smtClean="0"/>
              <a:t>神戸市</a:t>
            </a:r>
            <a:r>
              <a:rPr lang="ja-JP" altLang="ja-JP" sz="2000" noProof="1" smtClean="0"/>
              <a:t>).*</a:t>
            </a:r>
            <a:endParaRPr lang="ja-JP" altLang="en-US" sz="20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4"/>
          <p:cNvSpPr>
            <a:spLocks noGrp="1" noChangeArrowheads="1"/>
          </p:cNvSpPr>
          <p:nvPr>
            <p:ph type="title"/>
          </p:nvPr>
        </p:nvSpPr>
        <p:spPr>
          <a:xfrm>
            <a:off x="457200" y="274638"/>
            <a:ext cx="8229600" cy="490537"/>
          </a:xfrm>
          <a:noFill/>
          <a:ln/>
        </p:spPr>
        <p:txBody>
          <a:bodyPr/>
          <a:lstStyle/>
          <a:p>
            <a:r>
              <a:rPr lang="ja-JP" altLang="en-US" smtClean="0"/>
              <a:t>構文解析もどき</a:t>
            </a:r>
          </a:p>
        </p:txBody>
      </p:sp>
      <p:sp>
        <p:nvSpPr>
          <p:cNvPr id="44037" name="Rectangle 5"/>
          <p:cNvSpPr>
            <a:spLocks noGrp="1" noChangeArrowheads="1"/>
          </p:cNvSpPr>
          <p:nvPr>
            <p:ph type="body" idx="1"/>
          </p:nvPr>
        </p:nvSpPr>
        <p:spPr>
          <a:noFill/>
          <a:ln/>
        </p:spPr>
        <p:txBody>
          <a:bodyPr/>
          <a:lstStyle/>
          <a:p>
            <a:r>
              <a:rPr lang="ja-JP" altLang="en-US" smtClean="0"/>
              <a:t>ネストされた引数の分離</a:t>
            </a:r>
          </a:p>
          <a:p>
            <a:r>
              <a:rPr lang="ja-JP" altLang="en-US" smtClean="0"/>
              <a:t>この式の</a:t>
            </a:r>
            <a:r>
              <a:rPr lang="en-US" altLang="ja-JP" smtClean="0"/>
              <a:t>abc( ) </a:t>
            </a:r>
            <a:r>
              <a:rPr lang="ja-JP" altLang="en-US" smtClean="0"/>
              <a:t>の引数や</a:t>
            </a:r>
            <a:r>
              <a:rPr lang="en-US" altLang="ja-JP" smtClean="0"/>
              <a:t>.    F1()</a:t>
            </a:r>
            <a:r>
              <a:rPr lang="ja-JP" altLang="en-US" smtClean="0"/>
              <a:t>の引数を抜き出したい</a:t>
            </a:r>
          </a:p>
          <a:p>
            <a:r>
              <a:rPr lang="en-US" altLang="ja-JP" noProof="1" smtClean="0"/>
              <a:t>ABC(KBC,F1( fa1,fb2) , G2(g1,g2,g3) , H3(  K(2),J(3,4)) )</a:t>
            </a:r>
          </a:p>
          <a:p>
            <a:endParaRPr lang="en-US" altLang="ja-JP" noProof="1" smtClean="0"/>
          </a:p>
          <a:p>
            <a:r>
              <a:rPr lang="en-US" altLang="ja-JP" noProof="1" smtClean="0"/>
              <a:t>(?&lt;TITLE&gt;[^\(\)]*)(((?'Open'\()[^\(\)]*)+((?'Close-Open'\))[^\(\)]*?)+)*(?(Open)(?!))</a:t>
            </a:r>
            <a:endParaRPr lang="ja-JP" altLang="en-US"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4"/>
          <p:cNvSpPr>
            <a:spLocks noGrp="1" noChangeArrowheads="1"/>
          </p:cNvSpPr>
          <p:nvPr>
            <p:ph type="title"/>
          </p:nvPr>
        </p:nvSpPr>
        <p:spPr>
          <a:xfrm>
            <a:off x="457200" y="274638"/>
            <a:ext cx="8229600" cy="561975"/>
          </a:xfrm>
          <a:noFill/>
          <a:ln/>
        </p:spPr>
        <p:txBody>
          <a:bodyPr/>
          <a:lstStyle/>
          <a:p>
            <a:r>
              <a:rPr lang="ja-JP" altLang="en-US" smtClean="0"/>
              <a:t>まとめ</a:t>
            </a:r>
          </a:p>
        </p:txBody>
      </p:sp>
      <p:sp>
        <p:nvSpPr>
          <p:cNvPr id="46085" name="Rectangle 5"/>
          <p:cNvSpPr>
            <a:spLocks noGrp="1" noChangeArrowheads="1"/>
          </p:cNvSpPr>
          <p:nvPr>
            <p:ph type="body" idx="1"/>
          </p:nvPr>
        </p:nvSpPr>
        <p:spPr>
          <a:noFill/>
          <a:ln/>
        </p:spPr>
        <p:txBody>
          <a:bodyPr/>
          <a:lstStyle/>
          <a:p>
            <a:r>
              <a:rPr lang="en-US" altLang="ja-JP" sz="2400" smtClean="0"/>
              <a:t>Regex</a:t>
            </a:r>
            <a:r>
              <a:rPr lang="ja-JP" altLang="en-US" sz="2400" smtClean="0"/>
              <a:t>は万能ではない道具</a:t>
            </a:r>
          </a:p>
          <a:p>
            <a:r>
              <a:rPr lang="ja-JP" altLang="en-US" sz="2400" smtClean="0"/>
              <a:t>慣れるまでが大変</a:t>
            </a:r>
          </a:p>
          <a:p>
            <a:r>
              <a:rPr lang="ja-JP" altLang="en-US" sz="2400" smtClean="0"/>
              <a:t>処理系の方言に注意</a:t>
            </a:r>
          </a:p>
          <a:p>
            <a:r>
              <a:rPr lang="ja-JP" altLang="en-US" sz="2400" smtClean="0"/>
              <a:t>すべての漢字は</a:t>
            </a:r>
            <a:r>
              <a:rPr lang="en-US" altLang="ja-JP" sz="2400" smtClean="0"/>
              <a:t>[</a:t>
            </a:r>
            <a:r>
              <a:rPr lang="ja-JP" altLang="en-US" sz="2400" smtClean="0"/>
              <a:t>一</a:t>
            </a:r>
            <a:r>
              <a:rPr lang="en-US" altLang="ja-JP" sz="2400" smtClean="0"/>
              <a:t>-</a:t>
            </a:r>
            <a:r>
              <a:rPr lang="ja-JP" altLang="en-US" sz="2400" smtClean="0"/>
              <a:t>龠</a:t>
            </a:r>
            <a:r>
              <a:rPr lang="en-US" altLang="ja-JP" sz="2400" smtClean="0"/>
              <a:t>]</a:t>
            </a:r>
            <a:r>
              <a:rPr lang="ja-JP" altLang="en-US" sz="2400" smtClean="0"/>
              <a:t>等</a:t>
            </a:r>
            <a:r>
              <a:rPr lang="en-US" altLang="ja-JP" sz="2400" smtClean="0"/>
              <a:t>Unicode</a:t>
            </a:r>
          </a:p>
          <a:p>
            <a:r>
              <a:rPr lang="en-US" altLang="ja-JP" sz="2400" smtClean="0"/>
              <a:t>[</a:t>
            </a:r>
            <a:r>
              <a:rPr lang="ja-JP" altLang="en-US" sz="2400" smtClean="0"/>
              <a:t>一</a:t>
            </a:r>
            <a:r>
              <a:rPr lang="en-US" altLang="ja-JP" sz="2400" smtClean="0"/>
              <a:t>-</a:t>
            </a:r>
            <a:r>
              <a:rPr lang="ja-JP" altLang="en-US" sz="2400" smtClean="0"/>
              <a:t>熙</a:t>
            </a:r>
            <a:r>
              <a:rPr lang="en-US" altLang="ja-JP" sz="2400" smtClean="0"/>
              <a:t>] </a:t>
            </a:r>
            <a:r>
              <a:rPr lang="ja-JP" altLang="en-US" sz="2400" smtClean="0"/>
              <a:t>ＳＪＩＳなどコード体系に依存するので注意が必要</a:t>
            </a:r>
          </a:p>
          <a:p>
            <a:r>
              <a:rPr lang="ja-JP" altLang="en-US" sz="2400" smtClean="0"/>
              <a:t>ひらがな、カタカナなどのグループ指定</a:t>
            </a:r>
            <a:endParaRPr lang="en-US" altLang="ja-JP" sz="2400" smtClean="0"/>
          </a:p>
          <a:p>
            <a:r>
              <a:rPr lang="ja-JP" altLang="en-US" sz="2400" smtClean="0"/>
              <a:t>は両端に無文字が含まれる</a:t>
            </a:r>
          </a:p>
          <a:p>
            <a:r>
              <a:rPr lang="ja-JP" altLang="en-US" sz="2400" smtClean="0"/>
              <a:t>学習は慣れるしかないが、式が作れるようになると、言語で判別するより早く実装できる。</a:t>
            </a:r>
          </a:p>
          <a:p>
            <a:endParaRPr lang="ja-JP" altLang="en-US" sz="2400" smtClean="0"/>
          </a:p>
          <a:p>
            <a:endParaRPr lang="ja-JP" altLang="en-US" sz="2400" smtClean="0"/>
          </a:p>
          <a:p>
            <a:endParaRPr lang="ja-JP" altLang="en-US" sz="2400" smtClean="0"/>
          </a:p>
          <a:p>
            <a:endParaRPr lang="ja-JP" altLang="en-US" sz="2400" smtClean="0"/>
          </a:p>
          <a:p>
            <a:endParaRPr lang="ja-JP" altLang="en-US" sz="24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4" name="Rectangle 6"/>
          <p:cNvSpPr>
            <a:spLocks noGrp="1" noChangeArrowheads="1"/>
          </p:cNvSpPr>
          <p:nvPr>
            <p:ph type="title"/>
          </p:nvPr>
        </p:nvSpPr>
        <p:spPr>
          <a:noFill/>
          <a:ln/>
        </p:spPr>
        <p:txBody>
          <a:bodyPr/>
          <a:lstStyle/>
          <a:p>
            <a:r>
              <a:rPr lang="ja-JP" altLang="en-US" smtClean="0"/>
              <a:t>自己紹介</a:t>
            </a:r>
          </a:p>
        </p:txBody>
      </p:sp>
      <p:sp>
        <p:nvSpPr>
          <p:cNvPr id="17415" name="Rectangle 7"/>
          <p:cNvSpPr>
            <a:spLocks noGrp="1" noChangeArrowheads="1"/>
          </p:cNvSpPr>
          <p:nvPr>
            <p:ph type="body" idx="1"/>
          </p:nvPr>
        </p:nvSpPr>
        <p:spPr>
          <a:noFill/>
          <a:ln/>
        </p:spPr>
        <p:txBody>
          <a:bodyPr/>
          <a:lstStyle/>
          <a:p>
            <a:r>
              <a:rPr lang="en-US" altLang="ja-JP" smtClean="0"/>
              <a:t>Ognac</a:t>
            </a:r>
          </a:p>
          <a:p>
            <a:r>
              <a:rPr lang="ja-JP" altLang="en-US" smtClean="0"/>
              <a:t>　　アマチュア無線</a:t>
            </a:r>
            <a:r>
              <a:rPr lang="en-US" altLang="ja-JP" smtClean="0"/>
              <a:t>Call Sign</a:t>
            </a:r>
          </a:p>
          <a:p>
            <a:r>
              <a:rPr lang="en-US" altLang="ja-JP" smtClean="0"/>
              <a:t>      JE3OGN(</a:t>
            </a:r>
            <a:r>
              <a:rPr lang="ja-JP" altLang="en-US" smtClean="0"/>
              <a:t>じいさんおじん</a:t>
            </a:r>
            <a:r>
              <a:rPr lang="en-US" altLang="ja-JP" smtClean="0"/>
              <a:t>)</a:t>
            </a:r>
          </a:p>
          <a:p>
            <a:pPr>
              <a:buFontTx/>
              <a:buNone/>
            </a:pPr>
            <a:r>
              <a:rPr lang="en-US" altLang="ja-JP" smtClean="0"/>
              <a:t>        AutoMaticComputer (Eniac/Tosbac..)</a:t>
            </a:r>
          </a:p>
          <a:p>
            <a:r>
              <a:rPr lang="ja-JP" altLang="en-US" smtClean="0"/>
              <a:t>関西でフリーターデベロッパー</a:t>
            </a:r>
            <a:r>
              <a:rPr lang="en-US" altLang="ja-JP" smtClean="0"/>
              <a:t>(MS</a:t>
            </a:r>
            <a:r>
              <a:rPr lang="ja-JP" altLang="en-US" smtClean="0"/>
              <a:t>系</a:t>
            </a:r>
            <a:r>
              <a:rPr lang="en-US" altLang="ja-JP" smtClean="0"/>
              <a:t>)</a:t>
            </a:r>
          </a:p>
          <a:p>
            <a:r>
              <a:rPr lang="ja-JP" altLang="en-US" smtClean="0"/>
              <a:t>汎用機コボル</a:t>
            </a:r>
            <a:r>
              <a:rPr lang="en-US" altLang="ja-JP" smtClean="0"/>
              <a:t>(vm/MVS</a:t>
            </a:r>
            <a:r>
              <a:rPr lang="ja-JP" altLang="en-US" smtClean="0"/>
              <a:t>・</a:t>
            </a:r>
            <a:r>
              <a:rPr lang="en-US" altLang="ja-JP" smtClean="0"/>
              <a:t>S/360)</a:t>
            </a:r>
            <a:r>
              <a:rPr lang="ja-JP" altLang="en-US" smtClean="0"/>
              <a:t>で業界入り</a:t>
            </a:r>
          </a:p>
          <a:p>
            <a:r>
              <a:rPr lang="en-US" altLang="ja-JP" smtClean="0"/>
              <a:t>VB</a:t>
            </a:r>
            <a:r>
              <a:rPr lang="ja-JP" altLang="en-US" smtClean="0"/>
              <a:t>シンパだったが、気がつけば</a:t>
            </a:r>
            <a:r>
              <a:rPr lang="en-US" altLang="ja-JP" smtClean="0"/>
              <a:t>C#</a:t>
            </a:r>
            <a:r>
              <a:rPr lang="ja-JP" altLang="en-US" smtClean="0"/>
              <a:t>派に</a:t>
            </a:r>
          </a:p>
          <a:p>
            <a:pPr>
              <a:buFontTx/>
              <a:buNone/>
            </a:pPr>
            <a:endParaRPr lang="en-US" altLang="ja-JP"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4"/>
          <p:cNvSpPr>
            <a:spLocks noGrp="1" noChangeArrowheads="1"/>
          </p:cNvSpPr>
          <p:nvPr>
            <p:ph type="body" idx="1"/>
          </p:nvPr>
        </p:nvSpPr>
        <p:spPr>
          <a:xfrm>
            <a:off x="457200" y="476250"/>
            <a:ext cx="8229600" cy="5649913"/>
          </a:xfrm>
          <a:noFill/>
          <a:ln/>
        </p:spPr>
        <p:txBody>
          <a:bodyPr/>
          <a:lstStyle/>
          <a:p>
            <a:pPr>
              <a:lnSpc>
                <a:spcPct val="80000"/>
              </a:lnSpc>
            </a:pPr>
            <a:r>
              <a:rPr lang="ja-JP" altLang="en-US" smtClean="0"/>
              <a:t>正規表現</a:t>
            </a:r>
            <a:r>
              <a:rPr lang="en-US" altLang="ja-JP" smtClean="0"/>
              <a:t>-----</a:t>
            </a:r>
            <a:r>
              <a:rPr lang="ja-JP" altLang="en-US" smtClean="0"/>
              <a:t>何が正規？ </a:t>
            </a:r>
          </a:p>
          <a:p>
            <a:pPr>
              <a:lnSpc>
                <a:spcPct val="80000"/>
              </a:lnSpc>
            </a:pPr>
            <a:r>
              <a:rPr lang="ja-JP" altLang="en-US" smtClean="0"/>
              <a:t>　正規分布</a:t>
            </a:r>
            <a:r>
              <a:rPr lang="en-US" altLang="ja-JP" smtClean="0"/>
              <a:t>- Normal Distribution</a:t>
            </a:r>
          </a:p>
          <a:p>
            <a:pPr>
              <a:lnSpc>
                <a:spcPct val="80000"/>
              </a:lnSpc>
            </a:pPr>
            <a:r>
              <a:rPr lang="ja-JP" altLang="en-US" smtClean="0"/>
              <a:t>　</a:t>
            </a:r>
            <a:r>
              <a:rPr lang="en-US" altLang="ja-JP" smtClean="0"/>
              <a:t>Regex</a:t>
            </a:r>
            <a:r>
              <a:rPr lang="ja-JP" altLang="en-US" smtClean="0"/>
              <a:t>も</a:t>
            </a:r>
            <a:r>
              <a:rPr lang="en-US" altLang="ja-JP" smtClean="0"/>
              <a:t>Normal</a:t>
            </a:r>
            <a:r>
              <a:rPr lang="ja-JP" altLang="en-US" smtClean="0"/>
              <a:t>も正規は変</a:t>
            </a:r>
          </a:p>
          <a:p>
            <a:pPr>
              <a:lnSpc>
                <a:spcPct val="80000"/>
              </a:lnSpc>
            </a:pPr>
            <a:r>
              <a:rPr lang="ja-JP" altLang="en-US" smtClean="0"/>
              <a:t>・「正式」「正規の」「公式」と誤解をしている人も</a:t>
            </a:r>
          </a:p>
          <a:p>
            <a:pPr>
              <a:lnSpc>
                <a:spcPct val="80000"/>
              </a:lnSpc>
            </a:pPr>
            <a:endParaRPr lang="ja-JP" altLang="en-US" smtClean="0"/>
          </a:p>
          <a:p>
            <a:pPr>
              <a:lnSpc>
                <a:spcPct val="80000"/>
              </a:lnSpc>
            </a:pPr>
            <a:r>
              <a:rPr lang="en-US" altLang="ja-JP" smtClean="0"/>
              <a:t>OS</a:t>
            </a:r>
            <a:r>
              <a:rPr lang="ja-JP" altLang="en-US" smtClean="0"/>
              <a:t>環境</a:t>
            </a:r>
            <a:r>
              <a:rPr lang="en-US" altLang="ja-JP" smtClean="0"/>
              <a:t>/:</a:t>
            </a:r>
            <a:r>
              <a:rPr lang="ja-JP" altLang="en-US" smtClean="0"/>
              <a:t>ベンダー環境で方言が強い</a:t>
            </a:r>
          </a:p>
          <a:p>
            <a:pPr>
              <a:lnSpc>
                <a:spcPct val="80000"/>
              </a:lnSpc>
            </a:pPr>
            <a:r>
              <a:rPr lang="ja-JP" altLang="en-US" smtClean="0"/>
              <a:t>環境が異なれば正規表現の書式動作異</a:t>
            </a:r>
          </a:p>
          <a:p>
            <a:pPr>
              <a:lnSpc>
                <a:spcPct val="80000"/>
              </a:lnSpc>
              <a:buFontTx/>
              <a:buNone/>
            </a:pPr>
            <a:endParaRPr lang="en-US" altLang="ja-JP" smtClean="0"/>
          </a:p>
          <a:p>
            <a:pPr>
              <a:lnSpc>
                <a:spcPct val="80000"/>
              </a:lnSpc>
            </a:pPr>
            <a:endParaRPr lang="en-US" altLang="ja-JP" smtClean="0"/>
          </a:p>
          <a:p>
            <a:pPr>
              <a:lnSpc>
                <a:spcPct val="80000"/>
              </a:lnSpc>
              <a:buFontTx/>
              <a:buNone/>
            </a:pPr>
            <a:r>
              <a:rPr lang="ja-JP" altLang="en-US" smtClean="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p:cNvSpPr>
            <a:spLocks noGrp="1" noChangeArrowheads="1"/>
          </p:cNvSpPr>
          <p:nvPr>
            <p:ph type="body" idx="1"/>
          </p:nvPr>
        </p:nvSpPr>
        <p:spPr>
          <a:xfrm>
            <a:off x="323850" y="333375"/>
            <a:ext cx="8229600" cy="5073650"/>
          </a:xfrm>
          <a:noFill/>
          <a:ln/>
        </p:spPr>
        <p:txBody>
          <a:bodyPr/>
          <a:lstStyle/>
          <a:p>
            <a:r>
              <a:rPr lang="ja-JP" altLang="en-US" sz="2400" smtClean="0"/>
              <a:t>正規表現エンジンは３種類</a:t>
            </a:r>
          </a:p>
          <a:p>
            <a:r>
              <a:rPr lang="ja-JP" altLang="en-US" sz="2400" smtClean="0"/>
              <a:t>１．非決定性有限オートマトン </a:t>
            </a:r>
            <a:r>
              <a:rPr lang="en-US" altLang="ja-JP" sz="2400" smtClean="0"/>
              <a:t>(NFA) </a:t>
            </a:r>
            <a:r>
              <a:rPr lang="ja-JP" altLang="en-US" sz="2400" smtClean="0"/>
              <a:t>エンジン</a:t>
            </a:r>
          </a:p>
          <a:p>
            <a:r>
              <a:rPr lang="ja-JP" altLang="en-US" sz="2400" smtClean="0"/>
              <a:t>　　　　バックトラッキング正規表現検索エンジン</a:t>
            </a:r>
          </a:p>
          <a:p>
            <a:r>
              <a:rPr lang="ja-JP" altLang="en-US" sz="2400" smtClean="0"/>
              <a:t>２．正規表現決定性有限オートマトン </a:t>
            </a:r>
            <a:r>
              <a:rPr lang="en-US" altLang="ja-JP" sz="2400" smtClean="0"/>
              <a:t>(DFA) </a:t>
            </a:r>
            <a:r>
              <a:rPr lang="ja-JP" altLang="en-US" sz="2400" smtClean="0"/>
              <a:t>エンジン</a:t>
            </a:r>
          </a:p>
          <a:p>
            <a:r>
              <a:rPr lang="ja-JP" altLang="en-US" sz="2400" smtClean="0"/>
              <a:t>　　　　高速であるが制限が多い</a:t>
            </a:r>
          </a:p>
          <a:p>
            <a:r>
              <a:rPr lang="ja-JP" altLang="en-US" sz="2400" smtClean="0"/>
              <a:t>３．</a:t>
            </a:r>
            <a:r>
              <a:rPr lang="en-US" altLang="ja-JP" sz="2400" smtClean="0"/>
              <a:t>POSIX NFA</a:t>
            </a:r>
          </a:p>
          <a:p>
            <a:r>
              <a:rPr lang="ja-JP" altLang="en-US" sz="2400" smtClean="0"/>
              <a:t>　　　　標準化されているが低速な</a:t>
            </a:r>
          </a:p>
          <a:p>
            <a:r>
              <a:rPr lang="ja-JP" altLang="en-US" sz="2400" smtClean="0"/>
              <a:t>　</a:t>
            </a:r>
          </a:p>
          <a:p>
            <a:r>
              <a:rPr lang="en-US" altLang="ja-JP" sz="2400" smtClean="0"/>
              <a:t>.NET </a:t>
            </a:r>
            <a:r>
              <a:rPr lang="ja-JP" altLang="en-US" sz="2400" smtClean="0"/>
              <a:t>は</a:t>
            </a:r>
            <a:r>
              <a:rPr lang="en-US" altLang="ja-JP" sz="2400" smtClean="0"/>
              <a:t>FNA</a:t>
            </a:r>
            <a:r>
              <a:rPr lang="ja-JP" altLang="en-US" sz="2400" smtClean="0"/>
              <a:t>式</a:t>
            </a:r>
          </a:p>
          <a:p>
            <a:pPr>
              <a:buFontTx/>
              <a:buNone/>
            </a:pPr>
            <a:r>
              <a:rPr lang="ja-JP" altLang="en-US" sz="2400" smtClean="0"/>
              <a:t>　　　　</a:t>
            </a:r>
          </a:p>
          <a:p>
            <a:pPr>
              <a:buFontTx/>
              <a:buNone/>
            </a:pPr>
            <a:endParaRPr lang="ja-JP" altLang="en-US" sz="24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4"/>
          <p:cNvSpPr>
            <a:spLocks noGrp="1" noChangeArrowheads="1"/>
          </p:cNvSpPr>
          <p:nvPr>
            <p:ph type="body" idx="1"/>
          </p:nvPr>
        </p:nvSpPr>
        <p:spPr>
          <a:noFill/>
          <a:ln/>
        </p:spPr>
        <p:txBody>
          <a:bodyPr/>
          <a:lstStyle/>
          <a:p>
            <a:pPr>
              <a:buFontTx/>
              <a:buNone/>
            </a:pPr>
            <a:r>
              <a:rPr lang="ja-JP" altLang="en-US" smtClean="0"/>
              <a:t>　　　　　　　　　　使い道</a:t>
            </a:r>
            <a:endParaRPr lang="en-US" altLang="ja-JP" smtClean="0"/>
          </a:p>
          <a:p>
            <a:pPr>
              <a:buFontTx/>
              <a:buNone/>
            </a:pPr>
            <a:r>
              <a:rPr lang="ja-JP" altLang="en-US" smtClean="0"/>
              <a:t>　テキストボックスの入力値の書式チェック</a:t>
            </a:r>
          </a:p>
          <a:p>
            <a:pPr>
              <a:buFontTx/>
              <a:buNone/>
            </a:pPr>
            <a:r>
              <a:rPr lang="ja-JP" altLang="en-US" smtClean="0"/>
              <a:t>　テキストデータの検索</a:t>
            </a:r>
          </a:p>
          <a:p>
            <a:pPr>
              <a:buFontTx/>
              <a:buNone/>
            </a:pPr>
            <a:r>
              <a:rPr lang="ja-JP" altLang="en-US" smtClean="0"/>
              <a:t>　テキストデータの加工</a:t>
            </a:r>
          </a:p>
          <a:p>
            <a:pPr>
              <a:buFontTx/>
              <a:buNone/>
            </a:pPr>
            <a:r>
              <a:rPr lang="ja-JP" altLang="en-US" smtClean="0"/>
              <a:t>　与えられた、指示、命令の引数解析</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4"/>
          <p:cNvSpPr>
            <a:spLocks noGrp="1" noChangeArrowheads="1"/>
          </p:cNvSpPr>
          <p:nvPr>
            <p:ph type="body" idx="1"/>
          </p:nvPr>
        </p:nvSpPr>
        <p:spPr>
          <a:xfrm>
            <a:off x="395288" y="692150"/>
            <a:ext cx="8229600" cy="5073650"/>
          </a:xfrm>
          <a:noFill/>
          <a:ln/>
        </p:spPr>
        <p:txBody>
          <a:bodyPr/>
          <a:lstStyle/>
          <a:p>
            <a:r>
              <a:rPr lang="ja-JP" altLang="en-US" sz="2800" smtClean="0"/>
              <a:t>単なる道具です。万能薬では有りません</a:t>
            </a:r>
          </a:p>
          <a:p>
            <a:r>
              <a:rPr lang="ja-JP" altLang="en-US" sz="2800" smtClean="0"/>
              <a:t>ｱﾙﾌｧﾍﾞｯﾄ圏内の道具なので日本文と合わない部分もある。</a:t>
            </a:r>
          </a:p>
          <a:p>
            <a:r>
              <a:rPr lang="ja-JP" altLang="en-US" sz="2800" smtClean="0"/>
              <a:t>分かち書きのない日本文には合わないオプションもある</a:t>
            </a:r>
          </a:p>
          <a:p>
            <a:r>
              <a:rPr lang="ja-JP" altLang="en-US" sz="2800" smtClean="0"/>
              <a:t>文末や行末が</a:t>
            </a:r>
            <a:r>
              <a:rPr lang="en-US" altLang="ja-JP" sz="2800" smtClean="0"/>
              <a:t>\cr\lf </a:t>
            </a:r>
            <a:r>
              <a:rPr lang="ja-JP" altLang="en-US" sz="2800" smtClean="0"/>
              <a:t>でなく</a:t>
            </a:r>
            <a:r>
              <a:rPr lang="en-US" altLang="ja-JP" sz="2800" smtClean="0"/>
              <a:t>\n</a:t>
            </a:r>
            <a:r>
              <a:rPr lang="ja-JP" altLang="en-US" sz="2800" smtClean="0"/>
              <a:t>しか認識してくれない</a:t>
            </a:r>
          </a:p>
          <a:p>
            <a:r>
              <a:rPr lang="ja-JP" altLang="en-US" sz="2800" smtClean="0"/>
              <a:t>単語の区切り</a:t>
            </a:r>
            <a:r>
              <a:rPr lang="en-US" altLang="ja-JP" sz="2800" smtClean="0"/>
              <a:t>( \w \b </a:t>
            </a:r>
            <a:r>
              <a:rPr lang="ja-JP" altLang="en-US" sz="2800" smtClean="0"/>
              <a:t>など</a:t>
            </a:r>
            <a:r>
              <a:rPr lang="en-US" altLang="ja-JP" sz="2800" smtClean="0"/>
              <a:t>)</a:t>
            </a:r>
            <a:r>
              <a:rPr lang="ja-JP" altLang="en-US" sz="2800" smtClean="0"/>
              <a:t>が日本文には適さない</a:t>
            </a:r>
          </a:p>
          <a:p>
            <a:pPr>
              <a:buFontTx/>
              <a:buNone/>
            </a:pPr>
            <a:endParaRPr lang="ja-JP" altLang="en-US" sz="2800" smtClean="0"/>
          </a:p>
          <a:p>
            <a:pPr>
              <a:buFontTx/>
              <a:buNone/>
            </a:pPr>
            <a:r>
              <a:rPr lang="ja-JP" altLang="en-US" sz="2800" smtClean="0"/>
              <a:t>　　制約は多いが、それ以上のメリットがある</a:t>
            </a:r>
          </a:p>
          <a:p>
            <a:endParaRPr lang="ja-JP" altLang="en-US" sz="28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p:cNvSpPr>
            <a:spLocks noGrp="1" noChangeArrowheads="1"/>
          </p:cNvSpPr>
          <p:nvPr>
            <p:ph type="title"/>
          </p:nvPr>
        </p:nvSpPr>
        <p:spPr>
          <a:xfrm>
            <a:off x="457200" y="476250"/>
            <a:ext cx="8229600" cy="360363"/>
          </a:xfrm>
          <a:noFill/>
          <a:ln/>
        </p:spPr>
        <p:txBody>
          <a:bodyPr/>
          <a:lstStyle/>
          <a:p>
            <a:r>
              <a:rPr lang="ja-JP" altLang="en-US" sz="2000" smtClean="0"/>
              <a:t>一般化しないのは説明が独特だから</a:t>
            </a:r>
            <a:r>
              <a:rPr lang="en-US" altLang="ja-JP" sz="2000" smtClean="0"/>
              <a:t>?</a:t>
            </a:r>
          </a:p>
        </p:txBody>
      </p:sp>
      <p:sp>
        <p:nvSpPr>
          <p:cNvPr id="27653" name="Rectangle 5"/>
          <p:cNvSpPr>
            <a:spLocks noGrp="1" noChangeArrowheads="1"/>
          </p:cNvSpPr>
          <p:nvPr>
            <p:ph type="body" idx="1"/>
          </p:nvPr>
        </p:nvSpPr>
        <p:spPr>
          <a:noFill/>
          <a:ln/>
        </p:spPr>
        <p:txBody>
          <a:bodyPr/>
          <a:lstStyle/>
          <a:p>
            <a:r>
              <a:rPr lang="ja-JP" altLang="en-US" sz="2400" smtClean="0"/>
              <a:t>オートマトンがベースなので不可避な表現だが</a:t>
            </a:r>
          </a:p>
          <a:p>
            <a:r>
              <a:rPr lang="en-US" altLang="ja-JP" sz="2400" smtClean="0"/>
              <a:t>.*  </a:t>
            </a:r>
            <a:r>
              <a:rPr lang="ja-JP" altLang="en-US" sz="2400" smtClean="0"/>
              <a:t>任意の文字の</a:t>
            </a:r>
            <a:r>
              <a:rPr lang="en-US" altLang="ja-JP" sz="2400" smtClean="0"/>
              <a:t>0</a:t>
            </a:r>
            <a:r>
              <a:rPr lang="ja-JP" altLang="en-US" sz="2400" smtClean="0"/>
              <a:t>回以上の繰り返し</a:t>
            </a:r>
          </a:p>
          <a:p>
            <a:r>
              <a:rPr lang="en-US" altLang="ja-JP" sz="2400" smtClean="0"/>
              <a:t>.*  </a:t>
            </a:r>
            <a:r>
              <a:rPr lang="ja-JP" altLang="en-US" sz="2400" smtClean="0"/>
              <a:t>任意の文字の</a:t>
            </a:r>
            <a:r>
              <a:rPr lang="en-US" altLang="ja-JP" sz="2400" smtClean="0"/>
              <a:t>1</a:t>
            </a:r>
            <a:r>
              <a:rPr lang="ja-JP" altLang="en-US" sz="2400" smtClean="0"/>
              <a:t>回以上の繰り返し</a:t>
            </a:r>
          </a:p>
          <a:p>
            <a:r>
              <a:rPr lang="en-US" altLang="ja-JP" sz="2400" smtClean="0"/>
              <a:t>(</a:t>
            </a:r>
            <a:r>
              <a:rPr lang="ja-JP" altLang="en-US" sz="2400" smtClean="0"/>
              <a:t>朝</a:t>
            </a:r>
            <a:r>
              <a:rPr lang="en-US" altLang="ja-JP" sz="2400" smtClean="0"/>
              <a:t>|</a:t>
            </a:r>
            <a:r>
              <a:rPr lang="ja-JP" altLang="en-US" sz="2400" smtClean="0"/>
              <a:t>夕）</a:t>
            </a:r>
            <a:r>
              <a:rPr lang="en-US" altLang="ja-JP" sz="2400" smtClean="0"/>
              <a:t>?</a:t>
            </a:r>
            <a:r>
              <a:rPr lang="ja-JP" altLang="en-US" sz="2400" smtClean="0"/>
              <a:t>日　：　「朝」か「夕」が</a:t>
            </a:r>
            <a:r>
              <a:rPr lang="en-US" altLang="ja-JP" sz="2400" smtClean="0"/>
              <a:t>0</a:t>
            </a:r>
            <a:r>
              <a:rPr lang="ja-JP" altLang="en-US" sz="2400" smtClean="0"/>
              <a:t>回または１回の「日」</a:t>
            </a:r>
          </a:p>
          <a:p>
            <a:endParaRPr lang="ja-JP" altLang="en-US" sz="2400" smtClean="0"/>
          </a:p>
          <a:p>
            <a:r>
              <a:rPr lang="ja-JP" altLang="en-US" sz="2400" smtClean="0"/>
              <a:t>一つの記号に複数の意味がある</a:t>
            </a:r>
          </a:p>
          <a:p>
            <a:r>
              <a:rPr lang="en-US" altLang="ja-JP" sz="2400" smtClean="0"/>
              <a:t>(?=</a:t>
            </a:r>
            <a:r>
              <a:rPr lang="ja-JP" altLang="en-US" sz="2400" smtClean="0"/>
              <a:t>大阪市</a:t>
            </a:r>
            <a:r>
              <a:rPr lang="en-US" altLang="ja-JP" sz="2400" smtClean="0"/>
              <a:t>).*</a:t>
            </a:r>
            <a:r>
              <a:rPr lang="ja-JP" altLang="en-US" sz="2400" smtClean="0"/>
              <a:t>区</a:t>
            </a:r>
            <a:r>
              <a:rPr lang="en-US" altLang="ja-JP" sz="2400" smtClean="0"/>
              <a:t>(.*?)</a:t>
            </a:r>
            <a:r>
              <a:rPr lang="ja-JP" altLang="en-US" sz="2400" smtClean="0"/>
              <a:t>町</a:t>
            </a:r>
          </a:p>
          <a:p>
            <a:r>
              <a:rPr lang="ja-JP" altLang="en-US" sz="2400" smtClean="0"/>
              <a:t>      左の</a:t>
            </a:r>
            <a:r>
              <a:rPr lang="en-US" altLang="ja-JP" sz="2400" smtClean="0"/>
              <a:t>()</a:t>
            </a:r>
            <a:r>
              <a:rPr lang="ja-JP" altLang="en-US" sz="2400" smtClean="0"/>
              <a:t>は肯定先読みで</a:t>
            </a:r>
            <a:r>
              <a:rPr lang="en-US" altLang="ja-JP" sz="2400" smtClean="0"/>
              <a:t>?</a:t>
            </a:r>
            <a:r>
              <a:rPr lang="ja-JP" altLang="en-US" sz="2400" smtClean="0"/>
              <a:t>はキャプチャしない</a:t>
            </a:r>
          </a:p>
          <a:p>
            <a:r>
              <a:rPr lang="ja-JP" altLang="en-US" sz="2400" smtClean="0"/>
              <a:t>　　右の</a:t>
            </a:r>
            <a:r>
              <a:rPr lang="en-US" altLang="ja-JP" sz="2400" smtClean="0"/>
              <a:t>()</a:t>
            </a:r>
            <a:r>
              <a:rPr lang="ja-JP" altLang="en-US" sz="2400" smtClean="0"/>
              <a:t>はグループ化で内容を取得する</a:t>
            </a:r>
          </a:p>
          <a:p>
            <a:r>
              <a:rPr lang="ja-JP" altLang="en-US" sz="2400" smtClean="0"/>
              <a:t>　　右の</a:t>
            </a:r>
            <a:r>
              <a:rPr lang="en-US" altLang="ja-JP" sz="2400" smtClean="0"/>
              <a:t>? </a:t>
            </a:r>
            <a:r>
              <a:rPr lang="ja-JP" altLang="en-US" sz="2400" smtClean="0"/>
              <a:t>は最短検索</a:t>
            </a:r>
          </a:p>
          <a:p>
            <a:r>
              <a:rPr lang="ja-JP" altLang="en-US" sz="2400" smtClean="0"/>
              <a:t>混乱しますよね。</a:t>
            </a:r>
          </a:p>
          <a:p>
            <a:pPr>
              <a:buFontTx/>
              <a:buNone/>
            </a:pPr>
            <a:endParaRPr lang="ja-JP" altLang="en-US" sz="24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4"/>
          <p:cNvSpPr>
            <a:spLocks noGrp="1" noChangeArrowheads="1"/>
          </p:cNvSpPr>
          <p:nvPr>
            <p:ph type="body" idx="1"/>
          </p:nvPr>
        </p:nvSpPr>
        <p:spPr>
          <a:xfrm>
            <a:off x="468313" y="333375"/>
            <a:ext cx="8229600" cy="5073650"/>
          </a:xfrm>
          <a:noFill/>
          <a:ln/>
        </p:spPr>
        <p:txBody>
          <a:bodyPr/>
          <a:lstStyle/>
          <a:p>
            <a:r>
              <a:rPr lang="ja-JP" altLang="en-US" sz="2400" smtClean="0"/>
              <a:t>数字</a:t>
            </a:r>
            <a:r>
              <a:rPr lang="en-US" altLang="ja-JP" sz="2400" smtClean="0"/>
              <a:t>3</a:t>
            </a:r>
            <a:r>
              <a:rPr lang="ja-JP" altLang="en-US" sz="2400" smtClean="0"/>
              <a:t>桁 </a:t>
            </a:r>
            <a:r>
              <a:rPr lang="en-US" altLang="ja-JP" sz="2400" smtClean="0"/>
              <a:t>:  \d{3}</a:t>
            </a:r>
          </a:p>
          <a:p>
            <a:r>
              <a:rPr lang="ja-JP" sz="2400" smtClean="0"/>
              <a:t>数字</a:t>
            </a:r>
            <a:r>
              <a:rPr lang="en-US" altLang="ja-JP" sz="2400" smtClean="0"/>
              <a:t>3</a:t>
            </a:r>
            <a:r>
              <a:rPr lang="ja-JP" altLang="en-US" sz="2400" smtClean="0"/>
              <a:t>桁   </a:t>
            </a:r>
            <a:r>
              <a:rPr lang="en-US" altLang="ja-JP" sz="2400" noProof="1" smtClean="0"/>
              <a:t>^\d{3}$</a:t>
            </a:r>
            <a:endParaRPr lang="en-US" altLang="ja-JP" sz="2400" smtClean="0"/>
          </a:p>
          <a:p>
            <a:r>
              <a:rPr lang="ja-JP" altLang="en-US" sz="2400" smtClean="0"/>
              <a:t>数字</a:t>
            </a:r>
            <a:r>
              <a:rPr lang="en-US" altLang="ja-JP" sz="2400" smtClean="0"/>
              <a:t>1</a:t>
            </a:r>
            <a:r>
              <a:rPr lang="ja-JP" altLang="en-US" sz="2400" smtClean="0"/>
              <a:t>～</a:t>
            </a:r>
            <a:r>
              <a:rPr lang="en-US" altLang="ja-JP" sz="2400" smtClean="0"/>
              <a:t>3</a:t>
            </a:r>
            <a:r>
              <a:rPr lang="ja-JP" altLang="en-US" sz="2400" smtClean="0"/>
              <a:t>桁</a:t>
            </a:r>
            <a:r>
              <a:rPr lang="en-US" altLang="ja-JP" sz="2400" noProof="1" smtClean="0"/>
              <a:t>^\d{1,3}$</a:t>
            </a:r>
          </a:p>
          <a:p>
            <a:r>
              <a:rPr lang="en-US" altLang="ja-JP" sz="2400" smtClean="0"/>
              <a:t>100 or 200 </a:t>
            </a:r>
            <a:r>
              <a:rPr lang="en-US" altLang="ja-JP" sz="2400" noProof="1" smtClean="0"/>
              <a:t>^(100|200)$</a:t>
            </a:r>
            <a:endParaRPr lang="en-US" altLang="ja-JP" sz="2400" smtClean="0"/>
          </a:p>
          <a:p>
            <a:r>
              <a:rPr lang="en-US" altLang="ja-JP" sz="2400" smtClean="0"/>
              <a:t>100</a:t>
            </a:r>
            <a:r>
              <a:rPr lang="ja-JP" altLang="en-US" sz="2400" smtClean="0"/>
              <a:t>と</a:t>
            </a:r>
            <a:r>
              <a:rPr lang="en-US" altLang="ja-JP" sz="2400" smtClean="0"/>
              <a:t>200</a:t>
            </a:r>
            <a:r>
              <a:rPr lang="ja-JP" altLang="en-US" sz="2400" smtClean="0"/>
              <a:t>以外の</a:t>
            </a:r>
            <a:r>
              <a:rPr lang="en-US" altLang="ja-JP" sz="2400" smtClean="0"/>
              <a:t>3</a:t>
            </a:r>
            <a:r>
              <a:rPr lang="ja-JP" altLang="en-US" sz="2400" smtClean="0"/>
              <a:t>桁　</a:t>
            </a:r>
            <a:r>
              <a:rPr lang="en-US" altLang="ja-JP" sz="2400" noProof="1" smtClean="0"/>
              <a:t>^(?!100)(?!200)\d{3}$</a:t>
            </a:r>
          </a:p>
          <a:p>
            <a:endParaRPr lang="en-US" altLang="ja-JP" sz="2400" noProof="1" smtClean="0"/>
          </a:p>
          <a:p>
            <a:r>
              <a:rPr lang="ja-JP" sz="2400" smtClean="0"/>
              <a:t>単純な郵便番号</a:t>
            </a:r>
            <a:r>
              <a:rPr lang="ja-JP" altLang="en-US" sz="2400" smtClean="0"/>
              <a:t> </a:t>
            </a:r>
            <a:r>
              <a:rPr lang="en-US" altLang="ja-JP" sz="2400" noProof="1" smtClean="0"/>
              <a:t>^\d{3}-\d{4}$</a:t>
            </a:r>
            <a:endParaRPr lang="en-US" altLang="ja-JP" sz="2400" smtClean="0"/>
          </a:p>
          <a:p>
            <a:r>
              <a:rPr lang="en-US" altLang="ja-JP" sz="2400" smtClean="0"/>
              <a:t>000-0000,999-9999</a:t>
            </a:r>
            <a:r>
              <a:rPr lang="ja-JP" altLang="en-US" sz="2400" smtClean="0"/>
              <a:t>を弾く</a:t>
            </a:r>
          </a:p>
          <a:p>
            <a:r>
              <a:rPr lang="ja-JP" sz="2400" smtClean="0"/>
              <a:t>　　　　</a:t>
            </a:r>
            <a:r>
              <a:rPr lang="en-US" altLang="ja-JP" sz="2400" noProof="1" smtClean="0"/>
              <a:t>^(?!000-0000)(?!999-9999)\d{3}-\d{4}$"</a:t>
            </a:r>
            <a:endParaRPr lang="ja-JP" sz="2400" smtClean="0"/>
          </a:p>
          <a:p>
            <a:endParaRPr lang="en-US" altLang="ja-JP" sz="2400" smtClean="0"/>
          </a:p>
          <a:p>
            <a:pPr>
              <a:buFontTx/>
              <a:buNone/>
            </a:pPr>
            <a:endParaRPr lang="ja-JP" altLang="en-US" sz="24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4"/>
          <p:cNvSpPr>
            <a:spLocks noGrp="1" noChangeArrowheads="1"/>
          </p:cNvSpPr>
          <p:nvPr>
            <p:ph type="title"/>
          </p:nvPr>
        </p:nvSpPr>
        <p:spPr>
          <a:noFill/>
          <a:ln/>
        </p:spPr>
        <p:txBody>
          <a:bodyPr/>
          <a:lstStyle/>
          <a:p>
            <a:r>
              <a:rPr lang="ja-JP" altLang="en-US" smtClean="0"/>
              <a:t>パスワードの有効性</a:t>
            </a:r>
            <a:r>
              <a:rPr lang="en-US" altLang="ja-JP" smtClean="0"/>
              <a:t>Check</a:t>
            </a:r>
          </a:p>
        </p:txBody>
      </p:sp>
      <p:sp>
        <p:nvSpPr>
          <p:cNvPr id="31749" name="Rectangle 5"/>
          <p:cNvSpPr>
            <a:spLocks noGrp="1" noChangeArrowheads="1"/>
          </p:cNvSpPr>
          <p:nvPr>
            <p:ph type="body" idx="1"/>
          </p:nvPr>
        </p:nvSpPr>
        <p:spPr>
          <a:noFill/>
          <a:ln/>
        </p:spPr>
        <p:txBody>
          <a:bodyPr/>
          <a:lstStyle/>
          <a:p>
            <a:endParaRPr lang="ja-JP" altLang="en-US" smtClean="0"/>
          </a:p>
          <a:p>
            <a:r>
              <a:rPr lang="en-US" altLang="ja-JP" smtClean="0"/>
              <a:t>8</a:t>
            </a:r>
            <a:r>
              <a:rPr lang="ja-JP" altLang="en-US" smtClean="0"/>
              <a:t>桁以上の数字と小文字と大文字混じり</a:t>
            </a:r>
          </a:p>
          <a:p>
            <a:r>
              <a:rPr lang="en-US" altLang="ja-JP" noProof="1" smtClean="0"/>
              <a:t>^(?=.*\d)(?=.*[a-z])(?=.*[A-Z])\w{8,}$</a:t>
            </a:r>
          </a:p>
          <a:p>
            <a:endParaRPr lang="en-US" altLang="ja-JP" noProof="1" smtClean="0"/>
          </a:p>
          <a:p>
            <a:r>
              <a:rPr lang="en-US" altLang="ja-JP" noProof="1" smtClean="0"/>
              <a:t>^[\d-[3-4]]+$</a:t>
            </a:r>
            <a:r>
              <a:rPr lang="ja-JP" smtClean="0"/>
              <a:t>　　　</a:t>
            </a:r>
            <a:endParaRPr lang="ja-JP" altLang="en-US" smtClean="0"/>
          </a:p>
          <a:p>
            <a:r>
              <a:rPr lang="en-US" altLang="ja-JP" smtClean="0"/>
              <a:t>0</a:t>
            </a:r>
            <a:r>
              <a:rPr lang="ja-JP" altLang="en-US" smtClean="0"/>
              <a:t>から</a:t>
            </a:r>
            <a:r>
              <a:rPr lang="en-US" altLang="ja-JP" smtClean="0"/>
              <a:t>9</a:t>
            </a:r>
            <a:r>
              <a:rPr lang="ja-JP" altLang="en-US" smtClean="0"/>
              <a:t>の数字で　</a:t>
            </a:r>
            <a:r>
              <a:rPr lang="en-US" altLang="ja-JP" smtClean="0"/>
              <a:t>3,4</a:t>
            </a:r>
            <a:r>
              <a:rPr lang="ja-JP" altLang="en-US" smtClean="0"/>
              <a:t>を弾く</a:t>
            </a:r>
          </a:p>
          <a:p>
            <a:endParaRPr lang="ja-JP" smtClean="0"/>
          </a:p>
          <a:p>
            <a:endParaRPr lang="ja-JP" altLang="ja-JP" noProof="1" smtClean="0"/>
          </a:p>
          <a:p>
            <a:endParaRPr lang="ja-JP" altLang="en-US" smtClean="0"/>
          </a:p>
        </p:txBody>
      </p:sp>
    </p:spTree>
  </p:cSld>
  <p:clrMapOvr>
    <a:masterClrMapping/>
  </p:clrMapOvr>
</p:sld>
</file>

<file path=ppt/theme/theme1.xml><?xml version="1.0" encoding="utf-8"?>
<a:theme xmlns:a="http://schemas.openxmlformats.org/drawingml/2006/main" name="Ognac(Regex)_080823">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Ognac(Regex)_080823</Template>
  <TotalTime>115</TotalTime>
  <Words>1392</Words>
  <Application>Microsoft Office PowerPoint</Application>
  <PresentationFormat>画面に合わせる (4:3)</PresentationFormat>
  <Paragraphs>241</Paragraphs>
  <Slides>16</Slides>
  <Notes>15</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16</vt:i4>
      </vt:variant>
    </vt:vector>
  </HeadingPairs>
  <TitlesOfParts>
    <vt:vector size="21" baseType="lpstr">
      <vt:lpstr>Arial</vt:lpstr>
      <vt:lpstr>ＭＳ Ｐゴシック</vt:lpstr>
      <vt:lpstr>Calibri</vt:lpstr>
      <vt:lpstr>ＭＳ Ｐ明朝</vt:lpstr>
      <vt:lpstr>Ognac(Regex)_080823</vt:lpstr>
      <vt:lpstr>正規表現を活用しよう</vt:lpstr>
      <vt:lpstr>自己紹介</vt:lpstr>
      <vt:lpstr>スライド 3</vt:lpstr>
      <vt:lpstr>スライド 4</vt:lpstr>
      <vt:lpstr>スライド 5</vt:lpstr>
      <vt:lpstr>スライド 6</vt:lpstr>
      <vt:lpstr>一般化しないのは説明が独特だから?</vt:lpstr>
      <vt:lpstr>スライド 8</vt:lpstr>
      <vt:lpstr>パスワードの有効性Check</vt:lpstr>
      <vt:lpstr>カンマ区切りのCSVの切り出し</vt:lpstr>
      <vt:lpstr>日付の置換/住所のXML化</vt:lpstr>
      <vt:lpstr>郵便番号CSVのXML化</vt:lpstr>
      <vt:lpstr>区名の抜き出し</vt:lpstr>
      <vt:lpstr>便利か知らんけど遅いのでは？</vt:lpstr>
      <vt:lpstr>構文解析もどき</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ognac</dc:creator>
  <cp:lastModifiedBy>jz5</cp:lastModifiedBy>
  <cp:revision>5</cp:revision>
  <dcterms:created xsi:type="dcterms:W3CDTF">2008-08-16T02:01:56Z</dcterms:created>
  <dcterms:modified xsi:type="dcterms:W3CDTF">2008-09-04T13:02:17Z</dcterms:modified>
</cp:coreProperties>
</file>