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0"/>
  </p:notesMasterIdLst>
  <p:handoutMasterIdLst>
    <p:handoutMasterId r:id="rId31"/>
  </p:handoutMasterIdLst>
  <p:sldIdLst>
    <p:sldId id="256" r:id="rId2"/>
    <p:sldId id="257" r:id="rId3"/>
    <p:sldId id="258" r:id="rId4"/>
    <p:sldId id="262" r:id="rId5"/>
    <p:sldId id="265" r:id="rId6"/>
    <p:sldId id="266" r:id="rId7"/>
    <p:sldId id="295" r:id="rId8"/>
    <p:sldId id="267" r:id="rId9"/>
    <p:sldId id="268" r:id="rId10"/>
    <p:sldId id="280" r:id="rId11"/>
    <p:sldId id="269" r:id="rId12"/>
    <p:sldId id="279" r:id="rId13"/>
    <p:sldId id="271" r:id="rId14"/>
    <p:sldId id="270" r:id="rId15"/>
    <p:sldId id="275" r:id="rId16"/>
    <p:sldId id="276" r:id="rId17"/>
    <p:sldId id="272" r:id="rId18"/>
    <p:sldId id="281" r:id="rId19"/>
    <p:sldId id="282" r:id="rId20"/>
    <p:sldId id="283" r:id="rId21"/>
    <p:sldId id="284" r:id="rId22"/>
    <p:sldId id="285" r:id="rId23"/>
    <p:sldId id="289" r:id="rId24"/>
    <p:sldId id="286" r:id="rId25"/>
    <p:sldId id="287" r:id="rId26"/>
    <p:sldId id="292" r:id="rId27"/>
    <p:sldId id="293" r:id="rId28"/>
    <p:sldId id="294" r:id="rId29"/>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mn-cs"/>
      </a:defRPr>
    </a:lvl5pPr>
    <a:lvl6pPr marL="2286000" algn="l" defTabSz="914400" rtl="0" eaLnBrk="1" latinLnBrk="0" hangingPunct="1">
      <a:defRPr kumimoji="1" sz="2400" kern="1200">
        <a:solidFill>
          <a:schemeClr val="tx1"/>
        </a:solidFill>
        <a:latin typeface="Arial" charset="0"/>
        <a:ea typeface="ＭＳ Ｐゴシック" charset="-128"/>
        <a:cs typeface="+mn-cs"/>
      </a:defRPr>
    </a:lvl6pPr>
    <a:lvl7pPr marL="2743200" algn="l" defTabSz="914400" rtl="0" eaLnBrk="1" latinLnBrk="0" hangingPunct="1">
      <a:defRPr kumimoji="1" sz="2400" kern="1200">
        <a:solidFill>
          <a:schemeClr val="tx1"/>
        </a:solidFill>
        <a:latin typeface="Arial" charset="0"/>
        <a:ea typeface="ＭＳ Ｐゴシック" charset="-128"/>
        <a:cs typeface="+mn-cs"/>
      </a:defRPr>
    </a:lvl7pPr>
    <a:lvl8pPr marL="3200400" algn="l" defTabSz="914400" rtl="0" eaLnBrk="1" latinLnBrk="0" hangingPunct="1">
      <a:defRPr kumimoji="1" sz="2400" kern="1200">
        <a:solidFill>
          <a:schemeClr val="tx1"/>
        </a:solidFill>
        <a:latin typeface="Arial" charset="0"/>
        <a:ea typeface="ＭＳ Ｐゴシック" charset="-128"/>
        <a:cs typeface="+mn-cs"/>
      </a:defRPr>
    </a:lvl8pPr>
    <a:lvl9pPr marL="3657600" algn="l" defTabSz="914400" rtl="0" eaLnBrk="1" latinLnBrk="0" hangingPunct="1">
      <a:defRPr kumimoji="1" sz="2400"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1E00"/>
    <a:srgbClr val="E8E8E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78495" autoAdjust="0"/>
  </p:normalViewPr>
  <p:slideViewPr>
    <p:cSldViewPr>
      <p:cViewPr varScale="1">
        <p:scale>
          <a:sx n="59" d="100"/>
          <a:sy n="59" d="100"/>
        </p:scale>
        <p:origin x="-26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860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860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860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18AE2B8-1234-4C78-BF8F-F3DBC3A9A063}" type="slidenum">
              <a:rPr lang="en-US" altLang="ja-JP"/>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296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2970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97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297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6E2E18B0-7F4C-48E4-9916-22C6987F0915}"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ゴシック" charset="-128"/>
        <a:cs typeface="+mn-cs"/>
      </a:defRPr>
    </a:lvl1pPr>
    <a:lvl2pPr marL="457200" algn="l" rtl="0" fontAlgn="base">
      <a:spcBef>
        <a:spcPct val="30000"/>
      </a:spcBef>
      <a:spcAft>
        <a:spcPct val="0"/>
      </a:spcAft>
      <a:defRPr kumimoji="1" sz="1200" kern="1200">
        <a:solidFill>
          <a:schemeClr val="tx1"/>
        </a:solidFill>
        <a:latin typeface="Arial" charset="0"/>
        <a:ea typeface="ＭＳ Ｐゴシック" charset="-128"/>
        <a:cs typeface="+mn-cs"/>
      </a:defRPr>
    </a:lvl2pPr>
    <a:lvl3pPr marL="914400" algn="l" rtl="0" fontAlgn="base">
      <a:spcBef>
        <a:spcPct val="30000"/>
      </a:spcBef>
      <a:spcAft>
        <a:spcPct val="0"/>
      </a:spcAft>
      <a:defRPr kumimoji="1" sz="1200" kern="1200">
        <a:solidFill>
          <a:schemeClr val="tx1"/>
        </a:solidFill>
        <a:latin typeface="Arial" charset="0"/>
        <a:ea typeface="ＭＳ Ｐゴシック" charset="-128"/>
        <a:cs typeface="+mn-cs"/>
      </a:defRPr>
    </a:lvl3pPr>
    <a:lvl4pPr marL="1371600" algn="l" rtl="0" fontAlgn="base">
      <a:spcBef>
        <a:spcPct val="30000"/>
      </a:spcBef>
      <a:spcAft>
        <a:spcPct val="0"/>
      </a:spcAft>
      <a:defRPr kumimoji="1" sz="1200" kern="1200">
        <a:solidFill>
          <a:schemeClr val="tx1"/>
        </a:solidFill>
        <a:latin typeface="Arial" charset="0"/>
        <a:ea typeface="ＭＳ Ｐゴシック" charset="-128"/>
        <a:cs typeface="+mn-cs"/>
      </a:defRPr>
    </a:lvl4pPr>
    <a:lvl5pPr marL="1828800" algn="l" rtl="0" fontAlgn="base">
      <a:spcBef>
        <a:spcPct val="30000"/>
      </a:spcBef>
      <a:spcAft>
        <a:spcPct val="0"/>
      </a:spcAft>
      <a:defRPr kumimoji="1" sz="1200" kern="1200">
        <a:solidFill>
          <a:schemeClr val="tx1"/>
        </a:solidFill>
        <a:latin typeface="Arial" charset="0"/>
        <a:ea typeface="ＭＳ Ｐゴシック"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DF17D9-979A-40AD-B154-84289DCA9AE4}" type="slidenum">
              <a:rPr lang="en-US" altLang="ja-JP"/>
              <a:pPr/>
              <a:t>1</a:t>
            </a:fld>
            <a:endParaRPr lang="en-US" altLang="ja-JP"/>
          </a:p>
        </p:txBody>
      </p:sp>
      <p:sp>
        <p:nvSpPr>
          <p:cNvPr id="30722" name="Rectangle 2"/>
          <p:cNvSpPr>
            <a:spLocks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F33286-AFC4-4F46-9C92-3A86B1A4CAC9}" type="slidenum">
              <a:rPr lang="en-US" altLang="ja-JP"/>
              <a:pPr/>
              <a:t>10</a:t>
            </a:fld>
            <a:endParaRPr lang="en-US" altLang="ja-JP"/>
          </a:p>
        </p:txBody>
      </p:sp>
      <p:sp>
        <p:nvSpPr>
          <p:cNvPr id="46082" name="Rectangle 2"/>
          <p:cNvSpPr>
            <a:spLocks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093D69-7AED-4E02-9CC0-CACD73A1363D}" type="slidenum">
              <a:rPr lang="en-US" altLang="ja-JP"/>
              <a:pPr/>
              <a:t>11</a:t>
            </a:fld>
            <a:endParaRPr lang="en-US" altLang="ja-JP"/>
          </a:p>
        </p:txBody>
      </p:sp>
      <p:sp>
        <p:nvSpPr>
          <p:cNvPr id="47106" name="Rectangle 2"/>
          <p:cNvSpPr>
            <a:spLocks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959FED-FF48-49D3-A91B-8FF04DCF031A}" type="slidenum">
              <a:rPr lang="en-US" altLang="ja-JP"/>
              <a:pPr/>
              <a:t>12</a:t>
            </a:fld>
            <a:endParaRPr lang="en-US" altLang="ja-JP"/>
          </a:p>
        </p:txBody>
      </p:sp>
      <p:sp>
        <p:nvSpPr>
          <p:cNvPr id="48130" name="Rectangle 2"/>
          <p:cNvSpPr>
            <a:spLocks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B1EB9D-68AB-4B95-B2ED-039FF941E400}" type="slidenum">
              <a:rPr lang="en-US" altLang="ja-JP"/>
              <a:pPr/>
              <a:t>13</a:t>
            </a:fld>
            <a:endParaRPr lang="en-US" altLang="ja-JP"/>
          </a:p>
        </p:txBody>
      </p:sp>
      <p:sp>
        <p:nvSpPr>
          <p:cNvPr id="49154" name="Rectangle 2"/>
          <p:cNvSpPr>
            <a:spLocks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07C914-1F24-4BDB-BF05-B61AE0B212B9}" type="slidenum">
              <a:rPr lang="en-US" altLang="ja-JP"/>
              <a:pPr/>
              <a:t>14</a:t>
            </a:fld>
            <a:endParaRPr lang="en-US" altLang="ja-JP"/>
          </a:p>
        </p:txBody>
      </p:sp>
      <p:sp>
        <p:nvSpPr>
          <p:cNvPr id="50178" name="Rectangle 2"/>
          <p:cNvSpPr>
            <a:spLocks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E79F18-F414-4484-83CB-0A2BE46BCB3B}" type="slidenum">
              <a:rPr lang="en-US" altLang="ja-JP"/>
              <a:pPr/>
              <a:t>15</a:t>
            </a:fld>
            <a:endParaRPr lang="en-US" altLang="ja-JP"/>
          </a:p>
        </p:txBody>
      </p:sp>
      <p:sp>
        <p:nvSpPr>
          <p:cNvPr id="51202" name="Rectangle 2"/>
          <p:cNvSpPr>
            <a:spLocks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8515-09C9-4844-8118-72FE69C74C0B}" type="slidenum">
              <a:rPr lang="en-US" altLang="ja-JP"/>
              <a:pPr/>
              <a:t>16</a:t>
            </a:fld>
            <a:endParaRPr lang="en-US" altLang="ja-JP"/>
          </a:p>
        </p:txBody>
      </p:sp>
      <p:sp>
        <p:nvSpPr>
          <p:cNvPr id="52226" name="Rectangle 2"/>
          <p:cNvSpPr>
            <a:spLocks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744C36-0476-42A3-BEB6-AB01E0E90EF9}" type="slidenum">
              <a:rPr lang="en-US" altLang="ja-JP"/>
              <a:pPr/>
              <a:t>17</a:t>
            </a:fld>
            <a:endParaRPr lang="en-US" altLang="ja-JP"/>
          </a:p>
        </p:txBody>
      </p:sp>
      <p:sp>
        <p:nvSpPr>
          <p:cNvPr id="53250" name="Rectangle 2"/>
          <p:cNvSpPr>
            <a:spLocks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97A728-580C-4745-AA8E-888BD0BF065B}" type="slidenum">
              <a:rPr lang="en-US" altLang="ja-JP"/>
              <a:pPr/>
              <a:t>18</a:t>
            </a:fld>
            <a:endParaRPr lang="en-US" altLang="ja-JP"/>
          </a:p>
        </p:txBody>
      </p:sp>
      <p:sp>
        <p:nvSpPr>
          <p:cNvPr id="71682" name="Rectangle 2"/>
          <p:cNvSpPr>
            <a:spLocks noChangeArrowheads="1" noTextEdit="1"/>
          </p:cNvSpPr>
          <p:nvPr>
            <p:ph type="sldImg"/>
          </p:nvPr>
        </p:nvSpPr>
        <p:spPr>
          <a:ln/>
        </p:spPr>
      </p:sp>
      <p:sp>
        <p:nvSpPr>
          <p:cNvPr id="71683" name="Rectangle 3"/>
          <p:cNvSpPr>
            <a:spLocks noGrp="1" noChangeArrowheads="1"/>
          </p:cNvSpPr>
          <p:nvPr>
            <p:ph type="body" idx="1"/>
          </p:nvPr>
        </p:nvSpPr>
        <p:spPr/>
        <p:txBody>
          <a:bodyPr/>
          <a:lstStyle/>
          <a:p>
            <a:r>
              <a:rPr lang="ja-JP" altLang="en-US"/>
              <a:t>次に</a:t>
            </a:r>
            <a:r>
              <a:rPr lang="en-US" altLang="ja-JP"/>
              <a:t>LED</a:t>
            </a:r>
            <a:r>
              <a:rPr lang="ja-JP" altLang="en-US"/>
              <a:t>とバイブレーションの制御です。</a:t>
            </a:r>
          </a:p>
          <a:p>
            <a:r>
              <a:rPr lang="ja-JP" altLang="en-US"/>
              <a:t>これは、</a:t>
            </a:r>
            <a:r>
              <a:rPr lang="en-US" altLang="ja-JP"/>
              <a:t>NGetDeviceInfo</a:t>
            </a:r>
            <a:r>
              <a:rPr lang="ja-JP" altLang="en-US"/>
              <a:t>と</a:t>
            </a:r>
            <a:r>
              <a:rPr lang="en-US" altLang="ja-JP"/>
              <a:t>NLedSetDevice</a:t>
            </a:r>
            <a:r>
              <a:rPr lang="ja-JP" altLang="en-US"/>
              <a:t>というネイティブの</a:t>
            </a:r>
            <a:r>
              <a:rPr lang="en-US" altLang="ja-JP"/>
              <a:t>API</a:t>
            </a:r>
            <a:r>
              <a:rPr lang="ja-JP" altLang="en-US"/>
              <a:t>を使って制御します。</a:t>
            </a:r>
          </a:p>
          <a:p>
            <a:r>
              <a:rPr lang="en-US" altLang="ja-JP"/>
              <a:t>Windows Mobile </a:t>
            </a:r>
            <a:r>
              <a:rPr lang="ja-JP" altLang="en-US"/>
              <a:t>の中では</a:t>
            </a:r>
            <a:r>
              <a:rPr lang="en-US" altLang="ja-JP"/>
              <a:t>LED</a:t>
            </a:r>
            <a:r>
              <a:rPr lang="ja-JP" altLang="en-US"/>
              <a:t>とバイブレーションは同列に扱われていて、同じ</a:t>
            </a:r>
            <a:r>
              <a:rPr lang="en-US" altLang="ja-JP"/>
              <a:t>API</a:t>
            </a:r>
            <a:r>
              <a:rPr lang="ja-JP" altLang="en-US"/>
              <a:t>で制御できます。</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B88C34-F5A8-452A-A04F-55FA902045F3}" type="slidenum">
              <a:rPr lang="en-US" altLang="ja-JP"/>
              <a:pPr/>
              <a:t>19</a:t>
            </a:fld>
            <a:endParaRPr lang="en-US" altLang="ja-JP"/>
          </a:p>
        </p:txBody>
      </p:sp>
      <p:sp>
        <p:nvSpPr>
          <p:cNvPr id="72706" name="Rectangle 2"/>
          <p:cNvSpPr>
            <a:spLocks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52635F-9042-4E37-A9C6-46B5901D0EA1}" type="slidenum">
              <a:rPr lang="en-US" altLang="ja-JP"/>
              <a:pPr/>
              <a:t>2</a:t>
            </a:fld>
            <a:endParaRPr lang="en-US" altLang="ja-JP"/>
          </a:p>
        </p:txBody>
      </p:sp>
      <p:sp>
        <p:nvSpPr>
          <p:cNvPr id="33794" name="Rectangle 2"/>
          <p:cNvSpPr>
            <a:spLocks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93817D-AEF9-4FCE-9327-87F9C98E2B24}" type="slidenum">
              <a:rPr lang="en-US" altLang="ja-JP"/>
              <a:pPr/>
              <a:t>20</a:t>
            </a:fld>
            <a:endParaRPr lang="en-US" altLang="ja-JP"/>
          </a:p>
        </p:txBody>
      </p:sp>
      <p:sp>
        <p:nvSpPr>
          <p:cNvPr id="73730" name="Rectangle 2"/>
          <p:cNvSpPr>
            <a:spLocks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01432F-3A3B-4723-87A1-DBD180B43CCD}" type="slidenum">
              <a:rPr lang="en-US" altLang="ja-JP"/>
              <a:pPr/>
              <a:t>21</a:t>
            </a:fld>
            <a:endParaRPr lang="en-US" altLang="ja-JP"/>
          </a:p>
        </p:txBody>
      </p:sp>
      <p:sp>
        <p:nvSpPr>
          <p:cNvPr id="74754" name="Rectangle 2"/>
          <p:cNvSpPr>
            <a:spLocks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08654E-672A-4F25-9931-09804866A6C3}" type="slidenum">
              <a:rPr lang="en-US" altLang="ja-JP"/>
              <a:pPr/>
              <a:t>22</a:t>
            </a:fld>
            <a:endParaRPr lang="en-US" altLang="ja-JP"/>
          </a:p>
        </p:txBody>
      </p:sp>
      <p:sp>
        <p:nvSpPr>
          <p:cNvPr id="75778" name="Rectangle 2"/>
          <p:cNvSpPr>
            <a:spLocks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052CDD-5D17-455F-A0E4-059F5637507F}" type="slidenum">
              <a:rPr lang="en-US" altLang="ja-JP"/>
              <a:pPr/>
              <a:t>23</a:t>
            </a:fld>
            <a:endParaRPr lang="en-US" altLang="ja-JP"/>
          </a:p>
        </p:txBody>
      </p:sp>
      <p:sp>
        <p:nvSpPr>
          <p:cNvPr id="76802" name="Rectangle 2"/>
          <p:cNvSpPr>
            <a:spLocks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BCB9DA-782F-4EC2-B132-A8299B198734}" type="slidenum">
              <a:rPr lang="en-US" altLang="ja-JP"/>
              <a:pPr/>
              <a:t>24</a:t>
            </a:fld>
            <a:endParaRPr lang="en-US" altLang="ja-JP"/>
          </a:p>
        </p:txBody>
      </p:sp>
      <p:sp>
        <p:nvSpPr>
          <p:cNvPr id="79874" name="Rectangle 2"/>
          <p:cNvSpPr>
            <a:spLocks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53594D-AF25-409E-ABB0-9F231E6F49D8}" type="slidenum">
              <a:rPr lang="en-US" altLang="ja-JP"/>
              <a:pPr/>
              <a:t>25</a:t>
            </a:fld>
            <a:endParaRPr lang="en-US" altLang="ja-JP"/>
          </a:p>
        </p:txBody>
      </p:sp>
      <p:sp>
        <p:nvSpPr>
          <p:cNvPr id="80898" name="Rectangle 2"/>
          <p:cNvSpPr>
            <a:spLocks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A0EC5D-94C4-49F0-9471-BD72ECF5395C}" type="slidenum">
              <a:rPr lang="en-US" altLang="ja-JP"/>
              <a:pPr/>
              <a:t>26</a:t>
            </a:fld>
            <a:endParaRPr lang="en-US" altLang="ja-JP"/>
          </a:p>
        </p:txBody>
      </p:sp>
      <p:sp>
        <p:nvSpPr>
          <p:cNvPr id="81922" name="Rectangle 2"/>
          <p:cNvSpPr>
            <a:spLocks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56183-377B-4164-9F3C-DD8770450CA9}" type="slidenum">
              <a:rPr lang="en-US" altLang="ja-JP"/>
              <a:pPr/>
              <a:t>27</a:t>
            </a:fld>
            <a:endParaRPr lang="en-US" altLang="ja-JP"/>
          </a:p>
        </p:txBody>
      </p:sp>
      <p:sp>
        <p:nvSpPr>
          <p:cNvPr id="83970" name="Rectangle 2"/>
          <p:cNvSpPr>
            <a:spLocks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65FA34-B357-4933-BEAC-832A7011BF8E}" type="slidenum">
              <a:rPr lang="en-US" altLang="ja-JP"/>
              <a:pPr/>
              <a:t>28</a:t>
            </a:fld>
            <a:endParaRPr lang="en-US" altLang="ja-JP"/>
          </a:p>
        </p:txBody>
      </p:sp>
      <p:sp>
        <p:nvSpPr>
          <p:cNvPr id="84994" name="Rectangle 2"/>
          <p:cNvSpPr>
            <a:spLocks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E4EF3-F5F6-477D-A529-93E0C86EDBD4}" type="slidenum">
              <a:rPr lang="en-US" altLang="ja-JP"/>
              <a:pPr/>
              <a:t>3</a:t>
            </a:fld>
            <a:endParaRPr lang="en-US" altLang="ja-JP"/>
          </a:p>
        </p:txBody>
      </p:sp>
      <p:sp>
        <p:nvSpPr>
          <p:cNvPr id="34818" name="Rectangle 2"/>
          <p:cNvSpPr>
            <a:spLocks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C0A623-61E1-4286-8E68-38BDFBCE1543}" type="slidenum">
              <a:rPr lang="en-US" altLang="ja-JP"/>
              <a:pPr/>
              <a:t>4</a:t>
            </a:fld>
            <a:endParaRPr lang="en-US" altLang="ja-JP"/>
          </a:p>
        </p:txBody>
      </p:sp>
      <p:sp>
        <p:nvSpPr>
          <p:cNvPr id="37890" name="Rectangle 2"/>
          <p:cNvSpPr>
            <a:spLocks noChangeArrowheads="1" noTextEdit="1"/>
          </p:cNvSpPr>
          <p:nvPr>
            <p:ph type="sldImg"/>
          </p:nvPr>
        </p:nvSpPr>
        <p:spPr>
          <a:ln/>
        </p:spPr>
      </p:sp>
      <p:sp>
        <p:nvSpPr>
          <p:cNvPr id="378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050F43-CDDD-4807-A59C-4ACEADB817C3}" type="slidenum">
              <a:rPr lang="en-US" altLang="ja-JP"/>
              <a:pPr/>
              <a:t>5</a:t>
            </a:fld>
            <a:endParaRPr lang="en-US" altLang="ja-JP"/>
          </a:p>
        </p:txBody>
      </p:sp>
      <p:sp>
        <p:nvSpPr>
          <p:cNvPr id="39938" name="Rectangle 2"/>
          <p:cNvSpPr>
            <a:spLocks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2A4142-694A-461F-973E-76E1DC13D091}" type="slidenum">
              <a:rPr lang="en-US" altLang="ja-JP"/>
              <a:pPr/>
              <a:t>6</a:t>
            </a:fld>
            <a:endParaRPr lang="en-US" altLang="ja-JP"/>
          </a:p>
        </p:txBody>
      </p:sp>
      <p:sp>
        <p:nvSpPr>
          <p:cNvPr id="38914" name="Rectangle 2"/>
          <p:cNvSpPr>
            <a:spLocks noChangeArrowheads="1" noTextEdit="1"/>
          </p:cNvSpPr>
          <p:nvPr>
            <p:ph type="sldImg"/>
          </p:nvPr>
        </p:nvSpPr>
        <p:spPr>
          <a:ln/>
        </p:spPr>
      </p:sp>
      <p:sp>
        <p:nvSpPr>
          <p:cNvPr id="3891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9D68A-8357-4039-9B20-4BEFF4A84E29}" type="slidenum">
              <a:rPr lang="en-US" altLang="ja-JP"/>
              <a:pPr/>
              <a:t>7</a:t>
            </a:fld>
            <a:endParaRPr lang="en-US" altLang="ja-JP"/>
          </a:p>
        </p:txBody>
      </p:sp>
      <p:sp>
        <p:nvSpPr>
          <p:cNvPr id="78850" name="Rectangle 2"/>
          <p:cNvSpPr>
            <a:spLocks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DA11A7-42D2-403B-8904-EF926741BE3A}" type="slidenum">
              <a:rPr lang="en-US" altLang="ja-JP"/>
              <a:pPr/>
              <a:t>8</a:t>
            </a:fld>
            <a:endParaRPr lang="en-US" altLang="ja-JP"/>
          </a:p>
        </p:txBody>
      </p:sp>
      <p:sp>
        <p:nvSpPr>
          <p:cNvPr id="40962" name="Rectangle 2"/>
          <p:cNvSpPr>
            <a:spLocks noChangeArrowheads="1" noTextEdit="1"/>
          </p:cNvSpPr>
          <p:nvPr>
            <p:ph type="sldImg"/>
          </p:nvPr>
        </p:nvSpPr>
        <p:spPr>
          <a:ln/>
        </p:spPr>
      </p:sp>
      <p:sp>
        <p:nvSpPr>
          <p:cNvPr id="4096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0BAF4C-856B-4971-994F-169CB8690239}" type="slidenum">
              <a:rPr lang="en-US" altLang="ja-JP"/>
              <a:pPr/>
              <a:t>9</a:t>
            </a:fld>
            <a:endParaRPr lang="en-US" altLang="ja-JP"/>
          </a:p>
        </p:txBody>
      </p:sp>
      <p:sp>
        <p:nvSpPr>
          <p:cNvPr id="45058" name="Rectangle 2"/>
          <p:cNvSpPr>
            <a:spLocks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3075"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smtClean="0"/>
              <a:t>マスタ</a:t>
            </a:r>
            <a:r>
              <a:rPr lang="ja-JP" altLang="ja-JP" smtClean="0"/>
              <a:t> </a:t>
            </a:r>
            <a:r>
              <a:rPr lang="ja-JP" smtClean="0"/>
              <a:t>タイトルの書式設定</a:t>
            </a:r>
          </a:p>
        </p:txBody>
      </p:sp>
      <p:sp>
        <p:nvSpPr>
          <p:cNvPr id="3076"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r>
              <a:rPr kumimoji="0" lang="ja-JP" altLang="en-US" sz="2300">
                <a:solidFill>
                  <a:schemeClr val="tx2"/>
                </a:solidFill>
              </a:rPr>
              <a:t>わんくま同盟 大阪勉強会 </a:t>
            </a:r>
            <a:r>
              <a:rPr kumimoji="0" lang="en-US" altLang="ja-JP" sz="2300">
                <a:solidFill>
                  <a:schemeClr val="tx2"/>
                </a:solidFill>
              </a:rPr>
              <a:t>#22</a:t>
            </a:r>
          </a:p>
        </p:txBody>
      </p:sp>
      <p:pic>
        <p:nvPicPr>
          <p:cNvPr id="3078"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charset="-128"/>
        </a:defRPr>
      </a:lvl2pPr>
      <a:lvl3pPr algn="ctr" rtl="0" eaLnBrk="0" fontAlgn="base" hangingPunct="0">
        <a:spcBef>
          <a:spcPct val="0"/>
        </a:spcBef>
        <a:spcAft>
          <a:spcPct val="0"/>
        </a:spcAft>
        <a:defRPr kumimoji="1" sz="2400">
          <a:solidFill>
            <a:schemeClr val="tx2"/>
          </a:solidFill>
          <a:latin typeface="Arial" charset="0"/>
          <a:ea typeface="ＭＳ Ｐゴシック" charset="-128"/>
        </a:defRPr>
      </a:lvl3pPr>
      <a:lvl4pPr algn="ctr" rtl="0" eaLnBrk="0" fontAlgn="base" hangingPunct="0">
        <a:spcBef>
          <a:spcPct val="0"/>
        </a:spcBef>
        <a:spcAft>
          <a:spcPct val="0"/>
        </a:spcAft>
        <a:defRPr kumimoji="1" sz="2400">
          <a:solidFill>
            <a:schemeClr val="tx2"/>
          </a:solidFill>
          <a:latin typeface="Arial" charset="0"/>
          <a:ea typeface="ＭＳ Ｐゴシック" charset="-128"/>
        </a:defRPr>
      </a:lvl4pPr>
      <a:lvl5pPr algn="ctr" rtl="0" eaLnBrk="0" fontAlgn="base" hangingPunct="0">
        <a:spcBef>
          <a:spcPct val="0"/>
        </a:spcBef>
        <a:spcAft>
          <a:spcPct val="0"/>
        </a:spcAft>
        <a:defRPr kumimoji="1" sz="2400">
          <a:solidFill>
            <a:schemeClr val="tx2"/>
          </a:solidFill>
          <a:latin typeface="Arial" charset="0"/>
          <a:ea typeface="ＭＳ Ｐゴシック"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iseebi.half-done.net/?TechDoc/SubclassAtWindowsMobile"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asca.project-comets.net/hikifarm/ebineta/?WankumaOsaka22"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ja-JP" sz="4400"/>
              <a:t>Windows Mobile </a:t>
            </a:r>
            <a:r>
              <a:rPr lang="ja-JP" altLang="en-US" sz="4400"/>
              <a:t>を自在に操る</a:t>
            </a:r>
            <a:br>
              <a:rPr lang="ja-JP" altLang="en-US" sz="4400"/>
            </a:br>
            <a:r>
              <a:rPr lang="en-US" altLang="ja-JP" sz="3600"/>
              <a:t>〜</a:t>
            </a:r>
            <a:r>
              <a:rPr lang="ja-JP" altLang="en-US" sz="3600"/>
              <a:t>各種デバイスのコントロール</a:t>
            </a:r>
            <a:r>
              <a:rPr lang="en-US" altLang="ja-JP" sz="3600"/>
              <a:t>〜</a:t>
            </a:r>
            <a:endParaRPr lang="en-US" altLang="ja-JP" sz="4400"/>
          </a:p>
        </p:txBody>
      </p:sp>
      <p:sp>
        <p:nvSpPr>
          <p:cNvPr id="2051" name="Rectangle 3"/>
          <p:cNvSpPr>
            <a:spLocks noGrp="1" noChangeArrowheads="1"/>
          </p:cNvSpPr>
          <p:nvPr>
            <p:ph type="subTitle" idx="1"/>
          </p:nvPr>
        </p:nvSpPr>
        <p:spPr/>
        <p:txBody>
          <a:bodyPr anchor="b"/>
          <a:lstStyle/>
          <a:p>
            <a:pPr algn="r"/>
            <a:r>
              <a:rPr lang="ja-JP" altLang="en-US"/>
              <a:t>伊勢　シン</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ja-JP" altLang="en-US"/>
              <a:t>カメラの制御：</a:t>
            </a:r>
            <a:r>
              <a:rPr lang="en-US" altLang="ja-JP"/>
              <a:t>OS</a:t>
            </a:r>
            <a:r>
              <a:rPr lang="ja-JP" altLang="en-US"/>
              <a:t>標準のダイアログを使う方法</a:t>
            </a:r>
          </a:p>
        </p:txBody>
      </p:sp>
      <p:sp>
        <p:nvSpPr>
          <p:cNvPr id="44035" name="Rectangle 3"/>
          <p:cNvSpPr>
            <a:spLocks noGrp="1" noChangeArrowheads="1"/>
          </p:cNvSpPr>
          <p:nvPr>
            <p:ph type="body" idx="1"/>
          </p:nvPr>
        </p:nvSpPr>
        <p:spPr/>
        <p:txBody>
          <a:bodyPr/>
          <a:lstStyle/>
          <a:p>
            <a:r>
              <a:rPr lang="en-US" altLang="ja-JP" sz="2800"/>
              <a:t>Microsft.WindowsMobile.Forms.CameraCaptureDialog </a:t>
            </a:r>
            <a:r>
              <a:rPr lang="ja-JP" altLang="en-US" sz="2800"/>
              <a:t>を使います。</a:t>
            </a:r>
          </a:p>
          <a:p>
            <a:pPr lvl="1"/>
            <a:r>
              <a:rPr lang="en-US" altLang="ja-JP" sz="2400"/>
              <a:t>FileOpenDialog </a:t>
            </a:r>
            <a:r>
              <a:rPr lang="ja-JP" altLang="en-US" sz="2400"/>
              <a:t>と使い方はほぼおなじです。</a:t>
            </a:r>
          </a:p>
          <a:p>
            <a:pPr lvl="1"/>
            <a:endParaRPr lang="ja-JP" altLang="en-US" sz="2400"/>
          </a:p>
          <a:p>
            <a:r>
              <a:rPr lang="en-US" altLang="ja-JP" sz="2800"/>
              <a:t>Advanced/W-ZERO3[es] </a:t>
            </a:r>
            <a:r>
              <a:rPr lang="ja-JP" altLang="en-US" sz="2800"/>
              <a:t>のダイアログはバグ持ち</a:t>
            </a:r>
          </a:p>
          <a:p>
            <a:pPr lvl="1"/>
            <a:r>
              <a:rPr lang="ja-JP" altLang="en-US" sz="2400"/>
              <a:t>ファーム</a:t>
            </a:r>
            <a:r>
              <a:rPr lang="en-US" altLang="ja-JP" sz="2400"/>
              <a:t>2.0</a:t>
            </a:r>
            <a:r>
              <a:rPr lang="ja-JP" altLang="en-US" sz="2400"/>
              <a:t>未満では、キャンセルするとアプリが固まる</a:t>
            </a:r>
          </a:p>
          <a:p>
            <a:pPr lvl="1"/>
            <a:r>
              <a:rPr lang="ja-JP" altLang="en-US" sz="2400"/>
              <a:t>ファーム</a:t>
            </a:r>
            <a:r>
              <a:rPr lang="en-US" altLang="ja-JP" sz="2400"/>
              <a:t>2.0</a:t>
            </a:r>
            <a:r>
              <a:rPr lang="ja-JP" altLang="en-US" sz="2400"/>
              <a:t>以降では、同じアプリで</a:t>
            </a:r>
            <a:r>
              <a:rPr lang="en-US" altLang="ja-JP" sz="2400"/>
              <a:t>1</a:t>
            </a:r>
            <a:r>
              <a:rPr lang="ja-JP" altLang="en-US" sz="2400"/>
              <a:t>回撮影したあともう１回</a:t>
            </a:r>
            <a:r>
              <a:rPr lang="en-US" altLang="ja-JP" sz="2400"/>
              <a:t>CaptureDialog</a:t>
            </a:r>
            <a:r>
              <a:rPr lang="ja-JP" altLang="en-US" sz="2400"/>
              <a:t>開くとアプリにすぐキャンセル通知が戻ってくる。</a:t>
            </a:r>
          </a:p>
          <a:p>
            <a:pPr lvl="1"/>
            <a:r>
              <a:rPr lang="ja-JP" altLang="en-US" sz="2400"/>
              <a:t>シャープさんなんとかしてください。</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ja-JP" altLang="en-US"/>
              <a:t>カメラの制御：</a:t>
            </a:r>
            <a:r>
              <a:rPr lang="en-US" altLang="ja-JP"/>
              <a:t>DirectShow </a:t>
            </a:r>
            <a:r>
              <a:rPr lang="ja-JP" altLang="en-US"/>
              <a:t>を使う方法</a:t>
            </a:r>
          </a:p>
        </p:txBody>
      </p:sp>
      <p:sp>
        <p:nvSpPr>
          <p:cNvPr id="19459" name="Rectangle 3"/>
          <p:cNvSpPr>
            <a:spLocks noGrp="1" noChangeArrowheads="1"/>
          </p:cNvSpPr>
          <p:nvPr>
            <p:ph type="body" idx="1"/>
          </p:nvPr>
        </p:nvSpPr>
        <p:spPr/>
        <p:txBody>
          <a:bodyPr/>
          <a:lstStyle/>
          <a:p>
            <a:r>
              <a:rPr lang="ja-JP" altLang="en-US"/>
              <a:t>シャッターをきるタイミングをプログラムで制御できるので定点観測とかに使えます。</a:t>
            </a:r>
          </a:p>
          <a:p>
            <a:endParaRPr lang="ja-JP" altLang="en-US"/>
          </a:p>
          <a:p>
            <a:r>
              <a:rPr lang="en-US" altLang="ja-JP"/>
              <a:t>DirectShow </a:t>
            </a:r>
            <a:r>
              <a:rPr lang="ja-JP" altLang="en-US"/>
              <a:t>を使ってカメラを直接制御する事ができます。</a:t>
            </a:r>
          </a:p>
          <a:p>
            <a:pPr lvl="1"/>
            <a:r>
              <a:rPr lang="ja-JP" altLang="en-US"/>
              <a:t>以下のサンプルが詳しいです</a:t>
            </a:r>
          </a:p>
          <a:p>
            <a:pPr lvl="1"/>
            <a:r>
              <a:rPr lang="en-US" altLang="ja-JP"/>
              <a:t>C:\Program Files\Windows Mobile 5.0 SDK R2\Samples\PocketPC\CPP\Win32\Cameracapture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ja-JP" altLang="en-US"/>
              <a:t>カメラの制御：</a:t>
            </a:r>
            <a:r>
              <a:rPr lang="en-US" altLang="ja-JP"/>
              <a:t>DirectShow </a:t>
            </a:r>
            <a:r>
              <a:rPr lang="ja-JP" altLang="en-US"/>
              <a:t>を使う方法</a:t>
            </a:r>
          </a:p>
        </p:txBody>
      </p:sp>
      <p:sp>
        <p:nvSpPr>
          <p:cNvPr id="41987" name="Rectangle 3"/>
          <p:cNvSpPr>
            <a:spLocks noGrp="1" noChangeArrowheads="1"/>
          </p:cNvSpPr>
          <p:nvPr>
            <p:ph type="body" idx="1"/>
          </p:nvPr>
        </p:nvSpPr>
        <p:spPr/>
        <p:txBody>
          <a:bodyPr/>
          <a:lstStyle/>
          <a:p>
            <a:pPr>
              <a:lnSpc>
                <a:spcPct val="90000"/>
              </a:lnSpc>
            </a:pPr>
            <a:r>
              <a:rPr lang="ja-JP" altLang="en-US"/>
              <a:t>よくわからない人は、サンプルからいくつかファイルひっこぬいて</a:t>
            </a:r>
            <a:r>
              <a:rPr lang="en-US" altLang="ja-JP"/>
              <a:t>DLL</a:t>
            </a:r>
            <a:r>
              <a:rPr lang="ja-JP" altLang="en-US"/>
              <a:t>に加工して</a:t>
            </a:r>
            <a:r>
              <a:rPr lang="en-US" altLang="ja-JP"/>
              <a:t>C#</a:t>
            </a:r>
            <a:r>
              <a:rPr lang="ja-JP" altLang="en-US"/>
              <a:t>から使うと便利です</a:t>
            </a:r>
          </a:p>
          <a:p>
            <a:pPr lvl="1">
              <a:lnSpc>
                <a:spcPct val="90000"/>
              </a:lnSpc>
            </a:pPr>
            <a:r>
              <a:rPr lang="en-US" altLang="ja-JP"/>
              <a:t>DLL</a:t>
            </a:r>
            <a:r>
              <a:rPr lang="ja-JP" altLang="en-US"/>
              <a:t>プロジェクト作って、ファイル作って、</a:t>
            </a:r>
            <a:r>
              <a:rPr lang="en-US" altLang="ja-JP"/>
              <a:t>20</a:t>
            </a:r>
            <a:r>
              <a:rPr lang="ja-JP" altLang="en-US"/>
              <a:t>行くらい書いたら完成</a:t>
            </a:r>
          </a:p>
          <a:p>
            <a:pPr lvl="1">
              <a:lnSpc>
                <a:spcPct val="90000"/>
              </a:lnSpc>
            </a:pPr>
            <a:r>
              <a:rPr lang="ja-JP" altLang="en-US"/>
              <a:t>使うファイルといじった部分は資料を見てください</a:t>
            </a:r>
          </a:p>
          <a:p>
            <a:pPr>
              <a:lnSpc>
                <a:spcPct val="90000"/>
              </a:lnSpc>
            </a:pPr>
            <a:endParaRPr lang="ja-JP" altLang="en-US"/>
          </a:p>
          <a:p>
            <a:pPr>
              <a:lnSpc>
                <a:spcPct val="90000"/>
              </a:lnSpc>
            </a:pPr>
            <a:r>
              <a:rPr lang="en-US" altLang="ja-JP"/>
              <a:t>DirectShow</a:t>
            </a:r>
            <a:r>
              <a:rPr lang="ja-JP" altLang="en-US"/>
              <a:t>ちゃんと扱える人なら、いろいろできそう</a:t>
            </a:r>
          </a:p>
          <a:p>
            <a:pPr lvl="1">
              <a:lnSpc>
                <a:spcPct val="90000"/>
              </a:lnSpc>
            </a:pPr>
            <a:r>
              <a:rPr lang="ja-JP" altLang="en-US"/>
              <a:t>動画もとれます。</a:t>
            </a:r>
          </a:p>
        </p:txBody>
      </p:sp>
      <p:sp>
        <p:nvSpPr>
          <p:cNvPr id="41988" name="Rectangle 4"/>
          <p:cNvSpPr>
            <a:spLocks noChangeArrowheads="1"/>
          </p:cNvSpPr>
          <p:nvPr/>
        </p:nvSpPr>
        <p:spPr bwMode="auto">
          <a:xfrm>
            <a:off x="1593850" y="6234113"/>
            <a:ext cx="184150" cy="457200"/>
          </a:xfrm>
          <a:prstGeom prst="rect">
            <a:avLst/>
          </a:prstGeom>
          <a:noFill/>
          <a:ln w="9525">
            <a:noFill/>
            <a:miter lim="800000"/>
            <a:headEnd/>
            <a:tailEnd/>
          </a:ln>
        </p:spPr>
        <p:txBody>
          <a:bodyPr wrap="none">
            <a:spAutoFit/>
          </a:bodyPr>
          <a:lstStyle/>
          <a:p>
            <a:endParaRPr lang="ja-JP" altLang="ja-JP"/>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a:t>Demo: </a:t>
            </a:r>
            <a:r>
              <a:rPr lang="ja-JP" altLang="en-US"/>
              <a:t>カメラ制御</a:t>
            </a:r>
          </a:p>
        </p:txBody>
      </p:sp>
      <p:sp>
        <p:nvSpPr>
          <p:cNvPr id="21507" name="Rectangle 3"/>
          <p:cNvSpPr>
            <a:spLocks noGrp="1" noChangeArrowheads="1"/>
          </p:cNvSpPr>
          <p:nvPr>
            <p:ph type="body" idx="1"/>
          </p:nvPr>
        </p:nvSpPr>
        <p:spPr/>
        <p:txBody>
          <a:bodyPr/>
          <a:lstStyle/>
          <a:p>
            <a:r>
              <a:rPr lang="en-US" altLang="ja-JP"/>
              <a:t>OS</a:t>
            </a:r>
            <a:r>
              <a:rPr lang="ja-JP" altLang="en-US"/>
              <a:t>標準ダイアログを開き、写真を撮影します</a:t>
            </a:r>
          </a:p>
          <a:p>
            <a:pPr lvl="1"/>
            <a:r>
              <a:rPr lang="ja-JP" altLang="en-US"/>
              <a:t>追加するアセンブリの場所に注意してください。</a:t>
            </a:r>
          </a:p>
          <a:p>
            <a:pPr lvl="1"/>
            <a:endParaRPr lang="ja-JP" altLang="en-US"/>
          </a:p>
          <a:p>
            <a:r>
              <a:rPr lang="ja-JP" altLang="en-US"/>
              <a:t>サンプルからカメラ制御用の</a:t>
            </a:r>
            <a:r>
              <a:rPr lang="en-US" altLang="ja-JP"/>
              <a:t>DLL</a:t>
            </a:r>
            <a:r>
              <a:rPr lang="ja-JP" altLang="en-US"/>
              <a:t>を作って、プログラム制御で写真を撮影します</a:t>
            </a:r>
          </a:p>
          <a:p>
            <a:pPr lvl="1"/>
            <a:r>
              <a:rPr lang="ja-JP" altLang="en-US"/>
              <a:t>追加するファイル、修正する箇所をみてください。</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ja-JP" altLang="en-US"/>
              <a:t>位置情報の取得</a:t>
            </a:r>
          </a:p>
        </p:txBody>
      </p:sp>
      <p:sp>
        <p:nvSpPr>
          <p:cNvPr id="20483" name="Rectangle 3"/>
          <p:cNvSpPr>
            <a:spLocks noGrp="1" noChangeArrowheads="1"/>
          </p:cNvSpPr>
          <p:nvPr>
            <p:ph type="body" idx="1"/>
          </p:nvPr>
        </p:nvSpPr>
        <p:spPr/>
        <p:txBody>
          <a:bodyPr/>
          <a:lstStyle/>
          <a:p>
            <a:r>
              <a:rPr lang="ja-JP" altLang="en-US" sz="2800"/>
              <a:t>地図を表示したり、まわりにあるお店の情報を取得したり、位置情報の役割はますます重要になっています。</a:t>
            </a:r>
          </a:p>
          <a:p>
            <a:endParaRPr lang="ja-JP" altLang="en-US" sz="2800"/>
          </a:p>
          <a:p>
            <a:r>
              <a:rPr lang="en-US" altLang="ja-JP" sz="2800"/>
              <a:t>WM </a:t>
            </a:r>
            <a:r>
              <a:rPr lang="ja-JP" altLang="en-US" sz="2800"/>
              <a:t>端末では以下の方法で位置を取得できます</a:t>
            </a:r>
          </a:p>
          <a:p>
            <a:pPr lvl="1"/>
            <a:r>
              <a:rPr lang="en-US" altLang="ja-JP" sz="2400"/>
              <a:t>GPS</a:t>
            </a:r>
            <a:r>
              <a:rPr lang="ja-JP" altLang="en-US" sz="2400"/>
              <a:t>中間ドライバ</a:t>
            </a:r>
            <a:r>
              <a:rPr lang="en-US" altLang="ja-JP" sz="2400"/>
              <a:t>(GPS Intermediate Driver)</a:t>
            </a:r>
            <a:r>
              <a:rPr lang="ja-JP" altLang="en-US" sz="2400"/>
              <a:t>経由</a:t>
            </a:r>
          </a:p>
          <a:p>
            <a:pPr lvl="2"/>
            <a:r>
              <a:rPr lang="en-US" altLang="ja-JP" sz="2000"/>
              <a:t>WM</a:t>
            </a:r>
            <a:r>
              <a:rPr lang="ja-JP" altLang="en-US" sz="2000"/>
              <a:t>の位置情報取得の本来の姿</a:t>
            </a:r>
          </a:p>
          <a:p>
            <a:pPr lvl="2"/>
            <a:r>
              <a:rPr lang="en-US" altLang="ja-JP" sz="2000"/>
              <a:t>EMONSTER</a:t>
            </a:r>
            <a:r>
              <a:rPr lang="ja-JP" altLang="en-US" sz="2000"/>
              <a:t>や</a:t>
            </a:r>
            <a:r>
              <a:rPr lang="en-US" altLang="ja-JP" sz="2000"/>
              <a:t>Bluetooth</a:t>
            </a:r>
            <a:r>
              <a:rPr lang="ja-JP" altLang="en-US" sz="2000"/>
              <a:t>経由で接続した</a:t>
            </a:r>
            <a:r>
              <a:rPr lang="en-US" altLang="ja-JP" sz="2000"/>
              <a:t>GPS</a:t>
            </a:r>
            <a:r>
              <a:rPr lang="ja-JP" altLang="en-US" sz="2000"/>
              <a:t>レシーバなど</a:t>
            </a:r>
          </a:p>
          <a:p>
            <a:pPr lvl="1"/>
            <a:r>
              <a:rPr lang="en-US" altLang="ja-JP" sz="2400"/>
              <a:t>W-SIM</a:t>
            </a:r>
            <a:r>
              <a:rPr lang="ja-JP" altLang="en-US" sz="2400"/>
              <a:t>経由 </a:t>
            </a:r>
            <a:r>
              <a:rPr lang="en-US" altLang="ja-JP" sz="2400"/>
              <a:t>(</a:t>
            </a:r>
            <a:r>
              <a:rPr lang="ja-JP" altLang="en-US" sz="2400"/>
              <a:t>シリアルポートで</a:t>
            </a:r>
            <a:r>
              <a:rPr lang="en-US" altLang="ja-JP" sz="2400"/>
              <a:t>AT</a:t>
            </a:r>
            <a:r>
              <a:rPr lang="ja-JP" altLang="en-US" sz="2400"/>
              <a:t>コマンドを送信</a:t>
            </a:r>
            <a:r>
              <a:rPr lang="en-US" altLang="ja-JP" sz="2400"/>
              <a:t>)</a:t>
            </a:r>
          </a:p>
          <a:p>
            <a:pPr lvl="2"/>
            <a:r>
              <a:rPr lang="en-US" altLang="ja-JP" sz="2000"/>
              <a:t>WILLCOM W-ZERO3</a:t>
            </a:r>
            <a:r>
              <a:rPr lang="ja-JP" altLang="en-US" sz="2000"/>
              <a:t>シリーズのみ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ja-JP" altLang="en-US"/>
              <a:t>位置情報の取得：</a:t>
            </a:r>
            <a:r>
              <a:rPr lang="en-US" altLang="ja-JP"/>
              <a:t>GPS</a:t>
            </a:r>
            <a:r>
              <a:rPr lang="ja-JP" altLang="en-US"/>
              <a:t>中間ドライバを使う方法</a:t>
            </a:r>
          </a:p>
        </p:txBody>
      </p:sp>
      <p:sp>
        <p:nvSpPr>
          <p:cNvPr id="25603" name="Rectangle 3"/>
          <p:cNvSpPr>
            <a:spLocks noGrp="1" noChangeArrowheads="1"/>
          </p:cNvSpPr>
          <p:nvPr>
            <p:ph type="body" idx="1"/>
          </p:nvPr>
        </p:nvSpPr>
        <p:spPr/>
        <p:txBody>
          <a:bodyPr/>
          <a:lstStyle/>
          <a:p>
            <a:r>
              <a:rPr lang="en-US" altLang="ja-JP" sz="2800"/>
              <a:t>gpsapi.dll </a:t>
            </a:r>
            <a:r>
              <a:rPr lang="ja-JP" altLang="en-US" sz="2800"/>
              <a:t>の関数を使います</a:t>
            </a:r>
          </a:p>
          <a:p>
            <a:pPr lvl="1"/>
            <a:r>
              <a:rPr lang="en-US" altLang="ja-JP" sz="2400"/>
              <a:t>GPSOpenDevice</a:t>
            </a:r>
          </a:p>
          <a:p>
            <a:pPr lvl="1"/>
            <a:r>
              <a:rPr lang="en-US" altLang="ja-JP" sz="2400"/>
              <a:t>GPSCloseDevice</a:t>
            </a:r>
          </a:p>
          <a:p>
            <a:pPr lvl="1"/>
            <a:r>
              <a:rPr lang="en-US" altLang="ja-JP" sz="2400"/>
              <a:t>GPSGetPosition</a:t>
            </a:r>
          </a:p>
          <a:p>
            <a:pPr lvl="1"/>
            <a:r>
              <a:rPr lang="en-US" altLang="ja-JP" sz="2400"/>
              <a:t>GPSGetDeviceState</a:t>
            </a:r>
          </a:p>
          <a:p>
            <a:endParaRPr lang="en-US" altLang="ja-JP" sz="2800"/>
          </a:p>
          <a:p>
            <a:r>
              <a:rPr lang="ja-JP" altLang="en-US" sz="2800"/>
              <a:t>サンプルに入っている</a:t>
            </a:r>
            <a:r>
              <a:rPr lang="en-US" altLang="ja-JP" sz="2800"/>
              <a:t>Gps</a:t>
            </a:r>
            <a:r>
              <a:rPr lang="ja-JP" altLang="en-US" sz="2800"/>
              <a:t>クラスを使うと便利です。</a:t>
            </a:r>
          </a:p>
          <a:p>
            <a:pPr lvl="1"/>
            <a:r>
              <a:rPr lang="ja-JP" altLang="en-US" sz="2400">
                <a:latin typeface="ヒラギノ角ゴ ProN W3" pitchFamily="-32" charset="-128"/>
              </a:rPr>
              <a:t/>
            </a:r>
            <a:r>
              <a:rPr lang="en-US" altLang="ja-JP" sz="2400"/>
              <a:t>C:\Program Files\Windows Mobile 6 SDK\Samples\PocketPC\CS\GPS</a:t>
            </a:r>
          </a:p>
          <a:p>
            <a:pPr lvl="2"/>
            <a:r>
              <a:rPr lang="en-US" altLang="ja-JP" sz="2000"/>
              <a:t>WM5SDK R2 </a:t>
            </a:r>
            <a:r>
              <a:rPr lang="ja-JP" altLang="en-US" sz="2000"/>
              <a:t>のサンプルだとうまく動きませんでした</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a:t>位置情報の取得：</a:t>
            </a:r>
            <a:r>
              <a:rPr lang="en-US" altLang="ja-JP"/>
              <a:t>W-SIM</a:t>
            </a:r>
            <a:r>
              <a:rPr lang="ja-JP" altLang="en-US"/>
              <a:t>を使った方法</a:t>
            </a:r>
          </a:p>
        </p:txBody>
      </p:sp>
      <p:sp>
        <p:nvSpPr>
          <p:cNvPr id="26627" name="Rectangle 3"/>
          <p:cNvSpPr>
            <a:spLocks noGrp="1" noChangeArrowheads="1"/>
          </p:cNvSpPr>
          <p:nvPr>
            <p:ph type="body" idx="1"/>
          </p:nvPr>
        </p:nvSpPr>
        <p:spPr/>
        <p:txBody>
          <a:bodyPr/>
          <a:lstStyle/>
          <a:p>
            <a:r>
              <a:rPr lang="ja-JP" altLang="en-US"/>
              <a:t>シリアル通信のため、</a:t>
            </a:r>
            <a:r>
              <a:rPr lang="en-US" altLang="ja-JP"/>
              <a:t>System.IO.Ports.SerialPort </a:t>
            </a:r>
            <a:r>
              <a:rPr lang="ja-JP" altLang="en-US"/>
              <a:t>を使います。</a:t>
            </a:r>
          </a:p>
          <a:p>
            <a:endParaRPr lang="ja-JP" altLang="en-US"/>
          </a:p>
          <a:p>
            <a:r>
              <a:rPr lang="en-US" altLang="ja-JP"/>
              <a:t>COM1</a:t>
            </a:r>
            <a:r>
              <a:rPr lang="ja-JP" altLang="en-US"/>
              <a:t>ポートを開いて</a:t>
            </a:r>
            <a:r>
              <a:rPr lang="en-US" altLang="ja-JP"/>
              <a:t>AT</a:t>
            </a:r>
            <a:r>
              <a:rPr lang="ja-JP" altLang="en-US"/>
              <a:t>コマンドを３つ送ると位置情報と郵便番号を取得できます。</a:t>
            </a:r>
          </a:p>
          <a:p>
            <a:pPr lvl="1"/>
            <a:r>
              <a:rPr lang="ja-JP" altLang="en-US"/>
              <a:t>“</a:t>
            </a:r>
            <a:r>
              <a:rPr lang="en-US" altLang="ja-JP"/>
              <a:t>at@lbc1”</a:t>
            </a:r>
            <a:r>
              <a:rPr lang="ja-JP" altLang="en-US"/>
              <a:t>、 “</a:t>
            </a:r>
            <a:r>
              <a:rPr lang="en-US" altLang="ja-JP"/>
              <a:t>at@lbc?”</a:t>
            </a:r>
            <a:r>
              <a:rPr lang="ja-JP" altLang="en-US"/>
              <a:t>、 “</a:t>
            </a:r>
            <a:r>
              <a:rPr lang="en-US" altLang="ja-JP"/>
              <a:t>at@lbc2”</a:t>
            </a:r>
          </a:p>
          <a:p>
            <a:pPr lvl="1"/>
            <a:endParaRPr lang="en-US" altLang="ja-JP"/>
          </a:p>
          <a:p>
            <a:r>
              <a:rPr lang="en-US" altLang="ja-JP"/>
              <a:t>W-SIM</a:t>
            </a:r>
            <a:r>
              <a:rPr lang="ja-JP" altLang="en-US"/>
              <a:t>使用中</a:t>
            </a:r>
            <a:r>
              <a:rPr lang="en-US" altLang="ja-JP"/>
              <a:t>(</a:t>
            </a:r>
            <a:r>
              <a:rPr lang="ja-JP" altLang="en-US"/>
              <a:t>パケット通信中</a:t>
            </a:r>
            <a:r>
              <a:rPr lang="en-US" altLang="ja-JP"/>
              <a:t>)</a:t>
            </a:r>
            <a:r>
              <a:rPr lang="ja-JP" altLang="en-US"/>
              <a:t>は使えないので、事前に接続を切断する必要があります。</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a:t>Demo:</a:t>
            </a:r>
            <a:r>
              <a:rPr lang="ja-JP" altLang="en-US"/>
              <a:t>位置情報取得</a:t>
            </a:r>
          </a:p>
        </p:txBody>
      </p:sp>
      <p:sp>
        <p:nvSpPr>
          <p:cNvPr id="22531" name="Rectangle 3"/>
          <p:cNvSpPr>
            <a:spLocks noGrp="1" noChangeArrowheads="1"/>
          </p:cNvSpPr>
          <p:nvPr>
            <p:ph type="body" idx="1"/>
          </p:nvPr>
        </p:nvSpPr>
        <p:spPr/>
        <p:txBody>
          <a:bodyPr/>
          <a:lstStyle/>
          <a:p>
            <a:r>
              <a:rPr lang="en-US" altLang="ja-JP"/>
              <a:t>GPS</a:t>
            </a:r>
            <a:r>
              <a:rPr lang="ja-JP" altLang="en-US"/>
              <a:t>中間ドライバ経由で位置を取得します。</a:t>
            </a:r>
          </a:p>
          <a:p>
            <a:pPr lvl="1"/>
            <a:r>
              <a:rPr lang="ja-JP" altLang="en-US"/>
              <a:t>使用しているのは</a:t>
            </a:r>
            <a:r>
              <a:rPr lang="en-US" altLang="ja-JP"/>
              <a:t>Ad[es]</a:t>
            </a:r>
            <a:r>
              <a:rPr lang="ja-JP" altLang="en-US"/>
              <a:t>ですが、</a:t>
            </a:r>
            <a:br>
              <a:rPr lang="ja-JP" altLang="en-US"/>
            </a:br>
            <a:r>
              <a:rPr lang="en-US" altLang="ja-JP"/>
              <a:t>mimicGps</a:t>
            </a:r>
            <a:r>
              <a:rPr lang="ja-JP" altLang="en-US"/>
              <a:t>という、</a:t>
            </a:r>
            <a:r>
              <a:rPr lang="en-US" altLang="ja-JP"/>
              <a:t>W-SIM</a:t>
            </a:r>
            <a:r>
              <a:rPr lang="ja-JP" altLang="en-US"/>
              <a:t>の位置情報を中間ドライバに流して</a:t>
            </a:r>
            <a:r>
              <a:rPr lang="en-US" altLang="ja-JP"/>
              <a:t>GPS</a:t>
            </a:r>
            <a:r>
              <a:rPr lang="ja-JP" altLang="en-US"/>
              <a:t>として位置を取得できるようにするアプリを使っています。</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ltLang="ja-JP"/>
              <a:t>LED</a:t>
            </a:r>
            <a:r>
              <a:rPr lang="ja-JP" altLang="en-US"/>
              <a:t>、バイブレーションの制御</a:t>
            </a:r>
          </a:p>
        </p:txBody>
      </p:sp>
      <p:sp>
        <p:nvSpPr>
          <p:cNvPr id="54275" name="Rectangle 3"/>
          <p:cNvSpPr>
            <a:spLocks noGrp="1" noChangeArrowheads="1"/>
          </p:cNvSpPr>
          <p:nvPr>
            <p:ph type="body" idx="1"/>
          </p:nvPr>
        </p:nvSpPr>
        <p:spPr/>
        <p:txBody>
          <a:bodyPr/>
          <a:lstStyle/>
          <a:p>
            <a:r>
              <a:rPr lang="en-US" altLang="ja-JP"/>
              <a:t>LED</a:t>
            </a:r>
            <a:r>
              <a:rPr lang="ja-JP" altLang="en-US"/>
              <a:t>の制御は </a:t>
            </a:r>
            <a:r>
              <a:rPr lang="en-US" altLang="ja-JP" noProof="1"/>
              <a:t>NLedGetDeviceInfo</a:t>
            </a:r>
            <a:r>
              <a:rPr lang="ja-JP" altLang="en-US"/>
              <a:t>、</a:t>
            </a:r>
            <a:r>
              <a:rPr lang="en-US" altLang="ja-JP" noProof="1"/>
              <a:t>NLedSetDevice</a:t>
            </a:r>
            <a:r>
              <a:rPr lang="en-US" altLang="ja-JP"/>
              <a:t> </a:t>
            </a:r>
            <a:r>
              <a:rPr lang="ja-JP" altLang="en-US"/>
              <a:t>というネイティブ</a:t>
            </a:r>
            <a:r>
              <a:rPr lang="en-US" altLang="ja-JP"/>
              <a:t>API</a:t>
            </a:r>
            <a:r>
              <a:rPr lang="ja-JP" altLang="en-US"/>
              <a:t>を使います</a:t>
            </a:r>
          </a:p>
          <a:p>
            <a:endParaRPr lang="ja-JP" altLang="en-US"/>
          </a:p>
          <a:p>
            <a:r>
              <a:rPr lang="ja-JP" altLang="en-US"/>
              <a:t>バイブレーションも同じ</a:t>
            </a:r>
            <a:r>
              <a:rPr lang="en-US" altLang="ja-JP"/>
              <a:t>API</a:t>
            </a:r>
            <a:r>
              <a:rPr lang="ja-JP" altLang="en-US"/>
              <a:t>です。</a:t>
            </a:r>
          </a:p>
          <a:p>
            <a:pPr lvl="1"/>
            <a:r>
              <a:rPr lang="ja-JP" altLang="en-US"/>
              <a:t>バイブレーションも</a:t>
            </a:r>
            <a:r>
              <a:rPr lang="en-US" altLang="ja-JP"/>
              <a:t>LED</a:t>
            </a:r>
            <a:r>
              <a:rPr lang="ja-JP" altLang="en-US"/>
              <a:t>の一種という扱いです。</a:t>
            </a:r>
          </a:p>
          <a:p>
            <a:pPr lvl="1"/>
            <a:endParaRPr lang="en-US" altLang="ja-JP"/>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26"/>
          <p:cNvSpPr>
            <a:spLocks noGrp="1" noChangeArrowheads="1"/>
          </p:cNvSpPr>
          <p:nvPr>
            <p:ph type="title"/>
          </p:nvPr>
        </p:nvSpPr>
        <p:spPr/>
        <p:txBody>
          <a:bodyPr/>
          <a:lstStyle/>
          <a:p>
            <a:r>
              <a:rPr lang="en-US" altLang="ja-JP"/>
              <a:t>Demo:LED</a:t>
            </a:r>
            <a:r>
              <a:rPr lang="ja-JP" altLang="en-US"/>
              <a:t>、バイブレーションの制御</a:t>
            </a:r>
          </a:p>
        </p:txBody>
      </p:sp>
      <p:sp>
        <p:nvSpPr>
          <p:cNvPr id="55299" name="Rectangle 1027"/>
          <p:cNvSpPr>
            <a:spLocks noGrp="1" noChangeArrowheads="1"/>
          </p:cNvSpPr>
          <p:nvPr>
            <p:ph type="body" idx="1"/>
          </p:nvPr>
        </p:nvSpPr>
        <p:spPr/>
        <p:txBody>
          <a:bodyPr/>
          <a:lstStyle/>
          <a:p>
            <a:r>
              <a:rPr lang="ja-JP" altLang="en-US"/>
              <a:t>まず、</a:t>
            </a:r>
            <a:r>
              <a:rPr lang="en-US" altLang="ja-JP"/>
              <a:t>LED</a:t>
            </a:r>
            <a:r>
              <a:rPr lang="ja-JP" altLang="en-US"/>
              <a:t>の個数の取得します。</a:t>
            </a:r>
          </a:p>
          <a:p>
            <a:r>
              <a:rPr lang="ja-JP" altLang="en-US"/>
              <a:t>その後、バイブレーションの動かしてみます。</a:t>
            </a:r>
          </a:p>
          <a:p>
            <a:pPr lvl="1"/>
            <a:r>
              <a:rPr lang="ja-JP" altLang="en-US"/>
              <a:t>もしかしたらわかりにくいかもしれません。</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ja-JP" altLang="en-US" sz="3600"/>
              <a:t>自己紹介</a:t>
            </a:r>
          </a:p>
        </p:txBody>
      </p:sp>
      <p:sp>
        <p:nvSpPr>
          <p:cNvPr id="4099" name="Rectangle 3"/>
          <p:cNvSpPr>
            <a:spLocks noGrp="1" noChangeArrowheads="1"/>
          </p:cNvSpPr>
          <p:nvPr>
            <p:ph type="body" idx="1"/>
          </p:nvPr>
        </p:nvSpPr>
        <p:spPr/>
        <p:txBody>
          <a:bodyPr/>
          <a:lstStyle/>
          <a:p>
            <a:r>
              <a:rPr lang="ja-JP" altLang="en-US" sz="2800"/>
              <a:t>伊勢　シン　といいます。</a:t>
            </a:r>
          </a:p>
          <a:p>
            <a:pPr lvl="1"/>
            <a:r>
              <a:rPr lang="ja-JP" altLang="en-US" sz="2400"/>
              <a:t>はてなや</a:t>
            </a:r>
            <a:r>
              <a:rPr lang="en-US" altLang="ja-JP" sz="2400"/>
              <a:t>Twitter</a:t>
            </a:r>
            <a:r>
              <a:rPr lang="ja-JP" altLang="en-US" sz="2400"/>
              <a:t>では </a:t>
            </a:r>
            <a:r>
              <a:rPr lang="en-US" altLang="ja-JP" sz="2400"/>
              <a:t>iseebi </a:t>
            </a:r>
            <a:r>
              <a:rPr lang="ja-JP" altLang="en-US" sz="2400"/>
              <a:t>っていう</a:t>
            </a:r>
            <a:r>
              <a:rPr lang="en-US" altLang="ja-JP" sz="2400"/>
              <a:t>ID</a:t>
            </a:r>
            <a:r>
              <a:rPr lang="ja-JP" altLang="en-US" sz="2400"/>
              <a:t>つかってます。</a:t>
            </a:r>
          </a:p>
          <a:p>
            <a:endParaRPr lang="ja-JP" altLang="en-US" sz="2800"/>
          </a:p>
          <a:p>
            <a:r>
              <a:rPr lang="ja-JP" altLang="en-US" sz="2800"/>
              <a:t>中学二年のときに</a:t>
            </a:r>
            <a:r>
              <a:rPr lang="en-US" altLang="ja-JP" sz="2800"/>
              <a:t>VB6</a:t>
            </a:r>
            <a:r>
              <a:rPr lang="ja-JP" altLang="en-US" sz="2800"/>
              <a:t>からはじめて</a:t>
            </a:r>
            <a:r>
              <a:rPr lang="en-US" altLang="ja-JP" sz="2800"/>
              <a:t>C#</a:t>
            </a:r>
            <a:r>
              <a:rPr lang="ja-JP" altLang="en-US" sz="2800"/>
              <a:t>に移って今に至る。</a:t>
            </a:r>
          </a:p>
          <a:p>
            <a:endParaRPr lang="ja-JP" altLang="en-US" sz="2800"/>
          </a:p>
          <a:p>
            <a:r>
              <a:rPr lang="ja-JP" altLang="en-US" sz="2800"/>
              <a:t>仕事では</a:t>
            </a:r>
            <a:r>
              <a:rPr lang="en-US" altLang="ja-JP" sz="2800"/>
              <a:t>PHP</a:t>
            </a:r>
            <a:r>
              <a:rPr lang="ja-JP" altLang="en-US" sz="2800"/>
              <a:t>と</a:t>
            </a:r>
            <a:r>
              <a:rPr lang="en-US" altLang="ja-JP" sz="2800"/>
              <a:t>Perl</a:t>
            </a:r>
            <a:r>
              <a:rPr lang="ja-JP" altLang="en-US" sz="2800"/>
              <a:t>ばっかりです。</a:t>
            </a:r>
          </a:p>
          <a:p>
            <a:endParaRPr lang="ja-JP" altLang="en-US" sz="2800"/>
          </a:p>
          <a:p>
            <a:r>
              <a:rPr lang="ja-JP" altLang="en-US" sz="2800"/>
              <a:t>某</a:t>
            </a:r>
            <a:r>
              <a:rPr lang="en-US" altLang="ja-JP" sz="2800"/>
              <a:t>IRC</a:t>
            </a:r>
            <a:r>
              <a:rPr lang="ja-JP" altLang="en-US" sz="2800"/>
              <a:t>チャンネルでそそのかされて以来、</a:t>
            </a:r>
            <a:r>
              <a:rPr lang="en-US" altLang="ja-JP" sz="2800"/>
              <a:t>Windows Mobile</a:t>
            </a:r>
            <a:r>
              <a:rPr lang="ja-JP" altLang="en-US" sz="2800"/>
              <a:t>向けのフリーソフト作ってます。</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ltLang="ja-JP"/>
              <a:t>Windows Mobile </a:t>
            </a:r>
            <a:r>
              <a:rPr lang="ja-JP" altLang="en-US"/>
              <a:t>アプリの配布について</a:t>
            </a:r>
          </a:p>
        </p:txBody>
      </p:sp>
      <p:sp>
        <p:nvSpPr>
          <p:cNvPr id="56323" name="Rectangle 3"/>
          <p:cNvSpPr>
            <a:spLocks noGrp="1" noChangeArrowheads="1"/>
          </p:cNvSpPr>
          <p:nvPr>
            <p:ph type="body" idx="1"/>
          </p:nvPr>
        </p:nvSpPr>
        <p:spPr/>
        <p:txBody>
          <a:bodyPr/>
          <a:lstStyle/>
          <a:p>
            <a:r>
              <a:rPr lang="ja-JP" altLang="en-US"/>
              <a:t>今、</a:t>
            </a:r>
            <a:r>
              <a:rPr lang="en-US" altLang="ja-JP"/>
              <a:t>Windows Mobile </a:t>
            </a:r>
            <a:r>
              <a:rPr lang="ja-JP" altLang="en-US"/>
              <a:t>向けアプリの配布形態としては、以下のようなものがあります</a:t>
            </a:r>
          </a:p>
          <a:p>
            <a:pPr lvl="1"/>
            <a:r>
              <a:rPr lang="en-US" altLang="ja-JP"/>
              <a:t>PC</a:t>
            </a:r>
            <a:r>
              <a:rPr lang="ja-JP" altLang="en-US"/>
              <a:t>でインストーラを動かし、</a:t>
            </a:r>
            <a:r>
              <a:rPr lang="en-US" altLang="ja-JP"/>
              <a:t>ActiveSync</a:t>
            </a:r>
            <a:r>
              <a:rPr lang="ja-JP" altLang="en-US"/>
              <a:t>経由でインストール </a:t>
            </a:r>
            <a:r>
              <a:rPr lang="en-US" altLang="ja-JP"/>
              <a:t>(</a:t>
            </a:r>
            <a:r>
              <a:rPr lang="ja-JP" altLang="en-US"/>
              <a:t>商用アプリに多い</a:t>
            </a:r>
            <a:r>
              <a:rPr lang="en-US" altLang="ja-JP"/>
              <a:t>)</a:t>
            </a:r>
          </a:p>
          <a:p>
            <a:pPr lvl="1"/>
            <a:r>
              <a:rPr lang="ja-JP" altLang="en-US"/>
              <a:t>インストーラ</a:t>
            </a:r>
            <a:r>
              <a:rPr lang="en-US" altLang="ja-JP"/>
              <a:t>CAB</a:t>
            </a:r>
            <a:r>
              <a:rPr lang="ja-JP" altLang="en-US"/>
              <a:t>を実機転送してインストールする</a:t>
            </a:r>
          </a:p>
          <a:p>
            <a:pPr lvl="1"/>
            <a:r>
              <a:rPr lang="ja-JP" altLang="en-US"/>
              <a:t>圧縮されているインストーラ</a:t>
            </a:r>
            <a:r>
              <a:rPr lang="en-US" altLang="ja-JP"/>
              <a:t>CAB</a:t>
            </a:r>
            <a:r>
              <a:rPr lang="ja-JP" altLang="en-US"/>
              <a:t>を解凍して実機転送してインストールする</a:t>
            </a:r>
          </a:p>
          <a:p>
            <a:pPr lvl="1"/>
            <a:r>
              <a:rPr lang="en-US" altLang="ja-JP"/>
              <a:t>EXE</a:t>
            </a:r>
            <a:r>
              <a:rPr lang="ja-JP" altLang="en-US"/>
              <a:t>だけ圧縮されているファイルを展開してユーザーが配置する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ja-JP"/>
              <a:t>Windows Mobile </a:t>
            </a:r>
            <a:r>
              <a:rPr lang="ja-JP" altLang="en-US"/>
              <a:t>アプリの配布について</a:t>
            </a:r>
          </a:p>
        </p:txBody>
      </p:sp>
      <p:sp>
        <p:nvSpPr>
          <p:cNvPr id="57347" name="Rectangle 3"/>
          <p:cNvSpPr>
            <a:spLocks noGrp="1" noChangeArrowheads="1"/>
          </p:cNvSpPr>
          <p:nvPr>
            <p:ph type="body" idx="1"/>
          </p:nvPr>
        </p:nvSpPr>
        <p:spPr/>
        <p:txBody>
          <a:bodyPr/>
          <a:lstStyle/>
          <a:p>
            <a:r>
              <a:rPr lang="ja-JP" altLang="en-US"/>
              <a:t>おすすめは「インストーラ</a:t>
            </a:r>
            <a:r>
              <a:rPr lang="en-US" altLang="ja-JP"/>
              <a:t>CAB</a:t>
            </a:r>
            <a:r>
              <a:rPr lang="ja-JP" altLang="en-US"/>
              <a:t>単体の配布」</a:t>
            </a:r>
          </a:p>
          <a:p>
            <a:pPr lvl="1"/>
            <a:r>
              <a:rPr lang="ja-JP" altLang="en-US"/>
              <a:t>なによりもユーザーが簡単に扱える</a:t>
            </a:r>
          </a:p>
          <a:p>
            <a:pPr lvl="1"/>
            <a:r>
              <a:rPr lang="en-US" altLang="ja-JP"/>
              <a:t>MS</a:t>
            </a:r>
            <a:r>
              <a:rPr lang="ja-JP" altLang="en-US"/>
              <a:t>にしてはわかりやすいインストール管理の仕組みなんだから使わなきゃ損</a:t>
            </a:r>
          </a:p>
          <a:p>
            <a:pPr lvl="1"/>
            <a:r>
              <a:rPr lang="ja-JP" altLang="en-US"/>
              <a:t>インストーラ</a:t>
            </a:r>
            <a:r>
              <a:rPr lang="en-US" altLang="ja-JP"/>
              <a:t>CAB</a:t>
            </a:r>
            <a:r>
              <a:rPr lang="ja-JP" altLang="en-US"/>
              <a:t>は「スマートデバイス</a:t>
            </a:r>
            <a:r>
              <a:rPr lang="en-US" altLang="ja-JP"/>
              <a:t>CAB</a:t>
            </a:r>
            <a:r>
              <a:rPr lang="ja-JP" altLang="en-US"/>
              <a:t>プロジェクト」を用意するだけで簡単にできます。プログラム一覧への登録もできます。</a:t>
            </a:r>
          </a:p>
          <a:p>
            <a:pPr lvl="1"/>
            <a:r>
              <a:rPr lang="ja-JP" altLang="en-US"/>
              <a:t>インストール／アップデートを支援する仕組みが最近できた＞次項で宣伝</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ja-JP"/>
              <a:t>Giraffe </a:t>
            </a:r>
            <a:r>
              <a:rPr lang="ja-JP" altLang="en-US"/>
              <a:t>について</a:t>
            </a:r>
          </a:p>
        </p:txBody>
      </p:sp>
      <p:sp>
        <p:nvSpPr>
          <p:cNvPr id="58371" name="Rectangle 3"/>
          <p:cNvSpPr>
            <a:spLocks noGrp="1" noChangeArrowheads="1"/>
          </p:cNvSpPr>
          <p:nvPr>
            <p:ph type="body" idx="1"/>
          </p:nvPr>
        </p:nvSpPr>
        <p:spPr/>
        <p:txBody>
          <a:bodyPr/>
          <a:lstStyle/>
          <a:p>
            <a:r>
              <a:rPr lang="en-US" altLang="ja-JP" sz="2800"/>
              <a:t>Windows </a:t>
            </a:r>
            <a:r>
              <a:rPr lang="ja-JP" altLang="en-US" sz="2800"/>
              <a:t>ケータイアプリカタログ</a:t>
            </a:r>
          </a:p>
          <a:p>
            <a:pPr lvl="1"/>
            <a:r>
              <a:rPr lang="ja-JP" altLang="en-US" sz="2400"/>
              <a:t>様々なアプリの更新情報をまとめるサイト＋専用クライアントによってインストールとアップデートを支援します。</a:t>
            </a:r>
          </a:p>
          <a:p>
            <a:pPr lvl="1"/>
            <a:endParaRPr lang="ja-JP" altLang="en-US" sz="2400"/>
          </a:p>
          <a:p>
            <a:r>
              <a:rPr lang="ja-JP" altLang="en-US" sz="2800"/>
              <a:t>専用のアプリカタログクライアントからアップデートやインストールができます。</a:t>
            </a:r>
          </a:p>
          <a:p>
            <a:endParaRPr lang="ja-JP" altLang="en-US" sz="2800"/>
          </a:p>
          <a:p>
            <a:r>
              <a:rPr lang="ja-JP" altLang="en-US" sz="2800"/>
              <a:t>最近登録数が１００を超えました</a:t>
            </a:r>
          </a:p>
          <a:p>
            <a:endParaRPr lang="ja-JP" altLang="en-US" sz="2800"/>
          </a:p>
          <a:p>
            <a:endParaRPr lang="en-US" altLang="ja-JP" sz="2800"/>
          </a:p>
        </p:txBody>
      </p:sp>
      <p:pic>
        <p:nvPicPr>
          <p:cNvPr id="58372" name="Picture 4" descr="logo"/>
          <p:cNvPicPr>
            <a:picLocks noChangeAspect="1" noChangeArrowheads="1"/>
          </p:cNvPicPr>
          <p:nvPr/>
        </p:nvPicPr>
        <p:blipFill>
          <a:blip r:embed="rId3"/>
          <a:srcRect/>
          <a:stretch>
            <a:fillRect/>
          </a:stretch>
        </p:blipFill>
        <p:spPr bwMode="auto">
          <a:xfrm>
            <a:off x="4953000" y="4800600"/>
            <a:ext cx="3505200" cy="1074738"/>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ja-JP"/>
              <a:t>CAB</a:t>
            </a:r>
            <a:r>
              <a:rPr lang="ja-JP" altLang="en-US"/>
              <a:t>ファイル配布時の注意点</a:t>
            </a:r>
          </a:p>
        </p:txBody>
      </p:sp>
      <p:sp>
        <p:nvSpPr>
          <p:cNvPr id="64515" name="Rectangle 3"/>
          <p:cNvSpPr>
            <a:spLocks noGrp="1" noChangeArrowheads="1"/>
          </p:cNvSpPr>
          <p:nvPr>
            <p:ph type="body" idx="1"/>
          </p:nvPr>
        </p:nvSpPr>
        <p:spPr/>
        <p:txBody>
          <a:bodyPr/>
          <a:lstStyle/>
          <a:p>
            <a:r>
              <a:rPr lang="ja-JP" altLang="en-US" sz="2800"/>
              <a:t>インストーラ</a:t>
            </a:r>
            <a:r>
              <a:rPr lang="en-US" altLang="ja-JP" sz="2800"/>
              <a:t>CAB</a:t>
            </a:r>
            <a:r>
              <a:rPr lang="ja-JP" altLang="en-US" sz="2800"/>
              <a:t>だけ上げるときは</a:t>
            </a:r>
            <a:r>
              <a:rPr lang="en-US" altLang="ja-JP" sz="2800"/>
              <a:t>HTTP</a:t>
            </a:r>
            <a:r>
              <a:rPr lang="ja-JP" altLang="en-US" sz="2800"/>
              <a:t>サーバーに</a:t>
            </a:r>
            <a:r>
              <a:rPr lang="en-US" altLang="ja-JP" sz="2800"/>
              <a:t>MIME</a:t>
            </a:r>
            <a:r>
              <a:rPr lang="ja-JP" altLang="en-US" sz="2800"/>
              <a:t>タイプを設定しましょう</a:t>
            </a:r>
          </a:p>
          <a:p>
            <a:pPr lvl="1"/>
            <a:r>
              <a:rPr lang="en-US" altLang="ja-JP" sz="2400"/>
              <a:t>AddType application/x-cab-compressed .cab</a:t>
            </a:r>
          </a:p>
          <a:p>
            <a:pPr lvl="1"/>
            <a:r>
              <a:rPr lang="ja-JP" altLang="en-US" sz="2400"/>
              <a:t>やっておかないと実機の</a:t>
            </a:r>
            <a:r>
              <a:rPr lang="en-US" altLang="ja-JP" sz="2400"/>
              <a:t>Internet Explorer</a:t>
            </a:r>
            <a:r>
              <a:rPr lang="ja-JP" altLang="en-US" sz="2400"/>
              <a:t>で開いたときに</a:t>
            </a:r>
            <a:r>
              <a:rPr lang="en-US" altLang="ja-JP" sz="2400"/>
              <a:t>HTML</a:t>
            </a:r>
            <a:r>
              <a:rPr lang="ja-JP" altLang="en-US" sz="2400"/>
              <a:t>として読み込まれて大変な事になります。</a:t>
            </a:r>
          </a:p>
          <a:p>
            <a:endParaRPr lang="ja-JP" altLang="en-US" sz="2800"/>
          </a:p>
          <a:p>
            <a:r>
              <a:rPr lang="ja-JP" altLang="en-US" sz="2800"/>
              <a:t>スマートデバイス</a:t>
            </a:r>
            <a:r>
              <a:rPr lang="en-US" altLang="ja-JP" sz="2800"/>
              <a:t>CAB</a:t>
            </a:r>
            <a:r>
              <a:rPr lang="ja-JP" altLang="en-US" sz="2800"/>
              <a:t>プロジェクトで２バイト文字を使うと</a:t>
            </a:r>
            <a:r>
              <a:rPr lang="en-US" altLang="ja-JP" sz="2800"/>
              <a:t>CAB</a:t>
            </a:r>
            <a:r>
              <a:rPr lang="ja-JP" altLang="en-US" sz="2800"/>
              <a:t>の作成に失敗します。</a:t>
            </a:r>
          </a:p>
          <a:p>
            <a:pPr lvl="1"/>
            <a:r>
              <a:rPr lang="en-US" altLang="ja-JP" sz="2400"/>
              <a:t>VS</a:t>
            </a:r>
            <a:r>
              <a:rPr lang="ja-JP" altLang="en-US" sz="2400"/>
              <a:t>が出力してる文字コードが良くないらしい</a:t>
            </a:r>
          </a:p>
          <a:p>
            <a:pPr lvl="1"/>
            <a:r>
              <a:rPr lang="ja-JP" altLang="en-US" sz="2400"/>
              <a:t>手動で</a:t>
            </a:r>
            <a:r>
              <a:rPr lang="en-US" altLang="ja-JP" sz="2400"/>
              <a:t>inf</a:t>
            </a:r>
            <a:r>
              <a:rPr lang="ja-JP" altLang="en-US" sz="2400"/>
              <a:t>ファイルを書けばできるけど</a:t>
            </a:r>
            <a:r>
              <a:rPr lang="en-US" altLang="ja-JP" sz="240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ltLang="ja-JP"/>
              <a:t>Demo:</a:t>
            </a:r>
            <a:r>
              <a:rPr lang="ja-JP" altLang="en-US"/>
              <a:t>インストール</a:t>
            </a:r>
            <a:r>
              <a:rPr lang="en-US" altLang="ja-JP"/>
              <a:t>CAB</a:t>
            </a:r>
            <a:r>
              <a:rPr lang="ja-JP" altLang="en-US"/>
              <a:t>の作り方、</a:t>
            </a:r>
            <a:r>
              <a:rPr lang="en-US" altLang="ja-JP"/>
              <a:t>Giraffe</a:t>
            </a:r>
          </a:p>
        </p:txBody>
      </p:sp>
      <p:sp>
        <p:nvSpPr>
          <p:cNvPr id="59395" name="Rectangle 3"/>
          <p:cNvSpPr>
            <a:spLocks noGrp="1" noChangeArrowheads="1"/>
          </p:cNvSpPr>
          <p:nvPr>
            <p:ph type="body" idx="1"/>
          </p:nvPr>
        </p:nvSpPr>
        <p:spPr/>
        <p:txBody>
          <a:bodyPr/>
          <a:lstStyle/>
          <a:p>
            <a:r>
              <a:rPr lang="ja-JP" altLang="en-US"/>
              <a:t>先ほどのカメラデモのインストーラ</a:t>
            </a:r>
            <a:r>
              <a:rPr lang="en-US" altLang="ja-JP"/>
              <a:t>CAB</a:t>
            </a:r>
            <a:r>
              <a:rPr lang="ja-JP" altLang="en-US"/>
              <a:t>を作ります。</a:t>
            </a:r>
          </a:p>
          <a:p>
            <a:pPr lvl="1"/>
            <a:r>
              <a:rPr lang="en-US" altLang="ja-JP"/>
              <a:t>Giraffe </a:t>
            </a:r>
            <a:r>
              <a:rPr lang="ja-JP" altLang="en-US"/>
              <a:t>の登録に必要な</a:t>
            </a:r>
            <a:br>
              <a:rPr lang="ja-JP" altLang="en-US"/>
            </a:br>
            <a:r>
              <a:rPr lang="ja-JP" altLang="en-US"/>
              <a:t>「</a:t>
            </a:r>
            <a:r>
              <a:rPr lang="en-US" altLang="ja-JP"/>
              <a:t>CAB</a:t>
            </a:r>
            <a:r>
              <a:rPr lang="ja-JP" altLang="en-US"/>
              <a:t>インストール名」というパラメータの説明も行います。</a:t>
            </a:r>
          </a:p>
          <a:p>
            <a:endParaRPr lang="ja-JP" altLang="en-US"/>
          </a:p>
          <a:p>
            <a:r>
              <a:rPr lang="en-US" altLang="ja-JP"/>
              <a:t>Giraffe </a:t>
            </a:r>
            <a:r>
              <a:rPr lang="ja-JP" altLang="en-US"/>
              <a:t>の画面をご紹介します。</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ltLang="ja-JP"/>
              <a:t>Windows Mobile </a:t>
            </a:r>
            <a:r>
              <a:rPr lang="ja-JP" altLang="en-US"/>
              <a:t>開発の不便なところ</a:t>
            </a:r>
          </a:p>
        </p:txBody>
      </p:sp>
      <p:sp>
        <p:nvSpPr>
          <p:cNvPr id="60419" name="Rectangle 3"/>
          <p:cNvSpPr>
            <a:spLocks noGrp="1" noChangeArrowheads="1"/>
          </p:cNvSpPr>
          <p:nvPr>
            <p:ph type="body" idx="1"/>
          </p:nvPr>
        </p:nvSpPr>
        <p:spPr/>
        <p:txBody>
          <a:bodyPr/>
          <a:lstStyle/>
          <a:p>
            <a:r>
              <a:rPr lang="en-US" altLang="ja-JP"/>
              <a:t>.NET Compact Framework </a:t>
            </a:r>
            <a:r>
              <a:rPr lang="ja-JP" altLang="en-US"/>
              <a:t>は元の </a:t>
            </a:r>
            <a:r>
              <a:rPr lang="en-US" altLang="ja-JP"/>
              <a:t>.NET Framework </a:t>
            </a:r>
            <a:r>
              <a:rPr lang="ja-JP" altLang="en-US"/>
              <a:t>に比べていろいろ機能が減っている</a:t>
            </a:r>
          </a:p>
          <a:p>
            <a:pPr lvl="1"/>
            <a:r>
              <a:rPr lang="en-US" altLang="ja-JP"/>
              <a:t>URL</a:t>
            </a:r>
            <a:r>
              <a:rPr lang="ja-JP" altLang="en-US"/>
              <a:t>エンコードするサンプルで紹介される </a:t>
            </a:r>
            <a:r>
              <a:rPr lang="en-US" altLang="ja-JP"/>
              <a:t>System.Web </a:t>
            </a:r>
            <a:r>
              <a:rPr lang="ja-JP" altLang="en-US"/>
              <a:t>関連のクラスは全滅に近い</a:t>
            </a:r>
          </a:p>
          <a:p>
            <a:pPr lvl="1"/>
            <a:r>
              <a:rPr lang="en-US" altLang="ja-JP"/>
              <a:t>Resize </a:t>
            </a:r>
            <a:r>
              <a:rPr lang="ja-JP" altLang="en-US"/>
              <a:t>イベントをもっているコントロールは</a:t>
            </a:r>
            <a:r>
              <a:rPr lang="en-US" altLang="ja-JP"/>
              <a:t>Forms </a:t>
            </a:r>
            <a:r>
              <a:rPr lang="ja-JP" altLang="en-US"/>
              <a:t>くらいしかない。</a:t>
            </a:r>
          </a:p>
          <a:p>
            <a:pPr lvl="1"/>
            <a:r>
              <a:rPr lang="ja-JP" altLang="en-US"/>
              <a:t>メール送信等便利な機能の多くが削られている</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ja-JP" altLang="en-US"/>
              <a:t>解決法：</a:t>
            </a:r>
            <a:r>
              <a:rPr lang="en-US" altLang="ja-JP"/>
              <a:t>Mono</a:t>
            </a:r>
            <a:r>
              <a:rPr lang="ja-JP" altLang="en-US"/>
              <a:t>のソースコードを使う</a:t>
            </a:r>
          </a:p>
        </p:txBody>
      </p:sp>
      <p:sp>
        <p:nvSpPr>
          <p:cNvPr id="67587" name="Rectangle 3"/>
          <p:cNvSpPr>
            <a:spLocks noGrp="1" noChangeArrowheads="1"/>
          </p:cNvSpPr>
          <p:nvPr>
            <p:ph type="body" idx="1"/>
          </p:nvPr>
        </p:nvSpPr>
        <p:spPr/>
        <p:txBody>
          <a:bodyPr/>
          <a:lstStyle/>
          <a:p>
            <a:pPr>
              <a:lnSpc>
                <a:spcPct val="90000"/>
              </a:lnSpc>
            </a:pPr>
            <a:r>
              <a:rPr lang="en-US" altLang="ja-JP"/>
              <a:t>.NET Framework </a:t>
            </a:r>
            <a:r>
              <a:rPr lang="ja-JP" altLang="en-US"/>
              <a:t>のオープンソース実装 </a:t>
            </a:r>
            <a:r>
              <a:rPr lang="en-US" altLang="ja-JP"/>
              <a:t>Mono </a:t>
            </a:r>
            <a:r>
              <a:rPr lang="ja-JP" altLang="en-US"/>
              <a:t>のソースコードをプロジェクトに取り込んで使う方法</a:t>
            </a:r>
          </a:p>
          <a:p>
            <a:pPr lvl="1">
              <a:lnSpc>
                <a:spcPct val="90000"/>
              </a:lnSpc>
            </a:pPr>
            <a:r>
              <a:rPr lang="ja-JP" altLang="en-US"/>
              <a:t>ほしいクラスのソースを取り込んでビルドとおるまでひたすらほかのクラスの取り込みと修正。</a:t>
            </a:r>
          </a:p>
          <a:p>
            <a:pPr lvl="1">
              <a:lnSpc>
                <a:spcPct val="90000"/>
              </a:lnSpc>
            </a:pPr>
            <a:r>
              <a:rPr lang="ja-JP" altLang="en-US"/>
              <a:t>根気が必要です。</a:t>
            </a:r>
          </a:p>
          <a:p>
            <a:pPr lvl="1">
              <a:lnSpc>
                <a:spcPct val="90000"/>
              </a:lnSpc>
            </a:pPr>
            <a:endParaRPr lang="ja-JP" altLang="en-US"/>
          </a:p>
          <a:p>
            <a:pPr>
              <a:lnSpc>
                <a:spcPct val="90000"/>
              </a:lnSpc>
            </a:pPr>
            <a:r>
              <a:rPr lang="ja-JP" altLang="en-US"/>
              <a:t>ライセンスに注意が必要。</a:t>
            </a:r>
          </a:p>
          <a:p>
            <a:pPr lvl="1">
              <a:lnSpc>
                <a:spcPct val="90000"/>
              </a:lnSpc>
            </a:pPr>
            <a:r>
              <a:rPr lang="en-US" altLang="ja-JP"/>
              <a:t>Mono </a:t>
            </a:r>
            <a:r>
              <a:rPr lang="ja-JP" altLang="en-US"/>
              <a:t>は </a:t>
            </a:r>
            <a:r>
              <a:rPr lang="en-US" altLang="ja-JP"/>
              <a:t>LGPL </a:t>
            </a:r>
            <a:r>
              <a:rPr lang="ja-JP" altLang="en-US"/>
              <a:t>です。</a:t>
            </a:r>
          </a:p>
          <a:p>
            <a:pPr lvl="1">
              <a:lnSpc>
                <a:spcPct val="90000"/>
              </a:lnSpc>
            </a:pPr>
            <a:r>
              <a:rPr lang="ja-JP" altLang="en-US"/>
              <a:t>ソースコードを取り込むと公開の義務が発生します。</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ja-JP" altLang="en-US"/>
              <a:t>解決法：サブクラス化を使う</a:t>
            </a:r>
          </a:p>
        </p:txBody>
      </p:sp>
      <p:sp>
        <p:nvSpPr>
          <p:cNvPr id="69635" name="Rectangle 3"/>
          <p:cNvSpPr>
            <a:spLocks noGrp="1" noChangeArrowheads="1"/>
          </p:cNvSpPr>
          <p:nvPr>
            <p:ph type="body" idx="1"/>
          </p:nvPr>
        </p:nvSpPr>
        <p:spPr/>
        <p:txBody>
          <a:bodyPr/>
          <a:lstStyle/>
          <a:p>
            <a:r>
              <a:rPr lang="en-US" altLang="ja-JP" sz="2800"/>
              <a:t>Compact Framework </a:t>
            </a:r>
            <a:r>
              <a:rPr lang="ja-JP" altLang="en-US" sz="2800"/>
              <a:t>はイベントが足りない上、各コントロールに</a:t>
            </a:r>
            <a:r>
              <a:rPr lang="en-US" altLang="ja-JP" sz="2800"/>
              <a:t>WndProc</a:t>
            </a:r>
            <a:r>
              <a:rPr lang="ja-JP" altLang="en-US" sz="2800"/>
              <a:t>イベントがない</a:t>
            </a:r>
          </a:p>
          <a:p>
            <a:r>
              <a:rPr lang="ja-JP" altLang="en-US" sz="2800"/>
              <a:t>ウィンドウメッセージフックする「サブクラス化」を行って必要なイベントを取得する方法がある</a:t>
            </a:r>
          </a:p>
          <a:p>
            <a:pPr lvl="1"/>
            <a:r>
              <a:rPr lang="en-US" altLang="ja-JP" sz="2400"/>
              <a:t>VB5/6</a:t>
            </a:r>
            <a:r>
              <a:rPr lang="ja-JP" altLang="en-US" sz="2400"/>
              <a:t>の時代では常套手段</a:t>
            </a:r>
          </a:p>
          <a:p>
            <a:pPr lvl="1"/>
            <a:r>
              <a:rPr lang="en-US" altLang="ja-JP" sz="2400"/>
              <a:t>SetWindowLong </a:t>
            </a:r>
            <a:r>
              <a:rPr lang="ja-JP" altLang="en-US" sz="2400"/>
              <a:t>を使います。</a:t>
            </a:r>
          </a:p>
          <a:p>
            <a:pPr lvl="1"/>
            <a:endParaRPr lang="ja-JP" altLang="en-US" sz="2400"/>
          </a:p>
          <a:p>
            <a:r>
              <a:rPr lang="ja-JP" altLang="en-US" sz="2800"/>
              <a:t>この記事が詳しいです。</a:t>
            </a:r>
          </a:p>
          <a:p>
            <a:pPr lvl="1"/>
            <a:r>
              <a:rPr lang="en-US" altLang="ja-JP" sz="2400">
                <a:hlinkClick r:id="rId3"/>
              </a:rPr>
              <a:t>http://iseebi.half-done.net/?TechDoc/SubclassAtWindowsMobile</a:t>
            </a:r>
            <a:endParaRPr lang="en-US" altLang="ja-JP" sz="2400"/>
          </a:p>
          <a:p>
            <a:pPr lvl="1"/>
            <a:endParaRPr lang="en-US" altLang="ja-JP"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ja-JP" altLang="en-US"/>
              <a:t>まとめ</a:t>
            </a:r>
          </a:p>
        </p:txBody>
      </p:sp>
      <p:sp>
        <p:nvSpPr>
          <p:cNvPr id="70659" name="Rectangle 3"/>
          <p:cNvSpPr>
            <a:spLocks noGrp="1" noChangeArrowheads="1"/>
          </p:cNvSpPr>
          <p:nvPr>
            <p:ph type="body" idx="1"/>
          </p:nvPr>
        </p:nvSpPr>
        <p:spPr/>
        <p:txBody>
          <a:bodyPr/>
          <a:lstStyle/>
          <a:p>
            <a:r>
              <a:rPr lang="en-US" altLang="ja-JP"/>
              <a:t>Windows Mobile </a:t>
            </a:r>
            <a:r>
              <a:rPr lang="ja-JP" altLang="en-US"/>
              <a:t>についているデバイスの使い方をご説明しました</a:t>
            </a:r>
          </a:p>
          <a:p>
            <a:pPr lvl="1"/>
            <a:r>
              <a:rPr lang="ja-JP" altLang="en-US"/>
              <a:t>これだけあれば何か面白いもの作れるね！</a:t>
            </a:r>
          </a:p>
          <a:p>
            <a:pPr lvl="1"/>
            <a:r>
              <a:rPr lang="en-US" altLang="ja-JP"/>
              <a:t>iPhone </a:t>
            </a:r>
            <a:r>
              <a:rPr lang="ja-JP" altLang="en-US"/>
              <a:t>に負けるな！立ち上がれ</a:t>
            </a:r>
            <a:r>
              <a:rPr lang="en-US" altLang="ja-JP"/>
              <a:t>WM</a:t>
            </a:r>
            <a:r>
              <a:rPr lang="ja-JP" altLang="en-US"/>
              <a:t>開発者！</a:t>
            </a:r>
          </a:p>
          <a:p>
            <a:pPr lvl="1"/>
            <a:endParaRPr lang="ja-JP" altLang="en-US"/>
          </a:p>
          <a:p>
            <a:r>
              <a:rPr lang="ja-JP" altLang="en-US"/>
              <a:t>アプリの配布は</a:t>
            </a:r>
            <a:r>
              <a:rPr lang="en-US" altLang="ja-JP"/>
              <a:t>CAB</a:t>
            </a:r>
            <a:r>
              <a:rPr lang="ja-JP" altLang="en-US"/>
              <a:t>で。</a:t>
            </a:r>
            <a:r>
              <a:rPr lang="en-US" altLang="ja-JP"/>
              <a:t>Giraffe</a:t>
            </a:r>
            <a:r>
              <a:rPr lang="ja-JP" altLang="en-US"/>
              <a:t>登録してね！</a:t>
            </a:r>
          </a:p>
          <a:p>
            <a:endParaRPr lang="ja-JP" altLang="en-US"/>
          </a:p>
          <a:p>
            <a:r>
              <a:rPr lang="en-US" altLang="ja-JP"/>
              <a:t>Compact Framework </a:t>
            </a:r>
            <a:r>
              <a:rPr lang="ja-JP" altLang="en-US"/>
              <a:t>は</a:t>
            </a:r>
            <a:br>
              <a:rPr lang="ja-JP" altLang="en-US"/>
            </a:br>
            <a:r>
              <a:rPr lang="ja-JP" altLang="en-US"/>
              <a:t>いろいろ減ってるけどわりとなんとかなります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p:txBody>
          <a:bodyPr/>
          <a:lstStyle/>
          <a:p>
            <a:r>
              <a:rPr lang="ja-JP" altLang="en-US" sz="3600"/>
              <a:t>自己紹介</a:t>
            </a:r>
          </a:p>
        </p:txBody>
      </p:sp>
      <p:sp>
        <p:nvSpPr>
          <p:cNvPr id="1027" name="Rectangle 3"/>
          <p:cNvSpPr>
            <a:spLocks noGrp="1" noChangeArrowheads="1"/>
          </p:cNvSpPr>
          <p:nvPr>
            <p:ph type="body" idx="1"/>
          </p:nvPr>
        </p:nvSpPr>
        <p:spPr/>
        <p:txBody>
          <a:bodyPr/>
          <a:lstStyle/>
          <a:p>
            <a:r>
              <a:rPr lang="ja-JP" altLang="en-US"/>
              <a:t>代表作</a:t>
            </a:r>
          </a:p>
          <a:p>
            <a:pPr lvl="1"/>
            <a:r>
              <a:rPr lang="en-US" altLang="ja-JP"/>
              <a:t>ZEROProxy</a:t>
            </a:r>
          </a:p>
          <a:p>
            <a:pPr lvl="2"/>
            <a:r>
              <a:rPr lang="ja-JP" altLang="en-US"/>
              <a:t>わかりやすく言うと「</a:t>
            </a:r>
            <a:r>
              <a:rPr lang="en-US" altLang="ja-JP"/>
              <a:t>WM </a:t>
            </a:r>
            <a:r>
              <a:rPr lang="ja-JP" altLang="en-US"/>
              <a:t>の回線をごにょごにょして </a:t>
            </a:r>
            <a:r>
              <a:rPr lang="en-US" altLang="ja-JP"/>
              <a:t>iPod touch </a:t>
            </a:r>
            <a:r>
              <a:rPr lang="ja-JP" altLang="en-US"/>
              <a:t>の </a:t>
            </a:r>
            <a:r>
              <a:rPr lang="en-US" altLang="ja-JP"/>
              <a:t>Safari </a:t>
            </a:r>
            <a:r>
              <a:rPr lang="ja-JP" altLang="en-US"/>
              <a:t>でブラウズする」ためのソフト</a:t>
            </a:r>
          </a:p>
          <a:p>
            <a:pPr lvl="2"/>
            <a:r>
              <a:rPr lang="ja-JP" altLang="en-US"/>
              <a:t>やっつけで作ったのに結構流行った。なんだかなあ。</a:t>
            </a:r>
          </a:p>
          <a:p>
            <a:pPr lvl="2"/>
            <a:r>
              <a:rPr lang="en-US" altLang="ja-JP"/>
              <a:t>iPhone </a:t>
            </a:r>
            <a:r>
              <a:rPr lang="ja-JP" altLang="en-US"/>
              <a:t>がでたので、もうお払い箱。</a:t>
            </a:r>
          </a:p>
          <a:p>
            <a:pPr lvl="2"/>
            <a:endParaRPr lang="ja-JP" altLang="en-US"/>
          </a:p>
          <a:p>
            <a:pPr lvl="1"/>
            <a:r>
              <a:rPr lang="en-US" altLang="ja-JP"/>
              <a:t>EbIRC - IRC</a:t>
            </a:r>
            <a:r>
              <a:rPr lang="ja-JP" altLang="en-US"/>
              <a:t>クライアント</a:t>
            </a:r>
          </a:p>
          <a:p>
            <a:pPr lvl="2"/>
            <a:r>
              <a:rPr lang="ja-JP" altLang="en-US"/>
              <a:t>いちばん最初に作った</a:t>
            </a:r>
            <a:r>
              <a:rPr lang="en-US" altLang="ja-JP"/>
              <a:t>WM</a:t>
            </a:r>
            <a:r>
              <a:rPr lang="ja-JP" altLang="en-US"/>
              <a:t>アプリ。過去に作った</a:t>
            </a:r>
            <a:r>
              <a:rPr lang="en-US" altLang="ja-JP"/>
              <a:t>IRC</a:t>
            </a:r>
            <a:r>
              <a:rPr lang="ja-JP" altLang="en-US"/>
              <a:t>クライアントのソースを使って</a:t>
            </a:r>
            <a:r>
              <a:rPr lang="en-US" altLang="ja-JP"/>
              <a:t>1</a:t>
            </a:r>
            <a:r>
              <a:rPr lang="ja-JP" altLang="en-US"/>
              <a:t>日で作成。</a:t>
            </a:r>
          </a:p>
          <a:p>
            <a:pPr lvl="2"/>
            <a:r>
              <a:rPr lang="ja-JP" altLang="en-US"/>
              <a:t>どこでも</a:t>
            </a:r>
            <a:r>
              <a:rPr lang="en-US" altLang="ja-JP"/>
              <a:t>IRC</a:t>
            </a:r>
            <a:r>
              <a:rPr lang="ja-JP" altLang="en-US"/>
              <a:t>ができるため、中毒性が高い。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sz="2800"/>
              <a:t>今日のお題</a:t>
            </a:r>
          </a:p>
        </p:txBody>
      </p:sp>
      <p:sp>
        <p:nvSpPr>
          <p:cNvPr id="9219" name="Rectangle 3"/>
          <p:cNvSpPr>
            <a:spLocks noGrp="1" noChangeArrowheads="1"/>
          </p:cNvSpPr>
          <p:nvPr>
            <p:ph type="body" idx="1"/>
          </p:nvPr>
        </p:nvSpPr>
        <p:spPr/>
        <p:txBody>
          <a:bodyPr/>
          <a:lstStyle/>
          <a:p>
            <a:r>
              <a:rPr lang="en-US" altLang="ja-JP" sz="2800"/>
              <a:t>Windows Mobile </a:t>
            </a:r>
            <a:r>
              <a:rPr lang="ja-JP" altLang="en-US" sz="2800"/>
              <a:t>端末にはカメラとか</a:t>
            </a:r>
            <a:r>
              <a:rPr lang="en-US" altLang="ja-JP" sz="2800"/>
              <a:t>GPS</a:t>
            </a:r>
            <a:r>
              <a:rPr lang="ja-JP" altLang="en-US" sz="2800"/>
              <a:t>とか</a:t>
            </a:r>
            <a:r>
              <a:rPr lang="en-US" altLang="ja-JP" sz="2800"/>
              <a:t>LED</a:t>
            </a:r>
            <a:r>
              <a:rPr lang="ja-JP" altLang="en-US" sz="2800"/>
              <a:t>とかいろんなデバイスがついてます。</a:t>
            </a:r>
          </a:p>
          <a:p>
            <a:pPr lvl="1"/>
            <a:r>
              <a:rPr lang="en-US" altLang="ja-JP" sz="2400"/>
              <a:t>PC</a:t>
            </a:r>
            <a:r>
              <a:rPr lang="ja-JP" altLang="en-US" sz="2400"/>
              <a:t>よりも「現実世界に近い」端末</a:t>
            </a:r>
          </a:p>
          <a:p>
            <a:endParaRPr lang="ja-JP" altLang="en-US" sz="2800"/>
          </a:p>
          <a:p>
            <a:r>
              <a:rPr lang="ja-JP" altLang="en-US" sz="2800"/>
              <a:t>でも使い方がまとめてあるところがない。</a:t>
            </a:r>
          </a:p>
          <a:p>
            <a:pPr lvl="1"/>
            <a:r>
              <a:rPr lang="en-US" altLang="ja-JP" sz="2400"/>
              <a:t>iPhone</a:t>
            </a:r>
            <a:r>
              <a:rPr lang="ja-JP" altLang="en-US" sz="2400"/>
              <a:t>と違って探せば出てくるけど</a:t>
            </a:r>
          </a:p>
          <a:p>
            <a:pPr lvl="1"/>
            <a:endParaRPr lang="ja-JP" altLang="en-US" sz="2400"/>
          </a:p>
          <a:p>
            <a:r>
              <a:rPr lang="ja-JP" altLang="en-US" sz="2800"/>
              <a:t>今日は各デバイスの使い方をまとめて紹介します。</a:t>
            </a:r>
          </a:p>
          <a:p>
            <a:pPr lvl="1"/>
            <a:r>
              <a:rPr lang="en-US" altLang="ja-JP" sz="2400"/>
              <a:t>WM</a:t>
            </a:r>
            <a:r>
              <a:rPr lang="ja-JP" altLang="en-US" sz="2400"/>
              <a:t>開発の楽しさを少しでも感じていただければと思います。</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a:t>おしながき</a:t>
            </a:r>
          </a:p>
        </p:txBody>
      </p:sp>
      <p:sp>
        <p:nvSpPr>
          <p:cNvPr id="15363" name="Rectangle 3"/>
          <p:cNvSpPr>
            <a:spLocks noGrp="1" noChangeArrowheads="1"/>
          </p:cNvSpPr>
          <p:nvPr>
            <p:ph type="body" idx="1"/>
          </p:nvPr>
        </p:nvSpPr>
        <p:spPr>
          <a:xfrm>
            <a:off x="457200" y="1052513"/>
            <a:ext cx="8229600" cy="4814887"/>
          </a:xfrm>
        </p:spPr>
        <p:txBody>
          <a:bodyPr/>
          <a:lstStyle/>
          <a:p>
            <a:r>
              <a:rPr lang="en-US" altLang="ja-JP" sz="2800"/>
              <a:t>WM</a:t>
            </a:r>
            <a:r>
              <a:rPr lang="ja-JP" altLang="en-US" sz="2800"/>
              <a:t>の各種デバイスの紹介と使い方</a:t>
            </a:r>
          </a:p>
          <a:p>
            <a:pPr lvl="1"/>
            <a:r>
              <a:rPr lang="ja-JP" altLang="en-US" sz="2400"/>
              <a:t>カメラ、位置情報、</a:t>
            </a:r>
            <a:r>
              <a:rPr lang="en-US" altLang="ja-JP" sz="2400"/>
              <a:t>LED</a:t>
            </a:r>
            <a:r>
              <a:rPr lang="ja-JP" altLang="en-US" sz="2400"/>
              <a:t>、バイブレーション</a:t>
            </a:r>
          </a:p>
          <a:p>
            <a:pPr lvl="1"/>
            <a:endParaRPr lang="ja-JP" altLang="en-US" sz="2400"/>
          </a:p>
          <a:p>
            <a:r>
              <a:rPr lang="en-US" altLang="ja-JP" sz="2800"/>
              <a:t>WM</a:t>
            </a:r>
            <a:r>
              <a:rPr lang="ja-JP" altLang="en-US" sz="2800"/>
              <a:t>アプリの公開について</a:t>
            </a:r>
          </a:p>
          <a:p>
            <a:pPr lvl="1"/>
            <a:r>
              <a:rPr lang="ja-JP" altLang="en-US" sz="2400"/>
              <a:t>パッケージマネージャ </a:t>
            </a:r>
            <a:r>
              <a:rPr lang="en-US" altLang="ja-JP" sz="2400"/>
              <a:t>Giraffe </a:t>
            </a:r>
          </a:p>
          <a:p>
            <a:pPr lvl="1"/>
            <a:r>
              <a:rPr lang="en-US" altLang="ja-JP" sz="2400"/>
              <a:t>CAB</a:t>
            </a:r>
            <a:r>
              <a:rPr lang="ja-JP" altLang="en-US" sz="2400"/>
              <a:t>インストーラの作り方</a:t>
            </a:r>
          </a:p>
          <a:p>
            <a:endParaRPr lang="ja-JP" altLang="en-US" sz="2800"/>
          </a:p>
          <a:p>
            <a:r>
              <a:rPr lang="en-US" altLang="ja-JP" sz="2800"/>
              <a:t>WM</a:t>
            </a:r>
            <a:r>
              <a:rPr lang="ja-JP" altLang="en-US" sz="2800"/>
              <a:t>開発の不便な点と解決の方法の簡単な紹介</a:t>
            </a:r>
          </a:p>
          <a:p>
            <a:pPr lvl="1"/>
            <a:r>
              <a:rPr lang="ja-JP" altLang="en-US" sz="2400"/>
              <a:t>サブクラス化</a:t>
            </a:r>
          </a:p>
          <a:p>
            <a:pPr lvl="1"/>
            <a:r>
              <a:rPr lang="en-US" altLang="ja-JP" sz="2400"/>
              <a:t>Mono</a:t>
            </a:r>
            <a:r>
              <a:rPr lang="ja-JP" altLang="en-US" sz="2400"/>
              <a:t>のソースコードを使う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ja-JP" altLang="en-US" sz="3200"/>
              <a:t>前提条件とか</a:t>
            </a:r>
          </a:p>
        </p:txBody>
      </p:sp>
      <p:sp>
        <p:nvSpPr>
          <p:cNvPr id="16387" name="Rectangle 3"/>
          <p:cNvSpPr>
            <a:spLocks noGrp="1" noChangeArrowheads="1"/>
          </p:cNvSpPr>
          <p:nvPr>
            <p:ph type="body" idx="1"/>
          </p:nvPr>
        </p:nvSpPr>
        <p:spPr>
          <a:xfrm>
            <a:off x="457200" y="1052513"/>
            <a:ext cx="8229600" cy="4891087"/>
          </a:xfrm>
        </p:spPr>
        <p:txBody>
          <a:bodyPr/>
          <a:lstStyle/>
          <a:p>
            <a:r>
              <a:rPr lang="ja-JP" altLang="en-US"/>
              <a:t>今回は基本的に</a:t>
            </a:r>
            <a:r>
              <a:rPr lang="en-US" altLang="ja-JP"/>
              <a:t>C# + .NET Compact Framework</a:t>
            </a:r>
            <a:r>
              <a:rPr lang="ja-JP" altLang="en-US"/>
              <a:t>での開発をとりあげます。</a:t>
            </a:r>
          </a:p>
          <a:p>
            <a:pPr lvl="1"/>
            <a:r>
              <a:rPr lang="ja-JP" altLang="en-US"/>
              <a:t>一部 </a:t>
            </a:r>
            <a:r>
              <a:rPr lang="en-US" altLang="ja-JP"/>
              <a:t>C++ </a:t>
            </a:r>
            <a:r>
              <a:rPr lang="ja-JP" altLang="en-US"/>
              <a:t>もでます。</a:t>
            </a:r>
          </a:p>
          <a:p>
            <a:pPr lvl="1"/>
            <a:endParaRPr lang="ja-JP" altLang="en-US"/>
          </a:p>
          <a:p>
            <a:r>
              <a:rPr lang="ja-JP" altLang="en-US"/>
              <a:t>動作確認した環境は以下の通りです</a:t>
            </a:r>
          </a:p>
          <a:p>
            <a:pPr lvl="1"/>
            <a:r>
              <a:rPr lang="en-US" altLang="ja-JP"/>
              <a:t>VisualStudio 2005 Professional</a:t>
            </a:r>
          </a:p>
          <a:p>
            <a:pPr lvl="1"/>
            <a:r>
              <a:rPr lang="en-US" altLang="ja-JP"/>
              <a:t>Windows Mobile 5 PocketPC SDK R2</a:t>
            </a:r>
          </a:p>
          <a:p>
            <a:pPr lvl="1"/>
            <a:r>
              <a:rPr lang="en-US" altLang="ja-JP"/>
              <a:t>Advanced/W-ZERO3[es]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ja-JP" altLang="en-US"/>
              <a:t>デモのダウンロードについて</a:t>
            </a:r>
          </a:p>
        </p:txBody>
      </p:sp>
      <p:sp>
        <p:nvSpPr>
          <p:cNvPr id="77827" name="Rectangle 3"/>
          <p:cNvSpPr>
            <a:spLocks noGrp="1" noChangeArrowheads="1"/>
          </p:cNvSpPr>
          <p:nvPr>
            <p:ph type="body" idx="1"/>
          </p:nvPr>
        </p:nvSpPr>
        <p:spPr/>
        <p:txBody>
          <a:bodyPr/>
          <a:lstStyle/>
          <a:p>
            <a:r>
              <a:rPr lang="ja-JP" altLang="en-US"/>
              <a:t>デモに使ったファイルはダウンロードできます</a:t>
            </a:r>
          </a:p>
          <a:p>
            <a:endParaRPr lang="ja-JP" altLang="en-US"/>
          </a:p>
          <a:p>
            <a:r>
              <a:rPr lang="en-US" altLang="ja-JP"/>
              <a:t>URL</a:t>
            </a:r>
            <a:r>
              <a:rPr lang="ja-JP" altLang="en-US"/>
              <a:t>長いので「えびのネタ帳」で検索してリンクたどってください。</a:t>
            </a:r>
          </a:p>
          <a:p>
            <a:pPr lvl="1"/>
            <a:r>
              <a:rPr lang="en-US" altLang="ja-JP" sz="2000">
                <a:hlinkClick r:id="rId3"/>
              </a:rPr>
              <a:t>http://asca.project-comets.net/hikifarm/ebineta/?WankumaOsaka22</a:t>
            </a:r>
            <a:endParaRPr lang="en-US" altLang="ja-JP" sz="2000"/>
          </a:p>
          <a:p>
            <a:endParaRPr lang="en-US" altLang="ja-JP" sz="2400"/>
          </a:p>
          <a:p>
            <a:r>
              <a:rPr lang="en-US" altLang="ja-JP"/>
              <a:t>SDK</a:t>
            </a:r>
            <a:r>
              <a:rPr lang="ja-JP" altLang="en-US"/>
              <a:t>のサンプルを使うものは必要ファイルと修正点のメモを入れています</a:t>
            </a:r>
          </a:p>
          <a:p>
            <a:pPr lvl="1"/>
            <a:endParaRPr lang="en-US" altLang="ja-JP"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ja-JP" altLang="en-US"/>
              <a:t>カメラ</a:t>
            </a:r>
          </a:p>
        </p:txBody>
      </p:sp>
      <p:sp>
        <p:nvSpPr>
          <p:cNvPr id="17411" name="Rectangle 3"/>
          <p:cNvSpPr>
            <a:spLocks noGrp="1" noChangeArrowheads="1"/>
          </p:cNvSpPr>
          <p:nvPr>
            <p:ph type="body" idx="1"/>
          </p:nvPr>
        </p:nvSpPr>
        <p:spPr/>
        <p:txBody>
          <a:bodyPr/>
          <a:lstStyle/>
          <a:p>
            <a:r>
              <a:rPr lang="ja-JP" altLang="en-US"/>
              <a:t>携帯電話にはおなじみのカメラ。もちろん</a:t>
            </a:r>
            <a:r>
              <a:rPr lang="en-US" altLang="ja-JP"/>
              <a:t>WM</a:t>
            </a:r>
            <a:r>
              <a:rPr lang="ja-JP" altLang="en-US"/>
              <a:t>にもあります。</a:t>
            </a:r>
          </a:p>
          <a:p>
            <a:pPr lvl="1"/>
            <a:r>
              <a:rPr lang="ja-JP" altLang="en-US"/>
              <a:t>これもプログラムから制御できます。</a:t>
            </a:r>
          </a:p>
          <a:p>
            <a:endParaRPr lang="ja-JP" altLang="en-US"/>
          </a:p>
          <a:p>
            <a:r>
              <a:rPr lang="ja-JP" altLang="en-US"/>
              <a:t>カメラの制御には２種類あります。</a:t>
            </a:r>
          </a:p>
          <a:p>
            <a:pPr lvl="1"/>
            <a:r>
              <a:rPr lang="en-US" altLang="ja-JP"/>
              <a:t>OS</a:t>
            </a:r>
            <a:r>
              <a:rPr lang="ja-JP" altLang="en-US"/>
              <a:t>の撮影ダイアログを表示して保存してもらう方法</a:t>
            </a:r>
          </a:p>
          <a:p>
            <a:pPr lvl="1"/>
            <a:r>
              <a:rPr lang="en-US" altLang="ja-JP"/>
              <a:t>DirectShow </a:t>
            </a:r>
            <a:r>
              <a:rPr lang="ja-JP" altLang="en-US"/>
              <a:t>を叩いて直接画像を取得する方法</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ja-JP" altLang="en-US"/>
              <a:t>カメラの制御：</a:t>
            </a:r>
            <a:r>
              <a:rPr lang="en-US" altLang="ja-JP"/>
              <a:t>OS</a:t>
            </a:r>
            <a:r>
              <a:rPr lang="ja-JP" altLang="en-US"/>
              <a:t>標準のダイアログを使う方法</a:t>
            </a:r>
          </a:p>
        </p:txBody>
      </p:sp>
      <p:sp>
        <p:nvSpPr>
          <p:cNvPr id="18435" name="Rectangle 3"/>
          <p:cNvSpPr>
            <a:spLocks noGrp="1" noChangeArrowheads="1"/>
          </p:cNvSpPr>
          <p:nvPr>
            <p:ph type="body" idx="1"/>
          </p:nvPr>
        </p:nvSpPr>
        <p:spPr/>
        <p:txBody>
          <a:bodyPr/>
          <a:lstStyle/>
          <a:p>
            <a:r>
              <a:rPr lang="ja-JP" altLang="en-US"/>
              <a:t>ユーザーが能動的に写真を撮るアプリに使用します。</a:t>
            </a:r>
          </a:p>
          <a:p>
            <a:pPr lvl="1"/>
            <a:r>
              <a:rPr lang="ja-JP" altLang="en-US"/>
              <a:t>撮影した写真に書き込んだり、アップロードしたりするのに適します</a:t>
            </a:r>
          </a:p>
          <a:p>
            <a:endParaRPr lang="ja-JP" altLang="en-US"/>
          </a:p>
          <a:p>
            <a:r>
              <a:rPr lang="en-US" altLang="ja-JP"/>
              <a:t>Microsoft.WindowsMobile.Forms </a:t>
            </a:r>
            <a:r>
              <a:rPr lang="ja-JP" altLang="en-US"/>
              <a:t>を参照します。</a:t>
            </a:r>
          </a:p>
        </p:txBody>
      </p:sp>
    </p:spTree>
  </p:cSld>
  <p:clrMapOvr>
    <a:masterClrMapping/>
  </p:clrMapOvr>
</p:sld>
</file>

<file path=ppt/theme/theme1.xml><?xml version="1.0" encoding="utf-8"?>
<a:theme xmlns:a="http://schemas.openxmlformats.org/drawingml/2006/main" name="スライドマスタO22">
  <a:themeElements>
    <a:clrScheme name="スライドマスタO2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ドマスタO2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スライドマスタO2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ドマスタO2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ドマスタO2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ドマスタO2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ドマスタO2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ドマスタO2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ドマスタO2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ドマスタO2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ドマスタO2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ドマスタO2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ドマスタO2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ドマスタO2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1738</TotalTime>
  <Words>1525</Words>
  <PresentationFormat>画面に合わせる (4:3)</PresentationFormat>
  <Paragraphs>225</Paragraphs>
  <Slides>28</Slides>
  <Notes>28</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28</vt:i4>
      </vt:variant>
    </vt:vector>
  </HeadingPairs>
  <TitlesOfParts>
    <vt:vector size="32" baseType="lpstr">
      <vt:lpstr>Arial</vt:lpstr>
      <vt:lpstr>ＭＳ Ｐゴシック</vt:lpstr>
      <vt:lpstr>ヒラギノ角ゴ ProN W3</vt:lpstr>
      <vt:lpstr>スライドマスタO22</vt:lpstr>
      <vt:lpstr>Windows Mobile を自在に操る 〜各種デバイスのコントロール〜</vt:lpstr>
      <vt:lpstr>自己紹介</vt:lpstr>
      <vt:lpstr>自己紹介</vt:lpstr>
      <vt:lpstr>今日のお題</vt:lpstr>
      <vt:lpstr>おしながき</vt:lpstr>
      <vt:lpstr>前提条件とか</vt:lpstr>
      <vt:lpstr>デモのダウンロードについて</vt:lpstr>
      <vt:lpstr>カメラ</vt:lpstr>
      <vt:lpstr>カメラの制御：OS標準のダイアログを使う方法</vt:lpstr>
      <vt:lpstr>カメラの制御：OS標準のダイアログを使う方法</vt:lpstr>
      <vt:lpstr>カメラの制御：DirectShow を使う方法</vt:lpstr>
      <vt:lpstr>カメラの制御：DirectShow を使う方法</vt:lpstr>
      <vt:lpstr>Demo: カメラ制御</vt:lpstr>
      <vt:lpstr>位置情報の取得</vt:lpstr>
      <vt:lpstr>位置情報の取得：GPS中間ドライバを使う方法</vt:lpstr>
      <vt:lpstr>位置情報の取得：W-SIMを使った方法</vt:lpstr>
      <vt:lpstr>Demo:位置情報取得</vt:lpstr>
      <vt:lpstr>LED、バイブレーションの制御</vt:lpstr>
      <vt:lpstr>Demo:LED、バイブレーションの制御</vt:lpstr>
      <vt:lpstr>Windows Mobile アプリの配布について</vt:lpstr>
      <vt:lpstr>Windows Mobile アプリの配布について</vt:lpstr>
      <vt:lpstr>Giraffe について</vt:lpstr>
      <vt:lpstr>CABファイル配布時の注意点</vt:lpstr>
      <vt:lpstr>Demo:インストールCABの作り方、Giraffe</vt:lpstr>
      <vt:lpstr>Windows Mobile 開発の不便なところ</vt:lpstr>
      <vt:lpstr>解決法：Monoのソースコードを使う</vt:lpstr>
      <vt:lpstr>解決法：サブクラス化を使う</vt:lpstr>
      <vt:lpstr>まとめ</vt:lpstr>
    </vt:vector>
  </TitlesOfParts>
  <Company>伊藤 伸裕</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Windows Mobile を自在に操る 〜各種デバイスのコントロール〜</dc:title>
  <dc:creator>伊藤 伸裕</dc:creator>
  <cp:lastModifiedBy>jz5</cp:lastModifiedBy>
  <cp:revision>26</cp:revision>
  <cp:lastPrinted>2008-08-17T12:31:05Z</cp:lastPrinted>
  <dcterms:created xsi:type="dcterms:W3CDTF">2008-08-11T18:22:57Z</dcterms:created>
  <dcterms:modified xsi:type="dcterms:W3CDTF">2008-09-04T13:03:01Z</dcterms:modified>
</cp:coreProperties>
</file>