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sldIdLst>
    <p:sldId id="266" r:id="rId2"/>
    <p:sldId id="290" r:id="rId3"/>
    <p:sldId id="291" r:id="rId4"/>
    <p:sldId id="285" r:id="rId5"/>
    <p:sldId id="286" r:id="rId6"/>
    <p:sldId id="287" r:id="rId7"/>
    <p:sldId id="288" r:id="rId8"/>
    <p:sldId id="289" r:id="rId9"/>
    <p:sldId id="265" r:id="rId10"/>
    <p:sldId id="269" r:id="rId11"/>
    <p:sldId id="267" r:id="rId12"/>
    <p:sldId id="271" r:id="rId13"/>
    <p:sldId id="272" r:id="rId14"/>
    <p:sldId id="273" r:id="rId15"/>
    <p:sldId id="274" r:id="rId16"/>
    <p:sldId id="270" r:id="rId17"/>
    <p:sldId id="268" r:id="rId18"/>
    <p:sldId id="276" r:id="rId19"/>
    <p:sldId id="277" r:id="rId20"/>
    <p:sldId id="279" r:id="rId21"/>
    <p:sldId id="280" r:id="rId22"/>
    <p:sldId id="283" r:id="rId23"/>
    <p:sldId id="281" r:id="rId24"/>
    <p:sldId id="282" r:id="rId25"/>
    <p:sldId id="284" r:id="rId26"/>
    <p:sldId id="299" r:id="rId27"/>
    <p:sldId id="292" r:id="rId28"/>
    <p:sldId id="295" r:id="rId29"/>
    <p:sldId id="293" r:id="rId30"/>
    <p:sldId id="296" r:id="rId31"/>
    <p:sldId id="297" r:id="rId32"/>
    <p:sldId id="298" r:id="rId3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FFA3F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2008/8/5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#23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- C# Day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mnow.wankuma.com/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www.ailight.jp/blog/mnow/" TargetMode="External"/><Relationship Id="rId4" Type="http://schemas.openxmlformats.org/officeDocument/2006/relationships/hyperlink" Target="http://blogs.wankuma.com/mnow/" TargetMode="External"/><Relationship Id="rId9" Type="http://schemas.openxmlformats.org/officeDocument/2006/relationships/image" Target="../media/image7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MVP_Horizontal_FullCol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1785926"/>
            <a:ext cx="2105868" cy="857256"/>
          </a:xfrm>
          <a:prstGeom prst="rect">
            <a:avLst/>
          </a:prstGeom>
        </p:spPr>
      </p:pic>
      <p:sp>
        <p:nvSpPr>
          <p:cNvPr id="9" name="タイトル 3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/>
          <a:lstStyle/>
          <a:p>
            <a:r>
              <a:rPr lang="en-US" sz="6000" dirty="0" smtClean="0"/>
              <a:t>C# </a:t>
            </a:r>
            <a:r>
              <a:rPr lang="ja-JP" altLang="en-US" sz="6000" dirty="0" smtClean="0"/>
              <a:t>の現在・過去・未来</a:t>
            </a:r>
            <a:endParaRPr kumimoji="1" lang="ja-JP" altLang="en-US" sz="6000" dirty="0"/>
          </a:p>
        </p:txBody>
      </p:sp>
      <p:sp>
        <p:nvSpPr>
          <p:cNvPr id="10" name="サブタイトル 4"/>
          <p:cNvSpPr>
            <a:spLocks noGrp="1"/>
          </p:cNvSpPr>
          <p:nvPr>
            <p:ph type="subTitle" idx="1"/>
          </p:nvPr>
        </p:nvSpPr>
        <p:spPr>
          <a:xfrm>
            <a:off x="642910" y="2143116"/>
            <a:ext cx="7786742" cy="2857520"/>
          </a:xfrm>
        </p:spPr>
        <p:txBody>
          <a:bodyPr/>
          <a:lstStyle/>
          <a:p>
            <a:pPr marL="342900" lvl="0" indent="-342900" algn="l" fontAlgn="auto">
              <a:spcAft>
                <a:spcPts val="0"/>
              </a:spcAft>
              <a:defRPr/>
            </a:pPr>
            <a:r>
              <a:rPr lang="ja-JP" altLang="en-US" kern="1200" dirty="0" smtClean="0"/>
              <a:t>えムナウ　（児玉宏之）</a:t>
            </a:r>
            <a:endParaRPr lang="en-US" altLang="ja-JP" kern="1200" dirty="0" smtClean="0"/>
          </a:p>
          <a:p>
            <a:pPr marL="342900" lvl="0" indent="-342900" algn="l" fontAlgn="auto">
              <a:spcAft>
                <a:spcPts val="0"/>
              </a:spcAft>
              <a:defRPr/>
            </a:pPr>
            <a:r>
              <a:rPr lang="en-US" altLang="ja-JP" sz="1800" dirty="0" smtClean="0"/>
              <a:t>Microsoft MVP for </a:t>
            </a:r>
            <a:r>
              <a:rPr lang="en-US" sz="1800" b="1" dirty="0" smtClean="0"/>
              <a:t>Development Tools Visual C#</a:t>
            </a:r>
            <a:r>
              <a:rPr lang="ja-JP" altLang="en-US" sz="1800" b="1" dirty="0" smtClean="0"/>
              <a:t> </a:t>
            </a:r>
            <a:r>
              <a:rPr lang="en-US" altLang="ja-JP" sz="1800" dirty="0" smtClean="0"/>
              <a:t>2005/01-2008/12</a:t>
            </a:r>
            <a:endParaRPr lang="en-US" altLang="ja-JP" sz="1800" kern="1200" dirty="0" smtClean="0"/>
          </a:p>
          <a:p>
            <a:pPr marL="342900" lvl="0" indent="-342900" algn="l" fontAlgn="auto">
              <a:spcAft>
                <a:spcPts val="0"/>
              </a:spcAft>
              <a:defRPr/>
            </a:pPr>
            <a:r>
              <a:rPr kumimoji="0" lang="en-US" altLang="ja-JP" sz="2400" dirty="0" smtClean="0">
                <a:solidFill>
                  <a:schemeClr val="tx2"/>
                </a:solidFill>
                <a:hlinkClick r:id="rId3"/>
              </a:rPr>
              <a:t>http://mnow.jp/</a:t>
            </a:r>
          </a:p>
          <a:p>
            <a:pPr marL="342900" lvl="0" indent="-342900" algn="l" fontAlgn="auto">
              <a:spcAft>
                <a:spcPts val="0"/>
              </a:spcAft>
              <a:defRPr/>
            </a:pPr>
            <a:r>
              <a:rPr kumimoji="0" lang="en-US" altLang="ja-JP" sz="2400" dirty="0" smtClean="0">
                <a:solidFill>
                  <a:schemeClr val="tx2"/>
                </a:solidFill>
                <a:hlinkClick r:id="rId3"/>
              </a:rPr>
              <a:t>http://mnow.wankuma.com/</a:t>
            </a:r>
            <a:endParaRPr kumimoji="0" lang="en-US" altLang="ja-JP" sz="2400" dirty="0" smtClean="0">
              <a:solidFill>
                <a:schemeClr val="tx2"/>
              </a:solidFill>
            </a:endParaRPr>
          </a:p>
          <a:p>
            <a:pPr marL="342900" lvl="0" indent="-342900" algn="l" fontAlgn="auto">
              <a:spcAft>
                <a:spcPts val="0"/>
              </a:spcAft>
              <a:defRPr/>
            </a:pPr>
            <a:r>
              <a:rPr kumimoji="0" lang="en-US" altLang="ja-JP" sz="2400" dirty="0" smtClean="0">
                <a:solidFill>
                  <a:schemeClr val="tx2"/>
                </a:solidFill>
                <a:hlinkClick r:id="rId4"/>
              </a:rPr>
              <a:t>http://blogs.wankuma.com/mnow/</a:t>
            </a:r>
            <a:endParaRPr kumimoji="0" lang="en-US" altLang="ja-JP" sz="2400" dirty="0" smtClean="0">
              <a:solidFill>
                <a:schemeClr val="tx2"/>
              </a:solidFill>
            </a:endParaRPr>
          </a:p>
          <a:p>
            <a:pPr marL="342900" lvl="0" indent="-342900" algn="l" fontAlgn="auto">
              <a:spcAft>
                <a:spcPts val="0"/>
              </a:spcAft>
              <a:defRPr/>
            </a:pPr>
            <a:r>
              <a:rPr kumimoji="0" lang="en-US" altLang="ja-JP" sz="2400" dirty="0" smtClean="0">
                <a:solidFill>
                  <a:schemeClr val="tx2"/>
                </a:solidFill>
                <a:hlinkClick r:id="rId5"/>
              </a:rPr>
              <a:t>http://www.ailight.jp/blog/mnow/</a:t>
            </a:r>
            <a:endParaRPr kumimoji="0" lang="en-US" altLang="ja-JP" sz="2400" dirty="0" smtClean="0">
              <a:solidFill>
                <a:schemeClr val="tx2"/>
              </a:solidFill>
            </a:endParaRPr>
          </a:p>
          <a:p>
            <a:endParaRPr kumimoji="1" lang="ja-JP" altLang="en-US" dirty="0"/>
          </a:p>
        </p:txBody>
      </p:sp>
      <p:pic>
        <p:nvPicPr>
          <p:cNvPr id="11" name="コンテンツ プレースホルダ 9" descr="uxlablogo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0459" y="5129071"/>
            <a:ext cx="2905657" cy="871697"/>
          </a:xfrm>
          <a:prstGeom prst="rect">
            <a:avLst/>
          </a:prstGeom>
        </p:spPr>
      </p:pic>
      <p:pic>
        <p:nvPicPr>
          <p:cNvPr id="12" name="図 11" descr="kuma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5074" y="5143512"/>
            <a:ext cx="2449303" cy="857256"/>
          </a:xfrm>
          <a:prstGeom prst="rect">
            <a:avLst/>
          </a:prstGeom>
        </p:spPr>
      </p:pic>
      <p:pic>
        <p:nvPicPr>
          <p:cNvPr id="13" name="図 12" descr="mnowlog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337145" y="5143512"/>
            <a:ext cx="2857518" cy="857256"/>
          </a:xfrm>
          <a:prstGeom prst="rect">
            <a:avLst/>
          </a:prstGeom>
        </p:spPr>
      </p:pic>
      <p:pic>
        <p:nvPicPr>
          <p:cNvPr id="8" name="図 7" descr="1217941969_yZlP1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5074" y="3071810"/>
            <a:ext cx="2286000" cy="19145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4" name="フローチャート : 代替処理 3"/>
          <p:cNvSpPr/>
          <p:nvPr/>
        </p:nvSpPr>
        <p:spPr>
          <a:xfrm>
            <a:off x="785786" y="1214422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C/C++</a:t>
            </a:r>
            <a:endParaRPr kumimoji="1" lang="ja-JP" altLang="en-US" dirty="0"/>
          </a:p>
        </p:txBody>
      </p:sp>
      <p:sp>
        <p:nvSpPr>
          <p:cNvPr id="5" name="フローチャート : 代替処理 4"/>
          <p:cNvSpPr/>
          <p:nvPr/>
        </p:nvSpPr>
        <p:spPr>
          <a:xfrm>
            <a:off x="785786" y="4714884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C#</a:t>
            </a:r>
            <a:endParaRPr kumimoji="1" lang="ja-JP" altLang="en-US" dirty="0"/>
          </a:p>
        </p:txBody>
      </p:sp>
      <p:cxnSp>
        <p:nvCxnSpPr>
          <p:cNvPr id="7" name="直線矢印コネクタ 6"/>
          <p:cNvCxnSpPr>
            <a:stCxn id="4" idx="2"/>
            <a:endCxn id="5" idx="0"/>
          </p:cNvCxnSpPr>
          <p:nvPr/>
        </p:nvCxnSpPr>
        <p:spPr>
          <a:xfrm rot="5400000">
            <a:off x="199135" y="3270977"/>
            <a:ext cx="28878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フローチャート : 代替処理 7"/>
          <p:cNvSpPr/>
          <p:nvPr/>
        </p:nvSpPr>
        <p:spPr>
          <a:xfrm>
            <a:off x="2143108" y="188765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厳格な名前空間</a:t>
            </a:r>
            <a:endParaRPr kumimoji="1" lang="ja-JP" altLang="en-US" dirty="0"/>
          </a:p>
        </p:txBody>
      </p:sp>
      <p:sp>
        <p:nvSpPr>
          <p:cNvPr id="9" name="フローチャート : 代替処理 8"/>
          <p:cNvSpPr/>
          <p:nvPr/>
        </p:nvSpPr>
        <p:spPr>
          <a:xfrm>
            <a:off x="2143108" y="403079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10" name="フローチャート : 代替処理 9"/>
          <p:cNvSpPr/>
          <p:nvPr/>
        </p:nvSpPr>
        <p:spPr>
          <a:xfrm>
            <a:off x="2143108" y="260203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ポインタの隔離</a:t>
            </a:r>
            <a:endParaRPr kumimoji="1" lang="ja-JP" altLang="en-US" dirty="0"/>
          </a:p>
        </p:txBody>
      </p:sp>
      <p:sp>
        <p:nvSpPr>
          <p:cNvPr id="11" name="フローチャート : 代替処理 10"/>
          <p:cNvSpPr/>
          <p:nvPr/>
        </p:nvSpPr>
        <p:spPr>
          <a:xfrm>
            <a:off x="2143108" y="331641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ガベージコレクタ組み込み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3214678" y="4786322"/>
            <a:ext cx="4217821" cy="1077218"/>
          </a:xfrm>
          <a:prstGeom prst="rect">
            <a:avLst/>
          </a:prstGeom>
          <a:noFill/>
          <a:effectLst>
            <a:innerShdw blurRad="63500" dist="50800" dir="18900000">
              <a:srgbClr val="FF0000">
                <a:alpha val="50000"/>
              </a:srgbClr>
            </a:inn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rgbClr val="FF0000">
                      <a:alpha val="60000"/>
                    </a:srgb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メモリーリーク</a:t>
            </a:r>
            <a:endParaRPr lang="en-US" altLang="ja-JP" sz="32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glow rad="101600">
                  <a:srgbClr val="FF0000">
                    <a:alpha val="60000"/>
                  </a:srgb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ja-JP" alt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rgbClr val="FF0000">
                      <a:alpha val="60000"/>
                    </a:srgb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バッファーオーバーラン</a:t>
            </a:r>
            <a:endParaRPr lang="ja-JP" alt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glow rad="101600">
                  <a:srgbClr val="FF0000">
                    <a:alpha val="60000"/>
                  </a:srgb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C#2.0</a:t>
            </a:r>
            <a:r>
              <a:rPr kumimoji="1" lang="ja-JP" altLang="en-US" dirty="0" smtClean="0"/>
              <a:t>で何が変わったか</a:t>
            </a:r>
            <a:endParaRPr kumimoji="1" lang="en-US" altLang="ja-JP" dirty="0" smtClean="0"/>
          </a:p>
          <a:p>
            <a:pPr lvl="1"/>
            <a:r>
              <a:rPr lang="ja-JP" altLang="en-US" sz="2400" dirty="0" smtClean="0"/>
              <a:t>ジェネリック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反復子 と </a:t>
            </a:r>
            <a:r>
              <a:rPr lang="en-US" sz="2400" dirty="0" smtClean="0"/>
              <a:t>yield</a:t>
            </a:r>
          </a:p>
          <a:p>
            <a:pPr lvl="1"/>
            <a:r>
              <a:rPr lang="ja-JP" altLang="en-US" sz="2400" dirty="0" smtClean="0"/>
              <a:t>部分クラス </a:t>
            </a:r>
            <a:r>
              <a:rPr lang="en-US" altLang="ja-JP" sz="2400" dirty="0" smtClean="0"/>
              <a:t>partial</a:t>
            </a:r>
            <a:endParaRPr lang="en-US" sz="2400" dirty="0" smtClean="0"/>
          </a:p>
          <a:p>
            <a:pPr lvl="1"/>
            <a:r>
              <a:rPr lang="en-US" sz="2400" dirty="0" smtClean="0"/>
              <a:t>null</a:t>
            </a:r>
            <a:r>
              <a:rPr lang="ja-JP" altLang="en-US" sz="2400" dirty="0" smtClean="0"/>
              <a:t>許容型と</a:t>
            </a:r>
            <a:r>
              <a:rPr lang="en-US" sz="2400" dirty="0" smtClean="0"/>
              <a:t>null</a:t>
            </a:r>
            <a:r>
              <a:rPr lang="ja-JP" altLang="en-US" sz="2400" dirty="0" smtClean="0"/>
              <a:t>結合演算子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匿名メソッド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名前空間のエイリアス修飾子 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静的クラス </a:t>
            </a:r>
            <a:r>
              <a:rPr lang="en-US" altLang="ja-JP" sz="2400" dirty="0" smtClean="0"/>
              <a:t>static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class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72000" y="1571612"/>
            <a:ext cx="40005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ja-JP" altLang="en-US" sz="1600" dirty="0" smtClean="0"/>
              <a:t>外部アセンブリのエイリアス </a:t>
            </a:r>
            <a:r>
              <a:rPr lang="en-US" altLang="ja-JP" sz="1600" dirty="0" smtClean="0"/>
              <a:t>extern</a:t>
            </a:r>
          </a:p>
          <a:p>
            <a:pPr lvl="1"/>
            <a:r>
              <a:rPr lang="ja-JP" altLang="en-US" sz="1600" dirty="0" smtClean="0"/>
              <a:t>プロパティ アクセサのアクセシビリティ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デリゲートの共変性と反変性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固定サイズ バッファ </a:t>
            </a:r>
            <a:r>
              <a:rPr lang="en-US" altLang="ja-JP" sz="1600" dirty="0" smtClean="0"/>
              <a:t>fixed</a:t>
            </a:r>
          </a:p>
          <a:p>
            <a:pPr lvl="1"/>
            <a:r>
              <a:rPr lang="ja-JP" altLang="en-US" sz="1600" dirty="0" smtClean="0"/>
              <a:t>フレンド アセンブリ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インライン警告制御　</a:t>
            </a:r>
            <a:endParaRPr lang="en-US" altLang="ja-JP" sz="1600" dirty="0" smtClean="0"/>
          </a:p>
          <a:p>
            <a:pPr lvl="1"/>
            <a:r>
              <a:rPr lang="en-US" sz="1600" dirty="0" smtClean="0"/>
              <a:t>	#</a:t>
            </a:r>
            <a:r>
              <a:rPr lang="en-US" sz="1600" dirty="0" err="1" smtClean="0"/>
              <a:t>pragma</a:t>
            </a:r>
            <a:r>
              <a:rPr lang="en-US" sz="1600" dirty="0" smtClean="0"/>
              <a:t> warning</a:t>
            </a:r>
          </a:p>
          <a:p>
            <a:pPr lvl="1"/>
            <a:r>
              <a:rPr lang="en-US" sz="1600" dirty="0" smtClean="0"/>
              <a:t>volatile </a:t>
            </a:r>
            <a:r>
              <a:rPr lang="ja-JP" altLang="en-US" sz="1600" dirty="0" smtClean="0"/>
              <a:t>の拡張</a:t>
            </a:r>
            <a:endParaRPr lang="en-US" altLang="ja-JP" sz="1600" dirty="0" smtClean="0"/>
          </a:p>
          <a:p>
            <a:pPr lvl="1"/>
            <a:r>
              <a:rPr lang="en-US" sz="1600" dirty="0" smtClean="0"/>
              <a:t>	 </a:t>
            </a:r>
            <a:r>
              <a:rPr lang="en-US" sz="1600" dirty="0" err="1" smtClean="0"/>
              <a:t>IntPtr</a:t>
            </a:r>
            <a:r>
              <a:rPr lang="en-US" sz="1600" dirty="0" smtClean="0"/>
              <a:t> </a:t>
            </a:r>
            <a:r>
              <a:rPr lang="ja-JP" altLang="en-US" sz="1600" dirty="0" smtClean="0"/>
              <a:t>・ </a:t>
            </a:r>
            <a:r>
              <a:rPr lang="en-US" sz="1600" dirty="0" err="1" smtClean="0"/>
              <a:t>UIntPtr</a:t>
            </a:r>
            <a:endParaRPr lang="en-US" sz="1600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ジェネリック</a:t>
            </a:r>
            <a:endParaRPr lang="en-US" altLang="ja-JP" dirty="0" smtClean="0"/>
          </a:p>
          <a:p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2910" y="1643050"/>
            <a:ext cx="408637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class </a:t>
            </a:r>
            <a:r>
              <a:rPr lang="en-US" altLang="ja-JP" sz="1400" dirty="0" err="1" smtClean="0"/>
              <a:t>SimpleList</a:t>
            </a:r>
            <a:r>
              <a:rPr lang="en-US" altLang="ja-JP" sz="1400" dirty="0" smtClean="0"/>
              <a:t> : </a:t>
            </a:r>
            <a:r>
              <a:rPr lang="en-US" altLang="ja-JP" sz="1400" dirty="0" err="1" smtClean="0"/>
              <a:t>IList</a:t>
            </a:r>
            <a:endParaRPr lang="en-US" altLang="ja-JP" sz="1400" dirty="0" smtClean="0"/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SimpleList</a:t>
            </a:r>
            <a:r>
              <a:rPr lang="en-US" altLang="ja-JP" sz="1400" dirty="0" smtClean="0"/>
              <a:t>()</a:t>
            </a:r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Add(</a:t>
            </a:r>
            <a:r>
              <a:rPr lang="en-US" altLang="ja-JP" sz="1400" dirty="0" err="1" smtClean="0"/>
              <a:t>SimpleClass</a:t>
            </a:r>
            <a:r>
              <a:rPr lang="en-US" altLang="ja-JP" sz="1400" dirty="0" smtClean="0"/>
              <a:t> value)</a:t>
            </a:r>
          </a:p>
          <a:p>
            <a:r>
              <a:rPr lang="en-US" altLang="ja-JP" sz="1400" dirty="0" smtClean="0"/>
              <a:t>    public void Clear()</a:t>
            </a:r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bool</a:t>
            </a:r>
            <a:r>
              <a:rPr lang="en-US" altLang="ja-JP" sz="1400" dirty="0" smtClean="0"/>
              <a:t> Contains(</a:t>
            </a:r>
            <a:r>
              <a:rPr lang="en-US" altLang="ja-JP" sz="1400" dirty="0" err="1" smtClean="0"/>
              <a:t>SimpleClass</a:t>
            </a:r>
            <a:r>
              <a:rPr lang="en-US" altLang="ja-JP" sz="1400" dirty="0" smtClean="0"/>
              <a:t> value)</a:t>
            </a:r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IndexOf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SimpleClass</a:t>
            </a:r>
            <a:r>
              <a:rPr lang="en-US" altLang="ja-JP" sz="1400" dirty="0" smtClean="0"/>
              <a:t> value)</a:t>
            </a:r>
          </a:p>
          <a:p>
            <a:r>
              <a:rPr lang="en-US" altLang="ja-JP" sz="1400" dirty="0" smtClean="0"/>
              <a:t>    public void Insert(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index, </a:t>
            </a:r>
            <a:r>
              <a:rPr lang="en-US" altLang="ja-JP" sz="1400" dirty="0" err="1" smtClean="0"/>
              <a:t>SimpleClass</a:t>
            </a:r>
            <a:r>
              <a:rPr lang="en-US" altLang="ja-JP" sz="1400" dirty="0" smtClean="0"/>
              <a:t> value)</a:t>
            </a:r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bool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IsFixedSize</a:t>
            </a:r>
            <a:endParaRPr lang="en-US" altLang="ja-JP" sz="1400" dirty="0" smtClean="0"/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bool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IsReadOnly</a:t>
            </a:r>
            <a:endParaRPr lang="en-US" altLang="ja-JP" sz="1400" dirty="0" smtClean="0"/>
          </a:p>
          <a:p>
            <a:r>
              <a:rPr lang="en-US" altLang="ja-JP" sz="1400" dirty="0" smtClean="0"/>
              <a:t>    public void Remove(</a:t>
            </a:r>
            <a:r>
              <a:rPr lang="en-US" altLang="ja-JP" sz="1400" dirty="0" err="1" smtClean="0"/>
              <a:t>SimpleClass</a:t>
            </a:r>
            <a:r>
              <a:rPr lang="en-US" altLang="ja-JP" sz="1400" dirty="0" smtClean="0"/>
              <a:t> value)</a:t>
            </a:r>
          </a:p>
          <a:p>
            <a:r>
              <a:rPr lang="en-US" altLang="ja-JP" sz="1400" dirty="0" smtClean="0"/>
              <a:t>    public void </a:t>
            </a:r>
            <a:r>
              <a:rPr lang="en-US" altLang="ja-JP" sz="1400" dirty="0" err="1" smtClean="0"/>
              <a:t>RemoveAt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index)</a:t>
            </a:r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SimpleClass</a:t>
            </a:r>
            <a:r>
              <a:rPr lang="en-US" altLang="ja-JP" sz="1400" dirty="0" smtClean="0"/>
              <a:t> this[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index]</a:t>
            </a:r>
          </a:p>
          <a:p>
            <a:r>
              <a:rPr lang="en-US" altLang="ja-JP" sz="1400" dirty="0" smtClean="0"/>
              <a:t>    public void </a:t>
            </a:r>
            <a:r>
              <a:rPr lang="en-US" altLang="ja-JP" sz="1400" dirty="0" err="1" smtClean="0"/>
              <a:t>CopyTo</a:t>
            </a:r>
            <a:r>
              <a:rPr lang="en-US" altLang="ja-JP" sz="1400" dirty="0" smtClean="0"/>
              <a:t>(Array </a:t>
            </a:r>
            <a:r>
              <a:rPr lang="en-US" altLang="ja-JP" sz="1400" dirty="0" err="1" smtClean="0"/>
              <a:t>array</a:t>
            </a:r>
            <a:r>
              <a:rPr lang="en-US" altLang="ja-JP" sz="1400" dirty="0" smtClean="0"/>
              <a:t>,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index)</a:t>
            </a:r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Count</a:t>
            </a:r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bool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IsSynchronized</a:t>
            </a:r>
            <a:endParaRPr lang="en-US" altLang="ja-JP" sz="1400" dirty="0" smtClean="0"/>
          </a:p>
          <a:p>
            <a:r>
              <a:rPr lang="en-US" altLang="ja-JP" sz="1400" dirty="0" smtClean="0"/>
              <a:t>    public object </a:t>
            </a:r>
            <a:r>
              <a:rPr lang="en-US" altLang="ja-JP" sz="1400" dirty="0" err="1" smtClean="0"/>
              <a:t>SyncRoot</a:t>
            </a:r>
            <a:endParaRPr lang="en-US" altLang="ja-JP" sz="1400" dirty="0" smtClean="0"/>
          </a:p>
          <a:p>
            <a:r>
              <a:rPr lang="en-US" altLang="ja-JP" sz="1400" dirty="0" smtClean="0"/>
              <a:t>    public </a:t>
            </a:r>
            <a:r>
              <a:rPr lang="en-US" altLang="ja-JP" sz="1400" dirty="0" err="1" smtClean="0"/>
              <a:t>IEnumerator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GetEnumerator</a:t>
            </a:r>
            <a:r>
              <a:rPr lang="en-US" altLang="ja-JP" sz="1400" dirty="0" smtClean="0"/>
              <a:t>()</a:t>
            </a:r>
          </a:p>
          <a:p>
            <a:r>
              <a:rPr lang="en-US" altLang="ja-JP" sz="1400" dirty="0" smtClean="0"/>
              <a:t>}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429124" y="4929198"/>
            <a:ext cx="40318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class</a:t>
            </a:r>
            <a:r>
              <a:rPr kumimoji="1" lang="ja-JP" altLang="en-US" dirty="0" smtClean="0"/>
              <a:t>　</a:t>
            </a:r>
            <a:r>
              <a:rPr kumimoji="1" lang="en-US" altLang="ja-JP" dirty="0" err="1" smtClean="0"/>
              <a:t>SimpleList</a:t>
            </a:r>
            <a:r>
              <a:rPr kumimoji="1" lang="en-US" altLang="ja-JP" dirty="0" smtClean="0"/>
              <a:t> :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>
                <a:solidFill>
                  <a:srgbClr val="00B050"/>
                </a:solidFill>
              </a:rPr>
              <a:t>List&lt;</a:t>
            </a:r>
            <a:r>
              <a:rPr kumimoji="1" lang="en-US" altLang="ja-JP" dirty="0" err="1" smtClean="0">
                <a:solidFill>
                  <a:srgbClr val="00B050"/>
                </a:solidFill>
              </a:rPr>
              <a:t>SimpleClass</a:t>
            </a:r>
            <a:r>
              <a:rPr kumimoji="1" lang="en-US" altLang="ja-JP" dirty="0" smtClean="0">
                <a:solidFill>
                  <a:srgbClr val="00B050"/>
                </a:solidFill>
              </a:rPr>
              <a:t>&gt;</a:t>
            </a:r>
          </a:p>
          <a:p>
            <a:r>
              <a:rPr lang="en-US" altLang="ja-JP" dirty="0" smtClean="0"/>
              <a:t>{</a:t>
            </a:r>
          </a:p>
          <a:p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 rot="5400000">
            <a:off x="5222941" y="3293744"/>
            <a:ext cx="857256" cy="571504"/>
          </a:xfrm>
          <a:prstGeom prst="rightArrow">
            <a:avLst>
              <a:gd name="adj1" fmla="val 5333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ローチャート : 代替処理 6"/>
          <p:cNvSpPr/>
          <p:nvPr/>
        </p:nvSpPr>
        <p:spPr>
          <a:xfrm>
            <a:off x="4572000" y="2214554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ぜんぶ実装しろと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大変な苦労が・・・</a:t>
            </a:r>
            <a:endParaRPr kumimoji="1" lang="ja-JP" altLang="en-US" dirty="0"/>
          </a:p>
        </p:txBody>
      </p:sp>
      <p:sp>
        <p:nvSpPr>
          <p:cNvPr id="8" name="フローチャート : 代替処理 7"/>
          <p:cNvSpPr/>
          <p:nvPr/>
        </p:nvSpPr>
        <p:spPr>
          <a:xfrm>
            <a:off x="4572000" y="4286256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err="1" smtClean="0"/>
              <a:t>こんだけ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反復子 と </a:t>
            </a:r>
            <a:r>
              <a:rPr lang="en-US" dirty="0" smtClean="0"/>
              <a:t>yield</a:t>
            </a:r>
          </a:p>
          <a:p>
            <a:pPr lvl="1"/>
            <a:r>
              <a:rPr lang="en-US" altLang="ja-JP" dirty="0" err="1" smtClean="0"/>
              <a:t>foreach</a:t>
            </a:r>
            <a:r>
              <a:rPr lang="ja-JP" altLang="en-US" dirty="0" smtClean="0"/>
              <a:t> が便利に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14414" y="2285992"/>
            <a:ext cx="660950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number;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exponent;</a:t>
            </a:r>
          </a:p>
          <a:p>
            <a:r>
              <a:rPr lang="en-US" dirty="0" smtClean="0"/>
              <a:t>public static </a:t>
            </a:r>
            <a:r>
              <a:rPr lang="en-US" dirty="0" err="1" smtClean="0"/>
              <a:t>System.Collections.IEnumerator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GetEnumerator</a:t>
            </a:r>
            <a:r>
              <a:rPr lang="en-US" dirty="0" smtClean="0"/>
              <a:t>() </a:t>
            </a:r>
          </a:p>
          <a:p>
            <a:r>
              <a:rPr lang="en-US" dirty="0" smtClean="0"/>
              <a:t>{</a:t>
            </a:r>
          </a:p>
          <a:p>
            <a:r>
              <a:rPr lang="ja-JP" altLang="en-US" dirty="0" smtClean="0"/>
              <a:t>　　</a:t>
            </a:r>
            <a:r>
              <a:rPr lang="en-US" dirty="0" err="1" smtClean="0"/>
              <a:t>int</a:t>
            </a:r>
            <a:r>
              <a:rPr lang="en-US" dirty="0" smtClean="0"/>
              <a:t> counter = 0;</a:t>
            </a:r>
          </a:p>
          <a:p>
            <a:r>
              <a:rPr lang="ja-JP" altLang="en-US" dirty="0" smtClean="0"/>
              <a:t>　　</a:t>
            </a:r>
            <a:r>
              <a:rPr lang="en-US" dirty="0" err="1" smtClean="0"/>
              <a:t>int</a:t>
            </a:r>
            <a:r>
              <a:rPr lang="en-US" dirty="0" smtClean="0"/>
              <a:t> result = 1;</a:t>
            </a:r>
          </a:p>
          <a:p>
            <a:r>
              <a:rPr lang="ja-JP" altLang="en-US" dirty="0" smtClean="0"/>
              <a:t>　　</a:t>
            </a:r>
            <a:r>
              <a:rPr lang="en-US" dirty="0" smtClean="0"/>
              <a:t>while (counter++ &lt; exponent) </a:t>
            </a:r>
          </a:p>
          <a:p>
            <a:r>
              <a:rPr lang="ja-JP" altLang="en-US" dirty="0" smtClean="0"/>
              <a:t>　　</a:t>
            </a:r>
            <a:r>
              <a:rPr lang="en-US" dirty="0" smtClean="0"/>
              <a:t>{</a:t>
            </a:r>
          </a:p>
          <a:p>
            <a:r>
              <a:rPr lang="ja-JP" altLang="en-US" dirty="0" smtClean="0"/>
              <a:t>　　　 </a:t>
            </a:r>
            <a:r>
              <a:rPr lang="en-US" dirty="0" smtClean="0"/>
              <a:t> result = result * number; </a:t>
            </a:r>
          </a:p>
          <a:p>
            <a:r>
              <a:rPr lang="ja-JP" altLang="en-US" dirty="0" smtClean="0"/>
              <a:t>　　　  </a:t>
            </a:r>
            <a:r>
              <a:rPr lang="en-US" dirty="0" smtClean="0">
                <a:solidFill>
                  <a:srgbClr val="00B050"/>
                </a:solidFill>
              </a:rPr>
              <a:t>yield return </a:t>
            </a:r>
            <a:r>
              <a:rPr lang="en-US" dirty="0" smtClean="0"/>
              <a:t>result; </a:t>
            </a:r>
          </a:p>
          <a:p>
            <a:r>
              <a:rPr lang="ja-JP" altLang="en-US" dirty="0" smtClean="0"/>
              <a:t>　　</a:t>
            </a:r>
            <a:r>
              <a:rPr lang="en-US" dirty="0" smtClean="0"/>
              <a:t>} </a:t>
            </a:r>
          </a:p>
          <a:p>
            <a:r>
              <a:rPr lang="en-US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部分クラス </a:t>
            </a:r>
            <a:r>
              <a:rPr lang="en-US" altLang="ja-JP" dirty="0" smtClean="0"/>
              <a:t>partial</a:t>
            </a:r>
          </a:p>
          <a:p>
            <a:pPr lvl="1"/>
            <a:r>
              <a:rPr lang="ja-JP" altLang="en-US" dirty="0" smtClean="0"/>
              <a:t>同じクラスのファイルを分割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dirty="0" smtClean="0"/>
              <a:t>null</a:t>
            </a:r>
            <a:r>
              <a:rPr lang="ja-JP" altLang="en-US" dirty="0" smtClean="0"/>
              <a:t>許容型と</a:t>
            </a:r>
            <a:r>
              <a:rPr lang="en-US" dirty="0" smtClean="0"/>
              <a:t>null</a:t>
            </a:r>
            <a:r>
              <a:rPr lang="ja-JP" altLang="en-US" dirty="0" smtClean="0"/>
              <a:t>結合演算子</a:t>
            </a:r>
            <a:endParaRPr lang="en-US" altLang="ja-JP" dirty="0" smtClean="0"/>
          </a:p>
          <a:p>
            <a:pPr lvl="1"/>
            <a:r>
              <a:rPr lang="en-US" altLang="ja-JP" dirty="0" err="1" smtClean="0">
                <a:solidFill>
                  <a:srgbClr val="00B050"/>
                </a:solidFill>
              </a:rPr>
              <a:t>int</a:t>
            </a:r>
            <a:r>
              <a:rPr lang="en-US" altLang="ja-JP" dirty="0" smtClean="0">
                <a:solidFill>
                  <a:srgbClr val="00B050"/>
                </a:solidFill>
              </a:rPr>
              <a:t>? </a:t>
            </a:r>
            <a:r>
              <a:rPr lang="en-US" altLang="ja-JP" dirty="0" smtClean="0"/>
              <a:t>a;	</a:t>
            </a:r>
            <a:r>
              <a:rPr lang="ja-JP" altLang="en-US" dirty="0" smtClean="0"/>
              <a:t>で</a:t>
            </a:r>
            <a:r>
              <a:rPr lang="en-US" altLang="ja-JP" dirty="0" smtClean="0"/>
              <a:t>null</a:t>
            </a:r>
            <a:r>
              <a:rPr lang="ja-JP" altLang="en-US" dirty="0" smtClean="0"/>
              <a:t>を許容する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の宣言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int</a:t>
            </a:r>
            <a:r>
              <a:rPr lang="en-US" altLang="ja-JP" dirty="0" smtClean="0"/>
              <a:t> b = a </a:t>
            </a:r>
            <a:r>
              <a:rPr lang="en-US" altLang="ja-JP" dirty="0" smtClean="0">
                <a:solidFill>
                  <a:srgbClr val="00B050"/>
                </a:solidFill>
              </a:rPr>
              <a:t>??</a:t>
            </a:r>
            <a:r>
              <a:rPr lang="en-US" altLang="ja-JP" dirty="0" smtClean="0"/>
              <a:t> -1; </a:t>
            </a:r>
            <a:r>
              <a:rPr lang="ja-JP" altLang="en-US" dirty="0" smtClean="0"/>
              <a:t>で</a:t>
            </a:r>
            <a:r>
              <a:rPr lang="en-US" altLang="ja-JP" dirty="0" smtClean="0"/>
              <a:t>null</a:t>
            </a:r>
            <a:r>
              <a:rPr lang="ja-JP" altLang="en-US" dirty="0" smtClean="0"/>
              <a:t>だったらｰ</a:t>
            </a:r>
            <a:r>
              <a:rPr lang="en-US" altLang="ja-JP" dirty="0" smtClean="0"/>
              <a:t>1</a:t>
            </a:r>
            <a:r>
              <a:rPr lang="ja-JP" altLang="en-US" dirty="0" smtClean="0"/>
              <a:t>を代入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57356" y="2000240"/>
            <a:ext cx="315983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Employee_a.cs</a:t>
            </a:r>
            <a:endParaRPr lang="en-US" altLang="ja-JP" dirty="0" smtClean="0"/>
          </a:p>
          <a:p>
            <a:r>
              <a:rPr lang="en-US" altLang="ja-JP" dirty="0" smtClean="0"/>
              <a:t>public </a:t>
            </a:r>
            <a:r>
              <a:rPr lang="en-US" altLang="ja-JP" dirty="0" smtClean="0">
                <a:solidFill>
                  <a:srgbClr val="00B050"/>
                </a:solidFill>
              </a:rPr>
              <a:t>partial</a:t>
            </a:r>
            <a:r>
              <a:rPr lang="en-US" altLang="ja-JP" dirty="0" smtClean="0"/>
              <a:t> class Employee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public void </a:t>
            </a:r>
            <a:r>
              <a:rPr lang="en-US" altLang="ja-JP" dirty="0" err="1" smtClean="0"/>
              <a:t>DoWork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    {</a:t>
            </a:r>
          </a:p>
          <a:p>
            <a:r>
              <a:rPr lang="en-US" altLang="ja-JP" dirty="0" smtClean="0"/>
              <a:t>    }</a:t>
            </a:r>
          </a:p>
          <a:p>
            <a:r>
              <a:rPr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286380" y="2000240"/>
            <a:ext cx="315983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Employee_b.cs</a:t>
            </a:r>
            <a:endParaRPr lang="en-US" altLang="ja-JP" dirty="0" smtClean="0"/>
          </a:p>
          <a:p>
            <a:r>
              <a:rPr lang="en-US" altLang="ja-JP" dirty="0" smtClean="0"/>
              <a:t>public </a:t>
            </a:r>
            <a:r>
              <a:rPr lang="en-US" altLang="ja-JP" dirty="0" smtClean="0">
                <a:solidFill>
                  <a:srgbClr val="00B050"/>
                </a:solidFill>
              </a:rPr>
              <a:t>partial</a:t>
            </a:r>
            <a:r>
              <a:rPr lang="en-US" altLang="ja-JP" dirty="0" smtClean="0"/>
              <a:t> class Employee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public void </a:t>
            </a:r>
            <a:r>
              <a:rPr lang="en-US" altLang="ja-JP" dirty="0" err="1" smtClean="0"/>
              <a:t>GoToLunch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    {</a:t>
            </a:r>
          </a:p>
          <a:p>
            <a:r>
              <a:rPr lang="en-US" altLang="ja-JP" dirty="0" smtClean="0"/>
              <a:t>    }</a:t>
            </a:r>
          </a:p>
          <a:p>
            <a:r>
              <a:rPr lang="en-US" altLang="ja-JP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匿名メソッド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簡単なイベントハンドラ関数は不要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名前空間のエイリアス修飾子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同じ名前の名前空間の解決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dirty="0" smtClean="0"/>
              <a:t>静的クラス </a:t>
            </a:r>
            <a:r>
              <a:rPr lang="en-US" altLang="ja-JP" dirty="0" smtClean="0"/>
              <a:t>static</a:t>
            </a:r>
            <a:r>
              <a:rPr lang="ja-JP" altLang="en-US" dirty="0" smtClean="0"/>
              <a:t> </a:t>
            </a:r>
            <a:r>
              <a:rPr lang="en-US" altLang="ja-JP" dirty="0" smtClean="0"/>
              <a:t>class</a:t>
            </a:r>
          </a:p>
          <a:p>
            <a:pPr lvl="1"/>
            <a:r>
              <a:rPr kumimoji="1" lang="ja-JP" altLang="en-US" dirty="0" smtClean="0"/>
              <a:t>インスタンスを作らないで利用可能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5852" y="2143116"/>
            <a:ext cx="60965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button1.Click += </a:t>
            </a:r>
            <a:r>
              <a:rPr lang="en-US" dirty="0" smtClean="0">
                <a:solidFill>
                  <a:srgbClr val="00B050"/>
                </a:solidFill>
              </a:rPr>
              <a:t>delegate(object o, </a:t>
            </a:r>
            <a:r>
              <a:rPr lang="en-US" dirty="0" err="1" smtClean="0">
                <a:solidFill>
                  <a:srgbClr val="00B050"/>
                </a:solidFill>
              </a:rPr>
              <a:t>EventArgs</a:t>
            </a:r>
            <a:r>
              <a:rPr lang="en-US" dirty="0" smtClean="0">
                <a:solidFill>
                  <a:srgbClr val="00B050"/>
                </a:solidFill>
              </a:rPr>
              <a:t> e)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{ </a:t>
            </a:r>
            <a:r>
              <a:rPr lang="en-US" dirty="0" err="1" smtClean="0">
                <a:solidFill>
                  <a:srgbClr val="00B050"/>
                </a:solidFill>
              </a:rPr>
              <a:t>System.Windows.Forms.MessageBox.Show</a:t>
            </a:r>
            <a:r>
              <a:rPr lang="en-US" dirty="0" smtClean="0">
                <a:solidFill>
                  <a:srgbClr val="00B050"/>
                </a:solidFill>
              </a:rPr>
              <a:t>("Click!"); };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28728" y="3714752"/>
            <a:ext cx="4643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global::</a:t>
            </a:r>
            <a:r>
              <a:rPr lang="en-US" dirty="0" err="1" smtClean="0"/>
              <a:t>System.Console.WriteLine</a:t>
            </a:r>
            <a:r>
              <a:rPr lang="en-US" dirty="0" smtClean="0"/>
              <a:t>(number);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14348" y="5286388"/>
            <a:ext cx="79784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static</a:t>
            </a:r>
            <a:r>
              <a:rPr lang="en-US" dirty="0" smtClean="0"/>
              <a:t> class </a:t>
            </a:r>
            <a:r>
              <a:rPr lang="en-US" dirty="0" err="1" smtClean="0"/>
              <a:t>CompanyInfo</a:t>
            </a:r>
            <a:r>
              <a:rPr lang="en-US" dirty="0" smtClean="0"/>
              <a:t> {</a:t>
            </a:r>
          </a:p>
          <a:p>
            <a:r>
              <a:rPr lang="en-US" dirty="0" smtClean="0"/>
              <a:t> 	public </a:t>
            </a:r>
            <a:r>
              <a:rPr lang="en-US" dirty="0" smtClean="0">
                <a:solidFill>
                  <a:srgbClr val="00B050"/>
                </a:solidFill>
              </a:rPr>
              <a:t>static</a:t>
            </a:r>
            <a:r>
              <a:rPr lang="en-US" dirty="0" smtClean="0"/>
              <a:t> string </a:t>
            </a:r>
            <a:r>
              <a:rPr lang="en-US" dirty="0" err="1" smtClean="0"/>
              <a:t>GetCompanyName</a:t>
            </a:r>
            <a:r>
              <a:rPr lang="en-US" dirty="0" smtClean="0"/>
              <a:t>() { return "</a:t>
            </a:r>
            <a:r>
              <a:rPr lang="en-US" dirty="0" err="1" smtClean="0"/>
              <a:t>CompanyName</a:t>
            </a:r>
            <a:r>
              <a:rPr lang="en-US" dirty="0" smtClean="0"/>
              <a:t>"; }</a:t>
            </a:r>
          </a:p>
          <a:p>
            <a:r>
              <a:rPr lang="ja-JP" altLang="en-US" dirty="0" smtClean="0"/>
              <a:t> </a:t>
            </a:r>
            <a:r>
              <a:rPr lang="en-US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4" name="フローチャート : 代替処理 3"/>
          <p:cNvSpPr/>
          <p:nvPr/>
        </p:nvSpPr>
        <p:spPr>
          <a:xfrm>
            <a:off x="785786" y="1214422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C#</a:t>
            </a:r>
            <a:endParaRPr kumimoji="1" lang="ja-JP" altLang="en-US" dirty="0"/>
          </a:p>
        </p:txBody>
      </p:sp>
      <p:sp>
        <p:nvSpPr>
          <p:cNvPr id="5" name="フローチャート : 代替処理 4"/>
          <p:cNvSpPr/>
          <p:nvPr/>
        </p:nvSpPr>
        <p:spPr>
          <a:xfrm>
            <a:off x="785786" y="4714884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C#2.0</a:t>
            </a:r>
            <a:endParaRPr kumimoji="1" lang="ja-JP" altLang="en-US" dirty="0"/>
          </a:p>
        </p:txBody>
      </p:sp>
      <p:cxnSp>
        <p:nvCxnSpPr>
          <p:cNvPr id="6" name="直線矢印コネクタ 5"/>
          <p:cNvCxnSpPr>
            <a:stCxn id="4" idx="2"/>
            <a:endCxn id="5" idx="0"/>
          </p:cNvCxnSpPr>
          <p:nvPr/>
        </p:nvCxnSpPr>
        <p:spPr>
          <a:xfrm rot="5400000">
            <a:off x="199135" y="3270977"/>
            <a:ext cx="28878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フローチャート : 代替処理 6"/>
          <p:cNvSpPr/>
          <p:nvPr/>
        </p:nvSpPr>
        <p:spPr>
          <a:xfrm>
            <a:off x="2143108" y="188765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ジェネリック</a:t>
            </a:r>
            <a:endParaRPr kumimoji="1" lang="ja-JP" altLang="en-US" dirty="0"/>
          </a:p>
        </p:txBody>
      </p:sp>
      <p:sp>
        <p:nvSpPr>
          <p:cNvPr id="8" name="フローチャート : 代替処理 7"/>
          <p:cNvSpPr/>
          <p:nvPr/>
        </p:nvSpPr>
        <p:spPr>
          <a:xfrm>
            <a:off x="2143108" y="403079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部分クラス</a:t>
            </a:r>
            <a:endParaRPr kumimoji="1" lang="ja-JP" altLang="en-US" dirty="0"/>
          </a:p>
        </p:txBody>
      </p:sp>
      <p:sp>
        <p:nvSpPr>
          <p:cNvPr id="9" name="フローチャート : 代替処理 8"/>
          <p:cNvSpPr/>
          <p:nvPr/>
        </p:nvSpPr>
        <p:spPr>
          <a:xfrm>
            <a:off x="2143108" y="260203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反復子</a:t>
            </a:r>
            <a:endParaRPr kumimoji="1" lang="ja-JP" altLang="en-US" dirty="0"/>
          </a:p>
        </p:txBody>
      </p:sp>
      <p:sp>
        <p:nvSpPr>
          <p:cNvPr id="10" name="フローチャート : 代替処理 9"/>
          <p:cNvSpPr/>
          <p:nvPr/>
        </p:nvSpPr>
        <p:spPr>
          <a:xfrm>
            <a:off x="2143108" y="331641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匿名メソッド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714876" y="4786322"/>
            <a:ext cx="2792751" cy="1077218"/>
          </a:xfrm>
          <a:prstGeom prst="rect">
            <a:avLst/>
          </a:prstGeom>
          <a:noFill/>
          <a:effectLst>
            <a:innerShdw blurRad="63500" dist="50800" dir="18900000">
              <a:srgbClr val="FF0000">
                <a:alpha val="50000"/>
              </a:srgbClr>
            </a:inn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rgbClr val="FF0000">
                      <a:alpha val="60000"/>
                    </a:srgb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手間を減らして</a:t>
            </a:r>
            <a:endParaRPr lang="en-US" altLang="ja-JP" sz="32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glow rad="101600">
                  <a:srgbClr val="FF0000">
                    <a:alpha val="60000"/>
                  </a:srgb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ja-JP" alt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rgbClr val="FF0000">
                      <a:alpha val="60000"/>
                    </a:srgb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簡単便利に</a:t>
            </a:r>
            <a:endParaRPr lang="ja-JP" alt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glow rad="101600">
                  <a:srgbClr val="FF0000">
                    <a:alpha val="60000"/>
                  </a:srgb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C#3.0</a:t>
            </a:r>
            <a:r>
              <a:rPr lang="ja-JP" altLang="en-US" dirty="0" smtClean="0"/>
              <a:t>で何が変わったか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暗黙に型付けされたローカル変数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オブジェクト初期化子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コレクション初期化子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拡張メソッド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匿名型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ラムダ式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クエリ式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自動実装プロパティ </a:t>
            </a:r>
          </a:p>
          <a:p>
            <a:pPr lvl="1"/>
            <a:r>
              <a:rPr lang="ja-JP" altLang="en-US" sz="2400" dirty="0" smtClean="0"/>
              <a:t>部分メソッド定義 </a:t>
            </a:r>
            <a:r>
              <a:rPr lang="en-US" sz="2400" dirty="0" smtClean="0"/>
              <a:t>partial </a:t>
            </a:r>
            <a:r>
              <a:rPr lang="ja-JP" altLang="en-US" sz="2400" dirty="0" smtClean="0"/>
              <a:t>メソッド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暗黙に型付けされたローカル変数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1643050"/>
            <a:ext cx="80010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>
                <a:solidFill>
                  <a:srgbClr val="00B050"/>
                </a:solidFill>
              </a:rPr>
              <a:t>var</a:t>
            </a:r>
            <a:r>
              <a:rPr lang="en-US" altLang="ja-JP" sz="1600" dirty="0" smtClean="0"/>
              <a:t> al = new List&lt;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&gt;();</a:t>
            </a:r>
          </a:p>
          <a:p>
            <a:r>
              <a:rPr lang="en-US" altLang="ja-JP" sz="1600" dirty="0" err="1" smtClean="0"/>
              <a:t>al.Add</a:t>
            </a:r>
            <a:r>
              <a:rPr lang="en-US" altLang="ja-JP" sz="1600" dirty="0" smtClean="0"/>
              <a:t>(new 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("</a:t>
            </a:r>
            <a:r>
              <a:rPr lang="en-US" altLang="ja-JP" sz="1600" dirty="0" err="1" smtClean="0"/>
              <a:t>hnaka</a:t>
            </a:r>
            <a:r>
              <a:rPr lang="en-US" altLang="ja-JP" sz="1600" dirty="0" smtClean="0"/>
              <a:t>", "553-0001", "</a:t>
            </a:r>
            <a:r>
              <a:rPr lang="ja-JP" altLang="en-US" sz="1600" dirty="0" smtClean="0"/>
              <a:t>大阪府</a:t>
            </a:r>
            <a:r>
              <a:rPr lang="en-US" altLang="ja-JP" sz="1600" dirty="0" smtClean="0"/>
              <a:t>"));</a:t>
            </a:r>
          </a:p>
          <a:p>
            <a:r>
              <a:rPr lang="en-US" altLang="ja-JP" sz="1600" dirty="0" err="1" smtClean="0"/>
              <a:t>al.Add</a:t>
            </a:r>
            <a:r>
              <a:rPr lang="en-US" altLang="ja-JP" sz="1600" dirty="0" smtClean="0"/>
              <a:t>(new 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("</a:t>
            </a:r>
            <a:r>
              <a:rPr lang="en-US" altLang="ja-JP" sz="1600" dirty="0" err="1" smtClean="0"/>
              <a:t>hkodama</a:t>
            </a:r>
            <a:r>
              <a:rPr lang="en-US" altLang="ja-JP" sz="1600" dirty="0" smtClean="0"/>
              <a:t>", "168-0064", "</a:t>
            </a:r>
            <a:r>
              <a:rPr lang="ja-JP" altLang="en-US" sz="1600" dirty="0" smtClean="0"/>
              <a:t>東京都</a:t>
            </a:r>
            <a:r>
              <a:rPr lang="en-US" altLang="ja-JP" sz="1600" dirty="0" smtClean="0"/>
              <a:t>"));</a:t>
            </a:r>
          </a:p>
          <a:p>
            <a:endParaRPr lang="ja-JP" altLang="en-US" sz="1600" dirty="0" smtClean="0"/>
          </a:p>
          <a:p>
            <a:r>
              <a:rPr lang="en-US" altLang="ja-JP" sz="1600" dirty="0" err="1" smtClean="0">
                <a:solidFill>
                  <a:srgbClr val="00B050"/>
                </a:solidFill>
              </a:rPr>
              <a:t>var</a:t>
            </a:r>
            <a:r>
              <a:rPr lang="en-US" altLang="ja-JP" sz="1600" dirty="0" smtClean="0"/>
              <a:t> accounts =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err="1" smtClean="0"/>
              <a:t>EnumerableExtensions</a:t>
            </a:r>
            <a:r>
              <a:rPr lang="en-US" altLang="ja-JP" sz="1600" dirty="0" smtClean="0"/>
              <a:t>&lt;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, MyAccount2&gt;.Select(</a:t>
            </a:r>
          </a:p>
          <a:p>
            <a:r>
              <a:rPr lang="en-US" altLang="ja-JP" sz="1600" dirty="0" smtClean="0"/>
              <a:t>        </a:t>
            </a:r>
            <a:r>
              <a:rPr lang="en-US" altLang="ja-JP" sz="1600" dirty="0" err="1" smtClean="0"/>
              <a:t>EnumerableExtensions</a:t>
            </a:r>
            <a:r>
              <a:rPr lang="en-US" altLang="ja-JP" sz="1600" dirty="0" smtClean="0"/>
              <a:t>&lt;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, MyAccount2&gt;.Where</a:t>
            </a:r>
          </a:p>
          <a:p>
            <a:r>
              <a:rPr lang="en-US" altLang="ja-JP" sz="1600" dirty="0" smtClean="0"/>
              <a:t>            (al, delegate(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 a) { return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== "168-0064"; }),</a:t>
            </a:r>
          </a:p>
          <a:p>
            <a:r>
              <a:rPr lang="en-US" altLang="ja-JP" sz="1600" dirty="0" smtClean="0"/>
              <a:t>        delegate(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 a) { return new MyAccount2(</a:t>
            </a:r>
            <a:r>
              <a:rPr lang="en-US" altLang="ja-JP" sz="1600" dirty="0" err="1" smtClean="0"/>
              <a:t>a.Name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); }</a:t>
            </a:r>
          </a:p>
          <a:p>
            <a:r>
              <a:rPr lang="ja-JP" altLang="en-US" sz="1600" dirty="0" smtClean="0"/>
              <a:t>    </a:t>
            </a:r>
            <a:r>
              <a:rPr lang="en-US" altLang="ja-JP" sz="1600" dirty="0" smtClean="0"/>
              <a:t>);</a:t>
            </a:r>
          </a:p>
          <a:p>
            <a:endParaRPr lang="ja-JP" altLang="en-US" sz="1600" dirty="0" smtClean="0"/>
          </a:p>
          <a:p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("C#3.0 </a:t>
            </a:r>
            <a:r>
              <a:rPr lang="ja-JP" altLang="en-US" sz="1600" dirty="0" smtClean="0"/>
              <a:t>暗黙に型付けされたローカル変数</a:t>
            </a:r>
            <a:r>
              <a:rPr lang="en-US" altLang="ja-JP" sz="1600" dirty="0" smtClean="0"/>
              <a:t>");</a:t>
            </a:r>
          </a:p>
          <a:p>
            <a:r>
              <a:rPr lang="en-US" altLang="ja-JP" sz="1600" dirty="0" err="1" smtClean="0"/>
              <a:t>foreach</a:t>
            </a:r>
            <a:r>
              <a:rPr lang="en-US" altLang="ja-JP" sz="1600" dirty="0" smtClean="0"/>
              <a:t> (</a:t>
            </a:r>
            <a:r>
              <a:rPr lang="en-US" altLang="ja-JP" sz="1600" dirty="0" err="1" smtClean="0">
                <a:solidFill>
                  <a:srgbClr val="00B050"/>
                </a:solidFill>
              </a:rPr>
              <a:t>var</a:t>
            </a:r>
            <a:r>
              <a:rPr lang="en-US" altLang="ja-JP" sz="1600" dirty="0" smtClean="0"/>
              <a:t> account in accounts)</a:t>
            </a:r>
          </a:p>
          <a:p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+ "(" +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+ ")");</a:t>
            </a:r>
          </a:p>
          <a:p>
            <a:r>
              <a:rPr lang="en-US" altLang="ja-JP" sz="1600" dirty="0" smtClean="0"/>
              <a:t>}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ja-JP" altLang="en-US" dirty="0" smtClean="0"/>
              <a:t>拡張メソッド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71472" y="1500174"/>
            <a:ext cx="80010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>
                <a:solidFill>
                  <a:srgbClr val="00B050"/>
                </a:solidFill>
              </a:rPr>
              <a:t>static</a:t>
            </a:r>
            <a:r>
              <a:rPr lang="en-US" altLang="ja-JP" sz="1600" dirty="0" smtClean="0"/>
              <a:t> class </a:t>
            </a:r>
            <a:r>
              <a:rPr lang="en-US" altLang="ja-JP" sz="1600" dirty="0" err="1" smtClean="0"/>
              <a:t>EnumerableExtension</a:t>
            </a:r>
            <a:endParaRPr lang="en-US" altLang="ja-JP" sz="1600" dirty="0" smtClean="0"/>
          </a:p>
          <a:p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public delegate TD </a:t>
            </a:r>
            <a:r>
              <a:rPr lang="en-US" altLang="ja-JP" sz="1600" dirty="0" err="1" smtClean="0"/>
              <a:t>SelectFunc</a:t>
            </a:r>
            <a:r>
              <a:rPr lang="en-US" altLang="ja-JP" sz="1600" dirty="0" smtClean="0"/>
              <a:t>&lt;TS, TD&gt;(TS t);</a:t>
            </a:r>
          </a:p>
          <a:p>
            <a:r>
              <a:rPr lang="en-US" altLang="ja-JP" sz="1600" dirty="0" smtClean="0"/>
              <a:t>    public </a:t>
            </a:r>
            <a:r>
              <a:rPr lang="en-US" altLang="ja-JP" sz="1600" dirty="0" smtClean="0">
                <a:solidFill>
                  <a:srgbClr val="00B050"/>
                </a:solidFill>
              </a:rPr>
              <a:t>static</a:t>
            </a:r>
            <a:r>
              <a:rPr lang="en-US" altLang="ja-JP" sz="1600" dirty="0" smtClean="0"/>
              <a:t> </a:t>
            </a:r>
            <a:r>
              <a:rPr lang="en-US" altLang="ja-JP" sz="1600" dirty="0" err="1" smtClean="0"/>
              <a:t>IEnumerable</a:t>
            </a:r>
            <a:r>
              <a:rPr lang="en-US" altLang="ja-JP" sz="1600" dirty="0" smtClean="0"/>
              <a:t>&lt;TD&gt; Select&lt;TS, TD&gt;</a:t>
            </a:r>
          </a:p>
          <a:p>
            <a:r>
              <a:rPr lang="en-US" altLang="ja-JP" sz="1600" dirty="0" smtClean="0"/>
              <a:t>	(</a:t>
            </a:r>
            <a:r>
              <a:rPr lang="en-US" altLang="ja-JP" sz="1600" dirty="0" smtClean="0">
                <a:solidFill>
                  <a:srgbClr val="00B050"/>
                </a:solidFill>
              </a:rPr>
              <a:t>this</a:t>
            </a:r>
            <a:r>
              <a:rPr lang="en-US" altLang="ja-JP" sz="1600" dirty="0" smtClean="0"/>
              <a:t> </a:t>
            </a:r>
            <a:r>
              <a:rPr lang="en-US" altLang="ja-JP" sz="1600" dirty="0" err="1" smtClean="0"/>
              <a:t>IEnumerable</a:t>
            </a:r>
            <a:r>
              <a:rPr lang="en-US" altLang="ja-JP" sz="1600" dirty="0" smtClean="0"/>
              <a:t>&lt;TS&gt; e, </a:t>
            </a:r>
            <a:r>
              <a:rPr lang="en-US" altLang="ja-JP" sz="1600" dirty="0" err="1" smtClean="0"/>
              <a:t>SelectFunc</a:t>
            </a:r>
            <a:r>
              <a:rPr lang="en-US" altLang="ja-JP" sz="1600" dirty="0" smtClean="0"/>
              <a:t>&lt;TS, TD&gt; f)</a:t>
            </a:r>
          </a:p>
          <a:p>
            <a:r>
              <a:rPr lang="ja-JP" altLang="en-US" sz="1600" dirty="0" smtClean="0"/>
              <a:t>    </a:t>
            </a:r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    </a:t>
            </a:r>
            <a:r>
              <a:rPr lang="en-US" altLang="ja-JP" sz="1600" dirty="0" err="1" smtClean="0"/>
              <a:t>foreach</a:t>
            </a:r>
            <a:r>
              <a:rPr lang="en-US" altLang="ja-JP" sz="1600" dirty="0" smtClean="0"/>
              <a:t> (TS </a:t>
            </a:r>
            <a:r>
              <a:rPr lang="en-US" altLang="ja-JP" sz="1600" dirty="0" err="1" smtClean="0"/>
              <a:t>i</a:t>
            </a:r>
            <a:r>
              <a:rPr lang="en-US" altLang="ja-JP" sz="1600" dirty="0" smtClean="0"/>
              <a:t> in e)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        yield return f(</a:t>
            </a:r>
            <a:r>
              <a:rPr lang="en-US" altLang="ja-JP" sz="1600" dirty="0" err="1" smtClean="0"/>
              <a:t>i</a:t>
            </a:r>
            <a:r>
              <a:rPr lang="en-US" altLang="ja-JP" sz="1600" dirty="0" smtClean="0"/>
              <a:t>);</a:t>
            </a:r>
          </a:p>
          <a:p>
            <a:r>
              <a:rPr lang="ja-JP" altLang="en-US" sz="1600" dirty="0" smtClean="0"/>
              <a:t>        </a:t>
            </a:r>
            <a:r>
              <a:rPr lang="en-US" altLang="ja-JP" sz="1600" dirty="0" smtClean="0"/>
              <a:t>}</a:t>
            </a:r>
          </a:p>
          <a:p>
            <a:r>
              <a:rPr lang="ja-JP" altLang="en-US" sz="1600" dirty="0" smtClean="0"/>
              <a:t>    </a:t>
            </a:r>
            <a:r>
              <a:rPr lang="en-US" altLang="ja-JP" sz="1600" dirty="0" smtClean="0"/>
              <a:t>}</a:t>
            </a:r>
          </a:p>
          <a:p>
            <a:r>
              <a:rPr lang="en-US" altLang="ja-JP" sz="1600" dirty="0" smtClean="0"/>
              <a:t>    public </a:t>
            </a:r>
            <a:r>
              <a:rPr lang="en-US" altLang="ja-JP" sz="1600" dirty="0" smtClean="0">
                <a:solidFill>
                  <a:srgbClr val="00B050"/>
                </a:solidFill>
              </a:rPr>
              <a:t>static</a:t>
            </a:r>
            <a:r>
              <a:rPr lang="en-US" altLang="ja-JP" sz="1600" dirty="0" smtClean="0"/>
              <a:t> </a:t>
            </a:r>
            <a:r>
              <a:rPr lang="en-US" altLang="ja-JP" sz="1600" dirty="0" err="1" smtClean="0"/>
              <a:t>IEnumerable</a:t>
            </a:r>
            <a:r>
              <a:rPr lang="en-US" altLang="ja-JP" sz="1600" dirty="0" smtClean="0"/>
              <a:t>&lt;TS&gt; Where&lt;TS&gt;</a:t>
            </a:r>
          </a:p>
          <a:p>
            <a:r>
              <a:rPr lang="en-US" altLang="ja-JP" sz="1600" dirty="0" smtClean="0"/>
              <a:t>	(</a:t>
            </a:r>
            <a:r>
              <a:rPr lang="en-US" altLang="ja-JP" sz="1600" dirty="0" smtClean="0">
                <a:solidFill>
                  <a:srgbClr val="00B050"/>
                </a:solidFill>
              </a:rPr>
              <a:t>this</a:t>
            </a:r>
            <a:r>
              <a:rPr lang="en-US" altLang="ja-JP" sz="1600" dirty="0" smtClean="0"/>
              <a:t> </a:t>
            </a:r>
            <a:r>
              <a:rPr lang="en-US" altLang="ja-JP" sz="1600" dirty="0" err="1" smtClean="0"/>
              <a:t>IEnumerable</a:t>
            </a:r>
            <a:r>
              <a:rPr lang="en-US" altLang="ja-JP" sz="1600" dirty="0" smtClean="0"/>
              <a:t>&lt;TS&gt; e, Predicate&lt;TS&gt; p)</a:t>
            </a:r>
          </a:p>
          <a:p>
            <a:r>
              <a:rPr lang="ja-JP" altLang="en-US" sz="1600" dirty="0" smtClean="0"/>
              <a:t>    </a:t>
            </a:r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    </a:t>
            </a:r>
            <a:r>
              <a:rPr lang="en-US" altLang="ja-JP" sz="1600" dirty="0" err="1" smtClean="0"/>
              <a:t>foreach</a:t>
            </a:r>
            <a:r>
              <a:rPr lang="en-US" altLang="ja-JP" sz="1600" dirty="0" smtClean="0"/>
              <a:t> (TS </a:t>
            </a:r>
            <a:r>
              <a:rPr lang="en-US" altLang="ja-JP" sz="1600" dirty="0" err="1" smtClean="0"/>
              <a:t>i</a:t>
            </a:r>
            <a:r>
              <a:rPr lang="en-US" altLang="ja-JP" sz="1600" dirty="0" smtClean="0"/>
              <a:t> in e)</a:t>
            </a:r>
            <a:r>
              <a:rPr lang="ja-JP" altLang="en-US" sz="1600" dirty="0" smtClean="0"/>
              <a:t>  </a:t>
            </a:r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        if (p(</a:t>
            </a:r>
            <a:r>
              <a:rPr lang="en-US" altLang="ja-JP" sz="1600" dirty="0" err="1" smtClean="0"/>
              <a:t>i</a:t>
            </a:r>
            <a:r>
              <a:rPr lang="en-US" altLang="ja-JP" sz="1600" dirty="0" smtClean="0"/>
              <a:t>)) yield return </a:t>
            </a:r>
            <a:r>
              <a:rPr lang="en-US" altLang="ja-JP" sz="1600" dirty="0" err="1" smtClean="0"/>
              <a:t>i</a:t>
            </a:r>
            <a:r>
              <a:rPr lang="en-US" altLang="ja-JP" sz="1600" dirty="0" smtClean="0"/>
              <a:t>;</a:t>
            </a:r>
          </a:p>
          <a:p>
            <a:r>
              <a:rPr lang="ja-JP" altLang="en-US" sz="1600" dirty="0" smtClean="0"/>
              <a:t>        </a:t>
            </a:r>
            <a:r>
              <a:rPr lang="en-US" altLang="ja-JP" sz="1600" dirty="0" smtClean="0"/>
              <a:t>}</a:t>
            </a:r>
          </a:p>
          <a:p>
            <a:r>
              <a:rPr lang="ja-JP" altLang="en-US" sz="1600" dirty="0" smtClean="0"/>
              <a:t>    </a:t>
            </a:r>
            <a:r>
              <a:rPr lang="en-US" altLang="ja-JP" sz="1600" dirty="0" smtClean="0"/>
              <a:t>}</a:t>
            </a:r>
          </a:p>
          <a:p>
            <a:r>
              <a:rPr lang="en-US" altLang="ja-JP" sz="1600" dirty="0" smtClean="0"/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en-US" altLang="ja-JP" dirty="0" smtClean="0"/>
          </a:p>
          <a:p>
            <a:r>
              <a:rPr lang="ja-JP" altLang="en-US" sz="2800" dirty="0" smtClean="0"/>
              <a:t>捨ててしまったわ、昔のプライドなんて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C#</a:t>
            </a:r>
            <a:r>
              <a:rPr lang="ja-JP" altLang="en-US" sz="2400" dirty="0" smtClean="0"/>
              <a:t>の現在過去未来概要</a:t>
            </a:r>
            <a:endParaRPr lang="en-US" altLang="ja-JP" sz="2400" dirty="0" smtClean="0"/>
          </a:p>
          <a:p>
            <a:r>
              <a:rPr lang="ja-JP" altLang="en-US" sz="2800" dirty="0" smtClean="0"/>
              <a:t>もしも許されるものなら、きっと生まれ変わる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C#</a:t>
            </a:r>
            <a:r>
              <a:rPr lang="ja-JP" altLang="en-US" sz="2400" dirty="0" smtClean="0"/>
              <a:t>の変遷</a:t>
            </a:r>
            <a:endParaRPr lang="en-US" altLang="ja-JP" sz="2400" dirty="0" smtClean="0"/>
          </a:p>
          <a:p>
            <a:r>
              <a:rPr lang="ja-JP" altLang="en-US" sz="2800" dirty="0" smtClean="0"/>
              <a:t>ひとつ曲がり角ひとつ間違えて迷い道くねくね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周辺技術の変遷概要</a:t>
            </a:r>
            <a:endParaRPr lang="en-US" altLang="ja-JP" sz="2400" dirty="0" smtClean="0"/>
          </a:p>
          <a:p>
            <a:r>
              <a:rPr lang="ja-JP" altLang="en-US" dirty="0" smtClean="0"/>
              <a:t>まとめ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ja-JP" altLang="en-US" dirty="0" smtClean="0"/>
              <a:t>ラムダ式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1643050"/>
            <a:ext cx="800105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al = new List&lt;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&gt;();</a:t>
            </a:r>
          </a:p>
          <a:p>
            <a:r>
              <a:rPr lang="en-US" altLang="ja-JP" sz="1600" dirty="0" err="1" smtClean="0"/>
              <a:t>al.Add</a:t>
            </a:r>
            <a:r>
              <a:rPr lang="en-US" altLang="ja-JP" sz="1600" dirty="0" smtClean="0"/>
              <a:t>(new 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("</a:t>
            </a:r>
            <a:r>
              <a:rPr lang="en-US" altLang="ja-JP" sz="1600" dirty="0" err="1" smtClean="0"/>
              <a:t>hnaka</a:t>
            </a:r>
            <a:r>
              <a:rPr lang="en-US" altLang="ja-JP" sz="1600" dirty="0" smtClean="0"/>
              <a:t>", "553-0001", "</a:t>
            </a:r>
            <a:r>
              <a:rPr lang="ja-JP" altLang="en-US" sz="1600" dirty="0" smtClean="0"/>
              <a:t>大阪府</a:t>
            </a:r>
            <a:r>
              <a:rPr lang="en-US" altLang="ja-JP" sz="1600" dirty="0" smtClean="0"/>
              <a:t>"));</a:t>
            </a:r>
          </a:p>
          <a:p>
            <a:r>
              <a:rPr lang="en-US" altLang="ja-JP" sz="1600" dirty="0" err="1" smtClean="0"/>
              <a:t>al.Add</a:t>
            </a:r>
            <a:r>
              <a:rPr lang="en-US" altLang="ja-JP" sz="1600" dirty="0" smtClean="0"/>
              <a:t>(new 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("</a:t>
            </a:r>
            <a:r>
              <a:rPr lang="en-US" altLang="ja-JP" sz="1600" dirty="0" err="1" smtClean="0"/>
              <a:t>hkodama</a:t>
            </a:r>
            <a:r>
              <a:rPr lang="en-US" altLang="ja-JP" sz="1600" dirty="0" smtClean="0"/>
              <a:t>", "168-0064", "</a:t>
            </a:r>
            <a:r>
              <a:rPr lang="ja-JP" altLang="en-US" sz="1600" dirty="0" smtClean="0"/>
              <a:t>東京都</a:t>
            </a:r>
            <a:r>
              <a:rPr lang="en-US" altLang="ja-JP" sz="1600" dirty="0" smtClean="0"/>
              <a:t>"));</a:t>
            </a:r>
          </a:p>
          <a:p>
            <a:endParaRPr lang="ja-JP" altLang="en-US" sz="1600" dirty="0" smtClean="0"/>
          </a:p>
          <a:p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accounts = al</a:t>
            </a:r>
          </a:p>
          <a:p>
            <a:r>
              <a:rPr lang="en-US" altLang="ja-JP" sz="1600" dirty="0" smtClean="0"/>
              <a:t>    .Where(</a:t>
            </a:r>
            <a:r>
              <a:rPr lang="en-US" altLang="ja-JP" sz="1600" dirty="0" smtClean="0">
                <a:solidFill>
                  <a:srgbClr val="00B050"/>
                </a:solidFill>
              </a:rPr>
              <a:t>a =&gt;</a:t>
            </a:r>
            <a:r>
              <a:rPr lang="en-US" altLang="ja-JP" sz="1600" dirty="0" smtClean="0"/>
              <a:t>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== "168-0064")</a:t>
            </a:r>
          </a:p>
          <a:p>
            <a:r>
              <a:rPr lang="en-US" altLang="ja-JP" sz="1600" dirty="0" smtClean="0"/>
              <a:t>    .Select(</a:t>
            </a:r>
            <a:r>
              <a:rPr lang="en-US" altLang="ja-JP" sz="1600" dirty="0" smtClean="0">
                <a:solidFill>
                  <a:srgbClr val="00B050"/>
                </a:solidFill>
              </a:rPr>
              <a:t>a =&gt;</a:t>
            </a:r>
            <a:r>
              <a:rPr lang="en-US" altLang="ja-JP" sz="1600" dirty="0" smtClean="0"/>
              <a:t> new MyAccount2(</a:t>
            </a:r>
            <a:r>
              <a:rPr lang="en-US" altLang="ja-JP" sz="1600" dirty="0" err="1" smtClean="0"/>
              <a:t>a.Name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));</a:t>
            </a:r>
          </a:p>
          <a:p>
            <a:endParaRPr lang="ja-JP" altLang="en-US" sz="1600" dirty="0" smtClean="0"/>
          </a:p>
          <a:p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("C#3.0 </a:t>
            </a:r>
            <a:r>
              <a:rPr lang="ja-JP" altLang="en-US" sz="1600" dirty="0" smtClean="0"/>
              <a:t>ラムダ式</a:t>
            </a:r>
            <a:r>
              <a:rPr lang="en-US" altLang="ja-JP" sz="1600" dirty="0" smtClean="0"/>
              <a:t>");</a:t>
            </a:r>
          </a:p>
          <a:p>
            <a:r>
              <a:rPr lang="en-US" altLang="ja-JP" sz="1600" dirty="0" err="1" smtClean="0"/>
              <a:t>foreach</a:t>
            </a:r>
            <a:r>
              <a:rPr lang="en-US" altLang="ja-JP" sz="1600" dirty="0" smtClean="0"/>
              <a:t> (</a:t>
            </a:r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account in accounts)</a:t>
            </a:r>
          </a:p>
          <a:p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+ "(" +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+ ")");</a:t>
            </a:r>
          </a:p>
          <a:p>
            <a:r>
              <a:rPr lang="en-US" altLang="ja-JP" sz="1600" dirty="0" smtClean="0"/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ja-JP" altLang="en-US" dirty="0" smtClean="0"/>
              <a:t>オブジェクト初期化子および コレクション初期化子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1643050"/>
            <a:ext cx="800105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al = new List&lt;</a:t>
            </a:r>
            <a:r>
              <a:rPr lang="en-US" altLang="ja-JP" sz="1600" dirty="0" err="1" smtClean="0"/>
              <a:t>MyAccount</a:t>
            </a:r>
            <a:r>
              <a:rPr lang="en-US" altLang="ja-JP" sz="1600" dirty="0" smtClean="0"/>
              <a:t>&gt; {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smtClean="0">
                <a:solidFill>
                  <a:srgbClr val="00B050"/>
                </a:solidFill>
              </a:rPr>
              <a:t>new </a:t>
            </a:r>
            <a:r>
              <a:rPr lang="en-US" altLang="ja-JP" sz="1600" dirty="0" err="1" smtClean="0">
                <a:solidFill>
                  <a:srgbClr val="00B050"/>
                </a:solidFill>
              </a:rPr>
              <a:t>MyAccount</a:t>
            </a:r>
            <a:r>
              <a:rPr lang="en-US" altLang="ja-JP" sz="1600" dirty="0" smtClean="0"/>
              <a:t>{</a:t>
            </a:r>
            <a:r>
              <a:rPr lang="en-US" altLang="ja-JP" sz="1600" dirty="0" smtClean="0">
                <a:solidFill>
                  <a:srgbClr val="00B050"/>
                </a:solidFill>
              </a:rPr>
              <a:t>Name</a:t>
            </a:r>
            <a:r>
              <a:rPr lang="en-US" altLang="ja-JP" sz="1600" dirty="0" smtClean="0"/>
              <a:t>="</a:t>
            </a:r>
            <a:r>
              <a:rPr lang="en-US" altLang="ja-JP" sz="1600" dirty="0" err="1" smtClean="0"/>
              <a:t>hnaka",</a:t>
            </a:r>
            <a:r>
              <a:rPr lang="en-US" altLang="ja-JP" sz="1600" dirty="0" err="1" smtClean="0">
                <a:solidFill>
                  <a:srgbClr val="00B050"/>
                </a:solidFill>
              </a:rPr>
              <a:t>ZipCode</a:t>
            </a:r>
            <a:r>
              <a:rPr lang="en-US" altLang="ja-JP" sz="1600" dirty="0" smtClean="0"/>
              <a:t>="553-0001",</a:t>
            </a:r>
            <a:r>
              <a:rPr lang="en-US" altLang="ja-JP" sz="1600" dirty="0" smtClean="0">
                <a:solidFill>
                  <a:srgbClr val="00B050"/>
                </a:solidFill>
              </a:rPr>
              <a:t>Prefecture</a:t>
            </a:r>
            <a:r>
              <a:rPr lang="en-US" altLang="ja-JP" sz="1600" dirty="0" smtClean="0"/>
              <a:t>="</a:t>
            </a:r>
            <a:r>
              <a:rPr lang="ja-JP" altLang="en-US" sz="1600" dirty="0" smtClean="0"/>
              <a:t>大阪府</a:t>
            </a:r>
            <a:r>
              <a:rPr lang="en-US" altLang="ja-JP" sz="1600" dirty="0" smtClean="0"/>
              <a:t>"},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smtClean="0">
                <a:solidFill>
                  <a:srgbClr val="00B050"/>
                </a:solidFill>
              </a:rPr>
              <a:t>new </a:t>
            </a:r>
            <a:r>
              <a:rPr lang="en-US" altLang="ja-JP" sz="1600" dirty="0" err="1" smtClean="0">
                <a:solidFill>
                  <a:srgbClr val="00B050"/>
                </a:solidFill>
              </a:rPr>
              <a:t>MyAccount</a:t>
            </a:r>
            <a:r>
              <a:rPr lang="en-US" altLang="ja-JP" sz="1600" dirty="0" smtClean="0"/>
              <a:t>{</a:t>
            </a:r>
            <a:r>
              <a:rPr lang="en-US" altLang="ja-JP" sz="1600" dirty="0" smtClean="0">
                <a:solidFill>
                  <a:srgbClr val="00B050"/>
                </a:solidFill>
              </a:rPr>
              <a:t>Name</a:t>
            </a:r>
            <a:r>
              <a:rPr lang="en-US" altLang="ja-JP" sz="1600" dirty="0" smtClean="0"/>
              <a:t>="</a:t>
            </a:r>
            <a:r>
              <a:rPr lang="en-US" altLang="ja-JP" sz="1600" dirty="0" err="1" smtClean="0"/>
              <a:t>hkodama",</a:t>
            </a:r>
            <a:r>
              <a:rPr lang="en-US" altLang="ja-JP" sz="1600" dirty="0" err="1" smtClean="0">
                <a:solidFill>
                  <a:srgbClr val="00B050"/>
                </a:solidFill>
              </a:rPr>
              <a:t>ZipCode</a:t>
            </a:r>
            <a:r>
              <a:rPr lang="en-US" altLang="ja-JP" sz="1600" dirty="0" smtClean="0"/>
              <a:t>="168-0064",</a:t>
            </a:r>
            <a:r>
              <a:rPr lang="en-US" altLang="ja-JP" sz="1600" dirty="0" smtClean="0">
                <a:solidFill>
                  <a:srgbClr val="00B050"/>
                </a:solidFill>
              </a:rPr>
              <a:t>Prefecture</a:t>
            </a:r>
            <a:r>
              <a:rPr lang="en-US" altLang="ja-JP" sz="1600" dirty="0" smtClean="0"/>
              <a:t>="</a:t>
            </a:r>
            <a:r>
              <a:rPr lang="ja-JP" altLang="en-US" sz="1600" dirty="0" smtClean="0"/>
              <a:t>東京都</a:t>
            </a:r>
            <a:r>
              <a:rPr lang="en-US" altLang="ja-JP" sz="1600" dirty="0" smtClean="0"/>
              <a:t>"}</a:t>
            </a:r>
          </a:p>
          <a:p>
            <a:r>
              <a:rPr lang="en-US" altLang="ja-JP" sz="1600" dirty="0" smtClean="0"/>
              <a:t>};</a:t>
            </a:r>
          </a:p>
          <a:p>
            <a:endParaRPr lang="ja-JP" altLang="en-US" sz="1600" dirty="0" smtClean="0"/>
          </a:p>
          <a:p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accounts = al</a:t>
            </a:r>
          </a:p>
          <a:p>
            <a:r>
              <a:rPr lang="en-US" altLang="ja-JP" sz="1600" dirty="0" smtClean="0"/>
              <a:t>    .Where(a =&gt;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== "168-0064")</a:t>
            </a:r>
          </a:p>
          <a:p>
            <a:r>
              <a:rPr lang="en-US" altLang="ja-JP" sz="1600" dirty="0" smtClean="0"/>
              <a:t>    .Select(a =&gt; new MyAccount2 { </a:t>
            </a:r>
            <a:r>
              <a:rPr lang="en-US" altLang="ja-JP" sz="1600" dirty="0" smtClean="0">
                <a:solidFill>
                  <a:srgbClr val="00B050"/>
                </a:solidFill>
              </a:rPr>
              <a:t>Name</a:t>
            </a:r>
            <a:r>
              <a:rPr lang="en-US" altLang="ja-JP" sz="1600" dirty="0" smtClean="0"/>
              <a:t> = </a:t>
            </a:r>
            <a:r>
              <a:rPr lang="en-US" altLang="ja-JP" sz="1600" dirty="0" err="1" smtClean="0"/>
              <a:t>a.Name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>
                <a:solidFill>
                  <a:srgbClr val="00B050"/>
                </a:solidFill>
              </a:rPr>
              <a:t>ZipCode</a:t>
            </a:r>
            <a:r>
              <a:rPr lang="en-US" altLang="ja-JP" sz="1600" dirty="0" smtClean="0"/>
              <a:t> =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});</a:t>
            </a:r>
          </a:p>
          <a:p>
            <a:endParaRPr lang="ja-JP" altLang="en-US" sz="1600" dirty="0" smtClean="0"/>
          </a:p>
          <a:p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("C#3.0 </a:t>
            </a:r>
            <a:r>
              <a:rPr lang="ja-JP" altLang="en-US" sz="1600" dirty="0" smtClean="0"/>
              <a:t>オブジェクト初期化子および コレクション初期化子</a:t>
            </a:r>
            <a:r>
              <a:rPr lang="en-US" altLang="ja-JP" sz="1600" dirty="0" smtClean="0"/>
              <a:t>");</a:t>
            </a:r>
          </a:p>
          <a:p>
            <a:r>
              <a:rPr lang="en-US" altLang="ja-JP" sz="1600" dirty="0" err="1" smtClean="0"/>
              <a:t>foreach</a:t>
            </a:r>
            <a:r>
              <a:rPr lang="en-US" altLang="ja-JP" sz="1600" dirty="0" smtClean="0"/>
              <a:t> (</a:t>
            </a:r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account in accounts)</a:t>
            </a:r>
          </a:p>
          <a:p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+ "(" +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+ ")");</a:t>
            </a:r>
          </a:p>
          <a:p>
            <a:r>
              <a:rPr lang="en-US" altLang="ja-JP" sz="1600" dirty="0" smtClean="0"/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自動実装プロパティ 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ja-JP" altLang="en-US" dirty="0" smtClean="0"/>
          </a:p>
          <a:p>
            <a:r>
              <a:rPr lang="ja-JP" altLang="en-US" dirty="0" smtClean="0"/>
              <a:t>部分メソッド定義 </a:t>
            </a:r>
            <a:r>
              <a:rPr lang="en-US" dirty="0" smtClean="0"/>
              <a:t>partial </a:t>
            </a:r>
            <a:r>
              <a:rPr lang="ja-JP" altLang="en-US" dirty="0" smtClean="0"/>
              <a:t>メソッド</a:t>
            </a: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14414" y="1643050"/>
            <a:ext cx="578876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class </a:t>
            </a:r>
            <a:r>
              <a:rPr lang="en-US" altLang="ja-JP" dirty="0" err="1" smtClean="0"/>
              <a:t>LightweightCustomer</a:t>
            </a:r>
            <a:endParaRPr lang="en-US" altLang="ja-JP" dirty="0" smtClean="0"/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public double </a:t>
            </a:r>
            <a:r>
              <a:rPr lang="en-US" altLang="ja-JP" dirty="0" err="1" smtClean="0"/>
              <a:t>TotalPurchases</a:t>
            </a:r>
            <a:r>
              <a:rPr lang="en-US" altLang="ja-JP" dirty="0" smtClean="0"/>
              <a:t> { </a:t>
            </a:r>
            <a:r>
              <a:rPr lang="en-US" altLang="ja-JP" dirty="0" smtClean="0">
                <a:solidFill>
                  <a:srgbClr val="00B050"/>
                </a:solidFill>
              </a:rPr>
              <a:t>get; set; </a:t>
            </a:r>
            <a:r>
              <a:rPr lang="en-US" altLang="ja-JP" dirty="0" smtClean="0"/>
              <a:t>}</a:t>
            </a:r>
          </a:p>
          <a:p>
            <a:r>
              <a:rPr lang="en-US" altLang="ja-JP" dirty="0" smtClean="0"/>
              <a:t>    public string Name { </a:t>
            </a:r>
            <a:r>
              <a:rPr lang="en-US" altLang="ja-JP" dirty="0" smtClean="0">
                <a:solidFill>
                  <a:srgbClr val="00B050"/>
                </a:solidFill>
              </a:rPr>
              <a:t>get; private set; </a:t>
            </a:r>
            <a:r>
              <a:rPr lang="en-US" altLang="ja-JP" dirty="0" smtClean="0"/>
              <a:t>} // read-only</a:t>
            </a:r>
          </a:p>
          <a:p>
            <a:r>
              <a:rPr lang="en-US" altLang="ja-JP" dirty="0" smtClean="0"/>
              <a:t>    public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CustomerID</a:t>
            </a:r>
            <a:r>
              <a:rPr lang="en-US" altLang="ja-JP" dirty="0" smtClean="0"/>
              <a:t> { </a:t>
            </a:r>
            <a:r>
              <a:rPr lang="en-US" altLang="ja-JP" dirty="0" smtClean="0">
                <a:solidFill>
                  <a:srgbClr val="00B050"/>
                </a:solidFill>
              </a:rPr>
              <a:t>get; private set; </a:t>
            </a:r>
            <a:r>
              <a:rPr lang="en-US" altLang="ja-JP" dirty="0" smtClean="0"/>
              <a:t>} // read-only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285852" y="3929066"/>
            <a:ext cx="36471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Employee_a.cs</a:t>
            </a:r>
            <a:endParaRPr lang="en-US" altLang="ja-JP" dirty="0" smtClean="0"/>
          </a:p>
          <a:p>
            <a:r>
              <a:rPr lang="en-US" altLang="ja-JP" dirty="0" smtClean="0"/>
              <a:t>public </a:t>
            </a:r>
            <a:r>
              <a:rPr lang="en-US" altLang="ja-JP" dirty="0" smtClean="0">
                <a:solidFill>
                  <a:srgbClr val="00B050"/>
                </a:solidFill>
              </a:rPr>
              <a:t>partial</a:t>
            </a:r>
            <a:r>
              <a:rPr lang="en-US" altLang="ja-JP" dirty="0" smtClean="0"/>
              <a:t> class Employee</a:t>
            </a:r>
          </a:p>
          <a:p>
            <a:r>
              <a:rPr lang="en-US" altLang="ja-JP" dirty="0" smtClean="0"/>
              <a:t>{</a:t>
            </a:r>
          </a:p>
          <a:p>
            <a:r>
              <a:rPr lang="ja-JP" altLang="en-US" dirty="0" smtClean="0"/>
              <a:t>　　</a:t>
            </a:r>
            <a:r>
              <a:rPr lang="en-US" altLang="ja-JP" dirty="0" smtClean="0"/>
              <a:t>// </a:t>
            </a:r>
            <a:r>
              <a:rPr lang="ja-JP" altLang="en-US" dirty="0" smtClean="0"/>
              <a:t>宣言だけ</a:t>
            </a:r>
            <a:endParaRPr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50"/>
                </a:solidFill>
              </a:rPr>
              <a:t>partial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onNameChanged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714876" y="3929066"/>
            <a:ext cx="35830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Employee_b.cs</a:t>
            </a:r>
            <a:endParaRPr lang="en-US" altLang="ja-JP" dirty="0" smtClean="0"/>
          </a:p>
          <a:p>
            <a:r>
              <a:rPr lang="en-US" altLang="ja-JP" dirty="0" smtClean="0"/>
              <a:t>public </a:t>
            </a:r>
            <a:r>
              <a:rPr lang="en-US" altLang="ja-JP" dirty="0" smtClean="0">
                <a:solidFill>
                  <a:srgbClr val="00B050"/>
                </a:solidFill>
              </a:rPr>
              <a:t>partial</a:t>
            </a:r>
            <a:r>
              <a:rPr lang="en-US" altLang="ja-JP" dirty="0" smtClean="0"/>
              <a:t> class Employee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00B050"/>
                </a:solidFill>
              </a:rPr>
              <a:t>partial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void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onNameChanged</a:t>
            </a:r>
            <a:r>
              <a:rPr lang="en-US" altLang="ja-JP" dirty="0" smtClean="0"/>
              <a:t>()</a:t>
            </a:r>
          </a:p>
          <a:p>
            <a:r>
              <a:rPr lang="en-US" altLang="ja-JP" dirty="0" smtClean="0"/>
              <a:t>    {</a:t>
            </a:r>
          </a:p>
          <a:p>
            <a:r>
              <a:rPr lang="en-US" altLang="ja-JP" dirty="0" smtClean="0"/>
              <a:t>	//</a:t>
            </a:r>
            <a:r>
              <a:rPr lang="ja-JP" altLang="en-US" dirty="0" smtClean="0"/>
              <a:t> 実装コード</a:t>
            </a:r>
            <a:endParaRPr lang="en-US" altLang="ja-JP" dirty="0" smtClean="0"/>
          </a:p>
          <a:p>
            <a:r>
              <a:rPr lang="en-US" altLang="ja-JP" dirty="0" smtClean="0"/>
              <a:t>    }</a:t>
            </a:r>
          </a:p>
          <a:p>
            <a:r>
              <a:rPr lang="en-US" altLang="ja-JP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ja-JP" altLang="en-US" dirty="0" smtClean="0"/>
              <a:t>匿名型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1643050"/>
            <a:ext cx="800105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al = </a:t>
            </a:r>
            <a:r>
              <a:rPr lang="en-US" altLang="ja-JP" sz="1600" dirty="0" smtClean="0">
                <a:solidFill>
                  <a:srgbClr val="00B050"/>
                </a:solidFill>
              </a:rPr>
              <a:t>new [] </a:t>
            </a:r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smtClean="0">
                <a:solidFill>
                  <a:srgbClr val="00B050"/>
                </a:solidFill>
              </a:rPr>
              <a:t>new </a:t>
            </a:r>
            <a:r>
              <a:rPr lang="en-US" altLang="ja-JP" sz="1600" dirty="0" smtClean="0"/>
              <a:t>{Name="</a:t>
            </a:r>
            <a:r>
              <a:rPr lang="en-US" altLang="ja-JP" sz="1600" dirty="0" err="1" smtClean="0"/>
              <a:t>hnaka",ZipCode</a:t>
            </a:r>
            <a:r>
              <a:rPr lang="en-US" altLang="ja-JP" sz="1600" dirty="0" smtClean="0"/>
              <a:t>="553-0001",Prefecture="</a:t>
            </a:r>
            <a:r>
              <a:rPr lang="ja-JP" altLang="en-US" sz="1600" dirty="0" smtClean="0"/>
              <a:t>大阪府</a:t>
            </a:r>
            <a:r>
              <a:rPr lang="en-US" altLang="ja-JP" sz="1600" dirty="0" smtClean="0"/>
              <a:t>"},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smtClean="0">
                <a:solidFill>
                  <a:srgbClr val="00B050"/>
                </a:solidFill>
              </a:rPr>
              <a:t>new</a:t>
            </a:r>
            <a:r>
              <a:rPr lang="en-US" altLang="ja-JP" sz="1600" dirty="0" smtClean="0"/>
              <a:t> {Name="</a:t>
            </a:r>
            <a:r>
              <a:rPr lang="en-US" altLang="ja-JP" sz="1600" dirty="0" err="1" smtClean="0"/>
              <a:t>hkodama",ZipCode</a:t>
            </a:r>
            <a:r>
              <a:rPr lang="en-US" altLang="ja-JP" sz="1600" dirty="0" smtClean="0"/>
              <a:t>="168-0064",Prefecture="</a:t>
            </a:r>
            <a:r>
              <a:rPr lang="ja-JP" altLang="en-US" sz="1600" dirty="0" smtClean="0"/>
              <a:t>東京都</a:t>
            </a:r>
            <a:r>
              <a:rPr lang="en-US" altLang="ja-JP" sz="1600" dirty="0" smtClean="0"/>
              <a:t>"}</a:t>
            </a:r>
          </a:p>
          <a:p>
            <a:r>
              <a:rPr lang="en-US" altLang="ja-JP" sz="1600" dirty="0" smtClean="0"/>
              <a:t>};</a:t>
            </a:r>
          </a:p>
          <a:p>
            <a:endParaRPr lang="ja-JP" altLang="en-US" sz="1600" dirty="0" smtClean="0"/>
          </a:p>
          <a:p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accounts = al</a:t>
            </a:r>
          </a:p>
          <a:p>
            <a:r>
              <a:rPr lang="en-US" altLang="ja-JP" sz="1600" dirty="0" smtClean="0"/>
              <a:t>    .Where(a =&gt;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== "168-0064")</a:t>
            </a:r>
          </a:p>
          <a:p>
            <a:r>
              <a:rPr lang="en-US" altLang="ja-JP" sz="1600" dirty="0" smtClean="0"/>
              <a:t>    .Select(a =&gt; </a:t>
            </a:r>
            <a:r>
              <a:rPr lang="en-US" altLang="ja-JP" sz="1600" dirty="0" smtClean="0">
                <a:solidFill>
                  <a:srgbClr val="00B050"/>
                </a:solidFill>
              </a:rPr>
              <a:t>new</a:t>
            </a:r>
            <a:r>
              <a:rPr lang="en-US" altLang="ja-JP" sz="1600" dirty="0" smtClean="0"/>
              <a:t> { Name = </a:t>
            </a:r>
            <a:r>
              <a:rPr lang="en-US" altLang="ja-JP" sz="1600" dirty="0" err="1" smtClean="0"/>
              <a:t>a.Name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ZipCode</a:t>
            </a:r>
            <a:r>
              <a:rPr lang="en-US" altLang="ja-JP" sz="1600" dirty="0" smtClean="0"/>
              <a:t> =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});</a:t>
            </a:r>
          </a:p>
          <a:p>
            <a:endParaRPr lang="ja-JP" altLang="en-US" sz="1600" dirty="0" smtClean="0"/>
          </a:p>
          <a:p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("C#3.0 </a:t>
            </a:r>
            <a:r>
              <a:rPr lang="ja-JP" altLang="en-US" sz="1600" dirty="0" smtClean="0"/>
              <a:t>匿名型</a:t>
            </a:r>
            <a:r>
              <a:rPr lang="en-US" altLang="ja-JP" sz="1600" dirty="0" smtClean="0"/>
              <a:t>");</a:t>
            </a:r>
          </a:p>
          <a:p>
            <a:r>
              <a:rPr lang="en-US" altLang="ja-JP" sz="1600" dirty="0" err="1" smtClean="0"/>
              <a:t>foreach</a:t>
            </a:r>
            <a:r>
              <a:rPr lang="en-US" altLang="ja-JP" sz="1600" dirty="0" smtClean="0"/>
              <a:t> (</a:t>
            </a:r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account in accounts)</a:t>
            </a:r>
          </a:p>
          <a:p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+ "(" +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+ ")");</a:t>
            </a:r>
          </a:p>
          <a:p>
            <a:r>
              <a:rPr lang="en-US" altLang="ja-JP" sz="1600" dirty="0" smtClean="0"/>
              <a:t>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ja-JP" altLang="en-US" dirty="0" smtClean="0"/>
              <a:t>クエリ式</a:t>
            </a:r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1643050"/>
            <a:ext cx="80010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al = new[] {</a:t>
            </a:r>
          </a:p>
          <a:p>
            <a:r>
              <a:rPr lang="en-US" altLang="ja-JP" sz="1600" dirty="0" smtClean="0"/>
              <a:t>    new {Name="</a:t>
            </a:r>
            <a:r>
              <a:rPr lang="en-US" altLang="ja-JP" sz="1600" dirty="0" err="1" smtClean="0"/>
              <a:t>hnaka",ZipCode</a:t>
            </a:r>
            <a:r>
              <a:rPr lang="en-US" altLang="ja-JP" sz="1600" dirty="0" smtClean="0"/>
              <a:t>="553-0001",Prefecture="</a:t>
            </a:r>
            <a:r>
              <a:rPr lang="ja-JP" altLang="en-US" sz="1600" dirty="0" smtClean="0"/>
              <a:t>大阪府</a:t>
            </a:r>
            <a:r>
              <a:rPr lang="en-US" altLang="ja-JP" sz="1600" dirty="0" smtClean="0"/>
              <a:t>"},</a:t>
            </a:r>
          </a:p>
          <a:p>
            <a:r>
              <a:rPr lang="en-US" altLang="ja-JP" sz="1600" dirty="0" smtClean="0"/>
              <a:t>    new {Name="</a:t>
            </a:r>
            <a:r>
              <a:rPr lang="en-US" altLang="ja-JP" sz="1600" dirty="0" err="1" smtClean="0"/>
              <a:t>hkodama",ZipCode</a:t>
            </a:r>
            <a:r>
              <a:rPr lang="en-US" altLang="ja-JP" sz="1600" dirty="0" smtClean="0"/>
              <a:t>="168-0064",Prefecture="</a:t>
            </a:r>
            <a:r>
              <a:rPr lang="ja-JP" altLang="en-US" sz="1600" dirty="0" smtClean="0"/>
              <a:t>東京都</a:t>
            </a:r>
            <a:r>
              <a:rPr lang="en-US" altLang="ja-JP" sz="1600" dirty="0" smtClean="0"/>
              <a:t>"}</a:t>
            </a:r>
          </a:p>
          <a:p>
            <a:r>
              <a:rPr lang="en-US" altLang="ja-JP" sz="1600" dirty="0" smtClean="0"/>
              <a:t>};</a:t>
            </a:r>
          </a:p>
          <a:p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accounts = </a:t>
            </a:r>
            <a:r>
              <a:rPr lang="en-US" altLang="ja-JP" sz="1600" dirty="0" smtClean="0">
                <a:solidFill>
                  <a:srgbClr val="00B050"/>
                </a:solidFill>
              </a:rPr>
              <a:t>from</a:t>
            </a:r>
            <a:r>
              <a:rPr lang="en-US" altLang="ja-JP" sz="1600" dirty="0" smtClean="0"/>
              <a:t> a </a:t>
            </a:r>
            <a:r>
              <a:rPr lang="en-US" altLang="ja-JP" sz="1600" dirty="0" smtClean="0">
                <a:solidFill>
                  <a:srgbClr val="00B050"/>
                </a:solidFill>
              </a:rPr>
              <a:t>in</a:t>
            </a:r>
            <a:r>
              <a:rPr lang="en-US" altLang="ja-JP" sz="1600" dirty="0" smtClean="0"/>
              <a:t> al</a:t>
            </a:r>
          </a:p>
          <a:p>
            <a:r>
              <a:rPr lang="en-US" altLang="ja-JP" sz="1600" dirty="0" smtClean="0"/>
              <a:t>               </a:t>
            </a:r>
            <a:r>
              <a:rPr lang="en-US" altLang="ja-JP" sz="1600" dirty="0" smtClean="0">
                <a:solidFill>
                  <a:srgbClr val="00B050"/>
                </a:solidFill>
              </a:rPr>
              <a:t>where</a:t>
            </a:r>
            <a:r>
              <a:rPr lang="en-US" altLang="ja-JP" sz="1600" dirty="0" smtClean="0"/>
              <a:t>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== "168-0064"</a:t>
            </a:r>
          </a:p>
          <a:p>
            <a:r>
              <a:rPr lang="en-US" altLang="ja-JP" sz="1600" dirty="0" smtClean="0"/>
              <a:t>               </a:t>
            </a:r>
            <a:r>
              <a:rPr lang="en-US" altLang="ja-JP" sz="1600" dirty="0" smtClean="0">
                <a:solidFill>
                  <a:srgbClr val="00B050"/>
                </a:solidFill>
              </a:rPr>
              <a:t>select</a:t>
            </a:r>
            <a:r>
              <a:rPr lang="en-US" altLang="ja-JP" sz="1600" dirty="0" smtClean="0"/>
              <a:t> new { Name = </a:t>
            </a:r>
            <a:r>
              <a:rPr lang="en-US" altLang="ja-JP" sz="1600" dirty="0" err="1" smtClean="0"/>
              <a:t>a.Name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ZipCode</a:t>
            </a:r>
            <a:r>
              <a:rPr lang="en-US" altLang="ja-JP" sz="1600" dirty="0" smtClean="0"/>
              <a:t> = </a:t>
            </a:r>
            <a:r>
              <a:rPr lang="en-US" altLang="ja-JP" sz="1600" dirty="0" err="1" smtClean="0"/>
              <a:t>a.ZipCode</a:t>
            </a:r>
            <a:r>
              <a:rPr lang="en-US" altLang="ja-JP" sz="1600" dirty="0" smtClean="0"/>
              <a:t> };</a:t>
            </a:r>
          </a:p>
          <a:p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("C#3.0 </a:t>
            </a:r>
            <a:r>
              <a:rPr lang="ja-JP" altLang="en-US" sz="1600" dirty="0" smtClean="0"/>
              <a:t>クエリ式</a:t>
            </a:r>
            <a:r>
              <a:rPr lang="en-US" altLang="ja-JP" sz="1600" dirty="0" smtClean="0"/>
              <a:t>");</a:t>
            </a:r>
          </a:p>
          <a:p>
            <a:r>
              <a:rPr lang="en-US" altLang="ja-JP" sz="1600" dirty="0" err="1" smtClean="0"/>
              <a:t>foreach</a:t>
            </a:r>
            <a:r>
              <a:rPr lang="en-US" altLang="ja-JP" sz="1600" dirty="0" smtClean="0"/>
              <a:t> (</a:t>
            </a:r>
            <a:r>
              <a:rPr lang="en-US" altLang="ja-JP" sz="1600" dirty="0" err="1" smtClean="0"/>
              <a:t>var</a:t>
            </a:r>
            <a:r>
              <a:rPr lang="en-US" altLang="ja-JP" sz="1600" dirty="0" smtClean="0"/>
              <a:t> account in accounts)</a:t>
            </a:r>
          </a:p>
          <a:p>
            <a:r>
              <a:rPr lang="en-US" altLang="ja-JP" sz="1600" dirty="0" smtClean="0"/>
              <a:t>{</a:t>
            </a:r>
          </a:p>
          <a:p>
            <a:r>
              <a:rPr lang="en-US" altLang="ja-JP" sz="1600" dirty="0" smtClean="0"/>
              <a:t>    </a:t>
            </a:r>
            <a:r>
              <a:rPr lang="en-US" altLang="ja-JP" sz="1600" dirty="0" err="1" smtClean="0"/>
              <a:t>Console.WriteLine</a:t>
            </a:r>
            <a:r>
              <a:rPr lang="en-US" altLang="ja-JP" sz="1600" dirty="0" smtClean="0"/>
              <a:t>(</a:t>
            </a:r>
            <a:r>
              <a:rPr lang="en-US" altLang="ja-JP" sz="1600" dirty="0" err="1" smtClean="0"/>
              <a:t>account.Name</a:t>
            </a:r>
            <a:r>
              <a:rPr lang="en-US" altLang="ja-JP" sz="1600" dirty="0" smtClean="0"/>
              <a:t> + "(" + </a:t>
            </a:r>
            <a:r>
              <a:rPr lang="en-US" altLang="ja-JP" sz="1600" dirty="0" err="1" smtClean="0"/>
              <a:t>account.ZipCode</a:t>
            </a:r>
            <a:r>
              <a:rPr lang="en-US" altLang="ja-JP" sz="1600" dirty="0" smtClean="0"/>
              <a:t> + ")");</a:t>
            </a:r>
          </a:p>
          <a:p>
            <a:r>
              <a:rPr lang="en-US" altLang="ja-JP" sz="1600" dirty="0" smtClean="0"/>
              <a:t>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4" name="フローチャート : 代替処理 3"/>
          <p:cNvSpPr/>
          <p:nvPr/>
        </p:nvSpPr>
        <p:spPr>
          <a:xfrm>
            <a:off x="785786" y="1214422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C#2.0</a:t>
            </a:r>
            <a:endParaRPr kumimoji="1" lang="ja-JP" altLang="en-US" dirty="0"/>
          </a:p>
        </p:txBody>
      </p:sp>
      <p:sp>
        <p:nvSpPr>
          <p:cNvPr id="5" name="フローチャート : 代替処理 4"/>
          <p:cNvSpPr/>
          <p:nvPr/>
        </p:nvSpPr>
        <p:spPr>
          <a:xfrm>
            <a:off x="785786" y="4714884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C#3.0</a:t>
            </a:r>
            <a:endParaRPr kumimoji="1" lang="ja-JP" altLang="en-US" dirty="0"/>
          </a:p>
        </p:txBody>
      </p:sp>
      <p:cxnSp>
        <p:nvCxnSpPr>
          <p:cNvPr id="6" name="直線矢印コネクタ 5"/>
          <p:cNvCxnSpPr>
            <a:stCxn id="4" idx="2"/>
            <a:endCxn id="5" idx="0"/>
          </p:cNvCxnSpPr>
          <p:nvPr/>
        </p:nvCxnSpPr>
        <p:spPr>
          <a:xfrm rot="5400000">
            <a:off x="199135" y="3270977"/>
            <a:ext cx="28878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フローチャート : 代替処理 6"/>
          <p:cNvSpPr/>
          <p:nvPr/>
        </p:nvSpPr>
        <p:spPr>
          <a:xfrm>
            <a:off x="2143108" y="1887658"/>
            <a:ext cx="3714776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暗黙に型付けされたローカル変数</a:t>
            </a:r>
            <a:endParaRPr kumimoji="1" lang="ja-JP" altLang="en-US" dirty="0"/>
          </a:p>
        </p:txBody>
      </p:sp>
      <p:sp>
        <p:nvSpPr>
          <p:cNvPr id="8" name="フローチャート : 代替処理 7"/>
          <p:cNvSpPr/>
          <p:nvPr/>
        </p:nvSpPr>
        <p:spPr>
          <a:xfrm>
            <a:off x="2143108" y="403079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ja-JP" altLang="en-US" dirty="0" smtClean="0"/>
              <a:t>匿名型</a:t>
            </a:r>
            <a:endParaRPr kumimoji="1" lang="ja-JP" altLang="en-US" dirty="0"/>
          </a:p>
        </p:txBody>
      </p:sp>
      <p:sp>
        <p:nvSpPr>
          <p:cNvPr id="9" name="フローチャート : 代替処理 8"/>
          <p:cNvSpPr/>
          <p:nvPr/>
        </p:nvSpPr>
        <p:spPr>
          <a:xfrm>
            <a:off x="2143108" y="260203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オブジェクト初期化子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 コレクション初期化子</a:t>
            </a:r>
            <a:endParaRPr kumimoji="1" lang="ja-JP" altLang="en-US" dirty="0"/>
          </a:p>
        </p:txBody>
      </p:sp>
      <p:sp>
        <p:nvSpPr>
          <p:cNvPr id="10" name="フローチャート : 代替処理 9"/>
          <p:cNvSpPr/>
          <p:nvPr/>
        </p:nvSpPr>
        <p:spPr>
          <a:xfrm>
            <a:off x="2143108" y="3316418"/>
            <a:ext cx="3214710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拡張メソッド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3571868" y="5000636"/>
            <a:ext cx="4224233" cy="584775"/>
          </a:xfrm>
          <a:prstGeom prst="rect">
            <a:avLst/>
          </a:prstGeom>
          <a:noFill/>
          <a:effectLst>
            <a:innerShdw blurRad="63500" dist="50800" dir="18900000">
              <a:srgbClr val="FF0000">
                <a:alpha val="50000"/>
              </a:srgbClr>
            </a:inn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rgbClr val="FF0000">
                      <a:alpha val="60000"/>
                    </a:srgb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すべては</a:t>
            </a:r>
            <a:r>
              <a:rPr lang="en-US" altLang="ja-JP" sz="32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rgbClr val="FF0000">
                      <a:alpha val="60000"/>
                    </a:srgb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Linq</a:t>
            </a:r>
            <a:r>
              <a:rPr lang="ja-JP" altLang="en-US" sz="3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rgbClr val="FF0000">
                      <a:alpha val="60000"/>
                    </a:srgb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のために</a:t>
            </a:r>
            <a:endParaRPr lang="ja-JP" altLang="en-U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glow rad="101600">
                  <a:srgbClr val="FF0000">
                    <a:alpha val="60000"/>
                  </a:srgb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フローチャート : 代替処理 11"/>
          <p:cNvSpPr/>
          <p:nvPr/>
        </p:nvSpPr>
        <p:spPr>
          <a:xfrm>
            <a:off x="5929290" y="1857364"/>
            <a:ext cx="2286048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ラムダ式</a:t>
            </a:r>
            <a:endParaRPr kumimoji="1" lang="ja-JP" altLang="en-US" dirty="0"/>
          </a:p>
        </p:txBody>
      </p:sp>
      <p:sp>
        <p:nvSpPr>
          <p:cNvPr id="13" name="フローチャート : 代替処理 12"/>
          <p:cNvSpPr/>
          <p:nvPr/>
        </p:nvSpPr>
        <p:spPr>
          <a:xfrm>
            <a:off x="5572132" y="2571744"/>
            <a:ext cx="2643206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ja-JP" altLang="en-US" dirty="0" smtClean="0"/>
              <a:t>クエリ式</a:t>
            </a:r>
            <a:endParaRPr lang="en-US" altLang="ja-JP" dirty="0" smtClean="0"/>
          </a:p>
        </p:txBody>
      </p:sp>
      <p:sp>
        <p:nvSpPr>
          <p:cNvPr id="14" name="フローチャート : 代替処理 13"/>
          <p:cNvSpPr/>
          <p:nvPr/>
        </p:nvSpPr>
        <p:spPr>
          <a:xfrm>
            <a:off x="5572132" y="3286124"/>
            <a:ext cx="2643206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ja-JP" altLang="en-US" dirty="0" smtClean="0"/>
              <a:t>自動実装プロパティ</a:t>
            </a:r>
            <a:endParaRPr kumimoji="1" lang="ja-JP" altLang="en-US" dirty="0"/>
          </a:p>
        </p:txBody>
      </p:sp>
      <p:sp>
        <p:nvSpPr>
          <p:cNvPr id="15" name="フローチャート : 代替処理 14"/>
          <p:cNvSpPr/>
          <p:nvPr/>
        </p:nvSpPr>
        <p:spPr>
          <a:xfrm>
            <a:off x="5572132" y="4000504"/>
            <a:ext cx="2643206" cy="61264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dirty="0" smtClean="0"/>
              <a:t>partial </a:t>
            </a:r>
            <a:r>
              <a:rPr lang="ja-JP" altLang="en-US" dirty="0" smtClean="0"/>
              <a:t>メソッド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もしも許されるものならきっと生まれ変わる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パラレル</a:t>
            </a:r>
            <a:r>
              <a:rPr lang="en-US" altLang="ja-JP" dirty="0" err="1" smtClean="0"/>
              <a:t>Linq</a:t>
            </a:r>
            <a:r>
              <a:rPr lang="ja-JP" altLang="en-US" dirty="0" smtClean="0"/>
              <a:t>・パラレル</a:t>
            </a:r>
            <a:r>
              <a:rPr lang="en-US" altLang="ja-JP" dirty="0" smtClean="0"/>
              <a:t>For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0034" y="1643050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int</a:t>
            </a:r>
            <a:r>
              <a:rPr lang="en-US" altLang="ja-JP" sz="1600" dirty="0" smtClean="0"/>
              <a:t>[] data  = new </a:t>
            </a:r>
            <a:r>
              <a:rPr lang="en-US" altLang="ja-JP" sz="1600" dirty="0" err="1" smtClean="0"/>
              <a:t>int</a:t>
            </a:r>
            <a:r>
              <a:rPr lang="en-US" altLang="ja-JP" sz="1600" dirty="0" smtClean="0"/>
              <a:t>[] { 0, 1, 2, 3 };</a:t>
            </a:r>
          </a:p>
          <a:p>
            <a:r>
              <a:rPr lang="en-US" altLang="ja-JP" sz="1600" dirty="0" err="1" smtClean="0"/>
              <a:t>int</a:t>
            </a:r>
            <a:r>
              <a:rPr lang="en-US" altLang="ja-JP" sz="1600" dirty="0" smtClean="0"/>
              <a:t>[] data2 = (from x in </a:t>
            </a:r>
            <a:r>
              <a:rPr lang="en-US" altLang="ja-JP" sz="1600" dirty="0" err="1" smtClean="0"/>
              <a:t>data.</a:t>
            </a:r>
            <a:r>
              <a:rPr lang="en-US" altLang="ja-JP" sz="1600" dirty="0" err="1" smtClean="0">
                <a:solidFill>
                  <a:srgbClr val="00B050"/>
                </a:solidFill>
              </a:rPr>
              <a:t>AsParallel</a:t>
            </a:r>
            <a:r>
              <a:rPr lang="en-US" altLang="ja-JP" sz="1600" dirty="0" smtClean="0"/>
              <a:t>() select x * x).</a:t>
            </a:r>
            <a:r>
              <a:rPr lang="en-US" altLang="ja-JP" sz="1600" dirty="0" err="1" smtClean="0"/>
              <a:t>ToArray</a:t>
            </a:r>
            <a:r>
              <a:rPr lang="en-US" altLang="ja-JP" sz="1600" dirty="0" smtClean="0"/>
              <a:t>();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0034" y="2500306"/>
            <a:ext cx="8001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err="1" smtClean="0"/>
              <a:t>int</a:t>
            </a:r>
            <a:r>
              <a:rPr lang="en-US" altLang="ja-JP" sz="1600" dirty="0" smtClean="0"/>
              <a:t>[] data  = new </a:t>
            </a:r>
            <a:r>
              <a:rPr lang="en-US" altLang="ja-JP" sz="1600" dirty="0" err="1" smtClean="0"/>
              <a:t>int</a:t>
            </a:r>
            <a:r>
              <a:rPr lang="en-US" altLang="ja-JP" sz="1600" dirty="0" smtClean="0"/>
              <a:t>[] { 0, 1, 2, 3 };</a:t>
            </a:r>
          </a:p>
          <a:p>
            <a:r>
              <a:rPr lang="en-US" altLang="ja-JP" sz="1600" dirty="0" err="1" smtClean="0"/>
              <a:t>Int</a:t>
            </a:r>
            <a:r>
              <a:rPr lang="en-US" altLang="ja-JP" sz="1600" dirty="0" smtClean="0"/>
              <a:t>[] data2 = new </a:t>
            </a:r>
            <a:r>
              <a:rPr lang="en-US" altLang="ja-JP" sz="1600" dirty="0" err="1" smtClean="0"/>
              <a:t>int</a:t>
            </a:r>
            <a:r>
              <a:rPr lang="en-US" altLang="ja-JP" sz="1600" dirty="0" smtClean="0"/>
              <a:t>[] { 0, 0, 0, 0 };</a:t>
            </a:r>
          </a:p>
          <a:p>
            <a:r>
              <a:rPr lang="en-US" sz="1600" dirty="0" err="1" smtClean="0">
                <a:solidFill>
                  <a:srgbClr val="00B050"/>
                </a:solidFill>
              </a:rPr>
              <a:t>Parallel.For</a:t>
            </a:r>
            <a:r>
              <a:rPr lang="en-US" sz="1600" dirty="0" smtClean="0"/>
              <a:t>(0, 3, </a:t>
            </a:r>
            <a:r>
              <a:rPr lang="en-US" sz="1600" dirty="0" smtClean="0">
                <a:solidFill>
                  <a:srgbClr val="00B050"/>
                </a:solidFill>
              </a:rPr>
              <a:t>delegate</a:t>
            </a:r>
            <a:r>
              <a:rPr lang="en-US" sz="1600" dirty="0" smtClean="0"/>
              <a:t>(</a:t>
            </a: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) {</a:t>
            </a:r>
            <a:r>
              <a:rPr lang="en-US" altLang="ja-JP" sz="1600" dirty="0" smtClean="0"/>
              <a:t>data2</a:t>
            </a:r>
            <a:r>
              <a:rPr lang="en-US" sz="1600" dirty="0" smtClean="0"/>
              <a:t>[</a:t>
            </a:r>
            <a:r>
              <a:rPr lang="en-US" sz="1600" dirty="0" err="1" smtClean="0"/>
              <a:t>i</a:t>
            </a:r>
            <a:r>
              <a:rPr lang="en-US" sz="1600" dirty="0" smtClean="0"/>
              <a:t>] = </a:t>
            </a:r>
            <a:r>
              <a:rPr lang="en-US" altLang="ja-JP" sz="1600" dirty="0" smtClean="0"/>
              <a:t>data</a:t>
            </a:r>
            <a:r>
              <a:rPr lang="en-US" sz="1600" dirty="0" smtClean="0"/>
              <a:t>[</a:t>
            </a:r>
            <a:r>
              <a:rPr lang="en-US" sz="1600" dirty="0" err="1" smtClean="0"/>
              <a:t>i</a:t>
            </a:r>
            <a:r>
              <a:rPr lang="en-US" sz="1600" dirty="0" smtClean="0"/>
              <a:t>] *</a:t>
            </a:r>
            <a:r>
              <a:rPr lang="en-US" altLang="ja-JP" sz="1600" dirty="0" smtClean="0"/>
              <a:t> data</a:t>
            </a:r>
            <a:r>
              <a:rPr lang="en-US" sz="1600" dirty="0" smtClean="0"/>
              <a:t>[</a:t>
            </a:r>
            <a:r>
              <a:rPr lang="en-US" sz="1600" dirty="0" err="1" smtClean="0"/>
              <a:t>i</a:t>
            </a:r>
            <a:r>
              <a:rPr lang="en-US" sz="1600" dirty="0" smtClean="0"/>
              <a:t>]; });</a:t>
            </a:r>
            <a:endParaRPr lang="en-US" altLang="ja-JP" sz="16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8596" y="3929066"/>
            <a:ext cx="822212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ここでいきなりクイズです。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結果として得られる </a:t>
            </a:r>
            <a:r>
              <a:rPr lang="en-US" altLang="ja-JP" sz="3200" dirty="0" smtClean="0"/>
              <a:t>data2 </a:t>
            </a:r>
            <a:r>
              <a:rPr lang="ja-JP" altLang="en-US" sz="3200" dirty="0" smtClean="0"/>
              <a:t>は同じものですか？</a:t>
            </a:r>
            <a:endParaRPr kumimoji="1" lang="ja-JP" altLang="en-US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ひと</a:t>
            </a:r>
            <a:r>
              <a:rPr kumimoji="1" lang="ja-JP" altLang="en-US" dirty="0" smtClean="0"/>
              <a:t>つ曲がり角ひとつ間違えて迷い道くねくね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データアクセス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71472" y="2000240"/>
          <a:ext cx="7858180" cy="293116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3429024"/>
                <a:gridCol w="2500330"/>
                <a:gridCol w="1928826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バージョン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便利なアクセス手段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dirty="0" smtClean="0"/>
                        <a:t>データ表現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2002</a:t>
                      </a:r>
                    </a:p>
                    <a:p>
                      <a:r>
                        <a:rPr lang="en-US" altLang="ja-JP" dirty="0" smtClean="0"/>
                        <a:t>.NET Framework </a:t>
                      </a:r>
                      <a:r>
                        <a:rPr lang="ja-JP" altLang="en-US" dirty="0" smtClean="0"/>
                        <a:t>１</a:t>
                      </a:r>
                      <a:r>
                        <a:rPr lang="en-US" altLang="ja-JP" dirty="0" smtClean="0"/>
                        <a:t>.0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DataAdapter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DataSet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err="1" smtClean="0"/>
                        <a:t>DataTable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2005</a:t>
                      </a:r>
                    </a:p>
                    <a:p>
                      <a:r>
                        <a:rPr lang="en-US" altLang="ja-JP" dirty="0" smtClean="0"/>
                        <a:t>.NET Framework 2.0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TableAdapter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DataSet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err="1" smtClean="0"/>
                        <a:t>DataTable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</a:t>
                      </a:r>
                      <a:r>
                        <a:rPr lang="ja-JP" altLang="en-US" dirty="0" smtClean="0"/>
                        <a:t>８</a:t>
                      </a:r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.NET Framework 3.5</a:t>
                      </a:r>
                      <a:endParaRPr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Linq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to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SQL</a:t>
                      </a:r>
                    </a:p>
                    <a:p>
                      <a:r>
                        <a:rPr kumimoji="1" lang="en-US" altLang="ja-JP" dirty="0" err="1" smtClean="0"/>
                        <a:t>DataContext</a:t>
                      </a:r>
                      <a:r>
                        <a:rPr kumimoji="1" lang="en-US" altLang="ja-JP" dirty="0" smtClean="0"/>
                        <a:t> </a:t>
                      </a:r>
                      <a:r>
                        <a:rPr kumimoji="1" lang="ja-JP" altLang="en-US" dirty="0" smtClean="0"/>
                        <a:t>メソッド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DataContext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object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</a:t>
                      </a:r>
                      <a:r>
                        <a:rPr lang="ja-JP" altLang="en-US" dirty="0" smtClean="0"/>
                        <a:t>８</a:t>
                      </a:r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.NET Framework 3.5</a:t>
                      </a:r>
                      <a:r>
                        <a:rPr kumimoji="1" lang="ja-JP" altLang="en-US" dirty="0" smtClean="0"/>
                        <a:t>　</a:t>
                      </a:r>
                      <a:r>
                        <a:rPr kumimoji="1" lang="en-US" altLang="ja-JP" dirty="0" smtClean="0"/>
                        <a:t>SP1</a:t>
                      </a:r>
                      <a:endParaRPr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Linq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to Entity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 smtClean="0"/>
                        <a:t>ObjectContext</a:t>
                      </a:r>
                      <a:r>
                        <a:rPr kumimoji="1" lang="en-US" altLang="ja-JP" dirty="0" smtClean="0"/>
                        <a:t> </a:t>
                      </a:r>
                      <a:r>
                        <a:rPr kumimoji="1" lang="ja-JP" altLang="en-US" dirty="0" smtClean="0"/>
                        <a:t>メソッド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ObjectContext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err="1" smtClean="0"/>
                        <a:t>EntityObject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ひとつ曲がり角ひとつ間違えて迷い道くねくね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データアクセス</a:t>
            </a:r>
          </a:p>
          <a:p>
            <a:endParaRPr kumimoji="1" lang="ja-JP" altLang="en-US" dirty="0"/>
          </a:p>
        </p:txBody>
      </p:sp>
      <p:sp>
        <p:nvSpPr>
          <p:cNvPr id="4" name="フローチャート : 代替処理 3"/>
          <p:cNvSpPr/>
          <p:nvPr/>
        </p:nvSpPr>
        <p:spPr>
          <a:xfrm>
            <a:off x="1714480" y="1571612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DAO</a:t>
            </a:r>
            <a:endParaRPr kumimoji="1" lang="ja-JP" altLang="en-US" dirty="0"/>
          </a:p>
        </p:txBody>
      </p:sp>
      <p:sp>
        <p:nvSpPr>
          <p:cNvPr id="5" name="フローチャート : 代替処理 4"/>
          <p:cNvSpPr/>
          <p:nvPr/>
        </p:nvSpPr>
        <p:spPr>
          <a:xfrm>
            <a:off x="5357818" y="2000240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ADO</a:t>
            </a:r>
            <a:endParaRPr kumimoji="1" lang="ja-JP" altLang="en-US" dirty="0"/>
          </a:p>
        </p:txBody>
      </p:sp>
      <p:sp>
        <p:nvSpPr>
          <p:cNvPr id="6" name="フローチャート : 代替処理 5"/>
          <p:cNvSpPr/>
          <p:nvPr/>
        </p:nvSpPr>
        <p:spPr>
          <a:xfrm>
            <a:off x="2071670" y="2928934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DataSet</a:t>
            </a:r>
            <a:endParaRPr kumimoji="1" lang="ja-JP" altLang="en-US" dirty="0"/>
          </a:p>
        </p:txBody>
      </p:sp>
      <p:sp>
        <p:nvSpPr>
          <p:cNvPr id="7" name="フローチャート : 代替処理 6"/>
          <p:cNvSpPr/>
          <p:nvPr/>
        </p:nvSpPr>
        <p:spPr>
          <a:xfrm>
            <a:off x="5429256" y="3714752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Linq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to SQL</a:t>
            </a:r>
            <a:endParaRPr kumimoji="1" lang="ja-JP" altLang="en-US" dirty="0"/>
          </a:p>
        </p:txBody>
      </p:sp>
      <p:sp>
        <p:nvSpPr>
          <p:cNvPr id="8" name="フローチャート : 代替処理 7"/>
          <p:cNvSpPr/>
          <p:nvPr/>
        </p:nvSpPr>
        <p:spPr>
          <a:xfrm>
            <a:off x="2285984" y="4572008"/>
            <a:ext cx="1714512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Linq</a:t>
            </a:r>
            <a:r>
              <a:rPr lang="en-US" altLang="ja-JP" dirty="0" smtClean="0"/>
              <a:t> to Entity</a:t>
            </a:r>
            <a:endParaRPr kumimoji="1" lang="ja-JP" altLang="en-US" dirty="0"/>
          </a:p>
        </p:txBody>
      </p:sp>
      <p:sp>
        <p:nvSpPr>
          <p:cNvPr id="12" name="ホームベース 11"/>
          <p:cNvSpPr/>
          <p:nvPr/>
        </p:nvSpPr>
        <p:spPr>
          <a:xfrm rot="1174866">
            <a:off x="3970389" y="1878811"/>
            <a:ext cx="1054585" cy="4286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ホームベース 12"/>
          <p:cNvSpPr/>
          <p:nvPr/>
        </p:nvSpPr>
        <p:spPr>
          <a:xfrm rot="20425134" flipH="1">
            <a:off x="3901033" y="2586237"/>
            <a:ext cx="982542" cy="4286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ホームベース 13"/>
          <p:cNvSpPr/>
          <p:nvPr/>
        </p:nvSpPr>
        <p:spPr>
          <a:xfrm rot="1174866">
            <a:off x="4186325" y="3441046"/>
            <a:ext cx="998484" cy="4286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ホームベース 14"/>
          <p:cNvSpPr/>
          <p:nvPr/>
        </p:nvSpPr>
        <p:spPr>
          <a:xfrm rot="20425134" flipH="1">
            <a:off x="4042525" y="4125981"/>
            <a:ext cx="1030425" cy="4286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ひとつ曲がり角ひとつ間違えて迷い道くねくね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アプリケーション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71472" y="2000240"/>
          <a:ext cx="7858180" cy="293116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3429024"/>
                <a:gridCol w="2500330"/>
                <a:gridCol w="1928826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バージョン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テクノロジ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表の表現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2002</a:t>
                      </a:r>
                    </a:p>
                    <a:p>
                      <a:r>
                        <a:rPr lang="en-US" altLang="ja-JP" dirty="0" smtClean="0"/>
                        <a:t>.NET Framework </a:t>
                      </a:r>
                      <a:r>
                        <a:rPr lang="ja-JP" altLang="en-US" dirty="0" smtClean="0"/>
                        <a:t>１</a:t>
                      </a:r>
                      <a:r>
                        <a:rPr lang="en-US" altLang="ja-JP" dirty="0" smtClean="0"/>
                        <a:t>.0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Windows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Forms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DataGrid</a:t>
                      </a:r>
                      <a:endParaRPr kumimoji="1" lang="en-US" altLang="ja-JP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2005</a:t>
                      </a:r>
                    </a:p>
                    <a:p>
                      <a:r>
                        <a:rPr lang="en-US" altLang="ja-JP" dirty="0" smtClean="0"/>
                        <a:t>.NET Framework 2.0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Windows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Forms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DataGridView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2005</a:t>
                      </a:r>
                    </a:p>
                    <a:p>
                      <a:r>
                        <a:rPr lang="en-US" altLang="ja-JP" dirty="0" smtClean="0"/>
                        <a:t>.NET Framework 3.0</a:t>
                      </a:r>
                      <a:endParaRPr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WPF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ListView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</a:t>
                      </a:r>
                      <a:r>
                        <a:rPr lang="ja-JP" altLang="en-US" dirty="0" smtClean="0"/>
                        <a:t>８</a:t>
                      </a:r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.NET Framework 3.5</a:t>
                      </a:r>
                      <a:r>
                        <a:rPr kumimoji="1" lang="ja-JP" altLang="en-US" dirty="0" smtClean="0"/>
                        <a:t>　</a:t>
                      </a:r>
                      <a:r>
                        <a:rPr kumimoji="1" lang="en-US" altLang="ja-JP" dirty="0" smtClean="0"/>
                        <a:t>SP1</a:t>
                      </a:r>
                      <a:r>
                        <a:rPr kumimoji="1" lang="ja-JP" altLang="en-US" dirty="0" smtClean="0"/>
                        <a:t>？</a:t>
                      </a:r>
                      <a:endParaRPr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WPF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DataGrid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C#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Ecma</a:t>
            </a:r>
            <a:r>
              <a:rPr lang="en-US" altLang="ja-JP" dirty="0" smtClean="0"/>
              <a:t> </a:t>
            </a:r>
            <a:r>
              <a:rPr lang="ja-JP" altLang="en-US" dirty="0" smtClean="0"/>
              <a:t>および </a:t>
            </a:r>
            <a:r>
              <a:rPr lang="en-US" altLang="ja-JP" dirty="0" smtClean="0"/>
              <a:t>ISO</a:t>
            </a:r>
            <a:r>
              <a:rPr lang="ja-JP" altLang="en-US" dirty="0" smtClean="0"/>
              <a:t> によって標準化され、日本においても </a:t>
            </a:r>
            <a:r>
              <a:rPr lang="en-US" altLang="ja-JP" dirty="0" smtClean="0"/>
              <a:t>JIS</a:t>
            </a:r>
            <a:r>
              <a:rPr lang="ja-JP" altLang="en-US" dirty="0" smtClean="0"/>
              <a:t> によって採択されています。</a:t>
            </a:r>
          </a:p>
          <a:p>
            <a:r>
              <a:rPr kumimoji="1" lang="en-US" altLang="ja-JP" dirty="0" smtClean="0"/>
              <a:t>Delphi</a:t>
            </a:r>
            <a:r>
              <a:rPr lang="ja-JP" altLang="en-US" dirty="0" smtClean="0"/>
              <a:t>の仕事に携わっていた</a:t>
            </a:r>
            <a:r>
              <a:rPr lang="ja-JP" altLang="en-US" b="1" dirty="0" smtClean="0"/>
              <a:t>アンダース・ヘルスバーグ</a:t>
            </a:r>
            <a:r>
              <a:rPr lang="ja-JP" altLang="en-US" dirty="0" smtClean="0"/>
              <a:t>を中心に開発された</a:t>
            </a:r>
            <a:r>
              <a:rPr lang="en-US" altLang="ja-JP" dirty="0" smtClean="0"/>
              <a:t>C#</a:t>
            </a:r>
            <a:r>
              <a:rPr lang="ja-JP" altLang="en-US" dirty="0" smtClean="0"/>
              <a:t>ですが、いろいろな要素を吸収しながら現在も成長していってます。</a:t>
            </a:r>
            <a:endParaRPr lang="en-US" altLang="ja-JP" dirty="0" smtClean="0"/>
          </a:p>
          <a:p>
            <a:r>
              <a:rPr lang="ja-JP" altLang="en-US" dirty="0" smtClean="0"/>
              <a:t>今日は、その現在過去未来を追いかけてみましょう。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ひとつ曲がり角ひとつ間違えて迷い道くねくね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アプリケーション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571472" y="2000240"/>
          <a:ext cx="7858180" cy="367284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544490"/>
                <a:gridCol w="331369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バージョン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テクノロジ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2002</a:t>
                      </a:r>
                    </a:p>
                    <a:p>
                      <a:r>
                        <a:rPr lang="en-US" altLang="ja-JP" dirty="0" smtClean="0"/>
                        <a:t>.NET Framework </a:t>
                      </a:r>
                      <a:r>
                        <a:rPr lang="ja-JP" altLang="en-US" dirty="0" smtClean="0"/>
                        <a:t>１</a:t>
                      </a:r>
                      <a:r>
                        <a:rPr lang="en-US" altLang="ja-JP" dirty="0" smtClean="0"/>
                        <a:t>.0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ASP.NET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2002</a:t>
                      </a:r>
                    </a:p>
                    <a:p>
                      <a:r>
                        <a:rPr lang="en-US" altLang="ja-JP" dirty="0" smtClean="0"/>
                        <a:t>.NET Framework </a:t>
                      </a:r>
                      <a:r>
                        <a:rPr lang="ja-JP" altLang="en-US" dirty="0" smtClean="0"/>
                        <a:t>１</a:t>
                      </a:r>
                      <a:r>
                        <a:rPr lang="en-US" altLang="ja-JP" dirty="0" smtClean="0"/>
                        <a:t>.0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SOAP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2005</a:t>
                      </a:r>
                    </a:p>
                    <a:p>
                      <a:r>
                        <a:rPr lang="en-US" altLang="ja-JP" dirty="0" smtClean="0"/>
                        <a:t>.NET Framework 2.0</a:t>
                      </a:r>
                      <a:endParaRPr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Ajax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Silverlight1.0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Microsoft Visual Studio 200</a:t>
                      </a:r>
                      <a:r>
                        <a:rPr lang="ja-JP" altLang="en-US" dirty="0" smtClean="0"/>
                        <a:t>８</a:t>
                      </a:r>
                      <a:endParaRPr lang="en-US" altLang="ja-JP" dirty="0" smtClean="0"/>
                    </a:p>
                    <a:p>
                      <a:r>
                        <a:rPr lang="en-US" altLang="ja-JP" dirty="0" smtClean="0"/>
                        <a:t>.NET Framework 3.5</a:t>
                      </a:r>
                      <a:r>
                        <a:rPr kumimoji="1" lang="ja-JP" altLang="en-US" dirty="0" smtClean="0"/>
                        <a:t>　</a:t>
                      </a:r>
                      <a:r>
                        <a:rPr kumimoji="1" lang="en-US" altLang="ja-JP" dirty="0" smtClean="0"/>
                        <a:t>SP1</a:t>
                      </a:r>
                      <a:r>
                        <a:rPr kumimoji="1" lang="ja-JP" altLang="en-US" dirty="0" smtClean="0"/>
                        <a:t>？</a:t>
                      </a:r>
                      <a:endParaRPr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Silverlight2.0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ソフトウェア</a:t>
                      </a:r>
                      <a:r>
                        <a:rPr kumimoji="1" lang="en-US" altLang="ja-JP" dirty="0" smtClean="0"/>
                        <a:t>+</a:t>
                      </a:r>
                      <a:r>
                        <a:rPr kumimoji="1" lang="ja-JP" altLang="en-US" dirty="0" smtClean="0"/>
                        <a:t>サービス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ひとつ曲がり角ひとつ間違えて迷い道くねくね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クライアント</a:t>
            </a:r>
            <a:r>
              <a:rPr kumimoji="1" lang="en-US" altLang="ja-JP" dirty="0" smtClean="0"/>
              <a:t>OS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71472" y="1714488"/>
          <a:ext cx="7858181" cy="407924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85884"/>
                <a:gridCol w="2571768"/>
                <a:gridCol w="4000529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西暦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1981</a:t>
                      </a:r>
                      <a:r>
                        <a:rPr lang="ja-JP" altLang="en-US" dirty="0" smtClean="0"/>
                        <a:t>年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MS-DOS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1986</a:t>
                      </a:r>
                      <a:r>
                        <a:rPr lang="ja-JP" altLang="en-US" dirty="0" smtClean="0"/>
                        <a:t>年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Windows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1.0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1993</a:t>
                      </a:r>
                      <a:r>
                        <a:rPr lang="ja-JP" altLang="en-US" dirty="0" smtClean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3.1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1995</a:t>
                      </a:r>
                      <a:r>
                        <a:rPr lang="ja-JP" altLang="en-US" dirty="0" smtClean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95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1998</a:t>
                      </a:r>
                      <a:r>
                        <a:rPr lang="ja-JP" altLang="en-US" dirty="0" smtClean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2000</a:t>
                      </a:r>
                      <a:r>
                        <a:rPr lang="ja-JP" altLang="en-US" dirty="0" smtClean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2001</a:t>
                      </a:r>
                      <a:r>
                        <a:rPr lang="ja-JP" altLang="en-US" dirty="0" smtClean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XP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2007</a:t>
                      </a:r>
                      <a:r>
                        <a:rPr lang="ja-JP" altLang="en-US" dirty="0" smtClean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Vista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2009</a:t>
                      </a:r>
                      <a:r>
                        <a:rPr lang="ja-JP" altLang="en-US" dirty="0" smtClean="0"/>
                        <a:t>年？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Windows7</a:t>
                      </a:r>
                      <a:r>
                        <a:rPr kumimoji="1" lang="ja-JP" altLang="en-US" dirty="0" smtClean="0"/>
                        <a:t>（仮称）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????</a:t>
                      </a:r>
                      <a:r>
                        <a:rPr lang="ja-JP" altLang="en-US" dirty="0" smtClean="0"/>
                        <a:t>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Midori</a:t>
                      </a:r>
                      <a:r>
                        <a:rPr kumimoji="1" lang="ja-JP" altLang="en-US" dirty="0" smtClean="0"/>
                        <a:t>（コードネーム）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現在過去未来を駆け足で見てきましたが、いろいろな技術を貪欲に取り入れながら、進化し続けていっています。</a:t>
            </a:r>
            <a:endParaRPr lang="en-US" altLang="ja-JP" dirty="0" smtClean="0"/>
          </a:p>
          <a:p>
            <a:r>
              <a:rPr kumimoji="1" lang="ja-JP" altLang="en-US" dirty="0" smtClean="0"/>
              <a:t>同様に</a:t>
            </a:r>
            <a:r>
              <a:rPr kumimoji="1" lang="en-US" altLang="ja-JP" dirty="0" smtClean="0"/>
              <a:t>OS</a:t>
            </a:r>
            <a:r>
              <a:rPr kumimoji="1" lang="ja-JP" altLang="en-US" dirty="0" smtClean="0"/>
              <a:t>やフレームワークの技術も</a:t>
            </a:r>
            <a:r>
              <a:rPr lang="ja-JP" altLang="en-US" dirty="0" smtClean="0"/>
              <a:t>進化し続けていっています。</a:t>
            </a:r>
            <a:endParaRPr lang="en-US" altLang="ja-JP" dirty="0" smtClean="0"/>
          </a:p>
          <a:p>
            <a:r>
              <a:rPr kumimoji="1" lang="ja-JP" altLang="en-US" dirty="0" smtClean="0"/>
              <a:t>世の中、まだ、</a:t>
            </a:r>
            <a:r>
              <a:rPr kumimoji="1" lang="en-US" altLang="ja-JP" dirty="0" smtClean="0"/>
              <a:t>VB6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MFC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ASP</a:t>
            </a:r>
            <a:r>
              <a:rPr kumimoji="1" lang="ja-JP" altLang="en-US" smtClean="0"/>
              <a:t>を使った仕事が多いとも聞きますが、新しい技術も勉強していかなければならないと思っています。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捨ててしまったわ、昔のプライドなんて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オブジェクト指向言語 </a:t>
            </a:r>
            <a:r>
              <a:rPr kumimoji="1" lang="en-US" altLang="ja-JP" dirty="0" smtClean="0"/>
              <a:t>C++</a:t>
            </a:r>
            <a:r>
              <a:rPr kumimoji="1" lang="ja-JP" altLang="en-US" dirty="0" smtClean="0"/>
              <a:t> の成り立ち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857224" y="192880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FORTRAN</a:t>
            </a:r>
          </a:p>
          <a:p>
            <a:pPr algn="ctr"/>
            <a:r>
              <a:rPr kumimoji="1" lang="en-US" altLang="ja-JP" dirty="0" smtClean="0"/>
              <a:t>COBOL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00034" y="3500438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ALGOL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00034" y="514351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構造化プログラミング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6858016" y="192880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Simula67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6858016" y="2857496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Smalltalk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6858016" y="3857628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Modula-2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6858016" y="5357826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C++</a:t>
            </a:r>
            <a:endParaRPr kumimoji="1" lang="ja-JP" altLang="en-US" dirty="0"/>
          </a:p>
        </p:txBody>
      </p:sp>
      <p:sp>
        <p:nvSpPr>
          <p:cNvPr id="11" name="円/楕円 10"/>
          <p:cNvSpPr/>
          <p:nvPr/>
        </p:nvSpPr>
        <p:spPr>
          <a:xfrm>
            <a:off x="3857620" y="3000372"/>
            <a:ext cx="1143008" cy="11430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オブジェクト指向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 rot="2304099">
            <a:off x="2576190" y="1873428"/>
            <a:ext cx="1214446" cy="1357322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データ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手続き</a:t>
            </a:r>
            <a:endParaRPr kumimoji="1" lang="ja-JP" altLang="en-US" dirty="0"/>
          </a:p>
        </p:txBody>
      </p:sp>
      <p:sp>
        <p:nvSpPr>
          <p:cNvPr id="13" name="右矢印 12"/>
          <p:cNvSpPr/>
          <p:nvPr/>
        </p:nvSpPr>
        <p:spPr>
          <a:xfrm>
            <a:off x="2071670" y="3286124"/>
            <a:ext cx="1785950" cy="785818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ブロック構造</a:t>
            </a:r>
            <a:endParaRPr kumimoji="1" lang="ja-JP" altLang="en-US" dirty="0"/>
          </a:p>
        </p:txBody>
      </p:sp>
      <p:sp>
        <p:nvSpPr>
          <p:cNvPr id="14" name="右矢印 13"/>
          <p:cNvSpPr/>
          <p:nvPr/>
        </p:nvSpPr>
        <p:spPr>
          <a:xfrm rot="19849171">
            <a:off x="1960655" y="4349078"/>
            <a:ext cx="2552463" cy="1381182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lvl="1"/>
            <a:r>
              <a:rPr lang="ja-JP" altLang="en-US" dirty="0" smtClean="0"/>
              <a:t>弱い</a:t>
            </a:r>
            <a:r>
              <a:rPr lang="zh-TW" altLang="en-US" dirty="0" smtClean="0"/>
              <a:t>結合度</a:t>
            </a:r>
            <a:r>
              <a:rPr lang="ja-JP" altLang="en-US" dirty="0" smtClean="0"/>
              <a:t>・強い</a:t>
            </a:r>
            <a:r>
              <a:rPr lang="zh-TW" altLang="en-US" dirty="0" smtClean="0"/>
              <a:t>凝集度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部品化</a:t>
            </a:r>
            <a:endParaRPr lang="en-US" altLang="ja-JP" dirty="0" smtClean="0"/>
          </a:p>
        </p:txBody>
      </p:sp>
      <p:sp>
        <p:nvSpPr>
          <p:cNvPr id="15" name="左矢印 14"/>
          <p:cNvSpPr/>
          <p:nvPr/>
        </p:nvSpPr>
        <p:spPr>
          <a:xfrm rot="19871449">
            <a:off x="4629782" y="1730532"/>
            <a:ext cx="1805905" cy="100013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クラス、継承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オブジェクト</a:t>
            </a:r>
            <a:endParaRPr kumimoji="1" lang="ja-JP" altLang="en-US" dirty="0"/>
          </a:p>
        </p:txBody>
      </p:sp>
      <p:sp>
        <p:nvSpPr>
          <p:cNvPr id="16" name="左矢印 15"/>
          <p:cNvSpPr/>
          <p:nvPr/>
        </p:nvSpPr>
        <p:spPr>
          <a:xfrm rot="21207084">
            <a:off x="4980330" y="2742898"/>
            <a:ext cx="1805905" cy="100013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オブジェクト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メッセージ</a:t>
            </a:r>
            <a:endParaRPr kumimoji="1" lang="ja-JP" altLang="en-US" dirty="0"/>
          </a:p>
        </p:txBody>
      </p:sp>
      <p:sp>
        <p:nvSpPr>
          <p:cNvPr id="17" name="左矢印 16"/>
          <p:cNvSpPr/>
          <p:nvPr/>
        </p:nvSpPr>
        <p:spPr>
          <a:xfrm rot="326630">
            <a:off x="5012296" y="3674330"/>
            <a:ext cx="1805905" cy="100013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カプセル化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データ抽象化</a:t>
            </a:r>
            <a:endParaRPr kumimoji="1" lang="ja-JP" altLang="en-US" dirty="0"/>
          </a:p>
        </p:txBody>
      </p:sp>
      <p:sp>
        <p:nvSpPr>
          <p:cNvPr id="18" name="左矢印 17"/>
          <p:cNvSpPr/>
          <p:nvPr/>
        </p:nvSpPr>
        <p:spPr>
          <a:xfrm rot="1360514">
            <a:off x="4312686" y="4507138"/>
            <a:ext cx="2529648" cy="135590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ポリモフィズム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多重継承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捨ててしまったわ、昔のプライドなんて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928926" y="121442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C++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7000892" y="2143116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JAVA</a:t>
            </a:r>
            <a:endParaRPr kumimoji="1" lang="ja-JP" altLang="en-US" dirty="0"/>
          </a:p>
        </p:txBody>
      </p:sp>
      <p:sp>
        <p:nvSpPr>
          <p:cNvPr id="6" name="左矢印 5"/>
          <p:cNvSpPr/>
          <p:nvPr/>
        </p:nvSpPr>
        <p:spPr>
          <a:xfrm>
            <a:off x="4214810" y="1928802"/>
            <a:ext cx="2286016" cy="114300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厳密な名前空間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7000892" y="335756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VB</a:t>
            </a:r>
            <a:endParaRPr kumimoji="1" lang="ja-JP" altLang="en-US" dirty="0"/>
          </a:p>
        </p:txBody>
      </p:sp>
      <p:sp>
        <p:nvSpPr>
          <p:cNvPr id="8" name="左矢印 7"/>
          <p:cNvSpPr/>
          <p:nvPr/>
        </p:nvSpPr>
        <p:spPr>
          <a:xfrm>
            <a:off x="4214810" y="3071810"/>
            <a:ext cx="2286016" cy="114300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ガベージコレクタ</a:t>
            </a:r>
            <a:endParaRPr kumimoji="1" lang="ja-JP" altLang="en-US" dirty="0"/>
          </a:p>
        </p:txBody>
      </p:sp>
      <p:sp>
        <p:nvSpPr>
          <p:cNvPr id="10" name="左矢印 9"/>
          <p:cNvSpPr/>
          <p:nvPr/>
        </p:nvSpPr>
        <p:spPr>
          <a:xfrm>
            <a:off x="428596" y="1928802"/>
            <a:ext cx="2529648" cy="135590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ポインタの隔離</a:t>
            </a:r>
            <a:endParaRPr kumimoji="1" lang="ja-JP" altLang="en-US" dirty="0"/>
          </a:p>
        </p:txBody>
      </p:sp>
      <p:sp>
        <p:nvSpPr>
          <p:cNvPr id="11" name="左矢印 10"/>
          <p:cNvSpPr/>
          <p:nvPr/>
        </p:nvSpPr>
        <p:spPr>
          <a:xfrm rot="16200000">
            <a:off x="2342053" y="2944303"/>
            <a:ext cx="2529648" cy="1355902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3000364" y="5072074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r>
              <a:rPr lang="ja-JP" altLang="en-US" dirty="0" smtClean="0"/>
              <a:t>＃</a:t>
            </a:r>
            <a:endParaRPr kumimoji="1" lang="ja-JP" altLang="en-US" dirty="0"/>
          </a:p>
        </p:txBody>
      </p:sp>
      <p:sp>
        <p:nvSpPr>
          <p:cNvPr id="13" name="左矢印 12"/>
          <p:cNvSpPr/>
          <p:nvPr/>
        </p:nvSpPr>
        <p:spPr>
          <a:xfrm>
            <a:off x="428596" y="3286124"/>
            <a:ext cx="2529648" cy="1355902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多重継承</a:t>
            </a:r>
            <a:endParaRPr kumimoji="1" lang="ja-JP" altLang="en-US" dirty="0"/>
          </a:p>
        </p:txBody>
      </p:sp>
      <p:sp>
        <p:nvSpPr>
          <p:cNvPr id="14" name="左矢印 13"/>
          <p:cNvSpPr/>
          <p:nvPr/>
        </p:nvSpPr>
        <p:spPr>
          <a:xfrm>
            <a:off x="4214810" y="4214818"/>
            <a:ext cx="2286016" cy="114300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プロパティ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デリゲート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7000892" y="442913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Object Pascal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捨ててしまったわ、昔のプライドなんて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928926" y="121442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r>
              <a:rPr kumimoji="1" lang="ja-JP" altLang="en-US" dirty="0" smtClean="0"/>
              <a:t>＃</a:t>
            </a:r>
            <a:endParaRPr kumimoji="1" lang="ja-JP" altLang="en-US" dirty="0"/>
          </a:p>
        </p:txBody>
      </p:sp>
      <p:sp>
        <p:nvSpPr>
          <p:cNvPr id="5" name="左矢印 4"/>
          <p:cNvSpPr/>
          <p:nvPr/>
        </p:nvSpPr>
        <p:spPr>
          <a:xfrm rot="16200000">
            <a:off x="2342053" y="2944303"/>
            <a:ext cx="2529648" cy="1355902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000364" y="5072074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r>
              <a:rPr lang="ja-JP" altLang="en-US" dirty="0" smtClean="0"/>
              <a:t>＃</a:t>
            </a:r>
            <a:r>
              <a:rPr lang="en-US" altLang="ja-JP" dirty="0" smtClean="0"/>
              <a:t>2.0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7000892" y="2143116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Ada</a:t>
            </a:r>
            <a:endParaRPr kumimoji="1" lang="ja-JP" altLang="en-US" dirty="0"/>
          </a:p>
        </p:txBody>
      </p:sp>
      <p:sp>
        <p:nvSpPr>
          <p:cNvPr id="8" name="左矢印 7"/>
          <p:cNvSpPr/>
          <p:nvPr/>
        </p:nvSpPr>
        <p:spPr>
          <a:xfrm>
            <a:off x="4214810" y="1928802"/>
            <a:ext cx="2286016" cy="114300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ジェネリック</a:t>
            </a:r>
            <a:endParaRPr kumimoji="1" lang="ja-JP" altLang="en-US" dirty="0"/>
          </a:p>
        </p:txBody>
      </p:sp>
      <p:sp>
        <p:nvSpPr>
          <p:cNvPr id="9" name="左矢印 8"/>
          <p:cNvSpPr/>
          <p:nvPr/>
        </p:nvSpPr>
        <p:spPr>
          <a:xfrm>
            <a:off x="4214810" y="3071810"/>
            <a:ext cx="2286016" cy="150019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反復子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匿名メソッド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部分クラス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捨ててしまったわ、昔のプライドなんて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928926" y="121442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r>
              <a:rPr kumimoji="1" lang="ja-JP" altLang="en-US" dirty="0" smtClean="0"/>
              <a:t>＃</a:t>
            </a:r>
            <a:r>
              <a:rPr kumimoji="1" lang="en-US" altLang="ja-JP" dirty="0" smtClean="0"/>
              <a:t>2.0</a:t>
            </a:r>
            <a:endParaRPr kumimoji="1" lang="ja-JP" altLang="en-US" dirty="0"/>
          </a:p>
        </p:txBody>
      </p:sp>
      <p:sp>
        <p:nvSpPr>
          <p:cNvPr id="5" name="左矢印 4"/>
          <p:cNvSpPr/>
          <p:nvPr/>
        </p:nvSpPr>
        <p:spPr>
          <a:xfrm rot="16200000">
            <a:off x="2342053" y="2944303"/>
            <a:ext cx="2529648" cy="1355902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000364" y="5072074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r>
              <a:rPr lang="ja-JP" altLang="en-US" dirty="0" smtClean="0"/>
              <a:t>＃</a:t>
            </a:r>
            <a:r>
              <a:rPr lang="en-US" altLang="ja-JP" dirty="0" smtClean="0"/>
              <a:t>3.0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6929454" y="192880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関数言語</a:t>
            </a:r>
            <a:endParaRPr kumimoji="1" lang="ja-JP" altLang="en-US" dirty="0"/>
          </a:p>
        </p:txBody>
      </p:sp>
      <p:sp>
        <p:nvSpPr>
          <p:cNvPr id="8" name="左矢印 7"/>
          <p:cNvSpPr/>
          <p:nvPr/>
        </p:nvSpPr>
        <p:spPr>
          <a:xfrm>
            <a:off x="4214810" y="1928802"/>
            <a:ext cx="2000264" cy="78581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ラムダ式</a:t>
            </a:r>
            <a:endParaRPr kumimoji="1" lang="ja-JP" altLang="en-US" dirty="0"/>
          </a:p>
        </p:txBody>
      </p:sp>
      <p:sp>
        <p:nvSpPr>
          <p:cNvPr id="10" name="左矢印 9"/>
          <p:cNvSpPr/>
          <p:nvPr/>
        </p:nvSpPr>
        <p:spPr>
          <a:xfrm>
            <a:off x="4214810" y="2714620"/>
            <a:ext cx="2000264" cy="78581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クエリ式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6929454" y="2786058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宣言</a:t>
            </a:r>
            <a:r>
              <a:rPr kumimoji="1" lang="ja-JP" altLang="en-US" dirty="0" smtClean="0"/>
              <a:t>言語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関数言語</a:t>
            </a:r>
            <a:endParaRPr kumimoji="1" lang="ja-JP" altLang="en-US" dirty="0"/>
          </a:p>
        </p:txBody>
      </p:sp>
      <p:sp>
        <p:nvSpPr>
          <p:cNvPr id="12" name="左矢印 11"/>
          <p:cNvSpPr/>
          <p:nvPr/>
        </p:nvSpPr>
        <p:spPr>
          <a:xfrm>
            <a:off x="4214810" y="3500438"/>
            <a:ext cx="2000264" cy="78581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拡張メソッド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6929454" y="3571876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管理された</a:t>
            </a:r>
            <a:r>
              <a:rPr lang="en-US" altLang="ja-JP" dirty="0" smtClean="0"/>
              <a:t>AOP</a:t>
            </a:r>
            <a:endParaRPr kumimoji="1" lang="ja-JP" altLang="en-US" dirty="0"/>
          </a:p>
        </p:txBody>
      </p:sp>
      <p:sp>
        <p:nvSpPr>
          <p:cNvPr id="14" name="左矢印 13"/>
          <p:cNvSpPr/>
          <p:nvPr/>
        </p:nvSpPr>
        <p:spPr>
          <a:xfrm>
            <a:off x="4214810" y="4214818"/>
            <a:ext cx="2000264" cy="1071570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暗黙型変数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匿名型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6929454" y="442913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動的言語の簡便さ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捨ててしまったわ、昔のプライドなんて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928926" y="1214422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r>
              <a:rPr kumimoji="1" lang="ja-JP" altLang="en-US" dirty="0" smtClean="0"/>
              <a:t>＃３</a:t>
            </a:r>
            <a:r>
              <a:rPr kumimoji="1" lang="en-US" altLang="ja-JP" dirty="0" smtClean="0"/>
              <a:t>.0</a:t>
            </a:r>
            <a:endParaRPr kumimoji="1" lang="ja-JP" altLang="en-US" dirty="0"/>
          </a:p>
        </p:txBody>
      </p:sp>
      <p:sp>
        <p:nvSpPr>
          <p:cNvPr id="5" name="左矢印 4"/>
          <p:cNvSpPr/>
          <p:nvPr/>
        </p:nvSpPr>
        <p:spPr>
          <a:xfrm rot="16200000">
            <a:off x="2342053" y="2944303"/>
            <a:ext cx="2529648" cy="1355902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000364" y="5072074"/>
            <a:ext cx="1428760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</a:t>
            </a:r>
            <a:r>
              <a:rPr lang="ja-JP" altLang="en-US" dirty="0" smtClean="0"/>
              <a:t>＃４</a:t>
            </a:r>
            <a:r>
              <a:rPr lang="en-US" altLang="ja-JP" dirty="0" smtClean="0"/>
              <a:t>.0</a:t>
            </a:r>
            <a:endParaRPr kumimoji="1" lang="ja-JP" altLang="en-US" dirty="0"/>
          </a:p>
        </p:txBody>
      </p:sp>
      <p:sp>
        <p:nvSpPr>
          <p:cNvPr id="7" name="左矢印 6"/>
          <p:cNvSpPr/>
          <p:nvPr/>
        </p:nvSpPr>
        <p:spPr>
          <a:xfrm>
            <a:off x="4429124" y="2357430"/>
            <a:ext cx="2000264" cy="78581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パラレル</a:t>
            </a:r>
            <a:endParaRPr kumimoji="1" lang="ja-JP" altLang="en-US" dirty="0"/>
          </a:p>
        </p:txBody>
      </p:sp>
      <p:sp>
        <p:nvSpPr>
          <p:cNvPr id="8" name="左矢印 7"/>
          <p:cNvSpPr/>
          <p:nvPr/>
        </p:nvSpPr>
        <p:spPr>
          <a:xfrm flipH="1">
            <a:off x="857224" y="2357430"/>
            <a:ext cx="2000264" cy="78581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S+S</a:t>
            </a:r>
            <a:endParaRPr kumimoji="1" lang="ja-JP" altLang="en-US" dirty="0"/>
          </a:p>
        </p:txBody>
      </p:sp>
      <p:sp>
        <p:nvSpPr>
          <p:cNvPr id="10" name="左矢印 9"/>
          <p:cNvSpPr/>
          <p:nvPr/>
        </p:nvSpPr>
        <p:spPr>
          <a:xfrm flipH="1">
            <a:off x="857224" y="3214686"/>
            <a:ext cx="2000264" cy="78581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モデル駆動</a:t>
            </a:r>
            <a:endParaRPr kumimoji="1" lang="ja-JP" altLang="en-US" dirty="0"/>
          </a:p>
        </p:txBody>
      </p:sp>
      <p:sp>
        <p:nvSpPr>
          <p:cNvPr id="11" name="左矢印 10"/>
          <p:cNvSpPr/>
          <p:nvPr/>
        </p:nvSpPr>
        <p:spPr>
          <a:xfrm flipH="1">
            <a:off x="857224" y="4071942"/>
            <a:ext cx="2000264" cy="785818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Silverlight2</a:t>
            </a:r>
            <a:endParaRPr kumimoji="1" lang="ja-JP" altLang="en-US" dirty="0"/>
          </a:p>
        </p:txBody>
      </p:sp>
      <p:sp>
        <p:nvSpPr>
          <p:cNvPr id="12" name="禁止 11"/>
          <p:cNvSpPr/>
          <p:nvPr/>
        </p:nvSpPr>
        <p:spPr>
          <a:xfrm>
            <a:off x="4929190" y="3643314"/>
            <a:ext cx="914400" cy="9144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爆発 2 12"/>
          <p:cNvSpPr/>
          <p:nvPr/>
        </p:nvSpPr>
        <p:spPr>
          <a:xfrm>
            <a:off x="5786446" y="3071810"/>
            <a:ext cx="2786082" cy="2428892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NDA</a:t>
            </a:r>
            <a:r>
              <a:rPr kumimoji="1" lang="ja-JP" altLang="en-US" dirty="0" smtClean="0"/>
              <a:t>の壁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もしも許されるものならきっと生まれ変わる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C/C++</a:t>
            </a:r>
            <a:r>
              <a:rPr lang="ja-JP" altLang="en-US" dirty="0" smtClean="0"/>
              <a:t> から </a:t>
            </a:r>
            <a:r>
              <a:rPr lang="en-US" altLang="ja-JP" dirty="0" smtClean="0"/>
              <a:t>C#</a:t>
            </a:r>
            <a:r>
              <a:rPr lang="ja-JP" altLang="en-US" dirty="0" smtClean="0"/>
              <a:t> で何が変わったか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global </a:t>
            </a:r>
            <a:r>
              <a:rPr lang="ja-JP" altLang="en-US" dirty="0" smtClean="0"/>
              <a:t>の排除、（シングルトンやスタティックは残されているが・・・）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厳格な名前空間 と 階層構造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ポインタの隔離（</a:t>
            </a:r>
            <a:r>
              <a:rPr lang="en-US" altLang="ja-JP" dirty="0" smtClean="0"/>
              <a:t>unsafe </a:t>
            </a:r>
            <a:r>
              <a:rPr lang="ja-JP" altLang="en-US" dirty="0" smtClean="0"/>
              <a:t>の中でだけ利用できる）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ガベージコレクタ組み込み と </a:t>
            </a:r>
            <a:r>
              <a:rPr lang="en-US" altLang="ja-JP" dirty="0" smtClean="0"/>
              <a:t>Dispose</a:t>
            </a:r>
            <a:r>
              <a:rPr lang="ja-JP" altLang="en-US" dirty="0" smtClean="0"/>
              <a:t> の追加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多重継承の削除・複数のインタフェースの使用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暗黙の変換を安全なものに限った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プロパティの追加（ゲッター・セッターを含めた）</a:t>
            </a:r>
            <a:endParaRPr lang="ja-JP" altLang="ja-JP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23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スライドマスタT23</Template>
  <TotalTime>646</TotalTime>
  <Words>1807</Words>
  <Application>Microsoft Office PowerPoint</Application>
  <PresentationFormat>画面に合わせる (4:3)</PresentationFormat>
  <Paragraphs>468</Paragraphs>
  <Slides>32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スライドマスタT23</vt:lpstr>
      <vt:lpstr>C# の現在・過去・未来</vt:lpstr>
      <vt:lpstr>アジェンダ</vt:lpstr>
      <vt:lpstr>はじめに</vt:lpstr>
      <vt:lpstr>捨ててしまったわ、昔のプライドなんて</vt:lpstr>
      <vt:lpstr>捨ててしまったわ、昔のプライドなんて</vt:lpstr>
      <vt:lpstr>捨ててしまったわ、昔のプライドなんて</vt:lpstr>
      <vt:lpstr>捨ててしまったわ、昔のプライドなんて</vt:lpstr>
      <vt:lpstr>捨ててしまったわ、昔のプライドなんて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もしも許されるものならきっと生まれ変わる</vt:lpstr>
      <vt:lpstr>ひとつ曲がり角ひとつ間違えて迷い道くねくね</vt:lpstr>
      <vt:lpstr>ひとつ曲がり角ひとつ間違えて迷い道くねくね</vt:lpstr>
      <vt:lpstr>ひとつ曲がり角ひとつ間違えて迷い道くねくね</vt:lpstr>
      <vt:lpstr>ひとつ曲がり角ひとつ間違えて迷い道くねくね</vt:lpstr>
      <vt:lpstr>ひとつ曲がり角ひとつ間違えて迷い道くねくね</vt:lpstr>
      <vt:lpstr>まとめ</vt:lpstr>
    </vt:vector>
  </TitlesOfParts>
  <Company>児玉ソフト工房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 の現在・過去・未来</dc:title>
  <dc:creator>児玉 宏之</dc:creator>
  <cp:lastModifiedBy>児玉 宏之</cp:lastModifiedBy>
  <cp:revision>66</cp:revision>
  <dcterms:created xsi:type="dcterms:W3CDTF">2008-07-27T05:26:29Z</dcterms:created>
  <dcterms:modified xsi:type="dcterms:W3CDTF">2008-08-05T11:46:29Z</dcterms:modified>
</cp:coreProperties>
</file>