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theme/theme4.xml" ContentType="application/vnd.openxmlformats-officedocument.them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</p:sldMasterIdLst>
  <p:notesMasterIdLst>
    <p:notesMasterId r:id="rId32"/>
  </p:notesMasterIdLst>
  <p:sldIdLst>
    <p:sldId id="265" r:id="rId7"/>
    <p:sldId id="274" r:id="rId8"/>
    <p:sldId id="267" r:id="rId9"/>
    <p:sldId id="268" r:id="rId10"/>
    <p:sldId id="276" r:id="rId11"/>
    <p:sldId id="277" r:id="rId12"/>
    <p:sldId id="269" r:id="rId13"/>
    <p:sldId id="270" r:id="rId14"/>
    <p:sldId id="271" r:id="rId15"/>
    <p:sldId id="286" r:id="rId16"/>
    <p:sldId id="287" r:id="rId17"/>
    <p:sldId id="273" r:id="rId18"/>
    <p:sldId id="279" r:id="rId19"/>
    <p:sldId id="280" r:id="rId20"/>
    <p:sldId id="275" r:id="rId21"/>
    <p:sldId id="278" r:id="rId22"/>
    <p:sldId id="289" r:id="rId23"/>
    <p:sldId id="281" r:id="rId24"/>
    <p:sldId id="282" r:id="rId25"/>
    <p:sldId id="288" r:id="rId26"/>
    <p:sldId id="283" r:id="rId27"/>
    <p:sldId id="284" r:id="rId28"/>
    <p:sldId id="272" r:id="rId29"/>
    <p:sldId id="285" r:id="rId30"/>
    <p:sldId id="290" r:id="rId3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1771" autoAdjust="0"/>
  </p:normalViewPr>
  <p:slideViewPr>
    <p:cSldViewPr>
      <p:cViewPr>
        <p:scale>
          <a:sx n="100" d="100"/>
          <a:sy n="100" d="100"/>
        </p:scale>
        <p:origin x="348" y="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D68431CC-4731-46A2-ADE4-F4E75A739FAC}" type="datetimeFigureOut">
              <a:rPr lang="ja-JP" altLang="en-US"/>
              <a:pPr>
                <a:defRPr/>
              </a:pPr>
              <a:t>2008/12/29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39F98FAB-2C0C-4D73-A881-9269CEBE25DD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lvl="0"/>
            <a:endParaRPr lang="ja-JP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8925" y="260350"/>
            <a:ext cx="2058988" cy="586581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29325" cy="586581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:\Users\localnaka\Desktop\3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わんくま名古屋勉強会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自己紹介</a:t>
            </a:r>
          </a:p>
          <a:p>
            <a:pPr lvl="1"/>
            <a:r>
              <a:rPr lang="ja-JP" altLang="en-US" smtClean="0"/>
              <a:t>名前</a:t>
            </a:r>
            <a:endParaRPr lang="en-US" altLang="ja-JP" smtClean="0"/>
          </a:p>
          <a:p>
            <a:pPr lvl="2"/>
            <a:r>
              <a:rPr lang="ja-JP" altLang="en-US" smtClean="0"/>
              <a:t>あんどちん（安藤敏彦）</a:t>
            </a:r>
          </a:p>
          <a:p>
            <a:pPr lvl="1"/>
            <a:r>
              <a:rPr lang="ja-JP" altLang="en-US" smtClean="0"/>
              <a:t>所在地</a:t>
            </a:r>
          </a:p>
          <a:p>
            <a:pPr lvl="2"/>
            <a:r>
              <a:rPr lang="ja-JP" altLang="en-US" smtClean="0"/>
              <a:t>千葉県（元名古屋市民）</a:t>
            </a:r>
          </a:p>
          <a:p>
            <a:pPr lvl="1"/>
            <a:r>
              <a:rPr lang="ja-JP" altLang="en-US" smtClean="0"/>
              <a:t>職業</a:t>
            </a:r>
          </a:p>
          <a:p>
            <a:pPr lvl="2"/>
            <a:r>
              <a:rPr lang="ja-JP" altLang="en-US" smtClean="0"/>
              <a:t>プログラマ（主に組込系）</a:t>
            </a:r>
          </a:p>
          <a:p>
            <a:pPr lvl="1"/>
            <a:r>
              <a:rPr lang="ja-JP" altLang="en-US" smtClean="0"/>
              <a:t>覚えたい言語</a:t>
            </a:r>
          </a:p>
          <a:p>
            <a:pPr lvl="2"/>
            <a:r>
              <a:rPr lang="ja-JP" altLang="en-US" smtClean="0"/>
              <a:t>英語</a:t>
            </a:r>
          </a:p>
          <a:p>
            <a:pPr lvl="4"/>
            <a:endParaRPr lang="ja-JP" altLang="en-US" smtClean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2054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C:\Users\localnaka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アジェンダ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組込みの魅力</a:t>
            </a:r>
          </a:p>
          <a:p>
            <a:pPr lvl="0"/>
            <a:r>
              <a:rPr lang="ja-JP" altLang="en-US" smtClean="0"/>
              <a:t>使用する環境</a:t>
            </a:r>
          </a:p>
          <a:p>
            <a:pPr lvl="0"/>
            <a:r>
              <a:rPr lang="en-US" altLang="ja-JP" smtClean="0"/>
              <a:t>CPU</a:t>
            </a:r>
            <a:r>
              <a:rPr lang="ja-JP" altLang="en-US" smtClean="0"/>
              <a:t>の動作</a:t>
            </a:r>
          </a:p>
          <a:p>
            <a:pPr lvl="0"/>
            <a:r>
              <a:rPr lang="en-US" altLang="ja-JP" smtClean="0"/>
              <a:t>H8/3052</a:t>
            </a:r>
            <a:r>
              <a:rPr lang="ja-JP" altLang="en-US" smtClean="0"/>
              <a:t>の説明</a:t>
            </a:r>
          </a:p>
          <a:p>
            <a:pPr lvl="0"/>
            <a:r>
              <a:rPr lang="ja-JP" altLang="en-US" smtClean="0"/>
              <a:t>組込みプログラミングの初歩</a:t>
            </a:r>
          </a:p>
          <a:p>
            <a:pPr lvl="0"/>
            <a:r>
              <a:rPr lang="ja-JP" altLang="en-US" smtClean="0"/>
              <a:t>環境を作ってみる</a:t>
            </a:r>
          </a:p>
          <a:p>
            <a:pPr lvl="0"/>
            <a:r>
              <a:rPr lang="en-US" altLang="ja-JP" smtClean="0"/>
              <a:t>LED</a:t>
            </a:r>
            <a:r>
              <a:rPr lang="ja-JP" altLang="en-US" smtClean="0"/>
              <a:t>を点灯させてみる</a:t>
            </a:r>
          </a:p>
          <a:p>
            <a:pPr lvl="0"/>
            <a:r>
              <a:rPr lang="ja-JP" altLang="en-US" smtClean="0"/>
              <a:t>スイッチから入力をしてみる</a:t>
            </a:r>
          </a:p>
          <a:p>
            <a:pPr lvl="0"/>
            <a:endParaRPr lang="ja-JP" altLang="en-US" smtClean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3078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localnaka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組込みの魅力</a:t>
            </a:r>
            <a:endParaRPr lang="ja-JP" altLang="ja-JP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光る・回る・音がする</a:t>
            </a:r>
          </a:p>
          <a:p>
            <a:pPr lvl="1"/>
            <a:r>
              <a:rPr lang="ja-JP" altLang="en-US" smtClean="0"/>
              <a:t>モータなど実際に目の前で物が動く</a:t>
            </a:r>
          </a:p>
          <a:p>
            <a:pPr lvl="1"/>
            <a:r>
              <a:rPr lang="en-US" altLang="ja-JP" smtClean="0"/>
              <a:t>LED</a:t>
            </a:r>
            <a:r>
              <a:rPr lang="ja-JP" altLang="en-US" smtClean="0"/>
              <a:t>などが実際に目の前で光る</a:t>
            </a:r>
          </a:p>
          <a:p>
            <a:pPr lvl="1"/>
            <a:r>
              <a:rPr lang="en-US" altLang="ja-JP" smtClean="0"/>
              <a:t>PCM</a:t>
            </a:r>
            <a:r>
              <a:rPr lang="ja-JP" altLang="en-US" smtClean="0"/>
              <a:t>再生など実際に音が出る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4102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:\Users\localnaka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組込みが難しいと思われる要素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制約が大きい</a:t>
            </a:r>
          </a:p>
          <a:p>
            <a:pPr lvl="1"/>
            <a:r>
              <a:rPr lang="ja-JP" altLang="en-US" smtClean="0"/>
              <a:t>未だに</a:t>
            </a:r>
            <a:r>
              <a:rPr lang="en-US" altLang="ja-JP" smtClean="0"/>
              <a:t>RAM</a:t>
            </a:r>
            <a:r>
              <a:rPr lang="ja-JP" altLang="en-US" smtClean="0"/>
              <a:t>が数</a:t>
            </a:r>
            <a:r>
              <a:rPr lang="en-US" altLang="ja-JP" smtClean="0"/>
              <a:t>KB</a:t>
            </a:r>
            <a:r>
              <a:rPr lang="ja-JP" altLang="en-US" smtClean="0"/>
              <a:t>などという開発もある。</a:t>
            </a:r>
          </a:p>
          <a:p>
            <a:pPr lvl="2"/>
            <a:r>
              <a:rPr lang="ja-JP" altLang="en-US" smtClean="0"/>
              <a:t>場合によってはアセンブラが必須となる</a:t>
            </a:r>
          </a:p>
          <a:p>
            <a:pPr lvl="1"/>
            <a:r>
              <a:rPr lang="ja-JP" altLang="en-US" smtClean="0"/>
              <a:t>タイミングがシビア</a:t>
            </a:r>
          </a:p>
          <a:p>
            <a:pPr lvl="2"/>
            <a:r>
              <a:rPr lang="en-US" altLang="ja-JP" smtClean="0"/>
              <a:t>μ</a:t>
            </a:r>
            <a:r>
              <a:rPr lang="ja-JP" altLang="en-US" smtClean="0"/>
              <a:t>秒単位の制御などを行う必要がある場合がある</a:t>
            </a:r>
          </a:p>
          <a:p>
            <a:pPr lvl="2"/>
            <a:endParaRPr lang="ja-JP" altLang="en-US" smtClean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5126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C:\Users\localnaka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今回のセッションで使用する環境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AKI H8-3052 + AKI-USB</a:t>
            </a:r>
          </a:p>
          <a:p>
            <a:pPr lvl="1"/>
            <a:r>
              <a:rPr lang="ja-JP" altLang="en-US" smtClean="0"/>
              <a:t>秋月電子通商から販売されている</a:t>
            </a:r>
            <a:r>
              <a:rPr lang="en-US" altLang="ja-JP" smtClean="0"/>
              <a:t>H8/3052CPU</a:t>
            </a:r>
            <a:r>
              <a:rPr lang="ja-JP" altLang="en-US" smtClean="0"/>
              <a:t>を実装した基板と</a:t>
            </a:r>
            <a:r>
              <a:rPr lang="en-US" altLang="ja-JP" smtClean="0"/>
              <a:t>USB</a:t>
            </a:r>
            <a:r>
              <a:rPr lang="ja-JP" altLang="en-US" smtClean="0"/>
              <a:t>ボード</a:t>
            </a:r>
          </a:p>
          <a:p>
            <a:pPr lvl="2"/>
            <a:r>
              <a:rPr lang="en-US" altLang="ja-JP" smtClean="0"/>
              <a:t>CPU</a:t>
            </a:r>
          </a:p>
          <a:p>
            <a:pPr lvl="3"/>
            <a:r>
              <a:rPr lang="en-US" altLang="ja-JP" smtClean="0"/>
              <a:t>H8/3052 (25MHz)</a:t>
            </a:r>
          </a:p>
          <a:p>
            <a:pPr lvl="2"/>
            <a:r>
              <a:rPr lang="en-US" altLang="ja-JP" smtClean="0"/>
              <a:t>RAM</a:t>
            </a:r>
          </a:p>
          <a:p>
            <a:pPr lvl="3"/>
            <a:r>
              <a:rPr lang="en-US" altLang="ja-JP" smtClean="0"/>
              <a:t>8KB (+128K)</a:t>
            </a:r>
            <a:endParaRPr lang="ja-JP" altLang="en-US" smtClean="0"/>
          </a:p>
          <a:p>
            <a:pPr lvl="2"/>
            <a:r>
              <a:rPr lang="en-US" altLang="ja-JP" smtClean="0"/>
              <a:t>ROM</a:t>
            </a:r>
          </a:p>
          <a:p>
            <a:pPr lvl="3"/>
            <a:r>
              <a:rPr lang="en-US" altLang="ja-JP" smtClean="0"/>
              <a:t>512KB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615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C:\Users\localnaka\Desktop\3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H</a:t>
            </a:r>
            <a:r>
              <a:rPr lang="en-US" altLang="ja-JP" smtClean="0"/>
              <a:t>8/3052</a:t>
            </a:r>
            <a:r>
              <a:rPr lang="ja-JP" altLang="en-US" smtClean="0"/>
              <a:t>の</a:t>
            </a:r>
            <a:r>
              <a:rPr lang="en-US" altLang="ja-JP" smtClean="0"/>
              <a:t>CPU</a:t>
            </a:r>
            <a:r>
              <a:rPr lang="ja-JP" altLang="en-US" smtClean="0"/>
              <a:t>コア・</a:t>
            </a:r>
            <a:r>
              <a:rPr lang="en-US" altLang="ja-JP" smtClean="0"/>
              <a:t>H8 300H</a:t>
            </a:r>
            <a:r>
              <a:rPr lang="ja-JP" altLang="en-US" smtClean="0"/>
              <a:t>の概要</a:t>
            </a:r>
            <a:endParaRPr lang="ja-JP" altLang="ja-JP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7174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404813"/>
            <a:ext cx="8229600" cy="706437"/>
          </a:xfrm>
        </p:spPr>
        <p:txBody>
          <a:bodyPr/>
          <a:lstStyle/>
          <a:p>
            <a:r>
              <a:rPr lang="ja-JP" altLang="ja-JP" smtClean="0"/>
              <a:t>わんくま名古屋勉強会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ja-JP" altLang="en-US" smtClean="0"/>
              <a:t>自己紹介</a:t>
            </a:r>
          </a:p>
          <a:p>
            <a:pPr lvl="1"/>
            <a:r>
              <a:rPr lang="ja-JP" altLang="en-US" smtClean="0"/>
              <a:t>名前</a:t>
            </a:r>
            <a:endParaRPr lang="en-US" altLang="ja-JP" smtClean="0"/>
          </a:p>
          <a:p>
            <a:pPr lvl="2"/>
            <a:r>
              <a:rPr lang="ja-JP" altLang="en-US" smtClean="0"/>
              <a:t>あんどちん（安藤敏彦）</a:t>
            </a:r>
          </a:p>
          <a:p>
            <a:pPr lvl="1"/>
            <a:r>
              <a:rPr lang="ja-JP" altLang="en-US" smtClean="0"/>
              <a:t>所在地</a:t>
            </a:r>
          </a:p>
          <a:p>
            <a:pPr lvl="2"/>
            <a:r>
              <a:rPr lang="ja-JP" altLang="en-US" smtClean="0"/>
              <a:t>千葉県</a:t>
            </a:r>
          </a:p>
          <a:p>
            <a:pPr lvl="1"/>
            <a:r>
              <a:rPr lang="ja-JP" altLang="en-US" smtClean="0"/>
              <a:t>職業</a:t>
            </a:r>
          </a:p>
          <a:p>
            <a:pPr lvl="2"/>
            <a:r>
              <a:rPr lang="ja-JP" altLang="en-US" smtClean="0"/>
              <a:t>プログラマ（主に組込系）</a:t>
            </a:r>
          </a:p>
          <a:p>
            <a:pPr lvl="1"/>
            <a:r>
              <a:rPr lang="ja-JP" altLang="en-US" smtClean="0"/>
              <a:t>覚えたい言語</a:t>
            </a:r>
          </a:p>
          <a:p>
            <a:pPr lvl="2"/>
            <a:r>
              <a:rPr lang="ja-JP" altLang="en-US" smtClean="0"/>
              <a:t>英語</a:t>
            </a:r>
          </a:p>
          <a:p>
            <a:pPr lvl="4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命令セット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71500" y="1285875"/>
          <a:ext cx="7848285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343"/>
                <a:gridCol w="878205"/>
                <a:gridCol w="749618"/>
                <a:gridCol w="716280"/>
                <a:gridCol w="870268"/>
                <a:gridCol w="870268"/>
                <a:gridCol w="759143"/>
                <a:gridCol w="640080"/>
                <a:gridCol w="665480"/>
                <a:gridCol w="6096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命令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データ転送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MOV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POP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PUSH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MOVFPE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MOVTPE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算術演算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ADD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CMP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SUB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ADDX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SUBX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ADDS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SUBS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INC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DEC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MULXU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MULXS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DIVXU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DIVXS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NEG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EXTU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EXTS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論理演算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AND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XOR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NOT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117166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シフト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SHAL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SHAR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SHLL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SHLR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ROTXL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ROTXR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ROTL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ROTR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</a:tr>
              <a:tr h="128598">
                <a:tc rowSpan="2"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ビット操作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BSET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BCLR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BNOT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BTST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BLD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BILD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BST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BIST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BAND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14003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BIAND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BXOR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BIXOR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14003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分岐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Bcc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BSR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JMP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JSR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RTS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151462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システム制御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TRAPA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RTE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SLEEP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LDC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STC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ANDC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ORC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XORC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NOP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151462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ブロック転送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EEPMOV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アドレッシングモード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143000" y="1357313"/>
          <a:ext cx="6834214" cy="261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306"/>
                <a:gridCol w="4714908"/>
              </a:tblGrid>
              <a:tr h="3284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記号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アドレッシングモード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err="1" smtClean="0"/>
                        <a:t>Rn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レジスタ直接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</a:t>
                      </a:r>
                      <a:r>
                        <a:rPr kumimoji="1" lang="en-US" altLang="ja-JP" sz="1200" dirty="0" err="1" smtClean="0"/>
                        <a:t>ERn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レジスタ間接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@(d:16,ERn)/@(d:24,ERn)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ディスプレースメント</a:t>
                      </a:r>
                      <a:r>
                        <a:rPr kumimoji="1" lang="en-US" altLang="ja-JP" sz="1200" dirty="0" smtClean="0"/>
                        <a:t>(16/24</a:t>
                      </a:r>
                      <a:r>
                        <a:rPr kumimoji="1" lang="ja-JP" altLang="en-US" sz="1200" dirty="0" smtClean="0"/>
                        <a:t>ビット</a:t>
                      </a:r>
                      <a:r>
                        <a:rPr kumimoji="1" lang="en-US" altLang="ja-JP" sz="1200" dirty="0" smtClean="0"/>
                        <a:t>)</a:t>
                      </a:r>
                      <a:r>
                        <a:rPr kumimoji="1" lang="ja-JP" altLang="en-US" sz="1200" dirty="0" smtClean="0"/>
                        <a:t>付レジスタ間接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</a:t>
                      </a:r>
                      <a:r>
                        <a:rPr kumimoji="1" lang="en-US" altLang="ja-JP" sz="1200" dirty="0" err="1" smtClean="0"/>
                        <a:t>ERn</a:t>
                      </a:r>
                      <a:r>
                        <a:rPr kumimoji="1" lang="en-US" altLang="ja-JP" sz="1200" dirty="0" smtClean="0"/>
                        <a:t>+/@-</a:t>
                      </a:r>
                      <a:r>
                        <a:rPr kumimoji="1" lang="en-US" altLang="ja-JP" sz="1200" dirty="0" err="1" smtClean="0"/>
                        <a:t>ERn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ポストインクリメント</a:t>
                      </a:r>
                      <a:r>
                        <a:rPr kumimoji="1" lang="en-US" altLang="ja-JP" sz="1200" dirty="0" smtClean="0"/>
                        <a:t>/</a:t>
                      </a:r>
                      <a:r>
                        <a:rPr kumimoji="1" lang="ja-JP" altLang="en-US" sz="1200" dirty="0" smtClean="0"/>
                        <a:t>プリデクリメントレジスタ間接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</a:t>
                      </a:r>
                      <a:r>
                        <a:rPr kumimoji="1" lang="en-US" altLang="ja-JP" sz="1200" dirty="0" err="1" smtClean="0"/>
                        <a:t>aa</a:t>
                      </a:r>
                      <a:r>
                        <a:rPr kumimoji="1" lang="en-US" altLang="ja-JP" sz="1200" dirty="0" smtClean="0"/>
                        <a:t>:8/@aa:16/@aa:24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絶対アドレス</a:t>
                      </a:r>
                      <a:r>
                        <a:rPr kumimoji="1" lang="en-US" altLang="ja-JP" sz="1200" dirty="0" smtClean="0"/>
                        <a:t>(8/16/24</a:t>
                      </a:r>
                      <a:r>
                        <a:rPr kumimoji="1" lang="ja-JP" altLang="en-US" sz="1200" dirty="0" smtClean="0"/>
                        <a:t>ビット</a:t>
                      </a:r>
                      <a:r>
                        <a:rPr kumimoji="1" lang="en-US" altLang="ja-JP" sz="1200" dirty="0" smtClean="0"/>
                        <a:t>)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#xx:8/#xx:16/#xx:32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イミディエイト</a:t>
                      </a:r>
                      <a:r>
                        <a:rPr kumimoji="1" lang="en-US" altLang="ja-JP" sz="1200" dirty="0" smtClean="0"/>
                        <a:t>(8/16/32</a:t>
                      </a:r>
                      <a:r>
                        <a:rPr kumimoji="1" lang="ja-JP" altLang="en-US" sz="1200" dirty="0" smtClean="0"/>
                        <a:t>ビット</a:t>
                      </a:r>
                      <a:r>
                        <a:rPr kumimoji="1" lang="en-US" altLang="ja-JP" sz="1200" dirty="0" smtClean="0"/>
                        <a:t>)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@(d:8,PC)/@(d:16,PC)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プログラムカウンタ相対</a:t>
                      </a:r>
                      <a:r>
                        <a:rPr kumimoji="1" lang="en-US" altLang="ja-JP" sz="1200" dirty="0" smtClean="0"/>
                        <a:t>(8/16</a:t>
                      </a:r>
                      <a:r>
                        <a:rPr kumimoji="1" lang="ja-JP" altLang="en-US" sz="1200" dirty="0" smtClean="0"/>
                        <a:t>ビット</a:t>
                      </a:r>
                      <a:r>
                        <a:rPr kumimoji="1" lang="en-US" altLang="ja-JP" sz="1200" dirty="0" smtClean="0"/>
                        <a:t>)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2842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@@aa:8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メモリ間接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H8/3052</a:t>
            </a:r>
            <a:r>
              <a:rPr lang="ja-JP" altLang="en-US" smtClean="0"/>
              <a:t>のメモリマップ</a:t>
            </a:r>
          </a:p>
        </p:txBody>
      </p:sp>
      <p:sp>
        <p:nvSpPr>
          <p:cNvPr id="19459" name="テキスト ボックス 7"/>
          <p:cNvSpPr txBox="1">
            <a:spLocks noChangeArrowheads="1"/>
          </p:cNvSpPr>
          <p:nvPr/>
        </p:nvSpPr>
        <p:spPr bwMode="auto">
          <a:xfrm>
            <a:off x="571500" y="1071563"/>
            <a:ext cx="3198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H8/3052 </a:t>
            </a:r>
            <a:r>
              <a:rPr lang="ja-JP" altLang="en-US"/>
              <a:t>モード</a:t>
            </a:r>
            <a:r>
              <a:rPr lang="en-US" altLang="ja-JP"/>
              <a:t>6</a:t>
            </a:r>
            <a:r>
              <a:rPr lang="ja-JP" altLang="en-US"/>
              <a:t>のメモリマップ</a:t>
            </a: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1643063"/>
            <a:ext cx="51276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テキスト ボックス 7"/>
          <p:cNvSpPr txBox="1">
            <a:spLocks noChangeArrowheads="1"/>
          </p:cNvSpPr>
          <p:nvPr/>
        </p:nvSpPr>
        <p:spPr bwMode="auto">
          <a:xfrm>
            <a:off x="5945188" y="1714500"/>
            <a:ext cx="2627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/>
              <a:t>リセット時、リセットベクタのアドレスを読み出し、</a:t>
            </a:r>
            <a:r>
              <a:rPr lang="en-US" altLang="ja-JP" sz="1200"/>
              <a:t>PC</a:t>
            </a:r>
            <a:r>
              <a:rPr lang="ja-JP" altLang="en-US" sz="1200"/>
              <a:t>へセットする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タイトル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286750" cy="706437"/>
          </a:xfrm>
        </p:spPr>
        <p:txBody>
          <a:bodyPr/>
          <a:lstStyle/>
          <a:p>
            <a:r>
              <a:rPr lang="ja-JP" altLang="en-US" smtClean="0"/>
              <a:t>開発環境の構築</a:t>
            </a:r>
          </a:p>
        </p:txBody>
      </p:sp>
      <p:sp>
        <p:nvSpPr>
          <p:cNvPr id="2048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88" y="1052513"/>
            <a:ext cx="8286750" cy="4948237"/>
          </a:xfrm>
        </p:spPr>
        <p:txBody>
          <a:bodyPr/>
          <a:lstStyle/>
          <a:p>
            <a:r>
              <a:rPr lang="ja-JP" altLang="en-US" smtClean="0"/>
              <a:t>開発環境</a:t>
            </a:r>
            <a:r>
              <a:rPr lang="en-US" altLang="ja-JP" smtClean="0"/>
              <a:t>(gcc)</a:t>
            </a:r>
            <a:r>
              <a:rPr lang="ja-JP" altLang="en-US" smtClean="0"/>
              <a:t>の作成</a:t>
            </a:r>
            <a:endParaRPr lang="en-US" altLang="ja-JP" smtClean="0"/>
          </a:p>
          <a:p>
            <a:pPr lvl="1"/>
            <a:r>
              <a:rPr lang="en-US" altLang="ja-JP" smtClean="0"/>
              <a:t>binutils/gcc</a:t>
            </a:r>
            <a:r>
              <a:rPr lang="ja-JP" altLang="en-US" smtClean="0"/>
              <a:t>をダウンロード</a:t>
            </a:r>
            <a:r>
              <a:rPr lang="en-US" altLang="ja-JP" smtClean="0"/>
              <a:t>/</a:t>
            </a:r>
            <a:r>
              <a:rPr lang="ja-JP" altLang="en-US" smtClean="0"/>
              <a:t>展開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sz="1800" smtClean="0"/>
              <a:t>(http://www.gnu.org/software/binutils/ http://gcc.gnu.org/)</a:t>
            </a:r>
          </a:p>
          <a:p>
            <a:pPr lvl="1"/>
            <a:r>
              <a:rPr lang="en-US" altLang="ja-JP" smtClean="0"/>
              <a:t>binutils</a:t>
            </a:r>
            <a:r>
              <a:rPr lang="ja-JP" altLang="en-US" smtClean="0"/>
              <a:t>の作成</a:t>
            </a:r>
            <a:r>
              <a:rPr lang="en-US" altLang="ja-JP" smtClean="0"/>
              <a:t>(binutils2.16</a:t>
            </a:r>
            <a:r>
              <a:rPr lang="ja-JP" altLang="en-US" smtClean="0"/>
              <a:t>迄</a:t>
            </a:r>
            <a:r>
              <a:rPr lang="en-US" altLang="ja-JP" smtClean="0"/>
              <a:t>)</a:t>
            </a:r>
          </a:p>
          <a:p>
            <a:pPr lvl="2"/>
            <a:r>
              <a:rPr lang="en-US" altLang="ja-JP" smtClean="0"/>
              <a:t>configure --target=h8300-hms --prefix=[installed directory]</a:t>
            </a:r>
          </a:p>
          <a:p>
            <a:pPr lvl="1"/>
            <a:r>
              <a:rPr lang="en-US" altLang="ja-JP" smtClean="0"/>
              <a:t>gcc</a:t>
            </a:r>
            <a:r>
              <a:rPr lang="ja-JP" altLang="en-US" smtClean="0"/>
              <a:t>の作成</a:t>
            </a:r>
            <a:r>
              <a:rPr lang="en-US" altLang="ja-JP" smtClean="0"/>
              <a:t>(gcc3.x</a:t>
            </a:r>
            <a:r>
              <a:rPr lang="ja-JP" altLang="en-US" smtClean="0"/>
              <a:t>迄</a:t>
            </a:r>
            <a:r>
              <a:rPr lang="en-US" altLang="ja-JP" smtClean="0"/>
              <a:t>)</a:t>
            </a:r>
          </a:p>
          <a:p>
            <a:pPr lvl="2"/>
            <a:r>
              <a:rPr lang="en-US" altLang="ja-JP" smtClean="0"/>
              <a:t>configure --target=h8300-hms --prefix=[installed directory] --wigh-gnu-as --with-gnu-ld --enable-languages=c</a:t>
            </a:r>
            <a:endParaRPr lang="ja-JP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ポート設定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14375" y="1500188"/>
          <a:ext cx="2774506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46926"/>
                <a:gridCol w="70358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方向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アサイン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5286375" y="1500188"/>
          <a:ext cx="3109786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46926"/>
                <a:gridCol w="703580"/>
                <a:gridCol w="1859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方向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アサイン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LCD-RS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LCD-DB7/LED3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LCD-DB6/LED2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LCD-DB5/LED1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LCD-DB4/LED0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入力ポート</a:t>
            </a:r>
          </a:p>
        </p:txBody>
      </p:sp>
      <p:sp>
        <p:nvSpPr>
          <p:cNvPr id="22531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733425"/>
          </a:xfrm>
        </p:spPr>
        <p:txBody>
          <a:bodyPr/>
          <a:lstStyle/>
          <a:p>
            <a:r>
              <a:rPr lang="ja-JP" altLang="en-US" smtClean="0"/>
              <a:t>スイッチは</a:t>
            </a:r>
            <a:r>
              <a:rPr lang="en-US" altLang="ja-JP" smtClean="0"/>
              <a:t>PA0</a:t>
            </a:r>
            <a:r>
              <a:rPr lang="ja-JP" altLang="en-US" smtClean="0"/>
              <a:t>～</a:t>
            </a:r>
            <a:r>
              <a:rPr lang="en-US" altLang="ja-JP" smtClean="0"/>
              <a:t>PA3</a:t>
            </a:r>
            <a:r>
              <a:rPr lang="ja-JP" altLang="en-US" smtClean="0"/>
              <a:t>に接続されている</a:t>
            </a: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3238" y="1881188"/>
            <a:ext cx="30575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出力ポート</a:t>
            </a:r>
          </a:p>
        </p:txBody>
      </p:sp>
      <p:sp>
        <p:nvSpPr>
          <p:cNvPr id="23555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661987"/>
          </a:xfrm>
        </p:spPr>
        <p:txBody>
          <a:bodyPr/>
          <a:lstStyle/>
          <a:p>
            <a:r>
              <a:rPr lang="en-US" altLang="ja-JP" smtClean="0"/>
              <a:t>LED</a:t>
            </a:r>
            <a:r>
              <a:rPr lang="ja-JP" altLang="en-US" smtClean="0"/>
              <a:t>が</a:t>
            </a:r>
            <a:r>
              <a:rPr lang="en-US" altLang="ja-JP" smtClean="0"/>
              <a:t>PB0</a:t>
            </a:r>
            <a:r>
              <a:rPr lang="ja-JP" altLang="en-US" smtClean="0"/>
              <a:t>～</a:t>
            </a:r>
            <a:r>
              <a:rPr lang="en-US" altLang="ja-JP" smtClean="0"/>
              <a:t>PB3</a:t>
            </a:r>
            <a:r>
              <a:rPr lang="ja-JP" altLang="en-US" smtClean="0"/>
              <a:t>に接続されている</a:t>
            </a:r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13" y="3000375"/>
            <a:ext cx="19621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ポートの初期化</a:t>
            </a:r>
          </a:p>
        </p:txBody>
      </p:sp>
      <p:sp>
        <p:nvSpPr>
          <p:cNvPr id="4" name="コンテンツ プレースホルダ 2"/>
          <p:cNvSpPr txBox="1">
            <a:spLocks/>
          </p:cNvSpPr>
          <p:nvPr/>
        </p:nvSpPr>
        <p:spPr bwMode="auto">
          <a:xfrm>
            <a:off x="357188" y="1052513"/>
            <a:ext cx="82867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altLang="ja-JP" sz="3200" kern="0" dirty="0">
                <a:latin typeface="+mn-lt"/>
                <a:ea typeface="+mn-ea"/>
              </a:rPr>
              <a:t>IO</a:t>
            </a:r>
            <a:r>
              <a:rPr lang="ja-JP" altLang="en-US" sz="3200" kern="0" dirty="0">
                <a:latin typeface="+mn-lt"/>
                <a:ea typeface="+mn-ea"/>
              </a:rPr>
              <a:t>ポートのレジスタ構成</a:t>
            </a:r>
            <a:endParaRPr lang="en-US" altLang="ja-JP" sz="3200" kern="0" dirty="0">
              <a:latin typeface="+mn-lt"/>
              <a:ea typeface="+mn-ea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071563" y="2143125"/>
          <a:ext cx="635798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618"/>
                <a:gridCol w="690880"/>
                <a:gridCol w="36474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レジスタ名称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R/W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データディレクションレジスタ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W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ポートの入出力方向設定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データレジスタ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R/W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ポート入出力</a:t>
                      </a:r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タイトル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286750" cy="706437"/>
          </a:xfrm>
        </p:spPr>
        <p:txBody>
          <a:bodyPr/>
          <a:lstStyle/>
          <a:p>
            <a:r>
              <a:rPr lang="ja-JP" altLang="en-US" smtClean="0"/>
              <a:t>スタートアップの作成</a:t>
            </a:r>
          </a:p>
        </p:txBody>
      </p:sp>
      <p:sp>
        <p:nvSpPr>
          <p:cNvPr id="2560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88" y="1052513"/>
            <a:ext cx="8286750" cy="1876425"/>
          </a:xfrm>
        </p:spPr>
        <p:txBody>
          <a:bodyPr/>
          <a:lstStyle/>
          <a:p>
            <a:r>
              <a:rPr lang="ja-JP" altLang="en-US" smtClean="0"/>
              <a:t>リセットベクタを設定する</a:t>
            </a:r>
            <a:endParaRPr lang="en-US" altLang="ja-JP" smtClean="0"/>
          </a:p>
          <a:p>
            <a:r>
              <a:rPr lang="en-US" altLang="ja-JP" smtClean="0"/>
              <a:t>.data/.bss</a:t>
            </a:r>
            <a:r>
              <a:rPr lang="ja-JP" altLang="en-US" smtClean="0"/>
              <a:t>を初期化</a:t>
            </a:r>
            <a:endParaRPr lang="en-US" altLang="ja-JP" smtClean="0"/>
          </a:p>
          <a:p>
            <a:r>
              <a:rPr lang="en-US" altLang="ja-JP" smtClean="0"/>
              <a:t>main</a:t>
            </a:r>
            <a:r>
              <a:rPr lang="ja-JP" altLang="en-US" smtClean="0"/>
              <a:t>を呼び出す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タイトル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286750" cy="706437"/>
          </a:xfrm>
        </p:spPr>
        <p:txBody>
          <a:bodyPr/>
          <a:lstStyle/>
          <a:p>
            <a:r>
              <a:rPr lang="en-US" altLang="ja-JP" smtClean="0"/>
              <a:t>Main</a:t>
            </a:r>
            <a:r>
              <a:rPr lang="ja-JP" altLang="en-US" smtClean="0"/>
              <a:t>以降の処理</a:t>
            </a:r>
          </a:p>
        </p:txBody>
      </p:sp>
      <p:sp>
        <p:nvSpPr>
          <p:cNvPr id="26627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88" y="1052513"/>
            <a:ext cx="8286750" cy="4948237"/>
          </a:xfrm>
        </p:spPr>
        <p:txBody>
          <a:bodyPr/>
          <a:lstStyle/>
          <a:p>
            <a:r>
              <a:rPr lang="ja-JP" altLang="en-US" smtClean="0"/>
              <a:t>ポート</a:t>
            </a:r>
            <a:r>
              <a:rPr lang="en-US" altLang="ja-JP" smtClean="0"/>
              <a:t>A0</a:t>
            </a:r>
            <a:r>
              <a:rPr lang="ja-JP" altLang="en-US" smtClean="0"/>
              <a:t>～</a:t>
            </a:r>
            <a:r>
              <a:rPr lang="en-US" altLang="ja-JP" smtClean="0"/>
              <a:t>A3</a:t>
            </a:r>
            <a:r>
              <a:rPr lang="ja-JP" altLang="en-US" smtClean="0"/>
              <a:t>を入力にする</a:t>
            </a:r>
          </a:p>
          <a:p>
            <a:r>
              <a:rPr lang="ja-JP" altLang="en-US" smtClean="0"/>
              <a:t>ポート</a:t>
            </a:r>
            <a:r>
              <a:rPr lang="en-US" altLang="ja-JP" smtClean="0"/>
              <a:t>B0</a:t>
            </a:r>
            <a:r>
              <a:rPr lang="ja-JP" altLang="en-US" smtClean="0"/>
              <a:t>～</a:t>
            </a:r>
            <a:r>
              <a:rPr lang="en-US" altLang="ja-JP" smtClean="0"/>
              <a:t>B3</a:t>
            </a:r>
            <a:r>
              <a:rPr lang="ja-JP" altLang="en-US" smtClean="0"/>
              <a:t>を出力にする</a:t>
            </a:r>
          </a:p>
          <a:p>
            <a:r>
              <a:rPr lang="ja-JP" altLang="en-US" smtClean="0"/>
              <a:t>ポート</a:t>
            </a:r>
            <a:r>
              <a:rPr lang="en-US" altLang="ja-JP" smtClean="0"/>
              <a:t>A</a:t>
            </a:r>
            <a:r>
              <a:rPr lang="ja-JP" altLang="en-US" smtClean="0"/>
              <a:t>から入力</a:t>
            </a:r>
            <a:endParaRPr lang="en-US" altLang="ja-JP" smtClean="0"/>
          </a:p>
          <a:p>
            <a:r>
              <a:rPr lang="ja-JP" altLang="en-US" smtClean="0"/>
              <a:t>ポート</a:t>
            </a:r>
            <a:r>
              <a:rPr lang="en-US" altLang="ja-JP" smtClean="0"/>
              <a:t>B</a:t>
            </a:r>
            <a:r>
              <a:rPr lang="ja-JP" altLang="en-US" smtClean="0"/>
              <a:t>へ出力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組み込みプログラムとは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733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mtClean="0"/>
              <a:t>機器の制御を行うためのプログラム</a:t>
            </a:r>
            <a:endParaRPr lang="en-US" altLang="ja-JP" smtClean="0"/>
          </a:p>
          <a:p>
            <a:pPr lvl="1">
              <a:lnSpc>
                <a:spcPct val="90000"/>
              </a:lnSpc>
            </a:pPr>
            <a:r>
              <a:rPr lang="ja-JP" altLang="en-US" smtClean="0"/>
              <a:t>ターゲットの種類は様々</a:t>
            </a:r>
            <a:endParaRPr lang="en-US" altLang="ja-JP" smtClean="0"/>
          </a:p>
          <a:p>
            <a:pPr lvl="2">
              <a:lnSpc>
                <a:spcPct val="90000"/>
              </a:lnSpc>
            </a:pPr>
            <a:r>
              <a:rPr lang="en-US" altLang="ja-JP" smtClean="0"/>
              <a:t>CPU</a:t>
            </a:r>
            <a:r>
              <a:rPr lang="ja-JP" altLang="en-US" smtClean="0"/>
              <a:t>は</a:t>
            </a:r>
            <a:r>
              <a:rPr lang="en-US" altLang="ja-JP" smtClean="0"/>
              <a:t>4bit</a:t>
            </a:r>
            <a:r>
              <a:rPr lang="ja-JP" altLang="en-US" smtClean="0"/>
              <a:t>～</a:t>
            </a:r>
            <a:r>
              <a:rPr lang="en-US" altLang="ja-JP" smtClean="0"/>
              <a:t>64bit</a:t>
            </a:r>
            <a:r>
              <a:rPr lang="ja-JP" altLang="en-US" smtClean="0"/>
              <a:t>等様々</a:t>
            </a:r>
            <a:endParaRPr lang="en-US" altLang="ja-JP" smtClean="0"/>
          </a:p>
          <a:p>
            <a:pPr lvl="2">
              <a:lnSpc>
                <a:spcPct val="90000"/>
              </a:lnSpc>
            </a:pPr>
            <a:r>
              <a:rPr lang="ja-JP" altLang="en-US" smtClean="0"/>
              <a:t>メモリのサイズも数</a:t>
            </a:r>
            <a:r>
              <a:rPr lang="en-US" altLang="ja-JP" smtClean="0"/>
              <a:t>KB</a:t>
            </a:r>
            <a:r>
              <a:rPr lang="ja-JP" altLang="en-US" smtClean="0"/>
              <a:t>～</a:t>
            </a:r>
            <a:r>
              <a:rPr lang="en-US" altLang="ja-JP" smtClean="0"/>
              <a:t>100MB</a:t>
            </a:r>
            <a:r>
              <a:rPr lang="ja-JP" altLang="en-US" smtClean="0"/>
              <a:t>超まで様々</a:t>
            </a:r>
            <a:endParaRPr lang="en-US" altLang="ja-JP" smtClean="0"/>
          </a:p>
          <a:p>
            <a:pPr lvl="1">
              <a:lnSpc>
                <a:spcPct val="90000"/>
              </a:lnSpc>
            </a:pPr>
            <a:r>
              <a:rPr lang="ja-JP" altLang="en-US" smtClean="0"/>
              <a:t>主に使われる</a:t>
            </a:r>
            <a:r>
              <a:rPr lang="en-US" altLang="ja-JP" smtClean="0"/>
              <a:t>OS</a:t>
            </a:r>
          </a:p>
          <a:p>
            <a:pPr lvl="2">
              <a:lnSpc>
                <a:spcPct val="90000"/>
              </a:lnSpc>
            </a:pPr>
            <a:r>
              <a:rPr lang="ja-JP" altLang="en-US" smtClean="0"/>
              <a:t>無し</a:t>
            </a:r>
            <a:endParaRPr lang="en-US" altLang="ja-JP" smtClean="0"/>
          </a:p>
          <a:p>
            <a:pPr lvl="2">
              <a:lnSpc>
                <a:spcPct val="90000"/>
              </a:lnSpc>
            </a:pPr>
            <a:r>
              <a:rPr lang="en-US" altLang="ja-JP" smtClean="0"/>
              <a:t>ITRON (T-Kernel)</a:t>
            </a:r>
          </a:p>
          <a:p>
            <a:pPr lvl="2">
              <a:lnSpc>
                <a:spcPct val="90000"/>
              </a:lnSpc>
            </a:pPr>
            <a:r>
              <a:rPr lang="en-US" altLang="ja-JP" smtClean="0"/>
              <a:t>Linux</a:t>
            </a:r>
          </a:p>
          <a:p>
            <a:pPr lvl="2">
              <a:lnSpc>
                <a:spcPct val="90000"/>
              </a:lnSpc>
            </a:pPr>
            <a:r>
              <a:rPr lang="en-US" altLang="ja-JP" smtClean="0"/>
              <a:t>Windows CE</a:t>
            </a:r>
          </a:p>
          <a:p>
            <a:pPr lvl="1">
              <a:lnSpc>
                <a:spcPct val="90000"/>
              </a:lnSpc>
            </a:pPr>
            <a:r>
              <a:rPr lang="ja-JP" altLang="en-US" smtClean="0"/>
              <a:t>開発言語は主に</a:t>
            </a:r>
            <a:r>
              <a:rPr lang="en-US" altLang="ja-JP" smtClean="0"/>
              <a:t>C/</a:t>
            </a:r>
            <a:r>
              <a:rPr lang="ja-JP" altLang="en-US" smtClean="0"/>
              <a:t>アセンブラ</a:t>
            </a:r>
            <a:r>
              <a:rPr lang="en-US" altLang="ja-JP" smtClean="0"/>
              <a:t>(C++/Java</a:t>
            </a:r>
            <a:r>
              <a:rPr lang="ja-JP" altLang="en-US" smtClean="0"/>
              <a:t>も</a:t>
            </a:r>
            <a:r>
              <a:rPr lang="en-US" altLang="ja-JP" smtClean="0"/>
              <a:t>)</a:t>
            </a:r>
          </a:p>
          <a:p>
            <a:pPr lvl="1">
              <a:lnSpc>
                <a:spcPct val="90000"/>
              </a:lnSpc>
            </a:pPr>
            <a:endParaRPr lang="en-US" altLang="ja-JP" smtClean="0"/>
          </a:p>
          <a:p>
            <a:pPr lvl="1">
              <a:lnSpc>
                <a:spcPct val="90000"/>
              </a:lnSpc>
            </a:pPr>
            <a:endParaRPr lang="en-US" altLang="ja-JP" smtClean="0"/>
          </a:p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ハードのみで実現すると</a:t>
            </a: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63" y="2428875"/>
            <a:ext cx="162877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88" y="1357313"/>
            <a:ext cx="8286750" cy="785812"/>
          </a:xfrm>
        </p:spPr>
        <p:txBody>
          <a:bodyPr/>
          <a:lstStyle/>
          <a:p>
            <a:r>
              <a:rPr lang="ja-JP" altLang="en-US" smtClean="0"/>
              <a:t>ソフトで制御するより圧倒的に簡単で低コスト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おまけ</a:t>
            </a:r>
          </a:p>
        </p:txBody>
      </p:sp>
      <p:sp>
        <p:nvSpPr>
          <p:cNvPr id="2867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組み込みやってて良かったこと</a:t>
            </a:r>
            <a:endParaRPr lang="en-US" altLang="ja-JP" smtClean="0"/>
          </a:p>
          <a:p>
            <a:pPr lvl="1"/>
            <a:r>
              <a:rPr lang="ja-JP" altLang="en-US" smtClean="0"/>
              <a:t>ハードのことが分かるようになる</a:t>
            </a:r>
            <a:endParaRPr lang="en-US" altLang="ja-JP" smtClean="0"/>
          </a:p>
          <a:p>
            <a:pPr lvl="2"/>
            <a:r>
              <a:rPr kumimoji="1" lang="ja-JP" altLang="en-US" smtClean="0"/>
              <a:t>躊躇なく</a:t>
            </a:r>
            <a:r>
              <a:rPr kumimoji="1" lang="en-US" altLang="ja-JP" smtClean="0"/>
              <a:t>PC</a:t>
            </a:r>
            <a:r>
              <a:rPr kumimoji="1" lang="ja-JP" altLang="en-US" smtClean="0"/>
              <a:t>の改造ができる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その結果</a:t>
            </a:r>
          </a:p>
        </p:txBody>
      </p:sp>
      <p:sp>
        <p:nvSpPr>
          <p:cNvPr id="29699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88" y="1052513"/>
            <a:ext cx="8286750" cy="1804987"/>
          </a:xfrm>
        </p:spPr>
        <p:txBody>
          <a:bodyPr/>
          <a:lstStyle/>
          <a:p>
            <a:r>
              <a:rPr lang="ja-JP" altLang="en-US" smtClean="0"/>
              <a:t>何かと入れ替えをすることに躊躇しなくなる</a:t>
            </a:r>
            <a:endParaRPr lang="en-US" altLang="ja-JP" smtClean="0"/>
          </a:p>
          <a:p>
            <a:pPr lvl="1"/>
            <a:r>
              <a:rPr lang="en-US" altLang="ja-JP" smtClean="0"/>
              <a:t>Zaurus</a:t>
            </a:r>
            <a:r>
              <a:rPr lang="ja-JP" altLang="en-US" smtClean="0"/>
              <a:t>の</a:t>
            </a:r>
            <a:r>
              <a:rPr lang="en-US" altLang="ja-JP" smtClean="0"/>
              <a:t>MD-&gt;CF</a:t>
            </a:r>
          </a:p>
          <a:p>
            <a:pPr lvl="1"/>
            <a:r>
              <a:rPr lang="en-US" altLang="ja-JP" smtClean="0"/>
              <a:t>EeePC</a:t>
            </a:r>
            <a:r>
              <a:rPr lang="ja-JP" altLang="en-US" smtClean="0"/>
              <a:t>の</a:t>
            </a:r>
            <a:r>
              <a:rPr lang="en-US" altLang="ja-JP" smtClean="0"/>
              <a:t>SSD-&gt;CF/</a:t>
            </a:r>
            <a:r>
              <a:rPr lang="ja-JP" altLang="en-US" smtClean="0"/>
              <a:t>大容量</a:t>
            </a:r>
            <a:r>
              <a:rPr lang="en-US" altLang="ja-JP" smtClean="0"/>
              <a:t>SSD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06438"/>
          </a:xfrm>
        </p:spPr>
        <p:txBody>
          <a:bodyPr/>
          <a:lstStyle/>
          <a:p>
            <a:r>
              <a:rPr lang="ja-JP" altLang="en-US" smtClean="0"/>
              <a:t>補足・エンディアンの違い</a:t>
            </a:r>
            <a:endParaRPr lang="ja-JP" altLang="ja-JP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2663825"/>
          </a:xfrm>
        </p:spPr>
        <p:txBody>
          <a:bodyPr/>
          <a:lstStyle/>
          <a:p>
            <a:r>
              <a:rPr lang="ja-JP" altLang="en-US" smtClean="0"/>
              <a:t>エンディアン</a:t>
            </a:r>
          </a:p>
          <a:p>
            <a:pPr lvl="1"/>
            <a:r>
              <a:rPr lang="ja-JP" altLang="en-US" smtClean="0"/>
              <a:t>リトルエンディアン</a:t>
            </a:r>
            <a:endParaRPr lang="en-US" altLang="ja-JP" smtClean="0"/>
          </a:p>
          <a:p>
            <a:pPr lvl="2"/>
            <a:r>
              <a:rPr lang="ja-JP" altLang="en-US" smtClean="0"/>
              <a:t>最下位バイトから最小のアドレスに格納される</a:t>
            </a:r>
          </a:p>
          <a:p>
            <a:pPr lvl="1"/>
            <a:r>
              <a:rPr lang="ja-JP" altLang="en-US" smtClean="0"/>
              <a:t>リトルエンディアン</a:t>
            </a:r>
            <a:endParaRPr lang="en-US" altLang="ja-JP" smtClean="0"/>
          </a:p>
          <a:p>
            <a:pPr lvl="2"/>
            <a:r>
              <a:rPr lang="ja-JP" altLang="en-US" smtClean="0"/>
              <a:t>最上位バイトから最小のアドレスに格納される</a:t>
            </a:r>
          </a:p>
        </p:txBody>
      </p:sp>
      <p:graphicFrame>
        <p:nvGraphicFramePr>
          <p:cNvPr id="19462" name="Group 6"/>
          <p:cNvGraphicFramePr>
            <a:graphicFrameLocks noGrp="1"/>
          </p:cNvGraphicFramePr>
          <p:nvPr/>
        </p:nvGraphicFramePr>
        <p:xfrm>
          <a:off x="3348038" y="3789363"/>
          <a:ext cx="2324100" cy="518160"/>
        </p:xfrm>
        <a:graphic>
          <a:graphicData uri="http://schemas.openxmlformats.org/drawingml/2006/table">
            <a:tbl>
              <a:tblPr/>
              <a:tblGrid>
                <a:gridCol w="581025"/>
                <a:gridCol w="581025"/>
                <a:gridCol w="581025"/>
                <a:gridCol w="5810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474" name="Group 18"/>
          <p:cNvGraphicFramePr>
            <a:graphicFrameLocks noGrp="1"/>
          </p:cNvGraphicFramePr>
          <p:nvPr/>
        </p:nvGraphicFramePr>
        <p:xfrm>
          <a:off x="1403350" y="5013325"/>
          <a:ext cx="2948940" cy="518160"/>
        </p:xfrm>
        <a:graphic>
          <a:graphicData uri="http://schemas.openxmlformats.org/drawingml/2006/table">
            <a:tbl>
              <a:tblPr/>
              <a:tblGrid>
                <a:gridCol w="581025"/>
                <a:gridCol w="208280"/>
                <a:gridCol w="581025"/>
                <a:gridCol w="208280"/>
                <a:gridCol w="581025"/>
                <a:gridCol w="208280"/>
                <a:gridCol w="5810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504" name="Group 48"/>
          <p:cNvGraphicFramePr>
            <a:graphicFrameLocks noGrp="1"/>
          </p:cNvGraphicFramePr>
          <p:nvPr/>
        </p:nvGraphicFramePr>
        <p:xfrm>
          <a:off x="4932363" y="5013325"/>
          <a:ext cx="2948940" cy="518160"/>
        </p:xfrm>
        <a:graphic>
          <a:graphicData uri="http://schemas.openxmlformats.org/drawingml/2006/table">
            <a:tbl>
              <a:tblPr/>
              <a:tblGrid>
                <a:gridCol w="581025"/>
                <a:gridCol w="208280"/>
                <a:gridCol w="581025"/>
                <a:gridCol w="208280"/>
                <a:gridCol w="581025"/>
                <a:gridCol w="208280"/>
                <a:gridCol w="5810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84" name="Line 78"/>
          <p:cNvSpPr>
            <a:spLocks noChangeShapeType="1"/>
          </p:cNvSpPr>
          <p:nvPr/>
        </p:nvSpPr>
        <p:spPr bwMode="auto">
          <a:xfrm flipH="1">
            <a:off x="3924300" y="4365625"/>
            <a:ext cx="287338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785" name="Line 79"/>
          <p:cNvSpPr>
            <a:spLocks noChangeShapeType="1"/>
          </p:cNvSpPr>
          <p:nvPr/>
        </p:nvSpPr>
        <p:spPr bwMode="auto">
          <a:xfrm>
            <a:off x="4787900" y="4365625"/>
            <a:ext cx="360363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786" name="Text Box 80"/>
          <p:cNvSpPr txBox="1">
            <a:spLocks noChangeArrowheads="1"/>
          </p:cNvSpPr>
          <p:nvPr/>
        </p:nvSpPr>
        <p:spPr bwMode="auto">
          <a:xfrm>
            <a:off x="1763713" y="4581525"/>
            <a:ext cx="1901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リトルエンディアン</a:t>
            </a:r>
          </a:p>
        </p:txBody>
      </p:sp>
      <p:sp>
        <p:nvSpPr>
          <p:cNvPr id="30787" name="Text Box 81"/>
          <p:cNvSpPr txBox="1">
            <a:spLocks noChangeArrowheads="1"/>
          </p:cNvSpPr>
          <p:nvPr/>
        </p:nvSpPr>
        <p:spPr bwMode="auto">
          <a:xfrm>
            <a:off x="5435600" y="4581525"/>
            <a:ext cx="193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ビッグエンディアン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補足２・バスタイミング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476375" y="1125538"/>
          <a:ext cx="4752975" cy="4406900"/>
        </p:xfrm>
        <a:graphic>
          <a:graphicData uri="http://schemas.openxmlformats.org/presentationml/2006/ole">
            <p:oleObj spid="_x0000_s1026" name="Visio" r:id="rId3" imgW="5864352" imgH="5437807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ja-JP" altLang="en-US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組込みの魅力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光る・回る・音がする</a:t>
            </a:r>
          </a:p>
          <a:p>
            <a:pPr lvl="1"/>
            <a:r>
              <a:rPr lang="ja-JP" altLang="en-US" smtClean="0"/>
              <a:t>モータなど実際に目の前で物が動く</a:t>
            </a:r>
          </a:p>
          <a:p>
            <a:pPr lvl="1"/>
            <a:r>
              <a:rPr lang="en-US" altLang="ja-JP" smtClean="0"/>
              <a:t>LED</a:t>
            </a:r>
            <a:r>
              <a:rPr lang="ja-JP" altLang="en-US" smtClean="0"/>
              <a:t>などが実際に目の前で光る</a:t>
            </a:r>
          </a:p>
          <a:p>
            <a:pPr lvl="1"/>
            <a:r>
              <a:rPr lang="en-US" altLang="ja-JP" smtClean="0"/>
              <a:t>PCM</a:t>
            </a:r>
            <a:r>
              <a:rPr lang="ja-JP" altLang="en-US" smtClean="0"/>
              <a:t>再生など実際に音が出る</a:t>
            </a:r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ja-JP" smtClean="0"/>
              <a:t>組込みが難しいと思われる要素</a:t>
            </a:r>
            <a:endParaRPr lang="ja-JP" alt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2662237"/>
          </a:xfrm>
        </p:spPr>
        <p:txBody>
          <a:bodyPr/>
          <a:lstStyle/>
          <a:p>
            <a:r>
              <a:rPr lang="ja-JP" altLang="en-US" smtClean="0"/>
              <a:t>制約が大きい</a:t>
            </a:r>
          </a:p>
          <a:p>
            <a:pPr lvl="1"/>
            <a:r>
              <a:rPr lang="ja-JP" altLang="en-US" smtClean="0"/>
              <a:t>未だに</a:t>
            </a:r>
            <a:r>
              <a:rPr lang="en-US" altLang="ja-JP" smtClean="0"/>
              <a:t>RAM/ROM</a:t>
            </a:r>
            <a:r>
              <a:rPr lang="ja-JP" altLang="en-US" smtClean="0"/>
              <a:t>が数</a:t>
            </a:r>
            <a:r>
              <a:rPr lang="en-US" altLang="ja-JP" smtClean="0"/>
              <a:t>KB</a:t>
            </a:r>
            <a:r>
              <a:rPr lang="ja-JP" altLang="en-US" smtClean="0"/>
              <a:t>などという開発もある。</a:t>
            </a:r>
          </a:p>
          <a:p>
            <a:pPr lvl="2"/>
            <a:r>
              <a:rPr lang="ja-JP" altLang="en-US" smtClean="0"/>
              <a:t>場合によってはアセンブラが必須となる</a:t>
            </a:r>
          </a:p>
          <a:p>
            <a:pPr lvl="1"/>
            <a:r>
              <a:rPr lang="ja-JP" altLang="en-US" smtClean="0"/>
              <a:t>タイミングがシビア</a:t>
            </a:r>
          </a:p>
          <a:p>
            <a:pPr lvl="2"/>
            <a:r>
              <a:rPr lang="en-US" altLang="ja-JP" smtClean="0"/>
              <a:t>μ</a:t>
            </a:r>
            <a:r>
              <a:rPr lang="ja-JP" altLang="en-US" smtClean="0"/>
              <a:t>秒単位の制御を行う必要がある場合もある</a:t>
            </a:r>
          </a:p>
          <a:p>
            <a:pPr lvl="2"/>
            <a:endParaRPr lang="ja-JP" altLang="en-US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開発方法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052513"/>
            <a:ext cx="82296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ja-JP" altLang="en-US" sz="3200" kern="0" dirty="0">
                <a:latin typeface="+mn-lt"/>
                <a:ea typeface="+mn-ea"/>
              </a:rPr>
              <a:t>開発言語</a:t>
            </a:r>
            <a:endParaRPr lang="en-US" altLang="ja-JP" sz="3200" kern="0" dirty="0">
              <a:latin typeface="+mn-lt"/>
              <a:ea typeface="+mn-ea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ja-JP" altLang="en-US" sz="2800" kern="0" dirty="0">
                <a:ea typeface="ＭＳ Ｐゴシック" pitchFamily="50" charset="-128"/>
              </a:rPr>
              <a:t>アセンブラ</a:t>
            </a:r>
            <a:endParaRPr lang="en-US" altLang="ja-JP" sz="2800" kern="0" dirty="0">
              <a:ea typeface="ＭＳ Ｐゴシック" pitchFamily="50" charset="-128"/>
            </a:endParaRP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kumimoji="0" lang="ja-JP" altLang="en-US" sz="2400" kern="0" dirty="0">
                <a:ea typeface="ＭＳ Ｐゴシック" pitchFamily="50" charset="-128"/>
              </a:rPr>
              <a:t>小規模開発ではフルアセンブラもある</a:t>
            </a:r>
            <a:endParaRPr kumimoji="0" lang="en-US" altLang="ja-JP" sz="2400" kern="0" dirty="0">
              <a:ea typeface="ＭＳ Ｐゴシック" pitchFamily="50" charset="-128"/>
            </a:endParaRP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kumimoji="0" lang="ja-JP" altLang="en-US" sz="2400" kern="0" dirty="0">
                <a:ea typeface="ＭＳ Ｐゴシック" pitchFamily="50" charset="-128"/>
              </a:rPr>
              <a:t>大規模開発でもブートストラップ部分はアセンブラ</a:t>
            </a:r>
            <a:endParaRPr kumimoji="0" lang="en-US" altLang="ja-JP" sz="2400" kern="0" dirty="0">
              <a:ea typeface="ＭＳ Ｐゴシック" pitchFamily="50" charset="-128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ja-JP" sz="2800" kern="0" dirty="0">
                <a:latin typeface="+mn-lt"/>
                <a:ea typeface="+mn-ea"/>
              </a:rPr>
              <a:t>C/C++</a:t>
            </a: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kumimoji="0" lang="ja-JP" altLang="en-US" sz="2400" kern="0" dirty="0">
                <a:latin typeface="+mn-lt"/>
                <a:ea typeface="+mn-ea"/>
              </a:rPr>
              <a:t>主流開発言語</a:t>
            </a:r>
            <a:endParaRPr kumimoji="0" lang="en-US" altLang="ja-JP" sz="2400" kern="0" dirty="0">
              <a:latin typeface="+mn-lt"/>
              <a:ea typeface="+mn-ea"/>
            </a:endParaRP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kumimoji="0" lang="ja-JP" altLang="en-US" sz="2400" kern="0" dirty="0">
                <a:latin typeface="+mn-lt"/>
                <a:ea typeface="+mn-ea"/>
              </a:rPr>
              <a:t>大規模開発ではデバイスドライバ・ミドルウェアなど</a:t>
            </a:r>
            <a:endParaRPr kumimoji="0" lang="en-US" altLang="ja-JP" sz="2400" kern="0" dirty="0">
              <a:latin typeface="+mn-lt"/>
              <a:ea typeface="+mn-ea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ja-JP" sz="2800" kern="0" dirty="0">
                <a:ea typeface="ＭＳ Ｐゴシック" pitchFamily="50" charset="-128"/>
              </a:rPr>
              <a:t>Java</a:t>
            </a: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ja-JP" altLang="en-US" sz="2400" kern="0" dirty="0">
                <a:ea typeface="ＭＳ Ｐゴシック" pitchFamily="50" charset="-128"/>
              </a:rPr>
              <a:t>携帯電話のアプリケーションなど</a:t>
            </a:r>
            <a:endParaRPr kumimoji="0" lang="en-US" altLang="ja-JP" sz="2400" kern="0" dirty="0">
              <a:ea typeface="ＭＳ Ｐゴシック" pitchFamily="50" charset="-128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endParaRPr lang="en-US" altLang="ja-JP" sz="2800" kern="0" dirty="0">
              <a:latin typeface="+mn-lt"/>
              <a:ea typeface="+mn-ea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ja-JP" altLang="en-US" sz="3200" kern="0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開発環境</a:t>
            </a:r>
          </a:p>
        </p:txBody>
      </p:sp>
      <p:sp>
        <p:nvSpPr>
          <p:cNvPr id="13315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88" y="1071563"/>
            <a:ext cx="8286750" cy="3948112"/>
          </a:xfrm>
        </p:spPr>
        <p:txBody>
          <a:bodyPr/>
          <a:lstStyle/>
          <a:p>
            <a:r>
              <a:rPr lang="ja-JP" altLang="en-US" smtClean="0"/>
              <a:t>開発対象により開発環境は色々</a:t>
            </a:r>
            <a:endParaRPr lang="en-US" altLang="ja-JP" smtClean="0"/>
          </a:p>
          <a:p>
            <a:pPr lvl="1"/>
            <a:r>
              <a:rPr lang="ja-JP" altLang="en-US" smtClean="0"/>
              <a:t>エディタ</a:t>
            </a:r>
            <a:r>
              <a:rPr lang="en-US" altLang="ja-JP" smtClean="0"/>
              <a:t>+</a:t>
            </a:r>
            <a:r>
              <a:rPr lang="ja-JP" altLang="en-US" smtClean="0"/>
              <a:t>コンパイラ</a:t>
            </a:r>
            <a:r>
              <a:rPr lang="en-US" altLang="ja-JP" smtClean="0"/>
              <a:t>+</a:t>
            </a:r>
            <a:r>
              <a:rPr lang="ja-JP" altLang="en-US" smtClean="0"/>
              <a:t>デバッガ</a:t>
            </a:r>
            <a:endParaRPr lang="en-US" altLang="ja-JP" smtClean="0"/>
          </a:p>
          <a:p>
            <a:pPr lvl="1"/>
            <a:r>
              <a:rPr lang="en-US" altLang="ja-JP" smtClean="0"/>
              <a:t>Eclipse</a:t>
            </a:r>
          </a:p>
          <a:p>
            <a:pPr lvl="1"/>
            <a:r>
              <a:rPr lang="en-US" altLang="ja-JP" smtClean="0"/>
              <a:t>Visual Studio (eMbedded VC)</a:t>
            </a:r>
          </a:p>
          <a:p>
            <a:pPr lvl="1"/>
            <a:r>
              <a:rPr lang="en-US" altLang="ja-JP" smtClean="0"/>
              <a:t>Hew (Renesas)</a:t>
            </a:r>
          </a:p>
          <a:p>
            <a:pPr lvl="1"/>
            <a:r>
              <a:rPr lang="en-US" altLang="ja-JP" smtClean="0"/>
              <a:t>MULTI (ADAC)</a:t>
            </a:r>
          </a:p>
          <a:p>
            <a:pPr lvl="1"/>
            <a:r>
              <a:rPr lang="en-US" altLang="ja-JP" smtClean="0"/>
              <a:t>eBinder (eSOL)</a:t>
            </a:r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85750"/>
            <a:ext cx="8229600" cy="706438"/>
          </a:xfrm>
        </p:spPr>
        <p:txBody>
          <a:bodyPr/>
          <a:lstStyle/>
          <a:p>
            <a:r>
              <a:rPr lang="ja-JP" altLang="en-US" smtClean="0"/>
              <a:t>今回のセッションで使用する環境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143000"/>
            <a:ext cx="8158163" cy="4714875"/>
          </a:xfrm>
        </p:spPr>
        <p:txBody>
          <a:bodyPr/>
          <a:lstStyle/>
          <a:p>
            <a:r>
              <a:rPr lang="en-US" altLang="ja-JP" smtClean="0"/>
              <a:t>AKI H8-3052 + AKI-USB</a:t>
            </a:r>
          </a:p>
          <a:p>
            <a:pPr lvl="1"/>
            <a:r>
              <a:rPr lang="ja-JP" altLang="en-US" smtClean="0"/>
              <a:t>秋月電子通商から販売されている</a:t>
            </a:r>
            <a:r>
              <a:rPr lang="en-US" altLang="ja-JP" smtClean="0"/>
              <a:t>H8/3052CPU</a:t>
            </a:r>
            <a:r>
              <a:rPr lang="ja-JP" altLang="en-US" smtClean="0"/>
              <a:t>を実装した基板と</a:t>
            </a:r>
            <a:r>
              <a:rPr lang="en-US" altLang="ja-JP" smtClean="0"/>
              <a:t>USB</a:t>
            </a:r>
            <a:r>
              <a:rPr lang="ja-JP" altLang="en-US" smtClean="0"/>
              <a:t>ボード</a:t>
            </a:r>
          </a:p>
          <a:p>
            <a:pPr lvl="2"/>
            <a:r>
              <a:rPr lang="en-US" altLang="ja-JP" smtClean="0"/>
              <a:t>CPU</a:t>
            </a:r>
          </a:p>
          <a:p>
            <a:pPr lvl="3"/>
            <a:r>
              <a:rPr lang="en-US" altLang="ja-JP" smtClean="0"/>
              <a:t>H8/3052 (25MHz)</a:t>
            </a:r>
          </a:p>
          <a:p>
            <a:pPr lvl="2"/>
            <a:r>
              <a:rPr lang="en-US" altLang="ja-JP" smtClean="0"/>
              <a:t>RAM</a:t>
            </a:r>
          </a:p>
          <a:p>
            <a:pPr lvl="3"/>
            <a:r>
              <a:rPr lang="en-US" altLang="ja-JP" smtClean="0"/>
              <a:t>8KB (+128K)</a:t>
            </a:r>
            <a:endParaRPr lang="ja-JP" altLang="en-US" smtClean="0"/>
          </a:p>
          <a:p>
            <a:pPr lvl="2"/>
            <a:r>
              <a:rPr lang="en-US" altLang="ja-JP" smtClean="0"/>
              <a:t>ROM</a:t>
            </a:r>
          </a:p>
          <a:p>
            <a:pPr lvl="3"/>
            <a:r>
              <a:rPr lang="en-US" altLang="ja-JP" smtClean="0"/>
              <a:t>512KB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06438"/>
          </a:xfrm>
        </p:spPr>
        <p:txBody>
          <a:bodyPr/>
          <a:lstStyle/>
          <a:p>
            <a:r>
              <a:rPr lang="ja-JP" altLang="en-US" smtClean="0"/>
              <a:t>H</a:t>
            </a:r>
            <a:r>
              <a:rPr lang="en-US" altLang="ja-JP" smtClean="0"/>
              <a:t>8/3052</a:t>
            </a:r>
            <a:r>
              <a:rPr lang="ja-JP" altLang="en-US" smtClean="0"/>
              <a:t>の</a:t>
            </a:r>
            <a:r>
              <a:rPr lang="en-US" altLang="ja-JP" smtClean="0"/>
              <a:t>CPU</a:t>
            </a:r>
            <a:r>
              <a:rPr lang="ja-JP" altLang="en-US" smtClean="0"/>
              <a:t>コア・</a:t>
            </a:r>
            <a:r>
              <a:rPr lang="en-US" altLang="ja-JP" smtClean="0"/>
              <a:t>H8/300H</a:t>
            </a:r>
            <a:r>
              <a:rPr lang="ja-JP" altLang="en-US" smtClean="0"/>
              <a:t>の概要</a:t>
            </a:r>
            <a:endParaRPr lang="ja-JP" altLang="ja-JP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229600" cy="5073650"/>
          </a:xfrm>
        </p:spPr>
        <p:txBody>
          <a:bodyPr/>
          <a:lstStyle/>
          <a:p>
            <a:r>
              <a:rPr lang="ja-JP" altLang="en-US" smtClean="0"/>
              <a:t>概要</a:t>
            </a:r>
          </a:p>
          <a:p>
            <a:pPr lvl="1"/>
            <a:r>
              <a:rPr lang="en-US" altLang="ja-JP" smtClean="0"/>
              <a:t>16bit×16</a:t>
            </a:r>
            <a:r>
              <a:rPr lang="ja-JP" altLang="en-US" smtClean="0"/>
              <a:t>本のレジスタセット</a:t>
            </a:r>
            <a:endParaRPr lang="en-US" altLang="ja-JP" smtClean="0"/>
          </a:p>
          <a:p>
            <a:pPr lvl="2"/>
            <a:r>
              <a:rPr lang="en-US" altLang="ja-JP" smtClean="0"/>
              <a:t>8bit×16/32bit×8</a:t>
            </a:r>
            <a:r>
              <a:rPr lang="ja-JP" altLang="en-US" smtClean="0"/>
              <a:t>としても使用可</a:t>
            </a:r>
          </a:p>
          <a:p>
            <a:pPr lvl="1"/>
            <a:r>
              <a:rPr lang="en-US" altLang="ja-JP" smtClean="0"/>
              <a:t>62</a:t>
            </a:r>
            <a:r>
              <a:rPr lang="ja-JP" altLang="en-US" smtClean="0"/>
              <a:t>種類の命令セット</a:t>
            </a:r>
          </a:p>
          <a:p>
            <a:pPr lvl="1"/>
            <a:r>
              <a:rPr lang="en-US" altLang="ja-JP" smtClean="0"/>
              <a:t>8</a:t>
            </a:r>
            <a:r>
              <a:rPr lang="ja-JP" altLang="en-US" smtClean="0"/>
              <a:t>種類のアドレッシングモード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85750"/>
            <a:ext cx="8286750" cy="706438"/>
          </a:xfrm>
        </p:spPr>
        <p:txBody>
          <a:bodyPr/>
          <a:lstStyle/>
          <a:p>
            <a:r>
              <a:rPr lang="ja-JP" altLang="en-US" smtClean="0"/>
              <a:t>H</a:t>
            </a:r>
            <a:r>
              <a:rPr lang="en-US" altLang="ja-JP" smtClean="0"/>
              <a:t>8/3052</a:t>
            </a:r>
            <a:r>
              <a:rPr lang="ja-JP" altLang="en-US" smtClean="0"/>
              <a:t>の</a:t>
            </a:r>
            <a:r>
              <a:rPr lang="en-US" altLang="ja-JP" smtClean="0"/>
              <a:t>CPU</a:t>
            </a:r>
            <a:r>
              <a:rPr lang="ja-JP" altLang="en-US" smtClean="0"/>
              <a:t>コア・</a:t>
            </a:r>
            <a:r>
              <a:rPr lang="en-US" altLang="ja-JP" smtClean="0"/>
              <a:t>H8/300H</a:t>
            </a:r>
            <a:r>
              <a:rPr lang="ja-JP" altLang="en-US" smtClean="0"/>
              <a:t>の概要</a:t>
            </a:r>
            <a:endParaRPr lang="ja-JP" altLang="ja-JP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76262"/>
          </a:xfrm>
        </p:spPr>
        <p:txBody>
          <a:bodyPr/>
          <a:lstStyle/>
          <a:p>
            <a:r>
              <a:rPr lang="ja-JP" altLang="en-US" smtClean="0"/>
              <a:t>レジスタ構成</a:t>
            </a:r>
          </a:p>
        </p:txBody>
      </p:sp>
      <p:graphicFrame>
        <p:nvGraphicFramePr>
          <p:cNvPr id="18438" name="Group 6"/>
          <p:cNvGraphicFramePr>
            <a:graphicFrameLocks noGrp="1"/>
          </p:cNvGraphicFramePr>
          <p:nvPr/>
        </p:nvGraphicFramePr>
        <p:xfrm>
          <a:off x="1692275" y="1785938"/>
          <a:ext cx="6096000" cy="2194560"/>
        </p:xfrm>
        <a:graphic>
          <a:graphicData uri="http://schemas.openxmlformats.org/drawingml/2006/table">
            <a:tbl>
              <a:tblPr/>
              <a:tblGrid>
                <a:gridCol w="1219200"/>
                <a:gridCol w="2438400"/>
                <a:gridCol w="1219200"/>
                <a:gridCol w="1219200"/>
              </a:tblGrid>
              <a:tr h="1444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ER0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R0H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R0L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ER1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R1H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R1L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ER2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R2H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R2L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ER3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R3H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R3L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ER4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R4H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R4L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ER5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R5H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R5L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ER6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R6H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R6L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ER7(SP)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R7H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R7L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494" name="Group 62"/>
          <p:cNvGraphicFramePr>
            <a:graphicFrameLocks noGrp="1"/>
          </p:cNvGraphicFramePr>
          <p:nvPr/>
        </p:nvGraphicFramePr>
        <p:xfrm>
          <a:off x="2916238" y="4522788"/>
          <a:ext cx="4870450" cy="274320"/>
        </p:xfrm>
        <a:graphic>
          <a:graphicData uri="http://schemas.openxmlformats.org/drawingml/2006/table">
            <a:tbl>
              <a:tblPr/>
              <a:tblGrid>
                <a:gridCol w="1223962"/>
                <a:gridCol w="3646488"/>
              </a:tblGrid>
              <a:tr h="1444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PC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504" name="Group 72"/>
          <p:cNvGraphicFramePr>
            <a:graphicFrameLocks noGrp="1"/>
          </p:cNvGraphicFramePr>
          <p:nvPr/>
        </p:nvGraphicFramePr>
        <p:xfrm>
          <a:off x="4716463" y="5243513"/>
          <a:ext cx="3032125" cy="274320"/>
        </p:xfrm>
        <a:graphic>
          <a:graphicData uri="http://schemas.openxmlformats.org/drawingml/2006/table">
            <a:tbl>
              <a:tblPr/>
              <a:tblGrid>
                <a:gridCol w="665162"/>
                <a:gridCol w="233363"/>
                <a:gridCol w="346075"/>
                <a:gridCol w="301625"/>
                <a:gridCol w="303212"/>
                <a:gridCol w="301625"/>
                <a:gridCol w="285750"/>
                <a:gridCol w="293688"/>
                <a:gridCol w="301625"/>
              </a:tblGrid>
              <a:tr h="2159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CCR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UI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62" name="Text Box 96"/>
          <p:cNvSpPr txBox="1">
            <a:spLocks noChangeArrowheads="1"/>
          </p:cNvSpPr>
          <p:nvPr/>
        </p:nvSpPr>
        <p:spPr bwMode="auto">
          <a:xfrm>
            <a:off x="663575" y="1720850"/>
            <a:ext cx="142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汎用レジスタ</a:t>
            </a:r>
          </a:p>
        </p:txBody>
      </p:sp>
      <p:sp>
        <p:nvSpPr>
          <p:cNvPr id="16463" name="Text Box 97"/>
          <p:cNvSpPr txBox="1">
            <a:spLocks noChangeArrowheads="1"/>
          </p:cNvSpPr>
          <p:nvPr/>
        </p:nvSpPr>
        <p:spPr bwMode="auto">
          <a:xfrm>
            <a:off x="714375" y="4429125"/>
            <a:ext cx="2200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 コントロールレジスタ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わんくま名古屋勉強会＃３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スライドマスタN03">
  <a:themeElements>
    <a:clrScheme name="1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スライドマスタN03">
  <a:themeElements>
    <a:clrScheme name="2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スライドマスタN03">
  <a:themeElements>
    <a:clrScheme name="3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スライドマスタN03">
  <a:themeElements>
    <a:clrScheme name="4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スライドマスタN03">
  <a:themeElements>
    <a:clrScheme name="5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2715</TotalTime>
  <Words>802</Words>
  <Application>Microsoft Office PowerPoint</Application>
  <PresentationFormat>画面に合わせる (4:3)</PresentationFormat>
  <Paragraphs>318</Paragraphs>
  <Slides>25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6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5" baseType="lpstr">
      <vt:lpstr>Arial</vt:lpstr>
      <vt:lpstr>ＭＳ Ｐゴシック</vt:lpstr>
      <vt:lpstr>Calibri</vt:lpstr>
      <vt:lpstr>わんくま名古屋勉強会＃３</vt:lpstr>
      <vt:lpstr>1_スライドマスタN03</vt:lpstr>
      <vt:lpstr>2_スライドマスタN03</vt:lpstr>
      <vt:lpstr>3_スライドマスタN03</vt:lpstr>
      <vt:lpstr>4_スライドマスタN03</vt:lpstr>
      <vt:lpstr>5_スライドマスタN03</vt:lpstr>
      <vt:lpstr>Microsoft Visio 図面</vt:lpstr>
      <vt:lpstr>わんくま名古屋勉強会</vt:lpstr>
      <vt:lpstr>組み込みプログラムとは</vt:lpstr>
      <vt:lpstr>組込みの魅力</vt:lpstr>
      <vt:lpstr>組込みが難しいと思われる要素</vt:lpstr>
      <vt:lpstr>開発方法</vt:lpstr>
      <vt:lpstr>開発環境</vt:lpstr>
      <vt:lpstr>今回のセッションで使用する環境</vt:lpstr>
      <vt:lpstr>H8/3052のCPUコア・H8/300Hの概要</vt:lpstr>
      <vt:lpstr>H8/3052のCPUコア・H8/300Hの概要</vt:lpstr>
      <vt:lpstr>命令セット</vt:lpstr>
      <vt:lpstr>アドレッシングモード</vt:lpstr>
      <vt:lpstr>H8/3052のメモリマップ</vt:lpstr>
      <vt:lpstr>開発環境の構築</vt:lpstr>
      <vt:lpstr>ポート設定</vt:lpstr>
      <vt:lpstr>入力ポート</vt:lpstr>
      <vt:lpstr>出力ポート</vt:lpstr>
      <vt:lpstr>ポートの初期化</vt:lpstr>
      <vt:lpstr>スタートアップの作成</vt:lpstr>
      <vt:lpstr>Main以降の処理</vt:lpstr>
      <vt:lpstr>ハードのみで実現すると</vt:lpstr>
      <vt:lpstr>おまけ</vt:lpstr>
      <vt:lpstr>その結果</vt:lpstr>
      <vt:lpstr>補足・エンディアンの違い</vt:lpstr>
      <vt:lpstr>補足２・バスタイミング</vt:lpstr>
      <vt:lpstr>スライド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初歩の組み込みプログラミング</dc:title>
  <dc:creator>ryoichi</dc:creator>
  <cp:lastModifiedBy>わんくま同盟</cp:lastModifiedBy>
  <cp:revision>80</cp:revision>
  <dcterms:created xsi:type="dcterms:W3CDTF">2008-07-06T11:22:03Z</dcterms:created>
  <dcterms:modified xsi:type="dcterms:W3CDTF">2008-12-29T14:26:32Z</dcterms:modified>
</cp:coreProperties>
</file>