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265" r:id="rId2"/>
    <p:sldId id="266" r:id="rId3"/>
    <p:sldId id="267" r:id="rId4"/>
    <p:sldId id="268" r:id="rId5"/>
    <p:sldId id="269" r:id="rId6"/>
    <p:sldId id="270" r:id="rId7"/>
    <p:sldId id="272" r:id="rId8"/>
    <p:sldId id="273" r:id="rId9"/>
    <p:sldId id="271" r:id="rId10"/>
    <p:sldId id="274" r:id="rId11"/>
    <p:sldId id="275" r:id="rId12"/>
    <p:sldId id="276" r:id="rId13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shift_jis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984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436" y="-96"/>
      </p:cViewPr>
      <p:guideLst>
        <p:guide orient="horz" pos="3107"/>
        <p:guide pos="212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C6647-9BB1-490B-AB9F-39ACEE754BCC}" type="datetimeFigureOut">
              <a:rPr kumimoji="1" lang="ja-JP" altLang="en-US" smtClean="0"/>
              <a:t>2008/7/21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C68ED-7BE5-4DA9-82F4-0DCB8F6E14EB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C5432-9B07-48EE-A2E3-DE7F89C8A23D}" type="datetimeFigureOut">
              <a:rPr kumimoji="1" lang="ja-JP" altLang="en-US" smtClean="0"/>
              <a:pPr/>
              <a:t>2008/7/21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189C3-70FD-45C8-AA34-3D07BFDF182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localnaka\Desktop\3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57158" y="285728"/>
            <a:ext cx="8286808" cy="5709181"/>
          </a:xfrm>
          <a:prstGeom prst="rect">
            <a:avLst/>
          </a:prstGeom>
          <a:noFill/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ja-JP" altLang="ja-JP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979613" y="6165850"/>
            <a:ext cx="6624637" cy="571500"/>
          </a:xfrm>
          <a:prstGeom prst="rect">
            <a:avLst/>
          </a:prstGeom>
          <a:solidFill>
            <a:srgbClr val="F3BB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0" lang="ja-JP" altLang="en-US" sz="2300" dirty="0" err="1">
                <a:solidFill>
                  <a:schemeClr val="tx2"/>
                </a:solidFill>
                <a:ea typeface="ＭＳ Ｐゴシック" pitchFamily="50" charset="-128"/>
              </a:rPr>
              <a:t>わんくま</a:t>
            </a:r>
            <a:r>
              <a:rPr kumimoji="0" lang="ja-JP" altLang="en-US" sz="2300" dirty="0">
                <a:solidFill>
                  <a:schemeClr val="tx2"/>
                </a:solidFill>
                <a:ea typeface="ＭＳ Ｐゴシック" pitchFamily="50" charset="-128"/>
              </a:rPr>
              <a:t>同盟 </a:t>
            </a:r>
            <a:r>
              <a:rPr kumimoji="0" lang="ja-JP" altLang="en-US" sz="2300" dirty="0" smtClean="0">
                <a:solidFill>
                  <a:schemeClr val="tx2"/>
                </a:solidFill>
                <a:ea typeface="ＭＳ Ｐゴシック" pitchFamily="50" charset="-128"/>
              </a:rPr>
              <a:t>名古屋勉強会 </a:t>
            </a:r>
            <a:r>
              <a:rPr kumimoji="0" lang="en-US" altLang="ja-JP" sz="2300" dirty="0" smtClean="0">
                <a:solidFill>
                  <a:schemeClr val="tx2"/>
                </a:solidFill>
                <a:ea typeface="ＭＳ Ｐゴシック" pitchFamily="50" charset="-128"/>
              </a:rPr>
              <a:t>#3</a:t>
            </a:r>
            <a:endParaRPr kumimoji="0" lang="en-US" altLang="ja-JP" sz="2300" dirty="0">
              <a:solidFill>
                <a:schemeClr val="tx2"/>
              </a:solidFill>
              <a:ea typeface="ＭＳ Ｐゴシック" pitchFamily="50" charset="-128"/>
            </a:endParaRPr>
          </a:p>
        </p:txBody>
      </p:sp>
      <p:pic>
        <p:nvPicPr>
          <p:cNvPr id="10" name="Picture 2" descr="C:\Users\localnaka\Desktop\名称未設定1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28596" y="6165056"/>
            <a:ext cx="1643074" cy="57295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yoichi@wankuma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blogs.wankuma.com/ryoichi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2786058"/>
            <a:ext cx="8001056" cy="1214446"/>
          </a:xfrm>
        </p:spPr>
        <p:txBody>
          <a:bodyPr/>
          <a:lstStyle/>
          <a:p>
            <a:pPr>
              <a:buNone/>
            </a:pPr>
            <a:r>
              <a:rPr lang="ja-JP" altLang="en-US" sz="6000" dirty="0" smtClean="0"/>
              <a:t>デジタルカメラ</a:t>
            </a:r>
            <a:r>
              <a:rPr lang="ja-JP" altLang="en-US" sz="6000" dirty="0" smtClean="0"/>
              <a:t>写真講座</a:t>
            </a:r>
            <a:endParaRPr lang="ja-JP" altLang="ja-JP" sz="6000" dirty="0" smtClean="0"/>
          </a:p>
        </p:txBody>
      </p:sp>
      <p:pic>
        <p:nvPicPr>
          <p:cNvPr id="1026" name="Picture 2" descr="G:\Photo\070713\IMG_27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4375554"/>
            <a:ext cx="2000231" cy="1500172"/>
          </a:xfrm>
          <a:prstGeom prst="rect">
            <a:avLst/>
          </a:prstGeom>
          <a:noFill/>
        </p:spPr>
      </p:pic>
      <p:sp>
        <p:nvSpPr>
          <p:cNvPr id="6" name="テキスト ボックス 5"/>
          <p:cNvSpPr txBox="1"/>
          <p:nvPr/>
        </p:nvSpPr>
        <p:spPr>
          <a:xfrm>
            <a:off x="2428860" y="4786322"/>
            <a:ext cx="40886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err="1" smtClean="0"/>
              <a:t>りょーいち</a:t>
            </a:r>
            <a:endParaRPr kumimoji="1" lang="ja-JP" altLang="en-US" sz="2000" dirty="0" smtClean="0"/>
          </a:p>
          <a:p>
            <a:r>
              <a:rPr lang="en-US" altLang="ja-JP" sz="2000" dirty="0" smtClean="0">
                <a:hlinkClick r:id="rId3"/>
              </a:rPr>
              <a:t>ryoichi@wankuma.com</a:t>
            </a:r>
            <a:endParaRPr lang="ja-JP" altLang="en-US" sz="2000" dirty="0" smtClean="0"/>
          </a:p>
          <a:p>
            <a:r>
              <a:rPr lang="en-US" altLang="ja-JP" sz="2000" dirty="0" smtClean="0">
                <a:hlinkClick r:id="rId4"/>
              </a:rPr>
              <a:t>http://blogs.wankuma.com/ryoichi</a:t>
            </a:r>
            <a:r>
              <a:rPr lang="en-US" altLang="ja-JP" sz="2000" dirty="0" smtClean="0">
                <a:hlinkClick r:id="rId4"/>
              </a:rPr>
              <a:t>/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2910" y="2214554"/>
            <a:ext cx="2605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err="1" smtClean="0"/>
              <a:t>りょー</a:t>
            </a:r>
            <a:r>
              <a:rPr kumimoji="1" lang="ja-JP" altLang="en-US" sz="3600" dirty="0" smtClean="0"/>
              <a:t>いちの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撮影アングルを意識する</a:t>
            </a:r>
            <a:endParaRPr kumimoji="1" lang="ja-JP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00108"/>
            <a:ext cx="185738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000108"/>
            <a:ext cx="185738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テキスト ボックス 7"/>
          <p:cNvSpPr txBox="1"/>
          <p:nvPr/>
        </p:nvSpPr>
        <p:spPr>
          <a:xfrm>
            <a:off x="571472" y="3786190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真上から撮影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143240" y="3786190"/>
            <a:ext cx="2509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しゃがんで撮影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43636" y="3786190"/>
            <a:ext cx="2303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猫目線で撮影</a:t>
            </a:r>
            <a:endParaRPr kumimoji="1" lang="ja-JP" altLang="en-US" sz="280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000108"/>
            <a:ext cx="185738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テキスト ボックス 12"/>
          <p:cNvSpPr txBox="1"/>
          <p:nvPr/>
        </p:nvSpPr>
        <p:spPr>
          <a:xfrm>
            <a:off x="1571604" y="4714884"/>
            <a:ext cx="5734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出来るだけ被写体の目線で撮影する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必要ないものは写さない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42910" y="1000108"/>
            <a:ext cx="75724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小物などを撮影する時、そのもの以外のものが写ってしまうと、生活観が出てしまい、被写体の価値観に影響する。</a:t>
            </a:r>
            <a:endParaRPr kumimoji="1" lang="ja-JP" altLang="en-US" sz="2800" dirty="0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3" y="2643182"/>
            <a:ext cx="266701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643182"/>
            <a:ext cx="2714644" cy="203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テキスト ボックス 13"/>
          <p:cNvSpPr txBox="1"/>
          <p:nvPr/>
        </p:nvSpPr>
        <p:spPr>
          <a:xfrm>
            <a:off x="1928794" y="4857760"/>
            <a:ext cx="48526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背景に何も写らない状況を作り</a:t>
            </a:r>
          </a:p>
          <a:p>
            <a:pPr algn="ctr"/>
            <a:r>
              <a:rPr kumimoji="1" lang="ja-JP" altLang="en-US" sz="2800" dirty="0" smtClean="0"/>
              <a:t>必要ないものは写さない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知ってると得するテクニック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実践編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28662" y="1357298"/>
            <a:ext cx="3950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・マクロ</a:t>
            </a:r>
            <a:r>
              <a:rPr lang="ja-JP" altLang="en-US" sz="2800" dirty="0" smtClean="0"/>
              <a:t>撮影で迫力アップ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28662" y="2500306"/>
            <a:ext cx="2138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・反射</a:t>
            </a:r>
            <a:r>
              <a:rPr lang="ja-JP" altLang="en-US" sz="2800" dirty="0" smtClean="0"/>
              <a:t>に注意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28662" y="3643314"/>
            <a:ext cx="6290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・フォーカスをあわせてから構図を決める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86512" y="4214818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などなど</a:t>
            </a:r>
            <a:r>
              <a:rPr kumimoji="1" lang="ja-JP" altLang="en-US" dirty="0" err="1" smtClean="0"/>
              <a:t>。。。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自己紹介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28596" y="857232"/>
            <a:ext cx="8229600" cy="590537"/>
          </a:xfrm>
        </p:spPr>
        <p:txBody>
          <a:bodyPr/>
          <a:lstStyle/>
          <a:p>
            <a:pPr>
              <a:buNone/>
            </a:pPr>
            <a:r>
              <a:rPr kumimoji="1" lang="en-US" altLang="ja-JP" dirty="0" smtClean="0"/>
              <a:t>HN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:</a:t>
            </a:r>
            <a:r>
              <a:rPr kumimoji="1" lang="ja-JP" altLang="en-US" dirty="0" smtClean="0"/>
              <a:t> </a:t>
            </a:r>
            <a:r>
              <a:rPr kumimoji="1" lang="ja-JP" altLang="en-US" dirty="0" err="1" smtClean="0"/>
              <a:t>りょーいち</a:t>
            </a:r>
            <a:endParaRPr kumimoji="1" lang="ja-JP" altLang="en-US" dirty="0" smtClean="0"/>
          </a:p>
          <a:p>
            <a:pPr>
              <a:buNone/>
            </a:pPr>
            <a:endParaRPr kumimoji="1" lang="ja-JP" altLang="en-US" dirty="0"/>
          </a:p>
        </p:txBody>
      </p:sp>
      <p:sp>
        <p:nvSpPr>
          <p:cNvPr id="4" name="テキスト プレースホルダ 2"/>
          <p:cNvSpPr txBox="1">
            <a:spLocks/>
          </p:cNvSpPr>
          <p:nvPr/>
        </p:nvSpPr>
        <p:spPr bwMode="auto">
          <a:xfrm>
            <a:off x="428596" y="1428736"/>
            <a:ext cx="82296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りょーいち</a:t>
            </a:r>
            <a:r>
              <a:rPr kumimoji="1" lang="ja-JP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blog </a:t>
            </a:r>
            <a:r>
              <a:rPr kumimoji="1" lang="ja-JP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にて、平日</a:t>
            </a:r>
            <a:r>
              <a:rPr kumimoji="1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1" lang="ja-JP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日</a:t>
            </a:r>
            <a:r>
              <a:rPr kumimoji="1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1" lang="ja-JP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枚ずつ癒し系写真を掲載しています。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テキスト プレースホルダ 2"/>
          <p:cNvSpPr txBox="1">
            <a:spLocks/>
          </p:cNvSpPr>
          <p:nvPr/>
        </p:nvSpPr>
        <p:spPr bwMode="auto">
          <a:xfrm>
            <a:off x="428596" y="2500306"/>
            <a:ext cx="82296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シュウたんの中の人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143248"/>
            <a:ext cx="8143932" cy="3053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自己紹介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28596" y="785794"/>
            <a:ext cx="3384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ペンギンと猫が好き。</a:t>
            </a:r>
            <a:endParaRPr kumimoji="1" lang="ja-JP" altLang="en-US" sz="2800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3357562"/>
            <a:ext cx="642942" cy="8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5" y="4125519"/>
            <a:ext cx="2405080" cy="180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2357429"/>
            <a:ext cx="1357322" cy="18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2357430"/>
            <a:ext cx="1285884" cy="96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3357562"/>
            <a:ext cx="3500462" cy="262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1285860"/>
            <a:ext cx="1357323" cy="101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2357430"/>
            <a:ext cx="1214446" cy="16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14480" y="3286123"/>
            <a:ext cx="1000132" cy="75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00561" y="1285860"/>
            <a:ext cx="266701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596" y="1285860"/>
            <a:ext cx="1238259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714480" y="1285860"/>
            <a:ext cx="128749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15206" y="1285860"/>
            <a:ext cx="1357322" cy="101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500826" y="4286256"/>
            <a:ext cx="209551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7709 -0.16249 C 0.97604 -0.16203 0.97465 -0.16203 0.97396 -0.16111 C 0.97327 -0.16018 0.97379 -0.15786 0.97292 -0.15694 C 0.97084 -0.15486 0.96806 -0.15416 0.96563 -0.15277 C 0.95834 -0.13078 0.94427 -0.1074 0.93438 -0.08749 C 0.92274 -0.06411 0.90903 -0.04259 0.89584 -0.02083 C 0.87917 0.00649 0.84306 0.03033 0.82084 0.04445 C 0.8007 0.05718 0.77969 0.06991 0.75938 0.08334 C 0.74549 0.0926 0.72934 0.09376 0.71459 0.10001 C 0.65729 0.12408 0.59792 0.13589 0.53837 0.14723 C 0.50747 0.15325 0.46459 0.15186 0.43854 0.15278 C 0.39306 0.14561 0.45643 0.15487 0.39167 0.14862 C 0.35799 0.14538 0.32518 0.13774 0.29167 0.13473 C 0.27257 0.12755 0.25469 0.12477 0.23542 0.12084 C 0.2217 0.11806 0.21719 0.11413 0.20104 0.10973 C 0.16927 0.10093 0.13681 0.09538 0.10521 0.08612 C 0.0934 0.08264 0.08524 0.06876 0.07604 0.05973 C 0.06545 0.04931 0.0434 0.03565 0.03125 0.03334 C 0.02917 0.03241 0.02691 0.03218 0.025 0.03056 C 0.02396 0.02964 0.02396 0.02732 0.02292 0.02639 C 0.01927 0.02339 0.01528 0.02176 0.01146 0.01945 C 0.00851 0.01158 0.00295 0.00811 1.66667E-6 7.03704E-6 " pathEditMode="relative" ptsTypes="fffffffffffffffffffffA">
                                      <p:cBhvr>
                                        <p:cTn id="6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687 -0.37638 C -0.38593 -0.36666 -0.37986 -0.35324 -0.36666 -0.34305 C -0.32968 -0.31504 -0.28923 -0.29213 -0.2552 -0.25833 C -0.23941 -0.24259 -0.22257 -0.228 -0.20833 -0.20972 C -0.20034 -0.19953 -0.19305 -0.18842 -0.18437 -0.17916 C -0.13003 -0.12152 -0.06996 -0.07453 -0.0125 -0.02361 C -0.01198 -0.02268 -2.5E-6 -0.00277 -2.5E-6 -1.11111E-6 " pathEditMode="relative" ptsTypes="ffffffA">
                                      <p:cBhvr>
                                        <p:cTn id="8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292 0.13055 C -0.61632 0.10416 -0.60521 0.08449 -0.5875 0.06805 C -0.57413 0.05555 -0.55521 0.05231 -0.54271 0.0375 C -0.50295 -0.00949 -0.45365 -0.03148 -0.40312 -0.04722 C -0.39236 -0.0507 -0.38177 -0.05579 -0.37083 -0.05834 C -0.3592 -0.06088 -0.34705 -0.05972 -0.33542 -0.0625 C -0.3092 -0.06852 -0.28281 -0.07338 -0.25625 -0.07639 C -0.24375 -0.0757 -0.2309 -0.07755 -0.21875 -0.07361 C -0.14826 -0.05139 -0.19653 -0.06088 -0.15833 -0.05417 C -0.12014 -0.03959 -0.07951 -0.03565 -0.0408 -0.02361 C -0.03142 -0.02084 -0.02187 -0.01667 -0.01354 -0.01111 C -0.0099 -0.0088 -0.00417 7.40741E-7 1.94444E-6 7.40741E-7 " pathEditMode="relative" ptsTypes="fffffffffffA">
                                      <p:cBhvr>
                                        <p:cTn id="10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3438 -0.3375 C -0.8231 -0.3324 -0.80053 -0.34074 -0.78751 -0.34166 C -0.74306 -0.35347 -0.69619 -0.35092 -0.65105 -0.35694 C -0.60938 -0.35555 -0.56771 -0.35115 -0.52605 -0.34861 C -0.50174 -0.34352 -0.48091 -0.33842 -0.4573 -0.33611 C -0.44914 -0.33426 -0.4382 -0.33171 -0.43021 -0.33055 C -0.41633 -0.32847 -0.38855 -0.325 -0.38855 -0.325 C -0.37952 -0.32222 -0.37067 -0.32106 -0.36146 -0.31944 C -0.35122 -0.31574 -0.34254 -0.31296 -0.3323 -0.31111 C -0.30956 -0.2949 -0.29376 -0.28588 -0.27084 -0.27361 C -0.22431 -0.24838 -0.25921 -0.26319 -0.23334 -0.25277 C -0.22344 -0.24259 -0.21893 -0.24236 -0.20938 -0.23472 C -0.20261 -0.22939 -0.19497 -0.2199 -0.18751 -0.21666 C -0.18074 -0.20949 -0.1731 -0.20347 -0.16667 -0.19583 C -0.16268 -0.1912 -0.15938 -0.18518 -0.15521 -0.18055 C -0.15035 -0.175 -0.14324 -0.16875 -0.13855 -0.1625 C -0.12987 -0.15092 -0.13837 -0.15902 -0.13126 -0.15277 C -0.12778 -0.1456 -0.11737 -0.12477 -0.11146 -0.12222 C -0.10313 -0.10393 -0.08646 -0.08727 -0.07396 -0.07361 C -0.07206 -0.07152 -0.06945 -0.07037 -0.06771 -0.06805 C -0.0566 -0.05324 -0.03768 -0.03009 -0.02396 -0.02083 C -0.01962 -0.01782 -0.01094 -0.01273 -0.0073 -0.00833 C -6.38889E-6 0.00023 -0.00417 8.67362E-19 -6.38889E-6 8.67362E-19 " pathEditMode="relative" ptsTypes="ffffffffffffffffffffffA">
                                      <p:cBhvr>
                                        <p:cTn id="1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792 -0.47917 C 0.20104 -0.46644 0.20885 -0.4544 0.21458 -0.44306 C 0.21615 -0.43982 0.2191 -0.43773 0.22083 -0.43449 C 0.22257 -0.43102 0.22361 -0.42732 0.225 -0.42361 C 0.22569 -0.42153 0.22795 -0.42107 0.22917 -0.41945 C 0.23368 -0.41343 0.23819 -0.40741 0.24271 -0.40139 C 0.2566 -0.38287 0.26302 -0.35301 0.26979 -0.32917 C 0.27101 -0.31852 0.27292 -0.31042 0.27708 -0.30139 C 0.28003 -0.2706 0.28403 -0.2375 0.27708 -0.20695 C 0.27083 -0.17986 0.25781 -0.14653 0.24271 -0.12639 C 0.23299 -0.11343 0.2224 -0.09769 0.20833 -0.09306 C 0.19323 -0.07755 0.2 -0.08195 0.18958 -0.07639 C 0.17274 -0.05394 0.14462 -0.04491 0.12292 -0.03611 C 0.11545 -0.0331 0.10868 -0.02917 0.10104 -0.02778 C 0.08472 -0.01852 0.0691 -0.01366 0.05208 -0.00834 C 0.04288 -0.00533 0.02396 -0.00278 0.02396 -0.00278 C 0.01424 0.00046 0.01354 1.48148E-6 2.5E-6 1.48148E-6 " pathEditMode="relative" ptsTypes="ffffffffffffffffA">
                                      <p:cBhvr>
                                        <p:cTn id="1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77779 C 0.01232 0.70973 0.01198 0.6389 0.01458 0.56945 C 0.01285 0.5139 0.01007 0.45834 0.0125 0.40279 C 0.00937 0.38242 0.01285 0.35649 0.01354 0.33612 C 0.00764 0.30464 0.01337 0.272 0.00937 0.24029 C 0.00729 0.1926 0.01007 0.20927 0.00625 0.1889 C 0.00451 0.16714 0.00312 0.14538 0.00104 0.12362 C -0.00035 0.08265 1.11111E-6 0.04005 1.11111E-6 6.2963E-6 " pathEditMode="relative" ptsTypes="fffffffA">
                                      <p:cBhvr>
                                        <p:cTn id="16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249 0.05971 C -0.21405 0.02754 -0.16683 0.02407 -0.11353 0.01805 C -0.09999 0.01643 -0.08732 0.01087 -0.07395 0.00832 C -0.04426 0.00254 -0.03836 0.00277 -0.01145 0.00138 C -0.00225 -0.00024 -0.00589 -5.55556E-6 6.11111E-6 -5.55556E-6 " pathEditMode="relative" ptsTypes="ffffA">
                                      <p:cBhvr>
                                        <p:cTn id="1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104 0.52083 C 0.73749 0.5074 0.72326 0.49675 0.70729 0.48888 C 0.68367 0.46434 0.71492 0.49421 0.68333 0.4736 C 0.65902 0.45763 0.6401 0.44212 0.61666 0.42777 C 0.58576 0.40879 0.5559 0.38402 0.52395 0.36805 C 0.51614 0.36411 0.50781 0.36249 0.49999 0.35833 C 0.47586 0.34559 0.45208 0.33124 0.42812 0.31805 C 0.42083 0.31411 0.41354 0.31064 0.40624 0.30694 C 0.39999 0.3037 0.39461 0.29814 0.38854 0.29444 C 0.37065 0.28379 0.35242 0.27407 0.33437 0.26388 L 0.33437 0.26388 C 0.29999 0.25138 0.3526 0.27129 0.30624 0.24999 C 0.27864 0.23726 0.24913 0.23078 0.22187 0.21666 C 0.21145 0.21133 0.20121 0.20508 0.19062 0.19999 C 0.17447 0.19189 0.15607 0.18819 0.14062 0.17777 C 0.12968 0.17036 0.11874 0.15647 0.10729 0.15277 C 0.09635 0.14397 0.08263 0.13888 0.07083 0.13194 C 0.06683 0.12383 0.05954 0.12245 0.05416 0.11527 C 0.05138 0.11157 0.0486 0.10786 0.04583 0.10416 C 0.03697 0.09235 0.03229 0.07221 0.02604 0.05833 C 0.02378 0.04745 0.01944 0.04305 0.01562 0.03333 C 0.01093 0.02152 0.00711 0.00948 -5.83333E-6 -5.92593E-6 " pathEditMode="relative" ptsTypes="fffffffffFfffffffffffA">
                                      <p:cBhvr>
                                        <p:cTn id="20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355 -0.80139 C -0.2625 -0.79745 -0.26025 -0.79421 -0.25938 -0.79027 C -0.25591 -0.77523 -0.26025 -0.78379 -0.2573 -0.77361 C -0.25278 -0.75717 -0.24809 -0.74004 -0.24167 -0.725 C -0.23924 -0.69977 -0.2257 -0.675 -0.21875 -0.65 C -0.21598 -0.62777 -0.20677 -0.61041 -0.19983 -0.59027 C -0.19271 -0.56875 -0.18681 -0.54213 -0.17604 -0.52384 C -0.17257 -0.51759 -0.16858 -0.51203 -0.16563 -0.50555 C -0.16042 -0.49398 -0.15695 -0.48148 -0.15209 -0.46944 C -0.14011 -0.44097 -0.12604 -0.41273 -0.11667 -0.38194 C -0.11268 -0.36944 -0.11025 -0.35301 -0.10729 -0.34051 C -0.10608 -0.32986 -0.10452 -0.32801 -0.10209 -0.31805 C -0.09896 -0.30555 -0.10018 -0.29745 -0.09375 -0.28912 C -0.0908 -0.27361 -0.09601 -0.29814 -0.08646 -0.27083 C -0.07882 -0.24907 -0.09184 -0.2743 -0.08229 -0.25717 C -0.07414 -0.22592 -0.07969 -0.2368 -0.06979 -0.22083 C -0.0658 -0.20231 -0.05868 -0.18588 -0.05313 -0.16805 C -0.04931 -0.15578 -0.04584 -0.14352 -0.04063 -0.13194 C -0.03681 -0.1118 -0.02882 -0.09375 -0.02188 -0.07523 C -0.01615 -0.05949 -0.01459 -0.04097 -0.00729 -0.02639 C -0.00625 -0.01898 -0.00521 -0.0037 1.94444E-6 -1.48148E-6 " pathEditMode="relative" ptsTypes="ffffffffffffffffffffA">
                                      <p:cBhvr>
                                        <p:cTn id="22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167 0.09584 C 0.33663 0.08565 0.33003 0.06736 0.32292 0.06111 C 0.31736 0.04607 0.31076 0.03797 0.30208 0.02639 C 0.2974 0.02014 0.2974 0.01065 0.29167 0.00556 C 0.28941 -0.0037 0.29253 0.00625 0.28438 -0.00555 C 0.28264 -0.0081 0.28177 -0.01111 0.28021 -0.01389 C 0.27708 -0.01944 0.27274 -0.02939 0.26875 -0.03472 C 0.25035 -0.05926 0.21701 -0.07754 0.19167 -0.08055 C 0.17795 -0.08657 0.15382 -0.0824 0.14167 -0.08194 C 0.12378 -0.07939 0.09063 -0.07268 0.07396 -0.0625 C 0.05816 -0.05277 0.04479 -0.03935 0.02813 -0.03194 C 0.02465 -0.03032 0.02222 -0.02662 0.01875 -0.025 C 0.01424 -0.01782 0.0099 -0.01134 0.00313 -0.00833 C -0.00035 -0.00208 8.33333E-7 -0.00509 8.33333E-7 6.93889E-18 " pathEditMode="relative" ptsTypes="fffffffffffffA">
                                      <p:cBhvr>
                                        <p:cTn id="24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375 0.01643 C 0.58455 -0.00278 0.57326 -0.02153 0.56042 -0.03611 C 0.55764 -0.03912 0.55382 -0.04028 0.55104 -0.04329 C 0.53993 -0.05486 0.53125 -0.07153 0.51875 -0.08056 C 0.49583 -0.09699 0.47552 -0.1169 0.45208 -0.13334 C 0.34635 -0.20787 0.23055 -0.27408 0.11042 -0.2875 C 0.09757 -0.28727 0.03507 -0.28773 0.01042 -0.28334 C -0.02518 -0.27685 -0.05764 -0.26435 -0.09167 -0.25 C -0.20538 -0.20162 -0.11962 -0.24306 -0.15417 -0.22222 C -0.17917 -0.20718 -0.20781 -0.18912 -0.22292 -0.15695 C -0.23646 -0.12778 -0.24445 -0.08148 -0.25104 -0.05278 C -0.25955 0.02731 -0.25434 0.07616 -0.22604 0.14444 C -0.22396 0.1493 -0.21702 0.16504 -0.21354 0.16944 C -0.20035 0.18541 -0.17726 0.19213 -0.16042 0.19444 C -0.13073 0.18703 -0.0967 0.17291 -0.07396 0.14583 C -0.06129 0.13078 -0.02622 0.07338 -0.02188 0.06666 C -0.01181 0.05116 -0.0007 0.03032 0.00417 0.01111 C 0.00295 0.00787 0.00191 0.00254 4.16667E-6 2.59259E-6 " pathEditMode="relative" ptsTypes="fffffffffffffffffA">
                                      <p:cBhvr>
                                        <p:cTn id="26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50694 C -0.01076 -0.4405 -0.01181 -0.37268 -0.00312 -0.30694 C 0.00122 -0.23634 -0.00087 -0.16527 0.00104 -0.09444 C -0.00208 -0.07407 0.00156 -0.0412 0.00208 -0.02222 C 0.00104 -0.01481 4.44444E-6 -0.00763 4.44444E-6 -3.46945E-18 " pathEditMode="relative" ptsTypes="ffffA">
                                      <p:cBhvr>
                                        <p:cTn id="28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603 0.86112 C -0.36718 0.85255 -0.36041 0.84468 -0.35207 0.83612 C -0.346 0.82987 -0.34791 0.8345 -0.3427 0.82778 C -0.33801 0.822 -0.33419 0.81482 -0.32916 0.80973 C -0.31631 0.79677 -0.29843 0.7882 -0.28437 0.77778 C -0.28315 0.77686 -0.27673 0.77315 -0.27499 0.77084 C -0.26267 0.7544 -0.2519 0.7345 -0.23749 0.72084 C -0.22569 0.70973 -0.22951 0.71505 -0.2177 0.70695 C -0.20242 0.69653 -0.18853 0.68658 -0.17291 0.67778 C -0.16249 0.6639 -0.13801 0.63241 -0.12291 0.62501 C -0.11353 0.61366 -0.11128 0.61343 -0.10207 0.60556 C -0.0986 0.60255 -0.09166 0.59723 -0.09166 0.59723 C -0.08471 0.58496 -0.07603 0.57802 -0.0677 0.56806 C -0.06284 0.56228 -0.05954 0.55348 -0.05416 0.54862 C -0.04895 0.54376 -0.04253 0.54144 -0.03749 0.53612 C -0.03558 0.53403 -0.03419 0.53126 -0.03228 0.52917 C -0.03107 0.52802 -0.02951 0.52755 -0.02812 0.5264 C -0.02152 0.52084 -0.01562 0.51019 -0.01041 0.50278 C -0.00746 0.49839 -0.00207 0.4889 -0.00207 0.4889 C 0.00036 0.4757 0.00852 0.46343 0.01355 0.4514 C 0.01928 0.43751 0.02327 0.42223 0.02918 0.40834 C 0.03039 0.4014 0.03091 0.39515 0.03334 0.3889 C 0.03629 0.35996 0.03942 0.32987 0.0448 0.3014 C 0.04532 0.2838 0.04688 0.26621 0.04688 0.24862 C 0.04688 0.22408 0.04671 0.19954 0.04584 0.17501 C 0.04567 0.17061 0.04272 0.16251 0.04272 0.16251 C 0.04081 0.14237 0.03959 0.12547 0.03334 0.10695 C 0.0323 0.09353 0.03178 0.08427 0.02709 0.07223 C 0.02536 0.06806 0.02188 0.05973 0.02188 0.05973 C 0.01963 0.04769 0.01407 0.03936 0.00938 0.02917 C 0.00695 0.02385 0.00574 0.01783 0.00313 0.01251 C 0.00227 0.00811 0.00157 0.00417 6.11111E-6 7.40741E-6 " pathEditMode="relative" ptsTypes="fffffffffffffffffffffffffffffffA">
                                      <p:cBhvr>
                                        <p:cTn id="3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今日のお題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714488"/>
            <a:ext cx="8229600" cy="4143404"/>
          </a:xfrm>
        </p:spPr>
        <p:txBody>
          <a:bodyPr/>
          <a:lstStyle/>
          <a:p>
            <a:r>
              <a:rPr kumimoji="1" lang="ja-JP" altLang="en-US" dirty="0" smtClean="0"/>
              <a:t>デジタルカメラ基礎知識</a:t>
            </a:r>
            <a:endParaRPr lang="ja-JP" altLang="en-US" dirty="0" smtClean="0"/>
          </a:p>
          <a:p>
            <a:pPr lvl="1"/>
            <a:r>
              <a:rPr lang="ja-JP" altLang="en-US" sz="2400" dirty="0" smtClean="0"/>
              <a:t>画素数</a:t>
            </a:r>
            <a:r>
              <a:rPr lang="ja-JP" altLang="en-US" sz="2400" dirty="0" smtClean="0"/>
              <a:t>ってなに？</a:t>
            </a:r>
          </a:p>
          <a:p>
            <a:pPr lvl="1"/>
            <a:r>
              <a:rPr lang="ja-JP" altLang="en-US" sz="2400" dirty="0" smtClean="0"/>
              <a:t>シャッター</a:t>
            </a:r>
            <a:r>
              <a:rPr lang="ja-JP" altLang="en-US" sz="2400" dirty="0" smtClean="0"/>
              <a:t>速度ってなに？</a:t>
            </a:r>
          </a:p>
          <a:p>
            <a:pPr lvl="1"/>
            <a:r>
              <a:rPr lang="en-US" altLang="ja-JP" sz="2400" dirty="0" smtClean="0"/>
              <a:t>ISO</a:t>
            </a:r>
            <a:r>
              <a:rPr lang="ja-JP" altLang="en-US" sz="2400" dirty="0" smtClean="0"/>
              <a:t>感度ってなに？</a:t>
            </a:r>
          </a:p>
          <a:p>
            <a:r>
              <a:rPr lang="en-US" altLang="ja-JP" dirty="0" smtClean="0"/>
              <a:t>1</a:t>
            </a:r>
            <a:r>
              <a:rPr lang="ja-JP" altLang="en-US" dirty="0" smtClean="0"/>
              <a:t>ランク上の写真を撮るために</a:t>
            </a:r>
          </a:p>
          <a:p>
            <a:pPr lvl="1"/>
            <a:r>
              <a:rPr lang="ja-JP" altLang="en-US" sz="2400" dirty="0" smtClean="0"/>
              <a:t>撮影アングルを意識する</a:t>
            </a:r>
          </a:p>
          <a:p>
            <a:pPr lvl="1"/>
            <a:r>
              <a:rPr lang="ja-JP" altLang="en-US" sz="2400" dirty="0" smtClean="0"/>
              <a:t>必要ないものは写さない</a:t>
            </a:r>
          </a:p>
          <a:p>
            <a:pPr lvl="1"/>
            <a:r>
              <a:rPr lang="ja-JP" altLang="en-US" dirty="0" smtClean="0"/>
              <a:t>知ってると得する</a:t>
            </a:r>
            <a:r>
              <a:rPr lang="ja-JP" altLang="en-US" dirty="0" smtClean="0"/>
              <a:t>テクニック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14414" y="1142984"/>
            <a:ext cx="6482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今日は実際に撮影しながら話を進めていきます。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画素数ってなに？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052513"/>
            <a:ext cx="8229600" cy="1019165"/>
          </a:xfrm>
        </p:spPr>
        <p:txBody>
          <a:bodyPr/>
          <a:lstStyle/>
          <a:p>
            <a:pPr>
              <a:buNone/>
            </a:pPr>
            <a:r>
              <a:rPr kumimoji="1" lang="en-US" altLang="ja-JP" sz="2800" dirty="0" smtClean="0"/>
              <a:t>100</a:t>
            </a:r>
            <a:r>
              <a:rPr kumimoji="1" lang="ja-JP" altLang="en-US" sz="2800" dirty="0" smtClean="0"/>
              <a:t>万画素、</a:t>
            </a:r>
            <a:r>
              <a:rPr kumimoji="1" lang="en-US" altLang="ja-JP" sz="2800" dirty="0" smtClean="0"/>
              <a:t>500</a:t>
            </a:r>
            <a:r>
              <a:rPr kumimoji="1" lang="ja-JP" altLang="en-US" sz="2800" dirty="0" smtClean="0"/>
              <a:t>万画素、などと記載されています。</a:t>
            </a:r>
          </a:p>
          <a:p>
            <a:pPr>
              <a:buNone/>
            </a:pPr>
            <a:r>
              <a:rPr lang="en-US" altLang="ja-JP" sz="2800" dirty="0" smtClean="0"/>
              <a:t>8</a:t>
            </a:r>
            <a:r>
              <a:rPr lang="ja-JP" altLang="en-US" sz="2800" dirty="0" smtClean="0"/>
              <a:t>メガピクセル、という単位でも表示されます。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57422" y="2214554"/>
            <a:ext cx="4347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1</a:t>
            </a:r>
            <a:r>
              <a:rPr kumimoji="1" lang="ja-JP" altLang="en-US" sz="2800" dirty="0" smtClean="0"/>
              <a:t>メガピクセル </a:t>
            </a:r>
            <a:r>
              <a:rPr kumimoji="1" lang="en-US" altLang="ja-JP" sz="2800" dirty="0" smtClean="0"/>
              <a:t>= 100</a:t>
            </a:r>
            <a:r>
              <a:rPr kumimoji="1" lang="ja-JP" altLang="en-US" sz="2800" dirty="0" smtClean="0"/>
              <a:t>万画素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00034" y="3286124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画素数とは？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4348" y="3929066"/>
            <a:ext cx="6643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1</a:t>
            </a:r>
            <a:r>
              <a:rPr kumimoji="1" lang="ja-JP" altLang="en-US" sz="2400" dirty="0" smtClean="0"/>
              <a:t>枚の写真に使われるドット</a:t>
            </a:r>
            <a:r>
              <a:rPr kumimoji="1" lang="en-US" altLang="ja-JP" sz="2400" dirty="0" smtClean="0"/>
              <a:t>(</a:t>
            </a:r>
            <a:r>
              <a:rPr kumimoji="1" lang="ja-JP" altLang="en-US" sz="2400" dirty="0" smtClean="0"/>
              <a:t>ピクセル</a:t>
            </a:r>
            <a:r>
              <a:rPr kumimoji="1" lang="en-US" altLang="ja-JP" sz="2400" dirty="0" smtClean="0"/>
              <a:t>)</a:t>
            </a:r>
            <a:r>
              <a:rPr kumimoji="1" lang="ja-JP" altLang="en-US" sz="2400" dirty="0" smtClean="0"/>
              <a:t>の数</a:t>
            </a:r>
          </a:p>
          <a:p>
            <a:r>
              <a:rPr kumimoji="1" lang="ja-JP" altLang="en-US" sz="2400" dirty="0" smtClean="0"/>
              <a:t>画素数が多い方がより細かく写すことが可能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1472" y="5143512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どれだけ違うの？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画素数ってなに？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786182" y="3000372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600</a:t>
            </a:r>
            <a:r>
              <a:rPr lang="ja-JP" altLang="en-US" dirty="0" smtClean="0"/>
              <a:t>万画素</a:t>
            </a:r>
            <a:endParaRPr kumimoji="1" lang="ja-JP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071546"/>
            <a:ext cx="267892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071546"/>
            <a:ext cx="238126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929066"/>
            <a:ext cx="260397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 descr="G:\Photo\080721携帯\CA3A01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071546"/>
            <a:ext cx="2405079" cy="1803810"/>
          </a:xfrm>
          <a:prstGeom prst="rect">
            <a:avLst/>
          </a:prstGeom>
          <a:noFill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3929066"/>
            <a:ext cx="236191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テキスト ボックス 17"/>
          <p:cNvSpPr txBox="1"/>
          <p:nvPr/>
        </p:nvSpPr>
        <p:spPr>
          <a:xfrm>
            <a:off x="1142976" y="3000372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13</a:t>
            </a:r>
            <a:r>
              <a:rPr kumimoji="1" lang="en-US" altLang="ja-JP" dirty="0" smtClean="0"/>
              <a:t>0</a:t>
            </a:r>
            <a:r>
              <a:rPr lang="ja-JP" altLang="en-US" dirty="0" smtClean="0"/>
              <a:t>万画素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572264" y="3000372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1200</a:t>
            </a:r>
            <a:r>
              <a:rPr kumimoji="1" lang="ja-JP" altLang="en-US" dirty="0" smtClean="0"/>
              <a:t>万画素</a:t>
            </a:r>
            <a:endParaRPr kumimoji="1" lang="ja-JP" altLang="en-US" dirty="0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3929066"/>
            <a:ext cx="258852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テキスト ボックス 21"/>
          <p:cNvSpPr txBox="1"/>
          <p:nvPr/>
        </p:nvSpPr>
        <p:spPr>
          <a:xfrm>
            <a:off x="1142976" y="3357562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1280 x 960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786182" y="3357562"/>
            <a:ext cx="1437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2816 x 2112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643702" y="3357562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4272 x 2848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シャッター速度ってなに？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42910" y="2786058"/>
            <a:ext cx="7572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写真を撮るためにシャッターが空いている時間を表します。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2910" y="1214422"/>
            <a:ext cx="7643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1/200</a:t>
            </a:r>
            <a:r>
              <a:rPr kumimoji="1" lang="ja-JP" altLang="en-US" sz="2800" dirty="0" smtClean="0"/>
              <a:t> や </a:t>
            </a:r>
            <a:r>
              <a:rPr kumimoji="1" lang="en-US" altLang="ja-JP" sz="2800" dirty="0" smtClean="0"/>
              <a:t>1/60</a:t>
            </a:r>
            <a:r>
              <a:rPr kumimoji="1" lang="ja-JP" altLang="en-US" sz="2800" dirty="0" smtClean="0"/>
              <a:t> など、分数で表示され</a:t>
            </a:r>
            <a:r>
              <a:rPr lang="ja-JP" altLang="en-US" sz="2800" dirty="0" smtClean="0"/>
              <a:t>ることが多いです。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4348" y="2214554"/>
            <a:ext cx="2887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単位は「秒」です。</a:t>
            </a:r>
            <a:endParaRPr kumimoji="1" lang="ja-JP" altLang="en-US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929066"/>
            <a:ext cx="1000132" cy="149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929066"/>
            <a:ext cx="1000132" cy="15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3929066"/>
            <a:ext cx="1000132" cy="15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テキスト ボックス 9"/>
          <p:cNvSpPr txBox="1"/>
          <p:nvPr/>
        </p:nvSpPr>
        <p:spPr>
          <a:xfrm>
            <a:off x="5072066" y="550070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1/2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215074" y="550070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1/15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286644" y="550070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1/60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71472" y="3929066"/>
            <a:ext cx="42148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長い間シャッターを開いていると、それだけ多くの光を取り込みます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シャッター速度ってなに？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15074" y="300037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1/6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786710" y="3286124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1/250</a:t>
            </a:r>
            <a:endParaRPr kumimoji="1" lang="ja-JP" alt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562106"/>
            <a:ext cx="2286016" cy="2442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785794"/>
            <a:ext cx="2271238" cy="221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テキスト ボックス 11"/>
          <p:cNvSpPr txBox="1"/>
          <p:nvPr/>
        </p:nvSpPr>
        <p:spPr>
          <a:xfrm>
            <a:off x="642910" y="928671"/>
            <a:ext cx="5429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シャッター速度が速いほうが、より一瞬を捉えることが出来ます。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00034" y="2428868"/>
            <a:ext cx="571504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動いているものなどを撮る時はシャッター速度が速いほうが</a:t>
            </a:r>
            <a:r>
              <a:rPr lang="ja-JP" altLang="en-US" sz="2800" dirty="0" smtClean="0"/>
              <a:t>ブレません。</a:t>
            </a:r>
            <a:endParaRPr lang="ja-JP" altLang="en-US" sz="2800" dirty="0" smtClean="0"/>
          </a:p>
          <a:p>
            <a:endParaRPr kumimoji="1" lang="ja-JP" altLang="en-US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00034" y="4286256"/>
            <a:ext cx="5572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動いている様子を表現したいときはシャッター速度が遅い方がいいときもあります。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ISO </a:t>
            </a:r>
            <a:r>
              <a:rPr kumimoji="1" lang="ja-JP" altLang="en-US" dirty="0" smtClean="0"/>
              <a:t>感度ってなに？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42910" y="2857496"/>
            <a:ext cx="5360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感度が高い </a:t>
            </a:r>
            <a:r>
              <a:rPr kumimoji="1" lang="en-US" altLang="ja-JP" sz="3200" dirty="0" smtClean="0"/>
              <a:t>= </a:t>
            </a:r>
            <a:r>
              <a:rPr kumimoji="1" lang="ja-JP" altLang="en-US" sz="3200" dirty="0" smtClean="0"/>
              <a:t>光を感じやすい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2910" y="1071546"/>
            <a:ext cx="4506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光を感じる度数を表した数値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42910" y="1714488"/>
            <a:ext cx="7858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標準的には </a:t>
            </a:r>
            <a:r>
              <a:rPr lang="en-US" altLang="ja-JP" sz="2800" dirty="0" smtClean="0"/>
              <a:t>ISO 100</a:t>
            </a:r>
            <a:r>
              <a:rPr lang="ja-JP" altLang="en-US" sz="2800" dirty="0" err="1" smtClean="0"/>
              <a:t>、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ISO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200</a:t>
            </a:r>
            <a:r>
              <a:rPr lang="ja-JP" altLang="en-US" sz="2800" dirty="0" err="1" smtClean="0"/>
              <a:t>、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ISO 400</a:t>
            </a:r>
            <a:r>
              <a:rPr lang="ja-JP" altLang="en-US" sz="2800" dirty="0" err="1" smtClean="0"/>
              <a:t>、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ISO</a:t>
            </a:r>
            <a:r>
              <a:rPr lang="ja-JP" altLang="en-US" sz="2800" dirty="0" smtClean="0"/>
              <a:t> </a:t>
            </a:r>
            <a:r>
              <a:rPr lang="en-US" altLang="ja-JP" sz="2800" dirty="0" smtClean="0"/>
              <a:t>800</a:t>
            </a:r>
            <a:r>
              <a:rPr lang="ja-JP" altLang="en-US" sz="2800" dirty="0" smtClean="0"/>
              <a:t> など。</a:t>
            </a:r>
            <a:endParaRPr lang="en-US" altLang="ja-JP" sz="28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42910" y="4357694"/>
            <a:ext cx="7790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シャッター速度を速く</a:t>
            </a:r>
            <a:r>
              <a:rPr lang="ja-JP" altLang="en-US" sz="3200" dirty="0" smtClean="0"/>
              <a:t>できる </a:t>
            </a:r>
            <a:r>
              <a:rPr kumimoji="1" lang="en-US" altLang="ja-JP" sz="3200" dirty="0" smtClean="0"/>
              <a:t>= </a:t>
            </a:r>
            <a:r>
              <a:rPr kumimoji="1" lang="ja-JP" altLang="en-US" sz="3200" dirty="0" smtClean="0"/>
              <a:t>一瞬を狙え</a:t>
            </a:r>
            <a:r>
              <a:rPr lang="ja-JP" altLang="en-US" sz="3200" dirty="0" smtClean="0"/>
              <a:t>る</a:t>
            </a:r>
            <a:r>
              <a:rPr kumimoji="1" lang="en-US" altLang="ja-JP" sz="3200" dirty="0" smtClean="0"/>
              <a:t>!!</a:t>
            </a:r>
            <a:endParaRPr kumimoji="1" lang="ja-JP" altLang="en-US" sz="3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2910" y="3571876"/>
            <a:ext cx="7935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光を感じやすい </a:t>
            </a:r>
            <a:r>
              <a:rPr kumimoji="1" lang="en-US" altLang="ja-JP" sz="3200" dirty="0" smtClean="0"/>
              <a:t>= </a:t>
            </a:r>
            <a:r>
              <a:rPr kumimoji="1" lang="ja-JP" altLang="en-US" sz="3200" dirty="0" smtClean="0"/>
              <a:t>シャッター速度を速くできる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スライドマスタN03">
  <a:themeElements>
    <a:clrScheme name="プレゼンテーション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プレゼンテーション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プレゼンテーション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スライドマスタN03</Template>
  <TotalTime>3256</TotalTime>
  <Words>463</Words>
  <Application>Microsoft Office PowerPoint</Application>
  <PresentationFormat>画面に合わせる (4:3)</PresentationFormat>
  <Paragraphs>70</Paragraphs>
  <Slides>12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スライドマスタN03</vt:lpstr>
      <vt:lpstr>スライド 1</vt:lpstr>
      <vt:lpstr>自己紹介</vt:lpstr>
      <vt:lpstr>自己紹介</vt:lpstr>
      <vt:lpstr>今日のお題</vt:lpstr>
      <vt:lpstr>画素数ってなに？</vt:lpstr>
      <vt:lpstr>画素数ってなに？</vt:lpstr>
      <vt:lpstr>シャッター速度ってなに？</vt:lpstr>
      <vt:lpstr>シャッター速度ってなに？</vt:lpstr>
      <vt:lpstr>ISO 感度ってなに？</vt:lpstr>
      <vt:lpstr>撮影アングルを意識する</vt:lpstr>
      <vt:lpstr>必要ないものは写さない</vt:lpstr>
      <vt:lpstr>知ってると得するテクニック(実践編)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ryoichi</dc:creator>
  <cp:lastModifiedBy>Ito</cp:lastModifiedBy>
  <cp:revision>15</cp:revision>
  <dcterms:created xsi:type="dcterms:W3CDTF">2008-07-21T06:23:56Z</dcterms:created>
  <dcterms:modified xsi:type="dcterms:W3CDTF">2008-07-23T12:39:57Z</dcterms:modified>
</cp:coreProperties>
</file>