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65" r:id="rId4"/>
    <p:sldId id="266" r:id="rId5"/>
    <p:sldId id="268" r:id="rId6"/>
    <p:sldId id="285" r:id="rId7"/>
    <p:sldId id="286" r:id="rId8"/>
    <p:sldId id="288" r:id="rId9"/>
    <p:sldId id="277" r:id="rId10"/>
    <p:sldId id="269" r:id="rId11"/>
    <p:sldId id="270" r:id="rId12"/>
    <p:sldId id="274" r:id="rId13"/>
    <p:sldId id="272" r:id="rId14"/>
    <p:sldId id="273" r:id="rId15"/>
    <p:sldId id="262" r:id="rId16"/>
    <p:sldId id="280" r:id="rId17"/>
    <p:sldId id="263" r:id="rId18"/>
    <p:sldId id="264" r:id="rId19"/>
    <p:sldId id="281" r:id="rId20"/>
    <p:sldId id="282" r:id="rId21"/>
    <p:sldId id="283" r:id="rId22"/>
    <p:sldId id="284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F47"/>
    <a:srgbClr val="FF9933"/>
    <a:srgbClr val="66C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086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0B488-7B5F-4523-B16A-88B4427BB438}" type="datetimeFigureOut">
              <a:rPr kumimoji="1" lang="ja-JP" altLang="en-US" smtClean="0"/>
              <a:pPr/>
              <a:t>2008/7/3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27253-8191-4B4D-938A-458E8D63C49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7253-8191-4B4D-938A-458E8D63C49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japan/msdn/vstudio/express/learn/xna/" TargetMode="External"/><Relationship Id="rId2" Type="http://schemas.openxmlformats.org/officeDocument/2006/relationships/hyperlink" Target="http://www.microsoft.com/japan/msdn/xn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s.msdn.com/xna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6000" dirty="0" smtClean="0"/>
              <a:t>XNA Framework  2.0</a:t>
            </a:r>
            <a:endParaRPr kumimoji="1" lang="ja-JP" altLang="en-US" sz="6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M@STER SESSION 01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グラフィックス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err="1" smtClean="0"/>
              <a:t>Microsoft.Xna.Framework.Graphics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名前空間</a:t>
            </a:r>
            <a:endParaRPr lang="en-US" altLang="ja-JP" sz="2800" dirty="0" smtClean="0"/>
          </a:p>
          <a:p>
            <a:r>
              <a:rPr kumimoji="1" lang="ja-JP" altLang="en-US" dirty="0" smtClean="0"/>
              <a:t>高度な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次元グラフィックス処理が可能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基本的な機能は </a:t>
            </a:r>
            <a:r>
              <a:rPr kumimoji="1" lang="en-US" altLang="ja-JP" dirty="0" err="1" smtClean="0"/>
              <a:t>BasicEffect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でサポート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HLSL</a:t>
            </a:r>
            <a:r>
              <a:rPr kumimoji="1" lang="ja-JP" altLang="en-US" dirty="0" smtClean="0"/>
              <a:t>を使用したエフェクトの記述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モデルの描画（</a:t>
            </a:r>
            <a:r>
              <a:rPr lang="en-US" altLang="ja-JP" dirty="0" smtClean="0"/>
              <a:t>X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FBX </a:t>
            </a:r>
            <a:r>
              <a:rPr lang="ja-JP" altLang="en-US" dirty="0" smtClean="0"/>
              <a:t>に対応）</a:t>
            </a:r>
            <a:endParaRPr kumimoji="1" lang="en-US" altLang="ja-JP" dirty="0" smtClean="0"/>
          </a:p>
          <a:p>
            <a:r>
              <a:rPr lang="ja-JP" altLang="en-US" dirty="0" smtClean="0"/>
              <a:t>擬似的に</a:t>
            </a:r>
            <a:r>
              <a:rPr lang="en-US" altLang="ja-JP" dirty="0" smtClean="0"/>
              <a:t>2</a:t>
            </a:r>
            <a:r>
              <a:rPr lang="ja-JP" altLang="en-US" dirty="0" smtClean="0"/>
              <a:t>次元グラフィックスを描画できる</a:t>
            </a:r>
            <a:r>
              <a:rPr lang="ja-JP" altLang="en-US" dirty="0" smtClean="0"/>
              <a:t>（スプライト）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画像の描画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SpriteBatch</a:t>
            </a:r>
            <a:r>
              <a:rPr lang="en-US" dirty="0" smtClean="0"/>
              <a:t> </a:t>
            </a:r>
            <a:r>
              <a:rPr lang="ja-JP" altLang="en-US" dirty="0" smtClean="0"/>
              <a:t>クラ</a:t>
            </a:r>
            <a:r>
              <a:rPr lang="ja-JP" altLang="en-US" dirty="0"/>
              <a:t>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擬似的に、画像やフォントを描画する</a:t>
            </a:r>
            <a:endParaRPr lang="en-US" altLang="ja-JP" dirty="0"/>
          </a:p>
          <a:p>
            <a:pPr lvl="1"/>
            <a:r>
              <a:rPr lang="en-US" altLang="ja-JP" dirty="0" smtClean="0"/>
              <a:t>Draw() 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lvl="2"/>
            <a:r>
              <a:rPr lang="ja-JP" altLang="en-US" dirty="0"/>
              <a:t>画像</a:t>
            </a:r>
            <a:r>
              <a:rPr lang="ja-JP" altLang="en-US" dirty="0" smtClean="0"/>
              <a:t>を指定座標に描画する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DrawString</a:t>
            </a:r>
            <a:r>
              <a:rPr lang="en-US" altLang="ja-JP" dirty="0" smtClean="0"/>
              <a:t>() 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lvl="2"/>
            <a:r>
              <a:rPr lang="ja-JP" altLang="en-US" dirty="0"/>
              <a:t>文字列</a:t>
            </a:r>
            <a:r>
              <a:rPr lang="ja-JP" altLang="en-US" dirty="0" smtClean="0"/>
              <a:t>を指定されたフォントで描画する</a:t>
            </a:r>
            <a:endParaRPr lang="en-US" altLang="ja-JP" dirty="0" smtClean="0"/>
          </a:p>
          <a:p>
            <a:r>
              <a:rPr kumimoji="1" lang="en-US" altLang="ja-JP" dirty="0" smtClean="0"/>
              <a:t>Texture2D</a:t>
            </a:r>
          </a:p>
          <a:p>
            <a:pPr lvl="1"/>
            <a:r>
              <a:rPr lang="ja-JP" altLang="en-US" dirty="0" smtClean="0"/>
              <a:t>ビットマップ画像を表す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デバイス管理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GraphicsDevice</a:t>
            </a:r>
            <a:r>
              <a:rPr kumimoji="1" lang="en-US" altLang="ja-JP" dirty="0" smtClean="0"/>
              <a:t> </a:t>
            </a:r>
            <a:r>
              <a:rPr lang="ja-JP" altLang="en-US" dirty="0" smtClean="0"/>
              <a:t>の管理は複雑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適切なデバイスの選択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デバイスの初期化・設定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画面モードの遷移</a:t>
            </a:r>
            <a:endParaRPr kumimoji="1" lang="en-US" altLang="ja-JP" dirty="0" smtClean="0"/>
          </a:p>
          <a:p>
            <a:r>
              <a:rPr lang="en-US" altLang="ja-JP" dirty="0" err="1" smtClean="0"/>
              <a:t>GraphicsDeviceManager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デバイスの生成・管理を代行</a:t>
            </a:r>
            <a:endParaRPr lang="en-US" altLang="ja-JP" dirty="0" smtClean="0"/>
          </a:p>
          <a:p>
            <a:r>
              <a:rPr kumimoji="1" lang="ja-JP" altLang="en-US" dirty="0" smtClean="0"/>
              <a:t>手動管理も可能だが、まずやらない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コンテンツ・パイプライン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事前コンパイルによる最適化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画像・</a:t>
            </a:r>
            <a:r>
              <a:rPr lang="en-US" altLang="ja-JP" dirty="0" smtClean="0"/>
              <a:t>3D</a:t>
            </a:r>
            <a:r>
              <a:rPr lang="ja-JP" altLang="en-US" dirty="0" smtClean="0"/>
              <a:t>モデル・音声・フォントなどには、ゲームに関係のないデータが含まれているため冗長である</a:t>
            </a:r>
            <a:endParaRPr lang="en-US" altLang="ja-JP" dirty="0" smtClean="0"/>
          </a:p>
          <a:p>
            <a:pPr lvl="1"/>
            <a:r>
              <a:rPr lang="ja-JP" altLang="en-US" dirty="0"/>
              <a:t>ビルド時</a:t>
            </a:r>
            <a:r>
              <a:rPr lang="ja-JP" altLang="en-US" dirty="0" smtClean="0"/>
              <a:t>に、データをオブジェクト表現可能なバイナリに直列化し、実行時の負担を軽減する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Windows </a:t>
            </a:r>
            <a:r>
              <a:rPr lang="ja-JP" altLang="en-US" dirty="0" smtClean="0"/>
              <a:t>用プロジェクトと </a:t>
            </a:r>
            <a:r>
              <a:rPr lang="en-US" altLang="ja-JP" dirty="0" smtClean="0"/>
              <a:t>Xbox 360 </a:t>
            </a:r>
            <a:r>
              <a:rPr lang="ja-JP" altLang="en-US" dirty="0" smtClean="0"/>
              <a:t>用プロジェクトでリソースを共有できる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独自</a:t>
            </a:r>
            <a:r>
              <a:rPr lang="ja-JP" altLang="en-US" dirty="0"/>
              <a:t>の</a:t>
            </a:r>
            <a:r>
              <a:rPr lang="ja-JP" altLang="en-US" dirty="0" smtClean="0"/>
              <a:t>データ形式を組み込むことも可能</a:t>
            </a:r>
            <a:endParaRPr lang="en-US" altLang="ja-JP" dirty="0" smtClean="0"/>
          </a:p>
          <a:p>
            <a:r>
              <a:rPr lang="ja-JP" altLang="en-US" dirty="0" smtClean="0"/>
              <a:t>アセット</a:t>
            </a:r>
            <a:endParaRPr lang="en-US" altLang="ja-JP" dirty="0" smtClean="0"/>
          </a:p>
          <a:p>
            <a:pPr lvl="1"/>
            <a:r>
              <a:rPr lang="ja-JP" altLang="en-US" dirty="0"/>
              <a:t>ビルド時</a:t>
            </a:r>
            <a:r>
              <a:rPr lang="ja-JP" altLang="en-US" dirty="0" smtClean="0"/>
              <a:t>にリソースをコンパイルし、直列化したデータ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アセット名から、実行時にデータを読み込むことができる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アセットの読み込み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ContentManager</a:t>
            </a:r>
            <a:endParaRPr lang="en-US" dirty="0" smtClean="0"/>
          </a:p>
          <a:p>
            <a:pPr lvl="1"/>
            <a:r>
              <a:rPr lang="ja-JP" altLang="en-US" dirty="0" smtClean="0"/>
              <a:t>ゲームのコンテンツを管理する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Load&lt;T&gt;() 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実行時にアセット名からファイルを読み込み、適切なオブジェクトとして返す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コンポーネント化とサービス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再利用可能なゲームの部品化</a:t>
            </a:r>
            <a:endParaRPr lang="en-US" altLang="ja-JP" dirty="0" smtClean="0"/>
          </a:p>
          <a:p>
            <a:r>
              <a:rPr lang="ja-JP" altLang="en-US" dirty="0" smtClean="0"/>
              <a:t>ゲームコンポーネント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GameComponent</a:t>
            </a:r>
            <a:r>
              <a:rPr lang="en-US" altLang="ja-JP" dirty="0" smtClean="0"/>
              <a:t> </a:t>
            </a:r>
            <a:r>
              <a:rPr lang="ja-JP" altLang="en-US" dirty="0" smtClean="0"/>
              <a:t>クラスを継承して作成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データ更新、描画の移譲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ゲームに対し、任意に追加・削除できる</a:t>
            </a:r>
            <a:endParaRPr lang="en-US" altLang="ja-JP" dirty="0" smtClean="0"/>
          </a:p>
          <a:p>
            <a:r>
              <a:rPr lang="ja-JP" altLang="en-US" dirty="0" smtClean="0"/>
              <a:t>ゲームサービス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サービスプロバイダの提供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疎結合でコンポーネントを連携させる仲介機能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ゲーマーサービス</a:t>
            </a:r>
            <a:r>
              <a:rPr lang="ja-JP" altLang="en-US" dirty="0" smtClean="0"/>
              <a:t>の機能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ガイドの提供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アカウントのサインイン・サインアウト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メッセージの表示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キーボード入力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ストレージの選択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ゲーマーサービスへの対応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GamerServicesComponent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XNA Framework </a:t>
            </a:r>
            <a:r>
              <a:rPr lang="ja-JP" altLang="en-US" dirty="0" smtClean="0"/>
              <a:t>の開発モデルに従う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コンポーネントとしてゲームに登録可能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GamerServicesDispatcher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のラッパー</a:t>
            </a:r>
            <a:endParaRPr kumimoji="1" lang="en-US" altLang="ja-JP" dirty="0" smtClean="0"/>
          </a:p>
          <a:p>
            <a:r>
              <a:rPr lang="en-US" altLang="ja-JP" dirty="0" err="1" smtClean="0"/>
              <a:t>GamerServicesDispatcher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ゲーマーサービスの提供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Initialize()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Update() </a:t>
            </a:r>
            <a:r>
              <a:rPr lang="ja-JP" altLang="en-US" dirty="0" smtClean="0"/>
              <a:t>の呼び出しが必須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開発モデルに依存しない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ネットワーク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4876817"/>
          </a:xfrm>
        </p:spPr>
        <p:txBody>
          <a:bodyPr/>
          <a:lstStyle/>
          <a:p>
            <a:r>
              <a:rPr lang="en-US" altLang="ja-JP" dirty="0" smtClean="0"/>
              <a:t>LAN (</a:t>
            </a:r>
            <a:r>
              <a:rPr lang="ja-JP" altLang="en-US" dirty="0" smtClean="0"/>
              <a:t>システムリンク</a:t>
            </a:r>
            <a:r>
              <a:rPr lang="en-US" altLang="ja-JP" dirty="0" smtClean="0"/>
              <a:t>)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Live </a:t>
            </a:r>
            <a:r>
              <a:rPr lang="ja-JP" altLang="en-US" dirty="0" smtClean="0"/>
              <a:t>に対応</a:t>
            </a:r>
            <a:endParaRPr lang="en-US" altLang="ja-JP" dirty="0" smtClean="0"/>
          </a:p>
          <a:p>
            <a:r>
              <a:rPr lang="ja-JP" altLang="en-US" dirty="0" smtClean="0"/>
              <a:t>クロスプラットフォーム</a:t>
            </a:r>
            <a:endParaRPr lang="en-US" altLang="ja-JP" dirty="0" smtClean="0"/>
          </a:p>
          <a:p>
            <a:r>
              <a:rPr lang="ja-JP" altLang="en-US" dirty="0" smtClean="0"/>
              <a:t>セッション単位による通信管理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ホストによるセッションの作成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セッションの検索・参加</a:t>
            </a:r>
            <a:endParaRPr lang="en-US" altLang="ja-JP" dirty="0" smtClean="0"/>
          </a:p>
          <a:p>
            <a:r>
              <a:rPr lang="ja-JP" altLang="en-US" dirty="0" smtClean="0"/>
              <a:t>信頼性のある</a:t>
            </a:r>
            <a:r>
              <a:rPr lang="en-US" altLang="ja-JP" dirty="0" smtClean="0"/>
              <a:t>UDP</a:t>
            </a:r>
            <a:r>
              <a:rPr lang="ja-JP" altLang="en-US" dirty="0" smtClean="0"/>
              <a:t>プロトコル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パケット単位のデータ送受信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低水準なパケット管理は不要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信頼性の制御が可能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セッション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プレイヤーを接続させる部屋</a:t>
            </a:r>
            <a:endParaRPr lang="en-US" altLang="ja-JP" dirty="0" smtClean="0"/>
          </a:p>
          <a:p>
            <a:r>
              <a:rPr lang="ja-JP" altLang="en-US" dirty="0" smtClean="0"/>
              <a:t>ホスト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セッションを作成したゲーム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ゲームの状態、参加者数などを管理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他の参加者の参加を待機</a:t>
            </a:r>
            <a:endParaRPr lang="en-US" altLang="ja-JP" dirty="0" smtClean="0"/>
          </a:p>
          <a:p>
            <a:r>
              <a:rPr lang="ja-JP" altLang="en-US" dirty="0" smtClean="0"/>
              <a:t>セッションへの参加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セッションの検索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セッションの参加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XNA Framework </a:t>
            </a:r>
            <a:r>
              <a:rPr kumimoji="1" lang="ja-JP" altLang="en-US" dirty="0" smtClean="0"/>
              <a:t>の技術的背景</a:t>
            </a:r>
            <a:endParaRPr kumimoji="1" lang="ja-JP" altLang="en-US" sz="2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システム基盤は </a:t>
            </a:r>
            <a:r>
              <a:rPr lang="en-US" altLang="ja-JP" dirty="0" smtClean="0"/>
              <a:t>.NET Framework</a:t>
            </a:r>
          </a:p>
          <a:p>
            <a:r>
              <a:rPr lang="ja-JP" altLang="en-US" dirty="0" smtClean="0"/>
              <a:t>マネージ環境で実行</a:t>
            </a:r>
            <a:endParaRPr lang="en-US" altLang="ja-JP" dirty="0" smtClean="0"/>
          </a:p>
          <a:p>
            <a:r>
              <a:rPr lang="ja-JP" altLang="en-US" dirty="0" smtClean="0"/>
              <a:t>クロスプラットフォーム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Windows, Xbox360, Zune</a:t>
            </a:r>
          </a:p>
          <a:p>
            <a:r>
              <a:rPr lang="en-US" altLang="ja-JP" dirty="0" smtClean="0"/>
              <a:t>DirectX, MDX </a:t>
            </a:r>
            <a:r>
              <a:rPr lang="ja-JP" altLang="en-US" dirty="0" smtClean="0"/>
              <a:t>から独立している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セッション検索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セッションは </a:t>
            </a:r>
            <a:r>
              <a:rPr lang="en-US" altLang="ja-JP" dirty="0" smtClean="0"/>
              <a:t>GUID </a:t>
            </a:r>
            <a:r>
              <a:rPr lang="ja-JP" altLang="en-US" dirty="0" smtClean="0"/>
              <a:t>に関連付けられる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実行中のアセンブリと同一の </a:t>
            </a:r>
            <a:r>
              <a:rPr lang="en-US" altLang="ja-JP" dirty="0" smtClean="0"/>
              <a:t>GUID </a:t>
            </a:r>
            <a:r>
              <a:rPr lang="ja-JP" altLang="en-US" dirty="0" smtClean="0"/>
              <a:t>のゲームによって作られたセッションを検索する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GUID </a:t>
            </a:r>
            <a:r>
              <a:rPr lang="ja-JP" altLang="en-US" dirty="0" smtClean="0"/>
              <a:t>を一致させれば、異なるプロジェクトによって作られたゲームの間での通信も可能</a:t>
            </a:r>
            <a:endParaRPr lang="en-US" altLang="ja-JP" dirty="0" smtClean="0"/>
          </a:p>
          <a:p>
            <a:r>
              <a:rPr lang="en-US" altLang="ja-JP" dirty="0" smtClean="0"/>
              <a:t>Xbox Live </a:t>
            </a:r>
            <a:r>
              <a:rPr lang="ja-JP" altLang="en-US" dirty="0" smtClean="0"/>
              <a:t>アーケードの制限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ゲームは </a:t>
            </a:r>
            <a:r>
              <a:rPr lang="en-US" altLang="ja-JP" dirty="0" smtClean="0"/>
              <a:t>GUID </a:t>
            </a:r>
            <a:r>
              <a:rPr lang="ja-JP" altLang="en-US" dirty="0" smtClean="0"/>
              <a:t>によって識別される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同じ </a:t>
            </a:r>
            <a:r>
              <a:rPr lang="en-US" altLang="ja-JP" dirty="0" smtClean="0"/>
              <a:t>GUID </a:t>
            </a:r>
            <a:r>
              <a:rPr lang="ja-JP" altLang="en-US" dirty="0" smtClean="0"/>
              <a:t>のゲームを複数配置できない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同一タイトルでも </a:t>
            </a:r>
            <a:r>
              <a:rPr lang="en-US" altLang="ja-JP" dirty="0" smtClean="0"/>
              <a:t>GUID </a:t>
            </a:r>
            <a:r>
              <a:rPr lang="ja-JP" altLang="en-US" dirty="0" smtClean="0"/>
              <a:t>が異なれば配置可能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データの送受信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バイト配列の送受信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最もシンプルな方法だが、データを直列化する必要がある。</a:t>
            </a:r>
            <a:endParaRPr lang="en-US" altLang="ja-JP" dirty="0" smtClean="0"/>
          </a:p>
          <a:p>
            <a:r>
              <a:rPr lang="en-US" altLang="ja-JP" dirty="0" err="1" smtClean="0"/>
              <a:t>PacketWriter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によるデータ送信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BinaryWriter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を継承するクラス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基本的なデータ型の </a:t>
            </a:r>
            <a:r>
              <a:rPr lang="en-US" altLang="ja-JP" dirty="0" smtClean="0"/>
              <a:t>Write() </a:t>
            </a:r>
            <a:r>
              <a:rPr lang="ja-JP" altLang="en-US" dirty="0" smtClean="0"/>
              <a:t>メソッドを実装</a:t>
            </a:r>
            <a:endParaRPr lang="en-US" altLang="ja-JP" dirty="0" smtClean="0"/>
          </a:p>
          <a:p>
            <a:r>
              <a:rPr lang="en-US" altLang="ja-JP" dirty="0" err="1" smtClean="0"/>
              <a:t>PacketReader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によるデータ受信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BinaryReader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を継承するクラス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基本的なデータ型の </a:t>
            </a:r>
            <a:r>
              <a:rPr lang="en-US" altLang="ja-JP" dirty="0" smtClean="0"/>
              <a:t>Read</a:t>
            </a:r>
            <a:r>
              <a:rPr lang="ja-JP" altLang="en-US" dirty="0" smtClean="0"/>
              <a:t>～</a:t>
            </a:r>
            <a:r>
              <a:rPr lang="en-US" altLang="ja-JP" dirty="0" smtClean="0"/>
              <a:t>() </a:t>
            </a:r>
            <a:r>
              <a:rPr lang="ja-JP" altLang="en-US" dirty="0" smtClean="0"/>
              <a:t>メソッドを実装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19693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XNA </a:t>
            </a:r>
            <a:r>
              <a:rPr lang="ja-JP" altLang="en-US" dirty="0" smtClean="0"/>
              <a:t>デベロッパーセンター</a:t>
            </a:r>
            <a:endParaRPr lang="en-US" altLang="ja-JP" dirty="0" smtClean="0"/>
          </a:p>
          <a:p>
            <a:pPr lvl="1"/>
            <a:r>
              <a:rPr lang="en-US" altLang="ja-JP" dirty="0" smtClean="0">
                <a:hlinkClick r:id="rId2"/>
              </a:rPr>
              <a:t>http://www.microsoft.com/japan/msdn/xna/</a:t>
            </a:r>
            <a:endParaRPr lang="en-US" altLang="ja-JP" dirty="0" smtClean="0"/>
          </a:p>
          <a:p>
            <a:r>
              <a:rPr lang="en-US" altLang="ja-JP" dirty="0" smtClean="0"/>
              <a:t>XNA Game Studio </a:t>
            </a:r>
            <a:r>
              <a:rPr lang="ja-JP" altLang="en-US" dirty="0" smtClean="0"/>
              <a:t>で作るマインスイーパ</a:t>
            </a:r>
            <a:endParaRPr lang="en-US" altLang="ja-JP" dirty="0" smtClean="0"/>
          </a:p>
          <a:p>
            <a:pPr lvl="1"/>
            <a:r>
              <a:rPr lang="en-US" altLang="ja-JP" dirty="0" smtClean="0">
                <a:hlinkClick r:id="rId3"/>
              </a:rPr>
              <a:t>http://www.microsoft.com/japan/msdn/vstudio/express/learn/xna/</a:t>
            </a:r>
            <a:endParaRPr lang="en-US" altLang="ja-JP" dirty="0" smtClean="0"/>
          </a:p>
          <a:p>
            <a:r>
              <a:rPr lang="en-US" altLang="ja-JP" dirty="0" smtClean="0"/>
              <a:t>XNA Japan Team Blog</a:t>
            </a:r>
          </a:p>
          <a:p>
            <a:pPr lvl="1"/>
            <a:r>
              <a:rPr lang="en-US" altLang="ja-JP" dirty="0" smtClean="0">
                <a:hlinkClick r:id="rId3"/>
              </a:rPr>
              <a:t>http://www.microsoft.com/japan/msdn/vstudio/express/learn/xna/</a:t>
            </a:r>
            <a:endParaRPr lang="en-US" altLang="ja-JP" dirty="0" smtClean="0"/>
          </a:p>
          <a:p>
            <a:r>
              <a:rPr lang="en-US" altLang="ja-JP" dirty="0" smtClean="0"/>
              <a:t>XNA Team Blog (</a:t>
            </a:r>
            <a:r>
              <a:rPr lang="ja-JP" altLang="en-US" dirty="0" smtClean="0"/>
              <a:t>英語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>
                <a:hlinkClick r:id="rId4"/>
              </a:rPr>
              <a:t>http://blogs.msdn.com/xna/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開発・実行環境の構造</a:t>
            </a:r>
            <a:endParaRPr kumimoji="1" lang="ja-JP" altLang="en-US" dirty="0"/>
          </a:p>
        </p:txBody>
      </p:sp>
      <p:sp>
        <p:nvSpPr>
          <p:cNvPr id="14" name="コンテンツ プレースホルダ 2"/>
          <p:cNvSpPr>
            <a:spLocks noGrp="1"/>
          </p:cNvSpPr>
          <p:nvPr>
            <p:ph idx="1"/>
          </p:nvPr>
        </p:nvSpPr>
        <p:spPr>
          <a:xfrm>
            <a:off x="5429256" y="1600200"/>
            <a:ext cx="3257544" cy="4525963"/>
          </a:xfrm>
        </p:spPr>
        <p:txBody>
          <a:bodyPr lIns="0" tIns="0" bIns="0">
            <a:normAutofit/>
          </a:bodyPr>
          <a:lstStyle/>
          <a:p>
            <a:pPr>
              <a:buNone/>
            </a:pPr>
            <a:r>
              <a:rPr lang="en-US" altLang="ja-JP" sz="2000" dirty="0" smtClean="0">
                <a:latin typeface="+mj-ea"/>
                <a:ea typeface="+mj-ea"/>
              </a:rPr>
              <a:t>XNA Game Studio</a:t>
            </a:r>
            <a:br>
              <a:rPr lang="en-US" altLang="ja-JP" sz="2000" dirty="0" smtClean="0">
                <a:latin typeface="+mj-ea"/>
                <a:ea typeface="+mj-ea"/>
              </a:rPr>
            </a:br>
            <a:r>
              <a:rPr lang="en-US" altLang="ja-JP" sz="1800" dirty="0" smtClean="0">
                <a:latin typeface="+mj-ea"/>
                <a:ea typeface="+mj-ea"/>
              </a:rPr>
              <a:t>Visual Studio 2005 </a:t>
            </a:r>
            <a:r>
              <a:rPr lang="ja-JP" altLang="en-US" sz="1800" dirty="0" smtClean="0">
                <a:latin typeface="+mj-ea"/>
                <a:ea typeface="+mj-ea"/>
              </a:rPr>
              <a:t>を拡張したゲーム開発環境。</a:t>
            </a:r>
            <a:endParaRPr lang="en-US" altLang="ja-JP" sz="18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ja-JP" sz="1800" dirty="0" smtClean="0">
                <a:latin typeface="+mj-ea"/>
                <a:ea typeface="+mj-ea"/>
              </a:rPr>
              <a:t>	</a:t>
            </a:r>
            <a:r>
              <a:rPr lang="ja-JP" altLang="en-US" sz="1800" dirty="0" smtClean="0">
                <a:latin typeface="+mj-ea"/>
                <a:ea typeface="+mj-ea"/>
              </a:rPr>
              <a:t>コードの他に、画像などのコンテンツ管理機能も備わっている。</a:t>
            </a:r>
            <a:endParaRPr lang="en-US" altLang="ja-JP" sz="1800" dirty="0" smtClean="0">
              <a:latin typeface="+mj-ea"/>
              <a:ea typeface="+mj-ea"/>
            </a:endParaRPr>
          </a:p>
          <a:p>
            <a:pPr>
              <a:buNone/>
            </a:pPr>
            <a:endParaRPr lang="en-US" altLang="ja-JP" sz="1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ja-JP" sz="2000" dirty="0" smtClean="0">
                <a:latin typeface="+mj-ea"/>
                <a:ea typeface="+mj-ea"/>
              </a:rPr>
              <a:t>XNA Framework </a:t>
            </a:r>
          </a:p>
          <a:p>
            <a:pPr>
              <a:buNone/>
            </a:pPr>
            <a:r>
              <a:rPr lang="en-US" altLang="ja-JP" sz="2000" dirty="0" smtClean="0">
                <a:latin typeface="+mj-ea"/>
                <a:ea typeface="+mj-ea"/>
              </a:rPr>
              <a:t>	</a:t>
            </a:r>
            <a:r>
              <a:rPr lang="ja-JP" altLang="en-US" sz="1800" dirty="0" smtClean="0">
                <a:latin typeface="+mj-ea"/>
                <a:ea typeface="+mj-ea"/>
              </a:rPr>
              <a:t>クロスプラットフォームのゲーム開発用フレームワーク</a:t>
            </a:r>
            <a:endParaRPr lang="en-US" altLang="ja-JP" sz="1800" dirty="0" smtClean="0">
              <a:latin typeface="+mj-ea"/>
              <a:ea typeface="+mj-ea"/>
            </a:endParaRPr>
          </a:p>
          <a:p>
            <a:pPr>
              <a:buNone/>
            </a:pPr>
            <a:endParaRPr lang="en-US" altLang="ja-JP" sz="18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ja-JP" sz="1800" dirty="0" smtClean="0">
                <a:latin typeface="+mj-ea"/>
                <a:ea typeface="+mj-ea"/>
              </a:rPr>
              <a:t>CLI </a:t>
            </a:r>
            <a:r>
              <a:rPr lang="ja-JP" altLang="en-US" sz="1800" dirty="0" smtClean="0">
                <a:latin typeface="+mj-ea"/>
                <a:ea typeface="+mj-ea"/>
              </a:rPr>
              <a:t>共通言語基盤</a:t>
            </a:r>
            <a:endParaRPr lang="en-US" altLang="ja-JP" sz="18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ja-JP" altLang="en-US" sz="1800" dirty="0" smtClean="0">
                <a:latin typeface="+mj-ea"/>
                <a:ea typeface="+mj-ea"/>
              </a:rPr>
              <a:t>　　 </a:t>
            </a:r>
            <a:r>
              <a:rPr lang="en-US" altLang="ja-JP" sz="1800" dirty="0" smtClean="0">
                <a:latin typeface="+mj-ea"/>
                <a:ea typeface="+mj-ea"/>
              </a:rPr>
              <a:t>ISO </a:t>
            </a:r>
            <a:r>
              <a:rPr lang="ja-JP" altLang="en-US" sz="1800" dirty="0" err="1" smtClean="0">
                <a:latin typeface="+mj-ea"/>
                <a:ea typeface="+mj-ea"/>
              </a:rPr>
              <a:t>で承</a:t>
            </a:r>
            <a:r>
              <a:rPr lang="ja-JP" altLang="en-US" sz="1800" dirty="0" smtClean="0">
                <a:latin typeface="+mj-ea"/>
                <a:ea typeface="+mj-ea"/>
              </a:rPr>
              <a:t>認されている国際標準規格</a:t>
            </a:r>
            <a:endParaRPr lang="en-US" altLang="ja-JP" sz="1800" dirty="0" smtClean="0">
              <a:latin typeface="+mj-ea"/>
              <a:ea typeface="+mj-ea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00034" y="1714488"/>
            <a:ext cx="4714908" cy="914400"/>
          </a:xfrm>
          <a:prstGeom prst="roundRect">
            <a:avLst/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XNA Game Studio</a:t>
            </a:r>
            <a:br>
              <a:rPr lang="en-US" altLang="ja-JP" sz="1400" dirty="0" smtClean="0">
                <a:solidFill>
                  <a:schemeClr val="tx1"/>
                </a:solidFill>
              </a:rPr>
            </a:br>
            <a:r>
              <a:rPr lang="en-US" altLang="ja-JP" sz="1400" dirty="0" smtClean="0">
                <a:solidFill>
                  <a:schemeClr val="tx1"/>
                </a:solidFill>
              </a:rPr>
              <a:t>(Visual Studio 2005)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500034" y="2714620"/>
            <a:ext cx="4714908" cy="914400"/>
          </a:xfrm>
          <a:prstGeom prst="roundRect">
            <a:avLst/>
          </a:prstGeom>
          <a:gradFill flip="none" rotWithShape="1">
            <a:gsLst>
              <a:gs pos="0">
                <a:srgbClr val="66CCFF">
                  <a:tint val="66000"/>
                  <a:satMod val="160000"/>
                </a:srgbClr>
              </a:gs>
              <a:gs pos="50000">
                <a:srgbClr val="66CCFF">
                  <a:tint val="44500"/>
                  <a:satMod val="160000"/>
                </a:srgbClr>
              </a:gs>
              <a:gs pos="100000">
                <a:srgbClr val="66CC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XNA Framework</a:t>
            </a:r>
            <a:endParaRPr kumimoji="1" lang="ja-JP" altLang="en-US" sz="1400" dirty="0"/>
          </a:p>
        </p:txBody>
      </p:sp>
      <p:sp>
        <p:nvSpPr>
          <p:cNvPr id="6" name="角丸四角形 5"/>
          <p:cNvSpPr/>
          <p:nvPr/>
        </p:nvSpPr>
        <p:spPr>
          <a:xfrm>
            <a:off x="500034" y="3714752"/>
            <a:ext cx="2286016" cy="914400"/>
          </a:xfrm>
          <a:prstGeom prst="roundRect">
            <a:avLst/>
          </a:prstGeom>
          <a:gradFill flip="none" rotWithShape="1">
            <a:gsLst>
              <a:gs pos="0">
                <a:srgbClr val="FFCF47">
                  <a:tint val="66000"/>
                  <a:satMod val="160000"/>
                </a:srgbClr>
              </a:gs>
              <a:gs pos="50000">
                <a:srgbClr val="FFCF47">
                  <a:tint val="44500"/>
                  <a:satMod val="160000"/>
                </a:srgbClr>
              </a:gs>
              <a:gs pos="100000">
                <a:srgbClr val="FFCF47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.NET Framework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2928926" y="3714752"/>
            <a:ext cx="2286016" cy="914400"/>
          </a:xfrm>
          <a:prstGeom prst="roundRect">
            <a:avLst/>
          </a:prstGeom>
          <a:gradFill flip="none" rotWithShape="1">
            <a:gsLst>
              <a:gs pos="0">
                <a:srgbClr val="FFCF47">
                  <a:tint val="66000"/>
                  <a:satMod val="160000"/>
                </a:srgbClr>
              </a:gs>
              <a:gs pos="50000">
                <a:srgbClr val="FFCF47">
                  <a:tint val="44500"/>
                  <a:satMod val="160000"/>
                </a:srgbClr>
              </a:gs>
              <a:gs pos="100000">
                <a:srgbClr val="FFCF47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.NET </a:t>
            </a:r>
            <a:br>
              <a:rPr kumimoji="1" lang="en-US" altLang="ja-JP" sz="1400" dirty="0" smtClean="0"/>
            </a:br>
            <a:r>
              <a:rPr kumimoji="1" lang="en-US" altLang="ja-JP" sz="1400" dirty="0" smtClean="0"/>
              <a:t>Compact Framework</a:t>
            </a:r>
          </a:p>
          <a:p>
            <a:pPr algn="ctr"/>
            <a:r>
              <a:rPr lang="en-US" altLang="ja-JP" sz="1400" dirty="0" smtClean="0"/>
              <a:t>for Xbox 360</a:t>
            </a:r>
            <a:endParaRPr kumimoji="1" lang="ja-JP" altLang="en-US" sz="1400" dirty="0"/>
          </a:p>
        </p:txBody>
      </p:sp>
      <p:sp>
        <p:nvSpPr>
          <p:cNvPr id="8" name="角丸四角形 7"/>
          <p:cNvSpPr/>
          <p:nvPr/>
        </p:nvSpPr>
        <p:spPr>
          <a:xfrm>
            <a:off x="500034" y="4714884"/>
            <a:ext cx="2286016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Windows PC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2928926" y="4714884"/>
            <a:ext cx="2286016" cy="914400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Xbox 360</a:t>
            </a:r>
            <a:endParaRPr kumimoji="1" lang="ja-JP" altLang="en-US" sz="1400" dirty="0"/>
          </a:p>
        </p:txBody>
      </p:sp>
      <p:sp>
        <p:nvSpPr>
          <p:cNvPr id="10" name="円/楕円 9"/>
          <p:cNvSpPr/>
          <p:nvPr/>
        </p:nvSpPr>
        <p:spPr>
          <a:xfrm>
            <a:off x="1214414" y="4500570"/>
            <a:ext cx="3286148" cy="4286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CLI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主な名前空間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71472" y="1000108"/>
            <a:ext cx="8229600" cy="5072098"/>
          </a:xfrm>
        </p:spPr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Microsoft.Xna.Framework</a:t>
            </a:r>
          </a:p>
          <a:p>
            <a:pPr lvl="1"/>
            <a:r>
              <a:rPr lang="ja-JP" altLang="en-US" dirty="0" smtClean="0"/>
              <a:t>基礎的なゲームの機能</a:t>
            </a:r>
            <a:endParaRPr lang="en-US" altLang="ja-JP" dirty="0" smtClean="0"/>
          </a:p>
          <a:p>
            <a:r>
              <a:rPr lang="en-US" altLang="ja-JP" dirty="0" smtClean="0"/>
              <a:t>Microsoft.Xna.Framework.Graphics</a:t>
            </a:r>
          </a:p>
          <a:p>
            <a:pPr lvl="1"/>
            <a:r>
              <a:rPr lang="ja-JP" altLang="en-US" dirty="0" smtClean="0"/>
              <a:t>グラフィック関連</a:t>
            </a:r>
            <a:endParaRPr lang="en-US" altLang="ja-JP" dirty="0" smtClean="0"/>
          </a:p>
          <a:p>
            <a:r>
              <a:rPr lang="en-US" altLang="ja-JP" dirty="0" err="1" smtClean="0"/>
              <a:t>Microsoft.Xna.Framework.Content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コンテンツ管理</a:t>
            </a:r>
          </a:p>
          <a:p>
            <a:r>
              <a:rPr lang="en-US" altLang="ja-JP" dirty="0" err="1" smtClean="0"/>
              <a:t>Microsoft.Xna.Framework.Audio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オーディオ再生</a:t>
            </a:r>
          </a:p>
          <a:p>
            <a:r>
              <a:rPr lang="en-US" altLang="ja-JP" dirty="0" err="1" smtClean="0"/>
              <a:t>Microsoft.Xna.Framework.Input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コントローラ、マウス、キーボード入力</a:t>
            </a:r>
          </a:p>
          <a:p>
            <a:r>
              <a:rPr lang="en-US" altLang="ja-JP" dirty="0" err="1" smtClean="0"/>
              <a:t>Microsoft.Xna.Framework.Storage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ストレージ選択</a:t>
            </a:r>
          </a:p>
          <a:p>
            <a:r>
              <a:rPr lang="en-US" altLang="ja-JP" dirty="0" err="1" smtClean="0"/>
              <a:t>Microsoft.Xna.Framework.GamerServices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ゲーマーサービス</a:t>
            </a:r>
          </a:p>
          <a:p>
            <a:r>
              <a:rPr lang="en-US" altLang="ja-JP" dirty="0" err="1" smtClean="0"/>
              <a:t>Microsoft.Xna.Framework.Net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ネットワーク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ゲームの起動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Game </a:t>
            </a:r>
            <a:r>
              <a:rPr kumimoji="1" lang="ja-JP" altLang="en-US" dirty="0" smtClean="0"/>
              <a:t>クラスを継承する</a:t>
            </a:r>
            <a:endParaRPr kumimoji="1" lang="en-US" altLang="ja-JP" dirty="0" smtClean="0"/>
          </a:p>
          <a:p>
            <a:r>
              <a:rPr lang="ja-JP" altLang="en-US" dirty="0" smtClean="0"/>
              <a:t>コンストラクタ</a:t>
            </a:r>
            <a:endParaRPr lang="en-US" altLang="ja-JP" dirty="0"/>
          </a:p>
          <a:p>
            <a:pPr lvl="1"/>
            <a:r>
              <a:rPr lang="ja-JP" altLang="en-US" dirty="0"/>
              <a:t>継承</a:t>
            </a:r>
            <a:r>
              <a:rPr lang="ja-JP" altLang="en-US" dirty="0" smtClean="0"/>
              <a:t>クラス固有の初期化</a:t>
            </a:r>
            <a:endParaRPr lang="en-US" altLang="ja-JP" dirty="0" smtClean="0"/>
          </a:p>
          <a:p>
            <a:r>
              <a:rPr lang="en-US" dirty="0" smtClean="0"/>
              <a:t>Initialize</a:t>
            </a:r>
            <a:r>
              <a:rPr kumimoji="1" lang="en-US" altLang="ja-JP" dirty="0" smtClean="0"/>
              <a:t>() </a:t>
            </a:r>
            <a:r>
              <a:rPr kumimoji="1" lang="ja-JP" altLang="en-US" dirty="0" smtClean="0"/>
              <a:t>メソッド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Game </a:t>
            </a:r>
            <a:r>
              <a:rPr lang="ja-JP" altLang="en-US" dirty="0"/>
              <a:t>に関連した</a:t>
            </a:r>
            <a:r>
              <a:rPr kumimoji="1" lang="ja-JP" altLang="en-US" dirty="0" smtClean="0"/>
              <a:t>初期化処理</a:t>
            </a:r>
            <a:endParaRPr kumimoji="1" lang="en-US" altLang="ja-JP" dirty="0" smtClean="0"/>
          </a:p>
          <a:p>
            <a:r>
              <a:rPr lang="en-US" altLang="ja-JP" dirty="0" err="1" smtClean="0"/>
              <a:t>LoadContent</a:t>
            </a:r>
            <a:r>
              <a:rPr lang="en-US" altLang="ja-JP" dirty="0" smtClean="0"/>
              <a:t>() 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リソース・コンテンツの生成・読み込み・初期化</a:t>
            </a:r>
            <a:endParaRPr lang="en-US" altLang="ja-JP" dirty="0" smtClean="0"/>
          </a:p>
          <a:p>
            <a:r>
              <a:rPr lang="ja-JP" altLang="en-US" dirty="0" smtClean="0"/>
              <a:t>ゲームループ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Update() </a:t>
            </a:r>
            <a:r>
              <a:rPr kumimoji="1" lang="ja-JP" altLang="en-US" dirty="0" smtClean="0"/>
              <a:t>メソッド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ゲームデータの更新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Draw() </a:t>
            </a:r>
            <a:r>
              <a:rPr lang="ja-JP" altLang="en-US" dirty="0" smtClean="0"/>
              <a:t>メソッド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ゲームの</a:t>
            </a:r>
            <a:r>
              <a:rPr lang="ja-JP" altLang="en-US" dirty="0"/>
              <a:t>描画</a:t>
            </a:r>
            <a:endParaRPr lang="en-US" altLang="ja-JP" dirty="0" smtClean="0"/>
          </a:p>
          <a:p>
            <a:r>
              <a:rPr kumimoji="1" lang="en-US" altLang="ja-JP" dirty="0" err="1" smtClean="0"/>
              <a:t>UnloadContent</a:t>
            </a:r>
            <a:r>
              <a:rPr kumimoji="1" lang="en-US" altLang="ja-JP" dirty="0" smtClean="0"/>
              <a:t>() </a:t>
            </a:r>
            <a:r>
              <a:rPr kumimoji="1" lang="ja-JP" altLang="en-US" dirty="0" smtClean="0"/>
              <a:t>メソッド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リソース・コンテンツの破棄・解放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785786" y="928670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Run</a:t>
            </a:r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3571868" y="928670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Initialize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3571868" y="1643050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LoadContent</a:t>
            </a:r>
            <a:endParaRPr kumimoji="1"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4143372" y="3143248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Upload</a:t>
            </a:r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4143372" y="3857628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Draw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3571868" y="5286388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UnloadContent</a:t>
            </a:r>
            <a:endParaRPr kumimoji="1" lang="ja-JP" altLang="en-US" dirty="0"/>
          </a:p>
        </p:txBody>
      </p:sp>
      <p:sp>
        <p:nvSpPr>
          <p:cNvPr id="11" name="角丸四角形 10"/>
          <p:cNvSpPr/>
          <p:nvPr/>
        </p:nvSpPr>
        <p:spPr>
          <a:xfrm>
            <a:off x="3571868" y="4572008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EndRun</a:t>
            </a:r>
            <a:endParaRPr kumimoji="1" lang="ja-JP" altLang="en-US" dirty="0"/>
          </a:p>
        </p:txBody>
      </p:sp>
      <p:sp>
        <p:nvSpPr>
          <p:cNvPr id="12" name="角丸四角形 11"/>
          <p:cNvSpPr/>
          <p:nvPr/>
        </p:nvSpPr>
        <p:spPr>
          <a:xfrm>
            <a:off x="3571868" y="2357430"/>
            <a:ext cx="1928826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BeginRun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>
            <a:stCxn id="6" idx="2"/>
            <a:endCxn id="7" idx="0"/>
          </p:cNvCxnSpPr>
          <p:nvPr/>
        </p:nvCxnSpPr>
        <p:spPr>
          <a:xfrm rot="5400000">
            <a:off x="4393405" y="150017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stCxn id="7" idx="2"/>
            <a:endCxn id="12" idx="0"/>
          </p:cNvCxnSpPr>
          <p:nvPr/>
        </p:nvCxnSpPr>
        <p:spPr>
          <a:xfrm rot="5400000">
            <a:off x="4393405" y="221455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12" idx="2"/>
            <a:endCxn id="8" idx="0"/>
          </p:cNvCxnSpPr>
          <p:nvPr/>
        </p:nvCxnSpPr>
        <p:spPr>
          <a:xfrm rot="16200000" flipH="1">
            <a:off x="4643438" y="2678901"/>
            <a:ext cx="35719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8" idx="2"/>
            <a:endCxn id="9" idx="0"/>
          </p:cNvCxnSpPr>
          <p:nvPr/>
        </p:nvCxnSpPr>
        <p:spPr>
          <a:xfrm rot="5400000">
            <a:off x="4964909" y="371475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9" idx="2"/>
            <a:endCxn id="11" idx="0"/>
          </p:cNvCxnSpPr>
          <p:nvPr/>
        </p:nvCxnSpPr>
        <p:spPr>
          <a:xfrm rot="5400000">
            <a:off x="4679157" y="4143380"/>
            <a:ext cx="285752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11" idx="2"/>
            <a:endCxn id="10" idx="0"/>
          </p:cNvCxnSpPr>
          <p:nvPr/>
        </p:nvCxnSpPr>
        <p:spPr>
          <a:xfrm rot="5400000">
            <a:off x="4393405" y="514351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stCxn id="5" idx="3"/>
            <a:endCxn id="6" idx="1"/>
          </p:cNvCxnSpPr>
          <p:nvPr/>
        </p:nvCxnSpPr>
        <p:spPr>
          <a:xfrm>
            <a:off x="2714612" y="114298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5" idx="2"/>
          </p:cNvCxnSpPr>
          <p:nvPr/>
        </p:nvCxnSpPr>
        <p:spPr>
          <a:xfrm rot="16200000" flipH="1">
            <a:off x="-446520" y="3554016"/>
            <a:ext cx="4429156" cy="35719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カギ線コネクタ 41"/>
          <p:cNvCxnSpPr>
            <a:stCxn id="9" idx="3"/>
            <a:endCxn id="8" idx="3"/>
          </p:cNvCxnSpPr>
          <p:nvPr/>
        </p:nvCxnSpPr>
        <p:spPr>
          <a:xfrm flipV="1">
            <a:off x="6072198" y="3357562"/>
            <a:ext cx="1588" cy="714380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6357950" y="350043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C00000"/>
                </a:solidFill>
              </a:rPr>
              <a:t>ゲームループ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52" name="直線矢印コネクタ 51"/>
          <p:cNvCxnSpPr>
            <a:stCxn id="10" idx="1"/>
          </p:cNvCxnSpPr>
          <p:nvPr/>
        </p:nvCxnSpPr>
        <p:spPr>
          <a:xfrm rot="10800000">
            <a:off x="1785918" y="550070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2071670" y="507207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ゲーム終了</a:t>
            </a:r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500298" y="128586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ゲーム起動</a:t>
            </a:r>
            <a:endParaRPr kumimoji="1" lang="ja-JP" altLang="en-US" dirty="0"/>
          </a:p>
        </p:txBody>
      </p:sp>
      <p:sp>
        <p:nvSpPr>
          <p:cNvPr id="56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kumimoji="1" lang="ja-JP" altLang="en-US" dirty="0" smtClean="0"/>
              <a:t>ゲーム</a:t>
            </a:r>
            <a:r>
              <a:rPr lang="ja-JP" altLang="en-US" dirty="0" smtClean="0"/>
              <a:t>の流れ</a:t>
            </a:r>
            <a:endParaRPr kumimoji="1" lang="ja-JP" altLang="en-US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643570" y="100010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初期化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643570" y="171448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コンテンツの読み込み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643570" y="235743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開始前処理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643570" y="457200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終了前処理</a:t>
            </a:r>
            <a:endParaRPr kumimoji="1" lang="ja-JP" altLang="en-US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643570" y="528638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コンテンツの解放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300037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C00000"/>
                </a:solidFill>
              </a:rPr>
              <a:t>データ更新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72198" y="407194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C00000"/>
                </a:solidFill>
              </a:rPr>
              <a:t>フレーム描画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ゲームループ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Update() </a:t>
            </a:r>
            <a:r>
              <a:rPr kumimoji="1" lang="ja-JP" altLang="en-US" dirty="0" smtClean="0"/>
              <a:t>メソッド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ゲームデータを「次」の状態に更新する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コントローラなどの入力</a:t>
            </a:r>
            <a:r>
              <a:rPr kumimoji="1" lang="ja-JP" altLang="en-US" dirty="0" smtClean="0"/>
              <a:t>を受ける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関連するコンポーネント、機能の更新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他のあらゆる処理よりも優先される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Draw() </a:t>
            </a:r>
            <a:r>
              <a:rPr kumimoji="1" lang="ja-JP" altLang="en-US" dirty="0" smtClean="0"/>
              <a:t>メソッド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ゲーム画面（フレーム）を構築する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処理が遅れている場合</a:t>
            </a:r>
            <a:r>
              <a:rPr lang="ja-JP" altLang="en-US" dirty="0" smtClean="0"/>
              <a:t>は省略される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固定と可変ステップ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固定ステップ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デフォルトの</a:t>
            </a:r>
            <a:r>
              <a:rPr lang="ja-JP" altLang="en-US" dirty="0" smtClean="0"/>
              <a:t>設定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フレームを呼び出す時間間隔を固定する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常に</a:t>
            </a:r>
            <a:r>
              <a:rPr kumimoji="1" lang="ja-JP" altLang="en-US" dirty="0" smtClean="0"/>
              <a:t>一定の速度でゲームを進行できる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処理が遅れた場合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Draw() </a:t>
            </a:r>
            <a:r>
              <a:rPr lang="ja-JP" altLang="en-US" dirty="0" smtClean="0"/>
              <a:t>を省略</a:t>
            </a:r>
            <a:endParaRPr kumimoji="1" lang="en-US" altLang="ja-JP" dirty="0" smtClean="0"/>
          </a:p>
          <a:p>
            <a:r>
              <a:rPr lang="ja-JP" altLang="en-US" dirty="0" smtClean="0"/>
              <a:t>可変</a:t>
            </a:r>
            <a:r>
              <a:rPr lang="ja-JP" altLang="en-US" dirty="0" smtClean="0"/>
              <a:t>ステップ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可能な限り早い速度</a:t>
            </a:r>
            <a:r>
              <a:rPr lang="ja-JP" altLang="en-US" dirty="0" smtClean="0"/>
              <a:t>でフレームを描画する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パフォーマンス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安定したゲームループの実行が重要</a:t>
            </a:r>
            <a:endParaRPr lang="en-US" altLang="ja-JP" dirty="0" smtClean="0"/>
          </a:p>
          <a:p>
            <a:r>
              <a:rPr lang="ja-JP" altLang="en-US" dirty="0" smtClean="0"/>
              <a:t>ゲームはリアルタイムシステム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目標の時間内に処理を終わらせる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秒 </a:t>
            </a:r>
            <a:r>
              <a:rPr kumimoji="1" lang="en-US" altLang="ja-JP" dirty="0" smtClean="0"/>
              <a:t>60 </a:t>
            </a:r>
            <a:r>
              <a:rPr lang="ja-JP" altLang="en-US" dirty="0" smtClean="0"/>
              <a:t>回の </a:t>
            </a:r>
            <a:r>
              <a:rPr lang="en-US" altLang="ja-JP" dirty="0" smtClean="0"/>
              <a:t>Draw() </a:t>
            </a:r>
            <a:r>
              <a:rPr lang="ja-JP" altLang="en-US" dirty="0" smtClean="0"/>
              <a:t>が目標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 </a:t>
            </a:r>
            <a:r>
              <a:rPr lang="ja-JP" altLang="en-US" dirty="0" smtClean="0"/>
              <a:t>フレームの描画は </a:t>
            </a:r>
            <a:r>
              <a:rPr lang="en-US" altLang="ja-JP" dirty="0" smtClean="0"/>
              <a:t>16.6</a:t>
            </a:r>
            <a:r>
              <a:rPr lang="ja-JP" altLang="en-US" dirty="0" smtClean="0"/>
              <a:t> ミリ秒</a:t>
            </a:r>
            <a:endParaRPr lang="en-US" altLang="ja-JP" dirty="0" smtClean="0"/>
          </a:p>
          <a:p>
            <a:r>
              <a:rPr kumimoji="1" lang="ja-JP" altLang="en-US" dirty="0" smtClean="0"/>
              <a:t>メモリ管理が重要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インスタンス化と破棄の効率化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変換処理の効率化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スライドマスタT22</Template>
  <TotalTime>761</TotalTime>
  <Words>937</Words>
  <Application>Microsoft Office PowerPoint</Application>
  <PresentationFormat>画面に合わせる (4:3)</PresentationFormat>
  <Paragraphs>210</Paragraphs>
  <Slides>22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スライドマスタT10</vt:lpstr>
      <vt:lpstr>XNA Framework  2.0</vt:lpstr>
      <vt:lpstr>XNA Framework の技術的背景</vt:lpstr>
      <vt:lpstr>開発・実行環境の構造</vt:lpstr>
      <vt:lpstr>主な名前空間</vt:lpstr>
      <vt:lpstr>ゲームの起動</vt:lpstr>
      <vt:lpstr>ゲームの流れ</vt:lpstr>
      <vt:lpstr>ゲームループ</vt:lpstr>
      <vt:lpstr>固定と可変ステップ</vt:lpstr>
      <vt:lpstr>パフォーマンス</vt:lpstr>
      <vt:lpstr>グラフィックス</vt:lpstr>
      <vt:lpstr>画像の描画</vt:lpstr>
      <vt:lpstr>デバイス管理</vt:lpstr>
      <vt:lpstr>コンテンツ・パイプライン</vt:lpstr>
      <vt:lpstr>アセットの読み込み</vt:lpstr>
      <vt:lpstr>コンポーネント化とサービス</vt:lpstr>
      <vt:lpstr>ゲーマーサービスの機能</vt:lpstr>
      <vt:lpstr>ゲーマーサービスへの対応</vt:lpstr>
      <vt:lpstr>ネットワーク</vt:lpstr>
      <vt:lpstr>セッション</vt:lpstr>
      <vt:lpstr>セッション検索</vt:lpstr>
      <vt:lpstr>データの送受信</vt:lpstr>
      <vt:lpstr>参考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XNA Framework</dc:title>
  <dc:creator>Leon</dc:creator>
  <cp:lastModifiedBy>Leon</cp:lastModifiedBy>
  <cp:revision>82</cp:revision>
  <dcterms:created xsi:type="dcterms:W3CDTF">2008-06-26T10:16:27Z</dcterms:created>
  <dcterms:modified xsi:type="dcterms:W3CDTF">2008-07-03T13:57:22Z</dcterms:modified>
</cp:coreProperties>
</file>