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6"/>
  </p:notesMasterIdLst>
  <p:sldIdLst>
    <p:sldId id="265" r:id="rId2"/>
    <p:sldId id="282" r:id="rId3"/>
    <p:sldId id="286" r:id="rId4"/>
    <p:sldId id="287" r:id="rId5"/>
    <p:sldId id="288" r:id="rId6"/>
    <p:sldId id="290" r:id="rId7"/>
    <p:sldId id="289" r:id="rId8"/>
    <p:sldId id="292" r:id="rId9"/>
    <p:sldId id="291" r:id="rId10"/>
    <p:sldId id="293" r:id="rId11"/>
    <p:sldId id="294" r:id="rId12"/>
    <p:sldId id="295" r:id="rId13"/>
    <p:sldId id="298" r:id="rId14"/>
    <p:sldId id="296" r:id="rId15"/>
    <p:sldId id="299" r:id="rId16"/>
    <p:sldId id="297" r:id="rId17"/>
    <p:sldId id="300" r:id="rId18"/>
    <p:sldId id="302" r:id="rId19"/>
    <p:sldId id="303" r:id="rId20"/>
    <p:sldId id="304" r:id="rId21"/>
    <p:sldId id="305" r:id="rId22"/>
    <p:sldId id="301" r:id="rId23"/>
    <p:sldId id="320" r:id="rId24"/>
    <p:sldId id="306" r:id="rId25"/>
    <p:sldId id="308" r:id="rId26"/>
    <p:sldId id="309" r:id="rId27"/>
    <p:sldId id="310" r:id="rId28"/>
    <p:sldId id="307" r:id="rId29"/>
    <p:sldId id="313" r:id="rId30"/>
    <p:sldId id="314" r:id="rId31"/>
    <p:sldId id="315" r:id="rId32"/>
    <p:sldId id="316" r:id="rId33"/>
    <p:sldId id="311" r:id="rId34"/>
    <p:sldId id="321" r:id="rId35"/>
  </p:sldIdLst>
  <p:sldSz cx="9144000" cy="6858000" type="screen4x3"/>
  <p:notesSz cx="6796088" cy="992505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C94165"/>
    <a:srgbClr val="B4266D"/>
    <a:srgbClr val="D129BD"/>
    <a:srgbClr val="DA2098"/>
    <a:srgbClr val="FF99CC"/>
    <a:srgbClr val="FF99FF"/>
    <a:srgbClr val="FDD3FB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72" d="100"/>
          <a:sy n="72" d="100"/>
        </p:scale>
        <p:origin x="-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72" y="-96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559" cy="496652"/>
          </a:xfrm>
          <a:prstGeom prst="rect">
            <a:avLst/>
          </a:prstGeom>
        </p:spPr>
        <p:txBody>
          <a:bodyPr vert="horz" lIns="92088" tIns="46043" rIns="92088" bIns="4604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48928" y="1"/>
            <a:ext cx="2945558" cy="496652"/>
          </a:xfrm>
          <a:prstGeom prst="rect">
            <a:avLst/>
          </a:prstGeom>
        </p:spPr>
        <p:txBody>
          <a:bodyPr vert="horz" lIns="92088" tIns="46043" rIns="92088" bIns="46043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2008/6/23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8" tIns="46043" rIns="92088" bIns="4604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129" y="4714198"/>
            <a:ext cx="5437832" cy="4466672"/>
          </a:xfrm>
          <a:prstGeom prst="rect">
            <a:avLst/>
          </a:prstGeom>
        </p:spPr>
        <p:txBody>
          <a:bodyPr vert="horz" lIns="92088" tIns="46043" rIns="92088" bIns="4604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6801"/>
            <a:ext cx="2945559" cy="496651"/>
          </a:xfrm>
          <a:prstGeom prst="rect">
            <a:avLst/>
          </a:prstGeom>
        </p:spPr>
        <p:txBody>
          <a:bodyPr vert="horz" lIns="92088" tIns="46043" rIns="92088" bIns="4604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48928" y="9426801"/>
            <a:ext cx="2945558" cy="496651"/>
          </a:xfrm>
          <a:prstGeom prst="rect">
            <a:avLst/>
          </a:prstGeom>
        </p:spPr>
        <p:txBody>
          <a:bodyPr vert="horz" lIns="92088" tIns="46043" rIns="92088" bIns="4604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#20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  <a:p>
            <a:pPr algn="ctr">
              <a:buNone/>
            </a:pP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浮動小数点型変数で</a:t>
            </a:r>
            <a:r>
              <a:rPr lang="ja-JP" altLang="en-US" sz="4800" dirty="0" err="1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遊ぼっ</a:t>
            </a: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！</a:t>
            </a:r>
            <a:endParaRPr lang="en-US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  <a:p>
            <a:pPr algn="ctr">
              <a:buNone/>
            </a:pPr>
            <a:endParaRPr lang="en-US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  <a:p>
            <a:pPr>
              <a:buNone/>
            </a:pP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　　　　　　　　　　　　　花子</a:t>
            </a:r>
            <a:endParaRPr lang="ja-JP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1785926"/>
            <a:ext cx="8229600" cy="3448057"/>
          </a:xfrm>
        </p:spPr>
        <p:txBody>
          <a:bodyPr/>
          <a:lstStyle/>
          <a:p>
            <a:pPr>
              <a:buNone/>
            </a:pPr>
            <a:r>
              <a:rPr lang="en-US" altLang="ja-JP" sz="2000" dirty="0" smtClean="0"/>
              <a:t>【 float 】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fld</a:t>
            </a:r>
            <a:r>
              <a:rPr lang="en-US" altLang="ja-JP" sz="2000" dirty="0" smtClean="0"/>
              <a:t>  </a:t>
            </a:r>
            <a:r>
              <a:rPr lang="en-US" altLang="ja-JP" sz="2000" dirty="0" err="1" smtClean="0"/>
              <a:t>dword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a	;a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push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fadd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dword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b	; 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b</a:t>
            </a:r>
            <a:r>
              <a:rPr lang="ja-JP" altLang="en-US" sz="2000" dirty="0" smtClean="0"/>
              <a:t>を加算</a:t>
            </a:r>
          </a:p>
          <a:p>
            <a:pPr>
              <a:buNone/>
            </a:pPr>
            <a:r>
              <a:rPr lang="ja-JP" altLang="en-US" sz="2000" dirty="0" smtClean="0"/>
              <a:t>	</a:t>
            </a:r>
            <a:r>
              <a:rPr lang="en-US" altLang="ja-JP" sz="2000" dirty="0" err="1" smtClean="0"/>
              <a:t>fstp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dword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c	; ST0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に設定して</a:t>
            </a:r>
            <a:r>
              <a:rPr lang="en-US" altLang="ja-JP" sz="2000" dirty="0" smtClean="0"/>
              <a:t>pop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【double】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fld</a:t>
            </a:r>
            <a:r>
              <a:rPr lang="en-US" altLang="ja-JP" sz="2000" dirty="0" smtClean="0"/>
              <a:t>  qword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a	;a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push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fadd</a:t>
            </a:r>
            <a:r>
              <a:rPr lang="en-US" altLang="ja-JP" sz="2000" dirty="0" smtClean="0"/>
              <a:t> qword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b	; 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b</a:t>
            </a:r>
            <a:r>
              <a:rPr lang="ja-JP" altLang="en-US" sz="2000" dirty="0" smtClean="0"/>
              <a:t>を加算</a:t>
            </a:r>
          </a:p>
          <a:p>
            <a:pPr>
              <a:buNone/>
            </a:pPr>
            <a:r>
              <a:rPr lang="ja-JP" altLang="en-US" sz="2000" dirty="0" smtClean="0"/>
              <a:t>	</a:t>
            </a:r>
            <a:r>
              <a:rPr lang="en-US" altLang="ja-JP" sz="2000" dirty="0" err="1" smtClean="0"/>
              <a:t>fstp</a:t>
            </a:r>
            <a:r>
              <a:rPr lang="en-US" altLang="ja-JP" sz="2000" dirty="0" smtClean="0"/>
              <a:t> qword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c	; ST0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に設定して</a:t>
            </a:r>
            <a:r>
              <a:rPr lang="en-US" altLang="ja-JP" sz="2000" dirty="0" smtClean="0"/>
              <a:t>pop</a:t>
            </a:r>
            <a:endParaRPr kumimoji="1" lang="ja-JP" altLang="en-US" sz="2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5357826"/>
            <a:ext cx="6858048" cy="5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latin typeface="+mn-lt"/>
                <a:ea typeface="+mn-ea"/>
              </a:rPr>
              <a:t>こんなコードなら</a:t>
            </a:r>
            <a:r>
              <a:rPr lang="en-US" altLang="ja-JP" sz="3000" kern="0" dirty="0" smtClean="0">
                <a:latin typeface="+mn-lt"/>
                <a:ea typeface="+mn-ea"/>
              </a:rPr>
              <a:t>float</a:t>
            </a:r>
            <a:r>
              <a:rPr lang="ja-JP" altLang="en-US" sz="3000" kern="0" dirty="0" smtClean="0">
                <a:latin typeface="+mn-lt"/>
                <a:ea typeface="+mn-ea"/>
              </a:rPr>
              <a:t>も</a:t>
            </a:r>
            <a:r>
              <a:rPr lang="en-US" altLang="ja-JP" sz="3000" kern="0" dirty="0" smtClean="0">
                <a:latin typeface="+mn-lt"/>
                <a:ea typeface="+mn-ea"/>
              </a:rPr>
              <a:t>double</a:t>
            </a:r>
            <a:r>
              <a:rPr lang="ja-JP" altLang="en-US" sz="3000" kern="0" dirty="0" smtClean="0">
                <a:latin typeface="+mn-lt"/>
                <a:ea typeface="+mn-ea"/>
              </a:rPr>
              <a:t>も同じ</a:t>
            </a:r>
            <a:r>
              <a:rPr kumimoji="1" lang="ja-JP" alt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00034" y="1071546"/>
            <a:ext cx="1928826" cy="5190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C = a + b;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071546"/>
            <a:ext cx="4429156" cy="16621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200" dirty="0" smtClean="0"/>
              <a:t>float f = 0;</a:t>
            </a:r>
          </a:p>
          <a:p>
            <a:pPr>
              <a:buNone/>
            </a:pPr>
            <a:r>
              <a:rPr lang="en-US" altLang="ja-JP" sz="2200" dirty="0" smtClean="0"/>
              <a:t>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= 0;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&lt; 100000000; ++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) {</a:t>
            </a:r>
          </a:p>
          <a:p>
            <a:pPr>
              <a:buNone/>
            </a:pPr>
            <a:r>
              <a:rPr lang="en-US" altLang="ja-JP" sz="2200" dirty="0" smtClean="0"/>
              <a:t>	f += 0.1f;</a:t>
            </a:r>
          </a:p>
          <a:p>
            <a:pPr>
              <a:buNone/>
            </a:pPr>
            <a:r>
              <a:rPr lang="en-US" altLang="ja-JP" sz="2200" dirty="0" smtClean="0"/>
              <a:t>}</a:t>
            </a:r>
            <a:endParaRPr kumimoji="1" lang="ja-JP" altLang="en-US" sz="2200" dirty="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642910" y="2947967"/>
            <a:ext cx="4429156" cy="1643074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1" lang="ja-JP" alt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5357826"/>
            <a:ext cx="685804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800" kern="0" dirty="0" smtClean="0">
                <a:latin typeface="+mn-lt"/>
                <a:ea typeface="+mn-ea"/>
              </a:rPr>
              <a:t>float</a:t>
            </a:r>
            <a:r>
              <a:rPr lang="ja-JP" altLang="en-US" sz="2800" kern="0" dirty="0" smtClean="0">
                <a:latin typeface="+mn-lt"/>
                <a:ea typeface="+mn-ea"/>
              </a:rPr>
              <a:t>：</a:t>
            </a:r>
            <a:r>
              <a:rPr lang="en-US" altLang="ja-JP" sz="2800" kern="0" dirty="0" smtClean="0">
                <a:latin typeface="+mn-lt"/>
                <a:ea typeface="+mn-ea"/>
              </a:rPr>
              <a:t>1056ms</a:t>
            </a:r>
            <a:r>
              <a:rPr lang="ja-JP" altLang="en-US" sz="2800" kern="0" dirty="0" smtClean="0">
                <a:latin typeface="+mn-lt"/>
                <a:ea typeface="+mn-ea"/>
              </a:rPr>
              <a:t>　</a:t>
            </a:r>
            <a:r>
              <a:rPr lang="en-US" altLang="ja-JP" sz="2800" kern="0" dirty="0" smtClean="0">
                <a:latin typeface="+mn-lt"/>
                <a:ea typeface="+mn-ea"/>
              </a:rPr>
              <a:t>double</a:t>
            </a:r>
            <a:r>
              <a:rPr lang="ja-JP" altLang="en-US" sz="2800" kern="0" dirty="0" smtClean="0">
                <a:latin typeface="+mn-lt"/>
                <a:ea typeface="+mn-ea"/>
              </a:rPr>
              <a:t>：</a:t>
            </a:r>
            <a:r>
              <a:rPr lang="en-US" altLang="ja-JP" sz="2800" kern="0" dirty="0" smtClean="0">
                <a:latin typeface="+mn-lt"/>
                <a:ea typeface="+mn-ea"/>
              </a:rPr>
              <a:t>233ms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500034" y="4786322"/>
            <a:ext cx="685804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最適化レベル：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/O2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9"/>
            <a:ext cx="8229600" cy="4214842"/>
          </a:xfrm>
        </p:spPr>
        <p:txBody>
          <a:bodyPr/>
          <a:lstStyle/>
          <a:p>
            <a:pPr>
              <a:buNone/>
            </a:pPr>
            <a:r>
              <a:rPr lang="en-US" altLang="ja-JP" sz="2400" u="heavy" dirty="0" smtClean="0">
                <a:uFill>
                  <a:solidFill>
                    <a:srgbClr val="0070C0"/>
                  </a:solidFill>
                </a:uFill>
              </a:rPr>
              <a:t>double</a:t>
            </a:r>
            <a:r>
              <a:rPr lang="ja-JP" altLang="en-US" sz="2400" u="heavy" dirty="0" err="1" smtClean="0">
                <a:uFill>
                  <a:solidFill>
                    <a:srgbClr val="0070C0"/>
                  </a:solidFill>
                </a:uFill>
              </a:rPr>
              <a:t>は・・</a:t>
            </a:r>
            <a:r>
              <a:rPr lang="ja-JP" altLang="en-US" sz="2400" u="heavy" dirty="0" smtClean="0">
                <a:uFill>
                  <a:solidFill>
                    <a:srgbClr val="0070C0"/>
                  </a:solidFill>
                </a:uFill>
              </a:rPr>
              <a:t>・</a:t>
            </a:r>
            <a:endParaRPr lang="en-US" altLang="ja-JP" sz="2400" u="heavy" dirty="0" smtClean="0">
              <a:uFill>
                <a:solidFill>
                  <a:srgbClr val="0070C0"/>
                </a:solidFill>
              </a:u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fldz</a:t>
            </a:r>
            <a:r>
              <a:rPr lang="en-US" altLang="ja-JP" sz="1800" dirty="0" smtClean="0"/>
              <a:t>                                                                          ;st0</a:t>
            </a:r>
            <a:r>
              <a:rPr lang="ja-JP" altLang="en-US" sz="1800" dirty="0" smtClean="0"/>
              <a:t>に</a:t>
            </a:r>
            <a:r>
              <a:rPr lang="en-US" altLang="ja-JP" sz="1800" dirty="0" smtClean="0"/>
              <a:t>0</a:t>
            </a:r>
            <a:r>
              <a:rPr lang="ja-JP" altLang="en-US" sz="1800" dirty="0" smtClean="0"/>
              <a:t>を</a:t>
            </a:r>
            <a:r>
              <a:rPr lang="en-US" altLang="ja-JP" sz="1800" dirty="0" smtClean="0"/>
              <a:t>push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fld</a:t>
            </a:r>
            <a:r>
              <a:rPr lang="en-US" altLang="ja-JP" sz="1800" dirty="0" smtClean="0"/>
              <a:t>	QWORD PTR __real@3fb999999999999a  ;st0</a:t>
            </a:r>
            <a:r>
              <a:rPr lang="ja-JP" altLang="en-US" sz="1800" dirty="0" smtClean="0"/>
              <a:t>に</a:t>
            </a:r>
            <a:r>
              <a:rPr lang="en-US" altLang="ja-JP" sz="1800" dirty="0" smtClean="0"/>
              <a:t>0.1</a:t>
            </a:r>
            <a:r>
              <a:rPr lang="ja-JP" altLang="en-US" sz="1800" dirty="0" smtClean="0"/>
              <a:t>を</a:t>
            </a:r>
            <a:r>
              <a:rPr lang="en-US" altLang="ja-JP" sz="1800" dirty="0" smtClean="0"/>
              <a:t>push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mov</a:t>
            </a: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eax</a:t>
            </a:r>
            <a:r>
              <a:rPr lang="en-US" altLang="ja-JP" sz="1800" dirty="0" smtClean="0"/>
              <a:t>, 10000000</a:t>
            </a:r>
          </a:p>
          <a:p>
            <a:pPr>
              <a:buNone/>
            </a:pPr>
            <a:r>
              <a:rPr lang="en-US" altLang="ja-JP" sz="1800" dirty="0" smtClean="0"/>
              <a:t>$LN6@main:</a:t>
            </a:r>
          </a:p>
          <a:p>
            <a:pPr>
              <a:buNone/>
            </a:pPr>
            <a:r>
              <a:rPr lang="en-US" altLang="ja-JP" sz="1800" dirty="0" smtClean="0"/>
              <a:t>	sub	</a:t>
            </a:r>
            <a:r>
              <a:rPr lang="en-US" altLang="ja-JP" sz="1800" dirty="0" err="1" smtClean="0"/>
              <a:t>eax</a:t>
            </a:r>
            <a:r>
              <a:rPr lang="en-US" altLang="ja-JP" sz="1800" dirty="0" smtClean="0"/>
              <a:t>, 1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                                                   ;st1</a:t>
            </a:r>
            <a:r>
              <a:rPr lang="ja-JP" altLang="en-US" sz="1800" dirty="0" smtClean="0"/>
              <a:t>に</a:t>
            </a:r>
            <a:r>
              <a:rPr lang="en-US" altLang="ja-JP" sz="1800" dirty="0" smtClean="0"/>
              <a:t>st0</a:t>
            </a:r>
            <a:r>
              <a:rPr lang="ja-JP" altLang="en-US" sz="1800" dirty="0" smtClean="0"/>
              <a:t>を足す</a:t>
            </a:r>
          </a:p>
          <a:p>
            <a:pPr>
              <a:buNone/>
            </a:pPr>
            <a:r>
              <a:rPr lang="ja-JP" altLang="en-US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</a:t>
            </a:r>
          </a:p>
          <a:p>
            <a:pPr>
              <a:buNone/>
            </a:pPr>
            <a:r>
              <a:rPr lang="en-US" altLang="ja-JP" sz="1800" dirty="0" smtClean="0"/>
              <a:t>         </a:t>
            </a:r>
            <a:r>
              <a:rPr lang="ja-JP" altLang="en-US" sz="1800" dirty="0" smtClean="0"/>
              <a:t>：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jne</a:t>
            </a:r>
            <a:r>
              <a:rPr lang="en-US" altLang="ja-JP" sz="1800" dirty="0" smtClean="0"/>
              <a:t>	SHORT $LN6@main</a:t>
            </a:r>
            <a:endParaRPr kumimoji="1" lang="ja-JP" altLang="en-US" sz="18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5286388"/>
            <a:ext cx="6858048" cy="5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double</a:t>
            </a:r>
            <a:r>
              <a:rPr lang="ja-JP" altLang="en-US" sz="3000" kern="0" dirty="0" smtClean="0">
                <a:latin typeface="+mn-lt"/>
                <a:ea typeface="+mn-ea"/>
              </a:rPr>
              <a:t>は、</a:t>
            </a: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レジスタのみで処理。</a:t>
            </a: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9"/>
            <a:ext cx="8229600" cy="4572032"/>
          </a:xfrm>
        </p:spPr>
        <p:txBody>
          <a:bodyPr/>
          <a:lstStyle/>
          <a:p>
            <a:pPr>
              <a:buNone/>
            </a:pPr>
            <a:r>
              <a:rPr lang="en-US" altLang="ja-JP" sz="2400" u="heavy" dirty="0" smtClean="0">
                <a:uFill>
                  <a:solidFill>
                    <a:srgbClr val="0070C0"/>
                  </a:solidFill>
                </a:uFill>
              </a:rPr>
              <a:t>float</a:t>
            </a:r>
            <a:r>
              <a:rPr lang="ja-JP" altLang="en-US" sz="2400" u="heavy" dirty="0" err="1" smtClean="0">
                <a:uFill>
                  <a:solidFill>
                    <a:srgbClr val="0070C0"/>
                  </a:solidFill>
                </a:uFill>
              </a:rPr>
              <a:t>は・・</a:t>
            </a:r>
            <a:r>
              <a:rPr lang="ja-JP" altLang="en-US" sz="2400" u="heavy" dirty="0" smtClean="0">
                <a:uFill>
                  <a:solidFill>
                    <a:srgbClr val="0070C0"/>
                  </a:solidFill>
                </a:uFill>
              </a:rPr>
              <a:t>・</a:t>
            </a:r>
            <a:endParaRPr lang="en-US" altLang="ja-JP" sz="2400" u="heavy" dirty="0" smtClean="0">
              <a:uFill>
                <a:solidFill>
                  <a:srgbClr val="0070C0"/>
                </a:solidFill>
              </a:uFill>
            </a:endParaRP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fldz</a:t>
            </a:r>
            <a:r>
              <a:rPr lang="en-US" altLang="ja-JP" sz="1600" dirty="0" smtClean="0"/>
              <a:t>                                   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mov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10000000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;st0</a:t>
            </a:r>
            <a:r>
              <a:rPr lang="ja-JP" altLang="en-US" sz="1600" dirty="0" smtClean="0"/>
              <a:t>をメモリ（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）に設定して</a:t>
            </a:r>
            <a:r>
              <a:rPr lang="en-US" altLang="ja-JP" sz="1600" dirty="0" smtClean="0"/>
              <a:t>pop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__real@3fb99999a0000000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0.1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$LN3@main: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ST(0), ST(1)           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st1</a:t>
            </a:r>
            <a:r>
              <a:rPr lang="ja-JP" altLang="en-US" sz="1600" dirty="0" smtClean="0"/>
              <a:t>を足す</a:t>
            </a:r>
          </a:p>
          <a:p>
            <a:pPr>
              <a:buNone/>
            </a:pPr>
            <a:r>
              <a:rPr lang="ja-JP" altLang="en-US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;st0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に設定して</a:t>
            </a:r>
            <a:r>
              <a:rPr lang="en-US" altLang="ja-JP" sz="1600" dirty="0" smtClean="0"/>
              <a:t>pop</a:t>
            </a:r>
            <a:endParaRPr lang="ja-JP" altLang="en-US" sz="1600" dirty="0" smtClean="0"/>
          </a:p>
          <a:p>
            <a:pPr>
              <a:buNone/>
            </a:pPr>
            <a:r>
              <a:rPr lang="ja-JP" altLang="en-US" sz="1600" dirty="0" smtClean="0"/>
              <a:t>        ：                                                                            </a:t>
            </a:r>
            <a:r>
              <a:rPr lang="en-US" altLang="ja-JP" sz="1600" dirty="0" smtClean="0"/>
              <a:t>;float</a:t>
            </a:r>
            <a:r>
              <a:rPr lang="ja-JP" altLang="en-US" sz="1600" dirty="0" smtClean="0"/>
              <a:t>の精度に変換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ST(0), ST(1)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jne</a:t>
            </a:r>
            <a:r>
              <a:rPr lang="en-US" altLang="ja-JP" sz="1600" dirty="0" smtClean="0"/>
              <a:t>	SHORT $LN3@main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ST(0)                                                            ;st0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90537"/>
          </a:xfrm>
        </p:spPr>
        <p:txBody>
          <a:bodyPr/>
          <a:lstStyle/>
          <a:p>
            <a:pPr lvl="0">
              <a:buNone/>
            </a:pPr>
            <a:r>
              <a:rPr lang="en-US" altLang="ja-JP" sz="3000" dirty="0" smtClean="0"/>
              <a:t>float</a:t>
            </a:r>
            <a:r>
              <a:rPr lang="ja-JP" altLang="en-US" sz="3000" dirty="0" smtClean="0"/>
              <a:t>は、毎回、計算結果を</a:t>
            </a:r>
            <a:r>
              <a:rPr lang="en-US" altLang="ja-JP" sz="3000" dirty="0" smtClean="0"/>
              <a:t>float</a:t>
            </a:r>
            <a:r>
              <a:rPr lang="ja-JP" altLang="en-US" sz="3000" dirty="0" smtClean="0"/>
              <a:t>の精度に変換する。</a:t>
            </a:r>
            <a:endParaRPr lang="ja-JP" altLang="en-US" sz="3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857224" y="1714488"/>
            <a:ext cx="5929354" cy="17859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浮動小数点のコンパイルオプション</a:t>
            </a: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    /</a:t>
            </a:r>
            <a:r>
              <a:rPr lang="en-US" altLang="ja-JP" sz="3000" kern="0" dirty="0" err="1" smtClean="0">
                <a:latin typeface="+mn-lt"/>
                <a:ea typeface="+mn-ea"/>
              </a:rPr>
              <a:t>fp:precise</a:t>
            </a:r>
            <a:r>
              <a:rPr lang="ja-JP" altLang="en-US" sz="3000" kern="0" dirty="0" smtClean="0">
                <a:latin typeface="+mn-lt"/>
                <a:ea typeface="+mn-ea"/>
              </a:rPr>
              <a:t>・・・デフォルト</a:t>
            </a:r>
            <a:endParaRPr lang="en-US" altLang="ja-JP" sz="3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en-US" altLang="ja-JP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altLang="ja-JP" sz="3000" kern="0" dirty="0" smtClean="0">
                <a:latin typeface="+mn-lt"/>
                <a:ea typeface="+mn-ea"/>
              </a:rPr>
              <a:t>   /</a:t>
            </a:r>
            <a:r>
              <a:rPr lang="en-US" altLang="ja-JP" sz="3000" kern="0" dirty="0" err="1" smtClean="0">
                <a:latin typeface="+mn-lt"/>
                <a:ea typeface="+mn-ea"/>
              </a:rPr>
              <a:t>fp:fast</a:t>
            </a: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428596" y="5143512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計算結果の一貫性を保つため。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428596" y="3643314"/>
            <a:ext cx="822960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/</a:t>
            </a:r>
            <a:r>
              <a:rPr lang="en-US" altLang="ja-JP" sz="2400" kern="0" dirty="0" err="1" smtClean="0">
                <a:latin typeface="+mn-lt"/>
                <a:ea typeface="+mn-ea"/>
              </a:rPr>
              <a:t>fp:fast</a:t>
            </a:r>
            <a:r>
              <a:rPr lang="ja-JP" altLang="en-US" sz="2400" kern="0" dirty="0" smtClean="0">
                <a:latin typeface="+mn-lt"/>
                <a:ea typeface="+mn-ea"/>
              </a:rPr>
              <a:t>にすれば、処理も速くなり、</a:t>
            </a:r>
            <a:endParaRPr lang="en-US" altLang="ja-JP" sz="24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                           </a:t>
            </a:r>
            <a:r>
              <a:rPr lang="ja-JP" altLang="en-US" sz="2400" kern="0" dirty="0" smtClean="0">
                <a:latin typeface="+mn-lt"/>
                <a:ea typeface="+mn-ea"/>
              </a:rPr>
              <a:t>精度も良くなり、</a:t>
            </a:r>
            <a:endParaRPr lang="en-US" altLang="ja-JP" sz="24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                           </a:t>
            </a:r>
            <a:r>
              <a:rPr lang="ja-JP" altLang="en-US" sz="2400" kern="0" dirty="0" smtClean="0">
                <a:latin typeface="+mn-lt"/>
                <a:ea typeface="+mn-ea"/>
              </a:rPr>
              <a:t>プログラムサイズも小さくなる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85828" y="1052513"/>
            <a:ext cx="3186106" cy="173354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en-US" altLang="ja-JP" sz="1800" dirty="0" smtClean="0"/>
              <a:t>float f = 0;</a:t>
            </a:r>
          </a:p>
          <a:p>
            <a:pPr lvl="0">
              <a:buNone/>
            </a:pPr>
            <a:r>
              <a:rPr lang="en-US" altLang="ja-JP" sz="1800" dirty="0" smtClean="0"/>
              <a:t>for (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= 0;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&lt; 1000; ++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) {</a:t>
            </a:r>
          </a:p>
          <a:p>
            <a:pPr lvl="0">
              <a:buNone/>
            </a:pPr>
            <a:r>
              <a:rPr lang="en-US" altLang="ja-JP" sz="1800" dirty="0" smtClean="0"/>
              <a:t>	f += 0.1f;</a:t>
            </a:r>
          </a:p>
          <a:p>
            <a:pPr lvl="0">
              <a:buNone/>
            </a:pPr>
            <a:r>
              <a:rPr lang="en-US" altLang="ja-JP" sz="1800" dirty="0" smtClean="0"/>
              <a:t>}</a:t>
            </a:r>
          </a:p>
          <a:p>
            <a:pPr lvl="0">
              <a:buNone/>
            </a:pPr>
            <a:endParaRPr lang="ja-JP" altLang="en-US" sz="1800" dirty="0"/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4500562" y="1071546"/>
            <a:ext cx="3186106" cy="1733545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float f = 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 += 0.1f;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("%.7f", f);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142976" y="3000372"/>
          <a:ext cx="6357981" cy="15716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16566"/>
                <a:gridCol w="2255400"/>
                <a:gridCol w="2286015"/>
              </a:tblGrid>
              <a:tr h="523879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printf</a:t>
                      </a:r>
                      <a:r>
                        <a:rPr kumimoji="1" lang="ja-JP" altLang="en-US" sz="2400" dirty="0" smtClean="0"/>
                        <a:t>なし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printf</a:t>
                      </a:r>
                      <a:r>
                        <a:rPr kumimoji="1" lang="ja-JP" altLang="en-US" sz="2400" dirty="0" smtClean="0"/>
                        <a:t>あり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879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/</a:t>
                      </a:r>
                      <a:r>
                        <a:rPr kumimoji="1" lang="en-US" altLang="ja-JP" sz="2400" dirty="0" err="1" smtClean="0"/>
                        <a:t>fp:precise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99.9990463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99.9990463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879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/</a:t>
                      </a:r>
                      <a:r>
                        <a:rPr kumimoji="1" lang="en-US" altLang="ja-JP" sz="2400" dirty="0" err="1" smtClean="0"/>
                        <a:t>fp:fast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100.0000015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99.9990463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4857760"/>
            <a:ext cx="685804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VC++ 6.0               /O2</a:t>
            </a:r>
            <a:r>
              <a:rPr kumimoji="1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では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fp:fast</a:t>
            </a:r>
            <a:r>
              <a:rPr kumimoji="1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相当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>
                <a:latin typeface="+mn-lt"/>
                <a:ea typeface="+mn-ea"/>
              </a:rPr>
              <a:t>VC++ .</a:t>
            </a:r>
            <a:r>
              <a:rPr lang="en-US" altLang="ja-JP" kern="0" dirty="0" err="1" smtClean="0">
                <a:latin typeface="+mn-lt"/>
                <a:ea typeface="+mn-ea"/>
              </a:rPr>
              <a:t>Net</a:t>
            </a:r>
            <a:r>
              <a:rPr lang="en-US" altLang="ja-JP" kern="0" dirty="0" smtClean="0">
                <a:latin typeface="+mn-lt"/>
                <a:ea typeface="+mn-ea"/>
              </a:rPr>
              <a:t> 2003    /Op</a:t>
            </a:r>
            <a:r>
              <a:rPr lang="ja-JP" altLang="en-US" kern="0" dirty="0" smtClean="0">
                <a:latin typeface="+mn-lt"/>
                <a:ea typeface="+mn-ea"/>
              </a:rPr>
              <a:t>（浮動小数点の整合性を改善する）</a:t>
            </a:r>
            <a:endParaRPr lang="en-US" altLang="ja-JP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VC++ 2005            /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fp:precise</a:t>
            </a:r>
            <a:endParaRPr kumimoji="1" lang="ja-JP" alt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kumimoji="1"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19099"/>
          </a:xfrm>
        </p:spPr>
        <p:txBody>
          <a:bodyPr/>
          <a:lstStyle/>
          <a:p>
            <a:pPr>
              <a:buNone/>
            </a:pPr>
            <a:r>
              <a:rPr lang="en-US" altLang="ja-JP" sz="2400" dirty="0" smtClean="0"/>
              <a:t>double</a:t>
            </a:r>
            <a:r>
              <a:rPr lang="ja-JP" altLang="en-US" sz="2400" dirty="0" smtClean="0"/>
              <a:t>は</a:t>
            </a:r>
            <a:r>
              <a:rPr lang="en-US" altLang="ja-JP" sz="2400" dirty="0" smtClean="0"/>
              <a:t>80</a:t>
            </a:r>
            <a:r>
              <a:rPr lang="ja-JP" altLang="en-US" sz="2400" dirty="0" smtClean="0"/>
              <a:t>ビットのレジスタで計算しちゃって良いの？</a:t>
            </a:r>
            <a:endParaRPr kumimoji="1" lang="ja-JP" altLang="en-US" sz="24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3357562"/>
            <a:ext cx="735811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FPU</a:t>
            </a:r>
            <a:r>
              <a:rPr lang="ja-JP" altLang="en-US" sz="2400" kern="0" dirty="0" smtClean="0">
                <a:latin typeface="+mn-lt"/>
                <a:ea typeface="+mn-ea"/>
              </a:rPr>
              <a:t>の演算精度　</a:t>
            </a:r>
            <a:r>
              <a:rPr lang="en-US" altLang="ja-JP" sz="2400" kern="0" dirty="0" smtClean="0">
                <a:latin typeface="+mn-lt"/>
                <a:ea typeface="+mn-ea"/>
              </a:rPr>
              <a:t>53</a:t>
            </a:r>
            <a:r>
              <a:rPr lang="ja-JP" altLang="en-US" sz="2400" kern="0" dirty="0" smtClean="0">
                <a:latin typeface="+mn-lt"/>
                <a:ea typeface="+mn-ea"/>
              </a:rPr>
              <a:t>ビット</a:t>
            </a:r>
            <a:endParaRPr lang="en-US" altLang="ja-JP" sz="24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⇒ 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の仮数部と同じ精度なので変換不要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119207" y="1571612"/>
          <a:ext cx="516730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22435"/>
                <a:gridCol w="1722435"/>
                <a:gridCol w="17224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全体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仮数部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float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32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23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double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64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52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レジスタ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80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64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1142976" y="4429132"/>
            <a:ext cx="5429288" cy="13573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>
                <a:latin typeface="+mn-lt"/>
                <a:ea typeface="+mn-ea"/>
              </a:rPr>
              <a:t>unsigned </a:t>
            </a:r>
            <a:r>
              <a:rPr lang="en-US" altLang="ja-JP" kern="0" dirty="0" err="1" smtClean="0">
                <a:latin typeface="+mn-lt"/>
                <a:ea typeface="+mn-ea"/>
              </a:rPr>
              <a:t>int</a:t>
            </a:r>
            <a:r>
              <a:rPr lang="en-US" altLang="ja-JP" kern="0" dirty="0" smtClean="0">
                <a:latin typeface="+mn-lt"/>
                <a:ea typeface="+mn-ea"/>
              </a:rPr>
              <a:t> </a:t>
            </a:r>
            <a:r>
              <a:rPr lang="en-US" altLang="ja-JP" kern="0" dirty="0" err="1" smtClean="0">
                <a:latin typeface="+mn-lt"/>
                <a:ea typeface="+mn-ea"/>
              </a:rPr>
              <a:t>control_word</a:t>
            </a:r>
            <a:r>
              <a:rPr lang="en-US" altLang="ja-JP" kern="0" dirty="0" smtClean="0">
                <a:latin typeface="+mn-lt"/>
                <a:ea typeface="+mn-ea"/>
              </a:rPr>
              <a:t>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>
                <a:latin typeface="+mn-lt"/>
                <a:ea typeface="+mn-ea"/>
              </a:rPr>
              <a:t>_</a:t>
            </a:r>
            <a:r>
              <a:rPr lang="en-US" altLang="ja-JP" kern="0" dirty="0" err="1" smtClean="0">
                <a:latin typeface="+mn-lt"/>
                <a:ea typeface="+mn-ea"/>
              </a:rPr>
              <a:t>controlfp_s</a:t>
            </a:r>
            <a:r>
              <a:rPr lang="en-US" altLang="ja-JP" kern="0" dirty="0" smtClean="0">
                <a:latin typeface="+mn-lt"/>
                <a:ea typeface="+mn-ea"/>
              </a:rPr>
              <a:t>(&amp;</a:t>
            </a:r>
            <a:r>
              <a:rPr lang="en-US" altLang="ja-JP" kern="0" dirty="0" err="1" smtClean="0">
                <a:latin typeface="+mn-lt"/>
                <a:ea typeface="+mn-ea"/>
              </a:rPr>
              <a:t>control_word</a:t>
            </a:r>
            <a:r>
              <a:rPr lang="en-US" altLang="ja-JP" kern="0" dirty="0" smtClean="0">
                <a:latin typeface="+mn-lt"/>
                <a:ea typeface="+mn-ea"/>
              </a:rPr>
              <a:t>, _PC_64, _MCW_PC);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ja-JP" kern="0" dirty="0" smtClean="0"/>
              <a:t>_</a:t>
            </a:r>
            <a:r>
              <a:rPr lang="en-US" altLang="ja-JP" kern="0" dirty="0" err="1" smtClean="0"/>
              <a:t>controlfp_s</a:t>
            </a:r>
            <a:r>
              <a:rPr lang="en-US" altLang="ja-JP" kern="0" dirty="0" smtClean="0"/>
              <a:t>(&amp;</a:t>
            </a:r>
            <a:r>
              <a:rPr lang="en-US" altLang="ja-JP" kern="0" dirty="0" err="1" smtClean="0"/>
              <a:t>control_word</a:t>
            </a:r>
            <a:r>
              <a:rPr lang="en-US" altLang="ja-JP" kern="0" dirty="0" smtClean="0"/>
              <a:t>, _PC_53, _MCW_PC);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ja-JP" kern="0" dirty="0" smtClean="0"/>
              <a:t>_</a:t>
            </a:r>
            <a:r>
              <a:rPr lang="en-US" altLang="ja-JP" kern="0" dirty="0" err="1" smtClean="0"/>
              <a:t>controlfp_s</a:t>
            </a:r>
            <a:r>
              <a:rPr lang="en-US" altLang="ja-JP" kern="0" dirty="0" smtClean="0"/>
              <a:t>(&amp;</a:t>
            </a:r>
            <a:r>
              <a:rPr lang="en-US" altLang="ja-JP" kern="0" dirty="0" err="1" smtClean="0"/>
              <a:t>control_word</a:t>
            </a:r>
            <a:r>
              <a:rPr lang="en-US" altLang="ja-JP" kern="0" dirty="0" smtClean="0"/>
              <a:t>, _PC_24, _MCW_PC);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95389"/>
            <a:ext cx="6900882" cy="2662239"/>
          </a:xfrm>
        </p:spPr>
        <p:txBody>
          <a:bodyPr/>
          <a:lstStyle/>
          <a:p>
            <a:pPr>
              <a:buNone/>
            </a:pPr>
            <a:r>
              <a:rPr lang="en-US" altLang="ja-JP" sz="2000" dirty="0" smtClean="0"/>
              <a:t>	double </a:t>
            </a: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= DBL_MAX;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*= 2.0;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/= 2.0;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	float ff = FLT_MAX;</a:t>
            </a:r>
          </a:p>
          <a:p>
            <a:pPr>
              <a:buNone/>
            </a:pPr>
            <a:r>
              <a:rPr lang="en-US" altLang="ja-JP" sz="2000" dirty="0" smtClean="0"/>
              <a:t>	ff *= 2.0f;</a:t>
            </a:r>
          </a:p>
          <a:p>
            <a:pPr>
              <a:buNone/>
            </a:pPr>
            <a:r>
              <a:rPr lang="en-US" altLang="ja-JP" sz="2000" dirty="0" smtClean="0"/>
              <a:t>	ff /= 2.0f;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571472" y="4214819"/>
            <a:ext cx="80010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warning C4756: </a:t>
            </a:r>
            <a:r>
              <a:rPr lang="ja-JP" altLang="en-US" sz="2400" kern="0" dirty="0" smtClean="0">
                <a:latin typeface="+mn-lt"/>
                <a:ea typeface="+mn-ea"/>
              </a:rPr>
              <a:t>定数演算でオーバーフローを起こしました。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71514" y="1195389"/>
            <a:ext cx="3043230" cy="273367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nn-NO" altLang="ja-JP" sz="1800" dirty="0" smtClean="0"/>
              <a:t>float ff = FLT_MAX;</a:t>
            </a:r>
          </a:p>
          <a:p>
            <a:pPr>
              <a:buNone/>
            </a:pPr>
            <a:r>
              <a:rPr lang="nn-NO" altLang="ja-JP" sz="1800" dirty="0" smtClean="0"/>
              <a:t>for (int i = 0; i &lt; 12; ++i) {</a:t>
            </a:r>
          </a:p>
          <a:p>
            <a:pPr>
              <a:buNone/>
            </a:pPr>
            <a:r>
              <a:rPr lang="nn-NO" altLang="ja-JP" sz="1800" dirty="0" smtClean="0"/>
              <a:t>	ff *= 2.0f;</a:t>
            </a:r>
          </a:p>
          <a:p>
            <a:pPr>
              <a:buNone/>
            </a:pPr>
            <a:r>
              <a:rPr lang="nn-NO" altLang="ja-JP" sz="1800" dirty="0" smtClean="0"/>
              <a:t>}</a:t>
            </a:r>
          </a:p>
          <a:p>
            <a:pPr>
              <a:buNone/>
            </a:pPr>
            <a:r>
              <a:rPr lang="nn-NO" altLang="ja-JP" sz="1800" dirty="0" smtClean="0"/>
              <a:t>for (int i = 0; i &lt; 12; ++i) {</a:t>
            </a:r>
          </a:p>
          <a:p>
            <a:pPr>
              <a:buNone/>
            </a:pPr>
            <a:r>
              <a:rPr lang="nn-NO" altLang="ja-JP" sz="1800" dirty="0" smtClean="0"/>
              <a:t>	ff /= 2.0f;</a:t>
            </a:r>
          </a:p>
          <a:p>
            <a:pPr>
              <a:buNone/>
            </a:pPr>
            <a:r>
              <a:rPr lang="nn-NO" altLang="ja-JP" sz="1800" dirty="0" smtClean="0"/>
              <a:t>}</a:t>
            </a:r>
          </a:p>
          <a:p>
            <a:pPr>
              <a:buNone/>
            </a:pPr>
            <a:r>
              <a:rPr lang="nn-NO" altLang="ja-JP" sz="1800" dirty="0" smtClean="0"/>
              <a:t>printf("ff = %e\n", ff);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171976" y="1195389"/>
            <a:ext cx="3043230" cy="2733677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DBL_MAX;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%e\n”,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71472" y="4214818"/>
            <a:ext cx="5429288" cy="5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en-US" altLang="ja-JP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FPU</a:t>
            </a:r>
            <a:r>
              <a:rPr kumimoji="1" lang="ja-JP" altLang="en-US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の演算精度：</a:t>
            </a:r>
            <a:r>
              <a:rPr kumimoji="1" lang="en-US" altLang="ja-JP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53</a:t>
            </a:r>
            <a:r>
              <a:rPr kumimoji="1" lang="ja-JP" altLang="en-US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ビット　</a:t>
            </a:r>
            <a:r>
              <a:rPr lang="en-US" altLang="ja-JP" sz="24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 /</a:t>
            </a:r>
            <a:r>
              <a:rPr lang="en-US" altLang="ja-JP" sz="2400" u="heavy" kern="0" dirty="0" err="1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fp:precise</a:t>
            </a:r>
            <a:endParaRPr kumimoji="1" lang="ja-JP" altLang="en-US" sz="2400" b="0" i="0" u="heavy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>
                <a:solidFill>
                  <a:srgbClr val="0070C0"/>
                </a:solidFill>
              </a:uFill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785786" y="5143512"/>
            <a:ext cx="678661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ff = 1.#INF00e+000     </a:t>
            </a:r>
            <a:r>
              <a:rPr lang="en-US" altLang="ja-JP" sz="2400" kern="0" dirty="0" err="1" smtClean="0">
                <a:latin typeface="+mn-lt"/>
                <a:ea typeface="+mn-ea"/>
              </a:rPr>
              <a:t>dd</a:t>
            </a:r>
            <a:r>
              <a:rPr lang="en-US" altLang="ja-JP" sz="2400" kern="0" dirty="0" smtClean="0">
                <a:latin typeface="+mn-lt"/>
                <a:ea typeface="+mn-ea"/>
              </a:rPr>
              <a:t> = 1.797693e+308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1195389"/>
            <a:ext cx="8286808" cy="3019429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__real@7f7fffff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FLT_MAX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 ;st0</a:t>
            </a:r>
            <a:r>
              <a:rPr lang="ja-JP" altLang="en-US" sz="1600" dirty="0" err="1" smtClean="0"/>
              <a:t>をメ</a:t>
            </a:r>
            <a:r>
              <a:rPr lang="ja-JP" altLang="en-US" sz="1600" dirty="0" smtClean="0"/>
              <a:t>モリに設定して</a:t>
            </a:r>
            <a:r>
              <a:rPr lang="en-US" altLang="ja-JP" sz="1600" dirty="0" smtClean="0"/>
              <a:t>pop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__real@4000000000000000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2.0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mov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2</a:t>
            </a:r>
          </a:p>
          <a:p>
            <a:pPr>
              <a:buNone/>
            </a:pPr>
            <a:r>
              <a:rPr lang="en-US" altLang="ja-JP" sz="1600" dirty="0" smtClean="0"/>
              <a:t>$LN6@main:</a:t>
            </a:r>
          </a:p>
          <a:p>
            <a:pPr>
              <a:buNone/>
            </a:pPr>
            <a:r>
              <a:rPr lang="en-US" altLang="ja-JP" sz="1600" dirty="0" smtClean="0"/>
              <a:t>	sub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 ;st0</a:t>
            </a:r>
            <a:r>
              <a:rPr lang="ja-JP" altLang="en-US" sz="1600" dirty="0" err="1" smtClean="0"/>
              <a:t>にメ</a:t>
            </a:r>
            <a:r>
              <a:rPr lang="ja-JP" altLang="en-US" sz="1600" dirty="0" smtClean="0"/>
              <a:t>モリの</a:t>
            </a:r>
            <a:r>
              <a:rPr lang="en-US" altLang="ja-JP" sz="1600" dirty="0" smtClean="0"/>
              <a:t>FLT_MAX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fmul</a:t>
            </a:r>
            <a:r>
              <a:rPr lang="en-US" altLang="ja-JP" sz="1600" dirty="0" smtClean="0"/>
              <a:t>	ST(0), ST(1)            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st1</a:t>
            </a:r>
            <a:r>
              <a:rPr lang="ja-JP" altLang="en-US" sz="1600" dirty="0" smtClean="0"/>
              <a:t>を掛ける（</a:t>
            </a:r>
            <a:r>
              <a:rPr lang="en-US" altLang="ja-JP" sz="1600" dirty="0" smtClean="0"/>
              <a:t>FLT_MAX×2.0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 ;st0</a:t>
            </a:r>
            <a:r>
              <a:rPr lang="ja-JP" altLang="en-US" sz="1600" dirty="0" err="1" smtClean="0"/>
              <a:t>をメ</a:t>
            </a:r>
            <a:r>
              <a:rPr lang="ja-JP" altLang="en-US" sz="1600" dirty="0" smtClean="0"/>
              <a:t>モリに設定して</a:t>
            </a:r>
            <a:r>
              <a:rPr lang="en-US" altLang="ja-JP" sz="1600" dirty="0" smtClean="0"/>
              <a:t>pop</a:t>
            </a:r>
          </a:p>
          <a:p>
            <a:pPr>
              <a:buNone/>
            </a:pPr>
            <a:r>
              <a:rPr kumimoji="1" lang="en-US" altLang="ja-JP" sz="1600" dirty="0" smtClean="0"/>
              <a:t>        </a:t>
            </a:r>
            <a:r>
              <a:rPr kumimoji="1" lang="ja-JP" altLang="en-US" sz="1600" dirty="0" smtClean="0"/>
              <a:t>：                                                                             </a:t>
            </a:r>
            <a:r>
              <a:rPr kumimoji="1" lang="en-US" altLang="ja-JP" sz="1600" dirty="0" smtClean="0"/>
              <a:t>;</a:t>
            </a:r>
            <a:r>
              <a:rPr kumimoji="1" lang="ja-JP" altLang="en-US" sz="1600" dirty="0" smtClean="0"/>
              <a:t>オーバーフロー！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357166"/>
            <a:ext cx="8229600" cy="5697559"/>
          </a:xfrm>
        </p:spPr>
        <p:txBody>
          <a:bodyPr/>
          <a:lstStyle/>
          <a:p>
            <a:r>
              <a:rPr lang="ja-JP" altLang="en-US" sz="2800" b="1" dirty="0" smtClean="0"/>
              <a:t>誰と遊ぶ？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それ、どんな子？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双子もいるの？　区別つくかなぁ</a:t>
            </a:r>
            <a:r>
              <a:rPr lang="ja-JP" altLang="en-US" sz="2800" b="1" dirty="0" err="1" smtClean="0"/>
              <a:t>。。。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どこで遊ぶ？</a:t>
            </a:r>
            <a:endParaRPr lang="en-US" altLang="ja-JP" sz="2800" b="1" dirty="0" smtClean="0"/>
          </a:p>
          <a:p>
            <a:r>
              <a:rPr lang="ja-JP" altLang="en-US" sz="2800" b="1" dirty="0" err="1" smtClean="0"/>
              <a:t>かけっこしよっ</a:t>
            </a:r>
            <a:r>
              <a:rPr lang="ja-JP" altLang="en-US" sz="2800" b="1" dirty="0" smtClean="0"/>
              <a:t>！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限界超えて遊ぶ</a:t>
            </a:r>
            <a:r>
              <a:rPr lang="ja-JP" altLang="en-US" sz="2800" b="1" dirty="0" err="1" smtClean="0"/>
              <a:t>ぞっ</a:t>
            </a:r>
            <a:r>
              <a:rPr lang="ja-JP" altLang="en-US" sz="2800" b="1" dirty="0" smtClean="0"/>
              <a:t>！　朝までオール？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でもオールは疲れるよ</a:t>
            </a:r>
            <a:r>
              <a:rPr lang="ja-JP" altLang="en-US" sz="2800" b="1" dirty="0" err="1" smtClean="0"/>
              <a:t>。。。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違う公園も行</a:t>
            </a:r>
            <a:r>
              <a:rPr lang="ja-JP" altLang="en-US" sz="2800" b="1" dirty="0" err="1" smtClean="0"/>
              <a:t>こー</a:t>
            </a:r>
            <a:r>
              <a:rPr lang="ja-JP" altLang="en-US" sz="2800" b="1" dirty="0" smtClean="0"/>
              <a:t>！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さっきのかけっこでズル</a:t>
            </a:r>
            <a:r>
              <a:rPr lang="ja-JP" altLang="en-US" sz="2800" b="1" dirty="0" err="1" smtClean="0"/>
              <a:t>したっしょ</a:t>
            </a:r>
            <a:r>
              <a:rPr lang="ja-JP" altLang="en-US" sz="2800" b="1" dirty="0" smtClean="0"/>
              <a:t>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遊び足りない？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そろそろお寺の鐘もなるし</a:t>
            </a:r>
            <a:r>
              <a:rPr lang="ja-JP" altLang="en-US" sz="2800" b="1" dirty="0" err="1" smtClean="0"/>
              <a:t>。。。</a:t>
            </a:r>
            <a:r>
              <a:rPr lang="ja-JP" altLang="en-US" sz="2800" b="1" dirty="0" smtClean="0"/>
              <a:t>おかたづけ</a:t>
            </a:r>
            <a:endParaRPr kumimoji="1" lang="ja-JP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8229600" cy="4572032"/>
          </a:xfrm>
        </p:spPr>
        <p:txBody>
          <a:bodyPr/>
          <a:lstStyle/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fld</a:t>
            </a:r>
            <a:r>
              <a:rPr lang="en-US" altLang="ja-JP" sz="1400" dirty="0" smtClean="0"/>
              <a:t>	QWORD PTR __real@7fefffffffffffff	                   ;st0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DBL_MAX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push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fld</a:t>
            </a:r>
            <a:r>
              <a:rPr lang="en-US" altLang="ja-JP" sz="1400" dirty="0" smtClean="0"/>
              <a:t>	QWORD PTR __real@4000000000000000      ;st0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2.0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push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mov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2</a:t>
            </a:r>
          </a:p>
          <a:p>
            <a:pPr>
              <a:buNone/>
            </a:pPr>
            <a:r>
              <a:rPr lang="en-US" altLang="ja-JP" sz="1400" dirty="0" smtClean="0"/>
              <a:t>$LN12@main:</a:t>
            </a:r>
          </a:p>
          <a:p>
            <a:pPr>
              <a:buNone/>
            </a:pPr>
            <a:r>
              <a:rPr lang="en-US" altLang="ja-JP" sz="1400" dirty="0" smtClean="0"/>
              <a:t>	sub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1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fmul</a:t>
            </a:r>
            <a:r>
              <a:rPr lang="en-US" altLang="ja-JP" sz="1400" dirty="0" smtClean="0"/>
              <a:t>	ST(1), ST(0)                                                        ;st1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st0</a:t>
            </a:r>
            <a:r>
              <a:rPr lang="ja-JP" altLang="en-US" sz="1400" dirty="0" smtClean="0"/>
              <a:t>を掛ける（</a:t>
            </a:r>
            <a:r>
              <a:rPr lang="en-US" altLang="ja-JP" sz="1400" dirty="0" smtClean="0"/>
              <a:t>DBL_MAX×2.0</a:t>
            </a:r>
            <a:r>
              <a:rPr lang="ja-JP" altLang="en-US" sz="1400" dirty="0" smtClean="0"/>
              <a:t>）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          </a:t>
            </a:r>
            <a:r>
              <a:rPr lang="ja-JP" altLang="en-US" sz="1400" dirty="0" smtClean="0"/>
              <a:t>：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jne</a:t>
            </a:r>
            <a:r>
              <a:rPr lang="en-US" altLang="ja-JP" sz="1400" dirty="0" smtClean="0"/>
              <a:t>	SHORT $LN12@main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fstp</a:t>
            </a:r>
            <a:r>
              <a:rPr lang="en-US" altLang="ja-JP" sz="1400" dirty="0" smtClean="0"/>
              <a:t>	ST(0)                                                                   ;st0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pop</a:t>
            </a:r>
          </a:p>
          <a:p>
            <a:pPr>
              <a:buNone/>
            </a:pP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mov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2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fld</a:t>
            </a:r>
            <a:r>
              <a:rPr lang="en-US" altLang="ja-JP" sz="1400" dirty="0" smtClean="0"/>
              <a:t>	QWORD PTR __real@3fe0000000000000        ;st0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0.5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push</a:t>
            </a:r>
          </a:p>
          <a:p>
            <a:pPr>
              <a:buNone/>
            </a:pPr>
            <a:r>
              <a:rPr lang="en-US" altLang="ja-JP" sz="1400" dirty="0" smtClean="0"/>
              <a:t>$LN9@main:</a:t>
            </a:r>
          </a:p>
          <a:p>
            <a:pPr>
              <a:buNone/>
            </a:pPr>
            <a:r>
              <a:rPr lang="en-US" altLang="ja-JP" sz="1400" dirty="0" smtClean="0"/>
              <a:t>	sub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1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fmul</a:t>
            </a:r>
            <a:r>
              <a:rPr lang="en-US" altLang="ja-JP" sz="1400" dirty="0" smtClean="0"/>
              <a:t>	ST(1), ST(0)                                                        ;st1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st0</a:t>
            </a:r>
            <a:r>
              <a:rPr lang="ja-JP" altLang="en-US" sz="1400" dirty="0" smtClean="0"/>
              <a:t>を掛ける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          </a:t>
            </a:r>
            <a:r>
              <a:rPr lang="ja-JP" altLang="en-US" sz="1400" dirty="0" smtClean="0"/>
              <a:t>：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jne</a:t>
            </a:r>
            <a:r>
              <a:rPr lang="en-US" altLang="ja-JP" sz="1400" dirty="0" smtClean="0"/>
              <a:t>	SHORT $LN9@main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0076" y="1214422"/>
            <a:ext cx="3043230" cy="30718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1800" dirty="0" smtClean="0"/>
              <a:t>double 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= DBL_MAX;</a:t>
            </a:r>
          </a:p>
          <a:p>
            <a:pPr>
              <a:buNone/>
            </a:pPr>
            <a:r>
              <a:rPr lang="en-US" altLang="ja-JP" sz="1800" dirty="0" smtClean="0"/>
              <a:t>for (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= 0;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&lt; 12; ++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) 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*= 2.0;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for (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= 0;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&lt; 12; ++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) 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/= 2.0;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</a:p>
          <a:p>
            <a:pPr>
              <a:buNone/>
            </a:pPr>
            <a:r>
              <a:rPr lang="en-US" altLang="ja-JP" sz="1800" dirty="0" err="1" smtClean="0"/>
              <a:t>printf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= %e\n", 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);</a:t>
            </a:r>
          </a:p>
          <a:p>
            <a:pPr>
              <a:buNone/>
            </a:pPr>
            <a:endParaRPr kumimoji="1" lang="ja-JP" altLang="en-US" sz="18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000496" y="1214422"/>
            <a:ext cx="3043230" cy="3071834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dd = DBL_MAX;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(int i = 0; i &lt; 12; ++i)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dd *=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printf("dd = %e\n", dd);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(int i = 0; i &lt; 12; ++i)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dd /=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printf("dd = %e\n", dd);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642910" y="4357694"/>
            <a:ext cx="678661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err="1" smtClean="0"/>
              <a:t>dd</a:t>
            </a:r>
            <a:r>
              <a:rPr lang="en-US" altLang="ja-JP" sz="2400" kern="0" dirty="0" smtClean="0"/>
              <a:t> = 1.797693e+308</a:t>
            </a:r>
            <a:r>
              <a:rPr lang="en-US" altLang="ja-JP" sz="2400" kern="0" dirty="0" smtClean="0">
                <a:latin typeface="+mn-lt"/>
                <a:ea typeface="+mn-ea"/>
              </a:rPr>
              <a:t>       </a:t>
            </a:r>
            <a:r>
              <a:rPr lang="en-US" altLang="ja-JP" sz="2400" kern="0" dirty="0" err="1" smtClean="0">
                <a:latin typeface="+mn-lt"/>
                <a:ea typeface="+mn-ea"/>
              </a:rPr>
              <a:t>dd</a:t>
            </a:r>
            <a:r>
              <a:rPr lang="en-US" altLang="ja-JP" sz="2400" kern="0" dirty="0" smtClean="0">
                <a:latin typeface="+mn-lt"/>
                <a:ea typeface="+mn-ea"/>
              </a:rPr>
              <a:t> = 1.#INF00e+000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5000636"/>
            <a:ext cx="678661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/</a:t>
            </a:r>
            <a:r>
              <a:rPr lang="en-US" altLang="ja-JP" sz="2400" u="heavy" kern="0" dirty="0" err="1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fp:precise</a:t>
            </a:r>
            <a:r>
              <a:rPr lang="en-US" altLang="ja-JP" sz="24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 </a:t>
            </a:r>
            <a:r>
              <a:rPr lang="ja-JP" altLang="en-US" sz="24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⇒</a:t>
            </a:r>
            <a:r>
              <a:rPr lang="en-US" altLang="ja-JP" sz="24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 </a:t>
            </a:r>
            <a:r>
              <a:rPr lang="en-US" altLang="ja-JP" sz="24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/</a:t>
            </a:r>
            <a:r>
              <a:rPr lang="en-US" altLang="ja-JP" sz="2400" u="heavy" kern="0" dirty="0" err="1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fp:strict</a:t>
            </a:r>
            <a:endParaRPr lang="en-US" altLang="ja-JP" sz="2400" u="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ja-JP" sz="2400" kern="0" dirty="0" err="1" smtClean="0"/>
              <a:t>dd</a:t>
            </a:r>
            <a:r>
              <a:rPr lang="en-US" altLang="ja-JP" sz="2400" kern="0" dirty="0" smtClean="0"/>
              <a:t> = 1.#INF00e+000       </a:t>
            </a:r>
            <a:r>
              <a:rPr lang="en-US" altLang="ja-JP" sz="2400" kern="0" dirty="0" err="1" smtClean="0"/>
              <a:t>dd</a:t>
            </a:r>
            <a:r>
              <a:rPr lang="en-US" altLang="ja-JP" sz="2400" kern="0" dirty="0" smtClean="0"/>
              <a:t> = 1.#INF00e+000</a:t>
            </a:r>
            <a:endParaRPr lang="ja-JP" altLang="en-US" sz="2400" kern="0" dirty="0" smtClean="0"/>
          </a:p>
          <a:p>
            <a:pPr marL="342900" lvl="0" indent="-342900">
              <a:spcBef>
                <a:spcPct val="20000"/>
              </a:spcBef>
            </a:pP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でもオールは疲れるよ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0076" y="1052513"/>
            <a:ext cx="4114800" cy="159066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000" dirty="0" smtClean="0"/>
              <a:t>double d = 0;</a:t>
            </a:r>
          </a:p>
          <a:p>
            <a:pPr>
              <a:buNone/>
            </a:pPr>
            <a:r>
              <a:rPr lang="en-US" altLang="ja-JP" sz="2000" dirty="0" smtClean="0"/>
              <a:t>for (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 0;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&lt; 100000000; ++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 {</a:t>
            </a:r>
          </a:p>
          <a:p>
            <a:pPr>
              <a:buNone/>
            </a:pPr>
            <a:r>
              <a:rPr lang="en-US" altLang="ja-JP" sz="2000" dirty="0" smtClean="0"/>
              <a:t>	d += 0.1;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600076" y="2928934"/>
            <a:ext cx="4114800" cy="1590669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double d = HUGE_VAL;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71472" y="4929198"/>
            <a:ext cx="757242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0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233ms     HUGE_VAL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 37742ms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でもオールは疲れるよ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71472" y="1214422"/>
            <a:ext cx="757242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ja-JP" alt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オーバーフローや０割りでは、例外は発生しない。</a:t>
            </a:r>
            <a:endParaRPr kumimoji="1" lang="en-US" altLang="ja-JP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例外を発生させるには・・・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>
                <a:latin typeface="+mn-lt"/>
                <a:ea typeface="+mn-ea"/>
              </a:rPr>
              <a:t>    _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controlfp_s</a:t>
            </a:r>
            <a:r>
              <a:rPr lang="en-US" altLang="ja-JP" sz="1600" kern="0" dirty="0" smtClean="0">
                <a:latin typeface="+mn-lt"/>
                <a:ea typeface="+mn-ea"/>
              </a:rPr>
              <a:t>(&amp;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control_word</a:t>
            </a:r>
            <a:r>
              <a:rPr lang="en-US" altLang="ja-JP" sz="1600" kern="0" dirty="0" smtClean="0">
                <a:latin typeface="+mn-lt"/>
                <a:ea typeface="+mn-ea"/>
              </a:rPr>
              <a:t>, _MCW_EM &amp; ~_EM_OVERFLOW, _MCW_EM);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>
                <a:latin typeface="+mn-lt"/>
                <a:ea typeface="+mn-ea"/>
              </a:rPr>
              <a:t>    _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controlfp_s</a:t>
            </a:r>
            <a:r>
              <a:rPr lang="en-US" altLang="ja-JP" sz="1600" kern="0" dirty="0" smtClean="0">
                <a:latin typeface="+mn-lt"/>
                <a:ea typeface="+mn-ea"/>
              </a:rPr>
              <a:t>(&amp;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control_word</a:t>
            </a:r>
            <a:r>
              <a:rPr lang="en-US" altLang="ja-JP" sz="1600" kern="0" dirty="0" smtClean="0">
                <a:latin typeface="+mn-lt"/>
                <a:ea typeface="+mn-ea"/>
              </a:rPr>
              <a:t>, _MCW_EM &amp; ~_EM_ZERODIVIDE, _MCW_EM);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try/catch</a:t>
            </a:r>
            <a:r>
              <a:rPr lang="ja-JP" altLang="en-US" sz="2000" kern="0" dirty="0" smtClean="0">
                <a:latin typeface="+mn-lt"/>
                <a:ea typeface="+mn-ea"/>
              </a:rPr>
              <a:t>では捕まえれない。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　　⇒ ・  </a:t>
            </a:r>
            <a:r>
              <a:rPr lang="en-US" altLang="ja-JP" sz="2000" dirty="0" smtClean="0"/>
              <a:t>__try/__except</a:t>
            </a:r>
            <a:r>
              <a:rPr lang="ja-JP" altLang="en-US" sz="2000" dirty="0" smtClean="0"/>
              <a:t>を使う</a:t>
            </a:r>
            <a:endParaRPr lang="en-US" altLang="ja-JP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　　　　・ </a:t>
            </a:r>
            <a:r>
              <a:rPr lang="en-US" altLang="ja-JP" sz="2000" kern="0" dirty="0" smtClean="0">
                <a:latin typeface="+mn-lt"/>
                <a:ea typeface="+mn-ea"/>
              </a:rPr>
              <a:t>/</a:t>
            </a:r>
            <a:r>
              <a:rPr lang="en-US" altLang="ja-JP" sz="2000" kern="0" dirty="0" err="1" smtClean="0">
                <a:latin typeface="+mn-lt"/>
                <a:ea typeface="+mn-ea"/>
              </a:rPr>
              <a:t>EHsc</a:t>
            </a:r>
            <a:r>
              <a:rPr lang="ja-JP" altLang="en-US" sz="2000" kern="0" dirty="0" smtClean="0">
                <a:latin typeface="+mn-lt"/>
                <a:ea typeface="+mn-ea"/>
              </a:rPr>
              <a:t>（</a:t>
            </a:r>
            <a:r>
              <a:rPr lang="en-US" altLang="ja-JP" sz="2000" kern="0" dirty="0" smtClean="0">
                <a:latin typeface="+mn-lt"/>
                <a:ea typeface="+mn-ea"/>
              </a:rPr>
              <a:t>C++</a:t>
            </a:r>
            <a:r>
              <a:rPr lang="ja-JP" altLang="en-US" sz="2000" kern="0" dirty="0" smtClean="0">
                <a:latin typeface="+mn-lt"/>
                <a:ea typeface="+mn-ea"/>
              </a:rPr>
              <a:t>の標準の例外あり）を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　　　　　　　　　　　　　</a:t>
            </a:r>
            <a:r>
              <a:rPr lang="en-US" altLang="ja-JP" sz="2000" kern="0" dirty="0" smtClean="0">
                <a:latin typeface="+mn-lt"/>
                <a:ea typeface="+mn-ea"/>
              </a:rPr>
              <a:t>/</a:t>
            </a:r>
            <a:r>
              <a:rPr lang="en-US" altLang="ja-JP" sz="2000" kern="0" dirty="0" err="1" smtClean="0">
                <a:latin typeface="+mn-lt"/>
                <a:ea typeface="+mn-ea"/>
              </a:rPr>
              <a:t>EHa</a:t>
            </a:r>
            <a:r>
              <a:rPr lang="ja-JP" altLang="en-US" sz="2000" kern="0" dirty="0" smtClean="0">
                <a:latin typeface="+mn-lt"/>
                <a:ea typeface="+mn-ea"/>
              </a:rPr>
              <a:t>（構造化例外</a:t>
            </a:r>
            <a:r>
              <a:rPr lang="en-US" altLang="ja-JP" sz="2000" kern="0" dirty="0" smtClean="0">
                <a:latin typeface="+mn-lt"/>
                <a:ea typeface="+mn-ea"/>
              </a:rPr>
              <a:t>SEH</a:t>
            </a:r>
            <a:r>
              <a:rPr lang="ja-JP" altLang="en-US" sz="2000" kern="0" dirty="0" smtClean="0">
                <a:latin typeface="+mn-lt"/>
                <a:ea typeface="+mn-ea"/>
              </a:rPr>
              <a:t>あり）に変更する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endParaRPr kumimoji="1" lang="en-US" altLang="ja-JP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0076" y="1052513"/>
            <a:ext cx="5043494" cy="5190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400" dirty="0" smtClean="0"/>
              <a:t>SSE</a:t>
            </a:r>
            <a:r>
              <a:rPr lang="ja-JP" altLang="en-US" sz="2400" dirty="0" smtClean="0"/>
              <a:t>：</a:t>
            </a:r>
            <a:r>
              <a:rPr lang="en-US" altLang="ja-JP" sz="2400" dirty="0" smtClean="0"/>
              <a:t>Pentium III</a:t>
            </a:r>
            <a:r>
              <a:rPr lang="ja-JP" altLang="en-US" sz="2400" dirty="0" smtClean="0"/>
              <a:t>　　</a:t>
            </a:r>
            <a:r>
              <a:rPr lang="en-US" altLang="ja-JP" sz="2400" dirty="0" smtClean="0"/>
              <a:t>SSE2</a:t>
            </a:r>
            <a:r>
              <a:rPr lang="ja-JP" altLang="en-US" sz="2400" dirty="0" smtClean="0"/>
              <a:t>：</a:t>
            </a:r>
            <a:r>
              <a:rPr lang="en-US" altLang="ja-JP" sz="2400" dirty="0" smtClean="0"/>
              <a:t>Pentium4</a:t>
            </a:r>
            <a:endParaRPr kumimoji="1" lang="ja-JP" altLang="en-US" sz="24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785786" y="1714488"/>
            <a:ext cx="62865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128bit</a:t>
            </a:r>
            <a:r>
              <a:rPr lang="ja-JP" altLang="en-US" sz="2000" kern="0" dirty="0" smtClean="0">
                <a:latin typeface="+mn-lt"/>
                <a:ea typeface="+mn-ea"/>
              </a:rPr>
              <a:t>のレジスタ８本を追加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浮動小数点演算の</a:t>
            </a:r>
            <a:r>
              <a:rPr lang="en-US" altLang="ja-JP" sz="2000" kern="0" dirty="0" smtClean="0">
                <a:latin typeface="+mn-lt"/>
                <a:ea typeface="+mn-ea"/>
              </a:rPr>
              <a:t>SIMD</a:t>
            </a:r>
            <a:r>
              <a:rPr lang="ja-JP" altLang="en-US" sz="2000" kern="0" dirty="0" smtClean="0">
                <a:latin typeface="+mn-lt"/>
                <a:ea typeface="+mn-ea"/>
              </a:rPr>
              <a:t>処理を行う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SSE  :</a:t>
            </a:r>
            <a:r>
              <a:rPr lang="ja-JP" altLang="en-US" sz="2000" kern="0" dirty="0" smtClean="0">
                <a:latin typeface="+mn-lt"/>
                <a:ea typeface="+mn-ea"/>
              </a:rPr>
              <a:t> </a:t>
            </a:r>
            <a:r>
              <a:rPr lang="ja-JP" altLang="en-US" sz="2000" kern="0" dirty="0" smtClean="0"/>
              <a:t>１レジスタに</a:t>
            </a:r>
            <a:r>
              <a:rPr lang="en-US" altLang="ja-JP" sz="2000" kern="0" dirty="0" smtClean="0">
                <a:latin typeface="+mn-lt"/>
                <a:ea typeface="+mn-ea"/>
              </a:rPr>
              <a:t>4</a:t>
            </a:r>
            <a:r>
              <a:rPr lang="ja-JP" altLang="en-US" sz="2000" kern="0" dirty="0" smtClean="0">
                <a:latin typeface="+mn-lt"/>
                <a:ea typeface="+mn-ea"/>
              </a:rPr>
              <a:t>個の単精度データを格納・演算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       SSE2:</a:t>
            </a:r>
            <a:r>
              <a:rPr lang="ja-JP" altLang="en-US" sz="2000" kern="0" dirty="0" smtClean="0"/>
              <a:t> １レジスタに</a:t>
            </a:r>
            <a:r>
              <a:rPr lang="en-US" altLang="ja-JP" sz="2000" kern="0" dirty="0" smtClean="0"/>
              <a:t>2</a:t>
            </a:r>
            <a:r>
              <a:rPr lang="ja-JP" altLang="en-US" sz="2000" kern="0" dirty="0" smtClean="0"/>
              <a:t>個の倍精度データを格納・演算</a:t>
            </a:r>
            <a:endParaRPr lang="en-US" altLang="ja-JP" sz="2000" kern="0" dirty="0" smtClean="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1285852" y="3357562"/>
            <a:ext cx="657229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/>
              <a:t>レジスタ表示で</a:t>
            </a:r>
            <a:r>
              <a:rPr lang="en-US" altLang="ja-JP" sz="2000" kern="0" dirty="0" smtClean="0"/>
              <a:t>SSE</a:t>
            </a:r>
            <a:r>
              <a:rPr lang="ja-JP" altLang="en-US" sz="2000" kern="0" dirty="0" smtClean="0"/>
              <a:t>を選択  ：</a:t>
            </a:r>
            <a:r>
              <a:rPr lang="en-US" altLang="ja-JP" sz="2000" kern="0" dirty="0" smtClean="0"/>
              <a:t>XMM0</a:t>
            </a:r>
            <a:r>
              <a:rPr lang="ja-JP" altLang="en-US" sz="2000" kern="0" dirty="0" smtClean="0"/>
              <a:t>～</a:t>
            </a:r>
            <a:r>
              <a:rPr lang="en-US" altLang="ja-JP" sz="2000" kern="0" dirty="0" smtClean="0"/>
              <a:t>XMM7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                                             XMM0</a:t>
            </a:r>
            <a:r>
              <a:rPr lang="ja-JP" altLang="en-US" sz="2000" kern="0" dirty="0" smtClean="0"/>
              <a:t>：</a:t>
            </a:r>
            <a:r>
              <a:rPr lang="en-US" altLang="ja-JP" sz="2000" kern="0" dirty="0" smtClean="0"/>
              <a:t>XMM00</a:t>
            </a:r>
            <a:r>
              <a:rPr lang="ja-JP" altLang="en-US" sz="2000" kern="0" dirty="0" smtClean="0"/>
              <a:t>～</a:t>
            </a:r>
            <a:r>
              <a:rPr lang="en-US" altLang="ja-JP" sz="2000" kern="0" dirty="0" smtClean="0"/>
              <a:t>XMM03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/>
              <a:t>レジスタ表示で</a:t>
            </a:r>
            <a:r>
              <a:rPr lang="en-US" altLang="ja-JP" sz="2000" kern="0" dirty="0" smtClean="0"/>
              <a:t>SSE2</a:t>
            </a:r>
            <a:r>
              <a:rPr lang="ja-JP" altLang="en-US" sz="2000" kern="0" dirty="0" smtClean="0"/>
              <a:t>を選択：</a:t>
            </a:r>
            <a:r>
              <a:rPr lang="en-US" altLang="ja-JP" sz="2000" kern="0" dirty="0" smtClean="0"/>
              <a:t>XMM0</a:t>
            </a:r>
            <a:r>
              <a:rPr lang="ja-JP" altLang="en-US" sz="2000" kern="0" dirty="0" smtClean="0"/>
              <a:t>～</a:t>
            </a:r>
            <a:r>
              <a:rPr lang="en-US" altLang="ja-JP" sz="2000" kern="0" dirty="0" smtClean="0"/>
              <a:t>XMM7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                                             XMM0</a:t>
            </a:r>
            <a:r>
              <a:rPr lang="ja-JP" altLang="en-US" sz="2000" kern="0" dirty="0" smtClean="0"/>
              <a:t>：</a:t>
            </a:r>
            <a:r>
              <a:rPr lang="en-US" altLang="ja-JP" sz="2000" kern="0" dirty="0" smtClean="0"/>
              <a:t>XMM0DL,XMM0DH</a:t>
            </a: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500034" y="5072074"/>
            <a:ext cx="52149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x64</a:t>
            </a:r>
            <a:r>
              <a:rPr lang="ja-JP" altLang="en-US" sz="2000" kern="0" dirty="0" smtClean="0">
                <a:latin typeface="+mn-lt"/>
                <a:ea typeface="+mn-ea"/>
              </a:rPr>
              <a:t>の浮動小数点演算はこっち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x86</a:t>
            </a:r>
            <a:r>
              <a:rPr lang="ja-JP" altLang="en-US" sz="2000" kern="0" dirty="0" smtClean="0">
                <a:latin typeface="+mn-lt"/>
                <a:ea typeface="+mn-ea"/>
              </a:rPr>
              <a:t>でも</a:t>
            </a:r>
            <a:r>
              <a:rPr lang="en-US" altLang="ja-JP" sz="2000" kern="0" dirty="0" smtClean="0">
                <a:latin typeface="+mn-lt"/>
                <a:ea typeface="+mn-ea"/>
              </a:rPr>
              <a:t>/</a:t>
            </a:r>
            <a:r>
              <a:rPr lang="en-US" altLang="ja-JP" sz="2000" kern="0" dirty="0" err="1" smtClean="0">
                <a:latin typeface="+mn-lt"/>
                <a:ea typeface="+mn-ea"/>
              </a:rPr>
              <a:t>arch:SSE</a:t>
            </a:r>
            <a:r>
              <a:rPr lang="ja-JP" altLang="en-US" sz="2000" kern="0" dirty="0" smtClean="0">
                <a:latin typeface="+mn-lt"/>
                <a:ea typeface="+mn-ea"/>
              </a:rPr>
              <a:t>　</a:t>
            </a:r>
            <a:r>
              <a:rPr lang="en-US" altLang="ja-JP" sz="2000" kern="0" dirty="0" smtClean="0">
                <a:latin typeface="+mn-lt"/>
                <a:ea typeface="+mn-ea"/>
              </a:rPr>
              <a:t>/arch:SSE2</a:t>
            </a:r>
            <a:r>
              <a:rPr lang="ja-JP" altLang="en-US" sz="2000" kern="0" dirty="0" smtClean="0">
                <a:latin typeface="+mn-lt"/>
                <a:ea typeface="+mn-ea"/>
              </a:rPr>
              <a:t>で使用できる</a:t>
            </a: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928662" y="5214950"/>
            <a:ext cx="392909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err="1" smtClean="0">
                <a:latin typeface="+mn-lt"/>
                <a:ea typeface="+mn-ea"/>
              </a:rPr>
              <a:t>dd</a:t>
            </a:r>
            <a:r>
              <a:rPr lang="en-US" altLang="ja-JP" sz="2400" kern="0" dirty="0" smtClean="0">
                <a:latin typeface="+mn-lt"/>
                <a:ea typeface="+mn-ea"/>
              </a:rPr>
              <a:t> = 1.#INF00e+000</a:t>
            </a:r>
          </a:p>
        </p:txBody>
      </p:sp>
      <p:sp>
        <p:nvSpPr>
          <p:cNvPr id="8" name="テキスト プレースホルダ 2"/>
          <p:cNvSpPr txBox="1">
            <a:spLocks/>
          </p:cNvSpPr>
          <p:nvPr/>
        </p:nvSpPr>
        <p:spPr bwMode="auto">
          <a:xfrm>
            <a:off x="857224" y="1624017"/>
            <a:ext cx="3043230" cy="2733677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DBL_MAX;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%e\n”,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500034" y="1000108"/>
            <a:ext cx="742955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/</a:t>
            </a:r>
            <a:r>
              <a:rPr lang="en-US" altLang="ja-JP" sz="2400" kern="0" dirty="0" err="1" smtClean="0">
                <a:latin typeface="+mn-lt"/>
                <a:ea typeface="+mn-ea"/>
              </a:rPr>
              <a:t>fp:precise</a:t>
            </a:r>
            <a:r>
              <a:rPr lang="ja-JP" altLang="en-US" sz="2400" kern="0" dirty="0" smtClean="0">
                <a:latin typeface="+mn-lt"/>
                <a:ea typeface="+mn-ea"/>
              </a:rPr>
              <a:t>ではオーバーフローしなかったコード</a:t>
            </a:r>
            <a:endParaRPr lang="en-US" altLang="ja-JP" sz="2400" kern="0" dirty="0" smtClean="0"/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500034" y="4500570"/>
            <a:ext cx="65722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2400" kern="0" dirty="0" smtClean="0"/>
              <a:t>/</a:t>
            </a:r>
            <a:r>
              <a:rPr lang="en-US" altLang="ja-JP" sz="2400" kern="0" dirty="0" err="1" smtClean="0"/>
              <a:t>fp:precise</a:t>
            </a:r>
            <a:r>
              <a:rPr lang="en-US" altLang="ja-JP" sz="2400" kern="0" dirty="0" smtClean="0"/>
              <a:t>   /arch:SSE2</a:t>
            </a:r>
            <a:r>
              <a:rPr lang="ja-JP" altLang="en-US" sz="2400" kern="0" dirty="0" smtClean="0">
                <a:latin typeface="+mn-lt"/>
                <a:ea typeface="+mn-ea"/>
              </a:rPr>
              <a:t>でコンパイルすると・・・</a:t>
            </a:r>
            <a:endParaRPr lang="en-US" altLang="ja-JP" sz="24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500034" y="1000108"/>
            <a:ext cx="800105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movsd</a:t>
            </a:r>
            <a:r>
              <a:rPr lang="en-US" altLang="ja-JP" kern="0" dirty="0" smtClean="0"/>
              <a:t>	xmm1, QWORD PTR __real@7fefffffffffffff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movsd</a:t>
            </a:r>
            <a:r>
              <a:rPr lang="en-US" altLang="ja-JP" kern="0" dirty="0" smtClean="0"/>
              <a:t>	xmm0, QWORD PTR __real@4000000000000000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add	</a:t>
            </a:r>
            <a:r>
              <a:rPr lang="en-US" altLang="ja-JP" kern="0" dirty="0" err="1" smtClean="0"/>
              <a:t>esp</a:t>
            </a:r>
            <a:r>
              <a:rPr lang="en-US" altLang="ja-JP" kern="0" dirty="0" smtClean="0"/>
              <a:t>, 20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mov</a:t>
            </a: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eax</a:t>
            </a:r>
            <a:r>
              <a:rPr lang="en-US" altLang="ja-JP" kern="0" dirty="0" smtClean="0"/>
              <a:t>, 2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npad</a:t>
            </a:r>
            <a:r>
              <a:rPr lang="en-US" altLang="ja-JP" kern="0" dirty="0" smtClean="0"/>
              <a:t>	3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$LL12@main: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sub	</a:t>
            </a:r>
            <a:r>
              <a:rPr lang="en-US" altLang="ja-JP" kern="0" dirty="0" err="1" smtClean="0"/>
              <a:t>eax</a:t>
            </a:r>
            <a:r>
              <a:rPr lang="en-US" altLang="ja-JP" kern="0" dirty="0" smtClean="0"/>
              <a:t>, 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mulsd</a:t>
            </a:r>
            <a:r>
              <a:rPr lang="en-US" altLang="ja-JP" kern="0" dirty="0" smtClean="0"/>
              <a:t>	xmm1, xmm0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kern="0" dirty="0" smtClean="0"/>
              <a:t>　　　　：</a:t>
            </a:r>
            <a:endParaRPr lang="en-US" altLang="ja-JP" kern="0" dirty="0" smtClean="0"/>
          </a:p>
          <a:p>
            <a:pPr marL="34290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mulsd</a:t>
            </a:r>
            <a:r>
              <a:rPr lang="en-US" altLang="ja-JP" kern="0" dirty="0" smtClean="0"/>
              <a:t>	xmm1, xmm0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jne</a:t>
            </a:r>
            <a:r>
              <a:rPr lang="en-US" altLang="ja-JP" kern="0" dirty="0" smtClean="0"/>
              <a:t>	SHORT $LL12@main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kern="0" dirty="0" smtClean="0"/>
              <a:t>　　　　：</a:t>
            </a:r>
            <a:endParaRPr lang="en-US" altLang="ja-JP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71514" y="1428736"/>
            <a:ext cx="4114800" cy="159066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000" dirty="0" smtClean="0"/>
              <a:t>double d = 0;</a:t>
            </a:r>
          </a:p>
          <a:p>
            <a:pPr>
              <a:buNone/>
            </a:pPr>
            <a:r>
              <a:rPr lang="en-US" altLang="ja-JP" sz="2000" dirty="0" smtClean="0"/>
              <a:t>for (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 0;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&lt; 100000000; ++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 {</a:t>
            </a:r>
          </a:p>
          <a:p>
            <a:pPr>
              <a:buNone/>
            </a:pPr>
            <a:r>
              <a:rPr lang="en-US" altLang="ja-JP" sz="2000" dirty="0" smtClean="0"/>
              <a:t>	d += 0.1;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500034" y="928670"/>
            <a:ext cx="65722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/</a:t>
            </a:r>
            <a:r>
              <a:rPr lang="en-US" altLang="ja-JP" sz="2400" kern="0" dirty="0" err="1" smtClean="0">
                <a:latin typeface="+mn-lt"/>
                <a:ea typeface="+mn-ea"/>
              </a:rPr>
              <a:t>fp:precise</a:t>
            </a:r>
            <a:r>
              <a:rPr lang="ja-JP" altLang="en-US" sz="2400" kern="0" dirty="0" smtClean="0">
                <a:latin typeface="+mn-lt"/>
                <a:ea typeface="+mn-ea"/>
              </a:rPr>
              <a:t>では</a:t>
            </a:r>
            <a:r>
              <a:rPr lang="ja-JP" altLang="en-US" sz="2400" kern="0" dirty="0" err="1" smtClean="0">
                <a:latin typeface="+mn-lt"/>
                <a:ea typeface="+mn-ea"/>
              </a:rPr>
              <a:t>めっちゃ</a:t>
            </a:r>
            <a:r>
              <a:rPr lang="ja-JP" altLang="en-US" sz="2400" kern="0" dirty="0" smtClean="0">
                <a:latin typeface="+mn-lt"/>
                <a:ea typeface="+mn-ea"/>
              </a:rPr>
              <a:t>遅かったコード</a:t>
            </a:r>
            <a:endParaRPr lang="en-US" altLang="ja-JP" sz="2400" kern="0" dirty="0" smtClean="0"/>
          </a:p>
        </p:txBody>
      </p:sp>
      <p:sp>
        <p:nvSpPr>
          <p:cNvPr id="10" name="テキスト プレースホルダ 2"/>
          <p:cNvSpPr txBox="1">
            <a:spLocks/>
          </p:cNvSpPr>
          <p:nvPr/>
        </p:nvSpPr>
        <p:spPr bwMode="auto">
          <a:xfrm>
            <a:off x="571472" y="5429264"/>
            <a:ext cx="757242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0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193ms     HUGE_VAL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 192ms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テキスト プレースホルダ 2"/>
          <p:cNvSpPr txBox="1">
            <a:spLocks/>
          </p:cNvSpPr>
          <p:nvPr/>
        </p:nvSpPr>
        <p:spPr bwMode="auto">
          <a:xfrm>
            <a:off x="671514" y="3143248"/>
            <a:ext cx="4114800" cy="1590669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double d = HUGE_VAL;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500034" y="4786322"/>
            <a:ext cx="65722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2400" kern="0" dirty="0" smtClean="0"/>
              <a:t>/</a:t>
            </a:r>
            <a:r>
              <a:rPr lang="en-US" altLang="ja-JP" sz="2400" kern="0" dirty="0" err="1" smtClean="0"/>
              <a:t>fp:precise</a:t>
            </a:r>
            <a:r>
              <a:rPr lang="en-US" altLang="ja-JP" sz="2400" kern="0" dirty="0" smtClean="0"/>
              <a:t>   /arch:SSE2</a:t>
            </a:r>
            <a:r>
              <a:rPr lang="ja-JP" altLang="en-US" sz="2400" kern="0" dirty="0" smtClean="0">
                <a:latin typeface="+mn-lt"/>
                <a:ea typeface="+mn-ea"/>
              </a:rPr>
              <a:t>でコンパイルすると・・・</a:t>
            </a:r>
            <a:endParaRPr lang="en-US" altLang="ja-JP" sz="24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4429156" cy="16621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200" dirty="0" smtClean="0"/>
              <a:t>float f = 0;</a:t>
            </a:r>
          </a:p>
          <a:p>
            <a:pPr>
              <a:buNone/>
            </a:pPr>
            <a:r>
              <a:rPr lang="en-US" altLang="ja-JP" sz="2200" dirty="0" smtClean="0"/>
              <a:t>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= 0;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&lt; 100000000; ++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) {</a:t>
            </a:r>
          </a:p>
          <a:p>
            <a:pPr>
              <a:buNone/>
            </a:pPr>
            <a:r>
              <a:rPr lang="en-US" altLang="ja-JP" sz="2200" dirty="0" smtClean="0"/>
              <a:t>	f += 0.1f;</a:t>
            </a:r>
          </a:p>
          <a:p>
            <a:pPr>
              <a:buNone/>
            </a:pPr>
            <a:r>
              <a:rPr lang="en-US" altLang="ja-JP" sz="2200" dirty="0" smtClean="0"/>
              <a:t>}</a:t>
            </a:r>
            <a:endParaRPr kumimoji="1" lang="ja-JP" altLang="en-US" sz="2200" dirty="0"/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3071810"/>
            <a:ext cx="4429156" cy="1643074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1" lang="ja-JP" alt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785786" y="5143512"/>
            <a:ext cx="721523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 = 2097152.0     d = 9999999.9811294507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4429156" cy="35719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200" dirty="0" smtClean="0"/>
              <a:t>float ff = 0;</a:t>
            </a:r>
          </a:p>
          <a:p>
            <a:pPr>
              <a:buNone/>
            </a:pPr>
            <a:r>
              <a:rPr lang="en-US" altLang="ja-JP" sz="2200" dirty="0" smtClean="0"/>
              <a:t>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= 0;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&lt; 10000; ++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) {</a:t>
            </a:r>
          </a:p>
          <a:p>
            <a:pPr>
              <a:buNone/>
            </a:pPr>
            <a:r>
              <a:rPr lang="en-US" altLang="ja-JP" sz="2200" dirty="0" smtClean="0"/>
              <a:t>	f = 0;</a:t>
            </a:r>
          </a:p>
          <a:p>
            <a:pPr>
              <a:buNone/>
            </a:pPr>
            <a:r>
              <a:rPr lang="en-US" altLang="ja-JP" sz="2200" dirty="0" smtClean="0"/>
              <a:t>	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j = 0; j &lt; 10000; ++j) {</a:t>
            </a:r>
          </a:p>
          <a:p>
            <a:pPr>
              <a:buNone/>
            </a:pPr>
            <a:r>
              <a:rPr lang="en-US" altLang="ja-JP" sz="2200" dirty="0" smtClean="0"/>
              <a:t>		f += 0.1f;</a:t>
            </a:r>
          </a:p>
          <a:p>
            <a:pPr>
              <a:buNone/>
            </a:pPr>
            <a:r>
              <a:rPr lang="en-US" altLang="ja-JP" sz="2200" dirty="0" smtClean="0"/>
              <a:t>	}</a:t>
            </a:r>
          </a:p>
          <a:p>
            <a:pPr>
              <a:buNone/>
            </a:pPr>
            <a:r>
              <a:rPr lang="en-US" altLang="ja-JP" sz="2200" dirty="0" smtClean="0"/>
              <a:t>	ff += f;</a:t>
            </a:r>
          </a:p>
          <a:p>
            <a:pPr>
              <a:buNone/>
            </a:pPr>
            <a:r>
              <a:rPr lang="en-US" altLang="ja-JP" sz="2200" dirty="0" smtClean="0"/>
              <a:t>}</a:t>
            </a: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785786" y="5000636"/>
            <a:ext cx="721523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 </a:t>
            </a:r>
            <a:r>
              <a:rPr lang="en-US" altLang="ja-JP" sz="2400" kern="0" dirty="0" err="1" smtClean="0">
                <a:latin typeface="+mn-lt"/>
                <a:ea typeface="+mn-ea"/>
              </a:rPr>
              <a:t>f</a:t>
            </a:r>
            <a:r>
              <a:rPr lang="en-US" altLang="ja-JP" sz="2400" kern="0" dirty="0" smtClean="0">
                <a:latin typeface="+mn-lt"/>
                <a:ea typeface="+mn-ea"/>
              </a:rPr>
              <a:t>= 9999754.0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誰と遊ぶ？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590669"/>
          </a:xfrm>
        </p:spPr>
        <p:txBody>
          <a:bodyPr/>
          <a:lstStyle/>
          <a:p>
            <a:pPr>
              <a:buNone/>
            </a:pPr>
            <a:r>
              <a:rPr lang="en-US" altLang="ja-JP" sz="2800" dirty="0" smtClean="0"/>
              <a:t>C#</a:t>
            </a:r>
            <a:r>
              <a:rPr lang="ja-JP" altLang="en-US" sz="2800" dirty="0" smtClean="0"/>
              <a:t>ちゃん、</a:t>
            </a:r>
            <a:r>
              <a:rPr lang="en-US" altLang="ja-JP" sz="2800" dirty="0" smtClean="0"/>
              <a:t>VB</a:t>
            </a:r>
            <a:r>
              <a:rPr lang="ja-JP" altLang="en-US" sz="2800" dirty="0" err="1" smtClean="0"/>
              <a:t>くん</a:t>
            </a:r>
            <a:r>
              <a:rPr lang="ja-JP" altLang="en-US" sz="2800" dirty="0" smtClean="0"/>
              <a:t>とは遊びません。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Visual C++ 2008</a:t>
            </a:r>
            <a:r>
              <a:rPr lang="ja-JP" altLang="en-US" sz="2800" dirty="0" smtClean="0"/>
              <a:t>だけです。</a:t>
            </a:r>
            <a:endParaRPr lang="en-US" altLang="ja-JP" sz="2800" dirty="0" smtClean="0"/>
          </a:p>
          <a:p>
            <a:pPr>
              <a:buNone/>
            </a:pPr>
            <a:r>
              <a:rPr kumimoji="1" lang="ja-JP" altLang="en-US" sz="2400" dirty="0" smtClean="0"/>
              <a:t>（</a:t>
            </a:r>
            <a:r>
              <a:rPr lang="en-US" altLang="ja-JP" sz="2400" dirty="0" smtClean="0"/>
              <a:t>Professional Edition 90</a:t>
            </a:r>
            <a:r>
              <a:rPr lang="ja-JP" altLang="en-US" sz="2400" dirty="0" smtClean="0"/>
              <a:t>日間お試し版ですが</a:t>
            </a:r>
            <a:r>
              <a:rPr lang="ja-JP" altLang="en-US" sz="2400" dirty="0" err="1" smtClean="0"/>
              <a:t>。。。</a:t>
            </a:r>
            <a:r>
              <a:rPr lang="ja-JP" altLang="en-US" sz="2400" dirty="0" smtClean="0"/>
              <a:t>）</a:t>
            </a:r>
            <a:endParaRPr kumimoji="1" lang="ja-JP" altLang="en-US" sz="24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1071538" y="2857496"/>
            <a:ext cx="6572296" cy="21431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浮動小数点型は・・・</a:t>
            </a:r>
            <a:endParaRPr lang="en-US" altLang="ja-JP" sz="28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</a:t>
            </a:r>
            <a:r>
              <a:rPr lang="en-US" altLang="ja-JP" sz="2800" kern="0" dirty="0" smtClean="0">
                <a:latin typeface="+mn-lt"/>
                <a:ea typeface="+mn-ea"/>
              </a:rPr>
              <a:t>float, double, long double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</a:t>
            </a:r>
            <a:r>
              <a:rPr lang="en-US" altLang="ja-JP" sz="2800" kern="0" dirty="0" smtClean="0">
                <a:latin typeface="+mn-lt"/>
                <a:ea typeface="+mn-ea"/>
              </a:rPr>
              <a:t>C</a:t>
            </a:r>
            <a:r>
              <a:rPr lang="ja-JP" altLang="en-US" sz="2800" kern="0" dirty="0" smtClean="0">
                <a:latin typeface="+mn-lt"/>
                <a:ea typeface="+mn-ea"/>
              </a:rPr>
              <a:t>言語には　　</a:t>
            </a:r>
            <a:r>
              <a:rPr lang="en-US" altLang="ja-JP" sz="2800" kern="0" dirty="0" smtClean="0">
                <a:latin typeface="+mn-lt"/>
                <a:ea typeface="+mn-ea"/>
              </a:rPr>
              <a:t>_Complex </a:t>
            </a:r>
            <a:r>
              <a:rPr lang="ja-JP" altLang="en-US" sz="2800" kern="0" dirty="0" smtClean="0">
                <a:latin typeface="+mn-lt"/>
                <a:ea typeface="+mn-ea"/>
              </a:rPr>
              <a:t>：複素数型</a:t>
            </a:r>
            <a:endParaRPr lang="en-US" altLang="ja-JP" sz="28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　　　　　　　　　</a:t>
            </a:r>
            <a:r>
              <a:rPr lang="en-US" altLang="ja-JP" sz="2800" kern="0" dirty="0" smtClean="0">
                <a:latin typeface="+mn-lt"/>
                <a:ea typeface="+mn-ea"/>
              </a:rPr>
              <a:t>_Imaginary</a:t>
            </a:r>
            <a:r>
              <a:rPr lang="ja-JP" altLang="en-US" sz="2800" kern="0" dirty="0" smtClean="0">
                <a:latin typeface="+mn-lt"/>
                <a:ea typeface="+mn-ea"/>
              </a:rPr>
              <a:t>：虚数型</a:t>
            </a:r>
            <a:endParaRPr kumimoji="1" lang="ja-JP" altLang="en-US" sz="28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357158" y="5357826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今回は、実数の浮動小数点型について</a:t>
            </a:r>
            <a:endParaRPr kumimoji="1" lang="ja-JP" altLang="en-US" sz="28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286280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$LN3@main: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ST(0), ST(1)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st1</a:t>
            </a:r>
            <a:r>
              <a:rPr lang="ja-JP" altLang="en-US" sz="1600" dirty="0" smtClean="0"/>
              <a:t>を足す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;st0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に設定して</a:t>
            </a:r>
            <a:r>
              <a:rPr lang="en-US" altLang="ja-JP" sz="1600" dirty="0" smtClean="0"/>
              <a:t>pop</a:t>
            </a:r>
            <a:endParaRPr lang="ja-JP" altLang="en-US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 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  <a:endParaRPr lang="ja-JP" altLang="en-US" sz="1600" dirty="0" smtClean="0"/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428596" y="1071546"/>
            <a:ext cx="2857520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20971521</a:t>
            </a:r>
            <a:r>
              <a:rPr lang="ja-JP" altLang="en-US" sz="2000" kern="0" dirty="0" smtClean="0">
                <a:latin typeface="+mn-lt"/>
                <a:ea typeface="+mn-ea"/>
              </a:rPr>
              <a:t>回目のループ</a:t>
            </a: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テキスト プレースホルダ 2"/>
          <p:cNvSpPr txBox="1">
            <a:spLocks/>
          </p:cNvSpPr>
          <p:nvPr/>
        </p:nvSpPr>
        <p:spPr bwMode="auto">
          <a:xfrm>
            <a:off x="1214414" y="5429264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+2.0971520000000000e+0006   ST1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テキスト プレースホルダ 2"/>
          <p:cNvSpPr txBox="1">
            <a:spLocks/>
          </p:cNvSpPr>
          <p:nvPr/>
        </p:nvSpPr>
        <p:spPr bwMode="auto">
          <a:xfrm>
            <a:off x="1214414" y="4572008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テキスト プレースホルダ 2"/>
          <p:cNvSpPr txBox="1">
            <a:spLocks/>
          </p:cNvSpPr>
          <p:nvPr/>
        </p:nvSpPr>
        <p:spPr bwMode="auto">
          <a:xfrm>
            <a:off x="1214414" y="3714752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+2.0971521000000014e+0006   ST1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テキスト プレースホルダ 2"/>
          <p:cNvSpPr txBox="1">
            <a:spLocks/>
          </p:cNvSpPr>
          <p:nvPr/>
        </p:nvSpPr>
        <p:spPr bwMode="auto">
          <a:xfrm>
            <a:off x="1214414" y="2786058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+2.0971520000000000e+0006   ST1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テキスト プレースホルダ 2"/>
          <p:cNvSpPr txBox="1">
            <a:spLocks/>
          </p:cNvSpPr>
          <p:nvPr/>
        </p:nvSpPr>
        <p:spPr bwMode="auto">
          <a:xfrm>
            <a:off x="1214414" y="1928802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6472254" cy="447661"/>
          </a:xfrm>
        </p:spPr>
        <p:txBody>
          <a:bodyPr/>
          <a:lstStyle/>
          <a:p>
            <a:pPr>
              <a:buNone/>
            </a:pPr>
            <a:r>
              <a:rPr lang="ja-JP" altLang="en-US" sz="2000" dirty="0" smtClean="0"/>
              <a:t>浮動小数点数値を加算するときに発生する誤差：情報落ち</a:t>
            </a:r>
            <a:endParaRPr kumimoji="1" lang="ja-JP" altLang="en-US" sz="2000" dirty="0"/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1571612"/>
            <a:ext cx="4071966" cy="1714512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</a:t>
            </a:r>
            <a:r>
              <a:rPr lang="en-US" altLang="ja-JP" kern="0" dirty="0" smtClean="0"/>
              <a:t>0;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dirty="0" smtClean="0"/>
              <a:t>d += 1.0E16;</a:t>
            </a:r>
            <a:endParaRPr kumimoji="1" lang="ja-JP" altLang="en-US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642910" y="3500438"/>
            <a:ext cx="4071966" cy="1357322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</a:t>
            </a:r>
            <a:r>
              <a:rPr lang="en-US" altLang="ja-JP" kern="0" dirty="0" smtClean="0"/>
              <a:t>1.0E16;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1" lang="ja-JP" altLang="en-US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5072074"/>
            <a:ext cx="721523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後から加算：      </a:t>
            </a:r>
            <a:r>
              <a:rPr lang="en-US" altLang="ja-JP" sz="2000" kern="0" dirty="0" smtClean="0">
                <a:latin typeface="+mn-lt"/>
                <a:ea typeface="+mn-ea"/>
              </a:rPr>
              <a:t>d = 1.000000001000000e+016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初期値に設定：</a:t>
            </a:r>
            <a:r>
              <a:rPr lang="en-US" altLang="ja-JP" sz="2000" kern="0" dirty="0" smtClean="0">
                <a:latin typeface="+mn-lt"/>
                <a:ea typeface="+mn-ea"/>
              </a:rPr>
              <a:t>  d = 1.000000000000000e+016</a:t>
            </a: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4786346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__real@4341c37937e08000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__real@3fb999999999999a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add	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, 12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mov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10000000</a:t>
            </a:r>
          </a:p>
          <a:p>
            <a:pPr>
              <a:buNone/>
            </a:pPr>
            <a:r>
              <a:rPr lang="en-US" altLang="ja-JP" sz="1600" dirty="0" smtClean="0"/>
              <a:t>$LN3@main:</a:t>
            </a:r>
          </a:p>
          <a:p>
            <a:pPr>
              <a:buNone/>
            </a:pPr>
            <a:r>
              <a:rPr lang="en-US" altLang="ja-JP" sz="1600" dirty="0" smtClean="0"/>
              <a:t>	sub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ST(1), ST(0)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ST(1), ST(0)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ST(1), ST(0)</a:t>
            </a:r>
          </a:p>
          <a:p>
            <a:pPr>
              <a:buNone/>
            </a:pPr>
            <a:r>
              <a:rPr lang="en-US" altLang="ja-JP" sz="1600" dirty="0" smtClean="0"/>
              <a:t>          </a:t>
            </a:r>
            <a:r>
              <a:rPr lang="ja-JP" altLang="en-US" sz="1600" dirty="0" smtClean="0"/>
              <a:t>：</a:t>
            </a:r>
            <a:endParaRPr lang="en-US" altLang="ja-JP" sz="1600" dirty="0" smtClean="0"/>
          </a:p>
        </p:txBody>
      </p:sp>
      <p:sp>
        <p:nvSpPr>
          <p:cNvPr id="15" name="テキスト プレースホルダ 2"/>
          <p:cNvSpPr txBox="1">
            <a:spLocks/>
          </p:cNvSpPr>
          <p:nvPr/>
        </p:nvSpPr>
        <p:spPr bwMode="auto">
          <a:xfrm>
            <a:off x="1214414" y="4357694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+1.0000000000000000e-0001   ST1 = +1.0000000000000000e+0016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テキスト プレースホルダ 2"/>
          <p:cNvSpPr txBox="1">
            <a:spLocks/>
          </p:cNvSpPr>
          <p:nvPr/>
        </p:nvSpPr>
        <p:spPr bwMode="auto">
          <a:xfrm>
            <a:off x="1214414" y="2285992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+1.0000000000000000e-0001   ST1 = +1.0000000000000000e+0016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テキスト プレースホルダ 2"/>
          <p:cNvSpPr txBox="1">
            <a:spLocks/>
          </p:cNvSpPr>
          <p:nvPr/>
        </p:nvSpPr>
        <p:spPr bwMode="auto">
          <a:xfrm>
            <a:off x="1214414" y="1428736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+1.0000000000000000e+0016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遊び足りない？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0034" y="1857364"/>
            <a:ext cx="7358114" cy="2733677"/>
          </a:xfrm>
        </p:spPr>
        <p:txBody>
          <a:bodyPr/>
          <a:lstStyle/>
          <a:p>
            <a:pPr>
              <a:buNone/>
            </a:pPr>
            <a:r>
              <a:rPr lang="fr-FR" altLang="ja-JP" sz="2000" dirty="0" smtClean="0"/>
              <a:t>double d1 = 0.1234567;</a:t>
            </a:r>
          </a:p>
          <a:p>
            <a:pPr>
              <a:buNone/>
            </a:pPr>
            <a:r>
              <a:rPr lang="fr-FR" altLang="ja-JP" sz="2000" dirty="0" smtClean="0"/>
              <a:t>double d2 = 0.1234566;</a:t>
            </a:r>
          </a:p>
          <a:p>
            <a:pPr>
              <a:buNone/>
            </a:pPr>
            <a:r>
              <a:rPr lang="fr-FR" altLang="ja-JP" sz="2000" dirty="0" smtClean="0"/>
              <a:t>double dd = d1 - d2;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d1 = 1.234567016363144e-001</a:t>
            </a:r>
          </a:p>
          <a:p>
            <a:pPr>
              <a:buNone/>
            </a:pPr>
            <a:r>
              <a:rPr lang="en-US" altLang="ja-JP" sz="2000" dirty="0" smtClean="0"/>
              <a:t>d2 = 1.234565973281860e-001</a:t>
            </a:r>
          </a:p>
          <a:p>
            <a:pPr>
              <a:buNone/>
            </a:pP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= 1.043081283569336e-007</a:t>
            </a:r>
            <a:r>
              <a:rPr lang="ja-JP" altLang="en-US" sz="2000" dirty="0" smtClean="0"/>
              <a:t>　・・・有効桁数が小さくなる</a:t>
            </a:r>
            <a:endParaRPr lang="en-US" altLang="ja-JP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500034" y="1142984"/>
            <a:ext cx="6472254" cy="447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浮動小数点数値を減算するときに発生する誤差：桁落ち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それ、どんな子？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090603"/>
          </a:xfrm>
        </p:spPr>
        <p:txBody>
          <a:bodyPr/>
          <a:lstStyle/>
          <a:p>
            <a:pPr>
              <a:buNone/>
            </a:pPr>
            <a:r>
              <a:rPr lang="ja-JP" altLang="en-US" sz="3000" dirty="0" smtClean="0"/>
              <a:t>言語仕様では、相対的な精度だけ決まってます。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　</a:t>
            </a:r>
            <a:r>
              <a:rPr lang="en-US" altLang="ja-JP" sz="3000" dirty="0" err="1" smtClean="0"/>
              <a:t>float≦double≦long</a:t>
            </a:r>
            <a:r>
              <a:rPr lang="en-US" altLang="ja-JP" sz="3000" dirty="0" smtClean="0"/>
              <a:t> double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642910" y="3000372"/>
          <a:ext cx="7215239" cy="25003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810"/>
                <a:gridCol w="1268024"/>
                <a:gridCol w="1928826"/>
                <a:gridCol w="2214579"/>
              </a:tblGrid>
              <a:tr h="500066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符号部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指数部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仮数部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単精度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8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23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倍精度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52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拡張単精度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11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31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拡張倍精度</a:t>
                      </a:r>
                      <a:endParaRPr kumimoji="1" lang="en-US" altLang="ja-JP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15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63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428596" y="2357430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IEEE 754</a:t>
            </a: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：浮動小数点演算に関する規格</a:t>
            </a: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それ、どんな子？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329642" cy="3305181"/>
          </a:xfrm>
        </p:spPr>
        <p:txBody>
          <a:bodyPr/>
          <a:lstStyle/>
          <a:p>
            <a:pPr>
              <a:buNone/>
            </a:pPr>
            <a:r>
              <a:rPr lang="en-US" altLang="ja-JP" sz="3000" dirty="0" smtClean="0"/>
              <a:t>Visual C++ 2008</a:t>
            </a:r>
            <a:r>
              <a:rPr lang="ja-JP" altLang="en-US" sz="3000" dirty="0" smtClean="0"/>
              <a:t>では・・・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</a:t>
            </a:r>
            <a:r>
              <a:rPr lang="en-US" altLang="ja-JP" sz="3000" dirty="0" smtClean="0"/>
              <a:t>float            </a:t>
            </a:r>
            <a:r>
              <a:rPr lang="ja-JP" altLang="en-US" sz="3000" dirty="0" smtClean="0"/>
              <a:t>：単精度（</a:t>
            </a:r>
            <a:r>
              <a:rPr lang="en-US" altLang="ja-JP" sz="3000" dirty="0" smtClean="0"/>
              <a:t>32bit</a:t>
            </a:r>
            <a:r>
              <a:rPr lang="ja-JP" altLang="en-US" sz="3000" dirty="0" smtClean="0"/>
              <a:t>）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</a:t>
            </a:r>
            <a:r>
              <a:rPr lang="en-US" altLang="ja-JP" sz="3000" dirty="0" smtClean="0"/>
              <a:t>double        </a:t>
            </a:r>
            <a:r>
              <a:rPr lang="ja-JP" altLang="en-US" sz="3000" dirty="0" smtClean="0"/>
              <a:t>：倍精度（</a:t>
            </a:r>
            <a:r>
              <a:rPr lang="en-US" altLang="ja-JP" sz="3000" dirty="0" smtClean="0"/>
              <a:t>64bit</a:t>
            </a:r>
            <a:r>
              <a:rPr lang="ja-JP" altLang="en-US" sz="3000" dirty="0" smtClean="0"/>
              <a:t>）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</a:t>
            </a:r>
            <a:r>
              <a:rPr lang="en-US" altLang="ja-JP" sz="3000" dirty="0" smtClean="0"/>
              <a:t>long double</a:t>
            </a:r>
            <a:r>
              <a:rPr lang="ja-JP" altLang="en-US" sz="3000" dirty="0" smtClean="0"/>
              <a:t>：</a:t>
            </a:r>
            <a:r>
              <a:rPr lang="en-US" altLang="ja-JP" sz="3000" dirty="0" smtClean="0"/>
              <a:t>double</a:t>
            </a:r>
            <a:r>
              <a:rPr lang="ja-JP" altLang="en-US" sz="3000" dirty="0" smtClean="0"/>
              <a:t>に変換される（</a:t>
            </a:r>
            <a:r>
              <a:rPr lang="en-US" altLang="ja-JP" sz="3000" dirty="0" smtClean="0"/>
              <a:t>64bit</a:t>
            </a:r>
            <a:r>
              <a:rPr lang="ja-JP" altLang="en-US" sz="3000" dirty="0" smtClean="0"/>
              <a:t>）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3000" dirty="0" smtClean="0"/>
              <a:t>                         16</a:t>
            </a:r>
            <a:r>
              <a:rPr lang="ja-JP" altLang="en-US" sz="3000" dirty="0" smtClean="0"/>
              <a:t>ビット版</a:t>
            </a:r>
            <a:r>
              <a:rPr lang="en-US" altLang="ja-JP" sz="3000" dirty="0" smtClean="0"/>
              <a:t>Visual C++</a:t>
            </a:r>
            <a:r>
              <a:rPr lang="ja-JP" altLang="en-US" sz="3000" dirty="0" smtClean="0"/>
              <a:t>では、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3000" dirty="0" smtClean="0"/>
              <a:t>                             </a:t>
            </a:r>
            <a:r>
              <a:rPr lang="ja-JP" altLang="en-US" sz="3000" dirty="0" smtClean="0"/>
              <a:t>拡張倍精度（</a:t>
            </a:r>
            <a:r>
              <a:rPr lang="en-US" altLang="ja-JP" sz="3000" dirty="0" smtClean="0"/>
              <a:t>80bit</a:t>
            </a:r>
            <a:r>
              <a:rPr lang="ja-JP" altLang="en-US" sz="3000" dirty="0" smtClean="0"/>
              <a:t>）</a:t>
            </a:r>
            <a:endParaRPr kumimoji="1" lang="ja-JP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それ、どんな子？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428596" y="1071546"/>
            <a:ext cx="7858180" cy="11430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指数部：バイアス（</a:t>
            </a:r>
            <a:r>
              <a:rPr kumimoji="1" lang="en-US" altLang="ja-JP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127/1023</a:t>
            </a: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）を足した値を設定</a:t>
            </a: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latin typeface="+mn-lt"/>
                <a:ea typeface="+mn-ea"/>
              </a:rPr>
              <a:t>仮数部：暗黙の１で、精度を１ビット上げる</a:t>
            </a: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357158" y="2428868"/>
            <a:ext cx="835824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0.1</a:t>
            </a:r>
            <a:r>
              <a:rPr lang="ja-JP" altLang="en-US" sz="3000" kern="0" dirty="0" smtClean="0">
                <a:latin typeface="+mn-lt"/>
                <a:ea typeface="+mn-ea"/>
              </a:rPr>
              <a:t>を</a:t>
            </a:r>
            <a:r>
              <a:rPr lang="en-US" altLang="ja-JP" sz="3000" kern="0" dirty="0" smtClean="0">
                <a:latin typeface="+mn-lt"/>
                <a:ea typeface="+mn-ea"/>
              </a:rPr>
              <a:t>float</a:t>
            </a:r>
            <a:r>
              <a:rPr lang="ja-JP" altLang="en-US" sz="3000" kern="0" dirty="0" smtClean="0">
                <a:latin typeface="+mn-lt"/>
                <a:ea typeface="+mn-ea"/>
              </a:rPr>
              <a:t>にしてみると・・・</a:t>
            </a:r>
            <a:endParaRPr lang="en-US" altLang="ja-JP" sz="3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</a:t>
            </a:r>
            <a:r>
              <a:rPr lang="en-US" altLang="ja-JP" sz="28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0.0001100110011001100110011001100</a:t>
            </a:r>
            <a:r>
              <a:rPr lang="ja-JP" altLang="en-US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･･･</a:t>
            </a:r>
            <a:endParaRPr lang="en-US" altLang="ja-JP" sz="3000" u="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            </a:t>
            </a:r>
            <a:r>
              <a:rPr lang="en-US" altLang="ja-JP" sz="28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1.10011001100110011001101</a:t>
            </a:r>
            <a:r>
              <a:rPr lang="en-US" altLang="ja-JP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×2</a:t>
            </a:r>
            <a:r>
              <a:rPr lang="ja-JP" altLang="en-US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の</a:t>
            </a:r>
            <a:r>
              <a:rPr lang="en-US" altLang="ja-JP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-4</a:t>
            </a:r>
            <a:r>
              <a:rPr lang="ja-JP" altLang="en-US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乗</a:t>
            </a:r>
            <a:endParaRPr lang="en-US" altLang="ja-JP" sz="3000" u="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符号部：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0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指数部：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-4</a:t>
            </a: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に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127</a:t>
            </a: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を足して 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0111 1011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仮数部：１を取って </a:t>
            </a:r>
            <a:r>
              <a:rPr lang="en-US" altLang="ja-JP" sz="28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100 1100 1100 1100 1100 1101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双子もいるの？　区別つくかなぁ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b="1" dirty="0" smtClean="0">
                <a:solidFill>
                  <a:srgbClr val="0070C0"/>
                </a:solidFill>
              </a:rPr>
              <a:t>        </a:t>
            </a:r>
            <a:r>
              <a:rPr lang="ja-JP" altLang="en-US" b="1" dirty="0" smtClean="0">
                <a:solidFill>
                  <a:srgbClr val="0070C0"/>
                </a:solidFill>
              </a:rPr>
              <a:t>大丈夫！違う服を着ています。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5804" y="3214686"/>
            <a:ext cx="8229600" cy="2714644"/>
          </a:xfrm>
        </p:spPr>
        <p:txBody>
          <a:bodyPr/>
          <a:lstStyle/>
          <a:p>
            <a:pPr>
              <a:buNone/>
            </a:pP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main(void)</a:t>
            </a:r>
          </a:p>
          <a:p>
            <a:pPr>
              <a:buNone/>
            </a:pPr>
            <a:r>
              <a:rPr lang="en-US" altLang="ja-JP" sz="2400" dirty="0" smtClean="0"/>
              <a:t>	long double  </a:t>
            </a:r>
            <a:r>
              <a:rPr lang="en-US" altLang="ja-JP" sz="2400" dirty="0" err="1" smtClean="0"/>
              <a:t>ll</a:t>
            </a:r>
            <a:r>
              <a:rPr lang="en-US" altLang="ja-JP" sz="2400" dirty="0" smtClean="0"/>
              <a:t> = 0.1L;</a:t>
            </a:r>
          </a:p>
          <a:p>
            <a:pPr>
              <a:buNone/>
            </a:pPr>
            <a:r>
              <a:rPr lang="en-US" altLang="ja-JP" sz="2400" dirty="0" smtClean="0"/>
              <a:t>	float	   ff = </a:t>
            </a:r>
            <a:r>
              <a:rPr lang="en-US" altLang="ja-JP" sz="2400" dirty="0" err="1" smtClean="0"/>
              <a:t>ll</a:t>
            </a:r>
            <a:r>
              <a:rPr lang="en-US" altLang="ja-JP" sz="2400" dirty="0" smtClean="0"/>
              <a:t>;    </a:t>
            </a:r>
            <a:r>
              <a:rPr lang="ja-JP" altLang="en-US" sz="2400" dirty="0" smtClean="0"/>
              <a:t>⇒ </a:t>
            </a:r>
            <a:r>
              <a:rPr lang="en-US" altLang="ja-JP" sz="2000" dirty="0" smtClean="0"/>
              <a:t>‘long double’ </a:t>
            </a:r>
            <a:r>
              <a:rPr lang="ja-JP" altLang="en-US" sz="2000" dirty="0" smtClean="0"/>
              <a:t>から </a:t>
            </a:r>
            <a:r>
              <a:rPr lang="en-US" altLang="ja-JP" sz="2000" dirty="0" smtClean="0"/>
              <a:t>‘float’ </a:t>
            </a:r>
            <a:r>
              <a:rPr lang="ja-JP" altLang="en-US" sz="2000" dirty="0" err="1" smtClean="0"/>
              <a:t>への</a:t>
            </a:r>
            <a:r>
              <a:rPr lang="ja-JP" altLang="en-US" sz="2000" dirty="0" smtClean="0"/>
              <a:t>変換です。</a:t>
            </a:r>
            <a:endParaRPr lang="en-US" altLang="ja-JP" sz="2000" dirty="0" smtClean="0"/>
          </a:p>
          <a:p>
            <a:pPr>
              <a:buNone/>
            </a:pPr>
            <a:r>
              <a:rPr lang="ja-JP" altLang="en-US" sz="2400" dirty="0" smtClean="0"/>
              <a:t>                                           </a:t>
            </a:r>
            <a:r>
              <a:rPr lang="ja-JP" altLang="en-US" sz="2000" dirty="0" smtClean="0"/>
              <a:t>データが失われる可能性があります。</a:t>
            </a:r>
          </a:p>
          <a:p>
            <a:pPr>
              <a:buNone/>
            </a:pPr>
            <a:r>
              <a:rPr lang="ja-JP" altLang="en-US" sz="2400" dirty="0" smtClean="0"/>
              <a:t>	</a:t>
            </a:r>
            <a:r>
              <a:rPr lang="en-US" altLang="ja-JP" sz="2400" dirty="0" smtClean="0"/>
              <a:t>double	  </a:t>
            </a:r>
            <a:r>
              <a:rPr lang="en-US" altLang="ja-JP" sz="2400" dirty="0" err="1" smtClean="0"/>
              <a:t>dd</a:t>
            </a:r>
            <a:r>
              <a:rPr lang="en-US" altLang="ja-JP" sz="2400" dirty="0" smtClean="0"/>
              <a:t> = </a:t>
            </a:r>
            <a:r>
              <a:rPr lang="en-US" altLang="ja-JP" sz="2400" dirty="0" err="1" smtClean="0"/>
              <a:t>ll</a:t>
            </a:r>
            <a:r>
              <a:rPr lang="en-US" altLang="ja-JP" sz="2400" dirty="0" smtClean="0"/>
              <a:t>;   </a:t>
            </a:r>
            <a:r>
              <a:rPr lang="ja-JP" altLang="en-US" sz="2400" dirty="0" smtClean="0"/>
              <a:t>⇒ </a:t>
            </a:r>
            <a:r>
              <a:rPr lang="en-US" altLang="ja-JP" sz="2400" dirty="0" smtClean="0"/>
              <a:t>OK</a:t>
            </a:r>
          </a:p>
          <a:p>
            <a:pPr>
              <a:buNone/>
            </a:pPr>
            <a:r>
              <a:rPr lang="en-US" altLang="ja-JP" sz="2400" dirty="0" smtClean="0"/>
              <a:t>}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14366" y="1214422"/>
            <a:ext cx="822960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long double</a:t>
            </a:r>
            <a:r>
              <a:rPr lang="ja-JP" altLang="en-US" sz="3000" kern="0" dirty="0" smtClean="0">
                <a:latin typeface="+mn-lt"/>
                <a:ea typeface="+mn-ea"/>
              </a:rPr>
              <a:t>は</a:t>
            </a:r>
            <a:r>
              <a:rPr lang="en-US" altLang="ja-JP" sz="3000" kern="0" dirty="0" smtClean="0">
                <a:latin typeface="+mn-lt"/>
                <a:ea typeface="+mn-ea"/>
              </a:rPr>
              <a:t>double</a:t>
            </a:r>
            <a:r>
              <a:rPr lang="ja-JP" altLang="en-US" sz="3000" kern="0" dirty="0" smtClean="0">
                <a:latin typeface="+mn-lt"/>
                <a:ea typeface="+mn-ea"/>
              </a:rPr>
              <a:t>に変換される</a:t>
            </a:r>
            <a:endParaRPr lang="en-US" altLang="ja-JP" sz="3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3000" u="wavy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Visual C++ 2008</a:t>
            </a:r>
            <a:r>
              <a:rPr lang="ja-JP" altLang="en-US" sz="3000" u="wavy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では、</a:t>
            </a:r>
            <a:endParaRPr lang="en-US" altLang="ja-JP" sz="3000" u="wavy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latin typeface="+mn-lt"/>
                <a:ea typeface="+mn-ea"/>
              </a:rPr>
              <a:t>                  </a:t>
            </a:r>
            <a:r>
              <a:rPr lang="ja-JP" altLang="en-US" sz="3000" u="wavy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精度は同じだけど、型は違う</a:t>
            </a:r>
            <a:endParaRPr kumimoji="1" lang="ja-JP" altLang="en-US" sz="3000" b="0" i="0" u="wavyHeavy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>
                <a:solidFill>
                  <a:srgbClr val="0070C0"/>
                </a:solidFill>
              </a:u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双子もいるの？　区別つくかなぁ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b="1" dirty="0" smtClean="0">
                <a:solidFill>
                  <a:srgbClr val="0070C0"/>
                </a:solidFill>
              </a:rPr>
              <a:t>        </a:t>
            </a:r>
            <a:r>
              <a:rPr lang="ja-JP" altLang="en-US" b="1" dirty="0" smtClean="0">
                <a:solidFill>
                  <a:srgbClr val="0070C0"/>
                </a:solidFill>
              </a:rPr>
              <a:t>大丈夫！違う服を着ています。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285860"/>
            <a:ext cx="7215238" cy="4286280"/>
          </a:xfrm>
        </p:spPr>
        <p:txBody>
          <a:bodyPr/>
          <a:lstStyle/>
          <a:p>
            <a:pPr>
              <a:buNone/>
            </a:pPr>
            <a:r>
              <a:rPr lang="en-US" altLang="ja-JP" sz="2300" dirty="0" smtClean="0"/>
              <a:t>void calc1(long double a) {</a:t>
            </a:r>
          </a:p>
          <a:p>
            <a:pPr>
              <a:buNone/>
            </a:pPr>
            <a:r>
              <a:rPr lang="en-US" altLang="ja-JP" sz="2300" dirty="0" smtClean="0"/>
              <a:t>	</a:t>
            </a:r>
            <a:r>
              <a:rPr lang="en-US" altLang="ja-JP" sz="2300" dirty="0" err="1" smtClean="0"/>
              <a:t>printf</a:t>
            </a:r>
            <a:r>
              <a:rPr lang="en-US" altLang="ja-JP" sz="2300" dirty="0" smtClean="0"/>
              <a:t>("long double %f\n", a);</a:t>
            </a:r>
          </a:p>
          <a:p>
            <a:pPr>
              <a:buNone/>
            </a:pPr>
            <a:r>
              <a:rPr lang="en-US" altLang="ja-JP" sz="2300" dirty="0" smtClean="0"/>
              <a:t>}</a:t>
            </a:r>
          </a:p>
          <a:p>
            <a:pPr>
              <a:buNone/>
            </a:pPr>
            <a:r>
              <a:rPr lang="en-US" altLang="ja-JP" sz="2300" dirty="0" smtClean="0"/>
              <a:t>void calc1(double a) {</a:t>
            </a:r>
          </a:p>
          <a:p>
            <a:pPr>
              <a:buNone/>
            </a:pPr>
            <a:r>
              <a:rPr lang="en-US" altLang="ja-JP" sz="2300" dirty="0" smtClean="0"/>
              <a:t>	</a:t>
            </a:r>
            <a:r>
              <a:rPr lang="en-US" altLang="ja-JP" sz="2300" dirty="0" err="1" smtClean="0"/>
              <a:t>printf</a:t>
            </a:r>
            <a:r>
              <a:rPr lang="en-US" altLang="ja-JP" sz="2300" dirty="0" smtClean="0"/>
              <a:t>("double      %f\n", a);</a:t>
            </a:r>
          </a:p>
          <a:p>
            <a:pPr>
              <a:buNone/>
            </a:pPr>
            <a:r>
              <a:rPr lang="en-US" altLang="ja-JP" sz="2300" dirty="0" smtClean="0"/>
              <a:t>}</a:t>
            </a:r>
          </a:p>
          <a:p>
            <a:pPr>
              <a:buNone/>
            </a:pPr>
            <a:r>
              <a:rPr lang="en-US" altLang="ja-JP" sz="2300" dirty="0" err="1" smtClean="0"/>
              <a:t>int</a:t>
            </a:r>
            <a:r>
              <a:rPr lang="en-US" altLang="ja-JP" sz="2300" dirty="0" smtClean="0"/>
              <a:t> main()</a:t>
            </a:r>
          </a:p>
          <a:p>
            <a:pPr>
              <a:buNone/>
            </a:pPr>
            <a:r>
              <a:rPr lang="en-US" altLang="ja-JP" sz="2300" dirty="0" smtClean="0"/>
              <a:t>	calc1(0.1L);	</a:t>
            </a:r>
            <a:r>
              <a:rPr lang="ja-JP" altLang="en-US" sz="2300" dirty="0" smtClean="0"/>
              <a:t>⇒ </a:t>
            </a:r>
            <a:r>
              <a:rPr lang="en-US" altLang="ja-JP" sz="2300" dirty="0" smtClean="0"/>
              <a:t>long double 0.100000</a:t>
            </a:r>
          </a:p>
          <a:p>
            <a:pPr>
              <a:buNone/>
            </a:pPr>
            <a:r>
              <a:rPr lang="en-US" altLang="ja-JP" sz="2300" dirty="0" smtClean="0"/>
              <a:t>	calc1(0.1);		</a:t>
            </a:r>
            <a:r>
              <a:rPr lang="ja-JP" altLang="en-US" sz="2300" dirty="0" smtClean="0"/>
              <a:t>⇒ </a:t>
            </a:r>
            <a:r>
              <a:rPr lang="en-US" altLang="ja-JP" sz="2300" dirty="0" smtClean="0"/>
              <a:t>double         0.100000</a:t>
            </a:r>
          </a:p>
          <a:p>
            <a:pPr>
              <a:buNone/>
            </a:pPr>
            <a:r>
              <a:rPr lang="en-US" altLang="ja-JP" sz="23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どこで遊ぶ？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7901014" cy="1090603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3000" dirty="0" smtClean="0">
                <a:uFill>
                  <a:solidFill>
                    <a:srgbClr val="0070C0"/>
                  </a:solidFill>
                </a:uFill>
              </a:rPr>
              <a:t>x86</a:t>
            </a:r>
            <a:r>
              <a:rPr lang="ja-JP" altLang="en-US" sz="3000" dirty="0" smtClean="0">
                <a:uFill>
                  <a:solidFill>
                    <a:srgbClr val="0070C0"/>
                  </a:solidFill>
                </a:uFill>
              </a:rPr>
              <a:t>系の</a:t>
            </a:r>
            <a:r>
              <a:rPr lang="en-US" altLang="ja-JP" sz="3000" dirty="0" smtClean="0">
                <a:uFill>
                  <a:solidFill>
                    <a:srgbClr val="0070C0"/>
                  </a:solidFill>
                </a:uFill>
              </a:rPr>
              <a:t>CPU</a:t>
            </a:r>
            <a:r>
              <a:rPr lang="ja-JP" altLang="en-US" sz="3000" dirty="0" smtClean="0">
                <a:uFill>
                  <a:solidFill>
                    <a:srgbClr val="0070C0"/>
                  </a:solidFill>
                </a:uFill>
              </a:rPr>
              <a:t>では、</a:t>
            </a:r>
            <a:endParaRPr lang="en-US" altLang="ja-JP" sz="3000" dirty="0" smtClean="0">
              <a:uFill>
                <a:solidFill>
                  <a:srgbClr val="0070C0"/>
                </a:solidFill>
              </a:uFill>
            </a:endParaRPr>
          </a:p>
          <a:p>
            <a:pPr>
              <a:buNone/>
            </a:pPr>
            <a:r>
              <a:rPr lang="en-US" altLang="ja-JP" sz="3000" dirty="0" smtClean="0">
                <a:uFill>
                  <a:solidFill>
                    <a:srgbClr val="0070C0"/>
                  </a:solidFill>
                </a:uFill>
              </a:rPr>
              <a:t>FPU</a:t>
            </a:r>
            <a:r>
              <a:rPr lang="ja-JP" altLang="en-US" sz="3000" dirty="0" smtClean="0">
                <a:uFill>
                  <a:solidFill>
                    <a:srgbClr val="0070C0"/>
                  </a:solidFill>
                </a:uFill>
              </a:rPr>
              <a:t>という演算装置で浮動小数点の演算を行う</a:t>
            </a:r>
            <a:endParaRPr kumimoji="1" lang="ja-JP" altLang="en-US" sz="3000" dirty="0">
              <a:uFill>
                <a:solidFill>
                  <a:srgbClr val="0070C0"/>
                </a:solidFill>
              </a:u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2357431"/>
            <a:ext cx="814393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FPU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には、拡張倍精度（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80bit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）のレジスタが８本ある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　　（レジスタ表示で浮動小数点を選択：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ST0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～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ST7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　　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float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も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も、このレジスタで処理する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857224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928926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5000628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7000892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テキスト プレースホルダ 2"/>
          <p:cNvSpPr txBox="1">
            <a:spLocks/>
          </p:cNvSpPr>
          <p:nvPr/>
        </p:nvSpPr>
        <p:spPr bwMode="auto">
          <a:xfrm>
            <a:off x="428596" y="3857628"/>
            <a:ext cx="814393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800" kern="0" dirty="0" smtClean="0">
                <a:latin typeface="+mn-lt"/>
                <a:ea typeface="+mn-ea"/>
              </a:rPr>
              <a:t>                    </a:t>
            </a:r>
            <a:r>
              <a:rPr lang="en-US" altLang="ja-JP" sz="2800" kern="0" dirty="0" err="1" smtClean="0">
                <a:latin typeface="+mn-lt"/>
                <a:ea typeface="+mn-ea"/>
              </a:rPr>
              <a:t>fld</a:t>
            </a:r>
            <a:r>
              <a:rPr lang="en-US" altLang="ja-JP" sz="2800" kern="0" dirty="0" smtClean="0">
                <a:latin typeface="+mn-lt"/>
                <a:ea typeface="+mn-ea"/>
              </a:rPr>
              <a:t> a              </a:t>
            </a:r>
            <a:r>
              <a:rPr lang="en-US" altLang="ja-JP" sz="2800" kern="0" dirty="0" err="1" smtClean="0">
                <a:latin typeface="+mn-lt"/>
                <a:ea typeface="+mn-ea"/>
              </a:rPr>
              <a:t>fld</a:t>
            </a:r>
            <a:r>
              <a:rPr lang="en-US" altLang="ja-JP" sz="2800" kern="0" dirty="0" smtClean="0">
                <a:latin typeface="+mn-lt"/>
                <a:ea typeface="+mn-ea"/>
              </a:rPr>
              <a:t> b            </a:t>
            </a:r>
            <a:r>
              <a:rPr lang="en-US" altLang="ja-JP" sz="2800" kern="0" dirty="0" err="1" smtClean="0">
                <a:latin typeface="+mn-lt"/>
                <a:ea typeface="+mn-ea"/>
              </a:rPr>
              <a:t>fstp</a:t>
            </a:r>
            <a:r>
              <a:rPr lang="en-US" altLang="ja-JP" sz="2800" kern="0" dirty="0" smtClean="0">
                <a:latin typeface="+mn-lt"/>
                <a:ea typeface="+mn-ea"/>
              </a:rPr>
              <a:t> c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071670" y="4429132"/>
            <a:ext cx="71438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4143372" y="4429132"/>
            <a:ext cx="71438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6215074" y="4429132"/>
            <a:ext cx="71438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9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Tokyo20pinkuma</Template>
  <TotalTime>1354</TotalTime>
  <Words>1450</Words>
  <Application>Microsoft Office PowerPoint</Application>
  <PresentationFormat>画面に合わせる (4:3)</PresentationFormat>
  <Paragraphs>473</Paragraphs>
  <Slides>34</Slides>
  <Notes>33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スライドマスタO19</vt:lpstr>
      <vt:lpstr>スライド 1</vt:lpstr>
      <vt:lpstr>スライド 2</vt:lpstr>
      <vt:lpstr>誰と遊ぶ？</vt:lpstr>
      <vt:lpstr>それ、どんな子？</vt:lpstr>
      <vt:lpstr>それ、どんな子？</vt:lpstr>
      <vt:lpstr>それ、どんな子？</vt:lpstr>
      <vt:lpstr>双子もいるの？　区別つくかなぁ。。。         大丈夫！違う服を着ています。</vt:lpstr>
      <vt:lpstr>双子もいるの？　区別つくかなぁ。。。         大丈夫！違う服を着ています。</vt:lpstr>
      <vt:lpstr>どこで遊ぶ？</vt:lpstr>
      <vt:lpstr>かけっこしよっ！</vt:lpstr>
      <vt:lpstr>かけっこしよっ！</vt:lpstr>
      <vt:lpstr>かけっこしよっ！</vt:lpstr>
      <vt:lpstr>かけっこしよっ！</vt:lpstr>
      <vt:lpstr>かけっこしよっ！</vt:lpstr>
      <vt:lpstr>かけっこしよっ！</vt:lpstr>
      <vt:lpstr>かけっこしよっ！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でもオールは疲れるよ。。。</vt:lpstr>
      <vt:lpstr>でもオールは疲れるよ。。。</vt:lpstr>
      <vt:lpstr>違う公園も行こー！</vt:lpstr>
      <vt:lpstr>違う公園も行こー！</vt:lpstr>
      <vt:lpstr>違う公園も行こー！</vt:lpstr>
      <vt:lpstr>違う公園も行こー！</vt:lpstr>
      <vt:lpstr>さっきのかけっこでズルしたっしょ？</vt:lpstr>
      <vt:lpstr>さっきのかけっこでズルしたっしょ？</vt:lpstr>
      <vt:lpstr>さっきのかけっこでズルしたっしょ？</vt:lpstr>
      <vt:lpstr>さっきのかけっこでズルしたっしょ？</vt:lpstr>
      <vt:lpstr>さっきのかけっこでズルしたっしょ？</vt:lpstr>
      <vt:lpstr>遊び足りない？</vt:lpstr>
      <vt:lpstr>スライド 34</vt:lpstr>
    </vt:vector>
  </TitlesOfParts>
  <Company>名古屋大学　工学研究科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本多　裕之</dc:creator>
  <cp:lastModifiedBy>vaio</cp:lastModifiedBy>
  <cp:revision>189</cp:revision>
  <dcterms:created xsi:type="dcterms:W3CDTF">2008-05-23T01:56:12Z</dcterms:created>
  <dcterms:modified xsi:type="dcterms:W3CDTF">2008-06-23T00:15:06Z</dcterms:modified>
</cp:coreProperties>
</file>