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4"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97" r:id="rId32"/>
    <p:sldId id="286" r:id="rId33"/>
    <p:sldId id="287" r:id="rId34"/>
    <p:sldId id="288" r:id="rId35"/>
    <p:sldId id="290" r:id="rId36"/>
    <p:sldId id="289" r:id="rId37"/>
    <p:sldId id="291" r:id="rId38"/>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6567" autoAdjust="0"/>
  </p:normalViewPr>
  <p:slideViewPr>
    <p:cSldViewPr>
      <p:cViewPr varScale="1">
        <p:scale>
          <a:sx n="75" d="100"/>
          <a:sy n="75" d="100"/>
        </p:scale>
        <p:origin x="-37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30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2D612BE6-923C-49C2-8A2C-E9E31BC13200}" type="slidenum">
              <a:rPr lang="en-US" altLang="ja-JP"/>
              <a:pPr/>
              <a:t>&lt;#&gt;</a:t>
            </a:fld>
            <a:endParaRPr lang="en-US"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fontAlgn="base">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fontAlgn="base">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fontAlgn="base">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fontAlgn="base">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897AA5-B647-4669-8B9E-F4A48F3DFD52}" type="slidenum">
              <a:rPr lang="en-US" altLang="ja-JP"/>
              <a:pPr/>
              <a:t>1</a:t>
            </a:fld>
            <a:endParaRPr lang="en-US" altLang="ja-JP"/>
          </a:p>
        </p:txBody>
      </p:sp>
      <p:sp>
        <p:nvSpPr>
          <p:cNvPr id="4098" name="Rectangle 2"/>
          <p:cNvSpPr>
            <a:spLocks noRot="1" noChangeArrowheads="1" noTextEdit="1"/>
          </p:cNvSpPr>
          <p:nvPr>
            <p:ph type="sldImg"/>
          </p:nvPr>
        </p:nvSpPr>
        <p:spPr>
          <a:ln/>
        </p:spPr>
      </p:sp>
      <p:sp>
        <p:nvSpPr>
          <p:cNvPr id="4099" name="Rectangle 3"/>
          <p:cNvSpPr>
            <a:spLocks noGrp="1" noChangeArrowheads="1"/>
          </p:cNvSpPr>
          <p:nvPr>
            <p:ph type="body" idx="1"/>
          </p:nvPr>
        </p:nvSpPr>
        <p:spPr/>
        <p:txBody>
          <a:bodyPr/>
          <a:lstStyle/>
          <a:p>
            <a:r>
              <a:rPr lang="ja-JP" altLang="en-US"/>
              <a:t>とまぁマジックとタイトルに書いてますがあんまし関係なかったり</a:t>
            </a:r>
          </a:p>
          <a:p>
            <a:endParaRPr lang="en-US" altLang="ja-JP"/>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AD48F0-2E95-43DE-9E39-BB516A76D06B}" type="slidenum">
              <a:rPr lang="en-US" altLang="ja-JP"/>
              <a:pPr/>
              <a:t>10</a:t>
            </a:fld>
            <a:endParaRPr lang="en-US" altLang="ja-JP"/>
          </a:p>
        </p:txBody>
      </p:sp>
      <p:sp>
        <p:nvSpPr>
          <p:cNvPr id="99330" name="Rectangle 2"/>
          <p:cNvSpPr>
            <a:spLocks noRot="1" noChangeArrowheads="1" noTextEdit="1"/>
          </p:cNvSpPr>
          <p:nvPr>
            <p:ph type="sldImg"/>
          </p:nvPr>
        </p:nvSpPr>
        <p:spPr>
          <a:ln/>
        </p:spPr>
      </p:sp>
      <p:sp>
        <p:nvSpPr>
          <p:cNvPr id="99331" name="Rectangle 3"/>
          <p:cNvSpPr>
            <a:spLocks noGrp="1" noChangeArrowheads="1"/>
          </p:cNvSpPr>
          <p:nvPr>
            <p:ph type="body" idx="1"/>
          </p:nvPr>
        </p:nvSpPr>
        <p:spPr/>
        <p:txBody>
          <a:bodyPr/>
          <a:lstStyle/>
          <a:p>
            <a:r>
              <a:rPr lang="ja-JP" altLang="en-US"/>
              <a:t>ここでさっきのマジックを少し思い出してみましょう。カードを一枚選んで赤に変わり、そのカードを置いておきました。マジックというのは演出次第で面白くもつまらなくもなります。例えば置いておいたカードはいつ見られても構わないのですがより驚きを演出するためには最後まで触れられないほうが望ましいです。</a:t>
            </a:r>
          </a:p>
          <a:p>
            <a:r>
              <a:rPr lang="ja-JP" altLang="en-US"/>
              <a:t>そこで一つわざと言うかテクニックを使ったのですがわかりますでしょうか？</a:t>
            </a:r>
          </a:p>
          <a:p>
            <a:endParaRPr lang="ja-JP" altLang="en-US"/>
          </a:p>
          <a:p>
            <a:r>
              <a:rPr lang="ja-JP" altLang="en-US"/>
              <a:t>この中間の領域というのはどちらのスペースでもありませんから触られる可能性があります。ですがカードの箱を置く事で私のパーソナルスペースの内側である事を明示したわけです。そして次にカードを開く前に箱をどけていつでも触れられる状態であったかのように思わせたわけです。</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CD5D69-A3AF-4521-A6A1-2326762A09CE}" type="slidenum">
              <a:rPr lang="en-US" altLang="ja-JP"/>
              <a:pPr/>
              <a:t>11</a:t>
            </a:fld>
            <a:endParaRPr lang="en-US" altLang="ja-JP"/>
          </a:p>
        </p:txBody>
      </p:sp>
      <p:sp>
        <p:nvSpPr>
          <p:cNvPr id="101378" name="Rectangle 2"/>
          <p:cNvSpPr>
            <a:spLocks noRot="1" noChangeArrowheads="1" noTextEdit="1"/>
          </p:cNvSpPr>
          <p:nvPr>
            <p:ph type="sldImg"/>
          </p:nvPr>
        </p:nvSpPr>
        <p:spPr>
          <a:ln/>
        </p:spPr>
      </p:sp>
      <p:sp>
        <p:nvSpPr>
          <p:cNvPr id="10137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F39A7DB-2834-46A2-8228-77A4CB4E3DB1}" type="slidenum">
              <a:rPr lang="en-US" altLang="ja-JP"/>
              <a:pPr/>
              <a:t>12</a:t>
            </a:fld>
            <a:endParaRPr lang="en-US" altLang="ja-JP"/>
          </a:p>
        </p:txBody>
      </p:sp>
      <p:sp>
        <p:nvSpPr>
          <p:cNvPr id="103426" name="Rectangle 2"/>
          <p:cNvSpPr>
            <a:spLocks noRot="1" noChangeArrowheads="1" noTextEdit="1"/>
          </p:cNvSpPr>
          <p:nvPr>
            <p:ph type="sldImg"/>
          </p:nvPr>
        </p:nvSpPr>
        <p:spPr>
          <a:ln/>
        </p:spPr>
      </p:sp>
      <p:sp>
        <p:nvSpPr>
          <p:cNvPr id="10342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989899-7425-4A54-8091-732EDE992AD0}" type="slidenum">
              <a:rPr lang="en-US" altLang="ja-JP"/>
              <a:pPr/>
              <a:t>13</a:t>
            </a:fld>
            <a:endParaRPr lang="en-US" altLang="ja-JP"/>
          </a:p>
        </p:txBody>
      </p:sp>
      <p:sp>
        <p:nvSpPr>
          <p:cNvPr id="105474" name="Rectangle 2"/>
          <p:cNvSpPr>
            <a:spLocks noRot="1" noChangeArrowheads="1" noTextEdit="1"/>
          </p:cNvSpPr>
          <p:nvPr>
            <p:ph type="sldImg"/>
          </p:nvPr>
        </p:nvSpPr>
        <p:spPr>
          <a:ln/>
        </p:spPr>
      </p:sp>
      <p:sp>
        <p:nvSpPr>
          <p:cNvPr id="10547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84923B6-ED60-4F44-8203-4C7AE810C04C}" type="slidenum">
              <a:rPr lang="en-US" altLang="ja-JP"/>
              <a:pPr/>
              <a:t>14</a:t>
            </a:fld>
            <a:endParaRPr lang="en-US" altLang="ja-JP"/>
          </a:p>
        </p:txBody>
      </p:sp>
      <p:sp>
        <p:nvSpPr>
          <p:cNvPr id="107522" name="Rectangle 2"/>
          <p:cNvSpPr>
            <a:spLocks noRot="1" noChangeArrowheads="1" noTextEdit="1"/>
          </p:cNvSpPr>
          <p:nvPr>
            <p:ph type="sldImg"/>
          </p:nvPr>
        </p:nvSpPr>
        <p:spPr>
          <a:ln/>
        </p:spPr>
      </p:sp>
      <p:sp>
        <p:nvSpPr>
          <p:cNvPr id="10752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56BD582-91DA-4339-AA70-0C4F40A78903}" type="slidenum">
              <a:rPr lang="en-US" altLang="ja-JP"/>
              <a:pPr/>
              <a:t>15</a:t>
            </a:fld>
            <a:endParaRPr lang="en-US" altLang="ja-JP"/>
          </a:p>
        </p:txBody>
      </p:sp>
      <p:sp>
        <p:nvSpPr>
          <p:cNvPr id="109570" name="Rectangle 2"/>
          <p:cNvSpPr>
            <a:spLocks noRot="1" noChangeArrowheads="1" noTextEdit="1"/>
          </p:cNvSpPr>
          <p:nvPr>
            <p:ph type="sldImg"/>
          </p:nvPr>
        </p:nvSpPr>
        <p:spPr>
          <a:ln/>
        </p:spPr>
      </p:sp>
      <p:sp>
        <p:nvSpPr>
          <p:cNvPr id="10957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9443822-B67F-4C4E-8F3F-4E1EE26094A1}" type="slidenum">
              <a:rPr lang="en-US" altLang="ja-JP"/>
              <a:pPr/>
              <a:t>16</a:t>
            </a:fld>
            <a:endParaRPr lang="en-US" altLang="ja-JP"/>
          </a:p>
        </p:txBody>
      </p:sp>
      <p:sp>
        <p:nvSpPr>
          <p:cNvPr id="111618" name="Rectangle 2"/>
          <p:cNvSpPr>
            <a:spLocks noRot="1" noChangeArrowheads="1" noTextEdit="1"/>
          </p:cNvSpPr>
          <p:nvPr>
            <p:ph type="sldImg"/>
          </p:nvPr>
        </p:nvSpPr>
        <p:spPr>
          <a:ln/>
        </p:spPr>
      </p:sp>
      <p:sp>
        <p:nvSpPr>
          <p:cNvPr id="11161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0F870B-3C26-4742-8F37-D1686E0D683A}" type="slidenum">
              <a:rPr lang="en-US" altLang="ja-JP"/>
              <a:pPr/>
              <a:t>17</a:t>
            </a:fld>
            <a:endParaRPr lang="en-US" altLang="ja-JP"/>
          </a:p>
        </p:txBody>
      </p:sp>
      <p:sp>
        <p:nvSpPr>
          <p:cNvPr id="113666" name="Rectangle 2"/>
          <p:cNvSpPr>
            <a:spLocks noRo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C29AC2-B325-48B2-A4FA-7D80430D0958}" type="slidenum">
              <a:rPr lang="en-US" altLang="ja-JP"/>
              <a:pPr/>
              <a:t>18</a:t>
            </a:fld>
            <a:endParaRPr lang="en-US" altLang="ja-JP"/>
          </a:p>
        </p:txBody>
      </p:sp>
      <p:sp>
        <p:nvSpPr>
          <p:cNvPr id="115714" name="Rectangle 2"/>
          <p:cNvSpPr>
            <a:spLocks noRot="1" noChangeArrowheads="1" noTextEdit="1"/>
          </p:cNvSpPr>
          <p:nvPr>
            <p:ph type="sldImg"/>
          </p:nvPr>
        </p:nvSpPr>
        <p:spPr>
          <a:ln/>
        </p:spPr>
      </p:sp>
      <p:sp>
        <p:nvSpPr>
          <p:cNvPr id="11571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3EC634-D778-432F-998F-0F4A4FAF756B}" type="slidenum">
              <a:rPr lang="en-US" altLang="ja-JP"/>
              <a:pPr/>
              <a:t>19</a:t>
            </a:fld>
            <a:endParaRPr lang="en-US" altLang="ja-JP"/>
          </a:p>
        </p:txBody>
      </p:sp>
      <p:sp>
        <p:nvSpPr>
          <p:cNvPr id="117762" name="Rectangle 2"/>
          <p:cNvSpPr>
            <a:spLocks noRot="1" noChangeArrowheads="1" noTextEdit="1"/>
          </p:cNvSpPr>
          <p:nvPr>
            <p:ph type="sldImg"/>
          </p:nvPr>
        </p:nvSpPr>
        <p:spPr>
          <a:ln/>
        </p:spPr>
      </p:sp>
      <p:sp>
        <p:nvSpPr>
          <p:cNvPr id="11776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1A8D433-CC5A-432B-9E91-9E8EA0C6EC93}" type="slidenum">
              <a:rPr lang="en-US" altLang="ja-JP"/>
              <a:pPr/>
              <a:t>2</a:t>
            </a:fld>
            <a:endParaRPr lang="en-US" altLang="ja-JP"/>
          </a:p>
        </p:txBody>
      </p:sp>
      <p:sp>
        <p:nvSpPr>
          <p:cNvPr id="73730" name="Rectangle 2"/>
          <p:cNvSpPr>
            <a:spLocks noRo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06825AD-54AB-4E74-BFAC-15079F3C609D}" type="slidenum">
              <a:rPr lang="en-US" altLang="ja-JP"/>
              <a:pPr/>
              <a:t>20</a:t>
            </a:fld>
            <a:endParaRPr lang="en-US" altLang="ja-JP"/>
          </a:p>
        </p:txBody>
      </p:sp>
      <p:sp>
        <p:nvSpPr>
          <p:cNvPr id="119810" name="Rectangle 2"/>
          <p:cNvSpPr>
            <a:spLocks noRot="1" noChangeArrowheads="1" noTextEdit="1"/>
          </p:cNvSpPr>
          <p:nvPr>
            <p:ph type="sldImg"/>
          </p:nvPr>
        </p:nvSpPr>
        <p:spPr>
          <a:ln/>
        </p:spPr>
      </p:sp>
      <p:sp>
        <p:nvSpPr>
          <p:cNvPr id="11981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6978F7-1BF2-4437-9E2F-AAAC3A5BA73B}" type="slidenum">
              <a:rPr lang="en-US" altLang="ja-JP"/>
              <a:pPr/>
              <a:t>21</a:t>
            </a:fld>
            <a:endParaRPr lang="en-US" altLang="ja-JP"/>
          </a:p>
        </p:txBody>
      </p:sp>
      <p:sp>
        <p:nvSpPr>
          <p:cNvPr id="121858" name="Rectangle 2"/>
          <p:cNvSpPr>
            <a:spLocks noRot="1" noChangeArrowheads="1" noTextEdit="1"/>
          </p:cNvSpPr>
          <p:nvPr>
            <p:ph type="sldImg"/>
          </p:nvPr>
        </p:nvSpPr>
        <p:spPr>
          <a:ln/>
        </p:spPr>
      </p:sp>
      <p:sp>
        <p:nvSpPr>
          <p:cNvPr id="12185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C3783E0-9794-430D-A6C1-69817857AA82}" type="slidenum">
              <a:rPr lang="en-US" altLang="ja-JP"/>
              <a:pPr/>
              <a:t>22</a:t>
            </a:fld>
            <a:endParaRPr lang="en-US" altLang="ja-JP"/>
          </a:p>
        </p:txBody>
      </p:sp>
      <p:sp>
        <p:nvSpPr>
          <p:cNvPr id="123906" name="Rectangle 2"/>
          <p:cNvSpPr>
            <a:spLocks noRo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8FFC52-49FB-4704-99ED-EFE5DE55592E}" type="slidenum">
              <a:rPr lang="en-US" altLang="ja-JP"/>
              <a:pPr/>
              <a:t>23</a:t>
            </a:fld>
            <a:endParaRPr lang="en-US" altLang="ja-JP"/>
          </a:p>
        </p:txBody>
      </p:sp>
      <p:sp>
        <p:nvSpPr>
          <p:cNvPr id="125954" name="Rectangle 2"/>
          <p:cNvSpPr>
            <a:spLocks noRot="1" noChangeArrowheads="1" noTextEdit="1"/>
          </p:cNvSpPr>
          <p:nvPr>
            <p:ph type="sldImg"/>
          </p:nvPr>
        </p:nvSpPr>
        <p:spPr>
          <a:ln/>
        </p:spPr>
      </p:sp>
      <p:sp>
        <p:nvSpPr>
          <p:cNvPr id="12595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B1A8C8-1C45-443A-B571-14C06EAAD424}" type="slidenum">
              <a:rPr lang="en-US" altLang="ja-JP"/>
              <a:pPr/>
              <a:t>24</a:t>
            </a:fld>
            <a:endParaRPr lang="en-US" altLang="ja-JP"/>
          </a:p>
        </p:txBody>
      </p:sp>
      <p:sp>
        <p:nvSpPr>
          <p:cNvPr id="163842" name="Rectangle 2"/>
          <p:cNvSpPr>
            <a:spLocks noRo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196897-6810-400A-AF27-C8BDEE134432}" type="slidenum">
              <a:rPr lang="en-US" altLang="ja-JP"/>
              <a:pPr/>
              <a:t>25</a:t>
            </a:fld>
            <a:endParaRPr lang="en-US" altLang="ja-JP"/>
          </a:p>
        </p:txBody>
      </p:sp>
      <p:sp>
        <p:nvSpPr>
          <p:cNvPr id="129026" name="Rectangle 2"/>
          <p:cNvSpPr>
            <a:spLocks noRot="1" noChangeArrowheads="1" noTextEdit="1"/>
          </p:cNvSpPr>
          <p:nvPr>
            <p:ph type="sldImg"/>
          </p:nvPr>
        </p:nvSpPr>
        <p:spPr>
          <a:ln/>
        </p:spPr>
      </p:sp>
      <p:sp>
        <p:nvSpPr>
          <p:cNvPr id="12902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FBBD37A-B87D-46E3-B13F-493EF2D3A262}" type="slidenum">
              <a:rPr lang="en-US" altLang="ja-JP"/>
              <a:pPr/>
              <a:t>26</a:t>
            </a:fld>
            <a:endParaRPr lang="en-US" altLang="ja-JP"/>
          </a:p>
        </p:txBody>
      </p:sp>
      <p:sp>
        <p:nvSpPr>
          <p:cNvPr id="131074" name="Rectangle 2"/>
          <p:cNvSpPr>
            <a:spLocks noRot="1" noChangeArrowheads="1" noTextEdit="1"/>
          </p:cNvSpPr>
          <p:nvPr>
            <p:ph type="sldImg"/>
          </p:nvPr>
        </p:nvSpPr>
        <p:spPr>
          <a:ln/>
        </p:spPr>
      </p:sp>
      <p:sp>
        <p:nvSpPr>
          <p:cNvPr id="13107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FF8862-5997-4975-9ED7-7E8C97219567}" type="slidenum">
              <a:rPr lang="en-US" altLang="ja-JP"/>
              <a:pPr/>
              <a:t>27</a:t>
            </a:fld>
            <a:endParaRPr lang="en-US" altLang="ja-JP"/>
          </a:p>
        </p:txBody>
      </p:sp>
      <p:sp>
        <p:nvSpPr>
          <p:cNvPr id="133122" name="Rectangle 2"/>
          <p:cNvSpPr>
            <a:spLocks noRot="1" noChangeArrowheads="1" noTextEdit="1"/>
          </p:cNvSpPr>
          <p:nvPr>
            <p:ph type="sldImg"/>
          </p:nvPr>
        </p:nvSpPr>
        <p:spPr>
          <a:ln/>
        </p:spPr>
      </p:sp>
      <p:sp>
        <p:nvSpPr>
          <p:cNvPr id="13312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98C8A2-2E59-4DEE-87E5-788147A86778}" type="slidenum">
              <a:rPr lang="en-US" altLang="ja-JP"/>
              <a:pPr/>
              <a:t>28</a:t>
            </a:fld>
            <a:endParaRPr lang="en-US" altLang="ja-JP"/>
          </a:p>
        </p:txBody>
      </p:sp>
      <p:sp>
        <p:nvSpPr>
          <p:cNvPr id="135170" name="Rectangle 2"/>
          <p:cNvSpPr>
            <a:spLocks noRot="1" noChangeArrowheads="1" noTextEdit="1"/>
          </p:cNvSpPr>
          <p:nvPr>
            <p:ph type="sldImg"/>
          </p:nvPr>
        </p:nvSpPr>
        <p:spPr>
          <a:ln/>
        </p:spPr>
      </p:sp>
      <p:sp>
        <p:nvSpPr>
          <p:cNvPr id="13517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05ECD2B-1B4B-476C-AB4D-050869AD121E}" type="slidenum">
              <a:rPr lang="en-US" altLang="ja-JP"/>
              <a:pPr/>
              <a:t>29</a:t>
            </a:fld>
            <a:endParaRPr lang="en-US" altLang="ja-JP"/>
          </a:p>
        </p:txBody>
      </p:sp>
      <p:sp>
        <p:nvSpPr>
          <p:cNvPr id="164866" name="Rectangle 2"/>
          <p:cNvSpPr>
            <a:spLocks noRo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4BFB49-590C-454C-9B40-7976D73E8A91}" type="slidenum">
              <a:rPr lang="en-US" altLang="ja-JP"/>
              <a:pPr/>
              <a:t>3</a:t>
            </a:fld>
            <a:endParaRPr lang="en-US" altLang="ja-JP"/>
          </a:p>
        </p:txBody>
      </p:sp>
      <p:sp>
        <p:nvSpPr>
          <p:cNvPr id="75778" name="Rectangle 2"/>
          <p:cNvSpPr>
            <a:spLocks noRo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B8544F-D162-4228-995F-9F17BF289C8D}" type="slidenum">
              <a:rPr lang="en-US" altLang="ja-JP"/>
              <a:pPr/>
              <a:t>30</a:t>
            </a:fld>
            <a:endParaRPr lang="en-US" altLang="ja-JP"/>
          </a:p>
        </p:txBody>
      </p:sp>
      <p:sp>
        <p:nvSpPr>
          <p:cNvPr id="138242" name="Rectangle 2"/>
          <p:cNvSpPr>
            <a:spLocks noRot="1" noChangeArrowheads="1" noTextEdit="1"/>
          </p:cNvSpPr>
          <p:nvPr>
            <p:ph type="sldImg"/>
          </p:nvPr>
        </p:nvSpPr>
        <p:spPr>
          <a:ln/>
        </p:spPr>
      </p:sp>
      <p:sp>
        <p:nvSpPr>
          <p:cNvPr id="13824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BFA882-EA82-47EE-95D8-3A134D1B8743}" type="slidenum">
              <a:rPr lang="en-US" altLang="ja-JP"/>
              <a:pPr/>
              <a:t>31</a:t>
            </a:fld>
            <a:endParaRPr lang="en-US" altLang="ja-JP"/>
          </a:p>
        </p:txBody>
      </p:sp>
      <p:sp>
        <p:nvSpPr>
          <p:cNvPr id="171010" name="Rectangle 2"/>
          <p:cNvSpPr>
            <a:spLocks noRo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ED215AB-1DE4-46A2-95F7-6AD27F6B920B}" type="slidenum">
              <a:rPr lang="en-US" altLang="ja-JP"/>
              <a:pPr/>
              <a:t>32</a:t>
            </a:fld>
            <a:endParaRPr lang="en-US" altLang="ja-JP"/>
          </a:p>
        </p:txBody>
      </p:sp>
      <p:sp>
        <p:nvSpPr>
          <p:cNvPr id="140290" name="Rectangle 2"/>
          <p:cNvSpPr>
            <a:spLocks noRo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93AAA4-B83D-4B36-9DEE-6E87F37D9CAC}" type="slidenum">
              <a:rPr lang="en-US" altLang="ja-JP"/>
              <a:pPr/>
              <a:t>33</a:t>
            </a:fld>
            <a:endParaRPr lang="en-US" altLang="ja-JP"/>
          </a:p>
        </p:txBody>
      </p:sp>
      <p:sp>
        <p:nvSpPr>
          <p:cNvPr id="165890" name="Rectangle 2"/>
          <p:cNvSpPr>
            <a:spLocks noRot="1" noChangeArrowheads="1" noTextEdit="1"/>
          </p:cNvSpPr>
          <p:nvPr>
            <p:ph type="sldImg"/>
          </p:nvPr>
        </p:nvSpPr>
        <p:spPr>
          <a:ln/>
        </p:spPr>
      </p:sp>
      <p:sp>
        <p:nvSpPr>
          <p:cNvPr id="16589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AFF47B-EFD5-449D-90E8-344542059B64}" type="slidenum">
              <a:rPr lang="en-US" altLang="ja-JP"/>
              <a:pPr/>
              <a:t>34</a:t>
            </a:fld>
            <a:endParaRPr lang="en-US" altLang="ja-JP"/>
          </a:p>
        </p:txBody>
      </p:sp>
      <p:sp>
        <p:nvSpPr>
          <p:cNvPr id="143362" name="Rectangle 2"/>
          <p:cNvSpPr>
            <a:spLocks noRot="1" noChangeArrowheads="1" noTextEdit="1"/>
          </p:cNvSpPr>
          <p:nvPr>
            <p:ph type="sldImg"/>
          </p:nvPr>
        </p:nvSpPr>
        <p:spPr>
          <a:ln/>
        </p:spPr>
      </p:sp>
      <p:sp>
        <p:nvSpPr>
          <p:cNvPr id="14336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DF1F54-0CAD-43B3-9B77-124CF30D3CFA}" type="slidenum">
              <a:rPr lang="en-US" altLang="ja-JP"/>
              <a:pPr/>
              <a:t>35</a:t>
            </a:fld>
            <a:endParaRPr lang="en-US" altLang="ja-JP"/>
          </a:p>
        </p:txBody>
      </p:sp>
      <p:sp>
        <p:nvSpPr>
          <p:cNvPr id="146434" name="Rectangle 2"/>
          <p:cNvSpPr>
            <a:spLocks noRot="1" noChangeArrowheads="1" noTextEdit="1"/>
          </p:cNvSpPr>
          <p:nvPr>
            <p:ph type="sldImg"/>
          </p:nvPr>
        </p:nvSpPr>
        <p:spPr>
          <a:ln/>
        </p:spPr>
      </p:sp>
      <p:sp>
        <p:nvSpPr>
          <p:cNvPr id="14643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19BEB0-2E2D-49F4-99E0-B49ED19FB475}" type="slidenum">
              <a:rPr lang="en-US" altLang="ja-JP"/>
              <a:pPr/>
              <a:t>36</a:t>
            </a:fld>
            <a:endParaRPr lang="en-US" altLang="ja-JP"/>
          </a:p>
        </p:txBody>
      </p:sp>
      <p:sp>
        <p:nvSpPr>
          <p:cNvPr id="166914" name="Rectangle 2"/>
          <p:cNvSpPr>
            <a:spLocks noRo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B5ABC1F-ABA5-4D4C-BFD1-6CC48DDD2001}" type="slidenum">
              <a:rPr lang="en-US" altLang="ja-JP"/>
              <a:pPr/>
              <a:t>37</a:t>
            </a:fld>
            <a:endParaRPr lang="en-US" altLang="ja-JP"/>
          </a:p>
        </p:txBody>
      </p:sp>
      <p:sp>
        <p:nvSpPr>
          <p:cNvPr id="167938" name="Rectangle 2"/>
          <p:cNvSpPr>
            <a:spLocks noRo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6D41FF3-F55E-4742-8632-67A8D6861668}" type="slidenum">
              <a:rPr lang="en-US" altLang="ja-JP"/>
              <a:pPr/>
              <a:t>4</a:t>
            </a:fld>
            <a:endParaRPr lang="en-US" altLang="ja-JP"/>
          </a:p>
        </p:txBody>
      </p:sp>
      <p:sp>
        <p:nvSpPr>
          <p:cNvPr id="77826" name="Rectangle 2"/>
          <p:cNvSpPr>
            <a:spLocks noRo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93DD52-681B-4D18-9B4B-765958FF5AC6}" type="slidenum">
              <a:rPr lang="en-US" altLang="ja-JP"/>
              <a:pPr/>
              <a:t>5</a:t>
            </a:fld>
            <a:endParaRPr lang="en-US" altLang="ja-JP"/>
          </a:p>
        </p:txBody>
      </p:sp>
      <p:sp>
        <p:nvSpPr>
          <p:cNvPr id="79874" name="Rectangle 2"/>
          <p:cNvSpPr>
            <a:spLocks noRo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0D2307-D271-42C4-A5DD-EAE1DFBA5EC2}" type="slidenum">
              <a:rPr lang="en-US" altLang="ja-JP"/>
              <a:pPr/>
              <a:t>6</a:t>
            </a:fld>
            <a:endParaRPr lang="en-US" altLang="ja-JP"/>
          </a:p>
        </p:txBody>
      </p:sp>
      <p:sp>
        <p:nvSpPr>
          <p:cNvPr id="81922" name="Rectangle 2"/>
          <p:cNvSpPr>
            <a:spLocks noRot="1" noChangeArrowheads="1" noTextEdit="1"/>
          </p:cNvSpPr>
          <p:nvPr>
            <p:ph type="sldImg"/>
          </p:nvPr>
        </p:nvSpPr>
        <p:spPr>
          <a:ln/>
        </p:spPr>
      </p:sp>
      <p:sp>
        <p:nvSpPr>
          <p:cNvPr id="81923"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82DF74-5E24-448F-A785-971CA85FF9ED}" type="slidenum">
              <a:rPr lang="en-US" altLang="ja-JP"/>
              <a:pPr/>
              <a:t>7</a:t>
            </a:fld>
            <a:endParaRPr lang="en-US" altLang="ja-JP"/>
          </a:p>
        </p:txBody>
      </p:sp>
      <p:sp>
        <p:nvSpPr>
          <p:cNvPr id="83970" name="Rectangle 2"/>
          <p:cNvSpPr>
            <a:spLocks noRo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380D168-677B-48BF-8140-230CA48CC546}" type="slidenum">
              <a:rPr lang="en-US" altLang="ja-JP"/>
              <a:pPr/>
              <a:t>8</a:t>
            </a:fld>
            <a:endParaRPr lang="en-US" altLang="ja-JP"/>
          </a:p>
        </p:txBody>
      </p:sp>
      <p:sp>
        <p:nvSpPr>
          <p:cNvPr id="95234" name="Rectangle 2"/>
          <p:cNvSpPr>
            <a:spLocks noRot="1" noChangeArrowheads="1" noTextEdit="1"/>
          </p:cNvSpPr>
          <p:nvPr>
            <p:ph type="sldImg"/>
          </p:nvPr>
        </p:nvSpPr>
        <p:spPr>
          <a:ln/>
        </p:spPr>
      </p:sp>
      <p:sp>
        <p:nvSpPr>
          <p:cNvPr id="95235" name="Rectangle 3"/>
          <p:cNvSpPr>
            <a:spLocks noGrp="1" noChangeArrowheads="1"/>
          </p:cNvSpPr>
          <p:nvPr>
            <p:ph type="body" idx="1"/>
          </p:nvPr>
        </p:nvSpPr>
        <p:spPr/>
        <p:txBody>
          <a:bodyPr/>
          <a:lstStyle/>
          <a:p>
            <a:endParaRPr lang="ja-JP" altLang="ja-JP"/>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69D569-A07F-4915-928D-6EA9B9B790DD}" type="slidenum">
              <a:rPr lang="en-US" altLang="ja-JP"/>
              <a:pPr/>
              <a:t>9</a:t>
            </a:fld>
            <a:endParaRPr lang="en-US" altLang="ja-JP"/>
          </a:p>
        </p:txBody>
      </p:sp>
      <p:sp>
        <p:nvSpPr>
          <p:cNvPr id="97282" name="Rectangle 2"/>
          <p:cNvSpPr>
            <a:spLocks noRot="1" noChangeArrowheads="1" noTextEdit="1"/>
          </p:cNvSpPr>
          <p:nvPr>
            <p:ph type="sldImg"/>
          </p:nvPr>
        </p:nvSpPr>
        <p:spPr>
          <a:ln/>
        </p:spPr>
      </p:sp>
      <p:sp>
        <p:nvSpPr>
          <p:cNvPr id="97283" name="Rectangle 3"/>
          <p:cNvSpPr>
            <a:spLocks noGrp="1" noChangeArrowheads="1"/>
          </p:cNvSpPr>
          <p:nvPr>
            <p:ph type="body" idx="1"/>
          </p:nvPr>
        </p:nvSpPr>
        <p:spPr/>
        <p:txBody>
          <a:bodyPr/>
          <a:lstStyle/>
          <a:p>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74082" name="Picture 3" descr="C:\Users\localnaka\Desktop\3.png"/>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miter lim="800000"/>
            <a:headEnd/>
            <a:tailEnd/>
          </a:ln>
        </p:spPr>
      </p:pic>
      <p:sp>
        <p:nvSpPr>
          <p:cNvPr id="174083" name="Rectangle 2"/>
          <p:cNvSpPr>
            <a:spLocks noGrp="1" noChangeArrowheads="1"/>
          </p:cNvSpPr>
          <p:nvPr>
            <p:ph type="title"/>
          </p:nvPr>
        </p:nvSpPr>
        <p:spPr bwMode="auto">
          <a:xfrm>
            <a:off x="457200" y="274638"/>
            <a:ext cx="822960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74084" name="Rectangle 3"/>
          <p:cNvSpPr>
            <a:spLocks noGrp="1" noChangeArrowheads="1"/>
          </p:cNvSpPr>
          <p:nvPr>
            <p:ph type="body" idx="1"/>
          </p:nvPr>
        </p:nvSpPr>
        <p:spPr bwMode="auto">
          <a:xfrm>
            <a:off x="457200" y="1052513"/>
            <a:ext cx="8229600" cy="50736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大阪勉強会 </a:t>
            </a:r>
            <a:r>
              <a:rPr kumimoji="0" lang="en-US" altLang="ja-JP" sz="2300">
                <a:solidFill>
                  <a:schemeClr val="tx2"/>
                </a:solidFill>
              </a:rPr>
              <a:t>#20</a:t>
            </a:r>
            <a:endParaRPr kumimoji="0" lang="en-US" altLang="ja-JP" sz="2300" dirty="0">
              <a:solidFill>
                <a:schemeClr val="tx2"/>
              </a:solidFill>
            </a:endParaRPr>
          </a:p>
        </p:txBody>
      </p:sp>
      <p:pic>
        <p:nvPicPr>
          <p:cNvPr id="174086" name="Picture 2" descr="C:\Users\localnaka\Desktop\名称未設定1.png"/>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0" fontAlgn="base" hangingPunct="0">
        <a:spcBef>
          <a:spcPct val="0"/>
        </a:spcBef>
        <a:spcAft>
          <a:spcPct val="0"/>
        </a:spcAft>
        <a:defRPr kumimoji="1" sz="2400">
          <a:solidFill>
            <a:schemeClr val="tx2"/>
          </a:solidFill>
          <a:latin typeface="Arial" charset="0"/>
          <a:ea typeface="ＭＳ Ｐゴシック" pitchFamily="50" charset="-128"/>
        </a:defRPr>
      </a:lvl6pPr>
      <a:lvl7pPr marL="914400" algn="ctr" rtl="0" eaLnBrk="0" fontAlgn="base" hangingPunct="0">
        <a:spcBef>
          <a:spcPct val="0"/>
        </a:spcBef>
        <a:spcAft>
          <a:spcPct val="0"/>
        </a:spcAft>
        <a:defRPr kumimoji="1" sz="2400">
          <a:solidFill>
            <a:schemeClr val="tx2"/>
          </a:solidFill>
          <a:latin typeface="Arial" charset="0"/>
          <a:ea typeface="ＭＳ Ｐゴシック" pitchFamily="50" charset="-128"/>
        </a:defRPr>
      </a:lvl7pPr>
      <a:lvl8pPr marL="1371600" algn="ctr" rtl="0" eaLnBrk="0" fontAlgn="base" hangingPunct="0">
        <a:spcBef>
          <a:spcPct val="0"/>
        </a:spcBef>
        <a:spcAft>
          <a:spcPct val="0"/>
        </a:spcAft>
        <a:defRPr kumimoji="1" sz="2400">
          <a:solidFill>
            <a:schemeClr val="tx2"/>
          </a:solidFill>
          <a:latin typeface="Arial" charset="0"/>
          <a:ea typeface="ＭＳ Ｐゴシック" pitchFamily="50" charset="-128"/>
        </a:defRPr>
      </a:lvl8pPr>
      <a:lvl9pPr marL="1828800" algn="ctr" rtl="0" eaLnBrk="0" fontAlgn="base" hangingPunct="0">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0" fontAlgn="base" hangingPunct="0">
        <a:spcBef>
          <a:spcPct val="20000"/>
        </a:spcBef>
        <a:spcAft>
          <a:spcPct val="0"/>
        </a:spcAft>
        <a:buChar char="»"/>
        <a:defRPr kumimoji="1" sz="2000">
          <a:solidFill>
            <a:schemeClr val="tx1"/>
          </a:solidFill>
          <a:latin typeface="+mn-lt"/>
          <a:ea typeface="+mn-ea"/>
        </a:defRPr>
      </a:lvl6pPr>
      <a:lvl7pPr marL="2971800" indent="-228600" algn="l" rtl="0" eaLnBrk="0" fontAlgn="base" hangingPunct="0">
        <a:spcBef>
          <a:spcPct val="20000"/>
        </a:spcBef>
        <a:spcAft>
          <a:spcPct val="0"/>
        </a:spcAft>
        <a:buChar char="»"/>
        <a:defRPr kumimoji="1" sz="2000">
          <a:solidFill>
            <a:schemeClr val="tx1"/>
          </a:solidFill>
          <a:latin typeface="+mn-lt"/>
          <a:ea typeface="+mn-ea"/>
        </a:defRPr>
      </a:lvl7pPr>
      <a:lvl8pPr marL="3429000" indent="-228600" algn="l" rtl="0" eaLnBrk="0" fontAlgn="base" hangingPunct="0">
        <a:spcBef>
          <a:spcPct val="20000"/>
        </a:spcBef>
        <a:spcAft>
          <a:spcPct val="0"/>
        </a:spcAft>
        <a:buChar char="»"/>
        <a:defRPr kumimoji="1" sz="2000">
          <a:solidFill>
            <a:schemeClr val="tx1"/>
          </a:solidFill>
          <a:latin typeface="+mn-lt"/>
          <a:ea typeface="+mn-ea"/>
        </a:defRPr>
      </a:lvl8pPr>
      <a:lvl9pPr marL="3886200" indent="-228600" algn="l" rtl="0" eaLnBrk="0" fontAlgn="base" hangingPunct="0">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ja-JP" altLang="en-US" sz="3200"/>
              <a:t>マジックに学ぶ</a:t>
            </a:r>
            <a:br>
              <a:rPr lang="ja-JP" altLang="en-US" sz="3200"/>
            </a:br>
            <a:r>
              <a:rPr lang="ja-JP" altLang="en-US" sz="3200"/>
              <a:t>コミュニケーション術</a:t>
            </a:r>
          </a:p>
        </p:txBody>
      </p:sp>
      <p:sp>
        <p:nvSpPr>
          <p:cNvPr id="2051" name="Rectangle 3"/>
          <p:cNvSpPr>
            <a:spLocks noGrp="1" noChangeArrowheads="1"/>
          </p:cNvSpPr>
          <p:nvPr>
            <p:ph type="subTitle" idx="1"/>
          </p:nvPr>
        </p:nvSpPr>
        <p:spPr/>
        <p:txBody>
          <a:bodyPr/>
          <a:lstStyle/>
          <a:p>
            <a:endParaRPr lang="ja-JP" altLang="ja-JP"/>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p:txBody>
          <a:bodyPr/>
          <a:lstStyle/>
          <a:p>
            <a:r>
              <a:rPr lang="ja-JP" altLang="en-US" sz="3200"/>
              <a:t>何でも境界を形成する</a:t>
            </a:r>
          </a:p>
        </p:txBody>
      </p:sp>
      <p:sp>
        <p:nvSpPr>
          <p:cNvPr id="98307" name="Rectangle 3"/>
          <p:cNvSpPr>
            <a:spLocks noGrp="1" noChangeArrowheads="1"/>
          </p:cNvSpPr>
          <p:nvPr>
            <p:ph type="body" idx="1"/>
          </p:nvPr>
        </p:nvSpPr>
        <p:spPr/>
        <p:txBody>
          <a:bodyPr/>
          <a:lstStyle/>
          <a:p>
            <a:r>
              <a:rPr lang="ja-JP" altLang="en-US"/>
              <a:t>本来は他者との中間くらいの位置であいまいなパーソナルスペースを人は何かの目印があるとそこで境界を引きます</a:t>
            </a:r>
          </a:p>
          <a:p>
            <a:r>
              <a:rPr lang="ja-JP" altLang="en-US"/>
              <a:t>筆箱や本、何でも境界を作り出します</a:t>
            </a:r>
          </a:p>
          <a:p>
            <a:r>
              <a:rPr lang="ja-JP" altLang="en-US"/>
              <a:t>公園で簡単に乗り越えれるような小さな柵があった場合に人は乗り越えようとは思わなくなります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8307">
                                            <p:txEl>
                                              <p:pRg st="0" end="0"/>
                                            </p:txEl>
                                          </p:spTgt>
                                        </p:tgtEl>
                                        <p:attrNameLst>
                                          <p:attrName>style.visibility</p:attrName>
                                        </p:attrNameLst>
                                      </p:cBhvr>
                                      <p:to>
                                        <p:strVal val="visible"/>
                                      </p:to>
                                    </p:set>
                                    <p:anim calcmode="lin" valueType="num">
                                      <p:cBhvr additive="base">
                                        <p:cTn id="7" dur="500" fill="hold"/>
                                        <p:tgtEl>
                                          <p:spTgt spid="983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83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8307">
                                            <p:txEl>
                                              <p:pRg st="1" end="1"/>
                                            </p:txEl>
                                          </p:spTgt>
                                        </p:tgtEl>
                                        <p:attrNameLst>
                                          <p:attrName>style.visibility</p:attrName>
                                        </p:attrNameLst>
                                      </p:cBhvr>
                                      <p:to>
                                        <p:strVal val="visible"/>
                                      </p:to>
                                    </p:set>
                                    <p:anim calcmode="lin" valueType="num">
                                      <p:cBhvr additive="base">
                                        <p:cTn id="13" dur="500" fill="hold"/>
                                        <p:tgtEl>
                                          <p:spTgt spid="9830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830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8307">
                                            <p:txEl>
                                              <p:pRg st="2" end="2"/>
                                            </p:txEl>
                                          </p:spTgt>
                                        </p:tgtEl>
                                        <p:attrNameLst>
                                          <p:attrName>style.visibility</p:attrName>
                                        </p:attrNameLst>
                                      </p:cBhvr>
                                      <p:to>
                                        <p:strVal val="visible"/>
                                      </p:to>
                                    </p:set>
                                    <p:anim calcmode="lin" valueType="num">
                                      <p:cBhvr additive="base">
                                        <p:cTn id="19" dur="500" fill="hold"/>
                                        <p:tgtEl>
                                          <p:spTgt spid="9830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8307">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07"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p:txBody>
          <a:bodyPr/>
          <a:lstStyle/>
          <a:p>
            <a:r>
              <a:rPr lang="ja-JP" altLang="en-US" sz="3200"/>
              <a:t>認知されやすいためには</a:t>
            </a:r>
          </a:p>
        </p:txBody>
      </p:sp>
      <p:sp>
        <p:nvSpPr>
          <p:cNvPr id="100355" name="Rectangle 3"/>
          <p:cNvSpPr>
            <a:spLocks noGrp="1" noChangeArrowheads="1"/>
          </p:cNvSpPr>
          <p:nvPr>
            <p:ph type="body" idx="1"/>
          </p:nvPr>
        </p:nvSpPr>
        <p:spPr/>
        <p:txBody>
          <a:bodyPr/>
          <a:lstStyle/>
          <a:p>
            <a:r>
              <a:rPr lang="ja-JP" altLang="en-US"/>
              <a:t>境界というのは心理的な影響を踏まえるとキチンと整理された状態が望ましい</a:t>
            </a:r>
          </a:p>
          <a:p>
            <a:r>
              <a:rPr lang="ja-JP" altLang="en-US"/>
              <a:t>なぜかというとキチンと整理された状態は何らかの管理下にあるということを無意識に感じ取るためで逆に雑然とした状態であればたやすく侵食されてしまう事でしょう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0355">
                                            <p:txEl>
                                              <p:pRg st="0" end="0"/>
                                            </p:txEl>
                                          </p:spTgt>
                                        </p:tgtEl>
                                        <p:attrNameLst>
                                          <p:attrName>style.visibility</p:attrName>
                                        </p:attrNameLst>
                                      </p:cBhvr>
                                      <p:to>
                                        <p:strVal val="visible"/>
                                      </p:to>
                                    </p:set>
                                    <p:anim calcmode="lin" valueType="num">
                                      <p:cBhvr additive="base">
                                        <p:cTn id="7" dur="500" fill="hold"/>
                                        <p:tgtEl>
                                          <p:spTgt spid="1003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03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0355">
                                            <p:txEl>
                                              <p:pRg st="1" end="1"/>
                                            </p:txEl>
                                          </p:spTgt>
                                        </p:tgtEl>
                                        <p:attrNameLst>
                                          <p:attrName>style.visibility</p:attrName>
                                        </p:attrNameLst>
                                      </p:cBhvr>
                                      <p:to>
                                        <p:strVal val="visible"/>
                                      </p:to>
                                    </p:set>
                                    <p:anim calcmode="lin" valueType="num">
                                      <p:cBhvr additive="base">
                                        <p:cTn id="13" dur="500" fill="hold"/>
                                        <p:tgtEl>
                                          <p:spTgt spid="1003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03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55"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p:txBody>
          <a:bodyPr/>
          <a:lstStyle/>
          <a:p>
            <a:r>
              <a:rPr lang="ja-JP" altLang="en-US" sz="3200"/>
              <a:t>状況によって変わる</a:t>
            </a:r>
            <a:br>
              <a:rPr lang="ja-JP" altLang="en-US" sz="3200"/>
            </a:br>
            <a:r>
              <a:rPr lang="ja-JP" altLang="en-US" sz="3200"/>
              <a:t>パーソナルスペース</a:t>
            </a:r>
          </a:p>
        </p:txBody>
      </p:sp>
      <p:sp>
        <p:nvSpPr>
          <p:cNvPr id="102403" name="Rectangle 3"/>
          <p:cNvSpPr>
            <a:spLocks noGrp="1" noChangeArrowheads="1"/>
          </p:cNvSpPr>
          <p:nvPr>
            <p:ph type="body" idx="1"/>
          </p:nvPr>
        </p:nvSpPr>
        <p:spPr/>
        <p:txBody>
          <a:bodyPr/>
          <a:lstStyle/>
          <a:p>
            <a:pPr>
              <a:lnSpc>
                <a:spcPct val="90000"/>
              </a:lnSpc>
            </a:pPr>
            <a:r>
              <a:rPr lang="ja-JP" altLang="en-US"/>
              <a:t>映画館で映画が始まる前は前の人が気になった経験はありませんか？</a:t>
            </a:r>
          </a:p>
          <a:p>
            <a:pPr>
              <a:lnSpc>
                <a:spcPct val="90000"/>
              </a:lnSpc>
            </a:pPr>
            <a:r>
              <a:rPr lang="ja-JP" altLang="en-US"/>
              <a:t>ですが暗くなって映画が始まると明るいときほどは気にならなくなったと思います</a:t>
            </a:r>
          </a:p>
          <a:p>
            <a:pPr>
              <a:lnSpc>
                <a:spcPct val="90000"/>
              </a:lnSpc>
            </a:pPr>
            <a:r>
              <a:rPr lang="ja-JP" altLang="en-US"/>
              <a:t>このように明るさというのは人のパーソナルスペースのサイズを変える働きがあります</a:t>
            </a:r>
          </a:p>
          <a:p>
            <a:pPr>
              <a:lnSpc>
                <a:spcPct val="90000"/>
              </a:lnSpc>
            </a:pPr>
            <a:r>
              <a:rPr lang="ja-JP" altLang="en-US"/>
              <a:t>昼のランチの距離と夜のバーの座席の距離がちがうのはこういった理由ですね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anim calcmode="lin" valueType="num">
                                      <p:cBhvr additive="base">
                                        <p:cTn id="7" dur="500" fill="hold"/>
                                        <p:tgtEl>
                                          <p:spTgt spid="1024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24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03">
                                            <p:txEl>
                                              <p:pRg st="1" end="1"/>
                                            </p:txEl>
                                          </p:spTgt>
                                        </p:tgtEl>
                                        <p:attrNameLst>
                                          <p:attrName>style.visibility</p:attrName>
                                        </p:attrNameLst>
                                      </p:cBhvr>
                                      <p:to>
                                        <p:strVal val="visible"/>
                                      </p:to>
                                    </p:set>
                                    <p:anim calcmode="lin" valueType="num">
                                      <p:cBhvr additive="base">
                                        <p:cTn id="13" dur="500" fill="hold"/>
                                        <p:tgtEl>
                                          <p:spTgt spid="1024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2403">
                                            <p:txEl>
                                              <p:pRg st="2" end="2"/>
                                            </p:txEl>
                                          </p:spTgt>
                                        </p:tgtEl>
                                        <p:attrNameLst>
                                          <p:attrName>style.visibility</p:attrName>
                                        </p:attrNameLst>
                                      </p:cBhvr>
                                      <p:to>
                                        <p:strVal val="visible"/>
                                      </p:to>
                                    </p:set>
                                    <p:anim calcmode="lin" valueType="num">
                                      <p:cBhvr additive="base">
                                        <p:cTn id="19" dur="500" fill="hold"/>
                                        <p:tgtEl>
                                          <p:spTgt spid="1024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0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2403">
                                            <p:txEl>
                                              <p:pRg st="3" end="3"/>
                                            </p:txEl>
                                          </p:spTgt>
                                        </p:tgtEl>
                                        <p:attrNameLst>
                                          <p:attrName>style.visibility</p:attrName>
                                        </p:attrNameLst>
                                      </p:cBhvr>
                                      <p:to>
                                        <p:strVal val="visible"/>
                                      </p:to>
                                    </p:set>
                                    <p:anim calcmode="lin" valueType="num">
                                      <p:cBhvr additive="base">
                                        <p:cTn id="25" dur="500" fill="hold"/>
                                        <p:tgtEl>
                                          <p:spTgt spid="10240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240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p:txBody>
          <a:bodyPr/>
          <a:lstStyle/>
          <a:p>
            <a:r>
              <a:rPr lang="ja-JP" altLang="en-US" sz="3200"/>
              <a:t>状況によって変わる</a:t>
            </a:r>
            <a:br>
              <a:rPr lang="ja-JP" altLang="en-US" sz="3200"/>
            </a:br>
            <a:r>
              <a:rPr lang="ja-JP" altLang="en-US" sz="3200"/>
              <a:t>パーソナルスペース</a:t>
            </a:r>
          </a:p>
        </p:txBody>
      </p:sp>
      <p:sp>
        <p:nvSpPr>
          <p:cNvPr id="104451" name="Rectangle 3"/>
          <p:cNvSpPr>
            <a:spLocks noGrp="1" noChangeArrowheads="1"/>
          </p:cNvSpPr>
          <p:nvPr>
            <p:ph type="body" idx="1"/>
          </p:nvPr>
        </p:nvSpPr>
        <p:spPr/>
        <p:txBody>
          <a:bodyPr/>
          <a:lstStyle/>
          <a:p>
            <a:r>
              <a:rPr lang="ja-JP" altLang="en-US"/>
              <a:t>他にも静かな場所よりはにぎやかな場所の方がパーソナルスペースが小さくなります</a:t>
            </a:r>
          </a:p>
          <a:p>
            <a:r>
              <a:rPr lang="ja-JP" altLang="en-US"/>
              <a:t>こうした場所であれば抵抗を感じることなくお互いの距離を縮める事が出来るので女性とお近づきになりたい方は頭に入れておくといいかもしれませんね</a:t>
            </a:r>
          </a:p>
          <a:p>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anim calcmode="lin" valueType="num">
                                      <p:cBhvr additive="base">
                                        <p:cTn id="7" dur="500" fill="hold"/>
                                        <p:tgtEl>
                                          <p:spTgt spid="1044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44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4451">
                                            <p:txEl>
                                              <p:pRg st="1" end="1"/>
                                            </p:txEl>
                                          </p:spTgt>
                                        </p:tgtEl>
                                        <p:attrNameLst>
                                          <p:attrName>style.visibility</p:attrName>
                                        </p:attrNameLst>
                                      </p:cBhvr>
                                      <p:to>
                                        <p:strVal val="visible"/>
                                      </p:to>
                                    </p:set>
                                    <p:anim calcmode="lin" valueType="num">
                                      <p:cBhvr additive="base">
                                        <p:cTn id="13" dur="500" fill="hold"/>
                                        <p:tgtEl>
                                          <p:spTgt spid="1044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445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6499" name="Rectangle 3"/>
          <p:cNvSpPr>
            <a:spLocks noGrp="1" noChangeArrowheads="1"/>
          </p:cNvSpPr>
          <p:nvPr>
            <p:ph type="body" idx="1"/>
          </p:nvPr>
        </p:nvSpPr>
        <p:spPr/>
        <p:txBody>
          <a:bodyPr/>
          <a:lstStyle/>
          <a:p>
            <a:r>
              <a:rPr lang="ja-JP" altLang="en-US"/>
              <a:t>映画館、水族館なんかははじめてのデートなんかで選ばれる事が多いと思います</a:t>
            </a:r>
          </a:p>
          <a:p>
            <a:r>
              <a:rPr lang="ja-JP" altLang="en-US"/>
              <a:t>これはお互いのパーソナルスペースを交差させる事なく同じ対象をお互いのパーソナルスペースに入れるために親近感が沸きやすく衝突しにくいため好まれているようです</a:t>
            </a:r>
          </a:p>
        </p:txBody>
      </p:sp>
      <p:sp>
        <p:nvSpPr>
          <p:cNvPr id="106498" name="Rectangle 2"/>
          <p:cNvSpPr>
            <a:spLocks noGrp="1" noChangeArrowheads="1"/>
          </p:cNvSpPr>
          <p:nvPr>
            <p:ph type="title"/>
          </p:nvPr>
        </p:nvSpPr>
        <p:spPr/>
        <p:txBody>
          <a:bodyPr/>
          <a:lstStyle/>
          <a:p>
            <a:r>
              <a:rPr lang="ja-JP" altLang="en-US" sz="3200"/>
              <a:t>横並びでのパーソナルスペース</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anim calcmode="lin" valueType="num">
                                      <p:cBhvr additive="base">
                                        <p:cTn id="7" dur="500" fill="hold"/>
                                        <p:tgtEl>
                                          <p:spTgt spid="1064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64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6499">
                                            <p:txEl>
                                              <p:pRg st="1" end="1"/>
                                            </p:txEl>
                                          </p:spTgt>
                                        </p:tgtEl>
                                        <p:attrNameLst>
                                          <p:attrName>style.visibility</p:attrName>
                                        </p:attrNameLst>
                                      </p:cBhvr>
                                      <p:to>
                                        <p:strVal val="visible"/>
                                      </p:to>
                                    </p:set>
                                    <p:anim calcmode="lin" valueType="num">
                                      <p:cBhvr additive="base">
                                        <p:cTn id="13" dur="500" fill="hold"/>
                                        <p:tgtEl>
                                          <p:spTgt spid="1064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64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8549" name="Picture 5" descr="5_tokyo3-st"/>
          <p:cNvPicPr>
            <a:picLocks noChangeAspect="1" noChangeArrowheads="1"/>
          </p:cNvPicPr>
          <p:nvPr/>
        </p:nvPicPr>
        <p:blipFill>
          <a:blip r:embed="rId3"/>
          <a:srcRect/>
          <a:stretch>
            <a:fillRect/>
          </a:stretch>
        </p:blipFill>
        <p:spPr bwMode="auto">
          <a:xfrm>
            <a:off x="4211638" y="2708275"/>
            <a:ext cx="4249737" cy="2820988"/>
          </a:xfrm>
          <a:prstGeom prst="rect">
            <a:avLst/>
          </a:prstGeom>
          <a:noFill/>
        </p:spPr>
      </p:pic>
      <p:sp>
        <p:nvSpPr>
          <p:cNvPr id="108546" name="Rectangle 2"/>
          <p:cNvSpPr>
            <a:spLocks noGrp="1" noChangeArrowheads="1"/>
          </p:cNvSpPr>
          <p:nvPr>
            <p:ph type="title"/>
          </p:nvPr>
        </p:nvSpPr>
        <p:spPr/>
        <p:txBody>
          <a:bodyPr/>
          <a:lstStyle/>
          <a:p>
            <a:r>
              <a:rPr lang="ja-JP" altLang="en-US" sz="3200"/>
              <a:t>横並びでのパーソナルスペース</a:t>
            </a:r>
          </a:p>
        </p:txBody>
      </p:sp>
      <p:sp>
        <p:nvSpPr>
          <p:cNvPr id="108547" name="Rectangle 3"/>
          <p:cNvSpPr>
            <a:spLocks noGrp="1" noChangeArrowheads="1"/>
          </p:cNvSpPr>
          <p:nvPr>
            <p:ph type="body" idx="1"/>
          </p:nvPr>
        </p:nvSpPr>
        <p:spPr>
          <a:xfrm>
            <a:off x="457200" y="1052513"/>
            <a:ext cx="8218488" cy="5075237"/>
          </a:xfrm>
        </p:spPr>
        <p:txBody>
          <a:bodyPr/>
          <a:lstStyle/>
          <a:p>
            <a:r>
              <a:rPr lang="ja-JP" altLang="en-US"/>
              <a:t>初めてのデートであれば向かい合わせの座席ではなくカウンターや窓際といった横並びに気をつければ極端に衝突する自体は避けれると思います</a:t>
            </a:r>
          </a:p>
        </p:txBody>
      </p:sp>
      <p:sp>
        <p:nvSpPr>
          <p:cNvPr id="108550" name="Text Box 6"/>
          <p:cNvSpPr txBox="1">
            <a:spLocks noChangeArrowheads="1"/>
          </p:cNvSpPr>
          <p:nvPr/>
        </p:nvSpPr>
        <p:spPr bwMode="auto">
          <a:xfrm>
            <a:off x="1908175" y="4724400"/>
            <a:ext cx="5400675" cy="579438"/>
          </a:xfrm>
          <a:prstGeom prst="rect">
            <a:avLst/>
          </a:prstGeom>
          <a:noFill/>
          <a:ln w="9525">
            <a:noFill/>
            <a:miter lim="800000"/>
            <a:headEnd/>
            <a:tailEnd/>
          </a:ln>
          <a:effectLst/>
        </p:spPr>
        <p:txBody>
          <a:bodyPr>
            <a:spAutoFit/>
          </a:bodyPr>
          <a:lstStyle/>
          <a:p>
            <a:pPr>
              <a:spcBef>
                <a:spcPct val="50000"/>
              </a:spcBef>
            </a:pPr>
            <a:r>
              <a:rPr lang="ja-JP" altLang="en-US" sz="3200">
                <a:effectLst>
                  <a:outerShdw blurRad="38100" dist="38100" dir="2700000" algn="tl">
                    <a:srgbClr val="C0C0C0"/>
                  </a:outerShdw>
                </a:effectLst>
                <a:latin typeface="Tahoma" pitchFamily="34" charset="0"/>
              </a:rPr>
              <a:t>印象に残るかは？ですが･･･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anim calcmode="lin" valueType="num">
                                      <p:cBhvr additive="base">
                                        <p:cTn id="7" dur="500" fill="hold"/>
                                        <p:tgtEl>
                                          <p:spTgt spid="1085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85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108549"/>
                                        </p:tgtEl>
                                        <p:attrNameLst>
                                          <p:attrName>style.visibility</p:attrName>
                                        </p:attrNameLst>
                                      </p:cBhvr>
                                      <p:to>
                                        <p:strVal val="visible"/>
                                      </p:to>
                                    </p:set>
                                    <p:animEffect transition="in" filter="blinds(horizontal)">
                                      <p:cBhvr>
                                        <p:cTn id="13" dur="500"/>
                                        <p:tgtEl>
                                          <p:spTgt spid="108549"/>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108550"/>
                                        </p:tgtEl>
                                        <p:attrNameLst>
                                          <p:attrName>style.visibility</p:attrName>
                                        </p:attrNameLst>
                                      </p:cBhvr>
                                      <p:to>
                                        <p:strVal val="visible"/>
                                      </p:to>
                                    </p:set>
                                    <p:animEffect transition="in" filter="checkerboard(across)">
                                      <p:cBhvr>
                                        <p:cTn id="18" dur="500"/>
                                        <p:tgtEl>
                                          <p:spTgt spid="1085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build="p"/>
      <p:bldP spid="108550"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r>
              <a:rPr lang="ja-JP" altLang="en-US" sz="3200"/>
              <a:t>パーソナルスペースから見える重要度</a:t>
            </a:r>
          </a:p>
        </p:txBody>
      </p:sp>
      <p:sp>
        <p:nvSpPr>
          <p:cNvPr id="110595" name="Rectangle 3"/>
          <p:cNvSpPr>
            <a:spLocks noGrp="1" noChangeArrowheads="1"/>
          </p:cNvSpPr>
          <p:nvPr>
            <p:ph type="body" idx="1"/>
          </p:nvPr>
        </p:nvSpPr>
        <p:spPr/>
        <p:txBody>
          <a:bodyPr/>
          <a:lstStyle/>
          <a:p>
            <a:r>
              <a:rPr lang="ja-JP" altLang="en-US"/>
              <a:t>このパーソナルスペースですが境界という言い方をしたように境界の内と外とでその人に対する重要度も比例します</a:t>
            </a:r>
          </a:p>
          <a:p>
            <a:r>
              <a:rPr lang="ja-JP" altLang="en-US"/>
              <a:t>自身のパーソナルスペースに近いものはその人との関連が強い事をあらわします。手に提げた荷物より胸に抱えた荷物の方が大切そうに見えるってことですね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anim calcmode="lin" valueType="num">
                                      <p:cBhvr additive="base">
                                        <p:cTn id="7" dur="500" fill="hold"/>
                                        <p:tgtEl>
                                          <p:spTgt spid="1105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05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0595">
                                            <p:txEl>
                                              <p:pRg st="1" end="1"/>
                                            </p:txEl>
                                          </p:spTgt>
                                        </p:tgtEl>
                                        <p:attrNameLst>
                                          <p:attrName>style.visibility</p:attrName>
                                        </p:attrNameLst>
                                      </p:cBhvr>
                                      <p:to>
                                        <p:strVal val="visible"/>
                                      </p:to>
                                    </p:set>
                                    <p:anim calcmode="lin" valueType="num">
                                      <p:cBhvr additive="base">
                                        <p:cTn id="13" dur="500" fill="hold"/>
                                        <p:tgtEl>
                                          <p:spTgt spid="1105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059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r>
              <a:rPr lang="ja-JP" altLang="en-US" sz="3200"/>
              <a:t>パーソナルスペースは語る</a:t>
            </a:r>
          </a:p>
        </p:txBody>
      </p:sp>
      <p:sp>
        <p:nvSpPr>
          <p:cNvPr id="112643" name="Rectangle 3"/>
          <p:cNvSpPr>
            <a:spLocks noGrp="1" noChangeArrowheads="1"/>
          </p:cNvSpPr>
          <p:nvPr>
            <p:ph type="body" idx="1"/>
          </p:nvPr>
        </p:nvSpPr>
        <p:spPr/>
        <p:txBody>
          <a:bodyPr/>
          <a:lstStyle/>
          <a:p>
            <a:r>
              <a:rPr lang="ja-JP" altLang="en-US"/>
              <a:t>このように人と人の関係、人と物の関係など言葉以上に表れるため大切なものであることや特別な関係だという事を周囲に印象付けたいときなどはうまく活用しましょう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43">
                                            <p:txEl>
                                              <p:pRg st="0" end="0"/>
                                            </p:txEl>
                                          </p:spTgt>
                                        </p:tgtEl>
                                        <p:attrNameLst>
                                          <p:attrName>style.visibility</p:attrName>
                                        </p:attrNameLst>
                                      </p:cBhvr>
                                      <p:to>
                                        <p:strVal val="visible"/>
                                      </p:to>
                                    </p:set>
                                    <p:anim calcmode="lin" valueType="num">
                                      <p:cBhvr additive="base">
                                        <p:cTn id="7" dur="500" fill="hold"/>
                                        <p:tgtEl>
                                          <p:spTgt spid="1126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264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4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p:txBody>
          <a:bodyPr/>
          <a:lstStyle/>
          <a:p>
            <a:r>
              <a:rPr lang="ja-JP" altLang="en-US" sz="3200"/>
              <a:t>無用な衝突を避ける</a:t>
            </a:r>
          </a:p>
        </p:txBody>
      </p:sp>
      <p:sp>
        <p:nvSpPr>
          <p:cNvPr id="114691" name="Rectangle 3"/>
          <p:cNvSpPr>
            <a:spLocks noGrp="1" noChangeArrowheads="1"/>
          </p:cNvSpPr>
          <p:nvPr>
            <p:ph type="body" idx="1"/>
          </p:nvPr>
        </p:nvSpPr>
        <p:spPr/>
        <p:txBody>
          <a:bodyPr/>
          <a:lstStyle/>
          <a:p>
            <a:pPr>
              <a:lnSpc>
                <a:spcPct val="90000"/>
              </a:lnSpc>
            </a:pPr>
            <a:r>
              <a:rPr lang="ja-JP" altLang="en-US"/>
              <a:t>例えば上司の方に企画書を提出するばあいなどどのようなポジションで渡していますか？</a:t>
            </a:r>
          </a:p>
          <a:p>
            <a:pPr>
              <a:lnSpc>
                <a:spcPct val="90000"/>
              </a:lnSpc>
            </a:pPr>
            <a:r>
              <a:rPr lang="ja-JP" altLang="en-US"/>
              <a:t>正面から渡して読み終わるのを待つというのはあまりよい方法とはいえません</a:t>
            </a:r>
          </a:p>
          <a:p>
            <a:pPr>
              <a:lnSpc>
                <a:spcPct val="90000"/>
              </a:lnSpc>
            </a:pPr>
            <a:r>
              <a:rPr lang="ja-JP" altLang="en-US"/>
              <a:t>ではどのように？</a:t>
            </a:r>
          </a:p>
          <a:p>
            <a:pPr>
              <a:lnSpc>
                <a:spcPct val="90000"/>
              </a:lnSpc>
            </a:pPr>
            <a:r>
              <a:rPr lang="ja-JP" altLang="en-US"/>
              <a:t>等間隔の距離を保つとよい（基本は三角形）</a:t>
            </a:r>
          </a:p>
          <a:p>
            <a:pPr>
              <a:lnSpc>
                <a:spcPct val="90000"/>
              </a:lnSpc>
            </a:pPr>
            <a:r>
              <a:rPr lang="ja-JP" altLang="en-US"/>
              <a:t>あえて自身から距離を離すことで上司からも受け入れやすい距離感を作る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4691">
                                            <p:txEl>
                                              <p:pRg st="0" end="0"/>
                                            </p:txEl>
                                          </p:spTgt>
                                        </p:tgtEl>
                                        <p:attrNameLst>
                                          <p:attrName>style.visibility</p:attrName>
                                        </p:attrNameLst>
                                      </p:cBhvr>
                                      <p:to>
                                        <p:strVal val="visible"/>
                                      </p:to>
                                    </p:set>
                                    <p:anim calcmode="lin" valueType="num">
                                      <p:cBhvr additive="base">
                                        <p:cTn id="7" dur="500" fill="hold"/>
                                        <p:tgtEl>
                                          <p:spTgt spid="11469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469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4691">
                                            <p:txEl>
                                              <p:pRg st="1" end="1"/>
                                            </p:txEl>
                                          </p:spTgt>
                                        </p:tgtEl>
                                        <p:attrNameLst>
                                          <p:attrName>style.visibility</p:attrName>
                                        </p:attrNameLst>
                                      </p:cBhvr>
                                      <p:to>
                                        <p:strVal val="visible"/>
                                      </p:to>
                                    </p:set>
                                    <p:anim calcmode="lin" valueType="num">
                                      <p:cBhvr additive="base">
                                        <p:cTn id="13" dur="500" fill="hold"/>
                                        <p:tgtEl>
                                          <p:spTgt spid="11469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469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4691">
                                            <p:txEl>
                                              <p:pRg st="2" end="2"/>
                                            </p:txEl>
                                          </p:spTgt>
                                        </p:tgtEl>
                                        <p:attrNameLst>
                                          <p:attrName>style.visibility</p:attrName>
                                        </p:attrNameLst>
                                      </p:cBhvr>
                                      <p:to>
                                        <p:strVal val="visible"/>
                                      </p:to>
                                    </p:set>
                                    <p:anim calcmode="lin" valueType="num">
                                      <p:cBhvr additive="base">
                                        <p:cTn id="19" dur="500" fill="hold"/>
                                        <p:tgtEl>
                                          <p:spTgt spid="11469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469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4691">
                                            <p:txEl>
                                              <p:pRg st="3" end="3"/>
                                            </p:txEl>
                                          </p:spTgt>
                                        </p:tgtEl>
                                        <p:attrNameLst>
                                          <p:attrName>style.visibility</p:attrName>
                                        </p:attrNameLst>
                                      </p:cBhvr>
                                      <p:to>
                                        <p:strVal val="visible"/>
                                      </p:to>
                                    </p:set>
                                    <p:anim calcmode="lin" valueType="num">
                                      <p:cBhvr additive="base">
                                        <p:cTn id="25" dur="500" fill="hold"/>
                                        <p:tgtEl>
                                          <p:spTgt spid="1146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46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4691">
                                            <p:txEl>
                                              <p:pRg st="4" end="4"/>
                                            </p:txEl>
                                          </p:spTgt>
                                        </p:tgtEl>
                                        <p:attrNameLst>
                                          <p:attrName>style.visibility</p:attrName>
                                        </p:attrNameLst>
                                      </p:cBhvr>
                                      <p:to>
                                        <p:strVal val="visible"/>
                                      </p:to>
                                    </p:set>
                                    <p:anim calcmode="lin" valueType="num">
                                      <p:cBhvr additive="base">
                                        <p:cTn id="31" dur="500" fill="hold"/>
                                        <p:tgtEl>
                                          <p:spTgt spid="11469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46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p:txBody>
          <a:bodyPr/>
          <a:lstStyle/>
          <a:p>
            <a:r>
              <a:rPr lang="ja-JP" altLang="en-US" sz="3200"/>
              <a:t>無用な衝突を避ける</a:t>
            </a:r>
          </a:p>
        </p:txBody>
      </p:sp>
      <p:sp>
        <p:nvSpPr>
          <p:cNvPr id="116739" name="Rectangle 3"/>
          <p:cNvSpPr>
            <a:spLocks noGrp="1" noChangeArrowheads="1"/>
          </p:cNvSpPr>
          <p:nvPr>
            <p:ph type="body" idx="1"/>
          </p:nvPr>
        </p:nvSpPr>
        <p:spPr/>
        <p:txBody>
          <a:bodyPr/>
          <a:lstStyle/>
          <a:p>
            <a:r>
              <a:rPr lang="ja-JP" altLang="en-US"/>
              <a:t>そうする事で･･･</a:t>
            </a:r>
          </a:p>
          <a:p>
            <a:r>
              <a:rPr lang="ja-JP" altLang="en-US"/>
              <a:t>距離が離れているがゆえに別々の物事として捉えられる</a:t>
            </a:r>
          </a:p>
          <a:p>
            <a:r>
              <a:rPr lang="ja-JP" altLang="en-US"/>
              <a:t>上司も忌憚無い意見が出しやすくなりますし万が一企画書の出来が悪いときに余計な叱責を受けずにすむでしょう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6739">
                                            <p:txEl>
                                              <p:pRg st="0" end="0"/>
                                            </p:txEl>
                                          </p:spTgt>
                                        </p:tgtEl>
                                        <p:attrNameLst>
                                          <p:attrName>style.visibility</p:attrName>
                                        </p:attrNameLst>
                                      </p:cBhvr>
                                      <p:to>
                                        <p:strVal val="visible"/>
                                      </p:to>
                                    </p:set>
                                    <p:anim calcmode="lin" valueType="num">
                                      <p:cBhvr additive="base">
                                        <p:cTn id="7" dur="500" fill="hold"/>
                                        <p:tgtEl>
                                          <p:spTgt spid="1167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673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6739">
                                            <p:txEl>
                                              <p:pRg st="1" end="1"/>
                                            </p:txEl>
                                          </p:spTgt>
                                        </p:tgtEl>
                                        <p:attrNameLst>
                                          <p:attrName>style.visibility</p:attrName>
                                        </p:attrNameLst>
                                      </p:cBhvr>
                                      <p:to>
                                        <p:strVal val="visible"/>
                                      </p:to>
                                    </p:set>
                                    <p:anim calcmode="lin" valueType="num">
                                      <p:cBhvr additive="base">
                                        <p:cTn id="13" dur="500" fill="hold"/>
                                        <p:tgtEl>
                                          <p:spTgt spid="11673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673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6739">
                                            <p:txEl>
                                              <p:pRg st="2" end="2"/>
                                            </p:txEl>
                                          </p:spTgt>
                                        </p:tgtEl>
                                        <p:attrNameLst>
                                          <p:attrName>style.visibility</p:attrName>
                                        </p:attrNameLst>
                                      </p:cBhvr>
                                      <p:to>
                                        <p:strVal val="visible"/>
                                      </p:to>
                                    </p:set>
                                    <p:anim calcmode="lin" valueType="num">
                                      <p:cBhvr additive="base">
                                        <p:cTn id="19" dur="500" fill="hold"/>
                                        <p:tgtEl>
                                          <p:spTgt spid="11673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673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24" name="Rectangle 20"/>
          <p:cNvSpPr>
            <a:spLocks noGrp="1" noChangeArrowheads="1"/>
          </p:cNvSpPr>
          <p:nvPr>
            <p:ph type="title"/>
          </p:nvPr>
        </p:nvSpPr>
        <p:spPr/>
        <p:txBody>
          <a:bodyPr/>
          <a:lstStyle/>
          <a:p>
            <a:r>
              <a:rPr lang="ja-JP" altLang="en-US" sz="3200"/>
              <a:t>自己紹介</a:t>
            </a:r>
          </a:p>
        </p:txBody>
      </p:sp>
      <p:sp>
        <p:nvSpPr>
          <p:cNvPr id="72725" name="Rectangle 21"/>
          <p:cNvSpPr>
            <a:spLocks noGrp="1" noChangeArrowheads="1"/>
          </p:cNvSpPr>
          <p:nvPr>
            <p:ph type="body" idx="1"/>
          </p:nvPr>
        </p:nvSpPr>
        <p:spPr/>
        <p:txBody>
          <a:bodyPr/>
          <a:lstStyle/>
          <a:p>
            <a:r>
              <a:rPr lang="ja-JP" altLang="en-US"/>
              <a:t>鮫島（</a:t>
            </a:r>
            <a:r>
              <a:rPr lang="en-US" altLang="ja-JP"/>
              <a:t>HN</a:t>
            </a:r>
            <a:r>
              <a:rPr lang="ja-JP" altLang="en-US"/>
              <a:t>：黒龍）と申します</a:t>
            </a:r>
          </a:p>
          <a:p>
            <a:r>
              <a:rPr lang="ja-JP" altLang="en-US"/>
              <a:t>大阪でエンジニアしてます</a:t>
            </a:r>
          </a:p>
          <a:p>
            <a:r>
              <a:rPr lang="ja-JP" altLang="en-US"/>
              <a:t>今回は趣味のクロースアップマジックを題材にコミュニケーション術についてお話します</a:t>
            </a:r>
            <a:br>
              <a:rPr lang="ja-JP" altLang="en-US"/>
            </a:br>
            <a:endParaRPr lang="ja-JP" altLang="en-US"/>
          </a:p>
          <a:p>
            <a:r>
              <a:rPr lang="ja-JP" altLang="en-US"/>
              <a:t>参考</a:t>
            </a:r>
          </a:p>
          <a:p>
            <a:pPr lvl="1"/>
            <a:r>
              <a:rPr lang="ja-JP" altLang="en-US" b="1"/>
              <a:t>知的な距離感</a:t>
            </a:r>
            <a:r>
              <a:rPr lang="ja-JP" altLang="en-US"/>
              <a:t> 　前田知洋</a:t>
            </a:r>
            <a:r>
              <a:rPr lang="en-US" altLang="ja-JP"/>
              <a:t>(</a:t>
            </a:r>
            <a:r>
              <a:rPr lang="ja-JP" altLang="en-US"/>
              <a:t>著</a:t>
            </a:r>
            <a:r>
              <a:rPr lang="en-US" altLang="ja-JP"/>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2725">
                                            <p:txEl>
                                              <p:pRg st="0" end="0"/>
                                            </p:txEl>
                                          </p:spTgt>
                                        </p:tgtEl>
                                        <p:attrNameLst>
                                          <p:attrName>style.visibility</p:attrName>
                                        </p:attrNameLst>
                                      </p:cBhvr>
                                      <p:to>
                                        <p:strVal val="visible"/>
                                      </p:to>
                                    </p:set>
                                    <p:anim calcmode="lin" valueType="num">
                                      <p:cBhvr additive="base">
                                        <p:cTn id="7" dur="500" fill="hold"/>
                                        <p:tgtEl>
                                          <p:spTgt spid="7272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272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2725">
                                            <p:txEl>
                                              <p:pRg st="1" end="1"/>
                                            </p:txEl>
                                          </p:spTgt>
                                        </p:tgtEl>
                                        <p:attrNameLst>
                                          <p:attrName>style.visibility</p:attrName>
                                        </p:attrNameLst>
                                      </p:cBhvr>
                                      <p:to>
                                        <p:strVal val="visible"/>
                                      </p:to>
                                    </p:set>
                                    <p:anim calcmode="lin" valueType="num">
                                      <p:cBhvr additive="base">
                                        <p:cTn id="13" dur="500" fill="hold"/>
                                        <p:tgtEl>
                                          <p:spTgt spid="7272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272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2725">
                                            <p:txEl>
                                              <p:pRg st="2" end="2"/>
                                            </p:txEl>
                                          </p:spTgt>
                                        </p:tgtEl>
                                        <p:attrNameLst>
                                          <p:attrName>style.visibility</p:attrName>
                                        </p:attrNameLst>
                                      </p:cBhvr>
                                      <p:to>
                                        <p:strVal val="visible"/>
                                      </p:to>
                                    </p:set>
                                    <p:anim calcmode="lin" valueType="num">
                                      <p:cBhvr additive="base">
                                        <p:cTn id="19" dur="500" fill="hold"/>
                                        <p:tgtEl>
                                          <p:spTgt spid="7272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272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2725">
                                            <p:txEl>
                                              <p:pRg st="3" end="3"/>
                                            </p:txEl>
                                          </p:spTgt>
                                        </p:tgtEl>
                                        <p:attrNameLst>
                                          <p:attrName>style.visibility</p:attrName>
                                        </p:attrNameLst>
                                      </p:cBhvr>
                                      <p:to>
                                        <p:strVal val="visible"/>
                                      </p:to>
                                    </p:set>
                                    <p:anim calcmode="lin" valueType="num">
                                      <p:cBhvr additive="base">
                                        <p:cTn id="25" dur="500" fill="hold"/>
                                        <p:tgtEl>
                                          <p:spTgt spid="7272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2725">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72725">
                                            <p:txEl>
                                              <p:pRg st="4" end="4"/>
                                            </p:txEl>
                                          </p:spTgt>
                                        </p:tgtEl>
                                        <p:attrNameLst>
                                          <p:attrName>style.visibility</p:attrName>
                                        </p:attrNameLst>
                                      </p:cBhvr>
                                      <p:to>
                                        <p:strVal val="visible"/>
                                      </p:to>
                                    </p:set>
                                    <p:anim calcmode="lin" valueType="num">
                                      <p:cBhvr additive="base">
                                        <p:cTn id="29" dur="500" fill="hold"/>
                                        <p:tgtEl>
                                          <p:spTgt spid="72725">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272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25"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p:txBody>
          <a:bodyPr/>
          <a:lstStyle/>
          <a:p>
            <a:r>
              <a:rPr lang="ja-JP" altLang="en-US" sz="3200"/>
              <a:t>プロジェクトでも同様</a:t>
            </a:r>
          </a:p>
        </p:txBody>
      </p:sp>
      <p:sp>
        <p:nvSpPr>
          <p:cNvPr id="118787" name="Rectangle 3"/>
          <p:cNvSpPr>
            <a:spLocks noGrp="1" noChangeArrowheads="1"/>
          </p:cNvSpPr>
          <p:nvPr>
            <p:ph type="body" idx="1"/>
          </p:nvPr>
        </p:nvSpPr>
        <p:spPr/>
        <p:txBody>
          <a:bodyPr/>
          <a:lstStyle/>
          <a:p>
            <a:pPr>
              <a:lnSpc>
                <a:spcPct val="80000"/>
              </a:lnSpc>
            </a:pPr>
            <a:r>
              <a:rPr lang="ja-JP" altLang="en-US" sz="2800"/>
              <a:t>バグ報告やトラブル報告など気が重い話ですがこれも正面からの報告では非難を一身に浴びてしまいます</a:t>
            </a:r>
          </a:p>
          <a:p>
            <a:pPr>
              <a:lnSpc>
                <a:spcPct val="80000"/>
              </a:lnSpc>
            </a:pPr>
            <a:r>
              <a:rPr lang="ja-JP" altLang="en-US" sz="2800"/>
              <a:t>けど聞く人複数なので･･･という場合は</a:t>
            </a:r>
          </a:p>
          <a:p>
            <a:pPr>
              <a:lnSpc>
                <a:spcPct val="80000"/>
              </a:lnSpc>
            </a:pPr>
            <a:r>
              <a:rPr lang="ja-JP" altLang="en-US" sz="2800"/>
              <a:t>ホワイトボードなどを使うなどして三角形の構図を作るとよいでしょう</a:t>
            </a:r>
          </a:p>
          <a:p>
            <a:pPr>
              <a:lnSpc>
                <a:spcPct val="80000"/>
              </a:lnSpc>
            </a:pPr>
            <a:r>
              <a:rPr lang="ja-JP" altLang="en-US" sz="2800"/>
              <a:t>よりよい形は自身もオーディエンスの中に入って問題 </a:t>
            </a:r>
            <a:r>
              <a:rPr lang="en-US" altLang="ja-JP" sz="2800"/>
              <a:t>vs </a:t>
            </a:r>
            <a:r>
              <a:rPr lang="ja-JP" altLang="en-US" sz="2800"/>
              <a:t>我々という構図を作ることです</a:t>
            </a:r>
          </a:p>
          <a:p>
            <a:pPr>
              <a:lnSpc>
                <a:spcPct val="80000"/>
              </a:lnSpc>
            </a:pPr>
            <a:r>
              <a:rPr lang="ja-JP" altLang="en-US" sz="2800"/>
              <a:t>このような構図ではパーソナルエリアが連結されよりよい状態で問題に取り組むことができます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8787">
                                            <p:txEl>
                                              <p:pRg st="0" end="0"/>
                                            </p:txEl>
                                          </p:spTgt>
                                        </p:tgtEl>
                                        <p:attrNameLst>
                                          <p:attrName>style.visibility</p:attrName>
                                        </p:attrNameLst>
                                      </p:cBhvr>
                                      <p:to>
                                        <p:strVal val="visible"/>
                                      </p:to>
                                    </p:set>
                                    <p:anim calcmode="lin" valueType="num">
                                      <p:cBhvr additive="base">
                                        <p:cTn id="7" dur="500" fill="hold"/>
                                        <p:tgtEl>
                                          <p:spTgt spid="1187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187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8787">
                                            <p:txEl>
                                              <p:pRg st="1" end="1"/>
                                            </p:txEl>
                                          </p:spTgt>
                                        </p:tgtEl>
                                        <p:attrNameLst>
                                          <p:attrName>style.visibility</p:attrName>
                                        </p:attrNameLst>
                                      </p:cBhvr>
                                      <p:to>
                                        <p:strVal val="visible"/>
                                      </p:to>
                                    </p:set>
                                    <p:anim calcmode="lin" valueType="num">
                                      <p:cBhvr additive="base">
                                        <p:cTn id="13" dur="500" fill="hold"/>
                                        <p:tgtEl>
                                          <p:spTgt spid="1187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187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8787">
                                            <p:txEl>
                                              <p:pRg st="2" end="2"/>
                                            </p:txEl>
                                          </p:spTgt>
                                        </p:tgtEl>
                                        <p:attrNameLst>
                                          <p:attrName>style.visibility</p:attrName>
                                        </p:attrNameLst>
                                      </p:cBhvr>
                                      <p:to>
                                        <p:strVal val="visible"/>
                                      </p:to>
                                    </p:set>
                                    <p:anim calcmode="lin" valueType="num">
                                      <p:cBhvr additive="base">
                                        <p:cTn id="19" dur="500" fill="hold"/>
                                        <p:tgtEl>
                                          <p:spTgt spid="118787">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187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8787">
                                            <p:txEl>
                                              <p:pRg st="3" end="3"/>
                                            </p:txEl>
                                          </p:spTgt>
                                        </p:tgtEl>
                                        <p:attrNameLst>
                                          <p:attrName>style.visibility</p:attrName>
                                        </p:attrNameLst>
                                      </p:cBhvr>
                                      <p:to>
                                        <p:strVal val="visible"/>
                                      </p:to>
                                    </p:set>
                                    <p:anim calcmode="lin" valueType="num">
                                      <p:cBhvr additive="base">
                                        <p:cTn id="25" dur="500" fill="hold"/>
                                        <p:tgtEl>
                                          <p:spTgt spid="118787">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1878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8787">
                                            <p:txEl>
                                              <p:pRg st="4" end="4"/>
                                            </p:txEl>
                                          </p:spTgt>
                                        </p:tgtEl>
                                        <p:attrNameLst>
                                          <p:attrName>style.visibility</p:attrName>
                                        </p:attrNameLst>
                                      </p:cBhvr>
                                      <p:to>
                                        <p:strVal val="visible"/>
                                      </p:to>
                                    </p:set>
                                    <p:anim calcmode="lin" valueType="num">
                                      <p:cBhvr additive="base">
                                        <p:cTn id="31" dur="500" fill="hold"/>
                                        <p:tgtEl>
                                          <p:spTgt spid="118787">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1878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r>
              <a:rPr lang="ja-JP" altLang="en-US" sz="3200"/>
              <a:t>褒めるときは正面で</a:t>
            </a:r>
          </a:p>
        </p:txBody>
      </p:sp>
      <p:sp>
        <p:nvSpPr>
          <p:cNvPr id="120835" name="Rectangle 3"/>
          <p:cNvSpPr>
            <a:spLocks noGrp="1" noChangeArrowheads="1"/>
          </p:cNvSpPr>
          <p:nvPr>
            <p:ph type="body" idx="1"/>
          </p:nvPr>
        </p:nvSpPr>
        <p:spPr/>
        <p:txBody>
          <a:bodyPr/>
          <a:lstStyle/>
          <a:p>
            <a:pPr>
              <a:lnSpc>
                <a:spcPct val="80000"/>
              </a:lnSpc>
              <a:buFontTx/>
              <a:buNone/>
            </a:pPr>
            <a:r>
              <a:rPr lang="ja-JP" altLang="en-US" sz="2800"/>
              <a:t>褒め言葉というのも社交辞令などがあるためいまいちストレートに受け取れないことも多い世の中です</a:t>
            </a:r>
          </a:p>
          <a:p>
            <a:pPr>
              <a:lnSpc>
                <a:spcPct val="80000"/>
              </a:lnSpc>
            </a:pPr>
            <a:r>
              <a:rPr lang="ja-JP" altLang="en-US" sz="2800"/>
              <a:t>そのため相手を褒めるときには真摯な気持ちが伝わるように正面からがよいでしょう</a:t>
            </a:r>
          </a:p>
          <a:p>
            <a:pPr>
              <a:lnSpc>
                <a:spcPct val="80000"/>
              </a:lnSpc>
            </a:pPr>
            <a:r>
              <a:rPr lang="ja-JP" altLang="en-US" sz="2800"/>
              <a:t>気恥ずかしさもあるかも知れませんが正面から対することで社交辞令と取られる可能性は薄れることでしょう</a:t>
            </a:r>
          </a:p>
          <a:p>
            <a:pPr>
              <a:lnSpc>
                <a:spcPct val="80000"/>
              </a:lnSpc>
            </a:pPr>
            <a:r>
              <a:rPr lang="ja-JP" altLang="en-US" sz="2800"/>
              <a:t>余談ですが日本はもともとは褒めることをきちんと行う文化があったのですが最近は失われているように感じます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anim calcmode="lin" valueType="num">
                                      <p:cBhvr additive="base">
                                        <p:cTn id="7" dur="500" fill="hold"/>
                                        <p:tgtEl>
                                          <p:spTgt spid="12083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083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0835">
                                            <p:txEl>
                                              <p:pRg st="1" end="1"/>
                                            </p:txEl>
                                          </p:spTgt>
                                        </p:tgtEl>
                                        <p:attrNameLst>
                                          <p:attrName>style.visibility</p:attrName>
                                        </p:attrNameLst>
                                      </p:cBhvr>
                                      <p:to>
                                        <p:strVal val="visible"/>
                                      </p:to>
                                    </p:set>
                                    <p:anim calcmode="lin" valueType="num">
                                      <p:cBhvr additive="base">
                                        <p:cTn id="13" dur="500" fill="hold"/>
                                        <p:tgtEl>
                                          <p:spTgt spid="12083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083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0835">
                                            <p:txEl>
                                              <p:pRg st="2" end="2"/>
                                            </p:txEl>
                                          </p:spTgt>
                                        </p:tgtEl>
                                        <p:attrNameLst>
                                          <p:attrName>style.visibility</p:attrName>
                                        </p:attrNameLst>
                                      </p:cBhvr>
                                      <p:to>
                                        <p:strVal val="visible"/>
                                      </p:to>
                                    </p:set>
                                    <p:anim calcmode="lin" valueType="num">
                                      <p:cBhvr additive="base">
                                        <p:cTn id="19" dur="500" fill="hold"/>
                                        <p:tgtEl>
                                          <p:spTgt spid="12083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083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0835">
                                            <p:txEl>
                                              <p:pRg st="3" end="3"/>
                                            </p:txEl>
                                          </p:spTgt>
                                        </p:tgtEl>
                                        <p:attrNameLst>
                                          <p:attrName>style.visibility</p:attrName>
                                        </p:attrNameLst>
                                      </p:cBhvr>
                                      <p:to>
                                        <p:strVal val="visible"/>
                                      </p:to>
                                    </p:set>
                                    <p:anim calcmode="lin" valueType="num">
                                      <p:cBhvr additive="base">
                                        <p:cTn id="25" dur="500" fill="hold"/>
                                        <p:tgtEl>
                                          <p:spTgt spid="12083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083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ja-JP" altLang="en-US" sz="3200"/>
              <a:t>褒めるときは正面で</a:t>
            </a:r>
          </a:p>
        </p:txBody>
      </p:sp>
      <p:sp>
        <p:nvSpPr>
          <p:cNvPr id="122883" name="Rectangle 3"/>
          <p:cNvSpPr>
            <a:spLocks noGrp="1" noChangeArrowheads="1"/>
          </p:cNvSpPr>
          <p:nvPr>
            <p:ph type="body" idx="1"/>
          </p:nvPr>
        </p:nvSpPr>
        <p:spPr/>
        <p:txBody>
          <a:bodyPr/>
          <a:lstStyle/>
          <a:p>
            <a:r>
              <a:rPr lang="ja-JP" altLang="en-US"/>
              <a:t>諸外国の文化では良いときには声に出して褒め、悪いときは黙っていろという教育が一般的です（今の日本は逆ですね）</a:t>
            </a:r>
          </a:p>
          <a:p>
            <a:r>
              <a:rPr lang="ja-JP" altLang="en-US"/>
              <a:t>諸外国の方とのコミュニケーションギャップを避けるためにもこうしたことは知っておくとよいかもしれません</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883">
                                            <p:txEl>
                                              <p:pRg st="0" end="0"/>
                                            </p:txEl>
                                          </p:spTgt>
                                        </p:tgtEl>
                                        <p:attrNameLst>
                                          <p:attrName>style.visibility</p:attrName>
                                        </p:attrNameLst>
                                      </p:cBhvr>
                                      <p:to>
                                        <p:strVal val="visible"/>
                                      </p:to>
                                    </p:set>
                                    <p:anim calcmode="lin" valueType="num">
                                      <p:cBhvr additive="base">
                                        <p:cTn id="7" dur="500" fill="hold"/>
                                        <p:tgtEl>
                                          <p:spTgt spid="12288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88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2883">
                                            <p:txEl>
                                              <p:pRg st="1" end="1"/>
                                            </p:txEl>
                                          </p:spTgt>
                                        </p:tgtEl>
                                        <p:attrNameLst>
                                          <p:attrName>style.visibility</p:attrName>
                                        </p:attrNameLst>
                                      </p:cBhvr>
                                      <p:to>
                                        <p:strVal val="visible"/>
                                      </p:to>
                                    </p:set>
                                    <p:anim calcmode="lin" valueType="num">
                                      <p:cBhvr additive="base">
                                        <p:cTn id="13" dur="500" fill="hold"/>
                                        <p:tgtEl>
                                          <p:spTgt spid="12288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88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p:txBody>
          <a:bodyPr/>
          <a:lstStyle/>
          <a:p>
            <a:r>
              <a:rPr lang="ja-JP" altLang="en-US" sz="3200"/>
              <a:t>パーソナルスペースとポジション</a:t>
            </a:r>
          </a:p>
        </p:txBody>
      </p:sp>
      <p:sp>
        <p:nvSpPr>
          <p:cNvPr id="124931" name="Rectangle 3"/>
          <p:cNvSpPr>
            <a:spLocks noGrp="1" noChangeArrowheads="1"/>
          </p:cNvSpPr>
          <p:nvPr>
            <p:ph type="body" idx="1"/>
          </p:nvPr>
        </p:nvSpPr>
        <p:spPr/>
        <p:txBody>
          <a:bodyPr/>
          <a:lstStyle/>
          <a:p>
            <a:pPr>
              <a:lnSpc>
                <a:spcPct val="90000"/>
              </a:lnSpc>
            </a:pPr>
            <a:r>
              <a:rPr lang="ja-JP" altLang="en-US"/>
              <a:t>上司と部下など立場の違いでパーソナルスペースの広さは変化します</a:t>
            </a:r>
          </a:p>
          <a:p>
            <a:pPr>
              <a:lnSpc>
                <a:spcPct val="90000"/>
              </a:lnSpc>
            </a:pPr>
            <a:r>
              <a:rPr lang="ja-JP" altLang="en-US"/>
              <a:t>もしあなたが上司なら相手のパーソナルスペースは広いと思われますので無造作に踏み入らず多少広めに取るとよいでしょう</a:t>
            </a:r>
          </a:p>
          <a:p>
            <a:pPr>
              <a:lnSpc>
                <a:spcPct val="90000"/>
              </a:lnSpc>
            </a:pPr>
            <a:r>
              <a:rPr lang="ja-JP" altLang="en-US"/>
              <a:t>また、問題の内容によっては先ほどの三角形の構図を使うといいでしょう。そうすれば必要以上に叱責してしまうことも避けられます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4931">
                                            <p:txEl>
                                              <p:pRg st="0" end="0"/>
                                            </p:txEl>
                                          </p:spTgt>
                                        </p:tgtEl>
                                        <p:attrNameLst>
                                          <p:attrName>style.visibility</p:attrName>
                                        </p:attrNameLst>
                                      </p:cBhvr>
                                      <p:to>
                                        <p:strVal val="visible"/>
                                      </p:to>
                                    </p:set>
                                    <p:anim calcmode="lin" valueType="num">
                                      <p:cBhvr additive="base">
                                        <p:cTn id="7" dur="500" fill="hold"/>
                                        <p:tgtEl>
                                          <p:spTgt spid="12493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493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4931">
                                            <p:txEl>
                                              <p:pRg st="1" end="1"/>
                                            </p:txEl>
                                          </p:spTgt>
                                        </p:tgtEl>
                                        <p:attrNameLst>
                                          <p:attrName>style.visibility</p:attrName>
                                        </p:attrNameLst>
                                      </p:cBhvr>
                                      <p:to>
                                        <p:strVal val="visible"/>
                                      </p:to>
                                    </p:set>
                                    <p:anim calcmode="lin" valueType="num">
                                      <p:cBhvr additive="base">
                                        <p:cTn id="13" dur="500" fill="hold"/>
                                        <p:tgtEl>
                                          <p:spTgt spid="12493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493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4931">
                                            <p:txEl>
                                              <p:pRg st="2" end="2"/>
                                            </p:txEl>
                                          </p:spTgt>
                                        </p:tgtEl>
                                        <p:attrNameLst>
                                          <p:attrName>style.visibility</p:attrName>
                                        </p:attrNameLst>
                                      </p:cBhvr>
                                      <p:to>
                                        <p:strVal val="visible"/>
                                      </p:to>
                                    </p:set>
                                    <p:anim calcmode="lin" valueType="num">
                                      <p:cBhvr additive="base">
                                        <p:cTn id="19" dur="500" fill="hold"/>
                                        <p:tgtEl>
                                          <p:spTgt spid="12493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2493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p:txBody>
          <a:bodyPr/>
          <a:lstStyle/>
          <a:p>
            <a:r>
              <a:rPr lang="en-US" altLang="ja-JP" sz="3200"/>
              <a:t>○○</a:t>
            </a:r>
            <a:r>
              <a:rPr lang="ja-JP" altLang="en-US" sz="3200"/>
              <a:t>ハラスメント</a:t>
            </a:r>
          </a:p>
        </p:txBody>
      </p:sp>
      <p:sp>
        <p:nvSpPr>
          <p:cNvPr id="126979" name="Rectangle 3"/>
          <p:cNvSpPr>
            <a:spLocks noGrp="1" noChangeArrowheads="1"/>
          </p:cNvSpPr>
          <p:nvPr>
            <p:ph type="body" idx="1"/>
          </p:nvPr>
        </p:nvSpPr>
        <p:spPr/>
        <p:txBody>
          <a:bodyPr/>
          <a:lstStyle/>
          <a:p>
            <a:r>
              <a:rPr lang="ja-JP" altLang="en-US"/>
              <a:t>最近パワーハラスメントやセクシャルハラスメントなどの言葉を聞くと思いますがもともとは嫌がらせという意味合いではなく選択肢が制限されることによりストレスを受けるという意味です</a:t>
            </a:r>
          </a:p>
          <a:p>
            <a:r>
              <a:rPr lang="ja-JP" altLang="en-US"/>
              <a:t>パーソナルエリアの侵入によっても同様のストレスを感じるため同じように意識したほうがいいですね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6979">
                                            <p:txEl>
                                              <p:pRg st="0" end="0"/>
                                            </p:txEl>
                                          </p:spTgt>
                                        </p:tgtEl>
                                        <p:attrNameLst>
                                          <p:attrName>style.visibility</p:attrName>
                                        </p:attrNameLst>
                                      </p:cBhvr>
                                      <p:to>
                                        <p:strVal val="visible"/>
                                      </p:to>
                                    </p:set>
                                    <p:anim calcmode="lin" valueType="num">
                                      <p:cBhvr additive="base">
                                        <p:cTn id="7" dur="500" fill="hold"/>
                                        <p:tgtEl>
                                          <p:spTgt spid="1269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69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6979">
                                            <p:txEl>
                                              <p:pRg st="1" end="1"/>
                                            </p:txEl>
                                          </p:spTgt>
                                        </p:tgtEl>
                                        <p:attrNameLst>
                                          <p:attrName>style.visibility</p:attrName>
                                        </p:attrNameLst>
                                      </p:cBhvr>
                                      <p:to>
                                        <p:strVal val="visible"/>
                                      </p:to>
                                    </p:set>
                                    <p:anim calcmode="lin" valueType="num">
                                      <p:cBhvr additive="base">
                                        <p:cTn id="13" dur="500" fill="hold"/>
                                        <p:tgtEl>
                                          <p:spTgt spid="1269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697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p:txBody>
          <a:bodyPr/>
          <a:lstStyle/>
          <a:p>
            <a:r>
              <a:rPr lang="en-US" altLang="ja-JP" sz="3200"/>
              <a:t>○○</a:t>
            </a:r>
            <a:r>
              <a:rPr lang="ja-JP" altLang="en-US" sz="3200"/>
              <a:t>ハラスメント</a:t>
            </a:r>
          </a:p>
        </p:txBody>
      </p:sp>
      <p:sp>
        <p:nvSpPr>
          <p:cNvPr id="128003" name="Rectangle 3"/>
          <p:cNvSpPr>
            <a:spLocks noGrp="1" noChangeArrowheads="1"/>
          </p:cNvSpPr>
          <p:nvPr>
            <p:ph type="body" idx="1"/>
          </p:nvPr>
        </p:nvSpPr>
        <p:spPr/>
        <p:txBody>
          <a:bodyPr/>
          <a:lstStyle/>
          <a:p>
            <a:r>
              <a:rPr lang="ja-JP" altLang="en-US"/>
              <a:t>これまでの例の様に立場や性別などで変化するため相手のパーソナルスペースというのは計りにくいため広めにとって相手に縮めてもらうということを意識すればストレスを感じさせずにすむと思います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8003">
                                            <p:txEl>
                                              <p:pRg st="0" end="0"/>
                                            </p:txEl>
                                          </p:spTgt>
                                        </p:tgtEl>
                                        <p:attrNameLst>
                                          <p:attrName>style.visibility</p:attrName>
                                        </p:attrNameLst>
                                      </p:cBhvr>
                                      <p:to>
                                        <p:strVal val="visible"/>
                                      </p:to>
                                    </p:set>
                                    <p:anim calcmode="lin" valueType="num">
                                      <p:cBhvr additive="base">
                                        <p:cTn id="7" dur="500" fill="hold"/>
                                        <p:tgtEl>
                                          <p:spTgt spid="1280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800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3"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p:txBody>
          <a:bodyPr/>
          <a:lstStyle/>
          <a:p>
            <a:r>
              <a:rPr lang="ja-JP" altLang="en-US" sz="3200"/>
              <a:t>何かを渡すときの振る舞い</a:t>
            </a:r>
          </a:p>
        </p:txBody>
      </p:sp>
      <p:sp>
        <p:nvSpPr>
          <p:cNvPr id="130051" name="Rectangle 3"/>
          <p:cNvSpPr>
            <a:spLocks noGrp="1" noChangeArrowheads="1"/>
          </p:cNvSpPr>
          <p:nvPr>
            <p:ph type="body" idx="1"/>
          </p:nvPr>
        </p:nvSpPr>
        <p:spPr/>
        <p:txBody>
          <a:bodyPr/>
          <a:lstStyle/>
          <a:p>
            <a:r>
              <a:rPr lang="ja-JP" altLang="en-US"/>
              <a:t>パーソナルスペースの内か外かでその人の重要度が垣間見えるというお話をしました</a:t>
            </a:r>
          </a:p>
          <a:p>
            <a:r>
              <a:rPr lang="ja-JP" altLang="en-US"/>
              <a:t>この距離感の使い方で相手の受ける印象は変わってきます</a:t>
            </a:r>
          </a:p>
          <a:p>
            <a:r>
              <a:rPr lang="ja-JP" altLang="en-US"/>
              <a:t>少し例をあげて見ます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0051">
                                            <p:txEl>
                                              <p:pRg st="0" end="0"/>
                                            </p:txEl>
                                          </p:spTgt>
                                        </p:tgtEl>
                                        <p:attrNameLst>
                                          <p:attrName>style.visibility</p:attrName>
                                        </p:attrNameLst>
                                      </p:cBhvr>
                                      <p:to>
                                        <p:strVal val="visible"/>
                                      </p:to>
                                    </p:set>
                                    <p:anim calcmode="lin" valueType="num">
                                      <p:cBhvr additive="base">
                                        <p:cTn id="7" dur="500" fill="hold"/>
                                        <p:tgtEl>
                                          <p:spTgt spid="1300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00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0051">
                                            <p:txEl>
                                              <p:pRg st="1" end="1"/>
                                            </p:txEl>
                                          </p:spTgt>
                                        </p:tgtEl>
                                        <p:attrNameLst>
                                          <p:attrName>style.visibility</p:attrName>
                                        </p:attrNameLst>
                                      </p:cBhvr>
                                      <p:to>
                                        <p:strVal val="visible"/>
                                      </p:to>
                                    </p:set>
                                    <p:anim calcmode="lin" valueType="num">
                                      <p:cBhvr additive="base">
                                        <p:cTn id="13" dur="500" fill="hold"/>
                                        <p:tgtEl>
                                          <p:spTgt spid="1300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00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0051">
                                            <p:txEl>
                                              <p:pRg st="2" end="2"/>
                                            </p:txEl>
                                          </p:spTgt>
                                        </p:tgtEl>
                                        <p:attrNameLst>
                                          <p:attrName>style.visibility</p:attrName>
                                        </p:attrNameLst>
                                      </p:cBhvr>
                                      <p:to>
                                        <p:strVal val="visible"/>
                                      </p:to>
                                    </p:set>
                                    <p:anim calcmode="lin" valueType="num">
                                      <p:cBhvr additive="base">
                                        <p:cTn id="19" dur="500" fill="hold"/>
                                        <p:tgtEl>
                                          <p:spTgt spid="1300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0051">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1"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p:txBody>
          <a:bodyPr/>
          <a:lstStyle/>
          <a:p>
            <a:r>
              <a:rPr lang="ja-JP" altLang="en-US" sz="3200"/>
              <a:t>相手に選択の余地がある場合</a:t>
            </a:r>
          </a:p>
        </p:txBody>
      </p:sp>
      <p:sp>
        <p:nvSpPr>
          <p:cNvPr id="132099" name="Rectangle 3"/>
          <p:cNvSpPr>
            <a:spLocks noGrp="1" noChangeArrowheads="1"/>
          </p:cNvSpPr>
          <p:nvPr>
            <p:ph type="body" idx="1"/>
          </p:nvPr>
        </p:nvSpPr>
        <p:spPr/>
        <p:txBody>
          <a:bodyPr/>
          <a:lstStyle/>
          <a:p>
            <a:pPr>
              <a:lnSpc>
                <a:spcPct val="90000"/>
              </a:lnSpc>
            </a:pPr>
            <a:r>
              <a:rPr lang="ja-JP" altLang="en-US"/>
              <a:t>たとえばプロポーズや告白、唐突なプレゼントなど相手が選択するような場合</a:t>
            </a:r>
          </a:p>
          <a:p>
            <a:pPr>
              <a:lnSpc>
                <a:spcPct val="90000"/>
              </a:lnSpc>
            </a:pPr>
            <a:r>
              <a:rPr lang="ja-JP" altLang="en-US"/>
              <a:t>相手のプライベートエリアに侵入する形だと強い意思を感じる反面、強引で失礼な印象を受ける可能性があります</a:t>
            </a:r>
          </a:p>
          <a:p>
            <a:pPr>
              <a:lnSpc>
                <a:spcPct val="90000"/>
              </a:lnSpc>
            </a:pPr>
            <a:r>
              <a:rPr lang="ja-JP" altLang="en-US"/>
              <a:t>逆に自身のプライベートエリアの中渡す場合とても大切なものに思える反面、優柔不断な印象を持たれるかもしれません</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2099">
                                            <p:txEl>
                                              <p:pRg st="0" end="0"/>
                                            </p:txEl>
                                          </p:spTgt>
                                        </p:tgtEl>
                                        <p:attrNameLst>
                                          <p:attrName>style.visibility</p:attrName>
                                        </p:attrNameLst>
                                      </p:cBhvr>
                                      <p:to>
                                        <p:strVal val="visible"/>
                                      </p:to>
                                    </p:set>
                                    <p:anim calcmode="lin" valueType="num">
                                      <p:cBhvr additive="base">
                                        <p:cTn id="7" dur="500" fill="hold"/>
                                        <p:tgtEl>
                                          <p:spTgt spid="132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2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2099">
                                            <p:txEl>
                                              <p:pRg st="1" end="1"/>
                                            </p:txEl>
                                          </p:spTgt>
                                        </p:tgtEl>
                                        <p:attrNameLst>
                                          <p:attrName>style.visibility</p:attrName>
                                        </p:attrNameLst>
                                      </p:cBhvr>
                                      <p:to>
                                        <p:strVal val="visible"/>
                                      </p:to>
                                    </p:set>
                                    <p:anim calcmode="lin" valueType="num">
                                      <p:cBhvr additive="base">
                                        <p:cTn id="13" dur="500" fill="hold"/>
                                        <p:tgtEl>
                                          <p:spTgt spid="132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2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2099">
                                            <p:txEl>
                                              <p:pRg st="2" end="2"/>
                                            </p:txEl>
                                          </p:spTgt>
                                        </p:tgtEl>
                                        <p:attrNameLst>
                                          <p:attrName>style.visibility</p:attrName>
                                        </p:attrNameLst>
                                      </p:cBhvr>
                                      <p:to>
                                        <p:strVal val="visible"/>
                                      </p:to>
                                    </p:set>
                                    <p:anim calcmode="lin" valueType="num">
                                      <p:cBhvr additive="base">
                                        <p:cTn id="19" dur="500" fill="hold"/>
                                        <p:tgtEl>
                                          <p:spTgt spid="132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2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099"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ja-JP" altLang="en-US" sz="3200"/>
              <a:t>相手に選択の余地がある場合</a:t>
            </a:r>
          </a:p>
        </p:txBody>
      </p:sp>
      <p:sp>
        <p:nvSpPr>
          <p:cNvPr id="134147" name="Rectangle 3"/>
          <p:cNvSpPr>
            <a:spLocks noGrp="1" noChangeArrowheads="1"/>
          </p:cNvSpPr>
          <p:nvPr>
            <p:ph type="body" idx="1"/>
          </p:nvPr>
        </p:nvSpPr>
        <p:spPr/>
        <p:txBody>
          <a:bodyPr/>
          <a:lstStyle/>
          <a:p>
            <a:r>
              <a:rPr lang="ja-JP" altLang="en-US"/>
              <a:t>自身のプライベートエリアの中で渡すものを見せて大切な印象を持たせた後、相手のパーソナルスペースとの境界、もしくは相手のパーソナルスペースの中へと差し出すという振る舞いはいかがでしょうか？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4147">
                                            <p:txEl>
                                              <p:pRg st="0" end="0"/>
                                            </p:txEl>
                                          </p:spTgt>
                                        </p:tgtEl>
                                        <p:attrNameLst>
                                          <p:attrName>style.visibility</p:attrName>
                                        </p:attrNameLst>
                                      </p:cBhvr>
                                      <p:to>
                                        <p:strVal val="visible"/>
                                      </p:to>
                                    </p:set>
                                    <p:anim calcmode="lin" valueType="num">
                                      <p:cBhvr additive="base">
                                        <p:cTn id="7" dur="500" fill="hold"/>
                                        <p:tgtEl>
                                          <p:spTgt spid="1341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414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ja-JP" altLang="en-US" sz="3200"/>
              <a:t>相手が受け取りやすいようにする</a:t>
            </a:r>
          </a:p>
        </p:txBody>
      </p:sp>
      <p:sp>
        <p:nvSpPr>
          <p:cNvPr id="136195" name="Rectangle 3"/>
          <p:cNvSpPr>
            <a:spLocks noGrp="1" noChangeArrowheads="1"/>
          </p:cNvSpPr>
          <p:nvPr>
            <p:ph type="body" idx="1"/>
          </p:nvPr>
        </p:nvSpPr>
        <p:spPr/>
        <p:txBody>
          <a:bodyPr/>
          <a:lstStyle/>
          <a:p>
            <a:r>
              <a:rPr lang="ja-JP" altLang="en-US"/>
              <a:t>小額のチップや旅館での心付け、涙を流している女性にハンカチを差し出すときなど自身にとっての重要度は低いが相手にとって価値のあるものを差し出す場合</a:t>
            </a:r>
          </a:p>
          <a:p>
            <a:r>
              <a:rPr lang="ja-JP" altLang="en-US"/>
              <a:t>こうしたケースでは相手のプライベートエリア内にそっと差し出すのがいいでしょう</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6195">
                                            <p:txEl>
                                              <p:pRg st="0" end="0"/>
                                            </p:txEl>
                                          </p:spTgt>
                                        </p:tgtEl>
                                        <p:attrNameLst>
                                          <p:attrName>style.visibility</p:attrName>
                                        </p:attrNameLst>
                                      </p:cBhvr>
                                      <p:to>
                                        <p:strVal val="visible"/>
                                      </p:to>
                                    </p:set>
                                    <p:anim calcmode="lin" valueType="num">
                                      <p:cBhvr additive="base">
                                        <p:cTn id="7" dur="500" fill="hold"/>
                                        <p:tgtEl>
                                          <p:spTgt spid="13619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61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6195">
                                            <p:txEl>
                                              <p:pRg st="1" end="1"/>
                                            </p:txEl>
                                          </p:spTgt>
                                        </p:tgtEl>
                                        <p:attrNameLst>
                                          <p:attrName>style.visibility</p:attrName>
                                        </p:attrNameLst>
                                      </p:cBhvr>
                                      <p:to>
                                        <p:strVal val="visible"/>
                                      </p:to>
                                    </p:set>
                                    <p:anim calcmode="lin" valueType="num">
                                      <p:cBhvr additive="base">
                                        <p:cTn id="13" dur="500" fill="hold"/>
                                        <p:tgtEl>
                                          <p:spTgt spid="13619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619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r>
              <a:rPr lang="ja-JP" altLang="en-US" sz="3200"/>
              <a:t>マジックから学ぶとありますが･･･</a:t>
            </a:r>
          </a:p>
        </p:txBody>
      </p:sp>
      <p:sp>
        <p:nvSpPr>
          <p:cNvPr id="74755" name="Rectangle 3"/>
          <p:cNvSpPr>
            <a:spLocks noGrp="1" noChangeArrowheads="1"/>
          </p:cNvSpPr>
          <p:nvPr>
            <p:ph type="body" idx="1"/>
          </p:nvPr>
        </p:nvSpPr>
        <p:spPr/>
        <p:txBody>
          <a:bodyPr/>
          <a:lstStyle/>
          <a:p>
            <a:r>
              <a:rPr lang="ja-JP" altLang="en-US"/>
              <a:t>あんましマジックは出てこないです</a:t>
            </a:r>
            <a:r>
              <a:rPr lang="en-US" altLang="ja-JP"/>
              <a:t>^^;</a:t>
            </a:r>
          </a:p>
          <a:p>
            <a:r>
              <a:rPr lang="ja-JP" altLang="en-US"/>
              <a:t>といってもまったく関係ないと嘘になりますのでちょこちょこ絡めつつお話します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4755">
                                            <p:txEl>
                                              <p:pRg st="0" end="0"/>
                                            </p:txEl>
                                          </p:spTgt>
                                        </p:tgtEl>
                                        <p:attrNameLst>
                                          <p:attrName>style.visibility</p:attrName>
                                        </p:attrNameLst>
                                      </p:cBhvr>
                                      <p:to>
                                        <p:strVal val="visible"/>
                                      </p:to>
                                    </p:set>
                                    <p:anim calcmode="lin" valueType="num">
                                      <p:cBhvr additive="base">
                                        <p:cTn id="7" dur="500" fill="hold"/>
                                        <p:tgtEl>
                                          <p:spTgt spid="7475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47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4755">
                                            <p:txEl>
                                              <p:pRg st="1" end="1"/>
                                            </p:txEl>
                                          </p:spTgt>
                                        </p:tgtEl>
                                        <p:attrNameLst>
                                          <p:attrName>style.visibility</p:attrName>
                                        </p:attrNameLst>
                                      </p:cBhvr>
                                      <p:to>
                                        <p:strVal val="visible"/>
                                      </p:to>
                                    </p:set>
                                    <p:anim calcmode="lin" valueType="num">
                                      <p:cBhvr additive="base">
                                        <p:cTn id="13" dur="500" fill="hold"/>
                                        <p:tgtEl>
                                          <p:spTgt spid="7475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47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5" grpId="0" build="p"/>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ja-JP" altLang="en-US" sz="3200"/>
              <a:t>何かを渡すときの振る舞い</a:t>
            </a:r>
          </a:p>
        </p:txBody>
      </p:sp>
      <p:sp>
        <p:nvSpPr>
          <p:cNvPr id="137219" name="Rectangle 3"/>
          <p:cNvSpPr>
            <a:spLocks noGrp="1" noChangeArrowheads="1"/>
          </p:cNvSpPr>
          <p:nvPr>
            <p:ph type="body" idx="1"/>
          </p:nvPr>
        </p:nvSpPr>
        <p:spPr/>
        <p:txBody>
          <a:bodyPr/>
          <a:lstStyle/>
          <a:p>
            <a:r>
              <a:rPr lang="ja-JP" altLang="en-US"/>
              <a:t>このように自身にとって重要なものはパーソナルスペースの内側から、逆にさして重要でないものはパーソナルスペースの外側からというのが伝わりやすいでしょう</a:t>
            </a:r>
          </a:p>
          <a:p>
            <a:r>
              <a:rPr lang="ja-JP" altLang="en-US"/>
              <a:t>逆にしないように注意</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7219">
                                            <p:txEl>
                                              <p:pRg st="0" end="0"/>
                                            </p:txEl>
                                          </p:spTgt>
                                        </p:tgtEl>
                                        <p:attrNameLst>
                                          <p:attrName>style.visibility</p:attrName>
                                        </p:attrNameLst>
                                      </p:cBhvr>
                                      <p:to>
                                        <p:strVal val="visible"/>
                                      </p:to>
                                    </p:set>
                                    <p:anim calcmode="lin" valueType="num">
                                      <p:cBhvr additive="base">
                                        <p:cTn id="7" dur="500" fill="hold"/>
                                        <p:tgtEl>
                                          <p:spTgt spid="13721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72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7219">
                                            <p:txEl>
                                              <p:pRg st="1" end="1"/>
                                            </p:txEl>
                                          </p:spTgt>
                                        </p:tgtEl>
                                        <p:attrNameLst>
                                          <p:attrName>style.visibility</p:attrName>
                                        </p:attrNameLst>
                                      </p:cBhvr>
                                      <p:to>
                                        <p:strVal val="visible"/>
                                      </p:to>
                                    </p:set>
                                    <p:anim calcmode="lin" valueType="num">
                                      <p:cBhvr additive="base">
                                        <p:cTn id="13" dur="500" fill="hold"/>
                                        <p:tgtEl>
                                          <p:spTgt spid="13721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721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p:txBody>
          <a:bodyPr/>
          <a:lstStyle/>
          <a:p>
            <a:r>
              <a:rPr lang="ja-JP" altLang="en-US" sz="3200"/>
              <a:t>マナーとエスコート</a:t>
            </a:r>
          </a:p>
        </p:txBody>
      </p:sp>
      <p:sp>
        <p:nvSpPr>
          <p:cNvPr id="169987" name="Rectangle 3"/>
          <p:cNvSpPr>
            <a:spLocks noGrp="1" noChangeArrowheads="1"/>
          </p:cNvSpPr>
          <p:nvPr>
            <p:ph type="body" idx="1"/>
          </p:nvPr>
        </p:nvSpPr>
        <p:spPr/>
        <p:txBody>
          <a:bodyPr/>
          <a:lstStyle/>
          <a:p>
            <a:r>
              <a:rPr lang="ja-JP" altLang="en-US"/>
              <a:t>欧米では目上の人や女性がテーブルに着く際には立ち上がるのがマナーとされています</a:t>
            </a:r>
          </a:p>
          <a:p>
            <a:r>
              <a:rPr lang="ja-JP" altLang="en-US"/>
              <a:t>これはもともとは危害を加える相手から守ったりドレスの裾が長い女性が座る際に転んだりしないようにサポートする意味があったためだそうです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9987">
                                            <p:txEl>
                                              <p:pRg st="0" end="0"/>
                                            </p:txEl>
                                          </p:spTgt>
                                        </p:tgtEl>
                                        <p:attrNameLst>
                                          <p:attrName>style.visibility</p:attrName>
                                        </p:attrNameLst>
                                      </p:cBhvr>
                                      <p:to>
                                        <p:strVal val="visible"/>
                                      </p:to>
                                    </p:set>
                                    <p:anim calcmode="lin" valueType="num">
                                      <p:cBhvr additive="base">
                                        <p:cTn id="7" dur="500" fill="hold"/>
                                        <p:tgtEl>
                                          <p:spTgt spid="1699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99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9987">
                                            <p:txEl>
                                              <p:pRg st="1" end="1"/>
                                            </p:txEl>
                                          </p:spTgt>
                                        </p:tgtEl>
                                        <p:attrNameLst>
                                          <p:attrName>style.visibility</p:attrName>
                                        </p:attrNameLst>
                                      </p:cBhvr>
                                      <p:to>
                                        <p:strVal val="visible"/>
                                      </p:to>
                                    </p:set>
                                    <p:anim calcmode="lin" valueType="num">
                                      <p:cBhvr additive="base">
                                        <p:cTn id="13" dur="500" fill="hold"/>
                                        <p:tgtEl>
                                          <p:spTgt spid="1699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998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9987"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ja-JP" altLang="en-US" sz="3200"/>
              <a:t>自身のパーソナルスペースと</a:t>
            </a:r>
            <a:br>
              <a:rPr lang="ja-JP" altLang="en-US" sz="3200"/>
            </a:br>
            <a:r>
              <a:rPr lang="ja-JP" altLang="en-US" sz="3200"/>
              <a:t>エスコート</a:t>
            </a:r>
          </a:p>
        </p:txBody>
      </p:sp>
      <p:sp>
        <p:nvSpPr>
          <p:cNvPr id="139267" name="Rectangle 3"/>
          <p:cNvSpPr>
            <a:spLocks noGrp="1" noChangeArrowheads="1"/>
          </p:cNvSpPr>
          <p:nvPr>
            <p:ph type="body" idx="1"/>
          </p:nvPr>
        </p:nvSpPr>
        <p:spPr/>
        <p:txBody>
          <a:bodyPr/>
          <a:lstStyle/>
          <a:p>
            <a:r>
              <a:rPr lang="ja-JP" altLang="en-US"/>
              <a:t>こうした振る舞いの際に他者のパーソナルスペースを侵さないことに加え自身のパーソナルスペースへ相手を不用意に入れないというのも注意したいポイントです</a:t>
            </a:r>
          </a:p>
          <a:p>
            <a:r>
              <a:rPr lang="ja-JP" altLang="en-US"/>
              <a:t>特に異性の場合は近すぎる距離感に誤解を生じる可能性もあります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9267">
                                            <p:txEl>
                                              <p:pRg st="0" end="0"/>
                                            </p:txEl>
                                          </p:spTgt>
                                        </p:tgtEl>
                                        <p:attrNameLst>
                                          <p:attrName>style.visibility</p:attrName>
                                        </p:attrNameLst>
                                      </p:cBhvr>
                                      <p:to>
                                        <p:strVal val="visible"/>
                                      </p:to>
                                    </p:set>
                                    <p:anim calcmode="lin" valueType="num">
                                      <p:cBhvr additive="base">
                                        <p:cTn id="7" dur="500" fill="hold"/>
                                        <p:tgtEl>
                                          <p:spTgt spid="13926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926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9267">
                                            <p:txEl>
                                              <p:pRg st="1" end="1"/>
                                            </p:txEl>
                                          </p:spTgt>
                                        </p:tgtEl>
                                        <p:attrNameLst>
                                          <p:attrName>style.visibility</p:attrName>
                                        </p:attrNameLst>
                                      </p:cBhvr>
                                      <p:to>
                                        <p:strVal val="visible"/>
                                      </p:to>
                                    </p:set>
                                    <p:anim calcmode="lin" valueType="num">
                                      <p:cBhvr additive="base">
                                        <p:cTn id="13" dur="500" fill="hold"/>
                                        <p:tgtEl>
                                          <p:spTgt spid="13926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9267">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7"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p:txBody>
          <a:bodyPr/>
          <a:lstStyle/>
          <a:p>
            <a:r>
              <a:rPr lang="ja-JP" altLang="en-US" sz="3200"/>
              <a:t>自身のパーソナルスペースと</a:t>
            </a:r>
            <a:br>
              <a:rPr lang="ja-JP" altLang="en-US" sz="3200"/>
            </a:br>
            <a:r>
              <a:rPr lang="ja-JP" altLang="en-US" sz="3200"/>
              <a:t>エスコート</a:t>
            </a:r>
          </a:p>
        </p:txBody>
      </p:sp>
      <p:sp>
        <p:nvSpPr>
          <p:cNvPr id="141315" name="Rectangle 3"/>
          <p:cNvSpPr>
            <a:spLocks noGrp="1" noChangeArrowheads="1"/>
          </p:cNvSpPr>
          <p:nvPr>
            <p:ph type="body" idx="1"/>
          </p:nvPr>
        </p:nvSpPr>
        <p:spPr/>
        <p:txBody>
          <a:bodyPr/>
          <a:lstStyle/>
          <a:p>
            <a:r>
              <a:rPr lang="ja-JP" altLang="en-US"/>
              <a:t>特に女性の場合は足元を男性の視線の前にさらすのは抵抗があるものです。この場合に階段やエスカレータで案内する場合は先にたってエスコートするほうがよいでしょう</a:t>
            </a:r>
          </a:p>
          <a:p>
            <a:r>
              <a:rPr lang="ja-JP" altLang="en-US"/>
              <a:t>サポートが必要で後ろに立つ場合でも斜め後ろに立つようにしたほうが余計な誤解を生まずにすみますね</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1315">
                                            <p:txEl>
                                              <p:pRg st="0" end="0"/>
                                            </p:txEl>
                                          </p:spTgt>
                                        </p:tgtEl>
                                        <p:attrNameLst>
                                          <p:attrName>style.visibility</p:attrName>
                                        </p:attrNameLst>
                                      </p:cBhvr>
                                      <p:to>
                                        <p:strVal val="visible"/>
                                      </p:to>
                                    </p:set>
                                    <p:anim calcmode="lin" valueType="num">
                                      <p:cBhvr additive="base">
                                        <p:cTn id="7" dur="500" fill="hold"/>
                                        <p:tgtEl>
                                          <p:spTgt spid="141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1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1315">
                                            <p:txEl>
                                              <p:pRg st="1" end="1"/>
                                            </p:txEl>
                                          </p:spTgt>
                                        </p:tgtEl>
                                        <p:attrNameLst>
                                          <p:attrName>style.visibility</p:attrName>
                                        </p:attrNameLst>
                                      </p:cBhvr>
                                      <p:to>
                                        <p:strVal val="visible"/>
                                      </p:to>
                                    </p:set>
                                    <p:anim calcmode="lin" valueType="num">
                                      <p:cBhvr additive="base">
                                        <p:cTn id="13" dur="500" fill="hold"/>
                                        <p:tgtEl>
                                          <p:spTgt spid="1413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131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lstStyle/>
          <a:p>
            <a:r>
              <a:rPr lang="ja-JP" altLang="en-US" sz="3200"/>
              <a:t>自身のパーソナルスペースと</a:t>
            </a:r>
            <a:br>
              <a:rPr lang="ja-JP" altLang="en-US" sz="3200"/>
            </a:br>
            <a:r>
              <a:rPr lang="ja-JP" altLang="en-US" sz="3200"/>
              <a:t>エスコート</a:t>
            </a:r>
          </a:p>
        </p:txBody>
      </p:sp>
      <p:sp>
        <p:nvSpPr>
          <p:cNvPr id="142339" name="Rectangle 3"/>
          <p:cNvSpPr>
            <a:spLocks noGrp="1" noChangeArrowheads="1"/>
          </p:cNvSpPr>
          <p:nvPr>
            <p:ph type="body" idx="1"/>
          </p:nvPr>
        </p:nvSpPr>
        <p:spPr/>
        <p:txBody>
          <a:bodyPr/>
          <a:lstStyle/>
          <a:p>
            <a:r>
              <a:rPr lang="ja-JP" altLang="en-US"/>
              <a:t>目上の人、女性がテーブルに着く際はいすから立ち上がるという話をしましたが、テーブルから立ち上がることでパーソナルスペースの再調整にも役立ちますので積極的に活用してください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2339">
                                            <p:txEl>
                                              <p:pRg st="0" end="0"/>
                                            </p:txEl>
                                          </p:spTgt>
                                        </p:tgtEl>
                                        <p:attrNameLst>
                                          <p:attrName>style.visibility</p:attrName>
                                        </p:attrNameLst>
                                      </p:cBhvr>
                                      <p:to>
                                        <p:strVal val="visible"/>
                                      </p:to>
                                    </p:set>
                                    <p:anim calcmode="lin" valueType="num">
                                      <p:cBhvr additive="base">
                                        <p:cTn id="7" dur="500" fill="hold"/>
                                        <p:tgtEl>
                                          <p:spTgt spid="14233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233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2339" grpId="0" build="p"/>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ja-JP" altLang="en-US" sz="3200"/>
              <a:t>異性間のパーソナルエリア</a:t>
            </a:r>
          </a:p>
        </p:txBody>
      </p:sp>
      <p:sp>
        <p:nvSpPr>
          <p:cNvPr id="145411" name="Rectangle 3"/>
          <p:cNvSpPr>
            <a:spLocks noGrp="1" noChangeArrowheads="1"/>
          </p:cNvSpPr>
          <p:nvPr>
            <p:ph type="body" idx="1"/>
          </p:nvPr>
        </p:nvSpPr>
        <p:spPr/>
        <p:txBody>
          <a:bodyPr/>
          <a:lstStyle/>
          <a:p>
            <a:r>
              <a:rPr lang="ja-JP" altLang="en-US"/>
              <a:t>先ほどの例にあるように異性間ではパーソナルスペースの形が変化します</a:t>
            </a:r>
          </a:p>
          <a:p>
            <a:r>
              <a:rPr lang="ja-JP" altLang="en-US"/>
              <a:t>異性にとって触れてほしくない箇所というのはより不快感を感じるパーソナルエリアとなるため実際に接触することはもとよりパーソナルエリアへの侵入やそれを感じさせるゼスチュアなどは要注意です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anim calcmode="lin" valueType="num">
                                      <p:cBhvr additive="base">
                                        <p:cTn id="7" dur="500" fill="hold"/>
                                        <p:tgtEl>
                                          <p:spTgt spid="1454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54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5411">
                                            <p:txEl>
                                              <p:pRg st="1" end="1"/>
                                            </p:txEl>
                                          </p:spTgt>
                                        </p:tgtEl>
                                        <p:attrNameLst>
                                          <p:attrName>style.visibility</p:attrName>
                                        </p:attrNameLst>
                                      </p:cBhvr>
                                      <p:to>
                                        <p:strVal val="visible"/>
                                      </p:to>
                                    </p:set>
                                    <p:anim calcmode="lin" valueType="num">
                                      <p:cBhvr additive="base">
                                        <p:cTn id="13" dur="500" fill="hold"/>
                                        <p:tgtEl>
                                          <p:spTgt spid="1454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541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build="p"/>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ja-JP" altLang="en-US" sz="3200"/>
              <a:t>まとめ</a:t>
            </a:r>
          </a:p>
        </p:txBody>
      </p:sp>
      <p:sp>
        <p:nvSpPr>
          <p:cNvPr id="144387" name="Rectangle 3"/>
          <p:cNvSpPr>
            <a:spLocks noGrp="1" noChangeArrowheads="1"/>
          </p:cNvSpPr>
          <p:nvPr>
            <p:ph type="body" idx="1"/>
          </p:nvPr>
        </p:nvSpPr>
        <p:spPr/>
        <p:txBody>
          <a:bodyPr/>
          <a:lstStyle/>
          <a:p>
            <a:r>
              <a:rPr lang="ja-JP" altLang="en-US" sz="2800"/>
              <a:t>パーソナルスペースには･･･</a:t>
            </a:r>
          </a:p>
          <a:p>
            <a:r>
              <a:rPr lang="ja-JP" altLang="en-US" sz="2800"/>
              <a:t>防衛</a:t>
            </a:r>
          </a:p>
          <a:p>
            <a:pPr lvl="1"/>
            <a:r>
              <a:rPr lang="ja-JP" altLang="en-US" sz="2400"/>
              <a:t>自身の肉体、精神を守る働き（直接、間接）</a:t>
            </a:r>
          </a:p>
          <a:p>
            <a:r>
              <a:rPr lang="ja-JP" altLang="en-US" sz="2800"/>
              <a:t>明示</a:t>
            </a:r>
          </a:p>
          <a:p>
            <a:pPr lvl="1"/>
            <a:r>
              <a:rPr lang="ja-JP" altLang="en-US" sz="2400"/>
              <a:t>自身が所有するものや配偶者、恋人、ペットなどの明示</a:t>
            </a:r>
          </a:p>
          <a:p>
            <a:r>
              <a:rPr lang="ja-JP" altLang="en-US" sz="2800"/>
              <a:t>連結</a:t>
            </a:r>
          </a:p>
          <a:p>
            <a:pPr lvl="1"/>
            <a:r>
              <a:rPr lang="ja-JP" altLang="en-US" sz="2400"/>
              <a:t>パーソナルスペースを接触することでより深いコミュニケーションとなる</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4387">
                                            <p:txEl>
                                              <p:pRg st="0" end="0"/>
                                            </p:txEl>
                                          </p:spTgt>
                                        </p:tgtEl>
                                        <p:attrNameLst>
                                          <p:attrName>style.visibility</p:attrName>
                                        </p:attrNameLst>
                                      </p:cBhvr>
                                      <p:to>
                                        <p:strVal val="visible"/>
                                      </p:to>
                                    </p:set>
                                    <p:anim calcmode="lin" valueType="num">
                                      <p:cBhvr additive="base">
                                        <p:cTn id="7" dur="500" fill="hold"/>
                                        <p:tgtEl>
                                          <p:spTgt spid="144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4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44387">
                                            <p:txEl>
                                              <p:pRg st="1" end="1"/>
                                            </p:txEl>
                                          </p:spTgt>
                                        </p:tgtEl>
                                        <p:attrNameLst>
                                          <p:attrName>style.visibility</p:attrName>
                                        </p:attrNameLst>
                                      </p:cBhvr>
                                      <p:to>
                                        <p:strVal val="visible"/>
                                      </p:to>
                                    </p:set>
                                    <p:anim calcmode="lin" valueType="num">
                                      <p:cBhvr additive="base">
                                        <p:cTn id="13" dur="500" fill="hold"/>
                                        <p:tgtEl>
                                          <p:spTgt spid="14438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44387">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44387">
                                            <p:txEl>
                                              <p:pRg st="2" end="2"/>
                                            </p:txEl>
                                          </p:spTgt>
                                        </p:tgtEl>
                                        <p:attrNameLst>
                                          <p:attrName>style.visibility</p:attrName>
                                        </p:attrNameLst>
                                      </p:cBhvr>
                                      <p:to>
                                        <p:strVal val="visible"/>
                                      </p:to>
                                    </p:set>
                                    <p:anim calcmode="lin" valueType="num">
                                      <p:cBhvr additive="base">
                                        <p:cTn id="17" dur="500" fill="hold"/>
                                        <p:tgtEl>
                                          <p:spTgt spid="144387">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44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44387">
                                            <p:txEl>
                                              <p:pRg st="3" end="3"/>
                                            </p:txEl>
                                          </p:spTgt>
                                        </p:tgtEl>
                                        <p:attrNameLst>
                                          <p:attrName>style.visibility</p:attrName>
                                        </p:attrNameLst>
                                      </p:cBhvr>
                                      <p:to>
                                        <p:strVal val="visible"/>
                                      </p:to>
                                    </p:set>
                                    <p:anim calcmode="lin" valueType="num">
                                      <p:cBhvr additive="base">
                                        <p:cTn id="23" dur="500" fill="hold"/>
                                        <p:tgtEl>
                                          <p:spTgt spid="144387">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44387">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44387">
                                            <p:txEl>
                                              <p:pRg st="4" end="4"/>
                                            </p:txEl>
                                          </p:spTgt>
                                        </p:tgtEl>
                                        <p:attrNameLst>
                                          <p:attrName>style.visibility</p:attrName>
                                        </p:attrNameLst>
                                      </p:cBhvr>
                                      <p:to>
                                        <p:strVal val="visible"/>
                                      </p:to>
                                    </p:set>
                                    <p:anim calcmode="lin" valueType="num">
                                      <p:cBhvr additive="base">
                                        <p:cTn id="27" dur="500" fill="hold"/>
                                        <p:tgtEl>
                                          <p:spTgt spid="144387">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4438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44387">
                                            <p:txEl>
                                              <p:pRg st="5" end="5"/>
                                            </p:txEl>
                                          </p:spTgt>
                                        </p:tgtEl>
                                        <p:attrNameLst>
                                          <p:attrName>style.visibility</p:attrName>
                                        </p:attrNameLst>
                                      </p:cBhvr>
                                      <p:to>
                                        <p:strVal val="visible"/>
                                      </p:to>
                                    </p:set>
                                    <p:anim calcmode="lin" valueType="num">
                                      <p:cBhvr additive="base">
                                        <p:cTn id="33" dur="500" fill="hold"/>
                                        <p:tgtEl>
                                          <p:spTgt spid="144387">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44387">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44387">
                                            <p:txEl>
                                              <p:pRg st="6" end="6"/>
                                            </p:txEl>
                                          </p:spTgt>
                                        </p:tgtEl>
                                        <p:attrNameLst>
                                          <p:attrName>style.visibility</p:attrName>
                                        </p:attrNameLst>
                                      </p:cBhvr>
                                      <p:to>
                                        <p:strVal val="visible"/>
                                      </p:to>
                                    </p:set>
                                    <p:anim calcmode="lin" valueType="num">
                                      <p:cBhvr additive="base">
                                        <p:cTn id="37" dur="500" fill="hold"/>
                                        <p:tgtEl>
                                          <p:spTgt spid="144387">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44387">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87" grpId="0" build="p"/>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altLang="ja-JP" sz="3200"/>
              <a:t>Q and A</a:t>
            </a:r>
          </a:p>
        </p:txBody>
      </p:sp>
      <p:sp>
        <p:nvSpPr>
          <p:cNvPr id="147459" name="Rectangle 3"/>
          <p:cNvSpPr>
            <a:spLocks noGrp="1" noChangeArrowheads="1"/>
          </p:cNvSpPr>
          <p:nvPr>
            <p:ph type="body" idx="1"/>
          </p:nvPr>
        </p:nvSpPr>
        <p:spPr/>
        <p:txBody>
          <a:bodyPr/>
          <a:lstStyle/>
          <a:p>
            <a:endParaRPr lang="ja-JP" altLang="ja-JP"/>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p:txBody>
          <a:bodyPr/>
          <a:lstStyle/>
          <a:p>
            <a:r>
              <a:rPr lang="ja-JP" altLang="en-US" sz="3200"/>
              <a:t>クロースアップマジックって何ぞ？</a:t>
            </a:r>
          </a:p>
        </p:txBody>
      </p:sp>
      <p:sp>
        <p:nvSpPr>
          <p:cNvPr id="76803" name="Rectangle 3"/>
          <p:cNvSpPr>
            <a:spLocks noGrp="1" noChangeArrowheads="1"/>
          </p:cNvSpPr>
          <p:nvPr>
            <p:ph type="body" idx="1"/>
          </p:nvPr>
        </p:nvSpPr>
        <p:spPr/>
        <p:txBody>
          <a:bodyPr/>
          <a:lstStyle/>
          <a:p>
            <a:pPr>
              <a:lnSpc>
                <a:spcPct val="90000"/>
              </a:lnSpc>
            </a:pPr>
            <a:r>
              <a:rPr lang="ja-JP" altLang="en-US"/>
              <a:t>クロースアップマジックというのは凄く近い距離で会話を交わしながらのマジックの事を言います</a:t>
            </a:r>
          </a:p>
          <a:p>
            <a:pPr>
              <a:lnSpc>
                <a:spcPct val="90000"/>
              </a:lnSpc>
            </a:pPr>
            <a:r>
              <a:rPr lang="ja-JP" altLang="en-US"/>
              <a:t>いわゆるテーブルマジックと言われる類です</a:t>
            </a:r>
          </a:p>
          <a:p>
            <a:pPr>
              <a:lnSpc>
                <a:spcPct val="90000"/>
              </a:lnSpc>
            </a:pPr>
            <a:r>
              <a:rPr lang="ja-JP" altLang="en-US"/>
              <a:t>時には何かをしてもらったり、カードを選んでもらったりと非常に近い距離で接するために距離感の取り方というものが非常に大事になります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6803">
                                            <p:txEl>
                                              <p:pRg st="0" end="0"/>
                                            </p:txEl>
                                          </p:spTgt>
                                        </p:tgtEl>
                                        <p:attrNameLst>
                                          <p:attrName>style.visibility</p:attrName>
                                        </p:attrNameLst>
                                      </p:cBhvr>
                                      <p:to>
                                        <p:strVal val="visible"/>
                                      </p:to>
                                    </p:set>
                                    <p:anim calcmode="lin" valueType="num">
                                      <p:cBhvr additive="base">
                                        <p:cTn id="7" dur="500" fill="hold"/>
                                        <p:tgtEl>
                                          <p:spTgt spid="768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68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6803">
                                            <p:txEl>
                                              <p:pRg st="1" end="1"/>
                                            </p:txEl>
                                          </p:spTgt>
                                        </p:tgtEl>
                                        <p:attrNameLst>
                                          <p:attrName>style.visibility</p:attrName>
                                        </p:attrNameLst>
                                      </p:cBhvr>
                                      <p:to>
                                        <p:strVal val="visible"/>
                                      </p:to>
                                    </p:set>
                                    <p:anim calcmode="lin" valueType="num">
                                      <p:cBhvr additive="base">
                                        <p:cTn id="13" dur="500" fill="hold"/>
                                        <p:tgtEl>
                                          <p:spTgt spid="7680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680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6803">
                                            <p:txEl>
                                              <p:pRg st="2" end="2"/>
                                            </p:txEl>
                                          </p:spTgt>
                                        </p:tgtEl>
                                        <p:attrNameLst>
                                          <p:attrName>style.visibility</p:attrName>
                                        </p:attrNameLst>
                                      </p:cBhvr>
                                      <p:to>
                                        <p:strVal val="visible"/>
                                      </p:to>
                                    </p:set>
                                    <p:anim calcmode="lin" valueType="num">
                                      <p:cBhvr additive="base">
                                        <p:cTn id="19" dur="500" fill="hold"/>
                                        <p:tgtEl>
                                          <p:spTgt spid="7680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680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3"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ja-JP" altLang="en-US" sz="3200"/>
              <a:t>心地いい距離、不快な距離</a:t>
            </a:r>
          </a:p>
        </p:txBody>
      </p:sp>
      <p:sp>
        <p:nvSpPr>
          <p:cNvPr id="78851" name="Rectangle 3"/>
          <p:cNvSpPr>
            <a:spLocks noGrp="1" noChangeArrowheads="1"/>
          </p:cNvSpPr>
          <p:nvPr>
            <p:ph type="body" idx="1"/>
          </p:nvPr>
        </p:nvSpPr>
        <p:spPr/>
        <p:txBody>
          <a:bodyPr/>
          <a:lstStyle/>
          <a:p>
            <a:pPr>
              <a:lnSpc>
                <a:spcPct val="90000"/>
              </a:lnSpc>
            </a:pPr>
            <a:r>
              <a:rPr lang="ja-JP" altLang="en-US"/>
              <a:t>例えば突然目の前にカードを差し出されたり･･･</a:t>
            </a:r>
          </a:p>
          <a:p>
            <a:pPr>
              <a:lnSpc>
                <a:spcPct val="90000"/>
              </a:lnSpc>
            </a:pPr>
            <a:r>
              <a:rPr lang="ja-JP" altLang="en-US"/>
              <a:t>逆に非常に演じる人の近くでカードを広げられたり･･･</a:t>
            </a:r>
          </a:p>
          <a:p>
            <a:pPr>
              <a:lnSpc>
                <a:spcPct val="90000"/>
              </a:lnSpc>
            </a:pPr>
            <a:r>
              <a:rPr lang="ja-JP" altLang="en-US"/>
              <a:t>なかなか絡みづらいものですよね。</a:t>
            </a:r>
          </a:p>
          <a:p>
            <a:pPr>
              <a:lnSpc>
                <a:spcPct val="90000"/>
              </a:lnSpc>
            </a:pPr>
            <a:r>
              <a:rPr lang="ja-JP" altLang="en-US"/>
              <a:t>この違和感は個人個人のもつ空間（パーソナルスペース）を知る事で理解する事ができるようになります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 calcmode="lin" valueType="num">
                                      <p:cBhvr additive="base">
                                        <p:cTn id="7" dur="5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885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8851">
                                            <p:txEl>
                                              <p:pRg st="1" end="1"/>
                                            </p:txEl>
                                          </p:spTgt>
                                        </p:tgtEl>
                                        <p:attrNameLst>
                                          <p:attrName>style.visibility</p:attrName>
                                        </p:attrNameLst>
                                      </p:cBhvr>
                                      <p:to>
                                        <p:strVal val="visible"/>
                                      </p:to>
                                    </p:set>
                                    <p:anim calcmode="lin" valueType="num">
                                      <p:cBhvr additive="base">
                                        <p:cTn id="13" dur="5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88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8851">
                                            <p:txEl>
                                              <p:pRg st="2" end="2"/>
                                            </p:txEl>
                                          </p:spTgt>
                                        </p:tgtEl>
                                        <p:attrNameLst>
                                          <p:attrName>style.visibility</p:attrName>
                                        </p:attrNameLst>
                                      </p:cBhvr>
                                      <p:to>
                                        <p:strVal val="visible"/>
                                      </p:to>
                                    </p:set>
                                    <p:anim calcmode="lin" valueType="num">
                                      <p:cBhvr additive="base">
                                        <p:cTn id="19" dur="500" fill="hold"/>
                                        <p:tgtEl>
                                          <p:spTgt spid="7885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7885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8851">
                                            <p:txEl>
                                              <p:pRg st="3" end="3"/>
                                            </p:txEl>
                                          </p:spTgt>
                                        </p:tgtEl>
                                        <p:attrNameLst>
                                          <p:attrName>style.visibility</p:attrName>
                                        </p:attrNameLst>
                                      </p:cBhvr>
                                      <p:to>
                                        <p:strVal val="visible"/>
                                      </p:to>
                                    </p:set>
                                    <p:anim calcmode="lin" valueType="num">
                                      <p:cBhvr additive="base">
                                        <p:cTn id="25" dur="500" fill="hold"/>
                                        <p:tgtEl>
                                          <p:spTgt spid="7885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885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lstStyle/>
          <a:p>
            <a:r>
              <a:rPr lang="ja-JP" altLang="en-US" sz="3200"/>
              <a:t>パーソナルスペース</a:t>
            </a:r>
            <a:br>
              <a:rPr lang="ja-JP" altLang="en-US" sz="3200"/>
            </a:br>
            <a:r>
              <a:rPr lang="ja-JP" altLang="en-US" sz="3200"/>
              <a:t>（プライベートエリア）</a:t>
            </a:r>
          </a:p>
        </p:txBody>
      </p:sp>
      <p:sp>
        <p:nvSpPr>
          <p:cNvPr id="80899" name="Rectangle 3"/>
          <p:cNvSpPr>
            <a:spLocks noGrp="1" noChangeArrowheads="1"/>
          </p:cNvSpPr>
          <p:nvPr>
            <p:ph type="body" idx="1"/>
          </p:nvPr>
        </p:nvSpPr>
        <p:spPr/>
        <p:txBody>
          <a:bodyPr/>
          <a:lstStyle/>
          <a:p>
            <a:r>
              <a:rPr lang="ja-JP" altLang="en-US"/>
              <a:t>心理学の用語で親しくない人に立ち入って欲しくない領域のことを指します</a:t>
            </a:r>
          </a:p>
          <a:p>
            <a:r>
              <a:rPr lang="ja-JP" altLang="en-US"/>
              <a:t>満員電車で目の前に人が居ると圧迫感を感じたりイライラしたりってことはありませんか？</a:t>
            </a:r>
          </a:p>
          <a:p>
            <a:r>
              <a:rPr lang="ja-JP" altLang="en-US"/>
              <a:t>これはパーソナルスペースが他人によって侵されているためで前後の範囲、特に前方に広く、左右には狭いという特徴があります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0899">
                                            <p:txEl>
                                              <p:pRg st="0" end="0"/>
                                            </p:txEl>
                                          </p:spTgt>
                                        </p:tgtEl>
                                        <p:attrNameLst>
                                          <p:attrName>style.visibility</p:attrName>
                                        </p:attrNameLst>
                                      </p:cBhvr>
                                      <p:to>
                                        <p:strVal val="visible"/>
                                      </p:to>
                                    </p:set>
                                    <p:anim calcmode="lin" valueType="num">
                                      <p:cBhvr additive="base">
                                        <p:cTn id="7" dur="500" fill="hold"/>
                                        <p:tgtEl>
                                          <p:spTgt spid="808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08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0899">
                                            <p:txEl>
                                              <p:pRg st="1" end="1"/>
                                            </p:txEl>
                                          </p:spTgt>
                                        </p:tgtEl>
                                        <p:attrNameLst>
                                          <p:attrName>style.visibility</p:attrName>
                                        </p:attrNameLst>
                                      </p:cBhvr>
                                      <p:to>
                                        <p:strVal val="visible"/>
                                      </p:to>
                                    </p:set>
                                    <p:anim calcmode="lin" valueType="num">
                                      <p:cBhvr additive="base">
                                        <p:cTn id="13" dur="500" fill="hold"/>
                                        <p:tgtEl>
                                          <p:spTgt spid="808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08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0899">
                                            <p:txEl>
                                              <p:pRg st="2" end="2"/>
                                            </p:txEl>
                                          </p:spTgt>
                                        </p:tgtEl>
                                        <p:attrNameLst>
                                          <p:attrName>style.visibility</p:attrName>
                                        </p:attrNameLst>
                                      </p:cBhvr>
                                      <p:to>
                                        <p:strVal val="visible"/>
                                      </p:to>
                                    </p:set>
                                    <p:anim calcmode="lin" valueType="num">
                                      <p:cBhvr additive="base">
                                        <p:cTn id="19" dur="500" fill="hold"/>
                                        <p:tgtEl>
                                          <p:spTgt spid="808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808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899" grpId="0"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2948" name="Picture 4" descr="5_train-st"/>
          <p:cNvPicPr>
            <a:picLocks noChangeAspect="1" noChangeArrowheads="1"/>
          </p:cNvPicPr>
          <p:nvPr/>
        </p:nvPicPr>
        <p:blipFill>
          <a:blip r:embed="rId3"/>
          <a:srcRect/>
          <a:stretch>
            <a:fillRect/>
          </a:stretch>
        </p:blipFill>
        <p:spPr bwMode="auto">
          <a:xfrm>
            <a:off x="5580063" y="3141663"/>
            <a:ext cx="3348037" cy="2511425"/>
          </a:xfrm>
          <a:prstGeom prst="rect">
            <a:avLst/>
          </a:prstGeom>
          <a:noFill/>
        </p:spPr>
      </p:pic>
      <p:sp>
        <p:nvSpPr>
          <p:cNvPr id="82946" name="Rectangle 2"/>
          <p:cNvSpPr>
            <a:spLocks noGrp="1" noChangeArrowheads="1"/>
          </p:cNvSpPr>
          <p:nvPr>
            <p:ph type="title"/>
          </p:nvPr>
        </p:nvSpPr>
        <p:spPr/>
        <p:txBody>
          <a:bodyPr/>
          <a:lstStyle/>
          <a:p>
            <a:r>
              <a:rPr lang="ja-JP" altLang="en-US" sz="3200"/>
              <a:t>パーソナルスペース</a:t>
            </a:r>
            <a:br>
              <a:rPr lang="ja-JP" altLang="en-US" sz="3200"/>
            </a:br>
            <a:r>
              <a:rPr lang="ja-JP" altLang="en-US" sz="3200"/>
              <a:t> （プライベートエリア）</a:t>
            </a:r>
          </a:p>
        </p:txBody>
      </p:sp>
      <p:sp>
        <p:nvSpPr>
          <p:cNvPr id="82947" name="Rectangle 3"/>
          <p:cNvSpPr>
            <a:spLocks noGrp="1" noChangeArrowheads="1"/>
          </p:cNvSpPr>
          <p:nvPr>
            <p:ph type="body" idx="1"/>
          </p:nvPr>
        </p:nvSpPr>
        <p:spPr/>
        <p:txBody>
          <a:bodyPr/>
          <a:lstStyle/>
          <a:p>
            <a:r>
              <a:rPr lang="ja-JP" altLang="en-US"/>
              <a:t>電車でも座席に座っていればある程度パーソナルスペースが確保できるので不快感は軽減されます</a:t>
            </a:r>
          </a:p>
          <a:p>
            <a:r>
              <a:rPr lang="ja-JP" altLang="en-US"/>
              <a:t>が、ボックス席だとどうでしょうか？</a:t>
            </a:r>
          </a:p>
          <a:p>
            <a:r>
              <a:rPr lang="ja-JP" altLang="en-US"/>
              <a:t>人によっては不快感を感じると思います</a:t>
            </a:r>
          </a:p>
          <a:p>
            <a:r>
              <a:rPr lang="ja-JP" altLang="en-US"/>
              <a:t>これは自身のスペースと正面の人のスペースが交差しているような感覚になるためです</a:t>
            </a:r>
          </a:p>
          <a:p>
            <a:endParaRPr lang="en-US" altLang="ja-JP"/>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2947">
                                            <p:txEl>
                                              <p:pRg st="0" end="0"/>
                                            </p:txEl>
                                          </p:spTgt>
                                        </p:tgtEl>
                                        <p:attrNameLst>
                                          <p:attrName>style.visibility</p:attrName>
                                        </p:attrNameLst>
                                      </p:cBhvr>
                                      <p:to>
                                        <p:strVal val="visible"/>
                                      </p:to>
                                    </p:set>
                                    <p:anim calcmode="lin" valueType="num">
                                      <p:cBhvr additive="base">
                                        <p:cTn id="7" dur="500" fill="hold"/>
                                        <p:tgtEl>
                                          <p:spTgt spid="8294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294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2947">
                                            <p:txEl>
                                              <p:pRg st="1" end="1"/>
                                            </p:txEl>
                                          </p:spTgt>
                                        </p:tgtEl>
                                        <p:attrNameLst>
                                          <p:attrName>style.visibility</p:attrName>
                                        </p:attrNameLst>
                                      </p:cBhvr>
                                      <p:to>
                                        <p:strVal val="visible"/>
                                      </p:to>
                                    </p:set>
                                    <p:anim calcmode="lin" valueType="num">
                                      <p:cBhvr additive="base">
                                        <p:cTn id="13" dur="500" fill="hold"/>
                                        <p:tgtEl>
                                          <p:spTgt spid="82947">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294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nodeType="clickEffect">
                                  <p:stCondLst>
                                    <p:cond delay="0"/>
                                  </p:stCondLst>
                                  <p:childTnLst>
                                    <p:set>
                                      <p:cBhvr>
                                        <p:cTn id="18" dur="1" fill="hold">
                                          <p:stCondLst>
                                            <p:cond delay="0"/>
                                          </p:stCondLst>
                                        </p:cTn>
                                        <p:tgtEl>
                                          <p:spTgt spid="82948"/>
                                        </p:tgtEl>
                                        <p:attrNameLst>
                                          <p:attrName>style.visibility</p:attrName>
                                        </p:attrNameLst>
                                      </p:cBhvr>
                                      <p:to>
                                        <p:strVal val="visible"/>
                                      </p:to>
                                    </p:set>
                                    <p:animEffect transition="in" filter="blinds(horizontal)">
                                      <p:cBhvr>
                                        <p:cTn id="19" dur="500"/>
                                        <p:tgtEl>
                                          <p:spTgt spid="82948"/>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2947">
                                            <p:txEl>
                                              <p:pRg st="2" end="2"/>
                                            </p:txEl>
                                          </p:spTgt>
                                        </p:tgtEl>
                                        <p:attrNameLst>
                                          <p:attrName>style.visibility</p:attrName>
                                        </p:attrNameLst>
                                      </p:cBhvr>
                                      <p:to>
                                        <p:strVal val="visible"/>
                                      </p:to>
                                    </p:set>
                                    <p:anim calcmode="lin" valueType="num">
                                      <p:cBhvr additive="base">
                                        <p:cTn id="24" dur="500" fill="hold"/>
                                        <p:tgtEl>
                                          <p:spTgt spid="82947">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8294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82947">
                                            <p:txEl>
                                              <p:pRg st="3" end="3"/>
                                            </p:txEl>
                                          </p:spTgt>
                                        </p:tgtEl>
                                        <p:attrNameLst>
                                          <p:attrName>style.visibility</p:attrName>
                                        </p:attrNameLst>
                                      </p:cBhvr>
                                      <p:to>
                                        <p:strVal val="visible"/>
                                      </p:to>
                                    </p:set>
                                    <p:anim calcmode="lin" valueType="num">
                                      <p:cBhvr additive="base">
                                        <p:cTn id="30" dur="500" fill="hold"/>
                                        <p:tgtEl>
                                          <p:spTgt spid="82947">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8294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4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p:txBody>
          <a:bodyPr/>
          <a:lstStyle/>
          <a:p>
            <a:r>
              <a:rPr lang="ja-JP" altLang="en-US" sz="3200"/>
              <a:t>パーソナルスペース</a:t>
            </a:r>
            <a:br>
              <a:rPr lang="ja-JP" altLang="en-US" sz="3200"/>
            </a:br>
            <a:r>
              <a:rPr lang="ja-JP" altLang="en-US" sz="3200"/>
              <a:t> （プライベートエリア）</a:t>
            </a:r>
          </a:p>
        </p:txBody>
      </p:sp>
      <p:sp>
        <p:nvSpPr>
          <p:cNvPr id="94211" name="Rectangle 3"/>
          <p:cNvSpPr>
            <a:spLocks noGrp="1" noChangeArrowheads="1"/>
          </p:cNvSpPr>
          <p:nvPr>
            <p:ph type="body" idx="1"/>
          </p:nvPr>
        </p:nvSpPr>
        <p:spPr/>
        <p:txBody>
          <a:bodyPr/>
          <a:lstStyle/>
          <a:p>
            <a:r>
              <a:rPr lang="ja-JP" altLang="en-US"/>
              <a:t>先ほどの満員電車の例や満員のエレベータを想像してみてください</a:t>
            </a:r>
          </a:p>
          <a:p>
            <a:r>
              <a:rPr lang="ja-JP" altLang="en-US"/>
              <a:t>上空を見上げた経験はないでしょうか？</a:t>
            </a:r>
          </a:p>
          <a:p>
            <a:r>
              <a:rPr lang="ja-JP" altLang="en-US"/>
              <a:t>これは上空のスペースにパーソナルスペースを求めたためです</a:t>
            </a:r>
          </a:p>
          <a:p>
            <a:r>
              <a:rPr lang="ja-JP" altLang="en-US"/>
              <a:t>こういった場合天井は高いほうがより広い空間を得られるため圧迫感は軽減されます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4211">
                                            <p:txEl>
                                              <p:pRg st="0" end="0"/>
                                            </p:txEl>
                                          </p:spTgt>
                                        </p:tgtEl>
                                        <p:attrNameLst>
                                          <p:attrName>style.visibility</p:attrName>
                                        </p:attrNameLst>
                                      </p:cBhvr>
                                      <p:to>
                                        <p:strVal val="visible"/>
                                      </p:to>
                                    </p:set>
                                    <p:anim calcmode="lin" valueType="num">
                                      <p:cBhvr additive="base">
                                        <p:cTn id="7" dur="500" fill="hold"/>
                                        <p:tgtEl>
                                          <p:spTgt spid="9421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421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4211">
                                            <p:txEl>
                                              <p:pRg st="1" end="1"/>
                                            </p:txEl>
                                          </p:spTgt>
                                        </p:tgtEl>
                                        <p:attrNameLst>
                                          <p:attrName>style.visibility</p:attrName>
                                        </p:attrNameLst>
                                      </p:cBhvr>
                                      <p:to>
                                        <p:strVal val="visible"/>
                                      </p:to>
                                    </p:set>
                                    <p:anim calcmode="lin" valueType="num">
                                      <p:cBhvr additive="base">
                                        <p:cTn id="13" dur="500" fill="hold"/>
                                        <p:tgtEl>
                                          <p:spTgt spid="94211">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421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4211">
                                            <p:txEl>
                                              <p:pRg st="2" end="2"/>
                                            </p:txEl>
                                          </p:spTgt>
                                        </p:tgtEl>
                                        <p:attrNameLst>
                                          <p:attrName>style.visibility</p:attrName>
                                        </p:attrNameLst>
                                      </p:cBhvr>
                                      <p:to>
                                        <p:strVal val="visible"/>
                                      </p:to>
                                    </p:set>
                                    <p:anim calcmode="lin" valueType="num">
                                      <p:cBhvr additive="base">
                                        <p:cTn id="19" dur="500" fill="hold"/>
                                        <p:tgtEl>
                                          <p:spTgt spid="94211">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421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4211">
                                            <p:txEl>
                                              <p:pRg st="3" end="3"/>
                                            </p:txEl>
                                          </p:spTgt>
                                        </p:tgtEl>
                                        <p:attrNameLst>
                                          <p:attrName>style.visibility</p:attrName>
                                        </p:attrNameLst>
                                      </p:cBhvr>
                                      <p:to>
                                        <p:strVal val="visible"/>
                                      </p:to>
                                    </p:set>
                                    <p:anim calcmode="lin" valueType="num">
                                      <p:cBhvr additive="base">
                                        <p:cTn id="25" dur="500" fill="hold"/>
                                        <p:tgtEl>
                                          <p:spTgt spid="942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9421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1"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ja-JP" altLang="en-US" sz="3200"/>
              <a:t>パーソナルスペース</a:t>
            </a:r>
            <a:br>
              <a:rPr lang="ja-JP" altLang="en-US" sz="3200"/>
            </a:br>
            <a:r>
              <a:rPr lang="ja-JP" altLang="en-US" sz="3200"/>
              <a:t> （プライベートエリア）</a:t>
            </a:r>
          </a:p>
        </p:txBody>
      </p:sp>
      <p:sp>
        <p:nvSpPr>
          <p:cNvPr id="96259" name="Rectangle 3"/>
          <p:cNvSpPr>
            <a:spLocks noGrp="1" noChangeArrowheads="1"/>
          </p:cNvSpPr>
          <p:nvPr>
            <p:ph type="body" idx="1"/>
          </p:nvPr>
        </p:nvSpPr>
        <p:spPr/>
        <p:txBody>
          <a:bodyPr/>
          <a:lstStyle/>
          <a:p>
            <a:r>
              <a:rPr lang="ja-JP" altLang="en-US"/>
              <a:t>パーソナルスペースは周囲の状況や関係によっても変化します</a:t>
            </a:r>
          </a:p>
          <a:p>
            <a:r>
              <a:rPr lang="ja-JP" altLang="en-US"/>
              <a:t>このパーソナルスペースというのは人によっても広さが違います</a:t>
            </a:r>
          </a:p>
          <a:p>
            <a:r>
              <a:rPr lang="ja-JP" altLang="en-US"/>
              <a:t>もともとは自己防衛のための能力の一つだったと考えられるためで上司と部下など立場が違えば受けるストレスも違ってきます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6259">
                                            <p:txEl>
                                              <p:pRg st="0" end="0"/>
                                            </p:txEl>
                                          </p:spTgt>
                                        </p:tgtEl>
                                        <p:attrNameLst>
                                          <p:attrName>style.visibility</p:attrName>
                                        </p:attrNameLst>
                                      </p:cBhvr>
                                      <p:to>
                                        <p:strVal val="visible"/>
                                      </p:to>
                                    </p:set>
                                    <p:anim calcmode="lin" valueType="num">
                                      <p:cBhvr additive="base">
                                        <p:cTn id="7" dur="500" fill="hold"/>
                                        <p:tgtEl>
                                          <p:spTgt spid="9625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9625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6259">
                                            <p:txEl>
                                              <p:pRg st="1" end="1"/>
                                            </p:txEl>
                                          </p:spTgt>
                                        </p:tgtEl>
                                        <p:attrNameLst>
                                          <p:attrName>style.visibility</p:attrName>
                                        </p:attrNameLst>
                                      </p:cBhvr>
                                      <p:to>
                                        <p:strVal val="visible"/>
                                      </p:to>
                                    </p:set>
                                    <p:anim calcmode="lin" valueType="num">
                                      <p:cBhvr additive="base">
                                        <p:cTn id="13" dur="500" fill="hold"/>
                                        <p:tgtEl>
                                          <p:spTgt spid="9625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9625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6259">
                                            <p:txEl>
                                              <p:pRg st="2" end="2"/>
                                            </p:txEl>
                                          </p:spTgt>
                                        </p:tgtEl>
                                        <p:attrNameLst>
                                          <p:attrName>style.visibility</p:attrName>
                                        </p:attrNameLst>
                                      </p:cBhvr>
                                      <p:to>
                                        <p:strVal val="visible"/>
                                      </p:to>
                                    </p:set>
                                    <p:anim calcmode="lin" valueType="num">
                                      <p:cBhvr additive="base">
                                        <p:cTn id="19" dur="500" fill="hold"/>
                                        <p:tgtEl>
                                          <p:spTgt spid="9625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9625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build="p"/>
    </p:bldLst>
  </p:timing>
</p:sld>
</file>

<file path=ppt/theme/theme1.xml><?xml version="1.0" encoding="utf-8"?>
<a:theme xmlns:a="http://schemas.openxmlformats.org/drawingml/2006/main" name="スライドマスタT10">
  <a:themeElements>
    <a:clrScheme name="スライドマスタT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スライドマスタT10">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スライドマスタT10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スライドマスタT10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スライドマスタT10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スライドマスタT10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スライドマスタT10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スライドマスタT10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スライドマスタT10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スライドマスタT10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スライドマスタT10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スライドマスタT10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スライドマスタT10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スライドマスタT10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スライドマスタO20</Template>
  <TotalTime>957</TotalTime>
  <Words>2246</Words>
  <Application>Microsoft Office PowerPoint</Application>
  <PresentationFormat>画面に合わせる (4:3)</PresentationFormat>
  <Paragraphs>177</Paragraphs>
  <Slides>37</Slides>
  <Notes>37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37</vt:i4>
      </vt:variant>
    </vt:vector>
  </HeadingPairs>
  <TitlesOfParts>
    <vt:vector size="42" baseType="lpstr">
      <vt:lpstr>Arial</vt:lpstr>
      <vt:lpstr>ＭＳ Ｐゴシック</vt:lpstr>
      <vt:lpstr>ＭＳ Ｐ明朝</vt:lpstr>
      <vt:lpstr>Tahoma</vt:lpstr>
      <vt:lpstr>スライドマスタT10</vt:lpstr>
      <vt:lpstr>マジックに学ぶ コミュニケーション術</vt:lpstr>
      <vt:lpstr>自己紹介</vt:lpstr>
      <vt:lpstr>マジックから学ぶとありますが･･･</vt:lpstr>
      <vt:lpstr>クロースアップマジックって何ぞ？</vt:lpstr>
      <vt:lpstr>心地いい距離、不快な距離</vt:lpstr>
      <vt:lpstr>パーソナルスペース （プライベートエリア）</vt:lpstr>
      <vt:lpstr>パーソナルスペース  （プライベートエリア）</vt:lpstr>
      <vt:lpstr>パーソナルスペース  （プライベートエリア）</vt:lpstr>
      <vt:lpstr>パーソナルスペース  （プライベートエリア）</vt:lpstr>
      <vt:lpstr>何でも境界を形成する</vt:lpstr>
      <vt:lpstr>認知されやすいためには</vt:lpstr>
      <vt:lpstr>状況によって変わる パーソナルスペース</vt:lpstr>
      <vt:lpstr>状況によって変わる パーソナルスペース</vt:lpstr>
      <vt:lpstr>横並びでのパーソナルスペース</vt:lpstr>
      <vt:lpstr>横並びでのパーソナルスペース</vt:lpstr>
      <vt:lpstr>パーソナルスペースから見える重要度</vt:lpstr>
      <vt:lpstr>パーソナルスペースは語る</vt:lpstr>
      <vt:lpstr>無用な衝突を避ける</vt:lpstr>
      <vt:lpstr>無用な衝突を避ける</vt:lpstr>
      <vt:lpstr>プロジェクトでも同様</vt:lpstr>
      <vt:lpstr>褒めるときは正面で</vt:lpstr>
      <vt:lpstr>褒めるときは正面で</vt:lpstr>
      <vt:lpstr>パーソナルスペースとポジション</vt:lpstr>
      <vt:lpstr>○○ハラスメント</vt:lpstr>
      <vt:lpstr>○○ハラスメント</vt:lpstr>
      <vt:lpstr>何かを渡すときの振る舞い</vt:lpstr>
      <vt:lpstr>相手に選択の余地がある場合</vt:lpstr>
      <vt:lpstr>相手に選択の余地がある場合</vt:lpstr>
      <vt:lpstr>相手が受け取りやすいようにする</vt:lpstr>
      <vt:lpstr>何かを渡すときの振る舞い</vt:lpstr>
      <vt:lpstr>マナーとエスコート</vt:lpstr>
      <vt:lpstr>自身のパーソナルスペースと エスコート</vt:lpstr>
      <vt:lpstr>自身のパーソナルスペースと エスコート</vt:lpstr>
      <vt:lpstr>自身のパーソナルスペースと エスコート</vt:lpstr>
      <vt:lpstr>異性間のパーソナルエリア</vt:lpstr>
      <vt:lpstr>まとめ</vt:lpstr>
      <vt:lpstr>Q and A</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マジックに学ぶ コミュニケーション術</dc:title>
  <dc:creator>samejima</dc:creator>
  <cp:lastModifiedBy>わんくま同盟</cp:lastModifiedBy>
  <cp:revision>15</cp:revision>
  <dcterms:created xsi:type="dcterms:W3CDTF">2008-06-09T06:57:33Z</dcterms:created>
  <dcterms:modified xsi:type="dcterms:W3CDTF">2008-12-27T10:51:55Z</dcterms:modified>
</cp:coreProperties>
</file>