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50"/>
  </p:notesMasterIdLst>
  <p:sldIdLst>
    <p:sldId id="266" r:id="rId2"/>
    <p:sldId id="267" r:id="rId3"/>
    <p:sldId id="268" r:id="rId4"/>
    <p:sldId id="269" r:id="rId5"/>
    <p:sldId id="270" r:id="rId6"/>
    <p:sldId id="271" r:id="rId7"/>
    <p:sldId id="272" r:id="rId8"/>
    <p:sldId id="273" r:id="rId9"/>
    <p:sldId id="274" r:id="rId10"/>
    <p:sldId id="275" r:id="rId11"/>
    <p:sldId id="276" r:id="rId12"/>
    <p:sldId id="277" r:id="rId13"/>
    <p:sldId id="278" r:id="rId14"/>
    <p:sldId id="279" r:id="rId15"/>
    <p:sldId id="280" r:id="rId16"/>
    <p:sldId id="281" r:id="rId17"/>
    <p:sldId id="282" r:id="rId18"/>
    <p:sldId id="283" r:id="rId19"/>
    <p:sldId id="284" r:id="rId20"/>
    <p:sldId id="285" r:id="rId21"/>
    <p:sldId id="286" r:id="rId22"/>
    <p:sldId id="287" r:id="rId23"/>
    <p:sldId id="288" r:id="rId24"/>
    <p:sldId id="289" r:id="rId25"/>
    <p:sldId id="290" r:id="rId26"/>
    <p:sldId id="291" r:id="rId27"/>
    <p:sldId id="292" r:id="rId28"/>
    <p:sldId id="293" r:id="rId29"/>
    <p:sldId id="294" r:id="rId30"/>
    <p:sldId id="295" r:id="rId31"/>
    <p:sldId id="296" r:id="rId32"/>
    <p:sldId id="297" r:id="rId33"/>
    <p:sldId id="298" r:id="rId34"/>
    <p:sldId id="299" r:id="rId35"/>
    <p:sldId id="300" r:id="rId36"/>
    <p:sldId id="301" r:id="rId37"/>
    <p:sldId id="302" r:id="rId38"/>
    <p:sldId id="303" r:id="rId39"/>
    <p:sldId id="304" r:id="rId40"/>
    <p:sldId id="305" r:id="rId41"/>
    <p:sldId id="306" r:id="rId42"/>
    <p:sldId id="307" r:id="rId43"/>
    <p:sldId id="308" r:id="rId44"/>
    <p:sldId id="309" r:id="rId45"/>
    <p:sldId id="310" r:id="rId46"/>
    <p:sldId id="311" r:id="rId47"/>
    <p:sldId id="312" r:id="rId48"/>
    <p:sldId id="313" r:id="rId49"/>
  </p:sldIdLst>
  <p:sldSz cx="9144000" cy="6858000" type="screen4x3"/>
  <p:notesSz cx="6735763" cy="9866313"/>
  <p:defaultTex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webPr encoding="shift_jis"/>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p:scale>
          <a:sx n="100" d="100"/>
          <a:sy n="100" d="100"/>
        </p:scale>
        <p:origin x="36" y="-6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19413" cy="49371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idx="1"/>
          </p:nvPr>
        </p:nvSpPr>
        <p:spPr>
          <a:xfrm>
            <a:off x="3814763" y="0"/>
            <a:ext cx="2919412" cy="493713"/>
          </a:xfrm>
          <a:prstGeom prst="rect">
            <a:avLst/>
          </a:prstGeom>
        </p:spPr>
        <p:txBody>
          <a:bodyPr vert="horz" lIns="91440" tIns="45720" rIns="91440" bIns="45720" rtlCol="0"/>
          <a:lstStyle>
            <a:lvl1pPr algn="r">
              <a:defRPr sz="1200"/>
            </a:lvl1pPr>
          </a:lstStyle>
          <a:p>
            <a:fld id="{5B3C5432-9B07-48EE-A2E3-DE7F89C8A23D}" type="datetimeFigureOut">
              <a:rPr kumimoji="1" lang="ja-JP" altLang="en-US" smtClean="0"/>
              <a:pPr/>
              <a:t>2008/12/23</a:t>
            </a:fld>
            <a:endParaRPr kumimoji="1" lang="ja-JP" altLang="en-US"/>
          </a:p>
        </p:txBody>
      </p:sp>
      <p:sp>
        <p:nvSpPr>
          <p:cNvPr id="4" name="スライド イメージ プレースホルダ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 4"/>
          <p:cNvSpPr>
            <a:spLocks noGrp="1"/>
          </p:cNvSpPr>
          <p:nvPr>
            <p:ph type="body" sz="quarter" idx="3"/>
          </p:nvPr>
        </p:nvSpPr>
        <p:spPr>
          <a:xfrm>
            <a:off x="673100" y="4686300"/>
            <a:ext cx="5389563" cy="4440238"/>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 5"/>
          <p:cNvSpPr>
            <a:spLocks noGrp="1"/>
          </p:cNvSpPr>
          <p:nvPr>
            <p:ph type="ftr" sz="quarter" idx="4"/>
          </p:nvPr>
        </p:nvSpPr>
        <p:spPr>
          <a:xfrm>
            <a:off x="0" y="9371013"/>
            <a:ext cx="2919413" cy="49371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3814763" y="9371013"/>
            <a:ext cx="2919412" cy="493712"/>
          </a:xfrm>
          <a:prstGeom prst="rect">
            <a:avLst/>
          </a:prstGeom>
        </p:spPr>
        <p:txBody>
          <a:bodyPr vert="horz" lIns="91440" tIns="45720" rIns="91440" bIns="45720" rtlCol="0" anchor="b"/>
          <a:lstStyle>
            <a:lvl1pPr algn="r">
              <a:defRPr sz="1200"/>
            </a:lvl1pPr>
          </a:lstStyle>
          <a:p>
            <a:fld id="{0D7189C3-70FD-45C8-AA34-3D07BFDF182C}"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12/23/2008 1:19 PM</a:t>
            </a:fld>
            <a:endParaRPr lang="en-US" dirty="0"/>
          </a:p>
        </p:txBody>
      </p:sp>
      <p:sp>
        <p:nvSpPr>
          <p:cNvPr id="6" name="Footer Placeholder 5"/>
          <p:cNvSpPr>
            <a:spLocks noGrp="1"/>
          </p:cNvSpPr>
          <p:nvPr>
            <p:ph type="ftr" sz="quarter" idx="12"/>
          </p:nvPr>
        </p:nvSpPr>
        <p:spPr>
          <a:xfrm>
            <a:off x="0" y="9371285"/>
            <a:ext cx="6062187" cy="493316"/>
          </a:xfrm>
        </p:spPr>
        <p:txBody>
          <a:bodyPr/>
          <a:lstStyle/>
          <a:p>
            <a:r>
              <a:rPr lang="en-US" sz="500" dirty="0" smtClean="0">
                <a:solidFill>
                  <a:srgbClr val="000000"/>
                </a:solidFill>
                <a:latin typeface="Arial" pitchFamily="34" charset="0"/>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Arial" pitchFamily="34" charset="0"/>
              </a:rPr>
            </a:br>
            <a:r>
              <a:rPr lang="en-US" sz="500" dirty="0" smtClean="0">
                <a:solidFill>
                  <a:srgbClr val="000000"/>
                </a:solidFill>
                <a:latin typeface="Arial" pitchFamily="34" charset="0"/>
              </a:rPr>
              <a:t>MICROSOFT MAKES NO WARRANTIES, EXPRESS, IMPLIED OR STATUTORY, AS TO THE INFORMATION IN THIS PRESENTATION.</a:t>
            </a:r>
          </a:p>
          <a:p>
            <a:endParaRPr lang="en-US" sz="500" dirty="0">
              <a:latin typeface="Arial" pitchFamily="34" charset="0"/>
            </a:endParaRPr>
          </a:p>
        </p:txBody>
      </p:sp>
      <p:sp>
        <p:nvSpPr>
          <p:cNvPr id="7" name="Slide Number Placeholder 6"/>
          <p:cNvSpPr>
            <a:spLocks noGrp="1"/>
          </p:cNvSpPr>
          <p:nvPr>
            <p:ph type="sldNum" sz="quarter" idx="13"/>
          </p:nvPr>
        </p:nvSpPr>
        <p:spPr>
          <a:xfrm>
            <a:off x="6062186" y="9371285"/>
            <a:ext cx="672018" cy="493316"/>
          </a:xfrm>
        </p:spPr>
        <p:txBody>
          <a:bodyPr/>
          <a:lstStyle/>
          <a:p>
            <a:fld id="{EC87E0CF-87F6-4B58-B8B8-DCAB2DAAF3CA}"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12/23/2008 1:19 PM</a:t>
            </a:fld>
            <a:endParaRPr lang="en-US" dirty="0"/>
          </a:p>
        </p:txBody>
      </p:sp>
      <p:sp>
        <p:nvSpPr>
          <p:cNvPr id="6" name="Footer Placeholder 5"/>
          <p:cNvSpPr>
            <a:spLocks noGrp="1"/>
          </p:cNvSpPr>
          <p:nvPr>
            <p:ph type="ftr" sz="quarter" idx="12"/>
          </p:nvPr>
        </p:nvSpPr>
        <p:spPr/>
        <p:txBody>
          <a:bodyPr/>
          <a:lstStyle/>
          <a:p>
            <a:r>
              <a:rPr lang="en-US" dirty="0" smtClean="0">
                <a:solidFill>
                  <a:srgbClr val="000000"/>
                </a:solidFill>
                <a:latin typeface="Arial"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Arial" pitchFamily="34" charset="0"/>
              </a:rPr>
            </a:br>
            <a:r>
              <a:rPr lang="en-US" dirty="0" smtClean="0">
                <a:solidFill>
                  <a:srgbClr val="000000"/>
                </a:solidFill>
                <a:latin typeface="Arial" pitchFamily="34" charset="0"/>
              </a:rPr>
              <a:t>MICROSOFT MAKES NO WARRANTIES, EXPRESS, IMPLIED OR STATUTORY, AS TO THE INFORMATION IN THIS PRESENTATION.</a:t>
            </a:r>
          </a:p>
          <a:p>
            <a:endParaRPr lang="en-US" dirty="0">
              <a:latin typeface="Arial"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34</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12/23/2008 1:19 PM</a:t>
            </a:fld>
            <a:endParaRPr lang="en-US"/>
          </a:p>
        </p:txBody>
      </p:sp>
      <p:sp>
        <p:nvSpPr>
          <p:cNvPr id="6" name="Footer Placeholder 5"/>
          <p:cNvSpPr>
            <a:spLocks noGrp="1"/>
          </p:cNvSpPr>
          <p:nvPr>
            <p:ph type="ftr" sz="quarter" idx="12"/>
          </p:nvPr>
        </p:nvSpPr>
        <p:spPr>
          <a:xfrm>
            <a:off x="0" y="9371285"/>
            <a:ext cx="6062187" cy="493316"/>
          </a:xfrm>
        </p:spPr>
        <p:txBody>
          <a:bodyPr/>
          <a:lstStyle/>
          <a:p>
            <a:r>
              <a:rPr lang="en-US" sz="500" dirty="0" smtClean="0">
                <a:solidFill>
                  <a:srgbClr val="000000"/>
                </a:solidFill>
                <a:latin typeface="Arial" pitchFamily="34" charset="0"/>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Arial" pitchFamily="34" charset="0"/>
              </a:rPr>
            </a:br>
            <a:r>
              <a:rPr lang="en-US" sz="500" dirty="0" smtClean="0">
                <a:solidFill>
                  <a:srgbClr val="000000"/>
                </a:solidFill>
                <a:latin typeface="Arial" pitchFamily="34" charset="0"/>
              </a:rPr>
              <a:t>MICROSOFT MAKES NO WARRANTIES, EXPRESS, IMPLIED OR STATUTORY, AS TO THE INFORMATION IN THIS PRESENTATION.</a:t>
            </a:r>
          </a:p>
          <a:p>
            <a:endParaRPr lang="en-US" sz="500" dirty="0">
              <a:latin typeface="Arial" pitchFamily="34" charset="0"/>
            </a:endParaRPr>
          </a:p>
        </p:txBody>
      </p:sp>
      <p:sp>
        <p:nvSpPr>
          <p:cNvPr id="7" name="Slide Number Placeholder 6"/>
          <p:cNvSpPr>
            <a:spLocks noGrp="1"/>
          </p:cNvSpPr>
          <p:nvPr>
            <p:ph type="sldNum" sz="quarter" idx="13"/>
          </p:nvPr>
        </p:nvSpPr>
        <p:spPr>
          <a:xfrm>
            <a:off x="6062186" y="9371285"/>
            <a:ext cx="672018" cy="493316"/>
          </a:xfrm>
        </p:spPr>
        <p:txBody>
          <a:bodyPr/>
          <a:lstStyle/>
          <a:p>
            <a:fld id="{EC87E0CF-87F6-4B58-B8B8-DCAB2DAAF3CA}" type="slidenum">
              <a:rPr lang="en-US" smtClean="0"/>
              <a:pPr/>
              <a:t>46</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12/23/2008 1:19 PM</a:t>
            </a:fld>
            <a:endParaRPr lang="en-US" dirty="0"/>
          </a:p>
        </p:txBody>
      </p:sp>
      <p:sp>
        <p:nvSpPr>
          <p:cNvPr id="6" name="Footer Placeholder 5"/>
          <p:cNvSpPr>
            <a:spLocks noGrp="1"/>
          </p:cNvSpPr>
          <p:nvPr>
            <p:ph type="ftr" sz="quarter" idx="12"/>
          </p:nvPr>
        </p:nvSpPr>
        <p:spPr/>
        <p:txBody>
          <a:bodyPr/>
          <a:lstStyle/>
          <a:p>
            <a:r>
              <a:rPr lang="en-US" dirty="0" smtClean="0">
                <a:solidFill>
                  <a:srgbClr val="000000"/>
                </a:solidFill>
                <a:latin typeface="Arial"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Arial" pitchFamily="34" charset="0"/>
              </a:rPr>
            </a:br>
            <a:r>
              <a:rPr lang="en-US" dirty="0" smtClean="0">
                <a:solidFill>
                  <a:srgbClr val="000000"/>
                </a:solidFill>
                <a:latin typeface="Arial" pitchFamily="34" charset="0"/>
              </a:rPr>
              <a:t>MICROSOFT MAKES NO WARRANTIES, EXPRESS, IMPLIED OR STATUTORY, AS TO THE INFORMATION IN THIS PRESENTATION.</a:t>
            </a:r>
          </a:p>
          <a:p>
            <a:endParaRPr lang="en-US" dirty="0">
              <a:latin typeface="Arial"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47</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12/23/2008 1:19 PM</a:t>
            </a:fld>
            <a:endParaRPr lang="en-US" dirty="0"/>
          </a:p>
        </p:txBody>
      </p:sp>
      <p:sp>
        <p:nvSpPr>
          <p:cNvPr id="6" name="Footer Placeholder 5"/>
          <p:cNvSpPr>
            <a:spLocks noGrp="1"/>
          </p:cNvSpPr>
          <p:nvPr>
            <p:ph type="ftr" sz="quarter" idx="12"/>
          </p:nvPr>
        </p:nvSpPr>
        <p:spPr/>
        <p:txBody>
          <a:bodyPr/>
          <a:lstStyle/>
          <a:p>
            <a:r>
              <a:rPr lang="en-US" dirty="0" smtClean="0">
                <a:solidFill>
                  <a:srgbClr val="000000"/>
                </a:solidFill>
                <a:latin typeface="Arial"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Arial" pitchFamily="34" charset="0"/>
              </a:rPr>
            </a:br>
            <a:r>
              <a:rPr lang="en-US" dirty="0" smtClean="0">
                <a:solidFill>
                  <a:srgbClr val="000000"/>
                </a:solidFill>
                <a:latin typeface="Arial" pitchFamily="34" charset="0"/>
              </a:rPr>
              <a:t>MICROSOFT MAKES NO WARRANTIES, EXPRESS, IMPLIED OR STATUTORY, AS TO THE INFORMATION IN THIS PRESENTATION.</a:t>
            </a:r>
          </a:p>
          <a:p>
            <a:endParaRPr lang="en-US" dirty="0">
              <a:latin typeface="Arial"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12/23/2008 1:19 PM</a:t>
            </a:fld>
            <a:endParaRPr lang="en-US" dirty="0"/>
          </a:p>
        </p:txBody>
      </p:sp>
      <p:sp>
        <p:nvSpPr>
          <p:cNvPr id="6" name="Footer Placeholder 5"/>
          <p:cNvSpPr>
            <a:spLocks noGrp="1"/>
          </p:cNvSpPr>
          <p:nvPr>
            <p:ph type="ftr" sz="quarter" idx="12"/>
          </p:nvPr>
        </p:nvSpPr>
        <p:spPr/>
        <p:txBody>
          <a:bodyPr/>
          <a:lstStyle/>
          <a:p>
            <a:r>
              <a:rPr lang="en-US" dirty="0" smtClean="0">
                <a:solidFill>
                  <a:srgbClr val="000000"/>
                </a:solidFill>
                <a:latin typeface="Arial"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Arial" pitchFamily="34" charset="0"/>
              </a:rPr>
            </a:br>
            <a:r>
              <a:rPr lang="en-US" dirty="0" smtClean="0">
                <a:solidFill>
                  <a:srgbClr val="000000"/>
                </a:solidFill>
                <a:latin typeface="Arial" pitchFamily="34" charset="0"/>
              </a:rPr>
              <a:t>MICROSOFT MAKES NO WARRANTIES, EXPRESS, IMPLIED OR STATUTORY, AS TO THE INFORMATION IN THIS PRESENTATION.</a:t>
            </a:r>
          </a:p>
          <a:p>
            <a:endParaRPr lang="en-US" dirty="0">
              <a:latin typeface="Arial"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12/23/2008 1:19 PM</a:t>
            </a:fld>
            <a:endParaRPr lang="en-US" dirty="0"/>
          </a:p>
        </p:txBody>
      </p:sp>
      <p:sp>
        <p:nvSpPr>
          <p:cNvPr id="6" name="Footer Placeholder 5"/>
          <p:cNvSpPr>
            <a:spLocks noGrp="1"/>
          </p:cNvSpPr>
          <p:nvPr>
            <p:ph type="ftr" sz="quarter" idx="12"/>
          </p:nvPr>
        </p:nvSpPr>
        <p:spPr/>
        <p:txBody>
          <a:bodyPr/>
          <a:lstStyle/>
          <a:p>
            <a:r>
              <a:rPr lang="en-US" dirty="0" smtClean="0">
                <a:solidFill>
                  <a:srgbClr val="000000"/>
                </a:solidFill>
                <a:latin typeface="Arial"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Arial" pitchFamily="34" charset="0"/>
              </a:rPr>
            </a:br>
            <a:r>
              <a:rPr lang="en-US" dirty="0" smtClean="0">
                <a:solidFill>
                  <a:srgbClr val="000000"/>
                </a:solidFill>
                <a:latin typeface="Arial" pitchFamily="34" charset="0"/>
              </a:rPr>
              <a:t>MICROSOFT MAKES NO WARRANTIES, EXPRESS, IMPLIED OR STATUTORY, AS TO THE INFORMATION IN THIS PRESENTATION.</a:t>
            </a:r>
          </a:p>
          <a:p>
            <a:endParaRPr lang="en-US" dirty="0">
              <a:latin typeface="Arial"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12/23/2008 1:19 PM</a:t>
            </a:fld>
            <a:endParaRPr lang="en-US" dirty="0"/>
          </a:p>
        </p:txBody>
      </p:sp>
      <p:sp>
        <p:nvSpPr>
          <p:cNvPr id="6" name="Footer Placeholder 5"/>
          <p:cNvSpPr>
            <a:spLocks noGrp="1"/>
          </p:cNvSpPr>
          <p:nvPr>
            <p:ph type="ftr" sz="quarter" idx="12"/>
          </p:nvPr>
        </p:nvSpPr>
        <p:spPr/>
        <p:txBody>
          <a:bodyPr/>
          <a:lstStyle/>
          <a:p>
            <a:r>
              <a:rPr lang="en-US" dirty="0" smtClean="0">
                <a:solidFill>
                  <a:srgbClr val="000000"/>
                </a:solidFill>
                <a:latin typeface="Arial"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Arial" pitchFamily="34" charset="0"/>
              </a:rPr>
            </a:br>
            <a:r>
              <a:rPr lang="en-US" dirty="0" smtClean="0">
                <a:solidFill>
                  <a:srgbClr val="000000"/>
                </a:solidFill>
                <a:latin typeface="Arial" pitchFamily="34" charset="0"/>
              </a:rPr>
              <a:t>MICROSOFT MAKES NO WARRANTIES, EXPRESS, IMPLIED OR STATUTORY, AS TO THE INFORMATION IN THIS PRESENTATION.</a:t>
            </a:r>
          </a:p>
          <a:p>
            <a:endParaRPr lang="en-US" dirty="0">
              <a:latin typeface="Arial"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13</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12/23/2008 1:19 PM</a:t>
            </a:fld>
            <a:endParaRPr lang="en-US"/>
          </a:p>
        </p:txBody>
      </p:sp>
      <p:sp>
        <p:nvSpPr>
          <p:cNvPr id="6" name="Footer Placeholder 5"/>
          <p:cNvSpPr>
            <a:spLocks noGrp="1"/>
          </p:cNvSpPr>
          <p:nvPr>
            <p:ph type="ftr" sz="quarter" idx="12"/>
          </p:nvPr>
        </p:nvSpPr>
        <p:spPr>
          <a:xfrm>
            <a:off x="0" y="9371285"/>
            <a:ext cx="6062187" cy="493316"/>
          </a:xfrm>
        </p:spPr>
        <p:txBody>
          <a:bodyPr/>
          <a:lstStyle/>
          <a:p>
            <a:r>
              <a:rPr lang="en-US" sz="500" dirty="0" smtClean="0">
                <a:solidFill>
                  <a:srgbClr val="000000"/>
                </a:solidFill>
                <a:latin typeface="Arial" pitchFamily="34" charset="0"/>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Arial" pitchFamily="34" charset="0"/>
              </a:rPr>
            </a:br>
            <a:r>
              <a:rPr lang="en-US" sz="500" dirty="0" smtClean="0">
                <a:solidFill>
                  <a:srgbClr val="000000"/>
                </a:solidFill>
                <a:latin typeface="Arial" pitchFamily="34" charset="0"/>
              </a:rPr>
              <a:t>MICROSOFT MAKES NO WARRANTIES, EXPRESS, IMPLIED OR STATUTORY, AS TO THE INFORMATION IN THIS PRESENTATION.</a:t>
            </a:r>
          </a:p>
          <a:p>
            <a:endParaRPr lang="en-US" sz="500" dirty="0">
              <a:latin typeface="Arial" pitchFamily="34" charset="0"/>
            </a:endParaRPr>
          </a:p>
        </p:txBody>
      </p:sp>
      <p:sp>
        <p:nvSpPr>
          <p:cNvPr id="7" name="Slide Number Placeholder 6"/>
          <p:cNvSpPr>
            <a:spLocks noGrp="1"/>
          </p:cNvSpPr>
          <p:nvPr>
            <p:ph type="sldNum" sz="quarter" idx="13"/>
          </p:nvPr>
        </p:nvSpPr>
        <p:spPr>
          <a:xfrm>
            <a:off x="6062186" y="9371285"/>
            <a:ext cx="672018" cy="493316"/>
          </a:xfrm>
        </p:spPr>
        <p:txBody>
          <a:bodyPr/>
          <a:lstStyle/>
          <a:p>
            <a:fld id="{EC87E0CF-87F6-4B58-B8B8-DCAB2DAAF3CA}" type="slidenum">
              <a:rPr lang="en-US" smtClean="0"/>
              <a:pPr/>
              <a:t>14</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12/23/2008 1:19 PM</a:t>
            </a:fld>
            <a:endParaRPr lang="en-US" dirty="0"/>
          </a:p>
        </p:txBody>
      </p:sp>
      <p:sp>
        <p:nvSpPr>
          <p:cNvPr id="6" name="Footer Placeholder 5"/>
          <p:cNvSpPr>
            <a:spLocks noGrp="1"/>
          </p:cNvSpPr>
          <p:nvPr>
            <p:ph type="ftr" sz="quarter" idx="12"/>
          </p:nvPr>
        </p:nvSpPr>
        <p:spPr/>
        <p:txBody>
          <a:bodyPr/>
          <a:lstStyle/>
          <a:p>
            <a:r>
              <a:rPr lang="en-US" dirty="0" smtClean="0">
                <a:solidFill>
                  <a:srgbClr val="000000"/>
                </a:solidFill>
                <a:latin typeface="Arial"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Arial" pitchFamily="34" charset="0"/>
              </a:rPr>
            </a:br>
            <a:r>
              <a:rPr lang="en-US" dirty="0" smtClean="0">
                <a:solidFill>
                  <a:srgbClr val="000000"/>
                </a:solidFill>
                <a:latin typeface="Arial" pitchFamily="34" charset="0"/>
              </a:rPr>
              <a:t>MICROSOFT MAKES NO WARRANTIES, EXPRESS, IMPLIED OR STATUTORY, AS TO THE INFORMATION IN THIS PRESENTATION.</a:t>
            </a:r>
          </a:p>
          <a:p>
            <a:endParaRPr lang="en-US" dirty="0">
              <a:latin typeface="Arial"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15</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12/23/2008 1:19 PM</a:t>
            </a:fld>
            <a:endParaRPr lang="en-US" dirty="0"/>
          </a:p>
        </p:txBody>
      </p:sp>
      <p:sp>
        <p:nvSpPr>
          <p:cNvPr id="6" name="Footer Placeholder 5"/>
          <p:cNvSpPr>
            <a:spLocks noGrp="1"/>
          </p:cNvSpPr>
          <p:nvPr>
            <p:ph type="ftr" sz="quarter" idx="12"/>
          </p:nvPr>
        </p:nvSpPr>
        <p:spPr/>
        <p:txBody>
          <a:bodyPr/>
          <a:lstStyle/>
          <a:p>
            <a:r>
              <a:rPr lang="en-US" dirty="0" smtClean="0">
                <a:solidFill>
                  <a:srgbClr val="000000"/>
                </a:solidFill>
                <a:latin typeface="Arial"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Arial" pitchFamily="34" charset="0"/>
              </a:rPr>
            </a:br>
            <a:r>
              <a:rPr lang="en-US" dirty="0" smtClean="0">
                <a:solidFill>
                  <a:srgbClr val="000000"/>
                </a:solidFill>
                <a:latin typeface="Arial" pitchFamily="34" charset="0"/>
              </a:rPr>
              <a:t>MICROSOFT MAKES NO WARRANTIES, EXPRESS, IMPLIED OR STATUTORY, AS TO THE INFORMATION IN THIS PRESENTATION.</a:t>
            </a:r>
          </a:p>
          <a:p>
            <a:endParaRPr lang="en-US" dirty="0">
              <a:latin typeface="Arial"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32</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12/23/2008 1:19 PM</a:t>
            </a:fld>
            <a:endParaRPr lang="en-US"/>
          </a:p>
        </p:txBody>
      </p:sp>
      <p:sp>
        <p:nvSpPr>
          <p:cNvPr id="6" name="Footer Placeholder 5"/>
          <p:cNvSpPr>
            <a:spLocks noGrp="1"/>
          </p:cNvSpPr>
          <p:nvPr>
            <p:ph type="ftr" sz="quarter" idx="12"/>
          </p:nvPr>
        </p:nvSpPr>
        <p:spPr>
          <a:xfrm>
            <a:off x="0" y="9371285"/>
            <a:ext cx="6062187" cy="493316"/>
          </a:xfrm>
        </p:spPr>
        <p:txBody>
          <a:bodyPr/>
          <a:lstStyle/>
          <a:p>
            <a:r>
              <a:rPr lang="en-US" sz="500" dirty="0" smtClean="0">
                <a:solidFill>
                  <a:srgbClr val="000000"/>
                </a:solidFill>
                <a:latin typeface="Arial" pitchFamily="34" charset="0"/>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Arial" pitchFamily="34" charset="0"/>
              </a:rPr>
            </a:br>
            <a:r>
              <a:rPr lang="en-US" sz="500" dirty="0" smtClean="0">
                <a:solidFill>
                  <a:srgbClr val="000000"/>
                </a:solidFill>
                <a:latin typeface="Arial" pitchFamily="34" charset="0"/>
              </a:rPr>
              <a:t>MICROSOFT MAKES NO WARRANTIES, EXPRESS, IMPLIED OR STATUTORY, AS TO THE INFORMATION IN THIS PRESENTATION.</a:t>
            </a:r>
          </a:p>
          <a:p>
            <a:endParaRPr lang="en-US" sz="500" dirty="0">
              <a:latin typeface="Arial" pitchFamily="34" charset="0"/>
            </a:endParaRPr>
          </a:p>
        </p:txBody>
      </p:sp>
      <p:sp>
        <p:nvSpPr>
          <p:cNvPr id="7" name="Slide Number Placeholder 6"/>
          <p:cNvSpPr>
            <a:spLocks noGrp="1"/>
          </p:cNvSpPr>
          <p:nvPr>
            <p:ph type="sldNum" sz="quarter" idx="13"/>
          </p:nvPr>
        </p:nvSpPr>
        <p:spPr>
          <a:xfrm>
            <a:off x="6062186" y="9371285"/>
            <a:ext cx="672018" cy="493316"/>
          </a:xfrm>
        </p:spPr>
        <p:txBody>
          <a:bodyPr/>
          <a:lstStyle/>
          <a:p>
            <a:fld id="{EC87E0CF-87F6-4B58-B8B8-DCAB2DAAF3CA}" type="slidenum">
              <a:rPr lang="en-US" smtClean="0"/>
              <a:pPr/>
              <a:t>33</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gif"/></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reserve="1">
  <p:cSld name="タイトルと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68300" y="2522539"/>
            <a:ext cx="8394699" cy="2324099"/>
          </a:xfrm>
          <a:noFill/>
          <a:ln w="9525">
            <a:noFill/>
            <a:miter lim="800000"/>
            <a:headEnd/>
            <a:tailEnd/>
          </a:ln>
          <a:effectLst/>
        </p:spPr>
        <p:txBody>
          <a:bodyPr vert="horz" wrap="square" lIns="0" tIns="0" rIns="0" bIns="0" numCol="1" rtlCol="0" anchor="ctr" anchorCtr="0" compatLnSpc="1">
            <a:prstTxWarp prst="textNoShape">
              <a:avLst/>
            </a:prstTxWarp>
            <a:noAutofit/>
            <a:scene3d>
              <a:camera prst="orthographicFront"/>
              <a:lightRig rig="threePt" dir="t"/>
            </a:scene3d>
            <a:sp3d extrusionH="6350">
              <a:bevelT w="12700" h="25400" prst="coolSlant"/>
              <a:bevelB w="19050" h="19050"/>
              <a:extrusionClr>
                <a:schemeClr val="bg1"/>
              </a:extrusionClr>
            </a:sp3d>
          </a:bodyPr>
          <a:lstStyle>
            <a:lvl1pPr algn="ctr">
              <a:lnSpc>
                <a:spcPct val="90000"/>
              </a:lnSpc>
              <a:defRPr lang="en-US" sz="4000" b="0" kern="1200" cap="none" spc="-125" baseline="0" dirty="0">
                <a:ln w="3175">
                  <a:noFill/>
                </a:ln>
                <a:solidFill>
                  <a:schemeClr val="tx1"/>
                </a:solidFill>
                <a:effectLst>
                  <a:outerShdw blurRad="50800" dist="38100" dir="2700000" algn="tl" rotWithShape="0">
                    <a:prstClr val="black">
                      <a:alpha val="40000"/>
                    </a:prstClr>
                  </a:outerShdw>
                </a:effectLst>
                <a:latin typeface="メイリオ" pitchFamily="50" charset="-128"/>
                <a:ea typeface="メイリオ" pitchFamily="50" charset="-128"/>
                <a:cs typeface="+mj-cs"/>
              </a:defRPr>
            </a:lvl1pPr>
          </a:lstStyle>
          <a:p>
            <a:pPr marL="0" marR="0" lvl="0" indent="0" algn="ctr" defTabSz="914363" rtl="0" eaLnBrk="1" fontAlgn="base" latinLnBrk="0" hangingPunct="1">
              <a:lnSpc>
                <a:spcPct val="90000"/>
              </a:lnSpc>
              <a:spcBef>
                <a:spcPct val="0"/>
              </a:spcBef>
              <a:spcAft>
                <a:spcPct val="0"/>
              </a:spcAft>
              <a:buClrTx/>
              <a:buSzTx/>
              <a:buFontTx/>
              <a:buNone/>
              <a:tabLst/>
              <a:defRPr/>
            </a:pPr>
            <a:r>
              <a:rPr lang="en-US" dirty="0" smtClean="0"/>
              <a:t>Click to Edit Session Title</a:t>
            </a:r>
            <a:endParaRPr lang="en-US" dirty="0"/>
          </a:p>
        </p:txBody>
      </p:sp>
      <p:sp>
        <p:nvSpPr>
          <p:cNvPr id="3" name="Subtitle 2"/>
          <p:cNvSpPr>
            <a:spLocks noGrp="1"/>
          </p:cNvSpPr>
          <p:nvPr>
            <p:ph type="subTitle" idx="1" hasCustomPrompt="1"/>
          </p:nvPr>
        </p:nvSpPr>
        <p:spPr bwMode="invGray">
          <a:xfrm>
            <a:off x="1547813" y="4846638"/>
            <a:ext cx="5316626" cy="332399"/>
          </a:xfrm>
        </p:spPr>
        <p:txBody>
          <a:bodyPr vert="horz" wrap="square" lIns="0" tIns="0" rIns="0" bIns="0" rtlCol="0">
            <a:spAutoFit/>
            <a:sp3d extrusionH="57150">
              <a:bevelT w="12700" h="12700"/>
            </a:sp3d>
          </a:bodyPr>
          <a:lstStyle>
            <a:lvl1pPr marL="0" indent="0" algn="l" defTabSz="914327" rtl="0" eaLnBrk="1" fontAlgn="base" latinLnBrk="0" hangingPunct="1">
              <a:lnSpc>
                <a:spcPct val="90000"/>
              </a:lnSpc>
              <a:spcBef>
                <a:spcPct val="20000"/>
              </a:spcBef>
              <a:spcAft>
                <a:spcPct val="0"/>
              </a:spcAft>
              <a:buFontTx/>
              <a:buNone/>
              <a:defRPr lang="en-US" sz="2400" kern="1200" dirty="0">
                <a:gradFill>
                  <a:gsLst>
                    <a:gs pos="0">
                      <a:schemeClr val="bg1">
                        <a:lumMod val="65000"/>
                        <a:lumOff val="35000"/>
                      </a:schemeClr>
                    </a:gs>
                    <a:gs pos="50000">
                      <a:srgbClr val="27728D"/>
                    </a:gs>
                    <a:gs pos="100000">
                      <a:schemeClr val="tx1">
                        <a:lumMod val="75000"/>
                        <a:alpha val="85000"/>
                      </a:schemeClr>
                    </a:gs>
                  </a:gsLst>
                  <a:lin ang="16200000" scaled="1"/>
                </a:gradFill>
                <a:effectLst/>
                <a:latin typeface="メイリオ" pitchFamily="50" charset="-128"/>
                <a:ea typeface="メイリオ" pitchFamily="50" charset="-128"/>
                <a:cs typeface="+mn-cs"/>
              </a:defRPr>
            </a:lvl1pPr>
            <a:lvl2pPr marL="457163" indent="0" algn="ctr">
              <a:buNone/>
              <a:defRPr>
                <a:solidFill>
                  <a:schemeClr val="tx1">
                    <a:tint val="75000"/>
                  </a:schemeClr>
                </a:solidFill>
              </a:defRPr>
            </a:lvl2pPr>
            <a:lvl3pPr marL="914327" indent="0" algn="ctr">
              <a:buNone/>
              <a:defRPr>
                <a:solidFill>
                  <a:schemeClr val="tx1">
                    <a:tint val="75000"/>
                  </a:schemeClr>
                </a:solidFill>
              </a:defRPr>
            </a:lvl3pPr>
            <a:lvl4pPr marL="1371490" indent="0" algn="ctr">
              <a:buNone/>
              <a:defRPr>
                <a:solidFill>
                  <a:schemeClr val="tx1">
                    <a:tint val="75000"/>
                  </a:schemeClr>
                </a:solidFill>
              </a:defRPr>
            </a:lvl4pPr>
            <a:lvl5pPr marL="1828654" indent="0" algn="ctr">
              <a:buNone/>
              <a:defRPr>
                <a:solidFill>
                  <a:schemeClr val="tx1">
                    <a:tint val="75000"/>
                  </a:schemeClr>
                </a:solidFill>
              </a:defRPr>
            </a:lvl5pPr>
            <a:lvl6pPr marL="2285818" indent="0" algn="ctr">
              <a:buNone/>
              <a:defRPr>
                <a:solidFill>
                  <a:schemeClr val="tx1">
                    <a:tint val="75000"/>
                  </a:schemeClr>
                </a:solidFill>
              </a:defRPr>
            </a:lvl6pPr>
            <a:lvl7pPr marL="2742980" indent="0" algn="ctr">
              <a:buNone/>
              <a:defRPr>
                <a:solidFill>
                  <a:schemeClr val="tx1">
                    <a:tint val="75000"/>
                  </a:schemeClr>
                </a:solidFill>
              </a:defRPr>
            </a:lvl7pPr>
            <a:lvl8pPr marL="3200144" indent="0" algn="ctr">
              <a:buNone/>
              <a:defRPr>
                <a:solidFill>
                  <a:schemeClr val="tx1">
                    <a:tint val="75000"/>
                  </a:schemeClr>
                </a:solidFill>
              </a:defRPr>
            </a:lvl8pPr>
            <a:lvl9pPr marL="3657308" indent="0" algn="ctr">
              <a:buNone/>
              <a:defRPr>
                <a:solidFill>
                  <a:schemeClr val="tx1">
                    <a:tint val="75000"/>
                  </a:schemeClr>
                </a:solidFill>
              </a:defRPr>
            </a:lvl9pPr>
          </a:lstStyle>
          <a:p>
            <a:r>
              <a:rPr lang="en-US" dirty="0" smtClean="0"/>
              <a:t>Click to edit Speaker Name</a:t>
            </a:r>
            <a:endParaRPr lang="en-US" dirty="0"/>
          </a:p>
        </p:txBody>
      </p:sp>
      <p:pic>
        <p:nvPicPr>
          <p:cNvPr id="1032" name="Picture 8" descr="\\Jpndpevfs01\kkdpe-public\kkdpeamm\Community\Logo\mcr-logo\Transparent\mcr-logo-01_h.png"/>
          <p:cNvPicPr>
            <a:picLocks noChangeAspect="1" noChangeArrowheads="1"/>
          </p:cNvPicPr>
          <p:nvPr userDrawn="1"/>
        </p:nvPicPr>
        <p:blipFill>
          <a:blip r:embed="rId3" cstate="print"/>
          <a:srcRect/>
          <a:stretch>
            <a:fillRect/>
          </a:stretch>
        </p:blipFill>
        <p:spPr bwMode="auto">
          <a:xfrm>
            <a:off x="6249115" y="220664"/>
            <a:ext cx="2141848" cy="1166457"/>
          </a:xfrm>
          <a:prstGeom prst="rect">
            <a:avLst/>
          </a:prstGeom>
          <a:noFill/>
        </p:spPr>
      </p:pic>
      <p:pic>
        <p:nvPicPr>
          <p:cNvPr id="1026" name="Picture 2" descr="C:\Documents and Settings\mihof\Local Settings\Temp\INETA_logo_r\INETALogoHighRes(color).gif"/>
          <p:cNvPicPr>
            <a:picLocks noChangeAspect="1" noChangeArrowheads="1"/>
          </p:cNvPicPr>
          <p:nvPr userDrawn="1"/>
        </p:nvPicPr>
        <p:blipFill>
          <a:blip r:embed="rId4"/>
          <a:srcRect/>
          <a:stretch>
            <a:fillRect/>
          </a:stretch>
        </p:blipFill>
        <p:spPr bwMode="auto">
          <a:xfrm>
            <a:off x="4207344" y="151168"/>
            <a:ext cx="1828061" cy="1283458"/>
          </a:xfrm>
          <a:prstGeom prst="rect">
            <a:avLst/>
          </a:prstGeom>
          <a:noFill/>
        </p:spPr>
      </p:pic>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with Subhead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noFill/>
          <a:ln w="9525">
            <a:noFill/>
            <a:miter lim="800000"/>
            <a:headEnd/>
            <a:tailEnd/>
          </a:ln>
          <a:effectLst/>
        </p:spPr>
        <p:txBody>
          <a:bodyPr vert="horz" wrap="square" lIns="91440" tIns="45720" rIns="91440" bIns="45720" numCol="1" rtlCol="0" anchor="t" anchorCtr="0" compatLnSpc="1">
            <a:prstTxWarp prst="textNoShape">
              <a:avLst/>
            </a:prstTxWarp>
            <a:noAutofit/>
            <a:scene3d>
              <a:camera prst="orthographicFront"/>
              <a:lightRig rig="threePt" dir="t"/>
            </a:scene3d>
            <a:sp3d extrusionH="6350">
              <a:bevelT w="12700" h="25400" prst="coolSlant"/>
              <a:bevelB w="19050" h="19050"/>
              <a:extrusionClr>
                <a:schemeClr val="bg1"/>
              </a:extrusionClr>
            </a:sp3d>
          </a:bodyPr>
          <a:lstStyle>
            <a:lvl1pPr algn="l" defTabSz="914363" rtl="0" eaLnBrk="1" fontAlgn="base" latinLnBrk="0" hangingPunct="1">
              <a:lnSpc>
                <a:spcPct val="90000"/>
              </a:lnSpc>
              <a:spcBef>
                <a:spcPct val="0"/>
              </a:spcBef>
              <a:spcAft>
                <a:spcPct val="0"/>
              </a:spcAft>
              <a:buNone/>
              <a:defRPr lang="en-US" sz="4000" b="0" kern="1200" cap="none" spc="-125" baseline="0" dirty="0">
                <a:ln w="3175">
                  <a:noFill/>
                </a:ln>
                <a:solidFill>
                  <a:schemeClr val="bg1"/>
                </a:solidFill>
                <a:effectLst>
                  <a:outerShdw blurRad="50800" dist="38100" dir="2700000" algn="tl" rotWithShape="0">
                    <a:schemeClr val="tx1">
                      <a:lumMod val="95000"/>
                      <a:alpha val="40000"/>
                    </a:schemeClr>
                  </a:outerShdw>
                </a:effectLst>
                <a:latin typeface="メイリオ" pitchFamily="50" charset="-128"/>
                <a:ea typeface="メイリオ" pitchFamily="50" charset="-128"/>
                <a:cs typeface="+mj-cs"/>
              </a:defRPr>
            </a:lvl1pPr>
          </a:lstStyle>
          <a:p>
            <a:r>
              <a:rPr lang="en-US" dirty="0" smtClean="0"/>
              <a:t>Click to Edit Title Text</a:t>
            </a:r>
            <a:endParaRPr lang="en-US" dirty="0"/>
          </a:p>
        </p:txBody>
      </p:sp>
      <p:sp>
        <p:nvSpPr>
          <p:cNvPr id="3" name="Content Placeholder 2"/>
          <p:cNvSpPr>
            <a:spLocks noGrp="1"/>
          </p:cNvSpPr>
          <p:nvPr>
            <p:ph idx="1"/>
          </p:nvPr>
        </p:nvSpPr>
        <p:spPr>
          <a:xfrm>
            <a:off x="368300" y="1839913"/>
            <a:ext cx="8382000" cy="1854867"/>
          </a:xfrm>
        </p:spPr>
        <p:txBody>
          <a:bodyPr/>
          <a:lstStyle>
            <a:lvl1pPr>
              <a:lnSpc>
                <a:spcPct val="90000"/>
              </a:lnSpc>
              <a:defRPr sz="2800">
                <a:latin typeface="メイリオ" pitchFamily="50" charset="-128"/>
                <a:ea typeface="メイリオ" pitchFamily="50" charset="-128"/>
              </a:defRPr>
            </a:lvl1pPr>
            <a:lvl2pPr>
              <a:lnSpc>
                <a:spcPct val="90000"/>
              </a:lnSpc>
              <a:defRPr sz="2400">
                <a:latin typeface="メイリオ" pitchFamily="50" charset="-128"/>
                <a:ea typeface="メイリオ" pitchFamily="50" charset="-128"/>
              </a:defRPr>
            </a:lvl2pPr>
            <a:lvl3pPr>
              <a:lnSpc>
                <a:spcPct val="90000"/>
              </a:lnSpc>
              <a:defRPr sz="2000">
                <a:latin typeface="メイリオ" pitchFamily="50" charset="-128"/>
                <a:ea typeface="メイリオ" pitchFamily="50" charset="-128"/>
              </a:defRPr>
            </a:lvl3pPr>
            <a:lvl4pPr>
              <a:lnSpc>
                <a:spcPct val="90000"/>
              </a:lnSpc>
              <a:defRPr sz="1800">
                <a:latin typeface="メイリオ" pitchFamily="50" charset="-128"/>
                <a:ea typeface="メイリオ" pitchFamily="50" charset="-128"/>
              </a:defRPr>
            </a:lvl4pPr>
            <a:lvl5pPr>
              <a:lnSpc>
                <a:spcPct val="90000"/>
              </a:lnSpc>
              <a:defRPr sz="1800">
                <a:latin typeface="メイリオ" pitchFamily="50" charset="-128"/>
                <a:ea typeface="メイリオ" pitchFamily="50" charset="-128"/>
              </a:defRPr>
            </a:lvl5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6" name="Text Placeholder 2"/>
          <p:cNvSpPr>
            <a:spLocks noGrp="1"/>
          </p:cNvSpPr>
          <p:nvPr userDrawn="1">
            <p:ph type="body" sz="quarter" idx="10" hasCustomPrompt="1"/>
          </p:nvPr>
        </p:nvSpPr>
        <p:spPr>
          <a:xfrm>
            <a:off x="368300" y="767292"/>
            <a:ext cx="8394700" cy="443198"/>
          </a:xfrm>
        </p:spPr>
        <p:txBody>
          <a:bodyPr vert="horz" wrap="square" lIns="91440" tIns="0" rIns="91440" bIns="0" rtlCol="0">
            <a:spAutoFit/>
          </a:bodyPr>
          <a:lstStyle>
            <a:lvl1pPr marL="384939" indent="-384939" algn="l" defTabSz="914327" rtl="0" eaLnBrk="1" latinLnBrk="0" hangingPunct="1">
              <a:lnSpc>
                <a:spcPct val="90000"/>
              </a:lnSpc>
              <a:spcBef>
                <a:spcPct val="20000"/>
              </a:spcBef>
              <a:buFontTx/>
              <a:buNone/>
              <a:defRPr lang="en-US" sz="3200" b="0" kern="1200" baseline="0">
                <a:ln w="18415" cmpd="sng">
                  <a:noFill/>
                  <a:prstDash val="solid"/>
                </a:ln>
                <a:solidFill>
                  <a:srgbClr val="FFFFCC"/>
                </a:solidFill>
                <a:effectLst>
                  <a:outerShdw blurRad="60007" dist="310007" dir="7680000" sy="30000" kx="1300200" algn="ctr" rotWithShape="0">
                    <a:prstClr val="black">
                      <a:alpha val="32000"/>
                    </a:prstClr>
                  </a:outerShdw>
                </a:effectLst>
                <a:latin typeface="メイリオ" pitchFamily="50" charset="-128"/>
                <a:ea typeface="メイリオ" pitchFamily="50" charset="-128"/>
                <a:cs typeface="+mn-cs"/>
              </a:defRPr>
            </a:lvl1pPr>
          </a:lstStyle>
          <a:p>
            <a:r>
              <a:rPr lang="en-US" dirty="0" smtClean="0">
                <a:effectLst>
                  <a:outerShdw blurRad="60007" dist="310007" dir="7680000" sy="30000" kx="1300200" algn="ctr" rotWithShape="0">
                    <a:prstClr val="black">
                      <a:alpha val="32000"/>
                    </a:prstClr>
                  </a:outerShdw>
                </a:effectLst>
              </a:rPr>
              <a:t>Click to edit subtitle text</a:t>
            </a:r>
            <a:endParaRPr>
              <a:effectLst>
                <a:outerShdw blurRad="60007" dist="310007" dir="7680000" sy="30000" kx="1300200" algn="ctr" rotWithShape="0">
                  <a:prstClr val="black">
                    <a:alpha val="32000"/>
                  </a:prstClr>
                </a:outerShdw>
              </a:effectLst>
            </a:endParaRPr>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722312" y="2925354"/>
            <a:ext cx="7689851" cy="1384995"/>
          </a:xfrm>
          <a:noFill/>
          <a:ln w="9525">
            <a:noFill/>
            <a:miter lim="800000"/>
            <a:headEnd/>
            <a:tailEnd/>
          </a:ln>
          <a:effectLst/>
        </p:spPr>
        <p:txBody>
          <a:bodyPr vert="horz" wrap="square" lIns="0" tIns="0" rIns="0" bIns="0" numCol="1" anchor="b" anchorCtr="0" compatLnSpc="1">
            <a:prstTxWarp prst="textNoShape">
              <a:avLst/>
            </a:prstTxWarp>
            <a:normAutofit/>
          </a:bodyPr>
          <a:lstStyle>
            <a:lvl1pPr marL="0" indent="0" algn="ctr">
              <a:buFont typeface="Arial" pitchFamily="34" charset="0"/>
              <a:buNone/>
              <a:defRPr lang="en-US" sz="10000" kern="1200" cap="all" dirty="0" smtClean="0">
                <a:solidFill>
                  <a:schemeClr val="bg1">
                    <a:alpha val="35000"/>
                  </a:schemeClr>
                </a:solidFill>
                <a:effectLst>
                  <a:outerShdw blurRad="50800" dist="38100" dir="2700000" algn="tl" rotWithShape="0">
                    <a:prstClr val="black">
                      <a:alpha val="40000"/>
                    </a:prstClr>
                  </a:outerShdw>
                </a:effectLst>
                <a:latin typeface="Arial Black" pitchFamily="34" charset="0"/>
                <a:ea typeface="+mj-ea"/>
                <a:cs typeface="+mj-cs"/>
              </a:defRPr>
            </a:lvl1pPr>
          </a:lstStyle>
          <a:p>
            <a:pPr marL="0" marR="0" lvl="0" indent="0" algn="ctr" defTabSz="914363" rtl="0" eaLnBrk="1" fontAlgn="base" latinLnBrk="0" hangingPunct="1">
              <a:lnSpc>
                <a:spcPct val="90000"/>
              </a:lnSpc>
              <a:spcBef>
                <a:spcPct val="0"/>
              </a:spcBef>
              <a:spcAft>
                <a:spcPct val="0"/>
              </a:spcAft>
              <a:buClrTx/>
              <a:buSzTx/>
              <a:buFontTx/>
              <a:buNone/>
              <a:tabLst/>
              <a:defRPr/>
            </a:pPr>
            <a:r>
              <a:rPr lang="en-US" dirty="0" smtClean="0"/>
              <a:t>demo</a:t>
            </a:r>
          </a:p>
        </p:txBody>
      </p:sp>
      <p:sp>
        <p:nvSpPr>
          <p:cNvPr id="2" name="Title 1"/>
          <p:cNvSpPr>
            <a:spLocks noGrp="1"/>
          </p:cNvSpPr>
          <p:nvPr>
            <p:ph type="ctrTitle" hasCustomPrompt="1"/>
          </p:nvPr>
        </p:nvSpPr>
        <p:spPr>
          <a:xfrm>
            <a:off x="368300" y="3692141"/>
            <a:ext cx="8394699" cy="1154497"/>
          </a:xfrm>
          <a:noFill/>
          <a:ln w="9525">
            <a:noFill/>
            <a:miter lim="800000"/>
            <a:headEnd/>
            <a:tailEnd/>
          </a:ln>
          <a:effectLst/>
        </p:spPr>
        <p:txBody>
          <a:bodyPr vert="horz" wrap="square" lIns="0" tIns="0" rIns="0" bIns="0" numCol="1" rtlCol="0" anchor="t" anchorCtr="0" compatLnSpc="1">
            <a:prstTxWarp prst="textNoShape">
              <a:avLst/>
            </a:prstTxWarp>
            <a:noAutofit/>
            <a:scene3d>
              <a:camera prst="orthographicFront"/>
              <a:lightRig rig="threePt" dir="t"/>
            </a:scene3d>
            <a:sp3d extrusionH="6350">
              <a:bevelT w="12700" h="25400" prst="coolSlant"/>
              <a:bevelB w="19050" h="19050"/>
              <a:extrusionClr>
                <a:schemeClr val="bg1"/>
              </a:extrusionClr>
            </a:sp3d>
          </a:bodyPr>
          <a:lstStyle>
            <a:lvl1pPr algn="ctr">
              <a:lnSpc>
                <a:spcPct val="90000"/>
              </a:lnSpc>
              <a:defRPr lang="en-US" sz="4000" b="0" kern="1200" cap="none" spc="-125" dirty="0">
                <a:ln w="3175">
                  <a:noFill/>
                </a:ln>
                <a:solidFill>
                  <a:schemeClr val="tx1"/>
                </a:solidFill>
                <a:effectLst/>
                <a:latin typeface="メイリオ" pitchFamily="50" charset="-128"/>
                <a:ea typeface="メイリオ" pitchFamily="50" charset="-128"/>
                <a:cs typeface="+mj-cs"/>
              </a:defRPr>
            </a:lvl1pPr>
          </a:lstStyle>
          <a:p>
            <a:pPr marL="0" marR="0" lvl="0" indent="0" algn="ctr" defTabSz="914363" rtl="0" eaLnBrk="1" fontAlgn="base" latinLnBrk="0" hangingPunct="1">
              <a:lnSpc>
                <a:spcPct val="90000"/>
              </a:lnSpc>
              <a:spcBef>
                <a:spcPct val="0"/>
              </a:spcBef>
              <a:spcAft>
                <a:spcPct val="0"/>
              </a:spcAft>
              <a:buClrTx/>
              <a:buSzTx/>
              <a:buFontTx/>
              <a:buNone/>
              <a:tabLst/>
              <a:defRPr/>
            </a:pPr>
            <a:r>
              <a:rPr lang="en-US" dirty="0" smtClean="0"/>
              <a:t>Click to Edit Transition Title</a:t>
            </a:r>
            <a:endParaRPr lang="en-US" dirty="0"/>
          </a:p>
        </p:txBody>
      </p:sp>
      <p:sp>
        <p:nvSpPr>
          <p:cNvPr id="3" name="Subtitle 2"/>
          <p:cNvSpPr>
            <a:spLocks noGrp="1"/>
          </p:cNvSpPr>
          <p:nvPr>
            <p:ph type="subTitle" idx="1" hasCustomPrompt="1"/>
          </p:nvPr>
        </p:nvSpPr>
        <p:spPr bwMode="invGray">
          <a:xfrm>
            <a:off x="4570412" y="4879296"/>
            <a:ext cx="4192587" cy="332399"/>
          </a:xfrm>
        </p:spPr>
        <p:txBody>
          <a:bodyPr vert="horz" wrap="square" lIns="0" tIns="0" rIns="0" bIns="0" rtlCol="0">
            <a:spAutoFit/>
            <a:sp3d extrusionH="57150">
              <a:bevelT w="12700" h="12700"/>
            </a:sp3d>
          </a:bodyPr>
          <a:lstStyle>
            <a:lvl1pPr marL="0" indent="0" algn="l" defTabSz="914327" rtl="0" eaLnBrk="1" fontAlgn="base" latinLnBrk="0" hangingPunct="1">
              <a:lnSpc>
                <a:spcPct val="90000"/>
              </a:lnSpc>
              <a:spcBef>
                <a:spcPct val="20000"/>
              </a:spcBef>
              <a:spcAft>
                <a:spcPct val="0"/>
              </a:spcAft>
              <a:buFontTx/>
              <a:buNone/>
              <a:defRPr lang="en-US" sz="2400" kern="1200" dirty="0">
                <a:gradFill>
                  <a:gsLst>
                    <a:gs pos="0">
                      <a:schemeClr val="bg1">
                        <a:lumMod val="65000"/>
                        <a:lumOff val="35000"/>
                      </a:schemeClr>
                    </a:gs>
                    <a:gs pos="50000">
                      <a:srgbClr val="27728D"/>
                    </a:gs>
                    <a:gs pos="100000">
                      <a:schemeClr val="tx1">
                        <a:lumMod val="75000"/>
                        <a:alpha val="85000"/>
                      </a:schemeClr>
                    </a:gs>
                  </a:gsLst>
                  <a:lin ang="16200000" scaled="1"/>
                </a:gradFill>
                <a:effectLst/>
                <a:latin typeface="メイリオ" pitchFamily="50" charset="-128"/>
                <a:ea typeface="メイリオ" pitchFamily="50" charset="-128"/>
                <a:cs typeface="+mn-cs"/>
              </a:defRPr>
            </a:lvl1pPr>
            <a:lvl2pPr marL="457163" indent="0" algn="ctr">
              <a:buNone/>
              <a:defRPr>
                <a:solidFill>
                  <a:schemeClr val="tx1">
                    <a:tint val="75000"/>
                  </a:schemeClr>
                </a:solidFill>
              </a:defRPr>
            </a:lvl2pPr>
            <a:lvl3pPr marL="914327" indent="0" algn="ctr">
              <a:buNone/>
              <a:defRPr>
                <a:solidFill>
                  <a:schemeClr val="tx1">
                    <a:tint val="75000"/>
                  </a:schemeClr>
                </a:solidFill>
              </a:defRPr>
            </a:lvl3pPr>
            <a:lvl4pPr marL="1371490" indent="0" algn="ctr">
              <a:buNone/>
              <a:defRPr>
                <a:solidFill>
                  <a:schemeClr val="tx1">
                    <a:tint val="75000"/>
                  </a:schemeClr>
                </a:solidFill>
              </a:defRPr>
            </a:lvl4pPr>
            <a:lvl5pPr marL="1828654" indent="0" algn="ctr">
              <a:buNone/>
              <a:defRPr>
                <a:solidFill>
                  <a:schemeClr val="tx1">
                    <a:tint val="75000"/>
                  </a:schemeClr>
                </a:solidFill>
              </a:defRPr>
            </a:lvl5pPr>
            <a:lvl6pPr marL="2285818" indent="0" algn="ctr">
              <a:buNone/>
              <a:defRPr>
                <a:solidFill>
                  <a:schemeClr val="tx1">
                    <a:tint val="75000"/>
                  </a:schemeClr>
                </a:solidFill>
              </a:defRPr>
            </a:lvl6pPr>
            <a:lvl7pPr marL="2742980" indent="0" algn="ctr">
              <a:buNone/>
              <a:defRPr>
                <a:solidFill>
                  <a:schemeClr val="tx1">
                    <a:tint val="75000"/>
                  </a:schemeClr>
                </a:solidFill>
              </a:defRPr>
            </a:lvl7pPr>
            <a:lvl8pPr marL="3200144" indent="0" algn="ctr">
              <a:buNone/>
              <a:defRPr>
                <a:solidFill>
                  <a:schemeClr val="tx1">
                    <a:tint val="75000"/>
                  </a:schemeClr>
                </a:solidFill>
              </a:defRPr>
            </a:lvl8pPr>
            <a:lvl9pPr marL="3657308" indent="0" algn="ctr">
              <a:buNone/>
              <a:defRPr>
                <a:solidFill>
                  <a:schemeClr val="tx1">
                    <a:tint val="75000"/>
                  </a:schemeClr>
                </a:solidFill>
              </a:defRPr>
            </a:lvl9pPr>
          </a:lstStyle>
          <a:p>
            <a:r>
              <a:rPr lang="en-US" dirty="0" smtClean="0"/>
              <a:t>Click to edit Speaker Name</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052513"/>
            <a:ext cx="4038600" cy="50736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052513"/>
            <a:ext cx="4038600" cy="50736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ja-JP" altLang="en-US" noProof="0" smtClean="0"/>
              <a:t>アイコンをクリックして図を追加</a:t>
            </a:r>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3" descr="C:\Users\localnaka\Desktop\3.png"/>
          <p:cNvPicPr>
            <a:picLocks noChangeAspect="1" noChangeArrowheads="1"/>
          </p:cNvPicPr>
          <p:nvPr/>
        </p:nvPicPr>
        <p:blipFill>
          <a:blip r:embed="rId17"/>
          <a:srcRect/>
          <a:stretch>
            <a:fillRect/>
          </a:stretch>
        </p:blipFill>
        <p:spPr bwMode="auto">
          <a:xfrm>
            <a:off x="357158" y="285728"/>
            <a:ext cx="8286808" cy="5709181"/>
          </a:xfrm>
          <a:prstGeom prst="rect">
            <a:avLst/>
          </a:prstGeom>
          <a:noFill/>
        </p:spPr>
      </p:pic>
      <p:sp>
        <p:nvSpPr>
          <p:cNvPr id="1027" name="Rectangle 2"/>
          <p:cNvSpPr>
            <a:spLocks noGrp="1" noChangeArrowheads="1"/>
          </p:cNvSpPr>
          <p:nvPr>
            <p:ph type="title"/>
          </p:nvPr>
        </p:nvSpPr>
        <p:spPr bwMode="auto">
          <a:xfrm>
            <a:off x="457200" y="274638"/>
            <a:ext cx="8229600" cy="7064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endParaRPr lang="ja-JP" altLang="ja-JP" smtClean="0"/>
          </a:p>
        </p:txBody>
      </p:sp>
      <p:sp>
        <p:nvSpPr>
          <p:cNvPr id="1028" name="Rectangle 3"/>
          <p:cNvSpPr>
            <a:spLocks noGrp="1" noChangeArrowheads="1"/>
          </p:cNvSpPr>
          <p:nvPr>
            <p:ph type="body" idx="1"/>
          </p:nvPr>
        </p:nvSpPr>
        <p:spPr bwMode="auto">
          <a:xfrm>
            <a:off x="457200" y="1052513"/>
            <a:ext cx="8229600" cy="5073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dirty="0" smtClean="0"/>
              <a:t>マスタ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p>
        </p:txBody>
      </p:sp>
      <p:sp>
        <p:nvSpPr>
          <p:cNvPr id="4101" name="Rectangle 5"/>
          <p:cNvSpPr>
            <a:spLocks noChangeArrowheads="1"/>
          </p:cNvSpPr>
          <p:nvPr/>
        </p:nvSpPr>
        <p:spPr bwMode="auto">
          <a:xfrm>
            <a:off x="1979613" y="6165850"/>
            <a:ext cx="6624637" cy="571500"/>
          </a:xfrm>
          <a:prstGeom prst="rect">
            <a:avLst/>
          </a:prstGeom>
          <a:solidFill>
            <a:srgbClr val="F3BB50"/>
          </a:solidFill>
          <a:ln w="9525">
            <a:noFill/>
            <a:miter lim="800000"/>
            <a:headEnd/>
            <a:tailEnd/>
          </a:ln>
          <a:effectLst/>
        </p:spPr>
        <p:txBody>
          <a:bodyPr anchor="ctr"/>
          <a:lstStyle/>
          <a:p>
            <a:pPr algn="ctr">
              <a:defRPr/>
            </a:pPr>
            <a:r>
              <a:rPr kumimoji="0" lang="ja-JP" altLang="en-US" sz="2300" dirty="0" err="1">
                <a:solidFill>
                  <a:schemeClr val="tx2"/>
                </a:solidFill>
                <a:ea typeface="ＭＳ Ｐゴシック" pitchFamily="50" charset="-128"/>
              </a:rPr>
              <a:t>わんくま</a:t>
            </a:r>
            <a:r>
              <a:rPr kumimoji="0" lang="ja-JP" altLang="en-US" sz="2300" dirty="0">
                <a:solidFill>
                  <a:schemeClr val="tx2"/>
                </a:solidFill>
                <a:ea typeface="ＭＳ Ｐゴシック" pitchFamily="50" charset="-128"/>
              </a:rPr>
              <a:t>同盟 </a:t>
            </a:r>
            <a:r>
              <a:rPr kumimoji="0" lang="ja-JP" altLang="en-US" sz="2300" dirty="0" smtClean="0">
                <a:solidFill>
                  <a:schemeClr val="tx2"/>
                </a:solidFill>
                <a:ea typeface="ＭＳ Ｐゴシック" pitchFamily="50" charset="-128"/>
              </a:rPr>
              <a:t>東京勉強会 </a:t>
            </a:r>
            <a:r>
              <a:rPr kumimoji="0" lang="en-US" altLang="ja-JP" sz="2300" dirty="0" smtClean="0">
                <a:solidFill>
                  <a:schemeClr val="tx2"/>
                </a:solidFill>
                <a:ea typeface="ＭＳ Ｐゴシック" pitchFamily="50" charset="-128"/>
              </a:rPr>
              <a:t>#21</a:t>
            </a:r>
            <a:endParaRPr kumimoji="0" lang="en-US" altLang="ja-JP" sz="2300" dirty="0">
              <a:solidFill>
                <a:schemeClr val="tx2"/>
              </a:solidFill>
              <a:ea typeface="ＭＳ Ｐゴシック" pitchFamily="50" charset="-128"/>
            </a:endParaRPr>
          </a:p>
        </p:txBody>
      </p:sp>
      <p:pic>
        <p:nvPicPr>
          <p:cNvPr id="10" name="Picture 2" descr="C:\Users\localnaka\Desktop\名称未設定1.png"/>
          <p:cNvPicPr>
            <a:picLocks noChangeAspect="1" noChangeArrowheads="1"/>
          </p:cNvPicPr>
          <p:nvPr/>
        </p:nvPicPr>
        <p:blipFill>
          <a:blip r:embed="rId18"/>
          <a:srcRect/>
          <a:stretch>
            <a:fillRect/>
          </a:stretch>
        </p:blipFill>
        <p:spPr bwMode="auto">
          <a:xfrm>
            <a:off x="428596" y="6165056"/>
            <a:ext cx="1643074" cy="572951"/>
          </a:xfrm>
          <a:prstGeom prst="rect">
            <a:avLst/>
          </a:prstGeom>
          <a:noFill/>
        </p:spPr>
      </p:pic>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 id="2147483664" r:id="rId15"/>
  </p:sldLayoutIdLst>
  <p:timing>
    <p:tnLst>
      <p:par>
        <p:cTn id="1" dur="indefinite" restart="never" nodeType="tmRoot"/>
      </p:par>
    </p:tnLst>
  </p:timing>
  <p:txStyles>
    <p:titleStyle>
      <a:lvl1pPr algn="ctr" rtl="0" eaLnBrk="1" fontAlgn="base" hangingPunct="1">
        <a:spcBef>
          <a:spcPct val="0"/>
        </a:spcBef>
        <a:spcAft>
          <a:spcPct val="0"/>
        </a:spcAft>
        <a:defRPr kumimoji="1" sz="2400">
          <a:solidFill>
            <a:schemeClr val="tx2"/>
          </a:solidFill>
          <a:latin typeface="+mj-lt"/>
          <a:ea typeface="+mj-ea"/>
          <a:cs typeface="+mj-cs"/>
        </a:defRPr>
      </a:lvl1pPr>
      <a:lvl2pPr algn="ctr" rtl="0" eaLnBrk="1" fontAlgn="base" hangingPunct="1">
        <a:spcBef>
          <a:spcPct val="0"/>
        </a:spcBef>
        <a:spcAft>
          <a:spcPct val="0"/>
        </a:spcAft>
        <a:defRPr kumimoji="1" sz="2400">
          <a:solidFill>
            <a:schemeClr val="tx2"/>
          </a:solidFill>
          <a:latin typeface="Arial" charset="0"/>
          <a:ea typeface="ＭＳ Ｐゴシック" pitchFamily="50" charset="-128"/>
        </a:defRPr>
      </a:lvl2pPr>
      <a:lvl3pPr algn="ctr" rtl="0" eaLnBrk="1" fontAlgn="base" hangingPunct="1">
        <a:spcBef>
          <a:spcPct val="0"/>
        </a:spcBef>
        <a:spcAft>
          <a:spcPct val="0"/>
        </a:spcAft>
        <a:defRPr kumimoji="1" sz="2400">
          <a:solidFill>
            <a:schemeClr val="tx2"/>
          </a:solidFill>
          <a:latin typeface="Arial" charset="0"/>
          <a:ea typeface="ＭＳ Ｐゴシック" pitchFamily="50" charset="-128"/>
        </a:defRPr>
      </a:lvl3pPr>
      <a:lvl4pPr algn="ctr" rtl="0" eaLnBrk="1" fontAlgn="base" hangingPunct="1">
        <a:spcBef>
          <a:spcPct val="0"/>
        </a:spcBef>
        <a:spcAft>
          <a:spcPct val="0"/>
        </a:spcAft>
        <a:defRPr kumimoji="1" sz="2400">
          <a:solidFill>
            <a:schemeClr val="tx2"/>
          </a:solidFill>
          <a:latin typeface="Arial" charset="0"/>
          <a:ea typeface="ＭＳ Ｐゴシック" pitchFamily="50" charset="-128"/>
        </a:defRPr>
      </a:lvl4pPr>
      <a:lvl5pPr algn="ctr" rtl="0" eaLnBrk="1" fontAlgn="base" hangingPunct="1">
        <a:spcBef>
          <a:spcPct val="0"/>
        </a:spcBef>
        <a:spcAft>
          <a:spcPct val="0"/>
        </a:spcAft>
        <a:defRPr kumimoji="1" sz="2400">
          <a:solidFill>
            <a:schemeClr val="tx2"/>
          </a:solidFill>
          <a:latin typeface="Arial" charset="0"/>
          <a:ea typeface="ＭＳ Ｐゴシック" pitchFamily="50" charset="-128"/>
        </a:defRPr>
      </a:lvl5pPr>
      <a:lvl6pPr marL="457200" algn="ctr" rtl="0" eaLnBrk="1" fontAlgn="base" hangingPunct="1">
        <a:spcBef>
          <a:spcPct val="0"/>
        </a:spcBef>
        <a:spcAft>
          <a:spcPct val="0"/>
        </a:spcAft>
        <a:defRPr kumimoji="1" sz="2400">
          <a:solidFill>
            <a:schemeClr val="tx2"/>
          </a:solidFill>
          <a:latin typeface="Arial" charset="0"/>
          <a:ea typeface="ＭＳ Ｐゴシック" pitchFamily="50" charset="-128"/>
        </a:defRPr>
      </a:lvl6pPr>
      <a:lvl7pPr marL="914400" algn="ctr" rtl="0" eaLnBrk="1" fontAlgn="base" hangingPunct="1">
        <a:spcBef>
          <a:spcPct val="0"/>
        </a:spcBef>
        <a:spcAft>
          <a:spcPct val="0"/>
        </a:spcAft>
        <a:defRPr kumimoji="1" sz="2400">
          <a:solidFill>
            <a:schemeClr val="tx2"/>
          </a:solidFill>
          <a:latin typeface="Arial" charset="0"/>
          <a:ea typeface="ＭＳ Ｐゴシック" pitchFamily="50" charset="-128"/>
        </a:defRPr>
      </a:lvl7pPr>
      <a:lvl8pPr marL="1371600" algn="ctr" rtl="0" eaLnBrk="1" fontAlgn="base" hangingPunct="1">
        <a:spcBef>
          <a:spcPct val="0"/>
        </a:spcBef>
        <a:spcAft>
          <a:spcPct val="0"/>
        </a:spcAft>
        <a:defRPr kumimoji="1" sz="2400">
          <a:solidFill>
            <a:schemeClr val="tx2"/>
          </a:solidFill>
          <a:latin typeface="Arial" charset="0"/>
          <a:ea typeface="ＭＳ Ｐゴシック" pitchFamily="50" charset="-128"/>
        </a:defRPr>
      </a:lvl8pPr>
      <a:lvl9pPr marL="1828800" algn="ctr" rtl="0" eaLnBrk="1" fontAlgn="base" hangingPunct="1">
        <a:spcBef>
          <a:spcPct val="0"/>
        </a:spcBef>
        <a:spcAft>
          <a:spcPct val="0"/>
        </a:spcAft>
        <a:defRPr kumimoji="1" sz="2400">
          <a:solidFill>
            <a:schemeClr val="tx2"/>
          </a:solidFill>
          <a:latin typeface="Arial" charset="0"/>
          <a:ea typeface="ＭＳ Ｐゴシック" pitchFamily="50" charset="-128"/>
        </a:defRPr>
      </a:lvl9pPr>
    </p:titleStyle>
    <p:body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ea typeface="+mn-ea"/>
        </a:defRPr>
      </a:lvl2pPr>
      <a:lvl3pPr marL="1143000" indent="-228600" algn="l" rtl="0" eaLnBrk="1" fontAlgn="base" hangingPunct="1">
        <a:spcBef>
          <a:spcPct val="20000"/>
        </a:spcBef>
        <a:spcAft>
          <a:spcPct val="0"/>
        </a:spcAft>
        <a:buChar char="•"/>
        <a:defRPr kumimoji="1" sz="2400">
          <a:solidFill>
            <a:schemeClr val="tx1"/>
          </a:solidFill>
          <a:latin typeface="+mn-lt"/>
          <a:ea typeface="+mn-ea"/>
        </a:defRPr>
      </a:lvl3pPr>
      <a:lvl4pPr marL="1600200" indent="-228600" algn="l" rtl="0" eaLnBrk="1" fontAlgn="base" hangingPunct="1">
        <a:spcBef>
          <a:spcPct val="20000"/>
        </a:spcBef>
        <a:spcAft>
          <a:spcPct val="0"/>
        </a:spcAft>
        <a:buChar char="–"/>
        <a:defRPr kumimoji="1" sz="2000">
          <a:solidFill>
            <a:schemeClr val="tx1"/>
          </a:solidFill>
          <a:latin typeface="+mn-lt"/>
          <a:ea typeface="+mn-ea"/>
        </a:defRPr>
      </a:lvl4pPr>
      <a:lvl5pPr marL="2057400" indent="-228600" algn="l" rtl="0" eaLnBrk="1" fontAlgn="base" hangingPunct="1">
        <a:spcBef>
          <a:spcPct val="20000"/>
        </a:spcBef>
        <a:spcAft>
          <a:spcPct val="0"/>
        </a:spcAft>
        <a:buChar char="»"/>
        <a:defRPr kumimoji="1" sz="2000">
          <a:solidFill>
            <a:schemeClr val="tx1"/>
          </a:solidFill>
          <a:latin typeface="+mn-lt"/>
          <a:ea typeface="+mn-ea"/>
        </a:defRPr>
      </a:lvl5pPr>
      <a:lvl6pPr marL="2514600" indent="-228600" algn="l" rtl="0" eaLnBrk="1" fontAlgn="base" hangingPunct="1">
        <a:spcBef>
          <a:spcPct val="20000"/>
        </a:spcBef>
        <a:spcAft>
          <a:spcPct val="0"/>
        </a:spcAft>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7.jpeg"/></Relationships>
</file>

<file path=ppt/slides/_rels/slide1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4.jpe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8.jpe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3" Type="http://schemas.openxmlformats.org/officeDocument/2006/relationships/hyperlink" Target="http://www.inta.jp/" TargetMode="External"/><Relationship Id="rId2" Type="http://schemas.openxmlformats.org/officeDocument/2006/relationships/hyperlink" Target="http://www.microsoft.com/learning/default.mspx" TargetMode="External"/><Relationship Id="rId1" Type="http://schemas.openxmlformats.org/officeDocument/2006/relationships/slideLayout" Target="../slideLayouts/slideLayout6.xml"/><Relationship Id="rId5" Type="http://schemas.openxmlformats.org/officeDocument/2006/relationships/hyperlink" Target="http://www.ineta.jp/" TargetMode="External"/><Relationship Id="rId4" Type="http://schemas.openxmlformats.org/officeDocument/2006/relationships/hyperlink" Target="http://www.microsoft.com/technet/downloads/trials/default.mspx"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image" Target="../media/image10.jpeg"/><Relationship Id="rId1" Type="http://schemas.openxmlformats.org/officeDocument/2006/relationships/slideLayout" Target="../slideLayouts/slideLayout14.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ubtitle 16"/>
          <p:cNvSpPr>
            <a:spLocks noGrp="1"/>
          </p:cNvSpPr>
          <p:nvPr>
            <p:ph type="subTitle" idx="1"/>
          </p:nvPr>
        </p:nvSpPr>
        <p:spPr>
          <a:xfrm>
            <a:off x="714348" y="4235260"/>
            <a:ext cx="7691718" cy="1551194"/>
          </a:xfrm>
        </p:spPr>
        <p:txBody>
          <a:bodyPr/>
          <a:lstStyle/>
          <a:p>
            <a:r>
              <a:rPr lang="ja-JP" altLang="en-US" dirty="0" smtClean="0"/>
              <a:t>えムナウ（児玉 宏之）</a:t>
            </a:r>
            <a:endParaRPr altLang="ja-JP" dirty="0" smtClean="0"/>
          </a:p>
          <a:p>
            <a:r>
              <a:rPr altLang="ja-JP" dirty="0" smtClean="0"/>
              <a:t>Microsoft MVP</a:t>
            </a:r>
            <a:r>
              <a:rPr lang="ja-JP" altLang="en-US" dirty="0" smtClean="0"/>
              <a:t> </a:t>
            </a:r>
            <a:r>
              <a:rPr altLang="ja-JP" dirty="0" smtClean="0"/>
              <a:t>for </a:t>
            </a:r>
            <a:r>
              <a:rPr b="1" dirty="0" smtClean="0"/>
              <a:t>Development Tools Visual C#</a:t>
            </a:r>
            <a:endParaRPr lang="en-US" dirty="0" smtClean="0"/>
          </a:p>
          <a:p>
            <a:r>
              <a:rPr altLang="ja-JP" dirty="0" smtClean="0"/>
              <a:t>.Net </a:t>
            </a:r>
            <a:r>
              <a:rPr lang="ja-JP" altLang="en-US" dirty="0" smtClean="0"/>
              <a:t>ユーザーエクスペリエンス研究所</a:t>
            </a:r>
            <a:endParaRPr altLang="ja-JP" dirty="0" smtClean="0"/>
          </a:p>
          <a:p>
            <a:r>
              <a:rPr lang="ja-JP" altLang="en-US" dirty="0" err="1" smtClean="0"/>
              <a:t>わんくま</a:t>
            </a:r>
            <a:r>
              <a:rPr lang="ja-JP" altLang="en-US" dirty="0" smtClean="0"/>
              <a:t>同盟</a:t>
            </a:r>
            <a:endParaRPr lang="en-US" dirty="0"/>
          </a:p>
        </p:txBody>
      </p:sp>
      <p:sp>
        <p:nvSpPr>
          <p:cNvPr id="5" name="Title 4"/>
          <p:cNvSpPr>
            <a:spLocks noGrp="1"/>
          </p:cNvSpPr>
          <p:nvPr>
            <p:ph type="ctrTitle"/>
          </p:nvPr>
        </p:nvSpPr>
        <p:spPr>
          <a:xfrm>
            <a:off x="368300" y="2257229"/>
            <a:ext cx="8394699" cy="2324099"/>
          </a:xfrm>
        </p:spPr>
        <p:txBody>
          <a:bodyPr/>
          <a:lstStyle/>
          <a:p>
            <a:r>
              <a:rPr altLang="ja-JP" dirty="0" smtClean="0"/>
              <a:t>XAML </a:t>
            </a:r>
            <a:r>
              <a:rPr lang="ja-JP" altLang="en-US" dirty="0" smtClean="0"/>
              <a:t>の勉強不要！ </a:t>
            </a:r>
            <a:r>
              <a:rPr altLang="ja-JP" dirty="0" smtClean="0"/>
              <a:t/>
            </a:r>
            <a:br>
              <a:rPr altLang="ja-JP" dirty="0" smtClean="0"/>
            </a:br>
            <a:r>
              <a:rPr altLang="ja-JP" dirty="0" smtClean="0"/>
              <a:t>WPF </a:t>
            </a:r>
            <a:r>
              <a:rPr lang="ja-JP" altLang="en-US" dirty="0" smtClean="0"/>
              <a:t>アプリケーションは作れます</a:t>
            </a:r>
            <a:endParaRPr lang="en-US" dirty="0"/>
          </a:p>
        </p:txBody>
      </p:sp>
      <p:pic>
        <p:nvPicPr>
          <p:cNvPr id="4" name="コンテンツ プレースホルダ 9" descr="uxlablogo.bmp"/>
          <p:cNvPicPr>
            <a:picLocks noChangeAspect="1"/>
          </p:cNvPicPr>
          <p:nvPr/>
        </p:nvPicPr>
        <p:blipFill>
          <a:blip r:embed="rId3" cstate="print"/>
          <a:stretch>
            <a:fillRect/>
          </a:stretch>
        </p:blipFill>
        <p:spPr>
          <a:xfrm>
            <a:off x="430005" y="336230"/>
            <a:ext cx="2905657" cy="871697"/>
          </a:xfrm>
          <a:prstGeom prst="rect">
            <a:avLst/>
          </a:prstGeom>
        </p:spPr>
      </p:pic>
      <p:pic>
        <p:nvPicPr>
          <p:cNvPr id="6" name="図 5" descr="kuma.jpg"/>
          <p:cNvPicPr>
            <a:picLocks noChangeAspect="1"/>
          </p:cNvPicPr>
          <p:nvPr/>
        </p:nvPicPr>
        <p:blipFill>
          <a:blip r:embed="rId4"/>
          <a:stretch>
            <a:fillRect/>
          </a:stretch>
        </p:blipFill>
        <p:spPr>
          <a:xfrm>
            <a:off x="428596" y="1332306"/>
            <a:ext cx="2928926" cy="1025124"/>
          </a:xfrm>
          <a:prstGeom prst="rect">
            <a:avLst/>
          </a:prstGeom>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altLang="ja-JP" dirty="0" smtClean="0">
                <a:solidFill>
                  <a:schemeClr val="tx1"/>
                </a:solidFill>
              </a:rPr>
              <a:t>WPF </a:t>
            </a:r>
            <a:r>
              <a:rPr lang="ja-JP" altLang="en-US" dirty="0" smtClean="0">
                <a:solidFill>
                  <a:schemeClr val="tx1"/>
                </a:solidFill>
              </a:rPr>
              <a:t>アプリケーション</a:t>
            </a:r>
            <a:endParaRPr kumimoji="1" lang="ja-JP" altLang="en-US" dirty="0">
              <a:solidFill>
                <a:schemeClr val="tx1"/>
              </a:solidFill>
            </a:endParaRPr>
          </a:p>
        </p:txBody>
      </p:sp>
      <p:sp>
        <p:nvSpPr>
          <p:cNvPr id="4" name="テキスト プレースホルダ 3"/>
          <p:cNvSpPr>
            <a:spLocks noGrp="1"/>
          </p:cNvSpPr>
          <p:nvPr>
            <p:ph type="body" sz="quarter" idx="10"/>
          </p:nvPr>
        </p:nvSpPr>
        <p:spPr>
          <a:xfrm>
            <a:off x="368300" y="767292"/>
            <a:ext cx="8394700" cy="455509"/>
          </a:xfrm>
        </p:spPr>
        <p:txBody>
          <a:bodyPr/>
          <a:lstStyle/>
          <a:p>
            <a:r>
              <a:rPr lang="ja-JP" altLang="en-US" dirty="0" smtClean="0">
                <a:solidFill>
                  <a:schemeClr val="accent2"/>
                </a:solidFill>
              </a:rPr>
              <a:t>簡単なアプリケーションを作ってみる</a:t>
            </a:r>
            <a:endParaRPr kumimoji="1" lang="ja-JP" altLang="en-US" dirty="0">
              <a:solidFill>
                <a:schemeClr val="accent2"/>
              </a:solidFill>
            </a:endParaRPr>
          </a:p>
        </p:txBody>
      </p:sp>
      <p:sp>
        <p:nvSpPr>
          <p:cNvPr id="7" name="Content Placeholder 6"/>
          <p:cNvSpPr>
            <a:spLocks noGrp="1"/>
          </p:cNvSpPr>
          <p:nvPr>
            <p:ph idx="1"/>
          </p:nvPr>
        </p:nvSpPr>
        <p:spPr>
          <a:xfrm>
            <a:off x="368300" y="1839913"/>
            <a:ext cx="8382000" cy="398571"/>
          </a:xfrm>
        </p:spPr>
        <p:txBody>
          <a:bodyPr/>
          <a:lstStyle/>
          <a:p>
            <a:r>
              <a:rPr lang="ja-JP" altLang="en-US" dirty="0" smtClean="0"/>
              <a:t>プロパティを修正します。</a:t>
            </a:r>
            <a:endParaRPr lang="en-US" dirty="0" smtClean="0"/>
          </a:p>
        </p:txBody>
      </p:sp>
      <p:pic>
        <p:nvPicPr>
          <p:cNvPr id="6" name="図 5" descr="キャプチャ4.JPG"/>
          <p:cNvPicPr>
            <a:picLocks noChangeAspect="1"/>
          </p:cNvPicPr>
          <p:nvPr/>
        </p:nvPicPr>
        <p:blipFill>
          <a:blip r:embed="rId2"/>
          <a:stretch>
            <a:fillRect/>
          </a:stretch>
        </p:blipFill>
        <p:spPr>
          <a:xfrm>
            <a:off x="373438" y="2282035"/>
            <a:ext cx="5933233" cy="4549071"/>
          </a:xfrm>
          <a:prstGeom prst="rect">
            <a:avLst/>
          </a:prstGeom>
        </p:spPr>
      </p:pic>
      <p:sp>
        <p:nvSpPr>
          <p:cNvPr id="9" name="四角形吹き出し 8"/>
          <p:cNvSpPr/>
          <p:nvPr/>
        </p:nvSpPr>
        <p:spPr bwMode="blackGray">
          <a:xfrm>
            <a:off x="6454588" y="1452282"/>
            <a:ext cx="2649071" cy="1600199"/>
          </a:xfrm>
          <a:prstGeom prst="wedgeRectCallout">
            <a:avLst>
              <a:gd name="adj1" fmla="val -62458"/>
              <a:gd name="adj2" fmla="val 112470"/>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ja-JP" altLang="en-US" sz="2800" b="0" i="0" u="none" strike="noStrike" cap="none" normalizeH="0" baseline="0" dirty="0" smtClean="0">
                <a:solidFill>
                  <a:schemeClr val="bg1"/>
                </a:solidFill>
                <a:effectLst>
                  <a:outerShdw blurRad="38100" dist="38100" dir="2700000" algn="tl">
                    <a:srgbClr val="000000">
                      <a:alpha val="43137"/>
                    </a:srgbClr>
                  </a:outerShdw>
                </a:effectLst>
              </a:rPr>
              <a:t>修正した（された）プロパティは白丸が付きます。</a:t>
            </a:r>
          </a:p>
        </p:txBody>
      </p:sp>
      <p:sp>
        <p:nvSpPr>
          <p:cNvPr id="10" name="四角形吹き出し 9"/>
          <p:cNvSpPr/>
          <p:nvPr/>
        </p:nvSpPr>
        <p:spPr bwMode="blackGray">
          <a:xfrm>
            <a:off x="6441141" y="4173070"/>
            <a:ext cx="2649071" cy="2326341"/>
          </a:xfrm>
          <a:prstGeom prst="wedgeRectCallout">
            <a:avLst>
              <a:gd name="adj1" fmla="val -87839"/>
              <a:gd name="adj2" fmla="val -45015"/>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ja-JP" altLang="en-US" sz="2800" b="0" i="0" u="none" strike="noStrike" cap="none" normalizeH="0" baseline="0" dirty="0" smtClean="0">
                <a:solidFill>
                  <a:schemeClr val="bg1"/>
                </a:solidFill>
                <a:effectLst>
                  <a:outerShdw blurRad="38100" dist="38100" dir="2700000" algn="tl">
                    <a:srgbClr val="000000">
                      <a:alpha val="43137"/>
                    </a:srgbClr>
                  </a:outerShdw>
                </a:effectLst>
              </a:rPr>
              <a:t>修正内容は右クリックメニューでリセット可能です（もちろん</a:t>
            </a:r>
            <a:r>
              <a:rPr kumimoji="0" lang="en-US" altLang="ja-JP" sz="2800" b="0" i="0" u="none" strike="noStrike" cap="none" normalizeH="0" baseline="0" dirty="0" smtClean="0">
                <a:solidFill>
                  <a:schemeClr val="bg1"/>
                </a:solidFill>
                <a:effectLst>
                  <a:outerShdw blurRad="38100" dist="38100" dir="2700000" algn="tl">
                    <a:srgbClr val="000000">
                      <a:alpha val="43137"/>
                    </a:srgbClr>
                  </a:outerShdw>
                </a:effectLst>
              </a:rPr>
              <a:t>UNDO</a:t>
            </a:r>
            <a:r>
              <a:rPr kumimoji="0" lang="ja-JP" altLang="en-US" sz="2800" b="0" i="0" u="none" strike="noStrike" cap="none" normalizeH="0" baseline="0" dirty="0" smtClean="0">
                <a:solidFill>
                  <a:schemeClr val="bg1"/>
                </a:solidFill>
                <a:effectLst>
                  <a:outerShdw blurRad="38100" dist="38100" dir="2700000" algn="tl">
                    <a:srgbClr val="000000">
                      <a:alpha val="43137"/>
                    </a:srgbClr>
                  </a:outerShdw>
                </a:effectLst>
              </a:rPr>
              <a:t>も可能）。</a:t>
            </a:r>
          </a:p>
        </p:txBody>
      </p:sp>
    </p:spTree>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altLang="ja-JP" dirty="0" smtClean="0">
                <a:solidFill>
                  <a:schemeClr val="tx1"/>
                </a:solidFill>
              </a:rPr>
              <a:t>WPF </a:t>
            </a:r>
            <a:r>
              <a:rPr lang="ja-JP" altLang="en-US" dirty="0" smtClean="0">
                <a:solidFill>
                  <a:schemeClr val="tx1"/>
                </a:solidFill>
              </a:rPr>
              <a:t>アプリケーション</a:t>
            </a:r>
            <a:endParaRPr kumimoji="1" lang="ja-JP" altLang="en-US" dirty="0">
              <a:solidFill>
                <a:schemeClr val="tx1"/>
              </a:solidFill>
            </a:endParaRPr>
          </a:p>
        </p:txBody>
      </p:sp>
      <p:sp>
        <p:nvSpPr>
          <p:cNvPr id="4" name="テキスト プレースホルダ 3"/>
          <p:cNvSpPr>
            <a:spLocks noGrp="1"/>
          </p:cNvSpPr>
          <p:nvPr>
            <p:ph type="body" sz="quarter" idx="10"/>
          </p:nvPr>
        </p:nvSpPr>
        <p:spPr>
          <a:xfrm>
            <a:off x="368300" y="767292"/>
            <a:ext cx="8394700" cy="455509"/>
          </a:xfrm>
        </p:spPr>
        <p:txBody>
          <a:bodyPr/>
          <a:lstStyle/>
          <a:p>
            <a:r>
              <a:rPr lang="ja-JP" altLang="en-US" dirty="0" smtClean="0">
                <a:solidFill>
                  <a:schemeClr val="accent2"/>
                </a:solidFill>
              </a:rPr>
              <a:t>簡単なアプリケーションを作ってみる</a:t>
            </a:r>
            <a:endParaRPr kumimoji="1" lang="ja-JP" altLang="en-US" dirty="0">
              <a:solidFill>
                <a:schemeClr val="accent2"/>
              </a:solidFill>
            </a:endParaRPr>
          </a:p>
        </p:txBody>
      </p:sp>
      <p:sp>
        <p:nvSpPr>
          <p:cNvPr id="7" name="Content Placeholder 6"/>
          <p:cNvSpPr>
            <a:spLocks noGrp="1"/>
          </p:cNvSpPr>
          <p:nvPr>
            <p:ph idx="1"/>
          </p:nvPr>
        </p:nvSpPr>
        <p:spPr>
          <a:xfrm>
            <a:off x="368300" y="1839913"/>
            <a:ext cx="8382000" cy="398571"/>
          </a:xfrm>
        </p:spPr>
        <p:txBody>
          <a:bodyPr/>
          <a:lstStyle/>
          <a:p>
            <a:r>
              <a:rPr lang="ja-JP" altLang="en-US" dirty="0" smtClean="0"/>
              <a:t>イベントを作成します。</a:t>
            </a:r>
            <a:endParaRPr lang="en-US" dirty="0" smtClean="0"/>
          </a:p>
        </p:txBody>
      </p:sp>
      <p:pic>
        <p:nvPicPr>
          <p:cNvPr id="1026" name="Picture 2" descr="C:\Users\hkodama\Pictures\Blend\キャプチャ14.JPG"/>
          <p:cNvPicPr>
            <a:picLocks noChangeAspect="1" noChangeArrowheads="1"/>
          </p:cNvPicPr>
          <p:nvPr/>
        </p:nvPicPr>
        <p:blipFill>
          <a:blip r:embed="rId2"/>
          <a:srcRect/>
          <a:stretch>
            <a:fillRect/>
          </a:stretch>
        </p:blipFill>
        <p:spPr bwMode="auto">
          <a:xfrm>
            <a:off x="413590" y="2256213"/>
            <a:ext cx="5879634" cy="4507976"/>
          </a:xfrm>
          <a:prstGeom prst="rect">
            <a:avLst/>
          </a:prstGeom>
          <a:noFill/>
        </p:spPr>
      </p:pic>
      <p:sp>
        <p:nvSpPr>
          <p:cNvPr id="8" name="四角形吹き出し 7"/>
          <p:cNvSpPr/>
          <p:nvPr/>
        </p:nvSpPr>
        <p:spPr bwMode="blackGray">
          <a:xfrm>
            <a:off x="6454588" y="1452282"/>
            <a:ext cx="2649071" cy="1290918"/>
          </a:xfrm>
          <a:prstGeom prst="wedgeRectCallout">
            <a:avLst>
              <a:gd name="adj1" fmla="val -57380"/>
              <a:gd name="adj2" fmla="val 68759"/>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ja-JP" altLang="en-US" sz="2800" b="0" i="0" u="none" strike="noStrike" cap="none" normalizeH="0" baseline="0" dirty="0" smtClean="0">
                <a:solidFill>
                  <a:schemeClr val="bg1"/>
                </a:solidFill>
                <a:effectLst>
                  <a:outerShdw blurRad="38100" dist="38100" dir="2700000" algn="tl">
                    <a:srgbClr val="000000">
                      <a:alpha val="43137"/>
                    </a:srgbClr>
                  </a:outerShdw>
                </a:effectLst>
              </a:rPr>
              <a:t>ここでプロパティとイベントを切り替えます。</a:t>
            </a:r>
          </a:p>
        </p:txBody>
      </p:sp>
      <p:sp>
        <p:nvSpPr>
          <p:cNvPr id="9" name="四角形吹き出し 8"/>
          <p:cNvSpPr/>
          <p:nvPr/>
        </p:nvSpPr>
        <p:spPr bwMode="blackGray">
          <a:xfrm>
            <a:off x="6405282" y="4038600"/>
            <a:ext cx="2649071" cy="2326341"/>
          </a:xfrm>
          <a:prstGeom prst="wedgeRectCallout">
            <a:avLst>
              <a:gd name="adj1" fmla="val -76162"/>
              <a:gd name="adj2" fmla="val -76806"/>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ja-JP" altLang="en-US" sz="2800" b="0" i="0" u="none" strike="noStrike" cap="none" normalizeH="0" baseline="0" dirty="0" smtClean="0">
                <a:solidFill>
                  <a:schemeClr val="bg1"/>
                </a:solidFill>
                <a:effectLst>
                  <a:outerShdw blurRad="38100" dist="38100" dir="2700000" algn="tl">
                    <a:srgbClr val="000000">
                      <a:alpha val="43137"/>
                    </a:srgbClr>
                  </a:outerShdw>
                </a:effectLst>
              </a:rPr>
              <a:t>空白状態から</a:t>
            </a:r>
            <a:r>
              <a:rPr lang="ja-JP" altLang="en-US" sz="2800" dirty="0" smtClean="0">
                <a:solidFill>
                  <a:schemeClr val="bg1"/>
                </a:solidFill>
                <a:effectLst>
                  <a:outerShdw blurRad="38100" dist="38100" dir="2700000" algn="tl">
                    <a:srgbClr val="000000">
                      <a:alpha val="43137"/>
                    </a:srgbClr>
                  </a:outerShdw>
                </a:effectLst>
              </a:rPr>
              <a:t>ダ</a:t>
            </a:r>
            <a:r>
              <a:rPr kumimoji="0" lang="ja-JP" altLang="en-US" sz="2800" b="0" i="0" u="none" strike="noStrike" cap="none" normalizeH="0" baseline="0" dirty="0" smtClean="0">
                <a:solidFill>
                  <a:schemeClr val="bg1"/>
                </a:solidFill>
                <a:effectLst>
                  <a:outerShdw blurRad="38100" dist="38100" dir="2700000" algn="tl">
                    <a:srgbClr val="000000">
                      <a:alpha val="43137"/>
                    </a:srgbClr>
                  </a:outerShdw>
                </a:effectLst>
              </a:rPr>
              <a:t>ブルクリックで自動的に作成されます。</a:t>
            </a:r>
          </a:p>
        </p:txBody>
      </p:sp>
    </p:spTree>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altLang="ja-JP" dirty="0" smtClean="0">
                <a:solidFill>
                  <a:schemeClr val="tx1"/>
                </a:solidFill>
              </a:rPr>
              <a:t>WPF </a:t>
            </a:r>
            <a:r>
              <a:rPr lang="ja-JP" altLang="en-US" dirty="0" smtClean="0">
                <a:solidFill>
                  <a:schemeClr val="tx1"/>
                </a:solidFill>
              </a:rPr>
              <a:t>アプリケーション</a:t>
            </a:r>
            <a:endParaRPr kumimoji="1" lang="ja-JP" altLang="en-US" dirty="0">
              <a:solidFill>
                <a:schemeClr val="tx1"/>
              </a:solidFill>
            </a:endParaRPr>
          </a:p>
        </p:txBody>
      </p:sp>
      <p:sp>
        <p:nvSpPr>
          <p:cNvPr id="4" name="テキスト プレースホルダ 3"/>
          <p:cNvSpPr>
            <a:spLocks noGrp="1"/>
          </p:cNvSpPr>
          <p:nvPr>
            <p:ph type="body" sz="quarter" idx="10"/>
          </p:nvPr>
        </p:nvSpPr>
        <p:spPr>
          <a:xfrm>
            <a:off x="368300" y="767292"/>
            <a:ext cx="8394700" cy="455509"/>
          </a:xfrm>
        </p:spPr>
        <p:txBody>
          <a:bodyPr/>
          <a:lstStyle/>
          <a:p>
            <a:r>
              <a:rPr lang="ja-JP" altLang="en-US" dirty="0" smtClean="0">
                <a:solidFill>
                  <a:schemeClr val="accent2"/>
                </a:solidFill>
              </a:rPr>
              <a:t>簡単なアプリケーションを作ってみる</a:t>
            </a:r>
            <a:endParaRPr kumimoji="1" lang="ja-JP" altLang="en-US" dirty="0">
              <a:solidFill>
                <a:schemeClr val="accent2"/>
              </a:solidFill>
            </a:endParaRPr>
          </a:p>
        </p:txBody>
      </p:sp>
      <p:sp>
        <p:nvSpPr>
          <p:cNvPr id="7" name="Content Placeholder 6"/>
          <p:cNvSpPr>
            <a:spLocks noGrp="1"/>
          </p:cNvSpPr>
          <p:nvPr>
            <p:ph idx="1"/>
          </p:nvPr>
        </p:nvSpPr>
        <p:spPr>
          <a:xfrm>
            <a:off x="368300" y="1839913"/>
            <a:ext cx="8382000" cy="398571"/>
          </a:xfrm>
        </p:spPr>
        <p:txBody>
          <a:bodyPr/>
          <a:lstStyle/>
          <a:p>
            <a:r>
              <a:rPr lang="en-US" altLang="ja-JP" dirty="0" smtClean="0"/>
              <a:t>Visual</a:t>
            </a:r>
            <a:r>
              <a:rPr lang="ja-JP" altLang="en-US" dirty="0" smtClean="0"/>
              <a:t> </a:t>
            </a:r>
            <a:r>
              <a:rPr lang="en-US" altLang="ja-JP" dirty="0" smtClean="0"/>
              <a:t>Studio</a:t>
            </a:r>
            <a:r>
              <a:rPr lang="ja-JP" altLang="en-US" dirty="0" smtClean="0"/>
              <a:t> が起動します。</a:t>
            </a:r>
            <a:endParaRPr lang="en-US" dirty="0" smtClean="0"/>
          </a:p>
        </p:txBody>
      </p:sp>
      <p:pic>
        <p:nvPicPr>
          <p:cNvPr id="2050" name="Picture 2" descr="C:\Users\hkodama\Pictures\Blend\キャプチャ8.JPG"/>
          <p:cNvPicPr>
            <a:picLocks noChangeAspect="1" noChangeArrowheads="1"/>
          </p:cNvPicPr>
          <p:nvPr/>
        </p:nvPicPr>
        <p:blipFill>
          <a:blip r:embed="rId2"/>
          <a:srcRect/>
          <a:stretch>
            <a:fillRect/>
          </a:stretch>
        </p:blipFill>
        <p:spPr bwMode="auto">
          <a:xfrm>
            <a:off x="457201" y="2290763"/>
            <a:ext cx="5593976" cy="4398022"/>
          </a:xfrm>
          <a:prstGeom prst="rect">
            <a:avLst/>
          </a:prstGeom>
          <a:noFill/>
        </p:spPr>
      </p:pic>
      <p:sp>
        <p:nvSpPr>
          <p:cNvPr id="8" name="四角形吹き出し 7"/>
          <p:cNvSpPr/>
          <p:nvPr/>
        </p:nvSpPr>
        <p:spPr bwMode="blackGray">
          <a:xfrm>
            <a:off x="6225988" y="1627094"/>
            <a:ext cx="2649071" cy="2595282"/>
          </a:xfrm>
          <a:prstGeom prst="wedgeRectCallout">
            <a:avLst>
              <a:gd name="adj1" fmla="val -152812"/>
              <a:gd name="adj2" fmla="val 83830"/>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ja-JP" altLang="en-US" sz="2800" b="0" i="0" u="none" strike="noStrike" cap="none" normalizeH="0" baseline="0" dirty="0" smtClean="0">
                <a:solidFill>
                  <a:schemeClr val="bg1"/>
                </a:solidFill>
                <a:effectLst>
                  <a:outerShdw blurRad="38100" dist="38100" dir="2700000" algn="tl">
                    <a:srgbClr val="000000">
                      <a:alpha val="43137"/>
                    </a:srgbClr>
                  </a:outerShdw>
                </a:effectLst>
              </a:rPr>
              <a:t>自動的に </a:t>
            </a:r>
            <a:r>
              <a:rPr kumimoji="0" lang="en-US" altLang="ja-JP" sz="2800" b="0" i="0" u="none" strike="noStrike" cap="none" normalizeH="0" baseline="0" dirty="0" smtClean="0">
                <a:solidFill>
                  <a:schemeClr val="bg1"/>
                </a:solidFill>
                <a:effectLst>
                  <a:outerShdw blurRad="38100" dist="38100" dir="2700000" algn="tl">
                    <a:srgbClr val="000000">
                      <a:alpha val="43137"/>
                    </a:srgbClr>
                  </a:outerShdw>
                </a:effectLst>
              </a:rPr>
              <a:t>Visual</a:t>
            </a:r>
            <a:r>
              <a:rPr kumimoji="0" lang="ja-JP" altLang="en-US" sz="2800" b="0" i="0" u="none" strike="noStrike" cap="none" normalizeH="0" baseline="0" dirty="0" smtClean="0">
                <a:solidFill>
                  <a:schemeClr val="bg1"/>
                </a:solidFill>
                <a:effectLst>
                  <a:outerShdw blurRad="38100" dist="38100" dir="2700000" algn="tl">
                    <a:srgbClr val="000000">
                      <a:alpha val="43137"/>
                    </a:srgbClr>
                  </a:outerShdw>
                </a:effectLst>
              </a:rPr>
              <a:t> </a:t>
            </a:r>
            <a:r>
              <a:rPr kumimoji="0" lang="en-US" altLang="ja-JP" sz="2800" b="0" i="0" u="none" strike="noStrike" cap="none" normalizeH="0" baseline="0" dirty="0" smtClean="0">
                <a:solidFill>
                  <a:schemeClr val="bg1"/>
                </a:solidFill>
                <a:effectLst>
                  <a:outerShdw blurRad="38100" dist="38100" dir="2700000" algn="tl">
                    <a:srgbClr val="000000">
                      <a:alpha val="43137"/>
                    </a:srgbClr>
                  </a:outerShdw>
                </a:effectLst>
              </a:rPr>
              <a:t>Studio</a:t>
            </a:r>
            <a:r>
              <a:rPr kumimoji="0" lang="ja-JP" altLang="en-US" sz="2800" b="0" i="0" u="none" strike="noStrike" cap="none" normalizeH="0" baseline="0" dirty="0" smtClean="0">
                <a:solidFill>
                  <a:schemeClr val="bg1"/>
                </a:solidFill>
                <a:effectLst>
                  <a:outerShdw blurRad="38100" dist="38100" dir="2700000" algn="tl">
                    <a:srgbClr val="000000">
                      <a:alpha val="43137"/>
                    </a:srgbClr>
                  </a:outerShdw>
                </a:effectLst>
              </a:rPr>
              <a:t> が起動されて作成されたイベントが表示されます。</a:t>
            </a:r>
          </a:p>
        </p:txBody>
      </p:sp>
    </p:spTree>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368300" y="1839913"/>
            <a:ext cx="8382000" cy="4147289"/>
          </a:xfrm>
        </p:spPr>
        <p:txBody>
          <a:bodyPr/>
          <a:lstStyle/>
          <a:p>
            <a:r>
              <a:rPr lang="ja-JP" altLang="en-US" dirty="0" smtClean="0"/>
              <a:t>こんな風に </a:t>
            </a:r>
            <a:r>
              <a:rPr lang="en-US" dirty="0" smtClean="0"/>
              <a:t>Expression Blend </a:t>
            </a:r>
            <a:r>
              <a:rPr lang="ja-JP" altLang="en-US" dirty="0" smtClean="0"/>
              <a:t>でコントロールを配置していってプロパティを変更して画面を作成します。</a:t>
            </a:r>
            <a:endParaRPr lang="en-US" altLang="ja-JP" dirty="0" smtClean="0"/>
          </a:p>
          <a:p>
            <a:r>
              <a:rPr lang="ja-JP" altLang="en-US" dirty="0" smtClean="0"/>
              <a:t>イベント処理は </a:t>
            </a:r>
            <a:r>
              <a:rPr lang="en-US" dirty="0" smtClean="0"/>
              <a:t>Visual Studio</a:t>
            </a:r>
            <a:r>
              <a:rPr lang="ja-JP" altLang="en-US" dirty="0" smtClean="0"/>
              <a:t> でプログラムを作成していきます。</a:t>
            </a:r>
            <a:endParaRPr lang="en-US" altLang="ja-JP" dirty="0" smtClean="0"/>
          </a:p>
          <a:p>
            <a:r>
              <a:rPr lang="ja-JP" altLang="en-US" dirty="0" smtClean="0"/>
              <a:t>簡単な画面はこのようにして作成できます。</a:t>
            </a:r>
            <a:endParaRPr lang="en-US" altLang="ja-JP" dirty="0" smtClean="0"/>
          </a:p>
          <a:p>
            <a:r>
              <a:rPr lang="en-US" dirty="0" smtClean="0"/>
              <a:t>Expression Blend </a:t>
            </a:r>
            <a:r>
              <a:rPr lang="ja-JP" altLang="en-US" dirty="0" smtClean="0"/>
              <a:t>と </a:t>
            </a:r>
            <a:r>
              <a:rPr lang="en-US" dirty="0" smtClean="0"/>
              <a:t>Visual Studio</a:t>
            </a:r>
            <a:r>
              <a:rPr lang="ja-JP" altLang="en-US" dirty="0" smtClean="0"/>
              <a:t> の切り替え時には必ず保存してください、切り替えたときに変更があったことを自動的に認識して再読み込みのダイアログが出て再読み込みします。</a:t>
            </a:r>
            <a:endParaRPr lang="en-US" dirty="0" smtClean="0"/>
          </a:p>
        </p:txBody>
      </p:sp>
      <p:sp>
        <p:nvSpPr>
          <p:cNvPr id="6" name="Title 5"/>
          <p:cNvSpPr>
            <a:spLocks noGrp="1"/>
          </p:cNvSpPr>
          <p:nvPr>
            <p:ph type="title"/>
          </p:nvPr>
        </p:nvSpPr>
        <p:spPr/>
        <p:txBody>
          <a:bodyPr/>
          <a:lstStyle/>
          <a:p>
            <a:r>
              <a:rPr altLang="ja-JP" dirty="0" smtClean="0">
                <a:solidFill>
                  <a:schemeClr val="tx1"/>
                </a:solidFill>
              </a:rPr>
              <a:t>WPF </a:t>
            </a:r>
            <a:r>
              <a:rPr lang="ja-JP" altLang="en-US" dirty="0" smtClean="0">
                <a:solidFill>
                  <a:schemeClr val="tx1"/>
                </a:solidFill>
              </a:rPr>
              <a:t>アプリケーション</a:t>
            </a:r>
            <a:endParaRPr lang="en-US" dirty="0">
              <a:solidFill>
                <a:schemeClr val="tx1"/>
              </a:solidFill>
            </a:endParaRPr>
          </a:p>
        </p:txBody>
      </p:sp>
      <p:sp>
        <p:nvSpPr>
          <p:cNvPr id="9" name="Text Placeholder 8"/>
          <p:cNvSpPr>
            <a:spLocks noGrp="1"/>
          </p:cNvSpPr>
          <p:nvPr>
            <p:ph type="body" sz="quarter" idx="10"/>
          </p:nvPr>
        </p:nvSpPr>
        <p:spPr>
          <a:xfrm>
            <a:off x="368300" y="767292"/>
            <a:ext cx="8394700" cy="455509"/>
          </a:xfrm>
        </p:spPr>
        <p:txBody>
          <a:bodyPr/>
          <a:lstStyle/>
          <a:p>
            <a:r>
              <a:rPr lang="ja-JP" altLang="en-US" dirty="0" smtClean="0">
                <a:solidFill>
                  <a:schemeClr val="accent2"/>
                </a:solidFill>
              </a:rPr>
              <a:t>簡単なアプリケーションを作ってみる</a:t>
            </a:r>
            <a:endParaRPr lang="ja-JP" altLang="en-US" dirty="0">
              <a:solidFill>
                <a:schemeClr val="accent2"/>
              </a:solidFill>
            </a:endParaRPr>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p:cNvSpPr>
            <a:spLocks noGrp="1"/>
          </p:cNvSpPr>
          <p:nvPr>
            <p:ph type="body" sz="quarter" idx="10"/>
          </p:nvPr>
        </p:nvSpPr>
        <p:spPr>
          <a:xfrm>
            <a:off x="722312" y="2071678"/>
            <a:ext cx="7689851" cy="1384995"/>
          </a:xfrm>
        </p:spPr>
        <p:txBody>
          <a:bodyPr>
            <a:normAutofit lnSpcReduction="10000"/>
          </a:bodyPr>
          <a:lstStyle/>
          <a:p>
            <a:r>
              <a:rPr dirty="0" smtClean="0">
                <a:solidFill>
                  <a:schemeClr val="accent2"/>
                </a:solidFill>
                <a:effectLst>
                  <a:outerShdw blurRad="50800" dist="38100" dir="2700000" algn="tl" rotWithShape="0">
                    <a:schemeClr val="tx1">
                      <a:alpha val="40000"/>
                    </a:schemeClr>
                  </a:outerShdw>
                </a:effectLst>
              </a:rPr>
              <a:t>demo</a:t>
            </a:r>
            <a:endParaRPr lang="en-US" dirty="0">
              <a:solidFill>
                <a:schemeClr val="accent2"/>
              </a:solidFill>
              <a:effectLst>
                <a:outerShdw blurRad="50800" dist="38100" dir="2700000" algn="tl" rotWithShape="0">
                  <a:schemeClr val="tx1">
                    <a:alpha val="40000"/>
                  </a:schemeClr>
                </a:outerShdw>
              </a:effectLst>
            </a:endParaRPr>
          </a:p>
        </p:txBody>
      </p:sp>
      <p:sp>
        <p:nvSpPr>
          <p:cNvPr id="6" name="Title 5"/>
          <p:cNvSpPr>
            <a:spLocks noGrp="1"/>
          </p:cNvSpPr>
          <p:nvPr>
            <p:ph type="ctrTitle"/>
          </p:nvPr>
        </p:nvSpPr>
        <p:spPr/>
        <p:txBody>
          <a:bodyPr/>
          <a:lstStyle/>
          <a:p>
            <a:r>
              <a:rPr lang="ja-JP" altLang="en-US" dirty="0" smtClean="0"/>
              <a:t>簡単なアプリケーションを作ってみる</a:t>
            </a:r>
            <a:endParaRPr lang="en-US" dirty="0"/>
          </a:p>
        </p:txBody>
      </p:sp>
      <p:sp>
        <p:nvSpPr>
          <p:cNvPr id="7" name="Subtitle 16"/>
          <p:cNvSpPr>
            <a:spLocks noGrp="1"/>
          </p:cNvSpPr>
          <p:nvPr>
            <p:ph type="subTitle" idx="1"/>
          </p:nvPr>
        </p:nvSpPr>
        <p:spPr>
          <a:xfrm>
            <a:off x="779929" y="4429132"/>
            <a:ext cx="7691718" cy="1551194"/>
          </a:xfrm>
        </p:spPr>
        <p:txBody>
          <a:bodyPr/>
          <a:lstStyle/>
          <a:p>
            <a:r>
              <a:rPr lang="ja-JP" altLang="en-US" dirty="0" smtClean="0"/>
              <a:t>えムナウ（児玉 宏之）</a:t>
            </a:r>
            <a:endParaRPr altLang="ja-JP" dirty="0" smtClean="0"/>
          </a:p>
          <a:p>
            <a:r>
              <a:rPr altLang="ja-JP" dirty="0" smtClean="0"/>
              <a:t>Microsoft MVP</a:t>
            </a:r>
            <a:r>
              <a:rPr lang="ja-JP" altLang="en-US" dirty="0" smtClean="0"/>
              <a:t> </a:t>
            </a:r>
            <a:r>
              <a:rPr altLang="ja-JP" dirty="0" smtClean="0"/>
              <a:t>for </a:t>
            </a:r>
            <a:r>
              <a:rPr b="1" dirty="0" smtClean="0"/>
              <a:t>Development Tools Visual C#</a:t>
            </a:r>
            <a:endParaRPr lang="en-US" dirty="0" smtClean="0"/>
          </a:p>
          <a:p>
            <a:r>
              <a:rPr altLang="ja-JP" dirty="0" smtClean="0"/>
              <a:t>.Net </a:t>
            </a:r>
            <a:r>
              <a:rPr lang="ja-JP" altLang="en-US" dirty="0" smtClean="0"/>
              <a:t>ユーザーエクスペリエンス研究所</a:t>
            </a:r>
            <a:endParaRPr altLang="ja-JP" dirty="0" smtClean="0"/>
          </a:p>
          <a:p>
            <a:r>
              <a:rPr lang="ja-JP" altLang="en-US" dirty="0" err="1" smtClean="0"/>
              <a:t>わんくま</a:t>
            </a:r>
            <a:r>
              <a:rPr lang="ja-JP" altLang="en-US" dirty="0" smtClean="0"/>
              <a:t>同盟</a:t>
            </a:r>
            <a:endParaRPr lang="en-US" dirty="0"/>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368300" y="1839913"/>
            <a:ext cx="8382000" cy="3192156"/>
          </a:xfrm>
        </p:spPr>
        <p:txBody>
          <a:bodyPr/>
          <a:lstStyle/>
          <a:p>
            <a:r>
              <a:rPr lang="en-US" dirty="0" smtClean="0"/>
              <a:t>Windows Presentation Foundation (WPF) </a:t>
            </a:r>
            <a:r>
              <a:rPr lang="ja-JP" altLang="en-US" dirty="0" smtClean="0"/>
              <a:t>データ バインディングは、アプリケーションがデータを提供し、</a:t>
            </a:r>
            <a:r>
              <a:rPr lang="en-US" altLang="ja-JP" dirty="0" smtClean="0"/>
              <a:t>UI</a:t>
            </a:r>
            <a:r>
              <a:rPr lang="ja-JP" altLang="en-US" dirty="0" smtClean="0"/>
              <a:t>と結びつけることで、柔軟な </a:t>
            </a:r>
            <a:r>
              <a:rPr lang="en-US" altLang="ja-JP" dirty="0" smtClean="0"/>
              <a:t>UI </a:t>
            </a:r>
            <a:r>
              <a:rPr lang="ja-JP" altLang="en-US" dirty="0" smtClean="0"/>
              <a:t>表現、 ビジネス ロジックと </a:t>
            </a:r>
            <a:r>
              <a:rPr lang="en-US" altLang="ja-JP" dirty="0" smtClean="0"/>
              <a:t>UI </a:t>
            </a:r>
            <a:r>
              <a:rPr lang="ja-JP" altLang="en-US" dirty="0" smtClean="0"/>
              <a:t>の明確な分離を実現します。</a:t>
            </a:r>
            <a:endParaRPr lang="en-US" altLang="ja-JP" dirty="0" smtClean="0"/>
          </a:p>
          <a:p>
            <a:r>
              <a:rPr lang="ja-JP" altLang="en-US" dirty="0" smtClean="0"/>
              <a:t>データ フローの方向やソースの更新の要因を選択でき、表示のためのデータ変換や格納時のデータの検証を行えます。</a:t>
            </a:r>
            <a:endParaRPr lang="en-US" altLang="ja-JP" dirty="0" smtClean="0"/>
          </a:p>
        </p:txBody>
      </p:sp>
      <p:sp>
        <p:nvSpPr>
          <p:cNvPr id="6" name="Title 5"/>
          <p:cNvSpPr>
            <a:spLocks noGrp="1"/>
          </p:cNvSpPr>
          <p:nvPr>
            <p:ph type="title"/>
          </p:nvPr>
        </p:nvSpPr>
        <p:spPr/>
        <p:txBody>
          <a:bodyPr/>
          <a:lstStyle/>
          <a:p>
            <a:r>
              <a:rPr altLang="ja-JP" dirty="0" smtClean="0">
                <a:solidFill>
                  <a:schemeClr val="tx1"/>
                </a:solidFill>
              </a:rPr>
              <a:t>WPF </a:t>
            </a:r>
            <a:r>
              <a:rPr lang="ja-JP" altLang="en-US" dirty="0" smtClean="0">
                <a:solidFill>
                  <a:schemeClr val="tx1"/>
                </a:solidFill>
              </a:rPr>
              <a:t>アプリケーション</a:t>
            </a:r>
            <a:endParaRPr lang="en-US" dirty="0">
              <a:solidFill>
                <a:schemeClr val="tx1"/>
              </a:solidFill>
            </a:endParaRPr>
          </a:p>
        </p:txBody>
      </p:sp>
      <p:sp>
        <p:nvSpPr>
          <p:cNvPr id="9" name="Text Placeholder 8"/>
          <p:cNvSpPr>
            <a:spLocks noGrp="1"/>
          </p:cNvSpPr>
          <p:nvPr>
            <p:ph type="body" sz="quarter" idx="10"/>
          </p:nvPr>
        </p:nvSpPr>
        <p:spPr>
          <a:xfrm>
            <a:off x="368300" y="767292"/>
            <a:ext cx="8394700" cy="455509"/>
          </a:xfrm>
        </p:spPr>
        <p:txBody>
          <a:bodyPr/>
          <a:lstStyle/>
          <a:p>
            <a:r>
              <a:rPr altLang="ja-JP" dirty="0" smtClean="0">
                <a:solidFill>
                  <a:schemeClr val="accent2"/>
                </a:solidFill>
              </a:rPr>
              <a:t>Binding</a:t>
            </a:r>
            <a:r>
              <a:rPr lang="ja-JP" altLang="en-US" dirty="0" smtClean="0">
                <a:solidFill>
                  <a:schemeClr val="accent2"/>
                </a:solidFill>
              </a:rPr>
              <a:t>の概要</a:t>
            </a:r>
            <a:endParaRPr lang="ja-JP" altLang="en-US" dirty="0">
              <a:solidFill>
                <a:schemeClr val="accent2"/>
              </a:solidFill>
            </a:endParaRPr>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altLang="ja-JP" dirty="0" smtClean="0">
                <a:solidFill>
                  <a:schemeClr val="tx1"/>
                </a:solidFill>
              </a:rPr>
              <a:t>WPF </a:t>
            </a:r>
            <a:r>
              <a:rPr lang="ja-JP" altLang="en-US" dirty="0" smtClean="0">
                <a:solidFill>
                  <a:schemeClr val="tx1"/>
                </a:solidFill>
              </a:rPr>
              <a:t>アプリケーション</a:t>
            </a:r>
            <a:endParaRPr kumimoji="1" lang="ja-JP" altLang="en-US" dirty="0">
              <a:solidFill>
                <a:schemeClr val="tx1"/>
              </a:solidFill>
            </a:endParaRPr>
          </a:p>
        </p:txBody>
      </p:sp>
      <p:sp>
        <p:nvSpPr>
          <p:cNvPr id="4" name="テキスト プレースホルダ 3"/>
          <p:cNvSpPr>
            <a:spLocks noGrp="1"/>
          </p:cNvSpPr>
          <p:nvPr>
            <p:ph type="body" sz="quarter" idx="10"/>
          </p:nvPr>
        </p:nvSpPr>
        <p:spPr>
          <a:xfrm>
            <a:off x="368300" y="767292"/>
            <a:ext cx="8394700" cy="455509"/>
          </a:xfrm>
        </p:spPr>
        <p:txBody>
          <a:bodyPr/>
          <a:lstStyle/>
          <a:p>
            <a:r>
              <a:rPr altLang="ja-JP" dirty="0" smtClean="0">
                <a:solidFill>
                  <a:schemeClr val="accent2"/>
                </a:solidFill>
              </a:rPr>
              <a:t>Binding</a:t>
            </a:r>
            <a:r>
              <a:rPr lang="ja-JP" altLang="en-US" dirty="0" smtClean="0">
                <a:solidFill>
                  <a:schemeClr val="accent2"/>
                </a:solidFill>
              </a:rPr>
              <a:t>の概要</a:t>
            </a:r>
          </a:p>
        </p:txBody>
      </p:sp>
      <p:sp>
        <p:nvSpPr>
          <p:cNvPr id="7" name="Content Placeholder 6"/>
          <p:cNvSpPr>
            <a:spLocks noGrp="1"/>
          </p:cNvSpPr>
          <p:nvPr>
            <p:ph idx="1"/>
          </p:nvPr>
        </p:nvSpPr>
        <p:spPr>
          <a:xfrm>
            <a:off x="368300" y="1839913"/>
            <a:ext cx="8382000" cy="775597"/>
          </a:xfrm>
        </p:spPr>
        <p:txBody>
          <a:bodyPr/>
          <a:lstStyle/>
          <a:p>
            <a:r>
              <a:rPr lang="en-US" altLang="ja-JP" dirty="0" smtClean="0"/>
              <a:t>Binding </a:t>
            </a:r>
            <a:r>
              <a:rPr lang="ja-JP" altLang="en-US" dirty="0" smtClean="0"/>
              <a:t>オブジェクトでコントロールのプロパティとデータソースのプロパティを結びつけます。</a:t>
            </a:r>
            <a:endParaRPr lang="en-US" dirty="0" smtClean="0"/>
          </a:p>
        </p:txBody>
      </p:sp>
      <p:sp>
        <p:nvSpPr>
          <p:cNvPr id="9" name="角丸四角形 8"/>
          <p:cNvSpPr/>
          <p:nvPr/>
        </p:nvSpPr>
        <p:spPr>
          <a:xfrm>
            <a:off x="714348" y="3600456"/>
            <a:ext cx="2286016" cy="1571636"/>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en-US" altLang="ja-JP" dirty="0" smtClean="0"/>
              <a:t>Text</a:t>
            </a:r>
          </a:p>
          <a:p>
            <a:pPr algn="ctr"/>
            <a:r>
              <a:rPr lang="ja-JP" altLang="en-US" dirty="0" smtClean="0"/>
              <a:t>プロパティ</a:t>
            </a:r>
            <a:endParaRPr kumimoji="1" lang="ja-JP" altLang="en-US" dirty="0"/>
          </a:p>
        </p:txBody>
      </p:sp>
      <p:sp>
        <p:nvSpPr>
          <p:cNvPr id="10" name="角丸四角形 9"/>
          <p:cNvSpPr/>
          <p:nvPr/>
        </p:nvSpPr>
        <p:spPr>
          <a:xfrm>
            <a:off x="6000760" y="3600456"/>
            <a:ext cx="2143140" cy="1571636"/>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altLang="ja-JP" dirty="0" err="1" smtClean="0"/>
              <a:t>PersonName</a:t>
            </a:r>
            <a:endParaRPr lang="en-US" altLang="ja-JP" dirty="0" smtClean="0"/>
          </a:p>
          <a:p>
            <a:pPr algn="ctr"/>
            <a:r>
              <a:rPr kumimoji="1" lang="ja-JP" altLang="en-US" dirty="0" smtClean="0"/>
              <a:t>プロパティ</a:t>
            </a:r>
            <a:endParaRPr kumimoji="1" lang="ja-JP" altLang="en-US" dirty="0"/>
          </a:p>
        </p:txBody>
      </p:sp>
      <p:sp>
        <p:nvSpPr>
          <p:cNvPr id="11" name="テキスト ボックス 10"/>
          <p:cNvSpPr txBox="1"/>
          <p:nvPr/>
        </p:nvSpPr>
        <p:spPr>
          <a:xfrm>
            <a:off x="785786" y="3028952"/>
            <a:ext cx="2143140" cy="369332"/>
          </a:xfrm>
          <a:prstGeom prst="rect">
            <a:avLst/>
          </a:prstGeom>
          <a:noFill/>
        </p:spPr>
        <p:txBody>
          <a:bodyPr wrap="square" rtlCol="0">
            <a:spAutoFit/>
          </a:bodyPr>
          <a:lstStyle/>
          <a:p>
            <a:pPr algn="ctr"/>
            <a:r>
              <a:rPr lang="en-US" altLang="ja-JP" dirty="0" err="1" smtClean="0"/>
              <a:t>TextBlock</a:t>
            </a:r>
            <a:endParaRPr kumimoji="1" lang="ja-JP" altLang="en-US" dirty="0"/>
          </a:p>
        </p:txBody>
      </p:sp>
      <p:sp>
        <p:nvSpPr>
          <p:cNvPr id="12" name="テキスト ボックス 11"/>
          <p:cNvSpPr txBox="1"/>
          <p:nvPr/>
        </p:nvSpPr>
        <p:spPr>
          <a:xfrm>
            <a:off x="6000760" y="2814638"/>
            <a:ext cx="2143140" cy="646331"/>
          </a:xfrm>
          <a:prstGeom prst="rect">
            <a:avLst/>
          </a:prstGeom>
          <a:noFill/>
        </p:spPr>
        <p:txBody>
          <a:bodyPr wrap="square" rtlCol="0">
            <a:spAutoFit/>
          </a:bodyPr>
          <a:lstStyle/>
          <a:p>
            <a:pPr algn="ctr"/>
            <a:r>
              <a:rPr kumimoji="1" lang="ja-JP" altLang="en-US" dirty="0" smtClean="0"/>
              <a:t>Ｍｙ</a:t>
            </a:r>
            <a:r>
              <a:rPr kumimoji="1" lang="en-US" altLang="ja-JP" dirty="0" err="1" smtClean="0"/>
              <a:t>DataSource</a:t>
            </a:r>
            <a:endParaRPr kumimoji="1" lang="en-US" altLang="ja-JP" dirty="0" smtClean="0"/>
          </a:p>
          <a:p>
            <a:pPr algn="ctr"/>
            <a:r>
              <a:rPr kumimoji="1" lang="ja-JP" altLang="en-US" dirty="0" smtClean="0"/>
              <a:t>（</a:t>
            </a:r>
            <a:r>
              <a:rPr kumimoji="1" lang="en-US" altLang="ja-JP" dirty="0" smtClean="0"/>
              <a:t>Person</a:t>
            </a:r>
            <a:r>
              <a:rPr kumimoji="1" lang="ja-JP" altLang="en-US" dirty="0" smtClean="0"/>
              <a:t>クラス）</a:t>
            </a:r>
            <a:endParaRPr kumimoji="1" lang="ja-JP" altLang="en-US" dirty="0"/>
          </a:p>
        </p:txBody>
      </p:sp>
      <p:cxnSp>
        <p:nvCxnSpPr>
          <p:cNvPr id="13" name="直線矢印コネクタ 12"/>
          <p:cNvCxnSpPr/>
          <p:nvPr/>
        </p:nvCxnSpPr>
        <p:spPr>
          <a:xfrm rot="10800000">
            <a:off x="3071802" y="4672026"/>
            <a:ext cx="2643206" cy="1588"/>
          </a:xfrm>
          <a:prstGeom prst="straightConnector1">
            <a:avLst/>
          </a:prstGeom>
          <a:ln w="381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4" name="テキスト ボックス 13"/>
          <p:cNvSpPr txBox="1"/>
          <p:nvPr/>
        </p:nvSpPr>
        <p:spPr>
          <a:xfrm>
            <a:off x="3357554" y="4100522"/>
            <a:ext cx="2149948" cy="369332"/>
          </a:xfrm>
          <a:prstGeom prst="rect">
            <a:avLst/>
          </a:prstGeom>
          <a:noFill/>
        </p:spPr>
        <p:txBody>
          <a:bodyPr wrap="none" rtlCol="0">
            <a:spAutoFit/>
          </a:bodyPr>
          <a:lstStyle/>
          <a:p>
            <a:pPr algn="ctr"/>
            <a:r>
              <a:rPr lang="en-US" altLang="ja-JP" dirty="0" smtClean="0"/>
              <a:t>Binding </a:t>
            </a:r>
            <a:r>
              <a:rPr lang="ja-JP" altLang="en-US" dirty="0" smtClean="0"/>
              <a:t>オブジェクト</a:t>
            </a:r>
            <a:endParaRPr kumimoji="1" lang="ja-JP" altLang="en-US" dirty="0"/>
          </a:p>
        </p:txBody>
      </p:sp>
    </p:spTree>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altLang="ja-JP" dirty="0" smtClean="0">
                <a:solidFill>
                  <a:schemeClr val="tx1"/>
                </a:solidFill>
              </a:rPr>
              <a:t>WPF </a:t>
            </a:r>
            <a:r>
              <a:rPr lang="ja-JP" altLang="en-US" dirty="0" smtClean="0">
                <a:solidFill>
                  <a:schemeClr val="tx1"/>
                </a:solidFill>
              </a:rPr>
              <a:t>アプリケーション</a:t>
            </a:r>
            <a:endParaRPr kumimoji="1" lang="ja-JP" altLang="en-US" dirty="0">
              <a:solidFill>
                <a:schemeClr val="tx1"/>
              </a:solidFill>
            </a:endParaRPr>
          </a:p>
        </p:txBody>
      </p:sp>
      <p:sp>
        <p:nvSpPr>
          <p:cNvPr id="4" name="テキスト プレースホルダ 3"/>
          <p:cNvSpPr>
            <a:spLocks noGrp="1"/>
          </p:cNvSpPr>
          <p:nvPr>
            <p:ph type="body" sz="quarter" idx="10"/>
          </p:nvPr>
        </p:nvSpPr>
        <p:spPr>
          <a:xfrm>
            <a:off x="368300" y="767292"/>
            <a:ext cx="8394700" cy="455509"/>
          </a:xfrm>
        </p:spPr>
        <p:txBody>
          <a:bodyPr/>
          <a:lstStyle/>
          <a:p>
            <a:r>
              <a:rPr altLang="ja-JP" dirty="0" smtClean="0">
                <a:solidFill>
                  <a:schemeClr val="accent2"/>
                </a:solidFill>
              </a:rPr>
              <a:t>Binding</a:t>
            </a:r>
            <a:r>
              <a:rPr lang="ja-JP" altLang="en-US" dirty="0" smtClean="0">
                <a:solidFill>
                  <a:schemeClr val="accent2"/>
                </a:solidFill>
              </a:rPr>
              <a:t>の概要</a:t>
            </a:r>
          </a:p>
        </p:txBody>
      </p:sp>
      <p:sp>
        <p:nvSpPr>
          <p:cNvPr id="7" name="Content Placeholder 6"/>
          <p:cNvSpPr>
            <a:spLocks noGrp="1"/>
          </p:cNvSpPr>
          <p:nvPr>
            <p:ph idx="1"/>
          </p:nvPr>
        </p:nvSpPr>
        <p:spPr>
          <a:xfrm>
            <a:off x="368300" y="1839913"/>
            <a:ext cx="8382000" cy="387798"/>
          </a:xfrm>
        </p:spPr>
        <p:txBody>
          <a:bodyPr/>
          <a:lstStyle/>
          <a:p>
            <a:r>
              <a:rPr lang="ja-JP" altLang="en-US" dirty="0" smtClean="0"/>
              <a:t>データの方向を決めることができます。</a:t>
            </a:r>
            <a:endParaRPr lang="en-US" dirty="0" smtClean="0"/>
          </a:p>
        </p:txBody>
      </p:sp>
      <p:sp>
        <p:nvSpPr>
          <p:cNvPr id="15" name="角丸四角形 14"/>
          <p:cNvSpPr/>
          <p:nvPr/>
        </p:nvSpPr>
        <p:spPr>
          <a:xfrm>
            <a:off x="691656" y="2786058"/>
            <a:ext cx="2286016" cy="235745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en-US" altLang="ja-JP" dirty="0" smtClean="0"/>
              <a:t>Dependency Property</a:t>
            </a:r>
            <a:endParaRPr kumimoji="1" lang="ja-JP" altLang="en-US" dirty="0"/>
          </a:p>
        </p:txBody>
      </p:sp>
      <p:sp>
        <p:nvSpPr>
          <p:cNvPr id="16" name="角丸四角形 15"/>
          <p:cNvSpPr/>
          <p:nvPr/>
        </p:nvSpPr>
        <p:spPr>
          <a:xfrm>
            <a:off x="5835192" y="2786058"/>
            <a:ext cx="2143140" cy="235745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en-US" altLang="ja-JP" dirty="0" smtClean="0"/>
              <a:t>Property</a:t>
            </a:r>
            <a:endParaRPr kumimoji="1" lang="ja-JP" altLang="en-US" dirty="0"/>
          </a:p>
        </p:txBody>
      </p:sp>
      <p:sp>
        <p:nvSpPr>
          <p:cNvPr id="17" name="テキスト ボックス 16"/>
          <p:cNvSpPr txBox="1"/>
          <p:nvPr/>
        </p:nvSpPr>
        <p:spPr>
          <a:xfrm>
            <a:off x="834532" y="2285992"/>
            <a:ext cx="2143140" cy="369332"/>
          </a:xfrm>
          <a:prstGeom prst="rect">
            <a:avLst/>
          </a:prstGeom>
          <a:noFill/>
        </p:spPr>
        <p:txBody>
          <a:bodyPr wrap="square" rtlCol="0">
            <a:spAutoFit/>
          </a:bodyPr>
          <a:lstStyle/>
          <a:p>
            <a:pPr algn="ctr"/>
            <a:r>
              <a:rPr kumimoji="1" lang="ja-JP" altLang="en-US" dirty="0" smtClean="0"/>
              <a:t>ターゲット</a:t>
            </a:r>
            <a:endParaRPr kumimoji="1" lang="ja-JP" altLang="en-US" dirty="0"/>
          </a:p>
        </p:txBody>
      </p:sp>
      <p:sp>
        <p:nvSpPr>
          <p:cNvPr id="18" name="テキスト ボックス 17"/>
          <p:cNvSpPr txBox="1"/>
          <p:nvPr/>
        </p:nvSpPr>
        <p:spPr>
          <a:xfrm>
            <a:off x="5906630" y="2285992"/>
            <a:ext cx="2143140" cy="369332"/>
          </a:xfrm>
          <a:prstGeom prst="rect">
            <a:avLst/>
          </a:prstGeom>
          <a:noFill/>
        </p:spPr>
        <p:txBody>
          <a:bodyPr wrap="square" rtlCol="0">
            <a:spAutoFit/>
          </a:bodyPr>
          <a:lstStyle/>
          <a:p>
            <a:pPr algn="ctr"/>
            <a:r>
              <a:rPr kumimoji="1" lang="ja-JP" altLang="en-US" dirty="0" smtClean="0"/>
              <a:t>ソース</a:t>
            </a:r>
            <a:endParaRPr kumimoji="1" lang="ja-JP" altLang="en-US" dirty="0"/>
          </a:p>
        </p:txBody>
      </p:sp>
      <p:cxnSp>
        <p:nvCxnSpPr>
          <p:cNvPr id="19" name="直線矢印コネクタ 18"/>
          <p:cNvCxnSpPr/>
          <p:nvPr/>
        </p:nvCxnSpPr>
        <p:spPr>
          <a:xfrm rot="10800000">
            <a:off x="3120548" y="3500438"/>
            <a:ext cx="2643206"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 name="テキスト ボックス 19"/>
          <p:cNvSpPr txBox="1"/>
          <p:nvPr/>
        </p:nvSpPr>
        <p:spPr>
          <a:xfrm>
            <a:off x="3906366" y="3143248"/>
            <a:ext cx="1125052" cy="369332"/>
          </a:xfrm>
          <a:prstGeom prst="rect">
            <a:avLst/>
          </a:prstGeom>
          <a:noFill/>
        </p:spPr>
        <p:txBody>
          <a:bodyPr wrap="none" rtlCol="0">
            <a:spAutoFit/>
          </a:bodyPr>
          <a:lstStyle/>
          <a:p>
            <a:r>
              <a:rPr kumimoji="1" lang="en-US" altLang="ja-JP" dirty="0" err="1" smtClean="0"/>
              <a:t>OneTime</a:t>
            </a:r>
            <a:endParaRPr kumimoji="1" lang="ja-JP" altLang="en-US" dirty="0"/>
          </a:p>
        </p:txBody>
      </p:sp>
      <p:cxnSp>
        <p:nvCxnSpPr>
          <p:cNvPr id="21" name="直線矢印コネクタ 20"/>
          <p:cNvCxnSpPr/>
          <p:nvPr/>
        </p:nvCxnSpPr>
        <p:spPr>
          <a:xfrm rot="10800000">
            <a:off x="3120548" y="3929066"/>
            <a:ext cx="2643206"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 name="テキスト ボックス 21"/>
          <p:cNvSpPr txBox="1"/>
          <p:nvPr/>
        </p:nvSpPr>
        <p:spPr>
          <a:xfrm>
            <a:off x="3906366" y="3571876"/>
            <a:ext cx="1073755" cy="369332"/>
          </a:xfrm>
          <a:prstGeom prst="rect">
            <a:avLst/>
          </a:prstGeom>
          <a:noFill/>
        </p:spPr>
        <p:txBody>
          <a:bodyPr wrap="none" rtlCol="0">
            <a:spAutoFit/>
          </a:bodyPr>
          <a:lstStyle/>
          <a:p>
            <a:r>
              <a:rPr kumimoji="1" lang="en-US" altLang="ja-JP" dirty="0" err="1" smtClean="0"/>
              <a:t>OneWay</a:t>
            </a:r>
            <a:endParaRPr kumimoji="1" lang="ja-JP" altLang="en-US" dirty="0"/>
          </a:p>
        </p:txBody>
      </p:sp>
      <p:cxnSp>
        <p:nvCxnSpPr>
          <p:cNvPr id="23" name="直線矢印コネクタ 22"/>
          <p:cNvCxnSpPr/>
          <p:nvPr/>
        </p:nvCxnSpPr>
        <p:spPr>
          <a:xfrm rot="10800000">
            <a:off x="3120548" y="4357694"/>
            <a:ext cx="2643206" cy="1588"/>
          </a:xfrm>
          <a:prstGeom prst="straightConnector1">
            <a:avLst/>
          </a:prstGeom>
          <a:ln w="381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4" name="テキスト ボックス 23"/>
          <p:cNvSpPr txBox="1"/>
          <p:nvPr/>
        </p:nvSpPr>
        <p:spPr>
          <a:xfrm>
            <a:off x="3906366" y="4000504"/>
            <a:ext cx="1060996" cy="369332"/>
          </a:xfrm>
          <a:prstGeom prst="rect">
            <a:avLst/>
          </a:prstGeom>
          <a:noFill/>
        </p:spPr>
        <p:txBody>
          <a:bodyPr wrap="none" rtlCol="0">
            <a:spAutoFit/>
          </a:bodyPr>
          <a:lstStyle/>
          <a:p>
            <a:r>
              <a:rPr lang="en-US" altLang="ja-JP" dirty="0" err="1" smtClean="0"/>
              <a:t>TwoWay</a:t>
            </a:r>
            <a:endParaRPr kumimoji="1" lang="ja-JP" altLang="en-US" dirty="0"/>
          </a:p>
        </p:txBody>
      </p:sp>
      <p:cxnSp>
        <p:nvCxnSpPr>
          <p:cNvPr id="25" name="直線矢印コネクタ 24"/>
          <p:cNvCxnSpPr/>
          <p:nvPr/>
        </p:nvCxnSpPr>
        <p:spPr>
          <a:xfrm rot="10800000">
            <a:off x="3120548" y="4786322"/>
            <a:ext cx="2643206" cy="1588"/>
          </a:xfrm>
          <a:prstGeom prst="straightConnector1">
            <a:avLst/>
          </a:prstGeom>
          <a:ln w="38100">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26" name="テキスト ボックス 25"/>
          <p:cNvSpPr txBox="1"/>
          <p:nvPr/>
        </p:nvSpPr>
        <p:spPr>
          <a:xfrm>
            <a:off x="3477738" y="4429132"/>
            <a:ext cx="2048446" cy="369332"/>
          </a:xfrm>
          <a:prstGeom prst="rect">
            <a:avLst/>
          </a:prstGeom>
          <a:noFill/>
        </p:spPr>
        <p:txBody>
          <a:bodyPr wrap="none" rtlCol="0">
            <a:spAutoFit/>
          </a:bodyPr>
          <a:lstStyle/>
          <a:p>
            <a:r>
              <a:rPr lang="en-US" altLang="ja-JP" dirty="0" err="1" smtClean="0"/>
              <a:t>OneWayToSource</a:t>
            </a:r>
            <a:endParaRPr kumimoji="1" lang="ja-JP" altLang="en-US" dirty="0"/>
          </a:p>
        </p:txBody>
      </p:sp>
      <p:sp>
        <p:nvSpPr>
          <p:cNvPr id="27" name="テキスト ボックス 26"/>
          <p:cNvSpPr txBox="1"/>
          <p:nvPr/>
        </p:nvSpPr>
        <p:spPr>
          <a:xfrm>
            <a:off x="3120548" y="2285992"/>
            <a:ext cx="2584362" cy="646331"/>
          </a:xfrm>
          <a:prstGeom prst="rect">
            <a:avLst/>
          </a:prstGeom>
          <a:noFill/>
        </p:spPr>
        <p:txBody>
          <a:bodyPr wrap="none" rtlCol="0">
            <a:spAutoFit/>
          </a:bodyPr>
          <a:lstStyle/>
          <a:p>
            <a:pPr algn="ctr"/>
            <a:r>
              <a:rPr lang="en-US" altLang="ja-JP" dirty="0" smtClean="0"/>
              <a:t>Binding </a:t>
            </a:r>
            <a:r>
              <a:rPr lang="ja-JP" altLang="en-US" dirty="0" smtClean="0"/>
              <a:t>オブジェクト</a:t>
            </a:r>
            <a:endParaRPr lang="en-US" dirty="0" smtClean="0"/>
          </a:p>
          <a:p>
            <a:pPr algn="ctr"/>
            <a:r>
              <a:rPr lang="en-US" dirty="0" err="1" smtClean="0"/>
              <a:t>BindingMode</a:t>
            </a:r>
            <a:r>
              <a:rPr lang="en-US" dirty="0" smtClean="0"/>
              <a:t> </a:t>
            </a:r>
            <a:r>
              <a:rPr lang="ja-JP" altLang="en-US" dirty="0" smtClean="0"/>
              <a:t>プロパティ</a:t>
            </a:r>
            <a:endParaRPr kumimoji="1" lang="ja-JP" altLang="en-US" dirty="0"/>
          </a:p>
        </p:txBody>
      </p:sp>
      <p:sp>
        <p:nvSpPr>
          <p:cNvPr id="28" name="テキスト ボックス 27"/>
          <p:cNvSpPr txBox="1"/>
          <p:nvPr/>
        </p:nvSpPr>
        <p:spPr>
          <a:xfrm>
            <a:off x="548780" y="5357826"/>
            <a:ext cx="7929618" cy="646331"/>
          </a:xfrm>
          <a:prstGeom prst="rect">
            <a:avLst/>
          </a:prstGeom>
          <a:noFill/>
        </p:spPr>
        <p:txBody>
          <a:bodyPr wrap="square" rtlCol="0">
            <a:spAutoFit/>
          </a:bodyPr>
          <a:lstStyle/>
          <a:p>
            <a:r>
              <a:rPr lang="en-US" dirty="0" err="1" smtClean="0"/>
              <a:t>BindingMode</a:t>
            </a:r>
            <a:r>
              <a:rPr lang="ja-JP" altLang="en-US" dirty="0" smtClean="0"/>
              <a:t>で</a:t>
            </a:r>
            <a:r>
              <a:rPr kumimoji="1" lang="en-US" altLang="ja-JP" dirty="0" smtClean="0"/>
              <a:t>Default</a:t>
            </a:r>
            <a:r>
              <a:rPr kumimoji="1" lang="ja-JP" altLang="en-US" dirty="0" smtClean="0"/>
              <a:t> は</a:t>
            </a:r>
            <a:r>
              <a:rPr lang="ja-JP" altLang="en-US" dirty="0" smtClean="0"/>
              <a:t>テキスト ボックスやチェック ボックスなど編集可能な場合は</a:t>
            </a:r>
            <a:r>
              <a:rPr lang="en-US" dirty="0" err="1" smtClean="0"/>
              <a:t>TwoWay</a:t>
            </a:r>
            <a:r>
              <a:rPr lang="ja-JP" altLang="en-US" dirty="0" err="1" smtClean="0"/>
              <a:t>、</a:t>
            </a:r>
            <a:r>
              <a:rPr lang="ja-JP" altLang="en-US" dirty="0" smtClean="0"/>
              <a:t>それ以外のほとんどのプロパティは</a:t>
            </a:r>
            <a:r>
              <a:rPr lang="en-US" altLang="ja-JP" dirty="0" err="1" smtClean="0"/>
              <a:t>OneWay</a:t>
            </a:r>
            <a:r>
              <a:rPr lang="ja-JP" altLang="en-US" dirty="0" err="1" smtClean="0"/>
              <a:t>。</a:t>
            </a:r>
            <a:endParaRPr kumimoji="1" lang="ja-JP" altLang="en-US" dirty="0"/>
          </a:p>
        </p:txBody>
      </p:sp>
    </p:spTree>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altLang="ja-JP" dirty="0" smtClean="0">
                <a:solidFill>
                  <a:schemeClr val="tx1"/>
                </a:solidFill>
              </a:rPr>
              <a:t>WPF </a:t>
            </a:r>
            <a:r>
              <a:rPr lang="ja-JP" altLang="en-US" dirty="0" smtClean="0">
                <a:solidFill>
                  <a:schemeClr val="tx1"/>
                </a:solidFill>
              </a:rPr>
              <a:t>アプリケーション</a:t>
            </a:r>
            <a:endParaRPr kumimoji="1" lang="ja-JP" altLang="en-US" dirty="0">
              <a:solidFill>
                <a:schemeClr val="tx1"/>
              </a:solidFill>
            </a:endParaRPr>
          </a:p>
        </p:txBody>
      </p:sp>
      <p:sp>
        <p:nvSpPr>
          <p:cNvPr id="4" name="テキスト プレースホルダ 3"/>
          <p:cNvSpPr>
            <a:spLocks noGrp="1"/>
          </p:cNvSpPr>
          <p:nvPr>
            <p:ph type="body" sz="quarter" idx="10"/>
          </p:nvPr>
        </p:nvSpPr>
        <p:spPr>
          <a:xfrm>
            <a:off x="368300" y="767292"/>
            <a:ext cx="8394700" cy="455509"/>
          </a:xfrm>
        </p:spPr>
        <p:txBody>
          <a:bodyPr/>
          <a:lstStyle/>
          <a:p>
            <a:r>
              <a:rPr altLang="ja-JP" dirty="0" smtClean="0">
                <a:solidFill>
                  <a:schemeClr val="accent2"/>
                </a:solidFill>
              </a:rPr>
              <a:t>Binding</a:t>
            </a:r>
            <a:r>
              <a:rPr lang="ja-JP" altLang="en-US" dirty="0" smtClean="0">
                <a:solidFill>
                  <a:schemeClr val="accent2"/>
                </a:solidFill>
              </a:rPr>
              <a:t>の概要</a:t>
            </a:r>
          </a:p>
        </p:txBody>
      </p:sp>
      <p:sp>
        <p:nvSpPr>
          <p:cNvPr id="7" name="Content Placeholder 6"/>
          <p:cNvSpPr>
            <a:spLocks noGrp="1"/>
          </p:cNvSpPr>
          <p:nvPr>
            <p:ph idx="1"/>
          </p:nvPr>
        </p:nvSpPr>
        <p:spPr>
          <a:xfrm>
            <a:off x="368300" y="1839913"/>
            <a:ext cx="8382000" cy="775597"/>
          </a:xfrm>
        </p:spPr>
        <p:txBody>
          <a:bodyPr/>
          <a:lstStyle/>
          <a:p>
            <a:r>
              <a:rPr lang="ja-JP" altLang="en-US" dirty="0" smtClean="0"/>
              <a:t>ターゲットのコントロールのプロパティの更新タイミングを設定できます。</a:t>
            </a:r>
            <a:endParaRPr lang="en-US" dirty="0" smtClean="0"/>
          </a:p>
        </p:txBody>
      </p:sp>
      <p:sp>
        <p:nvSpPr>
          <p:cNvPr id="15" name="角丸四角形 14"/>
          <p:cNvSpPr/>
          <p:nvPr/>
        </p:nvSpPr>
        <p:spPr>
          <a:xfrm>
            <a:off x="718551" y="3239895"/>
            <a:ext cx="2286016" cy="164307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en-US" altLang="ja-JP" dirty="0" smtClean="0"/>
              <a:t>Dependency Property</a:t>
            </a:r>
            <a:endParaRPr kumimoji="1" lang="ja-JP" altLang="en-US" dirty="0"/>
          </a:p>
        </p:txBody>
      </p:sp>
      <p:sp>
        <p:nvSpPr>
          <p:cNvPr id="16" name="角丸四角形 15"/>
          <p:cNvSpPr/>
          <p:nvPr/>
        </p:nvSpPr>
        <p:spPr>
          <a:xfrm>
            <a:off x="5862087" y="3239895"/>
            <a:ext cx="2143140" cy="164307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en-US" altLang="ja-JP" dirty="0" smtClean="0"/>
              <a:t>Property</a:t>
            </a:r>
            <a:endParaRPr kumimoji="1" lang="ja-JP" altLang="en-US" dirty="0"/>
          </a:p>
        </p:txBody>
      </p:sp>
      <p:sp>
        <p:nvSpPr>
          <p:cNvPr id="17" name="テキスト ボックス 16"/>
          <p:cNvSpPr txBox="1"/>
          <p:nvPr/>
        </p:nvSpPr>
        <p:spPr>
          <a:xfrm>
            <a:off x="861427" y="2739829"/>
            <a:ext cx="2143140" cy="369332"/>
          </a:xfrm>
          <a:prstGeom prst="rect">
            <a:avLst/>
          </a:prstGeom>
          <a:noFill/>
        </p:spPr>
        <p:txBody>
          <a:bodyPr wrap="square" rtlCol="0">
            <a:spAutoFit/>
          </a:bodyPr>
          <a:lstStyle/>
          <a:p>
            <a:pPr algn="ctr"/>
            <a:r>
              <a:rPr kumimoji="1" lang="ja-JP" altLang="en-US" dirty="0" smtClean="0"/>
              <a:t>ターゲット</a:t>
            </a:r>
            <a:endParaRPr kumimoji="1" lang="ja-JP" altLang="en-US" dirty="0"/>
          </a:p>
        </p:txBody>
      </p:sp>
      <p:sp>
        <p:nvSpPr>
          <p:cNvPr id="18" name="テキスト ボックス 17"/>
          <p:cNvSpPr txBox="1"/>
          <p:nvPr/>
        </p:nvSpPr>
        <p:spPr>
          <a:xfrm>
            <a:off x="5933525" y="2739829"/>
            <a:ext cx="2143140" cy="369332"/>
          </a:xfrm>
          <a:prstGeom prst="rect">
            <a:avLst/>
          </a:prstGeom>
          <a:noFill/>
        </p:spPr>
        <p:txBody>
          <a:bodyPr wrap="square" rtlCol="0">
            <a:spAutoFit/>
          </a:bodyPr>
          <a:lstStyle/>
          <a:p>
            <a:pPr algn="ctr"/>
            <a:r>
              <a:rPr kumimoji="1" lang="ja-JP" altLang="en-US" dirty="0" smtClean="0"/>
              <a:t>ソース</a:t>
            </a:r>
            <a:endParaRPr kumimoji="1" lang="ja-JP" altLang="en-US" dirty="0"/>
          </a:p>
        </p:txBody>
      </p:sp>
      <p:cxnSp>
        <p:nvCxnSpPr>
          <p:cNvPr id="19" name="直線矢印コネクタ 18"/>
          <p:cNvCxnSpPr/>
          <p:nvPr/>
        </p:nvCxnSpPr>
        <p:spPr>
          <a:xfrm rot="10800000">
            <a:off x="3147443" y="3811399"/>
            <a:ext cx="2643206"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 name="テキスト ボックス 19"/>
          <p:cNvSpPr txBox="1"/>
          <p:nvPr/>
        </p:nvSpPr>
        <p:spPr>
          <a:xfrm>
            <a:off x="3933261" y="3454209"/>
            <a:ext cx="1125052" cy="369332"/>
          </a:xfrm>
          <a:prstGeom prst="rect">
            <a:avLst/>
          </a:prstGeom>
          <a:noFill/>
        </p:spPr>
        <p:txBody>
          <a:bodyPr wrap="none" rtlCol="0">
            <a:spAutoFit/>
          </a:bodyPr>
          <a:lstStyle/>
          <a:p>
            <a:r>
              <a:rPr kumimoji="1" lang="en-US" altLang="ja-JP" dirty="0" err="1" smtClean="0"/>
              <a:t>OneTime</a:t>
            </a:r>
            <a:endParaRPr kumimoji="1" lang="ja-JP" altLang="en-US" dirty="0"/>
          </a:p>
        </p:txBody>
      </p:sp>
      <p:cxnSp>
        <p:nvCxnSpPr>
          <p:cNvPr id="21" name="直線矢印コネクタ 20"/>
          <p:cNvCxnSpPr/>
          <p:nvPr/>
        </p:nvCxnSpPr>
        <p:spPr>
          <a:xfrm rot="10800000">
            <a:off x="3147443" y="4240027"/>
            <a:ext cx="2643206"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 name="テキスト ボックス 21"/>
          <p:cNvSpPr txBox="1"/>
          <p:nvPr/>
        </p:nvSpPr>
        <p:spPr>
          <a:xfrm>
            <a:off x="3933261" y="3882837"/>
            <a:ext cx="1073755" cy="369332"/>
          </a:xfrm>
          <a:prstGeom prst="rect">
            <a:avLst/>
          </a:prstGeom>
          <a:noFill/>
        </p:spPr>
        <p:txBody>
          <a:bodyPr wrap="none" rtlCol="0">
            <a:spAutoFit/>
          </a:bodyPr>
          <a:lstStyle/>
          <a:p>
            <a:r>
              <a:rPr kumimoji="1" lang="en-US" altLang="ja-JP" dirty="0" err="1" smtClean="0"/>
              <a:t>OneWay</a:t>
            </a:r>
            <a:endParaRPr kumimoji="1" lang="ja-JP" altLang="en-US" dirty="0"/>
          </a:p>
        </p:txBody>
      </p:sp>
      <p:cxnSp>
        <p:nvCxnSpPr>
          <p:cNvPr id="23" name="直線矢印コネクタ 22"/>
          <p:cNvCxnSpPr/>
          <p:nvPr/>
        </p:nvCxnSpPr>
        <p:spPr>
          <a:xfrm rot="10800000">
            <a:off x="3147443" y="4668655"/>
            <a:ext cx="2643206" cy="1588"/>
          </a:xfrm>
          <a:prstGeom prst="straightConnector1">
            <a:avLst/>
          </a:prstGeom>
          <a:ln w="381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4" name="テキスト ボックス 23"/>
          <p:cNvSpPr txBox="1"/>
          <p:nvPr/>
        </p:nvSpPr>
        <p:spPr>
          <a:xfrm>
            <a:off x="3933261" y="4311465"/>
            <a:ext cx="1060996" cy="369332"/>
          </a:xfrm>
          <a:prstGeom prst="rect">
            <a:avLst/>
          </a:prstGeom>
          <a:noFill/>
        </p:spPr>
        <p:txBody>
          <a:bodyPr wrap="none" rtlCol="0">
            <a:spAutoFit/>
          </a:bodyPr>
          <a:lstStyle/>
          <a:p>
            <a:r>
              <a:rPr lang="en-US" altLang="ja-JP" dirty="0" err="1" smtClean="0"/>
              <a:t>TwoWay</a:t>
            </a:r>
            <a:endParaRPr kumimoji="1" lang="ja-JP" altLang="en-US" dirty="0"/>
          </a:p>
        </p:txBody>
      </p:sp>
      <p:sp>
        <p:nvSpPr>
          <p:cNvPr id="25" name="テキスト ボックス 24"/>
          <p:cNvSpPr txBox="1"/>
          <p:nvPr/>
        </p:nvSpPr>
        <p:spPr>
          <a:xfrm>
            <a:off x="3218881" y="2739829"/>
            <a:ext cx="2584362" cy="646331"/>
          </a:xfrm>
          <a:prstGeom prst="rect">
            <a:avLst/>
          </a:prstGeom>
          <a:noFill/>
        </p:spPr>
        <p:txBody>
          <a:bodyPr wrap="none" rtlCol="0">
            <a:spAutoFit/>
          </a:bodyPr>
          <a:lstStyle/>
          <a:p>
            <a:pPr algn="ctr"/>
            <a:r>
              <a:rPr lang="en-US" altLang="ja-JP" dirty="0" smtClean="0"/>
              <a:t>Binding </a:t>
            </a:r>
            <a:r>
              <a:rPr lang="ja-JP" altLang="en-US" dirty="0" smtClean="0"/>
              <a:t>オブジェクト</a:t>
            </a:r>
            <a:endParaRPr lang="en-US" dirty="0" smtClean="0"/>
          </a:p>
          <a:p>
            <a:pPr algn="ctr"/>
            <a:r>
              <a:rPr lang="en-US" dirty="0" err="1" smtClean="0"/>
              <a:t>BindingMode</a:t>
            </a:r>
            <a:r>
              <a:rPr lang="en-US" dirty="0" smtClean="0"/>
              <a:t> </a:t>
            </a:r>
            <a:r>
              <a:rPr lang="ja-JP" altLang="en-US" dirty="0" smtClean="0"/>
              <a:t>プロパティ</a:t>
            </a:r>
            <a:endParaRPr kumimoji="1" lang="ja-JP" altLang="en-US" dirty="0"/>
          </a:p>
        </p:txBody>
      </p:sp>
      <p:sp>
        <p:nvSpPr>
          <p:cNvPr id="26" name="テキスト ボックス 25"/>
          <p:cNvSpPr txBox="1"/>
          <p:nvPr/>
        </p:nvSpPr>
        <p:spPr>
          <a:xfrm>
            <a:off x="575675" y="5168721"/>
            <a:ext cx="7270965" cy="646331"/>
          </a:xfrm>
          <a:prstGeom prst="rect">
            <a:avLst/>
          </a:prstGeom>
          <a:noFill/>
        </p:spPr>
        <p:txBody>
          <a:bodyPr wrap="none" rtlCol="0">
            <a:spAutoFit/>
          </a:bodyPr>
          <a:lstStyle/>
          <a:p>
            <a:r>
              <a:rPr kumimoji="1" lang="en-US" altLang="ja-JP" dirty="0" err="1" smtClean="0"/>
              <a:t>OneTime</a:t>
            </a:r>
            <a:r>
              <a:rPr lang="ja-JP" altLang="en-US" dirty="0" smtClean="0"/>
              <a:t>はアプリケーションの起動時またはデータ コンテキストの変更時</a:t>
            </a:r>
            <a:endParaRPr lang="en-US" altLang="ja-JP" dirty="0" smtClean="0"/>
          </a:p>
          <a:p>
            <a:r>
              <a:rPr lang="en-US" altLang="ja-JP" dirty="0" err="1" smtClean="0"/>
              <a:t>OneWay</a:t>
            </a:r>
            <a:r>
              <a:rPr lang="ja-JP" altLang="en-US" dirty="0" smtClean="0"/>
              <a:t>・</a:t>
            </a:r>
            <a:r>
              <a:rPr lang="en-US" altLang="ja-JP" dirty="0" smtClean="0"/>
              <a:t> </a:t>
            </a:r>
            <a:r>
              <a:rPr lang="en-US" altLang="ja-JP" dirty="0" err="1" smtClean="0"/>
              <a:t>TwoWay</a:t>
            </a:r>
            <a:r>
              <a:rPr lang="ja-JP" altLang="en-US" dirty="0" smtClean="0"/>
              <a:t>はプロパティ変更時</a:t>
            </a:r>
            <a:endParaRPr kumimoji="1" lang="ja-JP" altLang="en-US" dirty="0"/>
          </a:p>
        </p:txBody>
      </p:sp>
    </p:spTree>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altLang="ja-JP" dirty="0" smtClean="0">
                <a:solidFill>
                  <a:schemeClr val="tx1"/>
                </a:solidFill>
              </a:rPr>
              <a:t>WPF </a:t>
            </a:r>
            <a:r>
              <a:rPr lang="ja-JP" altLang="en-US" dirty="0" smtClean="0">
                <a:solidFill>
                  <a:schemeClr val="tx1"/>
                </a:solidFill>
              </a:rPr>
              <a:t>アプリケーション</a:t>
            </a:r>
            <a:endParaRPr kumimoji="1" lang="ja-JP" altLang="en-US" dirty="0">
              <a:solidFill>
                <a:schemeClr val="tx1"/>
              </a:solidFill>
            </a:endParaRPr>
          </a:p>
        </p:txBody>
      </p:sp>
      <p:sp>
        <p:nvSpPr>
          <p:cNvPr id="4" name="テキスト プレースホルダ 3"/>
          <p:cNvSpPr>
            <a:spLocks noGrp="1"/>
          </p:cNvSpPr>
          <p:nvPr>
            <p:ph type="body" sz="quarter" idx="10"/>
          </p:nvPr>
        </p:nvSpPr>
        <p:spPr>
          <a:xfrm>
            <a:off x="368300" y="767292"/>
            <a:ext cx="8394700" cy="455509"/>
          </a:xfrm>
        </p:spPr>
        <p:txBody>
          <a:bodyPr/>
          <a:lstStyle/>
          <a:p>
            <a:r>
              <a:rPr altLang="ja-JP" dirty="0" smtClean="0">
                <a:solidFill>
                  <a:schemeClr val="accent2"/>
                </a:solidFill>
              </a:rPr>
              <a:t>Binding</a:t>
            </a:r>
            <a:r>
              <a:rPr lang="ja-JP" altLang="en-US" dirty="0" smtClean="0">
                <a:solidFill>
                  <a:schemeClr val="accent2"/>
                </a:solidFill>
              </a:rPr>
              <a:t>の概要</a:t>
            </a:r>
          </a:p>
        </p:txBody>
      </p:sp>
      <p:sp>
        <p:nvSpPr>
          <p:cNvPr id="7" name="Content Placeholder 6"/>
          <p:cNvSpPr>
            <a:spLocks noGrp="1"/>
          </p:cNvSpPr>
          <p:nvPr>
            <p:ph idx="1"/>
          </p:nvPr>
        </p:nvSpPr>
        <p:spPr>
          <a:xfrm>
            <a:off x="368300" y="1357298"/>
            <a:ext cx="8382000" cy="775597"/>
          </a:xfrm>
        </p:spPr>
        <p:txBody>
          <a:bodyPr/>
          <a:lstStyle/>
          <a:p>
            <a:r>
              <a:rPr lang="ja-JP" altLang="en-US" dirty="0" smtClean="0"/>
              <a:t>ソースのプロパティの更新タイミングを設定できます。</a:t>
            </a:r>
            <a:endParaRPr lang="en-US" dirty="0" smtClean="0"/>
          </a:p>
        </p:txBody>
      </p:sp>
      <p:sp>
        <p:nvSpPr>
          <p:cNvPr id="27" name="角丸四角形 26"/>
          <p:cNvSpPr/>
          <p:nvPr/>
        </p:nvSpPr>
        <p:spPr>
          <a:xfrm>
            <a:off x="691656" y="2703491"/>
            <a:ext cx="2286016" cy="164307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en-US" altLang="ja-JP" dirty="0" smtClean="0"/>
              <a:t>Dependency Property</a:t>
            </a:r>
            <a:endParaRPr kumimoji="1" lang="ja-JP" altLang="en-US" dirty="0"/>
          </a:p>
        </p:txBody>
      </p:sp>
      <p:sp>
        <p:nvSpPr>
          <p:cNvPr id="28" name="角丸四角形 27"/>
          <p:cNvSpPr/>
          <p:nvPr/>
        </p:nvSpPr>
        <p:spPr>
          <a:xfrm>
            <a:off x="5835192" y="2703491"/>
            <a:ext cx="2143140" cy="164307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en-US" altLang="ja-JP" dirty="0" smtClean="0"/>
              <a:t>Property</a:t>
            </a:r>
            <a:endParaRPr kumimoji="1" lang="ja-JP" altLang="en-US" dirty="0"/>
          </a:p>
        </p:txBody>
      </p:sp>
      <p:sp>
        <p:nvSpPr>
          <p:cNvPr id="29" name="テキスト ボックス 28"/>
          <p:cNvSpPr txBox="1"/>
          <p:nvPr/>
        </p:nvSpPr>
        <p:spPr>
          <a:xfrm>
            <a:off x="834532" y="2203425"/>
            <a:ext cx="2143140" cy="369332"/>
          </a:xfrm>
          <a:prstGeom prst="rect">
            <a:avLst/>
          </a:prstGeom>
          <a:noFill/>
        </p:spPr>
        <p:txBody>
          <a:bodyPr wrap="square" rtlCol="0">
            <a:spAutoFit/>
          </a:bodyPr>
          <a:lstStyle/>
          <a:p>
            <a:pPr algn="ctr"/>
            <a:r>
              <a:rPr kumimoji="1" lang="ja-JP" altLang="en-US" dirty="0" smtClean="0"/>
              <a:t>ターゲット</a:t>
            </a:r>
            <a:endParaRPr kumimoji="1" lang="ja-JP" altLang="en-US" dirty="0"/>
          </a:p>
        </p:txBody>
      </p:sp>
      <p:sp>
        <p:nvSpPr>
          <p:cNvPr id="30" name="テキスト ボックス 29"/>
          <p:cNvSpPr txBox="1"/>
          <p:nvPr/>
        </p:nvSpPr>
        <p:spPr>
          <a:xfrm>
            <a:off x="5906630" y="2203425"/>
            <a:ext cx="2143140" cy="369332"/>
          </a:xfrm>
          <a:prstGeom prst="rect">
            <a:avLst/>
          </a:prstGeom>
          <a:noFill/>
        </p:spPr>
        <p:txBody>
          <a:bodyPr wrap="square" rtlCol="0">
            <a:spAutoFit/>
          </a:bodyPr>
          <a:lstStyle/>
          <a:p>
            <a:pPr algn="ctr"/>
            <a:r>
              <a:rPr kumimoji="1" lang="ja-JP" altLang="en-US" dirty="0" smtClean="0"/>
              <a:t>ソース</a:t>
            </a:r>
            <a:endParaRPr kumimoji="1" lang="ja-JP" altLang="en-US" dirty="0"/>
          </a:p>
        </p:txBody>
      </p:sp>
      <p:cxnSp>
        <p:nvCxnSpPr>
          <p:cNvPr id="31" name="直線矢印コネクタ 30"/>
          <p:cNvCxnSpPr/>
          <p:nvPr/>
        </p:nvCxnSpPr>
        <p:spPr>
          <a:xfrm rot="10800000">
            <a:off x="3049110" y="3274995"/>
            <a:ext cx="2643206" cy="1588"/>
          </a:xfrm>
          <a:prstGeom prst="straightConnector1">
            <a:avLst/>
          </a:prstGeom>
          <a:ln w="381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32" name="テキスト ボックス 31"/>
          <p:cNvSpPr txBox="1"/>
          <p:nvPr/>
        </p:nvSpPr>
        <p:spPr>
          <a:xfrm>
            <a:off x="3834928" y="2917805"/>
            <a:ext cx="1060996" cy="369332"/>
          </a:xfrm>
          <a:prstGeom prst="rect">
            <a:avLst/>
          </a:prstGeom>
          <a:noFill/>
        </p:spPr>
        <p:txBody>
          <a:bodyPr wrap="none" rtlCol="0">
            <a:spAutoFit/>
          </a:bodyPr>
          <a:lstStyle/>
          <a:p>
            <a:r>
              <a:rPr lang="en-US" altLang="ja-JP" dirty="0" err="1" smtClean="0"/>
              <a:t>TwoWay</a:t>
            </a:r>
            <a:endParaRPr kumimoji="1" lang="ja-JP" altLang="en-US" dirty="0"/>
          </a:p>
        </p:txBody>
      </p:sp>
      <p:cxnSp>
        <p:nvCxnSpPr>
          <p:cNvPr id="33" name="直線矢印コネクタ 32"/>
          <p:cNvCxnSpPr/>
          <p:nvPr/>
        </p:nvCxnSpPr>
        <p:spPr>
          <a:xfrm rot="10800000">
            <a:off x="3049110" y="3703623"/>
            <a:ext cx="2643206" cy="1588"/>
          </a:xfrm>
          <a:prstGeom prst="straightConnector1">
            <a:avLst/>
          </a:prstGeom>
          <a:ln w="38100">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34" name="テキスト ボックス 33"/>
          <p:cNvSpPr txBox="1"/>
          <p:nvPr/>
        </p:nvSpPr>
        <p:spPr>
          <a:xfrm>
            <a:off x="3406300" y="3346433"/>
            <a:ext cx="2048446" cy="369332"/>
          </a:xfrm>
          <a:prstGeom prst="rect">
            <a:avLst/>
          </a:prstGeom>
          <a:noFill/>
        </p:spPr>
        <p:txBody>
          <a:bodyPr wrap="none" rtlCol="0">
            <a:spAutoFit/>
          </a:bodyPr>
          <a:lstStyle/>
          <a:p>
            <a:r>
              <a:rPr lang="en-US" altLang="ja-JP" dirty="0" err="1" smtClean="0"/>
              <a:t>OneWayToSource</a:t>
            </a:r>
            <a:endParaRPr kumimoji="1" lang="ja-JP" altLang="en-US" dirty="0"/>
          </a:p>
        </p:txBody>
      </p:sp>
      <p:sp>
        <p:nvSpPr>
          <p:cNvPr id="35" name="テキスト ボックス 34"/>
          <p:cNvSpPr txBox="1"/>
          <p:nvPr/>
        </p:nvSpPr>
        <p:spPr>
          <a:xfrm>
            <a:off x="3120548" y="2203425"/>
            <a:ext cx="2520242" cy="646331"/>
          </a:xfrm>
          <a:prstGeom prst="rect">
            <a:avLst/>
          </a:prstGeom>
          <a:noFill/>
        </p:spPr>
        <p:txBody>
          <a:bodyPr wrap="none" rtlCol="0">
            <a:spAutoFit/>
          </a:bodyPr>
          <a:lstStyle/>
          <a:p>
            <a:pPr algn="ctr"/>
            <a:r>
              <a:rPr lang="en-US" altLang="ja-JP" dirty="0" smtClean="0"/>
              <a:t>Binding </a:t>
            </a:r>
            <a:r>
              <a:rPr lang="ja-JP" altLang="en-US" dirty="0" smtClean="0"/>
              <a:t>オブジェクト</a:t>
            </a:r>
            <a:endParaRPr lang="en-US" dirty="0" smtClean="0"/>
          </a:p>
          <a:p>
            <a:pPr algn="ctr"/>
            <a:r>
              <a:rPr lang="en-US" dirty="0" err="1" smtClean="0"/>
              <a:t>BindingMode</a:t>
            </a:r>
            <a:r>
              <a:rPr lang="ja-JP" altLang="en-US" dirty="0" smtClean="0"/>
              <a:t>プロパティ</a:t>
            </a:r>
            <a:endParaRPr kumimoji="1" lang="ja-JP" altLang="en-US" dirty="0"/>
          </a:p>
        </p:txBody>
      </p:sp>
      <p:sp>
        <p:nvSpPr>
          <p:cNvPr id="36" name="テキスト ボックス 35"/>
          <p:cNvSpPr txBox="1"/>
          <p:nvPr/>
        </p:nvSpPr>
        <p:spPr>
          <a:xfrm>
            <a:off x="620218" y="4632317"/>
            <a:ext cx="6729727" cy="1200329"/>
          </a:xfrm>
          <a:prstGeom prst="rect">
            <a:avLst/>
          </a:prstGeom>
          <a:noFill/>
        </p:spPr>
        <p:txBody>
          <a:bodyPr wrap="none" rtlCol="0">
            <a:spAutoFit/>
          </a:bodyPr>
          <a:lstStyle/>
          <a:p>
            <a:r>
              <a:rPr lang="en-US" altLang="ja-JP" dirty="0" err="1" smtClean="0"/>
              <a:t>Binding.UpdateSourceTrigger</a:t>
            </a:r>
            <a:r>
              <a:rPr lang="en-US" altLang="ja-JP" dirty="0" smtClean="0"/>
              <a:t> </a:t>
            </a:r>
            <a:r>
              <a:rPr lang="ja-JP" altLang="en-US" dirty="0" smtClean="0"/>
              <a:t>プロパティ </a:t>
            </a:r>
            <a:endParaRPr lang="en-US" altLang="ja-JP" dirty="0" smtClean="0"/>
          </a:p>
          <a:p>
            <a:r>
              <a:rPr lang="en-US" dirty="0" err="1" smtClean="0"/>
              <a:t>PropertyChanged</a:t>
            </a:r>
            <a:r>
              <a:rPr lang="ja-JP" altLang="en-US" dirty="0" smtClean="0"/>
              <a:t> の場合ターゲットプロパティ変更時、</a:t>
            </a:r>
            <a:endParaRPr lang="en-US" altLang="ja-JP" dirty="0" smtClean="0"/>
          </a:p>
          <a:p>
            <a:r>
              <a:rPr lang="en-US" altLang="ja-JP" dirty="0" err="1" smtClean="0"/>
              <a:t>LostFocus</a:t>
            </a:r>
            <a:r>
              <a:rPr lang="en-US" altLang="ja-JP" dirty="0" smtClean="0"/>
              <a:t> </a:t>
            </a:r>
            <a:r>
              <a:rPr lang="ja-JP" altLang="en-US" dirty="0" smtClean="0"/>
              <a:t>の場合ターゲットがフォーカスを失った時、</a:t>
            </a:r>
            <a:endParaRPr lang="en-US" altLang="ja-JP" dirty="0" smtClean="0"/>
          </a:p>
          <a:p>
            <a:r>
              <a:rPr lang="en-US" dirty="0" smtClean="0"/>
              <a:t>Explicit</a:t>
            </a:r>
            <a:r>
              <a:rPr lang="en-US" altLang="ja-JP" dirty="0" smtClean="0"/>
              <a:t> </a:t>
            </a:r>
            <a:r>
              <a:rPr lang="ja-JP" altLang="en-US" dirty="0" smtClean="0"/>
              <a:t>の場合アプリケーションが </a:t>
            </a:r>
            <a:r>
              <a:rPr lang="en-US" altLang="ja-JP" dirty="0" err="1" smtClean="0"/>
              <a:t>UpdateSource</a:t>
            </a:r>
            <a:r>
              <a:rPr lang="en-US" altLang="ja-JP" dirty="0" smtClean="0"/>
              <a:t> </a:t>
            </a:r>
            <a:r>
              <a:rPr lang="ja-JP" altLang="en-US" dirty="0" smtClean="0"/>
              <a:t>を呼び出した時。</a:t>
            </a:r>
          </a:p>
        </p:txBody>
      </p:sp>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368300" y="1839913"/>
            <a:ext cx="8382000" cy="3730765"/>
          </a:xfrm>
        </p:spPr>
        <p:txBody>
          <a:bodyPr/>
          <a:lstStyle/>
          <a:p>
            <a:r>
              <a:rPr lang="ja-JP" altLang="en-US" dirty="0" smtClean="0"/>
              <a:t>自己紹介</a:t>
            </a:r>
            <a:endParaRPr lang="en-US" altLang="ja-JP" dirty="0" smtClean="0"/>
          </a:p>
          <a:p>
            <a:r>
              <a:rPr lang="ja-JP" altLang="en-US" dirty="0" smtClean="0"/>
              <a:t>はじめに</a:t>
            </a:r>
            <a:endParaRPr lang="en-US" dirty="0" smtClean="0"/>
          </a:p>
          <a:p>
            <a:r>
              <a:rPr lang="ja-JP" altLang="en-US" dirty="0" smtClean="0"/>
              <a:t>簡単なアプリケーションを作ってみる</a:t>
            </a:r>
            <a:endParaRPr lang="en-US" dirty="0" smtClean="0"/>
          </a:p>
          <a:p>
            <a:r>
              <a:rPr lang="en-US" altLang="ja-JP" dirty="0" smtClean="0"/>
              <a:t>Binding</a:t>
            </a:r>
            <a:r>
              <a:rPr lang="ja-JP" altLang="en-US" dirty="0" smtClean="0"/>
              <a:t> 概要</a:t>
            </a:r>
            <a:endParaRPr lang="en-US" altLang="ja-JP" dirty="0" smtClean="0"/>
          </a:p>
          <a:p>
            <a:r>
              <a:rPr lang="en-US" altLang="ja-JP" dirty="0" err="1" smtClean="0"/>
              <a:t>Linq</a:t>
            </a:r>
            <a:r>
              <a:rPr lang="ja-JP" altLang="en-US" dirty="0" smtClean="0"/>
              <a:t> </a:t>
            </a:r>
            <a:r>
              <a:rPr lang="en-US" altLang="ja-JP" dirty="0" smtClean="0"/>
              <a:t>to SQL </a:t>
            </a:r>
            <a:r>
              <a:rPr lang="ja-JP" altLang="en-US" dirty="0" smtClean="0"/>
              <a:t>とのバインディング</a:t>
            </a:r>
            <a:endParaRPr lang="en-US" altLang="ja-JP" dirty="0" smtClean="0"/>
          </a:p>
          <a:p>
            <a:r>
              <a:rPr lang="ja-JP" altLang="en-US" dirty="0" smtClean="0"/>
              <a:t>アニメーション</a:t>
            </a:r>
            <a:endParaRPr lang="en-US" altLang="ja-JP" dirty="0" smtClean="0"/>
          </a:p>
          <a:p>
            <a:r>
              <a:rPr lang="ja-JP" altLang="en-US" dirty="0" smtClean="0"/>
              <a:t>３</a:t>
            </a:r>
            <a:r>
              <a:rPr lang="en-US" altLang="ja-JP" dirty="0" smtClean="0"/>
              <a:t>D</a:t>
            </a:r>
            <a:r>
              <a:rPr lang="ja-JP" altLang="en-US" dirty="0" smtClean="0"/>
              <a:t>グラフィック</a:t>
            </a:r>
            <a:endParaRPr lang="en-US" altLang="ja-JP" dirty="0" smtClean="0"/>
          </a:p>
          <a:p>
            <a:r>
              <a:rPr lang="ja-JP" altLang="en-US" dirty="0" smtClean="0"/>
              <a:t>まとめ</a:t>
            </a:r>
            <a:endParaRPr lang="en-US" dirty="0" smtClean="0"/>
          </a:p>
        </p:txBody>
      </p:sp>
      <p:sp>
        <p:nvSpPr>
          <p:cNvPr id="6" name="Title 5"/>
          <p:cNvSpPr>
            <a:spLocks noGrp="1"/>
          </p:cNvSpPr>
          <p:nvPr>
            <p:ph type="title"/>
          </p:nvPr>
        </p:nvSpPr>
        <p:spPr/>
        <p:txBody>
          <a:bodyPr/>
          <a:lstStyle/>
          <a:p>
            <a:r>
              <a:rPr altLang="ja-JP" dirty="0" smtClean="0">
                <a:solidFill>
                  <a:schemeClr val="tx1"/>
                </a:solidFill>
              </a:rPr>
              <a:t>WPF </a:t>
            </a:r>
            <a:r>
              <a:rPr lang="ja-JP" altLang="en-US" dirty="0" smtClean="0">
                <a:solidFill>
                  <a:schemeClr val="tx1"/>
                </a:solidFill>
              </a:rPr>
              <a:t>アプリケーション</a:t>
            </a:r>
            <a:endParaRPr lang="en-US" dirty="0">
              <a:solidFill>
                <a:schemeClr val="tx1"/>
              </a:solidFill>
            </a:endParaRPr>
          </a:p>
        </p:txBody>
      </p:sp>
      <p:sp>
        <p:nvSpPr>
          <p:cNvPr id="9" name="Text Placeholder 8"/>
          <p:cNvSpPr>
            <a:spLocks noGrp="1"/>
          </p:cNvSpPr>
          <p:nvPr>
            <p:ph type="body" sz="quarter" idx="10"/>
          </p:nvPr>
        </p:nvSpPr>
        <p:spPr>
          <a:xfrm>
            <a:off x="368300" y="767292"/>
            <a:ext cx="8394700" cy="455509"/>
          </a:xfrm>
        </p:spPr>
        <p:txBody>
          <a:bodyPr/>
          <a:lstStyle/>
          <a:p>
            <a:r>
              <a:rPr lang="ja-JP" altLang="en-US" dirty="0" smtClean="0">
                <a:solidFill>
                  <a:schemeClr val="accent2"/>
                </a:solidFill>
              </a:rPr>
              <a:t>アジェンダ</a:t>
            </a:r>
            <a:endParaRPr lang="en-US" dirty="0">
              <a:solidFill>
                <a:schemeClr val="accent2"/>
              </a:solidFill>
            </a:endParaRPr>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altLang="ja-JP" dirty="0" smtClean="0">
                <a:solidFill>
                  <a:schemeClr val="tx1"/>
                </a:solidFill>
              </a:rPr>
              <a:t>WPF </a:t>
            </a:r>
            <a:r>
              <a:rPr lang="ja-JP" altLang="en-US" dirty="0" smtClean="0">
                <a:solidFill>
                  <a:schemeClr val="tx1"/>
                </a:solidFill>
              </a:rPr>
              <a:t>アプリケーション</a:t>
            </a:r>
            <a:endParaRPr kumimoji="1" lang="ja-JP" altLang="en-US" dirty="0">
              <a:solidFill>
                <a:schemeClr val="tx1"/>
              </a:solidFill>
            </a:endParaRPr>
          </a:p>
        </p:txBody>
      </p:sp>
      <p:sp>
        <p:nvSpPr>
          <p:cNvPr id="4" name="テキスト プレースホルダ 3"/>
          <p:cNvSpPr>
            <a:spLocks noGrp="1"/>
          </p:cNvSpPr>
          <p:nvPr>
            <p:ph type="body" sz="quarter" idx="10"/>
          </p:nvPr>
        </p:nvSpPr>
        <p:spPr>
          <a:xfrm>
            <a:off x="368300" y="767292"/>
            <a:ext cx="8394700" cy="455509"/>
          </a:xfrm>
        </p:spPr>
        <p:txBody>
          <a:bodyPr/>
          <a:lstStyle/>
          <a:p>
            <a:r>
              <a:rPr altLang="ja-JP" dirty="0" smtClean="0">
                <a:solidFill>
                  <a:schemeClr val="accent2"/>
                </a:solidFill>
              </a:rPr>
              <a:t>Binding</a:t>
            </a:r>
            <a:r>
              <a:rPr lang="ja-JP" altLang="en-US" dirty="0" smtClean="0">
                <a:solidFill>
                  <a:schemeClr val="accent2"/>
                </a:solidFill>
              </a:rPr>
              <a:t>の概要</a:t>
            </a:r>
          </a:p>
        </p:txBody>
      </p:sp>
      <p:sp>
        <p:nvSpPr>
          <p:cNvPr id="7" name="Content Placeholder 6"/>
          <p:cNvSpPr>
            <a:spLocks noGrp="1"/>
          </p:cNvSpPr>
          <p:nvPr>
            <p:ph idx="1"/>
          </p:nvPr>
        </p:nvSpPr>
        <p:spPr>
          <a:xfrm>
            <a:off x="368300" y="1185210"/>
            <a:ext cx="8382000" cy="775597"/>
          </a:xfrm>
        </p:spPr>
        <p:txBody>
          <a:bodyPr/>
          <a:lstStyle/>
          <a:p>
            <a:r>
              <a:rPr lang="en-US" altLang="ja-JP" dirty="0" err="1" smtClean="0"/>
              <a:t>DataContext</a:t>
            </a:r>
            <a:r>
              <a:rPr lang="ja-JP" altLang="en-US" dirty="0" smtClean="0"/>
              <a:t> や </a:t>
            </a:r>
            <a:r>
              <a:rPr lang="en-US" altLang="ja-JP" dirty="0" err="1" smtClean="0"/>
              <a:t>ItemsSource</a:t>
            </a:r>
            <a:r>
              <a:rPr lang="ja-JP" altLang="en-US" dirty="0" smtClean="0"/>
              <a:t> で扱うデータをまとめて設定できます。</a:t>
            </a:r>
            <a:endParaRPr lang="en-US" dirty="0" smtClean="0"/>
          </a:p>
        </p:txBody>
      </p:sp>
      <p:sp>
        <p:nvSpPr>
          <p:cNvPr id="15" name="角丸四角形 14"/>
          <p:cNvSpPr/>
          <p:nvPr/>
        </p:nvSpPr>
        <p:spPr>
          <a:xfrm>
            <a:off x="741242" y="2571744"/>
            <a:ext cx="2286016" cy="3357586"/>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altLang="ja-JP" dirty="0" err="1" smtClean="0"/>
              <a:t>TextBlock.</a:t>
            </a:r>
            <a:r>
              <a:rPr kumimoji="1" lang="en-US" altLang="ja-JP" dirty="0" err="1" smtClean="0"/>
              <a:t>Text</a:t>
            </a:r>
            <a:endParaRPr kumimoji="1" lang="en-US" altLang="ja-JP" dirty="0" smtClean="0"/>
          </a:p>
          <a:p>
            <a:pPr algn="ctr"/>
            <a:r>
              <a:rPr lang="ja-JP" altLang="en-US" dirty="0" smtClean="0"/>
              <a:t>プロパティ</a:t>
            </a:r>
            <a:r>
              <a:rPr lang="en-US" altLang="ja-JP" dirty="0" err="1" smtClean="0"/>
              <a:t>TextBlock.Text</a:t>
            </a:r>
            <a:endParaRPr lang="en-US" altLang="ja-JP" dirty="0" smtClean="0"/>
          </a:p>
          <a:p>
            <a:pPr algn="ctr"/>
            <a:r>
              <a:rPr lang="ja-JP" altLang="en-US" dirty="0" smtClean="0"/>
              <a:t>プロパティ</a:t>
            </a:r>
            <a:endParaRPr lang="en-US" altLang="ja-JP" dirty="0" smtClean="0"/>
          </a:p>
          <a:p>
            <a:pPr algn="ctr"/>
            <a:r>
              <a:rPr lang="en-US" altLang="ja-JP" dirty="0" err="1" smtClean="0"/>
              <a:t>TextBlock.Text</a:t>
            </a:r>
            <a:endParaRPr lang="en-US" altLang="ja-JP" dirty="0" smtClean="0"/>
          </a:p>
          <a:p>
            <a:pPr algn="ctr"/>
            <a:r>
              <a:rPr lang="ja-JP" altLang="en-US" dirty="0" smtClean="0"/>
              <a:t>プロパティ</a:t>
            </a:r>
          </a:p>
          <a:p>
            <a:pPr algn="ctr"/>
            <a:r>
              <a:rPr lang="en-US" altLang="ja-JP" dirty="0" err="1" smtClean="0"/>
              <a:t>TextBlock.Text</a:t>
            </a:r>
            <a:endParaRPr lang="en-US" altLang="ja-JP" dirty="0" smtClean="0"/>
          </a:p>
          <a:p>
            <a:pPr algn="ctr"/>
            <a:r>
              <a:rPr lang="ja-JP" altLang="en-US" dirty="0" smtClean="0"/>
              <a:t>プロパティ</a:t>
            </a:r>
          </a:p>
          <a:p>
            <a:pPr algn="ctr"/>
            <a:r>
              <a:rPr lang="en-US" altLang="ja-JP" dirty="0" err="1" smtClean="0"/>
              <a:t>TextBlock.Text</a:t>
            </a:r>
            <a:endParaRPr lang="en-US" altLang="ja-JP" dirty="0" smtClean="0"/>
          </a:p>
          <a:p>
            <a:pPr algn="ctr"/>
            <a:r>
              <a:rPr lang="ja-JP" altLang="en-US" dirty="0" smtClean="0"/>
              <a:t>プロパティ</a:t>
            </a:r>
          </a:p>
          <a:p>
            <a:pPr algn="ctr"/>
            <a:r>
              <a:rPr lang="en-US" altLang="ja-JP" dirty="0" err="1" smtClean="0"/>
              <a:t>TextBlock.Text</a:t>
            </a:r>
            <a:endParaRPr lang="en-US" altLang="ja-JP" dirty="0" smtClean="0"/>
          </a:p>
          <a:p>
            <a:pPr algn="ctr"/>
            <a:r>
              <a:rPr lang="ja-JP" altLang="en-US" dirty="0" smtClean="0"/>
              <a:t>プロパティ</a:t>
            </a:r>
          </a:p>
        </p:txBody>
      </p:sp>
      <p:sp>
        <p:nvSpPr>
          <p:cNvPr id="16" name="角丸四角形 15"/>
          <p:cNvSpPr/>
          <p:nvPr/>
        </p:nvSpPr>
        <p:spPr>
          <a:xfrm>
            <a:off x="6027654" y="2500306"/>
            <a:ext cx="2143140" cy="342902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altLang="ja-JP" dirty="0" smtClean="0"/>
              <a:t>ID</a:t>
            </a:r>
          </a:p>
          <a:p>
            <a:pPr algn="ctr"/>
            <a:r>
              <a:rPr lang="ja-JP" altLang="en-US" dirty="0" smtClean="0"/>
              <a:t>プロパティ</a:t>
            </a:r>
            <a:endParaRPr lang="en-US" altLang="ja-JP" dirty="0" smtClean="0"/>
          </a:p>
          <a:p>
            <a:pPr algn="ctr"/>
            <a:r>
              <a:rPr lang="ja-JP" altLang="en-US" dirty="0" smtClean="0"/>
              <a:t>ふりがな</a:t>
            </a:r>
            <a:endParaRPr lang="en-US" altLang="ja-JP" dirty="0" smtClean="0"/>
          </a:p>
          <a:p>
            <a:pPr algn="ctr"/>
            <a:r>
              <a:rPr kumimoji="1" lang="ja-JP" altLang="en-US" dirty="0" smtClean="0"/>
              <a:t>プロパティ</a:t>
            </a:r>
            <a:endParaRPr kumimoji="1" lang="en-US" altLang="ja-JP" dirty="0" smtClean="0"/>
          </a:p>
          <a:p>
            <a:pPr algn="ctr"/>
            <a:r>
              <a:rPr lang="ja-JP" altLang="en-US" dirty="0" smtClean="0"/>
              <a:t>氏名</a:t>
            </a:r>
            <a:endParaRPr lang="en-US" altLang="ja-JP" dirty="0" smtClean="0"/>
          </a:p>
          <a:p>
            <a:pPr algn="ctr"/>
            <a:r>
              <a:rPr lang="ja-JP" altLang="en-US" dirty="0" smtClean="0"/>
              <a:t>プロパティ</a:t>
            </a:r>
          </a:p>
          <a:p>
            <a:pPr algn="ctr"/>
            <a:r>
              <a:rPr lang="ja-JP" altLang="en-US" dirty="0" smtClean="0"/>
              <a:t>誕生日</a:t>
            </a:r>
            <a:endParaRPr lang="en-US" altLang="ja-JP" dirty="0" smtClean="0"/>
          </a:p>
          <a:p>
            <a:pPr algn="ctr"/>
            <a:r>
              <a:rPr lang="ja-JP" altLang="en-US" dirty="0" smtClean="0"/>
              <a:t>プロパティ</a:t>
            </a:r>
          </a:p>
          <a:p>
            <a:pPr algn="ctr"/>
            <a:r>
              <a:rPr lang="ja-JP" altLang="en-US" dirty="0" smtClean="0"/>
              <a:t>都道府県</a:t>
            </a:r>
            <a:r>
              <a:rPr lang="en-US" altLang="ja-JP" dirty="0" smtClean="0"/>
              <a:t>ID</a:t>
            </a:r>
          </a:p>
          <a:p>
            <a:pPr algn="ctr"/>
            <a:r>
              <a:rPr lang="ja-JP" altLang="en-US" dirty="0" smtClean="0"/>
              <a:t>プロパティ</a:t>
            </a:r>
          </a:p>
          <a:p>
            <a:pPr algn="ctr"/>
            <a:r>
              <a:rPr lang="ja-JP" altLang="en-US" dirty="0" smtClean="0"/>
              <a:t>郵便番号</a:t>
            </a:r>
            <a:endParaRPr lang="en-US" altLang="ja-JP" dirty="0" smtClean="0"/>
          </a:p>
          <a:p>
            <a:pPr algn="ctr"/>
            <a:r>
              <a:rPr lang="ja-JP" altLang="en-US" dirty="0" smtClean="0"/>
              <a:t>プロパティ</a:t>
            </a:r>
          </a:p>
        </p:txBody>
      </p:sp>
      <p:cxnSp>
        <p:nvCxnSpPr>
          <p:cNvPr id="17" name="直線矢印コネクタ 16"/>
          <p:cNvCxnSpPr/>
          <p:nvPr/>
        </p:nvCxnSpPr>
        <p:spPr>
          <a:xfrm rot="10800000">
            <a:off x="3170134" y="5784865"/>
            <a:ext cx="2643206" cy="1588"/>
          </a:xfrm>
          <a:prstGeom prst="straightConnector1">
            <a:avLst/>
          </a:prstGeom>
          <a:ln w="38100">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sp>
        <p:nvSpPr>
          <p:cNvPr id="18" name="テキスト ボックス 17"/>
          <p:cNvSpPr txBox="1"/>
          <p:nvPr/>
        </p:nvSpPr>
        <p:spPr>
          <a:xfrm>
            <a:off x="3384448" y="5356237"/>
            <a:ext cx="2149948" cy="369332"/>
          </a:xfrm>
          <a:prstGeom prst="rect">
            <a:avLst/>
          </a:prstGeom>
          <a:noFill/>
        </p:spPr>
        <p:txBody>
          <a:bodyPr wrap="none" rtlCol="0">
            <a:spAutoFit/>
          </a:bodyPr>
          <a:lstStyle/>
          <a:p>
            <a:pPr algn="ctr"/>
            <a:r>
              <a:rPr lang="en-US" altLang="ja-JP" dirty="0" smtClean="0"/>
              <a:t>Binding </a:t>
            </a:r>
            <a:r>
              <a:rPr lang="ja-JP" altLang="en-US" dirty="0" smtClean="0"/>
              <a:t>オブジェクト</a:t>
            </a:r>
            <a:endParaRPr kumimoji="1" lang="ja-JP" altLang="en-US" dirty="0"/>
          </a:p>
        </p:txBody>
      </p:sp>
      <p:sp>
        <p:nvSpPr>
          <p:cNvPr id="19" name="テキスト ボックス 18"/>
          <p:cNvSpPr txBox="1"/>
          <p:nvPr/>
        </p:nvSpPr>
        <p:spPr>
          <a:xfrm>
            <a:off x="6027654" y="1714488"/>
            <a:ext cx="2143140" cy="646331"/>
          </a:xfrm>
          <a:prstGeom prst="rect">
            <a:avLst/>
          </a:prstGeom>
          <a:noFill/>
        </p:spPr>
        <p:txBody>
          <a:bodyPr wrap="square" rtlCol="0">
            <a:spAutoFit/>
          </a:bodyPr>
          <a:lstStyle/>
          <a:p>
            <a:pPr algn="ctr"/>
            <a:r>
              <a:rPr lang="ja-JP" altLang="en-US" dirty="0" smtClean="0"/>
              <a:t>顧客クラス</a:t>
            </a:r>
            <a:endParaRPr lang="en-US" altLang="ja-JP" dirty="0" smtClean="0"/>
          </a:p>
          <a:p>
            <a:pPr algn="ctr"/>
            <a:r>
              <a:rPr lang="ja-JP" altLang="en-US" dirty="0" smtClean="0"/>
              <a:t>インスタンス</a:t>
            </a:r>
            <a:endParaRPr kumimoji="1" lang="ja-JP" altLang="en-US" dirty="0"/>
          </a:p>
        </p:txBody>
      </p:sp>
      <p:cxnSp>
        <p:nvCxnSpPr>
          <p:cNvPr id="20" name="直線矢印コネクタ 19"/>
          <p:cNvCxnSpPr/>
          <p:nvPr/>
        </p:nvCxnSpPr>
        <p:spPr>
          <a:xfrm rot="10800000">
            <a:off x="3170134" y="2998783"/>
            <a:ext cx="2643206" cy="1588"/>
          </a:xfrm>
          <a:prstGeom prst="straightConnector1">
            <a:avLst/>
          </a:prstGeom>
          <a:ln w="38100">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sp>
        <p:nvSpPr>
          <p:cNvPr id="21" name="テキスト ボックス 20"/>
          <p:cNvSpPr txBox="1"/>
          <p:nvPr/>
        </p:nvSpPr>
        <p:spPr>
          <a:xfrm>
            <a:off x="3384448" y="2570155"/>
            <a:ext cx="2149948" cy="369332"/>
          </a:xfrm>
          <a:prstGeom prst="rect">
            <a:avLst/>
          </a:prstGeom>
          <a:noFill/>
        </p:spPr>
        <p:txBody>
          <a:bodyPr wrap="none" rtlCol="0">
            <a:spAutoFit/>
          </a:bodyPr>
          <a:lstStyle/>
          <a:p>
            <a:pPr algn="ctr"/>
            <a:r>
              <a:rPr lang="en-US" altLang="ja-JP" dirty="0" smtClean="0"/>
              <a:t>Binding </a:t>
            </a:r>
            <a:r>
              <a:rPr lang="ja-JP" altLang="en-US" dirty="0" smtClean="0"/>
              <a:t>オブジェクト</a:t>
            </a:r>
            <a:endParaRPr kumimoji="1" lang="ja-JP" altLang="en-US" dirty="0"/>
          </a:p>
        </p:txBody>
      </p:sp>
      <p:cxnSp>
        <p:nvCxnSpPr>
          <p:cNvPr id="22" name="直線矢印コネクタ 21"/>
          <p:cNvCxnSpPr/>
          <p:nvPr/>
        </p:nvCxnSpPr>
        <p:spPr>
          <a:xfrm rot="10800000">
            <a:off x="3170134" y="3570287"/>
            <a:ext cx="2643206" cy="1588"/>
          </a:xfrm>
          <a:prstGeom prst="straightConnector1">
            <a:avLst/>
          </a:prstGeom>
          <a:ln w="38100">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sp>
        <p:nvSpPr>
          <p:cNvPr id="23" name="テキスト ボックス 22"/>
          <p:cNvSpPr txBox="1"/>
          <p:nvPr/>
        </p:nvSpPr>
        <p:spPr>
          <a:xfrm>
            <a:off x="3384448" y="3141659"/>
            <a:ext cx="2149948" cy="369332"/>
          </a:xfrm>
          <a:prstGeom prst="rect">
            <a:avLst/>
          </a:prstGeom>
          <a:noFill/>
        </p:spPr>
        <p:txBody>
          <a:bodyPr wrap="none" rtlCol="0">
            <a:spAutoFit/>
          </a:bodyPr>
          <a:lstStyle/>
          <a:p>
            <a:pPr algn="ctr"/>
            <a:r>
              <a:rPr lang="en-US" altLang="ja-JP" dirty="0" smtClean="0"/>
              <a:t>Binding </a:t>
            </a:r>
            <a:r>
              <a:rPr lang="ja-JP" altLang="en-US" dirty="0" smtClean="0"/>
              <a:t>オブジェクト</a:t>
            </a:r>
            <a:endParaRPr kumimoji="1" lang="ja-JP" altLang="en-US" dirty="0"/>
          </a:p>
        </p:txBody>
      </p:sp>
      <p:cxnSp>
        <p:nvCxnSpPr>
          <p:cNvPr id="24" name="直線矢印コネクタ 23"/>
          <p:cNvCxnSpPr/>
          <p:nvPr/>
        </p:nvCxnSpPr>
        <p:spPr>
          <a:xfrm rot="10800000">
            <a:off x="3170134" y="4143380"/>
            <a:ext cx="2643206" cy="1588"/>
          </a:xfrm>
          <a:prstGeom prst="straightConnector1">
            <a:avLst/>
          </a:prstGeom>
          <a:ln w="38100">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sp>
        <p:nvSpPr>
          <p:cNvPr id="25" name="テキスト ボックス 24"/>
          <p:cNvSpPr txBox="1"/>
          <p:nvPr/>
        </p:nvSpPr>
        <p:spPr>
          <a:xfrm>
            <a:off x="3384448" y="3714752"/>
            <a:ext cx="2149948" cy="369332"/>
          </a:xfrm>
          <a:prstGeom prst="rect">
            <a:avLst/>
          </a:prstGeom>
          <a:noFill/>
        </p:spPr>
        <p:txBody>
          <a:bodyPr wrap="none" rtlCol="0">
            <a:spAutoFit/>
          </a:bodyPr>
          <a:lstStyle/>
          <a:p>
            <a:pPr algn="ctr"/>
            <a:r>
              <a:rPr lang="en-US" altLang="ja-JP" dirty="0" smtClean="0"/>
              <a:t>Binding </a:t>
            </a:r>
            <a:r>
              <a:rPr lang="ja-JP" altLang="en-US" dirty="0" smtClean="0"/>
              <a:t>オブジェクト</a:t>
            </a:r>
            <a:endParaRPr kumimoji="1" lang="ja-JP" altLang="en-US" dirty="0"/>
          </a:p>
        </p:txBody>
      </p:sp>
      <p:cxnSp>
        <p:nvCxnSpPr>
          <p:cNvPr id="26" name="直線矢印コネクタ 25"/>
          <p:cNvCxnSpPr/>
          <p:nvPr/>
        </p:nvCxnSpPr>
        <p:spPr>
          <a:xfrm rot="10800000">
            <a:off x="3170134" y="4714884"/>
            <a:ext cx="2643206" cy="1588"/>
          </a:xfrm>
          <a:prstGeom prst="straightConnector1">
            <a:avLst/>
          </a:prstGeom>
          <a:ln w="38100">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sp>
        <p:nvSpPr>
          <p:cNvPr id="37" name="テキスト ボックス 36"/>
          <p:cNvSpPr txBox="1"/>
          <p:nvPr/>
        </p:nvSpPr>
        <p:spPr>
          <a:xfrm>
            <a:off x="3384448" y="4286256"/>
            <a:ext cx="2149948" cy="369332"/>
          </a:xfrm>
          <a:prstGeom prst="rect">
            <a:avLst/>
          </a:prstGeom>
          <a:noFill/>
        </p:spPr>
        <p:txBody>
          <a:bodyPr wrap="none" rtlCol="0">
            <a:spAutoFit/>
          </a:bodyPr>
          <a:lstStyle/>
          <a:p>
            <a:pPr algn="ctr"/>
            <a:r>
              <a:rPr lang="en-US" altLang="ja-JP" dirty="0" smtClean="0"/>
              <a:t>Binding </a:t>
            </a:r>
            <a:r>
              <a:rPr lang="ja-JP" altLang="en-US" dirty="0" smtClean="0"/>
              <a:t>オブジェクト</a:t>
            </a:r>
            <a:endParaRPr kumimoji="1" lang="ja-JP" altLang="en-US" dirty="0"/>
          </a:p>
        </p:txBody>
      </p:sp>
      <p:cxnSp>
        <p:nvCxnSpPr>
          <p:cNvPr id="38" name="直線矢印コネクタ 37"/>
          <p:cNvCxnSpPr/>
          <p:nvPr/>
        </p:nvCxnSpPr>
        <p:spPr>
          <a:xfrm rot="10800000">
            <a:off x="3170134" y="5286388"/>
            <a:ext cx="2643206" cy="1588"/>
          </a:xfrm>
          <a:prstGeom prst="straightConnector1">
            <a:avLst/>
          </a:prstGeom>
          <a:ln w="38100">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sp>
        <p:nvSpPr>
          <p:cNvPr id="39" name="テキスト ボックス 38"/>
          <p:cNvSpPr txBox="1"/>
          <p:nvPr/>
        </p:nvSpPr>
        <p:spPr>
          <a:xfrm>
            <a:off x="3384448" y="4857760"/>
            <a:ext cx="2149948" cy="369332"/>
          </a:xfrm>
          <a:prstGeom prst="rect">
            <a:avLst/>
          </a:prstGeom>
          <a:noFill/>
        </p:spPr>
        <p:txBody>
          <a:bodyPr wrap="none" rtlCol="0">
            <a:spAutoFit/>
          </a:bodyPr>
          <a:lstStyle/>
          <a:p>
            <a:pPr algn="ctr"/>
            <a:r>
              <a:rPr lang="en-US" altLang="ja-JP" dirty="0" smtClean="0"/>
              <a:t>Binding </a:t>
            </a:r>
            <a:r>
              <a:rPr lang="ja-JP" altLang="en-US" dirty="0" smtClean="0"/>
              <a:t>オブジェクト</a:t>
            </a:r>
            <a:endParaRPr kumimoji="1" lang="ja-JP" altLang="en-US" dirty="0"/>
          </a:p>
        </p:txBody>
      </p:sp>
      <p:cxnSp>
        <p:nvCxnSpPr>
          <p:cNvPr id="40" name="直線矢印コネクタ 39"/>
          <p:cNvCxnSpPr/>
          <p:nvPr/>
        </p:nvCxnSpPr>
        <p:spPr>
          <a:xfrm rot="10800000">
            <a:off x="3598762" y="2233042"/>
            <a:ext cx="1928826" cy="1588"/>
          </a:xfrm>
          <a:prstGeom prst="straightConnector1">
            <a:avLst/>
          </a:prstGeom>
          <a:ln w="38100">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sp>
        <p:nvSpPr>
          <p:cNvPr id="41" name="テキスト ボックス 40"/>
          <p:cNvSpPr txBox="1"/>
          <p:nvPr/>
        </p:nvSpPr>
        <p:spPr>
          <a:xfrm>
            <a:off x="482384" y="1857364"/>
            <a:ext cx="2973510" cy="646331"/>
          </a:xfrm>
          <a:prstGeom prst="rect">
            <a:avLst/>
          </a:prstGeom>
          <a:noFill/>
        </p:spPr>
        <p:txBody>
          <a:bodyPr wrap="square" rtlCol="0">
            <a:spAutoFit/>
          </a:bodyPr>
          <a:lstStyle/>
          <a:p>
            <a:pPr algn="ctr"/>
            <a:r>
              <a:rPr lang="ja-JP" altLang="en-US" dirty="0" smtClean="0"/>
              <a:t>顧客</a:t>
            </a:r>
            <a:r>
              <a:rPr lang="en-US" altLang="ja-JP" dirty="0" err="1" smtClean="0"/>
              <a:t>ListView</a:t>
            </a:r>
            <a:r>
              <a:rPr lang="en-US" altLang="ja-JP" dirty="0" smtClean="0"/>
              <a:t>. </a:t>
            </a:r>
            <a:r>
              <a:rPr lang="en-US" altLang="ja-JP" dirty="0" err="1" smtClean="0"/>
              <a:t>ItemsSource</a:t>
            </a:r>
            <a:endParaRPr lang="en-US" altLang="ja-JP" dirty="0" smtClean="0"/>
          </a:p>
          <a:p>
            <a:pPr algn="ctr"/>
            <a:r>
              <a:rPr kumimoji="1" lang="ja-JP" altLang="en-US" dirty="0" smtClean="0"/>
              <a:t>（親要素）</a:t>
            </a:r>
            <a:endParaRPr kumimoji="1" lang="ja-JP" altLang="en-US" dirty="0"/>
          </a:p>
        </p:txBody>
      </p:sp>
      <p:sp>
        <p:nvSpPr>
          <p:cNvPr id="42" name="テキスト ボックス 41"/>
          <p:cNvSpPr txBox="1"/>
          <p:nvPr/>
        </p:nvSpPr>
        <p:spPr>
          <a:xfrm>
            <a:off x="4125722" y="1804414"/>
            <a:ext cx="646332" cy="369332"/>
          </a:xfrm>
          <a:prstGeom prst="rect">
            <a:avLst/>
          </a:prstGeom>
          <a:noFill/>
        </p:spPr>
        <p:txBody>
          <a:bodyPr wrap="none" rtlCol="0">
            <a:spAutoFit/>
          </a:bodyPr>
          <a:lstStyle/>
          <a:p>
            <a:pPr algn="ctr"/>
            <a:r>
              <a:rPr kumimoji="1" lang="ja-JP" altLang="en-US" dirty="0" smtClean="0"/>
              <a:t>代入</a:t>
            </a:r>
            <a:endParaRPr kumimoji="1" lang="ja-JP" altLang="en-US" dirty="0"/>
          </a:p>
        </p:txBody>
      </p:sp>
    </p:spTree>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altLang="ja-JP" dirty="0" smtClean="0">
                <a:solidFill>
                  <a:schemeClr val="tx1"/>
                </a:solidFill>
              </a:rPr>
              <a:t>WPF </a:t>
            </a:r>
            <a:r>
              <a:rPr lang="ja-JP" altLang="en-US" dirty="0" smtClean="0">
                <a:solidFill>
                  <a:schemeClr val="tx1"/>
                </a:solidFill>
              </a:rPr>
              <a:t>アプリケーション</a:t>
            </a:r>
            <a:endParaRPr kumimoji="1" lang="ja-JP" altLang="en-US" dirty="0">
              <a:solidFill>
                <a:schemeClr val="tx1"/>
              </a:solidFill>
            </a:endParaRPr>
          </a:p>
        </p:txBody>
      </p:sp>
      <p:sp>
        <p:nvSpPr>
          <p:cNvPr id="4" name="テキスト プレースホルダ 3"/>
          <p:cNvSpPr>
            <a:spLocks noGrp="1"/>
          </p:cNvSpPr>
          <p:nvPr>
            <p:ph type="body" sz="quarter" idx="10"/>
          </p:nvPr>
        </p:nvSpPr>
        <p:spPr>
          <a:xfrm>
            <a:off x="368300" y="767292"/>
            <a:ext cx="8394700" cy="455509"/>
          </a:xfrm>
        </p:spPr>
        <p:txBody>
          <a:bodyPr/>
          <a:lstStyle/>
          <a:p>
            <a:r>
              <a:rPr altLang="ja-JP" dirty="0" smtClean="0">
                <a:solidFill>
                  <a:schemeClr val="accent2"/>
                </a:solidFill>
              </a:rPr>
              <a:t>Binding</a:t>
            </a:r>
            <a:r>
              <a:rPr lang="ja-JP" altLang="en-US" dirty="0" smtClean="0">
                <a:solidFill>
                  <a:schemeClr val="accent2"/>
                </a:solidFill>
              </a:rPr>
              <a:t>の概要</a:t>
            </a:r>
          </a:p>
        </p:txBody>
      </p:sp>
      <p:sp>
        <p:nvSpPr>
          <p:cNvPr id="7" name="Content Placeholder 6"/>
          <p:cNvSpPr>
            <a:spLocks noGrp="1"/>
          </p:cNvSpPr>
          <p:nvPr>
            <p:ph idx="1"/>
          </p:nvPr>
        </p:nvSpPr>
        <p:spPr>
          <a:xfrm>
            <a:off x="368300" y="1839913"/>
            <a:ext cx="8382000" cy="3917996"/>
          </a:xfrm>
        </p:spPr>
        <p:txBody>
          <a:bodyPr/>
          <a:lstStyle/>
          <a:p>
            <a:r>
              <a:rPr lang="en-US" altLang="ja-JP" dirty="0" smtClean="0"/>
              <a:t>Expression</a:t>
            </a:r>
            <a:r>
              <a:rPr lang="ja-JP" altLang="en-US" dirty="0" smtClean="0"/>
              <a:t> </a:t>
            </a:r>
            <a:r>
              <a:rPr lang="en-US" altLang="ja-JP" dirty="0" smtClean="0"/>
              <a:t>Blend </a:t>
            </a:r>
            <a:r>
              <a:rPr lang="ja-JP" altLang="en-US" dirty="0" smtClean="0"/>
              <a:t>のデータソース</a:t>
            </a:r>
            <a:endParaRPr lang="en-US" altLang="ja-JP" dirty="0" smtClean="0"/>
          </a:p>
          <a:p>
            <a:pPr lvl="1"/>
            <a:r>
              <a:rPr lang="en-US" altLang="ja-JP" dirty="0" smtClean="0"/>
              <a:t>XML </a:t>
            </a:r>
            <a:r>
              <a:rPr lang="ja-JP" altLang="en-US" dirty="0" smtClean="0"/>
              <a:t>データ ソース</a:t>
            </a:r>
            <a:endParaRPr lang="en-US" altLang="ja-JP" dirty="0" smtClean="0"/>
          </a:p>
          <a:p>
            <a:pPr lvl="2"/>
            <a:r>
              <a:rPr lang="en-US" altLang="ja-JP" dirty="0" smtClean="0"/>
              <a:t>XML </a:t>
            </a:r>
            <a:r>
              <a:rPr lang="ja-JP" altLang="en-US" dirty="0" smtClean="0"/>
              <a:t>形式のデータを提供できるローカルまたはリモートの </a:t>
            </a:r>
            <a:r>
              <a:rPr lang="en-US" altLang="ja-JP" dirty="0" smtClean="0"/>
              <a:t>XML </a:t>
            </a:r>
            <a:r>
              <a:rPr lang="ja-JP" altLang="en-US" dirty="0" smtClean="0"/>
              <a:t>ファイル</a:t>
            </a:r>
            <a:endParaRPr lang="en-US" altLang="ja-JP" dirty="0" smtClean="0"/>
          </a:p>
          <a:p>
            <a:pPr lvl="1"/>
            <a:r>
              <a:rPr lang="ja-JP" altLang="en-US" dirty="0" smtClean="0"/>
              <a:t>共通言語ランタイム </a:t>
            </a:r>
            <a:r>
              <a:rPr lang="en-US" altLang="ja-JP" dirty="0" smtClean="0"/>
              <a:t>(CLR) </a:t>
            </a:r>
            <a:r>
              <a:rPr lang="ja-JP" altLang="en-US" dirty="0" smtClean="0"/>
              <a:t>オブジェクト データ ソース</a:t>
            </a:r>
            <a:endParaRPr lang="en-US" altLang="ja-JP" dirty="0" smtClean="0"/>
          </a:p>
          <a:p>
            <a:pPr lvl="2"/>
            <a:r>
              <a:rPr lang="en-US" altLang="ja-JP" dirty="0" err="1" smtClean="0"/>
              <a:t>ObservableCollection</a:t>
            </a:r>
            <a:r>
              <a:rPr lang="en-US" altLang="ja-JP" dirty="0" smtClean="0"/>
              <a:t> </a:t>
            </a:r>
            <a:r>
              <a:rPr lang="ja-JP" altLang="en-US" dirty="0" smtClean="0"/>
              <a:t>クラスが提供</a:t>
            </a:r>
            <a:endParaRPr lang="en-US" altLang="ja-JP" dirty="0" smtClean="0"/>
          </a:p>
          <a:p>
            <a:pPr lvl="2"/>
            <a:r>
              <a:rPr lang="en-US" altLang="ja-JP" dirty="0" err="1" smtClean="0"/>
              <a:t>IEnumerable</a:t>
            </a:r>
            <a:r>
              <a:rPr lang="en-US" altLang="ja-JP" dirty="0" smtClean="0"/>
              <a:t> </a:t>
            </a:r>
            <a:r>
              <a:rPr lang="ja-JP" altLang="en-US" dirty="0" smtClean="0"/>
              <a:t>インターフェイスと </a:t>
            </a:r>
            <a:r>
              <a:rPr lang="en-US" altLang="ja-JP" dirty="0" err="1" smtClean="0"/>
              <a:t>INotifyCollectionChanged</a:t>
            </a:r>
            <a:r>
              <a:rPr lang="en-US" altLang="ja-JP" dirty="0" smtClean="0"/>
              <a:t> </a:t>
            </a:r>
            <a:r>
              <a:rPr lang="ja-JP" altLang="en-US" dirty="0" smtClean="0"/>
              <a:t>インターフェイスと </a:t>
            </a:r>
            <a:r>
              <a:rPr lang="en-US" altLang="ja-JP" dirty="0" err="1" smtClean="0"/>
              <a:t>INotifyPropertyChanged</a:t>
            </a:r>
            <a:r>
              <a:rPr lang="en-US" altLang="ja-JP" dirty="0" smtClean="0"/>
              <a:t> </a:t>
            </a:r>
            <a:r>
              <a:rPr lang="ja-JP" altLang="en-US" dirty="0" smtClean="0"/>
              <a:t>インターフェイスを実装したクラス</a:t>
            </a:r>
            <a:endParaRPr lang="en-US" altLang="ja-JP" dirty="0" smtClean="0"/>
          </a:p>
          <a:p>
            <a:pPr lvl="2"/>
            <a:r>
              <a:rPr lang="en-US" altLang="ja-JP" dirty="0" err="1" smtClean="0"/>
              <a:t>Linq</a:t>
            </a:r>
            <a:r>
              <a:rPr lang="en-US" altLang="ja-JP" dirty="0" smtClean="0"/>
              <a:t> to SQL </a:t>
            </a:r>
            <a:r>
              <a:rPr lang="ja-JP" altLang="en-US" dirty="0" smtClean="0"/>
              <a:t>データ</a:t>
            </a:r>
          </a:p>
        </p:txBody>
      </p:sp>
    </p:spTree>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altLang="ja-JP" dirty="0" smtClean="0">
                <a:solidFill>
                  <a:schemeClr val="tx1"/>
                </a:solidFill>
              </a:rPr>
              <a:t>WPF </a:t>
            </a:r>
            <a:r>
              <a:rPr lang="ja-JP" altLang="en-US" dirty="0" smtClean="0">
                <a:solidFill>
                  <a:schemeClr val="tx1"/>
                </a:solidFill>
              </a:rPr>
              <a:t>アプリケーション</a:t>
            </a:r>
            <a:endParaRPr kumimoji="1" lang="ja-JP" altLang="en-US" dirty="0">
              <a:solidFill>
                <a:schemeClr val="tx1"/>
              </a:solidFill>
            </a:endParaRPr>
          </a:p>
        </p:txBody>
      </p:sp>
      <p:sp>
        <p:nvSpPr>
          <p:cNvPr id="4" name="テキスト プレースホルダ 3"/>
          <p:cNvSpPr>
            <a:spLocks noGrp="1"/>
          </p:cNvSpPr>
          <p:nvPr>
            <p:ph type="body" sz="quarter" idx="10"/>
          </p:nvPr>
        </p:nvSpPr>
        <p:spPr>
          <a:xfrm>
            <a:off x="368300" y="767292"/>
            <a:ext cx="8394700" cy="455509"/>
          </a:xfrm>
        </p:spPr>
        <p:txBody>
          <a:bodyPr/>
          <a:lstStyle/>
          <a:p>
            <a:r>
              <a:rPr altLang="ja-JP" dirty="0" smtClean="0">
                <a:solidFill>
                  <a:schemeClr val="accent2"/>
                </a:solidFill>
              </a:rPr>
              <a:t>Binding</a:t>
            </a:r>
            <a:r>
              <a:rPr lang="ja-JP" altLang="en-US" dirty="0" smtClean="0">
                <a:solidFill>
                  <a:schemeClr val="accent2"/>
                </a:solidFill>
              </a:rPr>
              <a:t>の概要</a:t>
            </a:r>
          </a:p>
        </p:txBody>
      </p:sp>
      <p:sp>
        <p:nvSpPr>
          <p:cNvPr id="7" name="Content Placeholder 6"/>
          <p:cNvSpPr>
            <a:spLocks noGrp="1"/>
          </p:cNvSpPr>
          <p:nvPr>
            <p:ph idx="1"/>
          </p:nvPr>
        </p:nvSpPr>
        <p:spPr>
          <a:xfrm>
            <a:off x="368300" y="1839913"/>
            <a:ext cx="8382000" cy="3952364"/>
          </a:xfrm>
        </p:spPr>
        <p:txBody>
          <a:bodyPr/>
          <a:lstStyle/>
          <a:p>
            <a:r>
              <a:rPr lang="en-US" altLang="ja-JP" dirty="0" smtClean="0"/>
              <a:t>WPF </a:t>
            </a:r>
            <a:r>
              <a:rPr lang="ja-JP" altLang="en-US" dirty="0" smtClean="0"/>
              <a:t>のデータソース</a:t>
            </a:r>
            <a:endParaRPr lang="en-US" altLang="ja-JP" dirty="0" smtClean="0"/>
          </a:p>
          <a:p>
            <a:pPr lvl="1"/>
            <a:r>
              <a:rPr lang="en-US" altLang="ja-JP" dirty="0" smtClean="0"/>
              <a:t>Expression</a:t>
            </a:r>
            <a:r>
              <a:rPr lang="ja-JP" altLang="en-US" dirty="0" smtClean="0"/>
              <a:t> </a:t>
            </a:r>
            <a:r>
              <a:rPr lang="en-US" altLang="ja-JP" dirty="0" smtClean="0"/>
              <a:t>Blend </a:t>
            </a:r>
            <a:r>
              <a:rPr lang="ja-JP" altLang="en-US" dirty="0" smtClean="0"/>
              <a:t>のデータソースの２つ</a:t>
            </a:r>
            <a:endParaRPr lang="en-US" altLang="ja-JP" dirty="0" smtClean="0"/>
          </a:p>
          <a:p>
            <a:pPr lvl="1"/>
            <a:r>
              <a:rPr lang="en-US" dirty="0" smtClean="0"/>
              <a:t>ADO.NET </a:t>
            </a:r>
            <a:r>
              <a:rPr lang="ja-JP" altLang="en-US" dirty="0" smtClean="0"/>
              <a:t>データ</a:t>
            </a:r>
            <a:endParaRPr lang="en-US" altLang="ja-JP" dirty="0" smtClean="0"/>
          </a:p>
          <a:p>
            <a:pPr lvl="2"/>
            <a:r>
              <a:rPr lang="en-US" altLang="ja-JP" dirty="0" smtClean="0"/>
              <a:t>ADO.NET </a:t>
            </a:r>
            <a:r>
              <a:rPr lang="en-US" altLang="ja-JP" dirty="0" err="1" smtClean="0"/>
              <a:t>DataView</a:t>
            </a:r>
            <a:r>
              <a:rPr lang="en-US" altLang="ja-JP" dirty="0" smtClean="0"/>
              <a:t> </a:t>
            </a:r>
            <a:r>
              <a:rPr lang="ja-JP" altLang="en-US" dirty="0" smtClean="0"/>
              <a:t>は、</a:t>
            </a:r>
            <a:r>
              <a:rPr lang="en-US" altLang="ja-JP" dirty="0" err="1" smtClean="0"/>
              <a:t>IBindingList</a:t>
            </a:r>
            <a:r>
              <a:rPr lang="en-US" altLang="ja-JP" dirty="0" smtClean="0"/>
              <a:t> </a:t>
            </a:r>
            <a:r>
              <a:rPr lang="ja-JP" altLang="en-US" dirty="0" smtClean="0"/>
              <a:t>を実装し、バインディング エンジンがリッスンする変更通知を提供</a:t>
            </a:r>
            <a:endParaRPr lang="en-US" altLang="ja-JP" dirty="0" smtClean="0"/>
          </a:p>
          <a:p>
            <a:pPr lvl="1"/>
            <a:r>
              <a:rPr lang="en-US" altLang="ja-JP" dirty="0" err="1" smtClean="0"/>
              <a:t>DependencyObject</a:t>
            </a:r>
            <a:endParaRPr lang="en-US" altLang="ja-JP" dirty="0" smtClean="0"/>
          </a:p>
          <a:p>
            <a:pPr lvl="2"/>
            <a:r>
              <a:rPr lang="en-US" altLang="ja-JP" dirty="0" smtClean="0"/>
              <a:t>WPF</a:t>
            </a:r>
            <a:r>
              <a:rPr lang="ja-JP" altLang="en-US" dirty="0" smtClean="0"/>
              <a:t> のコントロールは全て </a:t>
            </a:r>
            <a:r>
              <a:rPr lang="en-US" altLang="ja-JP" dirty="0" err="1" smtClean="0"/>
              <a:t>DependencyObject</a:t>
            </a:r>
            <a:r>
              <a:rPr lang="en-US" altLang="ja-JP" dirty="0" smtClean="0"/>
              <a:t> </a:t>
            </a:r>
          </a:p>
          <a:p>
            <a:pPr lvl="2"/>
            <a:r>
              <a:rPr lang="ja-JP" altLang="en-US" dirty="0" smtClean="0"/>
              <a:t>任意の </a:t>
            </a:r>
            <a:r>
              <a:rPr lang="en-US" altLang="ja-JP" dirty="0" err="1" smtClean="0"/>
              <a:t>DependencyObject</a:t>
            </a:r>
            <a:r>
              <a:rPr lang="en-US" altLang="ja-JP" dirty="0" smtClean="0"/>
              <a:t> </a:t>
            </a:r>
            <a:r>
              <a:rPr lang="ja-JP" altLang="en-US" dirty="0" smtClean="0"/>
              <a:t>の依存関係プロパティにバインド、コントロールのプロパティ間のバインディングに主に使用</a:t>
            </a:r>
            <a:endParaRPr lang="en-US" altLang="ja-JP" dirty="0" smtClean="0"/>
          </a:p>
          <a:p>
            <a:pPr lvl="2"/>
            <a:r>
              <a:rPr lang="en-US" altLang="ja-JP" dirty="0" smtClean="0"/>
              <a:t>Blend </a:t>
            </a:r>
            <a:r>
              <a:rPr lang="ja-JP" altLang="en-US" dirty="0" smtClean="0"/>
              <a:t>ではプロパティウィンドウからデータバインドで設定可能</a:t>
            </a:r>
            <a:endParaRPr lang="ja-JP" altLang="en-US" dirty="0"/>
          </a:p>
        </p:txBody>
      </p:sp>
    </p:spTree>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altLang="ja-JP" dirty="0" smtClean="0">
                <a:solidFill>
                  <a:schemeClr val="tx1"/>
                </a:solidFill>
              </a:rPr>
              <a:t>WPF </a:t>
            </a:r>
            <a:r>
              <a:rPr lang="ja-JP" altLang="en-US" dirty="0" smtClean="0">
                <a:solidFill>
                  <a:schemeClr val="tx1"/>
                </a:solidFill>
              </a:rPr>
              <a:t>アプリケーション</a:t>
            </a:r>
            <a:endParaRPr kumimoji="1" lang="ja-JP" altLang="en-US" dirty="0">
              <a:solidFill>
                <a:schemeClr val="tx1"/>
              </a:solidFill>
            </a:endParaRPr>
          </a:p>
        </p:txBody>
      </p:sp>
      <p:sp>
        <p:nvSpPr>
          <p:cNvPr id="4" name="テキスト プレースホルダ 3"/>
          <p:cNvSpPr>
            <a:spLocks noGrp="1"/>
          </p:cNvSpPr>
          <p:nvPr>
            <p:ph type="body" sz="quarter" idx="10"/>
          </p:nvPr>
        </p:nvSpPr>
        <p:spPr>
          <a:xfrm>
            <a:off x="368300" y="767292"/>
            <a:ext cx="8394700" cy="455509"/>
          </a:xfrm>
        </p:spPr>
        <p:txBody>
          <a:bodyPr/>
          <a:lstStyle/>
          <a:p>
            <a:r>
              <a:rPr altLang="ja-JP" dirty="0" smtClean="0">
                <a:solidFill>
                  <a:schemeClr val="accent2"/>
                </a:solidFill>
              </a:rPr>
              <a:t>Linq</a:t>
            </a:r>
            <a:r>
              <a:rPr lang="ja-JP" altLang="en-US" dirty="0" smtClean="0">
                <a:solidFill>
                  <a:schemeClr val="accent2"/>
                </a:solidFill>
              </a:rPr>
              <a:t> </a:t>
            </a:r>
            <a:r>
              <a:rPr altLang="ja-JP" dirty="0" smtClean="0">
                <a:solidFill>
                  <a:schemeClr val="accent2"/>
                </a:solidFill>
              </a:rPr>
              <a:t>to SQL </a:t>
            </a:r>
            <a:r>
              <a:rPr lang="ja-JP" altLang="en-US" dirty="0" smtClean="0">
                <a:solidFill>
                  <a:schemeClr val="accent2"/>
                </a:solidFill>
              </a:rPr>
              <a:t>とのバインディング</a:t>
            </a:r>
          </a:p>
        </p:txBody>
      </p:sp>
      <p:sp>
        <p:nvSpPr>
          <p:cNvPr id="7" name="Content Placeholder 6"/>
          <p:cNvSpPr>
            <a:spLocks noGrp="1"/>
          </p:cNvSpPr>
          <p:nvPr>
            <p:ph idx="1"/>
          </p:nvPr>
        </p:nvSpPr>
        <p:spPr>
          <a:xfrm>
            <a:off x="287618" y="1355819"/>
            <a:ext cx="8382000" cy="387798"/>
          </a:xfrm>
        </p:spPr>
        <p:txBody>
          <a:bodyPr/>
          <a:lstStyle/>
          <a:p>
            <a:r>
              <a:rPr lang="en-US" altLang="ja-JP" dirty="0" smtClean="0"/>
              <a:t>Visual</a:t>
            </a:r>
            <a:r>
              <a:rPr lang="ja-JP" altLang="en-US" dirty="0" smtClean="0"/>
              <a:t> </a:t>
            </a:r>
            <a:r>
              <a:rPr lang="en-US" altLang="ja-JP" dirty="0" smtClean="0"/>
              <a:t>Studio</a:t>
            </a:r>
            <a:r>
              <a:rPr lang="ja-JP" altLang="en-US" dirty="0" smtClean="0"/>
              <a:t> で </a:t>
            </a:r>
            <a:r>
              <a:rPr lang="en-US" altLang="ja-JP" dirty="0" smtClean="0"/>
              <a:t>WPF</a:t>
            </a:r>
            <a:r>
              <a:rPr lang="ja-JP" altLang="en-US" dirty="0" smtClean="0"/>
              <a:t> アプリケーションを作成。</a:t>
            </a:r>
            <a:endParaRPr lang="en-US" dirty="0" smtClean="0"/>
          </a:p>
        </p:txBody>
      </p:sp>
      <p:pic>
        <p:nvPicPr>
          <p:cNvPr id="6" name="図 5" descr="キャプチャ15-1.JPG"/>
          <p:cNvPicPr>
            <a:picLocks noChangeAspect="1"/>
          </p:cNvPicPr>
          <p:nvPr/>
        </p:nvPicPr>
        <p:blipFill>
          <a:blip r:embed="rId2"/>
          <a:stretch>
            <a:fillRect/>
          </a:stretch>
        </p:blipFill>
        <p:spPr>
          <a:xfrm>
            <a:off x="1405218" y="1810311"/>
            <a:ext cx="6232711" cy="4976867"/>
          </a:xfrm>
          <a:prstGeom prst="rect">
            <a:avLst/>
          </a:prstGeom>
        </p:spPr>
      </p:pic>
      <p:sp>
        <p:nvSpPr>
          <p:cNvPr id="8" name="四角形吹き出し 7"/>
          <p:cNvSpPr/>
          <p:nvPr/>
        </p:nvSpPr>
        <p:spPr bwMode="blackGray">
          <a:xfrm>
            <a:off x="174812" y="4061012"/>
            <a:ext cx="2474259" cy="981634"/>
          </a:xfrm>
          <a:prstGeom prst="wedgeRectCallout">
            <a:avLst>
              <a:gd name="adj1" fmla="val 77644"/>
              <a:gd name="adj2" fmla="val -150418"/>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en-US" altLang="ja-JP" sz="2800" b="0" i="0" u="none" strike="noStrike" cap="none" normalizeH="0" baseline="0" dirty="0" smtClean="0">
                <a:solidFill>
                  <a:schemeClr val="bg1"/>
                </a:solidFill>
                <a:effectLst>
                  <a:outerShdw blurRad="38100" dist="38100" dir="2700000" algn="tl">
                    <a:srgbClr val="000000">
                      <a:alpha val="43137"/>
                    </a:srgbClr>
                  </a:outerShdw>
                </a:effectLst>
              </a:rPr>
              <a:t>WPF</a:t>
            </a:r>
            <a:r>
              <a:rPr kumimoji="0" lang="ja-JP" altLang="en-US" sz="2800" b="0" i="0" u="none" strike="noStrike" cap="none" normalizeH="0" baseline="0" dirty="0" smtClean="0">
                <a:solidFill>
                  <a:schemeClr val="bg1"/>
                </a:solidFill>
                <a:effectLst>
                  <a:outerShdw blurRad="38100" dist="38100" dir="2700000" algn="tl">
                    <a:srgbClr val="000000">
                      <a:alpha val="43137"/>
                    </a:srgbClr>
                  </a:outerShdw>
                </a:effectLst>
              </a:rPr>
              <a:t>アプリケーション</a:t>
            </a:r>
          </a:p>
        </p:txBody>
      </p:sp>
      <p:sp>
        <p:nvSpPr>
          <p:cNvPr id="9" name="四角形吹き出し 8"/>
          <p:cNvSpPr/>
          <p:nvPr/>
        </p:nvSpPr>
        <p:spPr bwMode="blackGray">
          <a:xfrm>
            <a:off x="6494929" y="3984812"/>
            <a:ext cx="2649071" cy="981634"/>
          </a:xfrm>
          <a:prstGeom prst="wedgeRectCallout">
            <a:avLst>
              <a:gd name="adj1" fmla="val -28955"/>
              <a:gd name="adj2" fmla="val -212062"/>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altLang="ja-JP" sz="2800" dirty="0" smtClean="0">
                <a:solidFill>
                  <a:schemeClr val="bg1"/>
                </a:solidFill>
                <a:effectLst>
                  <a:outerShdw blurRad="38100" dist="38100" dir="2700000" algn="tl">
                    <a:srgbClr val="000000">
                      <a:alpha val="43137"/>
                    </a:srgbClr>
                  </a:outerShdw>
                </a:effectLst>
              </a:rPr>
              <a:t>.NET Framework 3.5</a:t>
            </a:r>
            <a:endParaRPr kumimoji="0" lang="ja-JP" altLang="en-US" sz="2800" b="0" i="0" u="none" strike="noStrike" cap="none" normalizeH="0" baseline="0" dirty="0" smtClean="0">
              <a:solidFill>
                <a:schemeClr val="bg1"/>
              </a:solidFill>
              <a:effectLst>
                <a:outerShdw blurRad="38100" dist="38100" dir="2700000" algn="tl">
                  <a:srgbClr val="000000">
                    <a:alpha val="43137"/>
                  </a:srgbClr>
                </a:outerShdw>
              </a:effectLst>
            </a:endParaRPr>
          </a:p>
        </p:txBody>
      </p:sp>
    </p:spTree>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altLang="ja-JP" dirty="0" smtClean="0">
                <a:solidFill>
                  <a:schemeClr val="tx1"/>
                </a:solidFill>
              </a:rPr>
              <a:t>WPF </a:t>
            </a:r>
            <a:r>
              <a:rPr lang="ja-JP" altLang="en-US" dirty="0" smtClean="0">
                <a:solidFill>
                  <a:schemeClr val="tx1"/>
                </a:solidFill>
              </a:rPr>
              <a:t>アプリケーション</a:t>
            </a:r>
            <a:endParaRPr kumimoji="1" lang="ja-JP" altLang="en-US" dirty="0">
              <a:solidFill>
                <a:schemeClr val="tx1"/>
              </a:solidFill>
            </a:endParaRPr>
          </a:p>
        </p:txBody>
      </p:sp>
      <p:sp>
        <p:nvSpPr>
          <p:cNvPr id="4" name="テキスト プレースホルダ 3"/>
          <p:cNvSpPr>
            <a:spLocks noGrp="1"/>
          </p:cNvSpPr>
          <p:nvPr>
            <p:ph type="body" sz="quarter" idx="10"/>
          </p:nvPr>
        </p:nvSpPr>
        <p:spPr>
          <a:xfrm>
            <a:off x="368300" y="767292"/>
            <a:ext cx="8394700" cy="455509"/>
          </a:xfrm>
        </p:spPr>
        <p:txBody>
          <a:bodyPr/>
          <a:lstStyle/>
          <a:p>
            <a:r>
              <a:rPr altLang="ja-JP" dirty="0" smtClean="0">
                <a:solidFill>
                  <a:schemeClr val="accent2"/>
                </a:solidFill>
              </a:rPr>
              <a:t>Linq</a:t>
            </a:r>
            <a:r>
              <a:rPr lang="ja-JP" altLang="en-US" dirty="0" smtClean="0">
                <a:solidFill>
                  <a:schemeClr val="accent2"/>
                </a:solidFill>
              </a:rPr>
              <a:t> </a:t>
            </a:r>
            <a:r>
              <a:rPr altLang="ja-JP" dirty="0" smtClean="0">
                <a:solidFill>
                  <a:schemeClr val="accent2"/>
                </a:solidFill>
              </a:rPr>
              <a:t>to SQL </a:t>
            </a:r>
            <a:r>
              <a:rPr lang="ja-JP" altLang="en-US" dirty="0" smtClean="0">
                <a:solidFill>
                  <a:schemeClr val="accent2"/>
                </a:solidFill>
              </a:rPr>
              <a:t>とのバインディング</a:t>
            </a:r>
          </a:p>
        </p:txBody>
      </p:sp>
      <p:sp>
        <p:nvSpPr>
          <p:cNvPr id="7" name="Content Placeholder 6"/>
          <p:cNvSpPr>
            <a:spLocks noGrp="1"/>
          </p:cNvSpPr>
          <p:nvPr>
            <p:ph idx="1"/>
          </p:nvPr>
        </p:nvSpPr>
        <p:spPr>
          <a:xfrm>
            <a:off x="287618" y="1355819"/>
            <a:ext cx="8382000" cy="398571"/>
          </a:xfrm>
        </p:spPr>
        <p:txBody>
          <a:bodyPr/>
          <a:lstStyle/>
          <a:p>
            <a:r>
              <a:rPr lang="ja-JP" altLang="en-US" dirty="0" smtClean="0"/>
              <a:t>プロジェクトに </a:t>
            </a:r>
            <a:r>
              <a:rPr lang="en-US" altLang="ja-JP" dirty="0" smtClean="0"/>
              <a:t>LINQ</a:t>
            </a:r>
            <a:r>
              <a:rPr lang="ja-JP" altLang="en-US" dirty="0" smtClean="0"/>
              <a:t> </a:t>
            </a:r>
            <a:r>
              <a:rPr lang="en-US" altLang="ja-JP" dirty="0" smtClean="0"/>
              <a:t>to</a:t>
            </a:r>
            <a:r>
              <a:rPr lang="ja-JP" altLang="en-US" dirty="0" smtClean="0"/>
              <a:t> </a:t>
            </a:r>
            <a:r>
              <a:rPr lang="en-US" altLang="ja-JP" dirty="0" smtClean="0"/>
              <a:t>SQL</a:t>
            </a:r>
            <a:r>
              <a:rPr lang="ja-JP" altLang="en-US" dirty="0" smtClean="0"/>
              <a:t> クラス追加。</a:t>
            </a:r>
            <a:endParaRPr lang="en-US" dirty="0" smtClean="0"/>
          </a:p>
        </p:txBody>
      </p:sp>
      <p:pic>
        <p:nvPicPr>
          <p:cNvPr id="8" name="図 7" descr="キャプチャ15-2.JPG"/>
          <p:cNvPicPr>
            <a:picLocks noChangeAspect="1"/>
          </p:cNvPicPr>
          <p:nvPr/>
        </p:nvPicPr>
        <p:blipFill>
          <a:blip r:embed="rId2"/>
          <a:stretch>
            <a:fillRect/>
          </a:stretch>
        </p:blipFill>
        <p:spPr>
          <a:xfrm>
            <a:off x="1415303" y="1761954"/>
            <a:ext cx="7150473" cy="5096046"/>
          </a:xfrm>
          <a:prstGeom prst="rect">
            <a:avLst/>
          </a:prstGeom>
        </p:spPr>
      </p:pic>
      <p:sp>
        <p:nvSpPr>
          <p:cNvPr id="9" name="四角形吹き出し 8"/>
          <p:cNvSpPr/>
          <p:nvPr/>
        </p:nvSpPr>
        <p:spPr bwMode="blackGray">
          <a:xfrm>
            <a:off x="228600" y="4572000"/>
            <a:ext cx="2420471" cy="981634"/>
          </a:xfrm>
          <a:prstGeom prst="wedgeRectCallout">
            <a:avLst>
              <a:gd name="adj1" fmla="val 179206"/>
              <a:gd name="adj2" fmla="val -213432"/>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en-US" altLang="ja-JP" sz="2800" b="0" i="0" u="none" strike="noStrike" cap="none" normalizeH="0" baseline="0" dirty="0" smtClean="0">
                <a:solidFill>
                  <a:schemeClr val="bg1"/>
                </a:solidFill>
                <a:effectLst>
                  <a:outerShdw blurRad="38100" dist="38100" dir="2700000" algn="tl">
                    <a:srgbClr val="000000">
                      <a:alpha val="43137"/>
                    </a:srgbClr>
                  </a:outerShdw>
                </a:effectLst>
              </a:rPr>
              <a:t>LINQ to SQL </a:t>
            </a:r>
            <a:r>
              <a:rPr kumimoji="0" lang="ja-JP" altLang="en-US" sz="2800" b="0" i="0" u="none" strike="noStrike" cap="none" normalizeH="0" baseline="0" dirty="0" smtClean="0">
                <a:solidFill>
                  <a:schemeClr val="bg1"/>
                </a:solidFill>
                <a:effectLst>
                  <a:outerShdw blurRad="38100" dist="38100" dir="2700000" algn="tl">
                    <a:srgbClr val="000000">
                      <a:alpha val="43137"/>
                    </a:srgbClr>
                  </a:outerShdw>
                </a:effectLst>
              </a:rPr>
              <a:t>クラス</a:t>
            </a:r>
          </a:p>
        </p:txBody>
      </p:sp>
    </p:spTree>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altLang="ja-JP" dirty="0" smtClean="0">
                <a:solidFill>
                  <a:schemeClr val="tx1"/>
                </a:solidFill>
              </a:rPr>
              <a:t>WPF </a:t>
            </a:r>
            <a:r>
              <a:rPr lang="ja-JP" altLang="en-US" dirty="0" smtClean="0">
                <a:solidFill>
                  <a:schemeClr val="tx1"/>
                </a:solidFill>
              </a:rPr>
              <a:t>アプリケーション</a:t>
            </a:r>
            <a:endParaRPr kumimoji="1" lang="ja-JP" altLang="en-US" dirty="0">
              <a:solidFill>
                <a:schemeClr val="tx1"/>
              </a:solidFill>
            </a:endParaRPr>
          </a:p>
        </p:txBody>
      </p:sp>
      <p:sp>
        <p:nvSpPr>
          <p:cNvPr id="4" name="テキスト プレースホルダ 3"/>
          <p:cNvSpPr>
            <a:spLocks noGrp="1"/>
          </p:cNvSpPr>
          <p:nvPr>
            <p:ph type="body" sz="quarter" idx="10"/>
          </p:nvPr>
        </p:nvSpPr>
        <p:spPr>
          <a:xfrm>
            <a:off x="368300" y="767292"/>
            <a:ext cx="8394700" cy="455509"/>
          </a:xfrm>
        </p:spPr>
        <p:txBody>
          <a:bodyPr/>
          <a:lstStyle/>
          <a:p>
            <a:r>
              <a:rPr altLang="ja-JP" dirty="0" smtClean="0">
                <a:solidFill>
                  <a:schemeClr val="accent2"/>
                </a:solidFill>
              </a:rPr>
              <a:t>Linq</a:t>
            </a:r>
            <a:r>
              <a:rPr lang="ja-JP" altLang="en-US" dirty="0" smtClean="0">
                <a:solidFill>
                  <a:schemeClr val="accent2"/>
                </a:solidFill>
              </a:rPr>
              <a:t> </a:t>
            </a:r>
            <a:r>
              <a:rPr altLang="ja-JP" dirty="0" smtClean="0">
                <a:solidFill>
                  <a:schemeClr val="accent2"/>
                </a:solidFill>
              </a:rPr>
              <a:t>to SQL </a:t>
            </a:r>
            <a:r>
              <a:rPr lang="ja-JP" altLang="en-US" dirty="0" smtClean="0">
                <a:solidFill>
                  <a:schemeClr val="accent2"/>
                </a:solidFill>
              </a:rPr>
              <a:t>とのバインディング</a:t>
            </a:r>
          </a:p>
        </p:txBody>
      </p:sp>
      <p:sp>
        <p:nvSpPr>
          <p:cNvPr id="7" name="Content Placeholder 6"/>
          <p:cNvSpPr>
            <a:spLocks noGrp="1"/>
          </p:cNvSpPr>
          <p:nvPr>
            <p:ph idx="1"/>
          </p:nvPr>
        </p:nvSpPr>
        <p:spPr>
          <a:xfrm>
            <a:off x="287618" y="1355819"/>
            <a:ext cx="8382000" cy="398571"/>
          </a:xfrm>
        </p:spPr>
        <p:txBody>
          <a:bodyPr/>
          <a:lstStyle/>
          <a:p>
            <a:r>
              <a:rPr lang="ja-JP" altLang="en-US" dirty="0" smtClean="0"/>
              <a:t>データ接続からテーブルをドラッグ。</a:t>
            </a:r>
            <a:endParaRPr lang="en-US" dirty="0" smtClean="0"/>
          </a:p>
        </p:txBody>
      </p:sp>
      <p:pic>
        <p:nvPicPr>
          <p:cNvPr id="9" name="図 8" descr="キャプチャ15-3-1.JPG"/>
          <p:cNvPicPr>
            <a:picLocks noChangeAspect="1"/>
          </p:cNvPicPr>
          <p:nvPr/>
        </p:nvPicPr>
        <p:blipFill>
          <a:blip r:embed="rId2"/>
          <a:stretch>
            <a:fillRect/>
          </a:stretch>
        </p:blipFill>
        <p:spPr>
          <a:xfrm>
            <a:off x="1152244" y="1755401"/>
            <a:ext cx="5665272" cy="5102599"/>
          </a:xfrm>
          <a:prstGeom prst="rect">
            <a:avLst/>
          </a:prstGeom>
        </p:spPr>
      </p:pic>
      <p:sp>
        <p:nvSpPr>
          <p:cNvPr id="10" name="右中かっこ 9"/>
          <p:cNvSpPr/>
          <p:nvPr/>
        </p:nvSpPr>
        <p:spPr>
          <a:xfrm>
            <a:off x="3079376" y="3684494"/>
            <a:ext cx="268942" cy="1976718"/>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1" name="V 字形矢印 10"/>
          <p:cNvSpPr/>
          <p:nvPr/>
        </p:nvSpPr>
        <p:spPr bwMode="blackGray">
          <a:xfrm>
            <a:off x="3294529" y="4289613"/>
            <a:ext cx="591670" cy="416859"/>
          </a:xfrm>
          <a:prstGeom prst="notchedRightArrow">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ja-JP" altLang="en-US" sz="2800" b="0" i="0" u="none" strike="noStrike" cap="none" normalizeH="0" baseline="0" dirty="0" smtClean="0">
              <a:solidFill>
                <a:schemeClr val="tx1"/>
              </a:solidFill>
              <a:effectLst>
                <a:outerShdw blurRad="38100" dist="38100" dir="2700000" algn="tl">
                  <a:srgbClr val="000000">
                    <a:alpha val="43137"/>
                  </a:srgbClr>
                </a:outerShdw>
              </a:effectLst>
            </a:endParaRPr>
          </a:p>
        </p:txBody>
      </p:sp>
      <p:sp>
        <p:nvSpPr>
          <p:cNvPr id="12" name="四角形吹き出し 11"/>
          <p:cNvSpPr/>
          <p:nvPr/>
        </p:nvSpPr>
        <p:spPr bwMode="blackGray">
          <a:xfrm>
            <a:off x="6535270" y="1909483"/>
            <a:ext cx="2420471" cy="981634"/>
          </a:xfrm>
          <a:prstGeom prst="wedgeRectCallout">
            <a:avLst>
              <a:gd name="adj1" fmla="val -145238"/>
              <a:gd name="adj2" fmla="val 152322"/>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ja-JP" altLang="en-US" sz="2800" b="0" i="0" u="none" strike="noStrike" cap="none" normalizeH="0" baseline="0" dirty="0" smtClean="0">
                <a:solidFill>
                  <a:schemeClr val="bg1"/>
                </a:solidFill>
                <a:effectLst>
                  <a:outerShdw blurRad="38100" dist="38100" dir="2700000" algn="tl">
                    <a:srgbClr val="000000">
                      <a:alpha val="43137"/>
                    </a:srgbClr>
                  </a:outerShdw>
                </a:effectLst>
              </a:rPr>
              <a:t>テーブルをここにドラッグ</a:t>
            </a:r>
          </a:p>
        </p:txBody>
      </p:sp>
    </p:spTree>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altLang="ja-JP" dirty="0" smtClean="0">
                <a:solidFill>
                  <a:schemeClr val="tx1"/>
                </a:solidFill>
              </a:rPr>
              <a:t>WPF </a:t>
            </a:r>
            <a:r>
              <a:rPr lang="ja-JP" altLang="en-US" dirty="0" smtClean="0">
                <a:solidFill>
                  <a:schemeClr val="tx1"/>
                </a:solidFill>
              </a:rPr>
              <a:t>アプリケーション</a:t>
            </a:r>
            <a:endParaRPr kumimoji="1" lang="ja-JP" altLang="en-US" dirty="0">
              <a:solidFill>
                <a:schemeClr val="tx1"/>
              </a:solidFill>
            </a:endParaRPr>
          </a:p>
        </p:txBody>
      </p:sp>
      <p:sp>
        <p:nvSpPr>
          <p:cNvPr id="4" name="テキスト プレースホルダ 3"/>
          <p:cNvSpPr>
            <a:spLocks noGrp="1"/>
          </p:cNvSpPr>
          <p:nvPr>
            <p:ph type="body" sz="quarter" idx="10"/>
          </p:nvPr>
        </p:nvSpPr>
        <p:spPr>
          <a:xfrm>
            <a:off x="368300" y="767292"/>
            <a:ext cx="8394700" cy="455509"/>
          </a:xfrm>
        </p:spPr>
        <p:txBody>
          <a:bodyPr/>
          <a:lstStyle/>
          <a:p>
            <a:r>
              <a:rPr altLang="ja-JP" dirty="0" smtClean="0">
                <a:solidFill>
                  <a:schemeClr val="accent2"/>
                </a:solidFill>
              </a:rPr>
              <a:t>Linq</a:t>
            </a:r>
            <a:r>
              <a:rPr lang="ja-JP" altLang="en-US" dirty="0" smtClean="0">
                <a:solidFill>
                  <a:schemeClr val="accent2"/>
                </a:solidFill>
              </a:rPr>
              <a:t> </a:t>
            </a:r>
            <a:r>
              <a:rPr altLang="ja-JP" dirty="0" smtClean="0">
                <a:solidFill>
                  <a:schemeClr val="accent2"/>
                </a:solidFill>
              </a:rPr>
              <a:t>to SQL </a:t>
            </a:r>
            <a:r>
              <a:rPr lang="ja-JP" altLang="en-US" dirty="0" smtClean="0">
                <a:solidFill>
                  <a:schemeClr val="accent2"/>
                </a:solidFill>
              </a:rPr>
              <a:t>とのバインディング</a:t>
            </a:r>
          </a:p>
        </p:txBody>
      </p:sp>
      <p:sp>
        <p:nvSpPr>
          <p:cNvPr id="7" name="Content Placeholder 6"/>
          <p:cNvSpPr>
            <a:spLocks noGrp="1"/>
          </p:cNvSpPr>
          <p:nvPr>
            <p:ph idx="1"/>
          </p:nvPr>
        </p:nvSpPr>
        <p:spPr>
          <a:xfrm>
            <a:off x="287618" y="1355819"/>
            <a:ext cx="8382000" cy="398571"/>
          </a:xfrm>
        </p:spPr>
        <p:txBody>
          <a:bodyPr/>
          <a:lstStyle/>
          <a:p>
            <a:r>
              <a:rPr lang="ja-JP" altLang="en-US" dirty="0" smtClean="0"/>
              <a:t>データコンテキストが自動生成。</a:t>
            </a:r>
            <a:endParaRPr lang="en-US" dirty="0" smtClean="0"/>
          </a:p>
        </p:txBody>
      </p:sp>
      <p:pic>
        <p:nvPicPr>
          <p:cNvPr id="8" name="図 7" descr="キャプチャ15-4-1.JPG"/>
          <p:cNvPicPr>
            <a:picLocks noChangeAspect="1"/>
          </p:cNvPicPr>
          <p:nvPr/>
        </p:nvPicPr>
        <p:blipFill>
          <a:blip r:embed="rId2"/>
          <a:stretch>
            <a:fillRect/>
          </a:stretch>
        </p:blipFill>
        <p:spPr>
          <a:xfrm>
            <a:off x="0" y="1730913"/>
            <a:ext cx="6603067" cy="5127087"/>
          </a:xfrm>
          <a:prstGeom prst="rect">
            <a:avLst/>
          </a:prstGeom>
        </p:spPr>
      </p:pic>
      <p:pic>
        <p:nvPicPr>
          <p:cNvPr id="12" name="図 11" descr="キャプチャ15-4-2.JPG"/>
          <p:cNvPicPr>
            <a:picLocks noChangeAspect="1"/>
          </p:cNvPicPr>
          <p:nvPr/>
        </p:nvPicPr>
        <p:blipFill>
          <a:blip r:embed="rId3"/>
          <a:stretch>
            <a:fillRect/>
          </a:stretch>
        </p:blipFill>
        <p:spPr>
          <a:xfrm>
            <a:off x="6112248" y="2395257"/>
            <a:ext cx="2695575" cy="4086225"/>
          </a:xfrm>
          <a:prstGeom prst="rect">
            <a:avLst/>
          </a:prstGeom>
          <a:ln w="25400">
            <a:solidFill>
              <a:schemeClr val="accent1"/>
            </a:solidFill>
          </a:ln>
        </p:spPr>
      </p:pic>
      <p:sp>
        <p:nvSpPr>
          <p:cNvPr id="13" name="円/楕円 12"/>
          <p:cNvSpPr/>
          <p:nvPr/>
        </p:nvSpPr>
        <p:spPr bwMode="blackGray">
          <a:xfrm>
            <a:off x="6037729" y="5284695"/>
            <a:ext cx="2770095" cy="833718"/>
          </a:xfrm>
          <a:prstGeom prst="ellipse">
            <a:avLst/>
          </a:prstGeom>
          <a:noFill/>
          <a:ln w="38100">
            <a:solidFill>
              <a:srgbClr val="C00000"/>
            </a:solid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ja-JP" altLang="en-US" sz="2800" b="0" i="0" u="none" strike="noStrike" cap="none" normalizeH="0" baseline="0" dirty="0" smtClean="0">
              <a:solidFill>
                <a:schemeClr val="tx1"/>
              </a:solidFill>
              <a:effectLst>
                <a:outerShdw blurRad="38100" dist="38100" dir="2700000" algn="tl">
                  <a:srgbClr val="000000">
                    <a:alpha val="43137"/>
                  </a:srgbClr>
                </a:outerShdw>
              </a:effectLst>
            </a:endParaRPr>
          </a:p>
        </p:txBody>
      </p:sp>
      <p:sp>
        <p:nvSpPr>
          <p:cNvPr id="14" name="円/楕円 13"/>
          <p:cNvSpPr/>
          <p:nvPr/>
        </p:nvSpPr>
        <p:spPr bwMode="blackGray">
          <a:xfrm>
            <a:off x="201706" y="2420471"/>
            <a:ext cx="5849470" cy="4437528"/>
          </a:xfrm>
          <a:prstGeom prst="ellipse">
            <a:avLst/>
          </a:prstGeom>
          <a:noFill/>
          <a:ln w="38100">
            <a:solidFill>
              <a:srgbClr val="C00000"/>
            </a:solid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ja-JP" altLang="en-US" sz="2800" b="0" i="0" u="none" strike="noStrike" cap="none" normalizeH="0" baseline="0" dirty="0" smtClean="0">
              <a:solidFill>
                <a:schemeClr val="tx1"/>
              </a:solidFill>
              <a:effectLst>
                <a:outerShdw blurRad="38100" dist="38100" dir="2700000" algn="tl">
                  <a:srgbClr val="000000">
                    <a:alpha val="43137"/>
                  </a:srgbClr>
                </a:outerShdw>
              </a:effectLst>
            </a:endParaRPr>
          </a:p>
        </p:txBody>
      </p:sp>
      <p:sp>
        <p:nvSpPr>
          <p:cNvPr id="15" name="四角形吹き出し 14"/>
          <p:cNvSpPr/>
          <p:nvPr/>
        </p:nvSpPr>
        <p:spPr bwMode="blackGray">
          <a:xfrm>
            <a:off x="6454588" y="1210236"/>
            <a:ext cx="2420471" cy="981634"/>
          </a:xfrm>
          <a:prstGeom prst="wedgeRectCallout">
            <a:avLst>
              <a:gd name="adj1" fmla="val -194683"/>
              <a:gd name="adj2" fmla="val 31773"/>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ja-JP" altLang="en-US" sz="2800" b="0" i="0" u="none" strike="noStrike" cap="none" normalizeH="0" baseline="0" dirty="0" smtClean="0">
                <a:solidFill>
                  <a:schemeClr val="bg1"/>
                </a:solidFill>
                <a:effectLst>
                  <a:outerShdw blurRad="38100" dist="38100" dir="2700000" algn="tl">
                    <a:srgbClr val="000000">
                      <a:alpha val="43137"/>
                    </a:srgbClr>
                  </a:outerShdw>
                </a:effectLst>
              </a:rPr>
              <a:t>リビルドして反映させます</a:t>
            </a:r>
          </a:p>
        </p:txBody>
      </p:sp>
    </p:spTree>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descr="キャプチャ15-5-1.JPG"/>
          <p:cNvPicPr>
            <a:picLocks noChangeAspect="1"/>
          </p:cNvPicPr>
          <p:nvPr/>
        </p:nvPicPr>
        <p:blipFill>
          <a:blip r:embed="rId2"/>
          <a:stretch>
            <a:fillRect/>
          </a:stretch>
        </p:blipFill>
        <p:spPr>
          <a:xfrm>
            <a:off x="6199934" y="2315135"/>
            <a:ext cx="2714625" cy="4191000"/>
          </a:xfrm>
          <a:prstGeom prst="rect">
            <a:avLst/>
          </a:prstGeom>
        </p:spPr>
      </p:pic>
      <p:sp>
        <p:nvSpPr>
          <p:cNvPr id="2" name="タイトル 1"/>
          <p:cNvSpPr>
            <a:spLocks noGrp="1"/>
          </p:cNvSpPr>
          <p:nvPr>
            <p:ph type="title"/>
          </p:nvPr>
        </p:nvSpPr>
        <p:spPr/>
        <p:txBody>
          <a:bodyPr/>
          <a:lstStyle/>
          <a:p>
            <a:r>
              <a:rPr altLang="ja-JP" dirty="0" smtClean="0">
                <a:solidFill>
                  <a:schemeClr val="tx1"/>
                </a:solidFill>
              </a:rPr>
              <a:t>WPF </a:t>
            </a:r>
            <a:r>
              <a:rPr lang="ja-JP" altLang="en-US" dirty="0" smtClean="0">
                <a:solidFill>
                  <a:schemeClr val="tx1"/>
                </a:solidFill>
              </a:rPr>
              <a:t>アプリケーション</a:t>
            </a:r>
            <a:endParaRPr kumimoji="1" lang="ja-JP" altLang="en-US" dirty="0">
              <a:solidFill>
                <a:schemeClr val="tx1"/>
              </a:solidFill>
            </a:endParaRPr>
          </a:p>
        </p:txBody>
      </p:sp>
      <p:sp>
        <p:nvSpPr>
          <p:cNvPr id="4" name="テキスト プレースホルダ 3"/>
          <p:cNvSpPr>
            <a:spLocks noGrp="1"/>
          </p:cNvSpPr>
          <p:nvPr>
            <p:ph type="body" sz="quarter" idx="10"/>
          </p:nvPr>
        </p:nvSpPr>
        <p:spPr>
          <a:xfrm>
            <a:off x="368300" y="767292"/>
            <a:ext cx="8394700" cy="455509"/>
          </a:xfrm>
        </p:spPr>
        <p:txBody>
          <a:bodyPr/>
          <a:lstStyle/>
          <a:p>
            <a:r>
              <a:rPr altLang="ja-JP" dirty="0" smtClean="0">
                <a:solidFill>
                  <a:schemeClr val="accent2"/>
                </a:solidFill>
              </a:rPr>
              <a:t>Linq</a:t>
            </a:r>
            <a:r>
              <a:rPr lang="ja-JP" altLang="en-US" dirty="0" smtClean="0">
                <a:solidFill>
                  <a:schemeClr val="accent2"/>
                </a:solidFill>
              </a:rPr>
              <a:t> </a:t>
            </a:r>
            <a:r>
              <a:rPr altLang="ja-JP" dirty="0" smtClean="0">
                <a:solidFill>
                  <a:schemeClr val="accent2"/>
                </a:solidFill>
              </a:rPr>
              <a:t>to SQL </a:t>
            </a:r>
            <a:r>
              <a:rPr lang="ja-JP" altLang="en-US" dirty="0" smtClean="0">
                <a:solidFill>
                  <a:schemeClr val="accent2"/>
                </a:solidFill>
              </a:rPr>
              <a:t>とのバインディング</a:t>
            </a:r>
          </a:p>
        </p:txBody>
      </p:sp>
      <p:sp>
        <p:nvSpPr>
          <p:cNvPr id="7" name="Content Placeholder 6"/>
          <p:cNvSpPr>
            <a:spLocks noGrp="1"/>
          </p:cNvSpPr>
          <p:nvPr>
            <p:ph idx="1"/>
          </p:nvPr>
        </p:nvSpPr>
        <p:spPr>
          <a:xfrm>
            <a:off x="287618" y="1355819"/>
            <a:ext cx="8382000" cy="3281924"/>
          </a:xfrm>
        </p:spPr>
        <p:txBody>
          <a:bodyPr/>
          <a:lstStyle/>
          <a:p>
            <a:r>
              <a:rPr lang="en-US" altLang="ja-JP" dirty="0" smtClean="0"/>
              <a:t>Expression</a:t>
            </a:r>
            <a:r>
              <a:rPr lang="ja-JP" altLang="en-US" dirty="0" smtClean="0"/>
              <a:t> </a:t>
            </a:r>
            <a:r>
              <a:rPr lang="en-US" altLang="ja-JP" dirty="0" smtClean="0"/>
              <a:t>Blend </a:t>
            </a:r>
            <a:r>
              <a:rPr lang="ja-JP" altLang="en-US" dirty="0" smtClean="0"/>
              <a:t>で同じプロジェクトを読み込みます。</a:t>
            </a:r>
            <a:endParaRPr lang="en-US" altLang="ja-JP" dirty="0" smtClean="0"/>
          </a:p>
          <a:p>
            <a:r>
              <a:rPr lang="en-US" altLang="ja-JP" dirty="0" err="1" smtClean="0"/>
              <a:t>ListBox</a:t>
            </a:r>
            <a:r>
              <a:rPr lang="ja-JP" altLang="en-US" dirty="0" smtClean="0"/>
              <a:t> を追加して </a:t>
            </a:r>
            <a:r>
              <a:rPr lang="en-US" altLang="ja-JP" dirty="0" smtClean="0"/>
              <a:t>listbox1</a:t>
            </a:r>
            <a:r>
              <a:rPr lang="ja-JP" altLang="en-US" dirty="0" smtClean="0"/>
              <a:t> と</a:t>
            </a:r>
            <a:r>
              <a:rPr lang="en-US" altLang="ja-JP" dirty="0" smtClean="0"/>
              <a:t/>
            </a:r>
            <a:br>
              <a:rPr lang="en-US" altLang="ja-JP" dirty="0" smtClean="0"/>
            </a:br>
            <a:r>
              <a:rPr lang="ja-JP" altLang="en-US" dirty="0" smtClean="0"/>
              <a:t>名前を付けておきます。</a:t>
            </a:r>
            <a:endParaRPr lang="en-US" altLang="ja-JP" dirty="0" smtClean="0"/>
          </a:p>
          <a:p>
            <a:r>
              <a:rPr lang="en-US" altLang="ja-JP" dirty="0" smtClean="0"/>
              <a:t>Blend</a:t>
            </a:r>
            <a:r>
              <a:rPr lang="ja-JP" altLang="en-US" dirty="0" smtClean="0"/>
              <a:t> に 作成した </a:t>
            </a:r>
            <a:r>
              <a:rPr lang="en-US" altLang="ja-JP" dirty="0" smtClean="0"/>
              <a:t>LINQ</a:t>
            </a:r>
            <a:r>
              <a:rPr lang="ja-JP" altLang="en-US" dirty="0" smtClean="0"/>
              <a:t> </a:t>
            </a:r>
            <a:r>
              <a:rPr lang="en-US" altLang="ja-JP" dirty="0" smtClean="0"/>
              <a:t>to</a:t>
            </a:r>
            <a:r>
              <a:rPr lang="ja-JP" altLang="en-US" dirty="0" smtClean="0"/>
              <a:t> </a:t>
            </a:r>
            <a:r>
              <a:rPr lang="en-US" altLang="ja-JP" dirty="0" smtClean="0"/>
              <a:t>SQL</a:t>
            </a:r>
            <a:br>
              <a:rPr lang="en-US" altLang="ja-JP" dirty="0" smtClean="0"/>
            </a:br>
            <a:r>
              <a:rPr lang="ja-JP" altLang="en-US" dirty="0" smtClean="0"/>
              <a:t>クラスを追加するには、 データ</a:t>
            </a:r>
            <a:r>
              <a:rPr lang="en-US" altLang="ja-JP" dirty="0" smtClean="0"/>
              <a:t/>
            </a:r>
            <a:br>
              <a:rPr lang="en-US" altLang="ja-JP" dirty="0" smtClean="0"/>
            </a:br>
            <a:r>
              <a:rPr lang="ja-JP" altLang="en-US" dirty="0" smtClean="0"/>
              <a:t>＋</a:t>
            </a:r>
            <a:r>
              <a:rPr lang="en-US" altLang="ja-JP" dirty="0" smtClean="0"/>
              <a:t>CLR</a:t>
            </a:r>
            <a:r>
              <a:rPr lang="ja-JP" altLang="en-US" dirty="0" smtClean="0"/>
              <a:t> オブジェクト をクリック</a:t>
            </a:r>
            <a:r>
              <a:rPr lang="en-US" altLang="ja-JP" dirty="0" smtClean="0"/>
              <a:t/>
            </a:r>
            <a:br>
              <a:rPr lang="en-US" altLang="ja-JP" dirty="0" smtClean="0"/>
            </a:br>
            <a:r>
              <a:rPr lang="ja-JP" altLang="en-US" dirty="0" smtClean="0"/>
              <a:t>します。</a:t>
            </a:r>
            <a:endParaRPr lang="en-US" altLang="ja-JP" dirty="0" smtClean="0"/>
          </a:p>
        </p:txBody>
      </p:sp>
      <p:sp>
        <p:nvSpPr>
          <p:cNvPr id="9" name="四角形吹き出し 8"/>
          <p:cNvSpPr/>
          <p:nvPr/>
        </p:nvSpPr>
        <p:spPr bwMode="blackGray">
          <a:xfrm>
            <a:off x="524437" y="5298141"/>
            <a:ext cx="5190563" cy="981634"/>
          </a:xfrm>
          <a:prstGeom prst="wedgeRectCallout">
            <a:avLst>
              <a:gd name="adj1" fmla="val 75611"/>
              <a:gd name="adj2" fmla="val 18076"/>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ja-JP" altLang="en-US" sz="2800" dirty="0" smtClean="0">
                <a:solidFill>
                  <a:schemeClr val="bg1"/>
                </a:solidFill>
                <a:effectLst>
                  <a:outerShdw blurRad="38100" dist="38100" dir="2700000" algn="tl">
                    <a:srgbClr val="000000">
                      <a:alpha val="43137"/>
                    </a:srgbClr>
                  </a:outerShdw>
                </a:effectLst>
              </a:rPr>
              <a:t>データ ＋</a:t>
            </a:r>
            <a:r>
              <a:rPr lang="en-US" altLang="ja-JP" sz="2800" dirty="0" smtClean="0">
                <a:solidFill>
                  <a:schemeClr val="bg1"/>
                </a:solidFill>
                <a:effectLst>
                  <a:outerShdw blurRad="38100" dist="38100" dir="2700000" algn="tl">
                    <a:srgbClr val="000000">
                      <a:alpha val="43137"/>
                    </a:srgbClr>
                  </a:outerShdw>
                </a:effectLst>
              </a:rPr>
              <a:t>CLR</a:t>
            </a:r>
            <a:r>
              <a:rPr lang="ja-JP" altLang="en-US" sz="2800" dirty="0" smtClean="0">
                <a:solidFill>
                  <a:schemeClr val="bg1"/>
                </a:solidFill>
                <a:effectLst>
                  <a:outerShdw blurRad="38100" dist="38100" dir="2700000" algn="tl">
                    <a:srgbClr val="000000">
                      <a:alpha val="43137"/>
                    </a:srgbClr>
                  </a:outerShdw>
                </a:effectLst>
              </a:rPr>
              <a:t> オブジェクト</a:t>
            </a:r>
            <a:endParaRPr kumimoji="0" lang="ja-JP" altLang="en-US" sz="2800" b="0" i="0" u="none" strike="noStrike" cap="none" normalizeH="0" baseline="0" dirty="0" smtClean="0">
              <a:solidFill>
                <a:schemeClr val="bg1"/>
              </a:solidFill>
              <a:effectLst>
                <a:outerShdw blurRad="38100" dist="38100" dir="2700000" algn="tl">
                  <a:srgbClr val="000000">
                    <a:alpha val="43137"/>
                  </a:srgbClr>
                </a:outerShdw>
              </a:effectLst>
            </a:endParaRPr>
          </a:p>
        </p:txBody>
      </p:sp>
    </p:spTree>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descr="キャプチャ15-6.JPG"/>
          <p:cNvPicPr>
            <a:picLocks noChangeAspect="1"/>
          </p:cNvPicPr>
          <p:nvPr/>
        </p:nvPicPr>
        <p:blipFill>
          <a:blip r:embed="rId2"/>
          <a:stretch>
            <a:fillRect/>
          </a:stretch>
        </p:blipFill>
        <p:spPr>
          <a:xfrm>
            <a:off x="5141259" y="1143000"/>
            <a:ext cx="3810000" cy="5715000"/>
          </a:xfrm>
          <a:prstGeom prst="rect">
            <a:avLst/>
          </a:prstGeom>
        </p:spPr>
      </p:pic>
      <p:sp>
        <p:nvSpPr>
          <p:cNvPr id="2" name="タイトル 1"/>
          <p:cNvSpPr>
            <a:spLocks noGrp="1"/>
          </p:cNvSpPr>
          <p:nvPr>
            <p:ph type="title"/>
          </p:nvPr>
        </p:nvSpPr>
        <p:spPr/>
        <p:txBody>
          <a:bodyPr/>
          <a:lstStyle/>
          <a:p>
            <a:r>
              <a:rPr altLang="ja-JP" dirty="0" smtClean="0">
                <a:solidFill>
                  <a:schemeClr val="tx1"/>
                </a:solidFill>
              </a:rPr>
              <a:t>WPF </a:t>
            </a:r>
            <a:r>
              <a:rPr lang="ja-JP" altLang="en-US" dirty="0" smtClean="0">
                <a:solidFill>
                  <a:schemeClr val="tx1"/>
                </a:solidFill>
              </a:rPr>
              <a:t>アプリケーション</a:t>
            </a:r>
            <a:endParaRPr kumimoji="1" lang="ja-JP" altLang="en-US" dirty="0">
              <a:solidFill>
                <a:schemeClr val="tx1"/>
              </a:solidFill>
            </a:endParaRPr>
          </a:p>
        </p:txBody>
      </p:sp>
      <p:sp>
        <p:nvSpPr>
          <p:cNvPr id="4" name="テキスト プレースホルダ 3"/>
          <p:cNvSpPr>
            <a:spLocks noGrp="1"/>
          </p:cNvSpPr>
          <p:nvPr>
            <p:ph type="body" sz="quarter" idx="10"/>
          </p:nvPr>
        </p:nvSpPr>
        <p:spPr>
          <a:xfrm>
            <a:off x="368300" y="767292"/>
            <a:ext cx="8394700" cy="455509"/>
          </a:xfrm>
        </p:spPr>
        <p:txBody>
          <a:bodyPr/>
          <a:lstStyle/>
          <a:p>
            <a:r>
              <a:rPr altLang="ja-JP" dirty="0" smtClean="0">
                <a:solidFill>
                  <a:schemeClr val="accent2"/>
                </a:solidFill>
              </a:rPr>
              <a:t>Linq</a:t>
            </a:r>
            <a:r>
              <a:rPr lang="ja-JP" altLang="en-US" dirty="0" smtClean="0">
                <a:solidFill>
                  <a:schemeClr val="accent2"/>
                </a:solidFill>
              </a:rPr>
              <a:t> </a:t>
            </a:r>
            <a:r>
              <a:rPr altLang="ja-JP" dirty="0" smtClean="0">
                <a:solidFill>
                  <a:schemeClr val="accent2"/>
                </a:solidFill>
              </a:rPr>
              <a:t>to SQL </a:t>
            </a:r>
            <a:r>
              <a:rPr lang="ja-JP" altLang="en-US" dirty="0" smtClean="0">
                <a:solidFill>
                  <a:schemeClr val="accent2"/>
                </a:solidFill>
              </a:rPr>
              <a:t>とのバインディング</a:t>
            </a:r>
          </a:p>
        </p:txBody>
      </p:sp>
      <p:sp>
        <p:nvSpPr>
          <p:cNvPr id="7" name="Content Placeholder 6"/>
          <p:cNvSpPr>
            <a:spLocks noGrp="1"/>
          </p:cNvSpPr>
          <p:nvPr>
            <p:ph idx="1"/>
          </p:nvPr>
        </p:nvSpPr>
        <p:spPr>
          <a:xfrm>
            <a:off x="287618" y="1355819"/>
            <a:ext cx="8382000" cy="1551194"/>
          </a:xfrm>
        </p:spPr>
        <p:txBody>
          <a:bodyPr/>
          <a:lstStyle/>
          <a:p>
            <a:r>
              <a:rPr lang="en-US" altLang="ja-JP" dirty="0" err="1" smtClean="0"/>
              <a:t>ListBox</a:t>
            </a:r>
            <a:r>
              <a:rPr lang="en-US" altLang="ja-JP" dirty="0" smtClean="0"/>
              <a:t> </a:t>
            </a:r>
            <a:r>
              <a:rPr lang="ja-JP" altLang="en-US" dirty="0" smtClean="0"/>
              <a:t>に表示したい</a:t>
            </a:r>
            <a:r>
              <a:rPr lang="en-US" altLang="ja-JP" dirty="0" smtClean="0"/>
              <a:t/>
            </a:r>
            <a:br>
              <a:rPr lang="en-US" altLang="ja-JP" dirty="0" smtClean="0"/>
            </a:br>
            <a:r>
              <a:rPr lang="ja-JP" altLang="en-US" dirty="0" smtClean="0"/>
              <a:t>テーブルを選択して、</a:t>
            </a:r>
            <a:r>
              <a:rPr lang="en-US" altLang="ja-JP" dirty="0" smtClean="0"/>
              <a:t/>
            </a:r>
            <a:br>
              <a:rPr lang="en-US" altLang="ja-JP" dirty="0" smtClean="0"/>
            </a:br>
            <a:r>
              <a:rPr lang="en-US" altLang="ja-JP" dirty="0" smtClean="0"/>
              <a:t>CLR</a:t>
            </a:r>
            <a:r>
              <a:rPr lang="ja-JP" altLang="en-US" dirty="0" smtClean="0"/>
              <a:t> オブジェクト</a:t>
            </a:r>
            <a:r>
              <a:rPr lang="en-US" altLang="ja-JP" dirty="0" smtClean="0"/>
              <a:t/>
            </a:r>
            <a:br>
              <a:rPr lang="en-US" altLang="ja-JP" dirty="0" smtClean="0"/>
            </a:br>
            <a:r>
              <a:rPr lang="ja-JP" altLang="en-US" dirty="0" smtClean="0"/>
              <a:t>データソースを作ります。</a:t>
            </a:r>
            <a:endParaRPr lang="en-US" altLang="ja-JP" dirty="0" smtClean="0"/>
          </a:p>
        </p:txBody>
      </p:sp>
      <p:sp>
        <p:nvSpPr>
          <p:cNvPr id="9" name="四角形吹き出し 8"/>
          <p:cNvSpPr/>
          <p:nvPr/>
        </p:nvSpPr>
        <p:spPr bwMode="blackGray">
          <a:xfrm>
            <a:off x="739588" y="4195482"/>
            <a:ext cx="4235824" cy="2420469"/>
          </a:xfrm>
          <a:prstGeom prst="wedgeRectCallout">
            <a:avLst>
              <a:gd name="adj1" fmla="val 64698"/>
              <a:gd name="adj2" fmla="val -42030"/>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altLang="ja-JP" sz="2800" dirty="0" err="1" smtClean="0">
                <a:solidFill>
                  <a:schemeClr val="bg1"/>
                </a:solidFill>
                <a:effectLst>
                  <a:outerShdw blurRad="38100" dist="38100" dir="2700000" algn="tl">
                    <a:srgbClr val="000000">
                      <a:alpha val="43137"/>
                    </a:srgbClr>
                  </a:outerShdw>
                </a:effectLst>
              </a:rPr>
              <a:t>LinqToSQL</a:t>
            </a:r>
            <a:r>
              <a:rPr lang="ja-JP" altLang="en-US" sz="2800" dirty="0" smtClean="0">
                <a:solidFill>
                  <a:schemeClr val="bg1"/>
                </a:solidFill>
                <a:effectLst>
                  <a:outerShdw blurRad="38100" dist="38100" dir="2700000" algn="tl">
                    <a:srgbClr val="000000">
                      <a:alpha val="43137"/>
                    </a:srgbClr>
                  </a:outerShdw>
                </a:effectLst>
              </a:rPr>
              <a:t> アセンブリの</a:t>
            </a:r>
            <a:endParaRPr lang="en-US" altLang="ja-JP" sz="2800" dirty="0" smtClean="0">
              <a:solidFill>
                <a:schemeClr val="bg1"/>
              </a:solidFill>
              <a:effectLst>
                <a:outerShdw blurRad="38100" dist="38100" dir="2700000" algn="tl">
                  <a:srgbClr val="000000">
                    <a:alpha val="43137"/>
                  </a:srgbClr>
                </a:outerShdw>
              </a:effectLst>
            </a:endParaRPr>
          </a:p>
          <a:p>
            <a:pPr algn="ctr" defTabSz="1096963" fontAlgn="base">
              <a:spcBef>
                <a:spcPct val="0"/>
              </a:spcBef>
              <a:spcAft>
                <a:spcPct val="0"/>
              </a:spcAft>
            </a:pPr>
            <a:r>
              <a:rPr lang="en-US" altLang="ja-JP" sz="2800" dirty="0" err="1" smtClean="0">
                <a:solidFill>
                  <a:schemeClr val="bg1"/>
                </a:solidFill>
                <a:effectLst>
                  <a:outerShdw blurRad="38100" dist="38100" dir="2700000" algn="tl">
                    <a:srgbClr val="000000">
                      <a:alpha val="43137"/>
                    </a:srgbClr>
                  </a:outerShdw>
                </a:effectLst>
              </a:rPr>
              <a:t>LinqToSQL</a:t>
            </a:r>
            <a:r>
              <a:rPr lang="ja-JP" altLang="en-US" sz="2800" dirty="0" smtClean="0">
                <a:solidFill>
                  <a:schemeClr val="bg1"/>
                </a:solidFill>
                <a:effectLst>
                  <a:outerShdw blurRad="38100" dist="38100" dir="2700000" algn="tl">
                    <a:srgbClr val="000000">
                      <a:alpha val="43137"/>
                    </a:srgbClr>
                  </a:outerShdw>
                </a:effectLst>
              </a:rPr>
              <a:t> 名前空間の</a:t>
            </a:r>
            <a:endParaRPr lang="en-US" altLang="ja-JP" sz="2800" dirty="0" smtClean="0">
              <a:solidFill>
                <a:schemeClr val="bg1"/>
              </a:solidFill>
              <a:effectLst>
                <a:outerShdw blurRad="38100" dist="38100" dir="2700000" algn="tl">
                  <a:srgbClr val="000000">
                    <a:alpha val="43137"/>
                  </a:srgbClr>
                </a:outerShdw>
              </a:effectLst>
            </a:endParaRPr>
          </a:p>
          <a:p>
            <a:pPr marL="0" marR="0" indent="0" algn="ctr" defTabSz="1096963" rtl="0" eaLnBrk="1" fontAlgn="base" latinLnBrk="0" hangingPunct="1">
              <a:lnSpc>
                <a:spcPct val="100000"/>
              </a:lnSpc>
              <a:spcBef>
                <a:spcPct val="0"/>
              </a:spcBef>
              <a:spcAft>
                <a:spcPct val="0"/>
              </a:spcAft>
              <a:buClrTx/>
              <a:buSzTx/>
              <a:buFontTx/>
              <a:buNone/>
              <a:tabLst/>
            </a:pPr>
            <a:r>
              <a:rPr lang="en-US" altLang="ja-JP" sz="2800" dirty="0" smtClean="0">
                <a:solidFill>
                  <a:schemeClr val="bg1"/>
                </a:solidFill>
                <a:effectLst>
                  <a:outerShdw blurRad="38100" dist="38100" dir="2700000" algn="tl">
                    <a:srgbClr val="000000">
                      <a:alpha val="43137"/>
                    </a:srgbClr>
                  </a:outerShdw>
                </a:effectLst>
              </a:rPr>
              <a:t>Orders</a:t>
            </a:r>
            <a:r>
              <a:rPr lang="ja-JP" altLang="en-US" sz="2800" dirty="0" smtClean="0">
                <a:solidFill>
                  <a:schemeClr val="bg1"/>
                </a:solidFill>
                <a:effectLst>
                  <a:outerShdw blurRad="38100" dist="38100" dir="2700000" algn="tl">
                    <a:srgbClr val="000000">
                      <a:alpha val="43137"/>
                    </a:srgbClr>
                  </a:outerShdw>
                </a:effectLst>
              </a:rPr>
              <a:t> クラス</a:t>
            </a:r>
            <a:endParaRPr kumimoji="0" lang="ja-JP" altLang="en-US" sz="2800" b="0" i="0" u="none" strike="noStrike" cap="none" normalizeH="0" baseline="0" dirty="0" smtClean="0">
              <a:solidFill>
                <a:schemeClr val="bg1"/>
              </a:solidFill>
              <a:effectLst>
                <a:outerShdw blurRad="38100" dist="38100" dir="2700000" algn="tl">
                  <a:srgbClr val="000000">
                    <a:alpha val="43137"/>
                  </a:srgbClr>
                </a:outerShdw>
              </a:effectLst>
            </a:endParaRPr>
          </a:p>
        </p:txBody>
      </p:sp>
    </p:spTree>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descr="キャプチャ15-7.JPG"/>
          <p:cNvPicPr>
            <a:picLocks noChangeAspect="1"/>
          </p:cNvPicPr>
          <p:nvPr/>
        </p:nvPicPr>
        <p:blipFill>
          <a:blip r:embed="rId2"/>
          <a:stretch>
            <a:fillRect/>
          </a:stretch>
        </p:blipFill>
        <p:spPr>
          <a:xfrm>
            <a:off x="4614442" y="1143000"/>
            <a:ext cx="4348376" cy="5486400"/>
          </a:xfrm>
          <a:prstGeom prst="rect">
            <a:avLst/>
          </a:prstGeom>
        </p:spPr>
      </p:pic>
      <p:sp>
        <p:nvSpPr>
          <p:cNvPr id="2" name="タイトル 1"/>
          <p:cNvSpPr>
            <a:spLocks noGrp="1"/>
          </p:cNvSpPr>
          <p:nvPr>
            <p:ph type="title"/>
          </p:nvPr>
        </p:nvSpPr>
        <p:spPr/>
        <p:txBody>
          <a:bodyPr/>
          <a:lstStyle/>
          <a:p>
            <a:r>
              <a:rPr altLang="ja-JP" dirty="0" smtClean="0">
                <a:solidFill>
                  <a:schemeClr val="tx1"/>
                </a:solidFill>
              </a:rPr>
              <a:t>WPF </a:t>
            </a:r>
            <a:r>
              <a:rPr lang="ja-JP" altLang="en-US" dirty="0" smtClean="0">
                <a:solidFill>
                  <a:schemeClr val="tx1"/>
                </a:solidFill>
              </a:rPr>
              <a:t>アプリケーション</a:t>
            </a:r>
            <a:endParaRPr kumimoji="1" lang="ja-JP" altLang="en-US" dirty="0">
              <a:solidFill>
                <a:schemeClr val="tx1"/>
              </a:solidFill>
            </a:endParaRPr>
          </a:p>
        </p:txBody>
      </p:sp>
      <p:sp>
        <p:nvSpPr>
          <p:cNvPr id="4" name="テキスト プレースホルダ 3"/>
          <p:cNvSpPr>
            <a:spLocks noGrp="1"/>
          </p:cNvSpPr>
          <p:nvPr>
            <p:ph type="body" sz="quarter" idx="10"/>
          </p:nvPr>
        </p:nvSpPr>
        <p:spPr>
          <a:xfrm>
            <a:off x="368300" y="767292"/>
            <a:ext cx="8394700" cy="455509"/>
          </a:xfrm>
        </p:spPr>
        <p:txBody>
          <a:bodyPr/>
          <a:lstStyle/>
          <a:p>
            <a:r>
              <a:rPr altLang="ja-JP" dirty="0" smtClean="0">
                <a:solidFill>
                  <a:schemeClr val="accent2"/>
                </a:solidFill>
              </a:rPr>
              <a:t>Linq</a:t>
            </a:r>
            <a:r>
              <a:rPr lang="ja-JP" altLang="en-US" dirty="0" smtClean="0">
                <a:solidFill>
                  <a:schemeClr val="accent2"/>
                </a:solidFill>
              </a:rPr>
              <a:t> </a:t>
            </a:r>
            <a:r>
              <a:rPr altLang="ja-JP" dirty="0" smtClean="0">
                <a:solidFill>
                  <a:schemeClr val="accent2"/>
                </a:solidFill>
              </a:rPr>
              <a:t>to SQL </a:t>
            </a:r>
            <a:r>
              <a:rPr lang="ja-JP" altLang="en-US" dirty="0" smtClean="0">
                <a:solidFill>
                  <a:schemeClr val="accent2"/>
                </a:solidFill>
              </a:rPr>
              <a:t>とのバインディング</a:t>
            </a:r>
          </a:p>
        </p:txBody>
      </p:sp>
      <p:sp>
        <p:nvSpPr>
          <p:cNvPr id="7" name="Content Placeholder 6"/>
          <p:cNvSpPr>
            <a:spLocks noGrp="1"/>
          </p:cNvSpPr>
          <p:nvPr>
            <p:ph idx="1"/>
          </p:nvPr>
        </p:nvSpPr>
        <p:spPr>
          <a:xfrm>
            <a:off x="287618" y="1355819"/>
            <a:ext cx="8382000" cy="1938992"/>
          </a:xfrm>
        </p:spPr>
        <p:txBody>
          <a:bodyPr/>
          <a:lstStyle/>
          <a:p>
            <a:r>
              <a:rPr lang="ja-JP" altLang="en-US" dirty="0" smtClean="0"/>
              <a:t>ここでは複数の項目を</a:t>
            </a:r>
            <a:r>
              <a:rPr lang="en-US" altLang="ja-JP" dirty="0" smtClean="0"/>
              <a:t/>
            </a:r>
            <a:br>
              <a:rPr lang="en-US" altLang="ja-JP" dirty="0" smtClean="0"/>
            </a:br>
            <a:r>
              <a:rPr lang="ja-JP" altLang="en-US" dirty="0" smtClean="0"/>
              <a:t>まとめてバインドする為</a:t>
            </a:r>
            <a:r>
              <a:rPr lang="en-US" altLang="ja-JP" dirty="0" smtClean="0"/>
              <a:t/>
            </a:r>
            <a:br>
              <a:rPr lang="en-US" altLang="ja-JP" dirty="0" smtClean="0"/>
            </a:br>
            <a:r>
              <a:rPr lang="ja-JP" altLang="en-US" dirty="0" smtClean="0"/>
              <a:t>データソースのクラスを</a:t>
            </a:r>
            <a:r>
              <a:rPr lang="en-US" altLang="ja-JP" dirty="0" smtClean="0"/>
              <a:t/>
            </a:r>
            <a:br>
              <a:rPr lang="en-US" altLang="ja-JP" dirty="0" smtClean="0"/>
            </a:br>
            <a:r>
              <a:rPr lang="ja-JP" altLang="en-US" dirty="0" smtClean="0"/>
              <a:t>選択し </a:t>
            </a:r>
            <a:r>
              <a:rPr lang="en-US" altLang="ja-JP" dirty="0" err="1" smtClean="0"/>
              <a:t>DataTemplate</a:t>
            </a:r>
            <a:r>
              <a:rPr lang="en-US" altLang="ja-JP" dirty="0" smtClean="0"/>
              <a:t/>
            </a:r>
            <a:br>
              <a:rPr lang="en-US" altLang="ja-JP" dirty="0" smtClean="0"/>
            </a:br>
            <a:r>
              <a:rPr lang="ja-JP" altLang="en-US" dirty="0" smtClean="0"/>
              <a:t>の定義を押します。</a:t>
            </a:r>
            <a:endParaRPr lang="en-US" altLang="ja-JP" dirty="0" smtClean="0"/>
          </a:p>
        </p:txBody>
      </p:sp>
      <p:sp>
        <p:nvSpPr>
          <p:cNvPr id="9" name="四角形吹き出し 8"/>
          <p:cNvSpPr/>
          <p:nvPr/>
        </p:nvSpPr>
        <p:spPr bwMode="blackGray">
          <a:xfrm>
            <a:off x="215155" y="3523130"/>
            <a:ext cx="4303058" cy="1129552"/>
          </a:xfrm>
          <a:prstGeom prst="wedgeRectCallout">
            <a:avLst>
              <a:gd name="adj1" fmla="val 129699"/>
              <a:gd name="adj2" fmla="val -199148"/>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en-US" altLang="ja-JP" sz="2800" b="0" i="0" u="none" strike="noStrike" cap="none" normalizeH="0" baseline="0" dirty="0" err="1" smtClean="0">
                <a:solidFill>
                  <a:schemeClr val="bg1"/>
                </a:solidFill>
                <a:effectLst>
                  <a:outerShdw blurRad="38100" dist="38100" dir="2700000" algn="tl">
                    <a:srgbClr val="000000">
                      <a:alpha val="43137"/>
                    </a:srgbClr>
                  </a:outerShdw>
                </a:effectLst>
              </a:rPr>
              <a:t>CustomerDS</a:t>
            </a:r>
            <a:r>
              <a:rPr kumimoji="0" lang="ja-JP" altLang="en-US" sz="2800" b="0" i="0" u="none" strike="noStrike" cap="none" normalizeH="0" baseline="0" dirty="0" smtClean="0">
                <a:solidFill>
                  <a:schemeClr val="bg1"/>
                </a:solidFill>
                <a:effectLst>
                  <a:outerShdw blurRad="38100" dist="38100" dir="2700000" algn="tl">
                    <a:srgbClr val="000000">
                      <a:alpha val="43137"/>
                    </a:srgbClr>
                  </a:outerShdw>
                </a:effectLst>
              </a:rPr>
              <a:t> データソース</a:t>
            </a:r>
            <a:endParaRPr kumimoji="0" lang="en-US" altLang="ja-JP" sz="2800" b="0" i="0" u="none" strike="noStrike" cap="none" normalizeH="0" baseline="0" dirty="0" smtClean="0">
              <a:solidFill>
                <a:schemeClr val="bg1"/>
              </a:solidFill>
              <a:effectLst>
                <a:outerShdw blurRad="38100" dist="38100" dir="2700000" algn="tl">
                  <a:srgbClr val="000000">
                    <a:alpha val="43137"/>
                  </a:srgbClr>
                </a:outerShdw>
              </a:effectLst>
            </a:endParaRPr>
          </a:p>
          <a:p>
            <a:pPr marL="0" marR="0" indent="0" algn="ctr" defTabSz="1096963" rtl="0" eaLnBrk="1" fontAlgn="base" latinLnBrk="0" hangingPunct="1">
              <a:lnSpc>
                <a:spcPct val="100000"/>
              </a:lnSpc>
              <a:spcBef>
                <a:spcPct val="0"/>
              </a:spcBef>
              <a:spcAft>
                <a:spcPct val="0"/>
              </a:spcAft>
              <a:buClrTx/>
              <a:buSzTx/>
              <a:buFontTx/>
              <a:buNone/>
              <a:tabLst/>
            </a:pPr>
            <a:r>
              <a:rPr lang="en-US" altLang="ja-JP" sz="2800" dirty="0" smtClean="0">
                <a:solidFill>
                  <a:schemeClr val="bg1"/>
                </a:solidFill>
                <a:effectLst>
                  <a:outerShdw blurRad="38100" dist="38100" dir="2700000" algn="tl">
                    <a:srgbClr val="000000">
                      <a:alpha val="43137"/>
                    </a:srgbClr>
                  </a:outerShdw>
                </a:effectLst>
              </a:rPr>
              <a:t>Customers </a:t>
            </a:r>
            <a:r>
              <a:rPr lang="ja-JP" altLang="en-US" sz="2800" dirty="0" smtClean="0">
                <a:solidFill>
                  <a:schemeClr val="bg1"/>
                </a:solidFill>
                <a:effectLst>
                  <a:outerShdw blurRad="38100" dist="38100" dir="2700000" algn="tl">
                    <a:srgbClr val="000000">
                      <a:alpha val="43137"/>
                    </a:srgbClr>
                  </a:outerShdw>
                </a:effectLst>
              </a:rPr>
              <a:t>クラス</a:t>
            </a:r>
            <a:endParaRPr kumimoji="0" lang="ja-JP" altLang="en-US" sz="2800" b="0" i="0" u="none" strike="noStrike" cap="none" normalizeH="0" baseline="0" dirty="0" smtClean="0">
              <a:solidFill>
                <a:schemeClr val="bg1"/>
              </a:solidFill>
              <a:effectLst>
                <a:outerShdw blurRad="38100" dist="38100" dir="2700000" algn="tl">
                  <a:srgbClr val="000000">
                    <a:alpha val="43137"/>
                  </a:srgbClr>
                </a:outerShdw>
              </a:effectLst>
            </a:endParaRPr>
          </a:p>
        </p:txBody>
      </p:sp>
      <p:sp>
        <p:nvSpPr>
          <p:cNvPr id="11" name="四角形吹き出し 10"/>
          <p:cNvSpPr/>
          <p:nvPr/>
        </p:nvSpPr>
        <p:spPr bwMode="blackGray">
          <a:xfrm>
            <a:off x="246532" y="4778190"/>
            <a:ext cx="4303058" cy="1904998"/>
          </a:xfrm>
          <a:prstGeom prst="wedgeRectCallout">
            <a:avLst>
              <a:gd name="adj1" fmla="val 61574"/>
              <a:gd name="adj2" fmla="val -5291"/>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ja-JP" altLang="en-US" sz="2800" b="0" i="0" u="none" strike="noStrike" cap="none" normalizeH="0" baseline="0" dirty="0" smtClean="0">
                <a:solidFill>
                  <a:schemeClr val="bg1"/>
                </a:solidFill>
                <a:effectLst>
                  <a:outerShdw blurRad="38100" dist="38100" dir="2700000" algn="tl">
                    <a:srgbClr val="000000">
                      <a:alpha val="43137"/>
                    </a:srgbClr>
                  </a:outerShdw>
                </a:effectLst>
              </a:rPr>
              <a:t>バインドの方向</a:t>
            </a:r>
            <a:endParaRPr kumimoji="0" lang="en-US" altLang="ja-JP" sz="2800" b="0" i="0" u="none" strike="noStrike" cap="none" normalizeH="0" baseline="0" dirty="0" smtClean="0">
              <a:solidFill>
                <a:schemeClr val="bg1"/>
              </a:solidFill>
              <a:effectLst>
                <a:outerShdw blurRad="38100" dist="38100" dir="2700000" algn="tl">
                  <a:srgbClr val="000000">
                    <a:alpha val="43137"/>
                  </a:srgbClr>
                </a:outerShdw>
              </a:effectLst>
            </a:endParaRPr>
          </a:p>
          <a:p>
            <a:pPr marL="0" marR="0" indent="0" algn="ctr" defTabSz="1096963" rtl="0" eaLnBrk="1" fontAlgn="base" latinLnBrk="0" hangingPunct="1">
              <a:lnSpc>
                <a:spcPct val="100000"/>
              </a:lnSpc>
              <a:spcBef>
                <a:spcPct val="0"/>
              </a:spcBef>
              <a:spcAft>
                <a:spcPct val="0"/>
              </a:spcAft>
              <a:buClrTx/>
              <a:buSzTx/>
              <a:buFontTx/>
              <a:buNone/>
              <a:tabLst/>
            </a:pPr>
            <a:r>
              <a:rPr lang="ja-JP" altLang="en-US" sz="2800" dirty="0" smtClean="0">
                <a:solidFill>
                  <a:schemeClr val="bg1"/>
                </a:solidFill>
                <a:effectLst>
                  <a:outerShdw blurRad="38100" dist="38100" dir="2700000" algn="tl">
                    <a:srgbClr val="000000">
                      <a:alpha val="43137"/>
                    </a:srgbClr>
                  </a:outerShdw>
                </a:effectLst>
              </a:rPr>
              <a:t>ソースの更新タイミング</a:t>
            </a:r>
            <a:endParaRPr lang="en-US" altLang="ja-JP" sz="2800" dirty="0" smtClean="0">
              <a:solidFill>
                <a:schemeClr val="bg1"/>
              </a:solidFill>
              <a:effectLst>
                <a:outerShdw blurRad="38100" dist="38100" dir="2700000" algn="tl">
                  <a:srgbClr val="000000">
                    <a:alpha val="43137"/>
                  </a:srgbClr>
                </a:outerShdw>
              </a:effectLst>
            </a:endParaRPr>
          </a:p>
          <a:p>
            <a:pPr marL="0" marR="0" indent="0" algn="ctr" defTabSz="1096963" rtl="0" eaLnBrk="1" fontAlgn="base" latinLnBrk="0" hangingPunct="1">
              <a:lnSpc>
                <a:spcPct val="100000"/>
              </a:lnSpc>
              <a:spcBef>
                <a:spcPct val="0"/>
              </a:spcBef>
              <a:spcAft>
                <a:spcPct val="0"/>
              </a:spcAft>
              <a:buClrTx/>
              <a:buSzTx/>
              <a:buFontTx/>
              <a:buNone/>
              <a:tabLst/>
            </a:pPr>
            <a:r>
              <a:rPr kumimoji="0" lang="ja-JP" altLang="en-US" sz="2800" b="0" i="0" u="none" strike="noStrike" cap="none" normalizeH="0" baseline="0" dirty="0" smtClean="0">
                <a:solidFill>
                  <a:schemeClr val="bg1"/>
                </a:solidFill>
                <a:effectLst>
                  <a:outerShdw blurRad="38100" dist="38100" dir="2700000" algn="tl">
                    <a:srgbClr val="000000">
                      <a:alpha val="43137"/>
                    </a:srgbClr>
                  </a:outerShdw>
                </a:effectLst>
              </a:rPr>
              <a:t>規定値・値コンバータ</a:t>
            </a:r>
            <a:endParaRPr kumimoji="0" lang="en-US" altLang="ja-JP" sz="2800" b="0" i="0" u="none" strike="noStrike" cap="none" normalizeH="0" baseline="0" dirty="0" smtClean="0">
              <a:solidFill>
                <a:schemeClr val="bg1"/>
              </a:solidFill>
              <a:effectLst>
                <a:outerShdw blurRad="38100" dist="38100" dir="2700000" algn="tl">
                  <a:srgbClr val="000000">
                    <a:alpha val="43137"/>
                  </a:srgbClr>
                </a:outerShdw>
              </a:effectLst>
            </a:endParaRPr>
          </a:p>
          <a:p>
            <a:pPr marL="0" marR="0" indent="0" algn="ctr" defTabSz="1096963" rtl="0" eaLnBrk="1" fontAlgn="base" latinLnBrk="0" hangingPunct="1">
              <a:lnSpc>
                <a:spcPct val="100000"/>
              </a:lnSpc>
              <a:spcBef>
                <a:spcPct val="0"/>
              </a:spcBef>
              <a:spcAft>
                <a:spcPct val="0"/>
              </a:spcAft>
              <a:buClrTx/>
              <a:buSzTx/>
              <a:buFontTx/>
              <a:buNone/>
              <a:tabLst/>
            </a:pPr>
            <a:r>
              <a:rPr lang="ja-JP" altLang="en-US" sz="2800" dirty="0" smtClean="0">
                <a:solidFill>
                  <a:schemeClr val="bg1"/>
                </a:solidFill>
                <a:effectLst>
                  <a:outerShdw blurRad="38100" dist="38100" dir="2700000" algn="tl">
                    <a:srgbClr val="000000">
                      <a:alpha val="43137"/>
                    </a:srgbClr>
                  </a:outerShdw>
                </a:effectLst>
              </a:rPr>
              <a:t>を指定できます</a:t>
            </a:r>
            <a:endParaRPr kumimoji="0" lang="ja-JP" altLang="en-US" sz="2800" b="0" i="0" u="none" strike="noStrike" cap="none" normalizeH="0" baseline="0" dirty="0" smtClean="0">
              <a:solidFill>
                <a:schemeClr val="bg1"/>
              </a:solidFill>
              <a:effectLst>
                <a:outerShdw blurRad="38100" dist="38100" dir="2700000" algn="tl">
                  <a:srgbClr val="000000">
                    <a:alpha val="43137"/>
                  </a:srgbClr>
                </a:outerShdw>
              </a:effectLst>
            </a:endParaRPr>
          </a:p>
        </p:txBody>
      </p:sp>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357158" y="1142984"/>
            <a:ext cx="8382000" cy="4804392"/>
          </a:xfrm>
        </p:spPr>
        <p:txBody>
          <a:bodyPr/>
          <a:lstStyle/>
          <a:p>
            <a:r>
              <a:rPr lang="ja-JP" altLang="en-US" dirty="0" smtClean="0"/>
              <a:t>福井県越前市（武生市）出身、東京都杉並区在住。</a:t>
            </a:r>
            <a:endParaRPr lang="en-US" altLang="ja-JP" dirty="0" smtClean="0"/>
          </a:p>
          <a:p>
            <a:r>
              <a:rPr lang="ja-JP" altLang="en-US" dirty="0" smtClean="0"/>
              <a:t>ソフトウェア業務歴</a:t>
            </a:r>
            <a:r>
              <a:rPr lang="en-US" altLang="ja-JP" dirty="0" smtClean="0"/>
              <a:t>28</a:t>
            </a:r>
            <a:r>
              <a:rPr lang="ja-JP" altLang="en-US" dirty="0" smtClean="0"/>
              <a:t>年・フリ－技術者歴</a:t>
            </a:r>
            <a:r>
              <a:rPr lang="en-US" altLang="ja-JP" dirty="0" smtClean="0"/>
              <a:t>20</a:t>
            </a:r>
            <a:r>
              <a:rPr lang="ja-JP" altLang="en-US" dirty="0" smtClean="0"/>
              <a:t>年以上、でも「</a:t>
            </a:r>
            <a:r>
              <a:rPr lang="ja-JP" altLang="en-US" dirty="0" smtClean="0">
                <a:solidFill>
                  <a:srgbClr val="C00000"/>
                </a:solidFill>
              </a:rPr>
              <a:t>永遠の</a:t>
            </a:r>
            <a:r>
              <a:rPr lang="en-US" altLang="ja-JP" dirty="0" smtClean="0">
                <a:solidFill>
                  <a:srgbClr val="C00000"/>
                </a:solidFill>
              </a:rPr>
              <a:t>28</a:t>
            </a:r>
            <a:r>
              <a:rPr lang="ja-JP" altLang="en-US" dirty="0" smtClean="0">
                <a:solidFill>
                  <a:srgbClr val="C00000"/>
                </a:solidFill>
              </a:rPr>
              <a:t>歳</a:t>
            </a:r>
            <a:r>
              <a:rPr lang="ja-JP" altLang="en-US" dirty="0" smtClean="0"/>
              <a:t>」。</a:t>
            </a:r>
            <a:endParaRPr lang="en-US" altLang="ja-JP" dirty="0" smtClean="0"/>
          </a:p>
          <a:p>
            <a:r>
              <a:rPr lang="ja-JP" altLang="en-US" dirty="0" smtClean="0"/>
              <a:t>４</a:t>
            </a:r>
            <a:r>
              <a:rPr lang="en-US" altLang="ja-JP" dirty="0" smtClean="0"/>
              <a:t>Bit</a:t>
            </a:r>
            <a:r>
              <a:rPr lang="ja-JP" altLang="en-US" dirty="0" smtClean="0"/>
              <a:t>ワンチップからワークステーションまでのソフトを開発、開発言語も多種多様。</a:t>
            </a:r>
            <a:endParaRPr lang="en-US" altLang="ja-JP" dirty="0" smtClean="0"/>
          </a:p>
          <a:p>
            <a:r>
              <a:rPr lang="ja-JP" altLang="en-US" dirty="0" smtClean="0"/>
              <a:t>最近は</a:t>
            </a:r>
            <a:r>
              <a:rPr lang="en-US" altLang="ja-JP" dirty="0" smtClean="0"/>
              <a:t>SQL</a:t>
            </a:r>
            <a:r>
              <a:rPr lang="ja-JP" altLang="en-US" dirty="0" smtClean="0"/>
              <a:t>サーバー ＋ </a:t>
            </a:r>
            <a:r>
              <a:rPr lang="en-US" altLang="ja-JP" dirty="0" smtClean="0"/>
              <a:t>Windows</a:t>
            </a:r>
            <a:r>
              <a:rPr lang="ja-JP" altLang="en-US" dirty="0" smtClean="0"/>
              <a:t> </a:t>
            </a:r>
            <a:r>
              <a:rPr lang="en-US" altLang="ja-JP" dirty="0" smtClean="0"/>
              <a:t>Forms</a:t>
            </a:r>
            <a:r>
              <a:rPr lang="ja-JP" altLang="en-US" dirty="0" smtClean="0"/>
              <a:t> や </a:t>
            </a:r>
            <a:r>
              <a:rPr lang="en-US" altLang="ja-JP" dirty="0" smtClean="0"/>
              <a:t>WPF</a:t>
            </a:r>
            <a:r>
              <a:rPr lang="ja-JP" altLang="en-US" dirty="0" smtClean="0"/>
              <a:t>の </a:t>
            </a:r>
            <a:r>
              <a:rPr lang="en-US" altLang="ja-JP" dirty="0" smtClean="0"/>
              <a:t>Visual C#</a:t>
            </a:r>
            <a:r>
              <a:rPr lang="ja-JP" altLang="en-US" dirty="0" smtClean="0"/>
              <a:t> ソフト開発が多い。</a:t>
            </a:r>
            <a:endParaRPr lang="en-US" altLang="ja-JP" dirty="0" smtClean="0"/>
          </a:p>
          <a:p>
            <a:r>
              <a:rPr lang="en-US" altLang="ja-JP" dirty="0" smtClean="0"/>
              <a:t>Microsoft</a:t>
            </a:r>
            <a:r>
              <a:rPr lang="ja-JP" altLang="en-US" dirty="0" smtClean="0"/>
              <a:t> </a:t>
            </a:r>
            <a:r>
              <a:rPr lang="en-US" altLang="ja-JP" dirty="0" smtClean="0"/>
              <a:t>MVP</a:t>
            </a:r>
            <a:r>
              <a:rPr lang="ja-JP" altLang="en-US" dirty="0" smtClean="0"/>
              <a:t> </a:t>
            </a:r>
            <a:r>
              <a:rPr lang="en-US" altLang="ja-JP" dirty="0" smtClean="0"/>
              <a:t>for</a:t>
            </a:r>
            <a:r>
              <a:rPr lang="ja-JP" altLang="en-US" dirty="0" smtClean="0"/>
              <a:t> </a:t>
            </a:r>
            <a:r>
              <a:rPr lang="en-US" dirty="0" smtClean="0"/>
              <a:t>Development</a:t>
            </a:r>
            <a:r>
              <a:rPr lang="en-US" b="1" dirty="0" smtClean="0"/>
              <a:t> </a:t>
            </a:r>
            <a:r>
              <a:rPr lang="en-US" altLang="ja-JP" dirty="0" smtClean="0"/>
              <a:t>Tools</a:t>
            </a:r>
            <a:r>
              <a:rPr lang="ja-JP" altLang="en-US" dirty="0" smtClean="0"/>
              <a:t> </a:t>
            </a:r>
            <a:r>
              <a:rPr lang="en-US" altLang="ja-JP" dirty="0" smtClean="0"/>
              <a:t>Visual C#</a:t>
            </a:r>
            <a:r>
              <a:rPr lang="ja-JP" altLang="en-US" dirty="0" smtClean="0"/>
              <a:t> を</a:t>
            </a:r>
            <a:r>
              <a:rPr lang="en-US" altLang="ja-JP" dirty="0" smtClean="0"/>
              <a:t>4</a:t>
            </a:r>
            <a:r>
              <a:rPr lang="ja-JP" altLang="en-US" dirty="0" smtClean="0"/>
              <a:t>年連続で受賞。</a:t>
            </a:r>
            <a:endParaRPr lang="en-US" altLang="ja-JP" dirty="0" smtClean="0"/>
          </a:p>
          <a:p>
            <a:r>
              <a:rPr lang="en-US" altLang="ja-JP" dirty="0" smtClean="0"/>
              <a:t>INETAJ</a:t>
            </a:r>
            <a:r>
              <a:rPr lang="ja-JP" altLang="en-US" dirty="0" smtClean="0"/>
              <a:t> 理事、</a:t>
            </a:r>
            <a:r>
              <a:rPr lang="en-US" altLang="ja-JP" dirty="0" smtClean="0"/>
              <a:t>INETAJ</a:t>
            </a:r>
            <a:r>
              <a:rPr lang="ja-JP" altLang="en-US" dirty="0" smtClean="0"/>
              <a:t> スピーカビューロー登録。</a:t>
            </a:r>
            <a:endParaRPr lang="en-US" altLang="ja-JP" dirty="0" smtClean="0"/>
          </a:p>
          <a:p>
            <a:r>
              <a:rPr lang="ja-JP" altLang="en-US" dirty="0" err="1" smtClean="0"/>
              <a:t>わんくま</a:t>
            </a:r>
            <a:r>
              <a:rPr lang="ja-JP" altLang="en-US" dirty="0" smtClean="0"/>
              <a:t>同盟他でスピーカ経験多数。</a:t>
            </a:r>
            <a:endParaRPr lang="en-US" dirty="0" smtClean="0"/>
          </a:p>
        </p:txBody>
      </p:sp>
      <p:sp>
        <p:nvSpPr>
          <p:cNvPr id="6" name="Title 5"/>
          <p:cNvSpPr>
            <a:spLocks noGrp="1"/>
          </p:cNvSpPr>
          <p:nvPr>
            <p:ph type="title"/>
          </p:nvPr>
        </p:nvSpPr>
        <p:spPr/>
        <p:txBody>
          <a:bodyPr/>
          <a:lstStyle/>
          <a:p>
            <a:r>
              <a:rPr altLang="ja-JP" dirty="0" smtClean="0">
                <a:solidFill>
                  <a:schemeClr val="tx1"/>
                </a:solidFill>
              </a:rPr>
              <a:t>WPF </a:t>
            </a:r>
            <a:r>
              <a:rPr lang="ja-JP" altLang="en-US" dirty="0" smtClean="0">
                <a:solidFill>
                  <a:schemeClr val="tx1"/>
                </a:solidFill>
              </a:rPr>
              <a:t>アプリケーション</a:t>
            </a:r>
            <a:endParaRPr lang="en-US" dirty="0">
              <a:solidFill>
                <a:schemeClr val="tx1"/>
              </a:solidFill>
            </a:endParaRPr>
          </a:p>
        </p:txBody>
      </p:sp>
      <p:sp>
        <p:nvSpPr>
          <p:cNvPr id="9" name="Text Placeholder 8"/>
          <p:cNvSpPr>
            <a:spLocks noGrp="1"/>
          </p:cNvSpPr>
          <p:nvPr>
            <p:ph type="body" sz="quarter" idx="10"/>
          </p:nvPr>
        </p:nvSpPr>
        <p:spPr>
          <a:xfrm>
            <a:off x="368300" y="767292"/>
            <a:ext cx="8394700" cy="455509"/>
          </a:xfrm>
        </p:spPr>
        <p:txBody>
          <a:bodyPr/>
          <a:lstStyle/>
          <a:p>
            <a:r>
              <a:rPr lang="ja-JP" altLang="en-US" dirty="0" smtClean="0">
                <a:solidFill>
                  <a:schemeClr val="accent2"/>
                </a:solidFill>
              </a:rPr>
              <a:t>自己紹介</a:t>
            </a:r>
            <a:endParaRPr dirty="0" smtClean="0">
              <a:solidFill>
                <a:schemeClr val="accent2"/>
              </a:solidFill>
            </a:endParaRPr>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altLang="ja-JP" dirty="0" smtClean="0">
                <a:solidFill>
                  <a:schemeClr val="tx1"/>
                </a:solidFill>
              </a:rPr>
              <a:t>WPF </a:t>
            </a:r>
            <a:r>
              <a:rPr lang="ja-JP" altLang="en-US" dirty="0" smtClean="0">
                <a:solidFill>
                  <a:schemeClr val="tx1"/>
                </a:solidFill>
              </a:rPr>
              <a:t>アプリケーション</a:t>
            </a:r>
            <a:endParaRPr kumimoji="1" lang="ja-JP" altLang="en-US" dirty="0">
              <a:solidFill>
                <a:schemeClr val="tx1"/>
              </a:solidFill>
            </a:endParaRPr>
          </a:p>
        </p:txBody>
      </p:sp>
      <p:sp>
        <p:nvSpPr>
          <p:cNvPr id="4" name="テキスト プレースホルダ 3"/>
          <p:cNvSpPr>
            <a:spLocks noGrp="1"/>
          </p:cNvSpPr>
          <p:nvPr>
            <p:ph type="body" sz="quarter" idx="10"/>
          </p:nvPr>
        </p:nvSpPr>
        <p:spPr>
          <a:xfrm>
            <a:off x="368300" y="767292"/>
            <a:ext cx="8394700" cy="455509"/>
          </a:xfrm>
        </p:spPr>
        <p:txBody>
          <a:bodyPr/>
          <a:lstStyle/>
          <a:p>
            <a:r>
              <a:rPr altLang="ja-JP" dirty="0" smtClean="0">
                <a:solidFill>
                  <a:schemeClr val="accent2"/>
                </a:solidFill>
              </a:rPr>
              <a:t>Linq</a:t>
            </a:r>
            <a:r>
              <a:rPr lang="ja-JP" altLang="en-US" dirty="0" smtClean="0">
                <a:solidFill>
                  <a:schemeClr val="accent2"/>
                </a:solidFill>
              </a:rPr>
              <a:t> </a:t>
            </a:r>
            <a:r>
              <a:rPr altLang="ja-JP" dirty="0" smtClean="0">
                <a:solidFill>
                  <a:schemeClr val="accent2"/>
                </a:solidFill>
              </a:rPr>
              <a:t>to SQL </a:t>
            </a:r>
            <a:r>
              <a:rPr lang="ja-JP" altLang="en-US" dirty="0" smtClean="0">
                <a:solidFill>
                  <a:schemeClr val="accent2"/>
                </a:solidFill>
              </a:rPr>
              <a:t>とのバインディング</a:t>
            </a:r>
          </a:p>
        </p:txBody>
      </p:sp>
      <p:sp>
        <p:nvSpPr>
          <p:cNvPr id="7" name="Content Placeholder 6"/>
          <p:cNvSpPr>
            <a:spLocks noGrp="1"/>
          </p:cNvSpPr>
          <p:nvPr>
            <p:ph idx="1"/>
          </p:nvPr>
        </p:nvSpPr>
        <p:spPr>
          <a:xfrm>
            <a:off x="287618" y="1355819"/>
            <a:ext cx="8382000" cy="786369"/>
          </a:xfrm>
        </p:spPr>
        <p:txBody>
          <a:bodyPr/>
          <a:lstStyle/>
          <a:p>
            <a:r>
              <a:rPr lang="ja-JP" altLang="en-US" dirty="0" smtClean="0"/>
              <a:t>表示したい項目を選ぶと自動的にデータテンプレートを作成します。</a:t>
            </a:r>
            <a:endParaRPr lang="en-US" altLang="ja-JP" dirty="0" smtClean="0"/>
          </a:p>
        </p:txBody>
      </p:sp>
      <p:pic>
        <p:nvPicPr>
          <p:cNvPr id="8" name="図 7" descr="キャプチャ15-8.JPG"/>
          <p:cNvPicPr>
            <a:picLocks noChangeAspect="1"/>
          </p:cNvPicPr>
          <p:nvPr/>
        </p:nvPicPr>
        <p:blipFill>
          <a:blip r:embed="rId2"/>
          <a:stretch>
            <a:fillRect/>
          </a:stretch>
        </p:blipFill>
        <p:spPr>
          <a:xfrm>
            <a:off x="1046328" y="2113941"/>
            <a:ext cx="6363000" cy="4744059"/>
          </a:xfrm>
          <a:prstGeom prst="rect">
            <a:avLst/>
          </a:prstGeom>
        </p:spPr>
      </p:pic>
      <p:sp>
        <p:nvSpPr>
          <p:cNvPr id="12" name="四角形吹き出し 11"/>
          <p:cNvSpPr/>
          <p:nvPr/>
        </p:nvSpPr>
        <p:spPr bwMode="blackGray">
          <a:xfrm>
            <a:off x="5607423" y="1976717"/>
            <a:ext cx="3334871" cy="2420469"/>
          </a:xfrm>
          <a:prstGeom prst="wedgeRectCallout">
            <a:avLst>
              <a:gd name="adj1" fmla="val -129253"/>
              <a:gd name="adj2" fmla="val 103526"/>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en-US" altLang="ja-JP" sz="2800" b="0" i="0" u="none" strike="noStrike" cap="none" normalizeH="0" baseline="0" dirty="0" err="1" smtClean="0">
                <a:solidFill>
                  <a:schemeClr val="bg1"/>
                </a:solidFill>
                <a:effectLst>
                  <a:outerShdw blurRad="38100" dist="38100" dir="2700000" algn="tl">
                    <a:srgbClr val="000000">
                      <a:alpha val="43137"/>
                    </a:srgbClr>
                  </a:outerShdw>
                </a:effectLst>
              </a:rPr>
              <a:t>CompanyName</a:t>
            </a:r>
            <a:endParaRPr kumimoji="0" lang="en-US" altLang="ja-JP" sz="2800" b="0" i="0" u="none" strike="noStrike" cap="none" normalizeH="0" baseline="0" dirty="0" smtClean="0">
              <a:solidFill>
                <a:schemeClr val="bg1"/>
              </a:solidFill>
              <a:effectLst>
                <a:outerShdw blurRad="38100" dist="38100" dir="2700000" algn="tl">
                  <a:srgbClr val="000000">
                    <a:alpha val="43137"/>
                  </a:srgbClr>
                </a:outerShdw>
              </a:effectLst>
            </a:endParaRPr>
          </a:p>
          <a:p>
            <a:pPr marL="0" marR="0" indent="0" algn="ctr" defTabSz="1096963" rtl="0" eaLnBrk="1" fontAlgn="base" latinLnBrk="0" hangingPunct="1">
              <a:lnSpc>
                <a:spcPct val="100000"/>
              </a:lnSpc>
              <a:spcBef>
                <a:spcPct val="0"/>
              </a:spcBef>
              <a:spcAft>
                <a:spcPct val="0"/>
              </a:spcAft>
              <a:buClrTx/>
              <a:buSzTx/>
              <a:buFontTx/>
              <a:buNone/>
              <a:tabLst/>
            </a:pPr>
            <a:r>
              <a:rPr lang="en-US" altLang="ja-JP" sz="2800" dirty="0" err="1" smtClean="0">
                <a:solidFill>
                  <a:schemeClr val="bg1"/>
                </a:solidFill>
                <a:effectLst>
                  <a:outerShdw blurRad="38100" dist="38100" dir="2700000" algn="tl">
                    <a:srgbClr val="000000">
                      <a:alpha val="43137"/>
                    </a:srgbClr>
                  </a:outerShdw>
                </a:effectLst>
              </a:rPr>
              <a:t>ContactName</a:t>
            </a:r>
            <a:endParaRPr lang="en-US" altLang="ja-JP" sz="2800" dirty="0" smtClean="0">
              <a:solidFill>
                <a:schemeClr val="bg1"/>
              </a:solidFill>
              <a:effectLst>
                <a:outerShdw blurRad="38100" dist="38100" dir="2700000" algn="tl">
                  <a:srgbClr val="000000">
                    <a:alpha val="43137"/>
                  </a:srgbClr>
                </a:outerShdw>
              </a:effectLst>
            </a:endParaRPr>
          </a:p>
          <a:p>
            <a:pPr marL="0" marR="0" indent="0" algn="ctr" defTabSz="1096963" rtl="0" eaLnBrk="1" fontAlgn="base" latinLnBrk="0" hangingPunct="1">
              <a:lnSpc>
                <a:spcPct val="100000"/>
              </a:lnSpc>
              <a:spcBef>
                <a:spcPct val="0"/>
              </a:spcBef>
              <a:spcAft>
                <a:spcPct val="0"/>
              </a:spcAft>
              <a:buClrTx/>
              <a:buSzTx/>
              <a:buFontTx/>
              <a:buNone/>
              <a:tabLst/>
            </a:pPr>
            <a:r>
              <a:rPr kumimoji="0" lang="ja-JP" altLang="en-US" sz="2800" b="0" i="0" u="none" strike="noStrike" cap="none" normalizeH="0" baseline="0" dirty="0" smtClean="0">
                <a:solidFill>
                  <a:schemeClr val="bg1"/>
                </a:solidFill>
                <a:effectLst>
                  <a:outerShdw blurRad="38100" dist="38100" dir="2700000" algn="tl">
                    <a:srgbClr val="000000">
                      <a:alpha val="43137"/>
                    </a:srgbClr>
                  </a:outerShdw>
                </a:effectLst>
              </a:rPr>
              <a:t>を表示させます。</a:t>
            </a:r>
          </a:p>
        </p:txBody>
      </p:sp>
    </p:spTree>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bwMode="blackWhite">
          <a:xfrm>
            <a:off x="368299" y="1033670"/>
            <a:ext cx="8407401" cy="5597318"/>
          </a:xfrm>
          <a:prstGeom prst="roundRect">
            <a:avLst>
              <a:gd name="adj" fmla="val 7234"/>
            </a:avLst>
          </a:prstGeom>
          <a:gradFill>
            <a:gsLst>
              <a:gs pos="0">
                <a:schemeClr val="bg1">
                  <a:alpha val="58000"/>
                </a:schemeClr>
              </a:gs>
              <a:gs pos="100000">
                <a:schemeClr val="bg1">
                  <a:alpha val="26000"/>
                </a:schemeClr>
              </a:gs>
            </a:gsLst>
            <a:lin ang="16200000" scaled="0"/>
          </a:gradFill>
          <a:ln>
            <a:solidFill>
              <a:srgbClr val="27728D"/>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dirty="0" smtClean="0">
              <a:solidFill>
                <a:schemeClr val="tx1"/>
              </a:solidFill>
              <a:effectLst>
                <a:outerShdw blurRad="38100" dist="38100" dir="2700000" algn="tl">
                  <a:srgbClr val="000000">
                    <a:alpha val="43137"/>
                  </a:srgbClr>
                </a:outerShdw>
              </a:effectLst>
              <a:latin typeface="Arial" pitchFamily="34" charset="0"/>
            </a:endParaRPr>
          </a:p>
        </p:txBody>
      </p:sp>
      <p:sp>
        <p:nvSpPr>
          <p:cNvPr id="2" name="Title 1"/>
          <p:cNvSpPr>
            <a:spLocks noGrp="1"/>
          </p:cNvSpPr>
          <p:nvPr>
            <p:ph type="title"/>
          </p:nvPr>
        </p:nvSpPr>
        <p:spPr/>
        <p:txBody>
          <a:bodyPr/>
          <a:lstStyle/>
          <a:p>
            <a:r>
              <a:rPr altLang="ja-JP" dirty="0" smtClean="0"/>
              <a:t>WPF </a:t>
            </a:r>
            <a:r>
              <a:rPr lang="ja-JP" altLang="en-US" dirty="0" smtClean="0"/>
              <a:t>アプリケーション</a:t>
            </a:r>
            <a:endParaRPr lang="en-US" dirty="0">
              <a:effectLst>
                <a:outerShdw blurRad="50800" dist="38100" dir="2700000" algn="tl" rotWithShape="0">
                  <a:schemeClr val="tx1">
                    <a:lumMod val="95000"/>
                    <a:alpha val="40000"/>
                  </a:schemeClr>
                </a:outerShdw>
              </a:effectLst>
              <a:latin typeface="メイリオ" pitchFamily="50" charset="-128"/>
              <a:ea typeface="メイリオ" pitchFamily="50" charset="-128"/>
            </a:endParaRPr>
          </a:p>
        </p:txBody>
      </p:sp>
      <p:sp>
        <p:nvSpPr>
          <p:cNvPr id="5" name="Content Placeholder 4"/>
          <p:cNvSpPr>
            <a:spLocks noGrp="1"/>
          </p:cNvSpPr>
          <p:nvPr>
            <p:ph idx="1"/>
          </p:nvPr>
        </p:nvSpPr>
        <p:spPr>
          <a:xfrm>
            <a:off x="722312" y="1347788"/>
            <a:ext cx="7856912" cy="4229363"/>
          </a:xfrm>
        </p:spPr>
        <p:txBody>
          <a:bodyPr/>
          <a:lstStyle/>
          <a:p>
            <a:pPr>
              <a:buNone/>
            </a:pPr>
            <a:r>
              <a:rPr lang="en-US" altLang="ja-JP" sz="2000" dirty="0" smtClean="0"/>
              <a:t>public partial class Window1 : Window</a:t>
            </a:r>
          </a:p>
          <a:p>
            <a:pPr>
              <a:buNone/>
            </a:pPr>
            <a:r>
              <a:rPr lang="en-US" altLang="ja-JP" sz="2000" dirty="0" smtClean="0"/>
              <a:t>{</a:t>
            </a:r>
          </a:p>
          <a:p>
            <a:pPr>
              <a:buNone/>
            </a:pPr>
            <a:r>
              <a:rPr lang="pt-BR" altLang="ja-JP" sz="2000" dirty="0" smtClean="0"/>
              <a:t>  private DataClasses1DataContext</a:t>
            </a:r>
          </a:p>
          <a:p>
            <a:pPr>
              <a:buNone/>
            </a:pPr>
            <a:r>
              <a:rPr lang="pt-BR" altLang="ja-JP" sz="2000" dirty="0" smtClean="0"/>
              <a:t>	 dataContext = new</a:t>
            </a:r>
            <a:r>
              <a:rPr lang="ja-JP" altLang="en-US" sz="2000" dirty="0" smtClean="0"/>
              <a:t> </a:t>
            </a:r>
            <a:r>
              <a:rPr lang="pt-BR" altLang="ja-JP" sz="2000" dirty="0" smtClean="0"/>
              <a:t>DataClasses1DataContext();</a:t>
            </a:r>
          </a:p>
          <a:p>
            <a:pPr>
              <a:buNone/>
            </a:pPr>
            <a:endParaRPr lang="ja-JP" altLang="en-US" sz="2000" dirty="0" smtClean="0"/>
          </a:p>
          <a:p>
            <a:pPr>
              <a:buNone/>
            </a:pPr>
            <a:r>
              <a:rPr lang="en-US" altLang="ja-JP" sz="2000" dirty="0" smtClean="0"/>
              <a:t>  public Window1()</a:t>
            </a:r>
          </a:p>
          <a:p>
            <a:pPr>
              <a:buNone/>
            </a:pPr>
            <a:r>
              <a:rPr lang="ja-JP" altLang="en-US" sz="2000" dirty="0" smtClean="0"/>
              <a:t>  </a:t>
            </a:r>
            <a:r>
              <a:rPr lang="en-US" altLang="ja-JP" sz="2000" dirty="0" smtClean="0"/>
              <a:t>{</a:t>
            </a:r>
          </a:p>
          <a:p>
            <a:pPr>
              <a:buNone/>
            </a:pPr>
            <a:r>
              <a:rPr lang="en-US" altLang="ja-JP" sz="2000" dirty="0" smtClean="0"/>
              <a:t>    </a:t>
            </a:r>
            <a:r>
              <a:rPr lang="en-US" altLang="ja-JP" sz="2000" dirty="0" err="1" smtClean="0"/>
              <a:t>InitializeComponent</a:t>
            </a:r>
            <a:r>
              <a:rPr lang="en-US" altLang="ja-JP" sz="2000" dirty="0" smtClean="0"/>
              <a:t>();</a:t>
            </a:r>
          </a:p>
          <a:p>
            <a:pPr>
              <a:buNone/>
            </a:pPr>
            <a:r>
              <a:rPr lang="en-US" altLang="ja-JP" sz="2000" dirty="0" smtClean="0"/>
              <a:t>    this.listbox1.ItemsSource = </a:t>
            </a:r>
            <a:r>
              <a:rPr lang="en-US" altLang="ja-JP" sz="2000" dirty="0" err="1" smtClean="0"/>
              <a:t>dataContext.Customers</a:t>
            </a:r>
            <a:r>
              <a:rPr lang="en-US" altLang="ja-JP" sz="2000" dirty="0" smtClean="0"/>
              <a:t>;</a:t>
            </a:r>
          </a:p>
          <a:p>
            <a:pPr>
              <a:buNone/>
            </a:pPr>
            <a:r>
              <a:rPr lang="ja-JP" altLang="en-US" sz="2000" dirty="0" smtClean="0"/>
              <a:t>   </a:t>
            </a:r>
            <a:r>
              <a:rPr lang="en-US" altLang="ja-JP" sz="2000" dirty="0" smtClean="0"/>
              <a:t>}</a:t>
            </a:r>
          </a:p>
          <a:p>
            <a:pPr>
              <a:buNone/>
            </a:pPr>
            <a:r>
              <a:rPr lang="en-US" altLang="ja-JP" sz="2000" dirty="0" smtClean="0"/>
              <a:t>}</a:t>
            </a:r>
            <a:endParaRPr lang="en-US" sz="2000" dirty="0" smtClean="0"/>
          </a:p>
        </p:txBody>
      </p:sp>
      <p:sp>
        <p:nvSpPr>
          <p:cNvPr id="6" name="四角形吹き出し 5"/>
          <p:cNvSpPr/>
          <p:nvPr/>
        </p:nvSpPr>
        <p:spPr bwMode="blackGray">
          <a:xfrm>
            <a:off x="5553635" y="4787154"/>
            <a:ext cx="3334871" cy="1452282"/>
          </a:xfrm>
          <a:prstGeom prst="wedgeRectCallout">
            <a:avLst>
              <a:gd name="adj1" fmla="val -125624"/>
              <a:gd name="adj2" fmla="val -43852"/>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en-US" altLang="ja-JP" sz="2800" b="0" i="0" u="none" strike="noStrike" cap="none" normalizeH="0" baseline="0" dirty="0" err="1" smtClean="0">
                <a:solidFill>
                  <a:schemeClr val="bg1"/>
                </a:solidFill>
                <a:effectLst>
                  <a:outerShdw blurRad="38100" dist="38100" dir="2700000" algn="tl">
                    <a:srgbClr val="000000">
                      <a:alpha val="43137"/>
                    </a:srgbClr>
                  </a:outerShdw>
                </a:effectLst>
              </a:rPr>
              <a:t>ItemSource</a:t>
            </a:r>
            <a:r>
              <a:rPr kumimoji="0" lang="en-US" altLang="ja-JP" sz="2800" b="0" i="0" u="none" strike="noStrike" cap="none" normalizeH="0" baseline="0" dirty="0" smtClean="0">
                <a:solidFill>
                  <a:schemeClr val="bg1"/>
                </a:solidFill>
                <a:effectLst>
                  <a:outerShdw blurRad="38100" dist="38100" dir="2700000" algn="tl">
                    <a:srgbClr val="000000">
                      <a:alpha val="43137"/>
                    </a:srgbClr>
                  </a:outerShdw>
                </a:effectLst>
              </a:rPr>
              <a:t> </a:t>
            </a:r>
            <a:r>
              <a:rPr kumimoji="0" lang="ja-JP" altLang="en-US" sz="2800" b="0" i="0" u="none" strike="noStrike" cap="none" normalizeH="0" baseline="0" dirty="0" smtClean="0">
                <a:solidFill>
                  <a:schemeClr val="bg1"/>
                </a:solidFill>
                <a:effectLst>
                  <a:outerShdw blurRad="38100" dist="38100" dir="2700000" algn="tl">
                    <a:srgbClr val="000000">
                      <a:alpha val="43137"/>
                    </a:srgbClr>
                  </a:outerShdw>
                </a:effectLst>
              </a:rPr>
              <a:t>に</a:t>
            </a:r>
            <a:endParaRPr kumimoji="0" lang="en-US" altLang="ja-JP" sz="2800" b="0" i="0" u="none" strike="noStrike" cap="none" normalizeH="0" baseline="0" dirty="0" smtClean="0">
              <a:solidFill>
                <a:schemeClr val="bg1"/>
              </a:solidFill>
              <a:effectLst>
                <a:outerShdw blurRad="38100" dist="38100" dir="2700000" algn="tl">
                  <a:srgbClr val="000000">
                    <a:alpha val="43137"/>
                  </a:srgbClr>
                </a:outerShdw>
              </a:effectLst>
            </a:endParaRPr>
          </a:p>
          <a:p>
            <a:pPr marL="0" marR="0" indent="0" algn="ctr" defTabSz="1096963" rtl="0" eaLnBrk="1" fontAlgn="base" latinLnBrk="0" hangingPunct="1">
              <a:lnSpc>
                <a:spcPct val="100000"/>
              </a:lnSpc>
              <a:spcBef>
                <a:spcPct val="0"/>
              </a:spcBef>
              <a:spcAft>
                <a:spcPct val="0"/>
              </a:spcAft>
              <a:buClrTx/>
              <a:buSzTx/>
              <a:buFontTx/>
              <a:buNone/>
              <a:tabLst/>
            </a:pPr>
            <a:r>
              <a:rPr kumimoji="0" lang="en-US" altLang="ja-JP" sz="2800" b="0" i="0" u="none" strike="noStrike" cap="none" normalizeH="0" baseline="0" dirty="0" smtClean="0">
                <a:solidFill>
                  <a:schemeClr val="bg1"/>
                </a:solidFill>
                <a:effectLst>
                  <a:outerShdw blurRad="38100" dist="38100" dir="2700000" algn="tl">
                    <a:srgbClr val="000000">
                      <a:alpha val="43137"/>
                    </a:srgbClr>
                  </a:outerShdw>
                </a:effectLst>
              </a:rPr>
              <a:t>Customers</a:t>
            </a:r>
            <a:r>
              <a:rPr kumimoji="0" lang="ja-JP" altLang="en-US" sz="2800" b="0" i="0" u="none" strike="noStrike" cap="none" normalizeH="0" baseline="0" dirty="0" smtClean="0">
                <a:solidFill>
                  <a:schemeClr val="bg1"/>
                </a:solidFill>
                <a:effectLst>
                  <a:outerShdw blurRad="38100" dist="38100" dir="2700000" algn="tl">
                    <a:srgbClr val="000000">
                      <a:alpha val="43137"/>
                    </a:srgbClr>
                  </a:outerShdw>
                </a:effectLst>
              </a:rPr>
              <a:t> を</a:t>
            </a:r>
            <a:endParaRPr kumimoji="0" lang="en-US" altLang="ja-JP" sz="2800" b="0" i="0" u="none" strike="noStrike" cap="none" normalizeH="0" baseline="0" dirty="0" smtClean="0">
              <a:solidFill>
                <a:schemeClr val="bg1"/>
              </a:solidFill>
              <a:effectLst>
                <a:outerShdw blurRad="38100" dist="38100" dir="2700000" algn="tl">
                  <a:srgbClr val="000000">
                    <a:alpha val="43137"/>
                  </a:srgbClr>
                </a:outerShdw>
              </a:effectLst>
            </a:endParaRPr>
          </a:p>
          <a:p>
            <a:pPr marL="0" marR="0" indent="0" algn="ctr" defTabSz="1096963" rtl="0" eaLnBrk="1" fontAlgn="base" latinLnBrk="0" hangingPunct="1">
              <a:lnSpc>
                <a:spcPct val="100000"/>
              </a:lnSpc>
              <a:spcBef>
                <a:spcPct val="0"/>
              </a:spcBef>
              <a:spcAft>
                <a:spcPct val="0"/>
              </a:spcAft>
              <a:buClrTx/>
              <a:buSzTx/>
              <a:buFontTx/>
              <a:buNone/>
              <a:tabLst/>
            </a:pPr>
            <a:r>
              <a:rPr kumimoji="0" lang="ja-JP" altLang="en-US" sz="2800" b="0" i="0" u="none" strike="noStrike" cap="none" normalizeH="0" baseline="0" dirty="0" smtClean="0">
                <a:solidFill>
                  <a:schemeClr val="bg1"/>
                </a:solidFill>
                <a:effectLst>
                  <a:outerShdw blurRad="38100" dist="38100" dir="2700000" algn="tl">
                    <a:srgbClr val="000000">
                      <a:alpha val="43137"/>
                    </a:srgbClr>
                  </a:outerShdw>
                </a:effectLst>
              </a:rPr>
              <a:t>設定します</a:t>
            </a:r>
          </a:p>
        </p:txBody>
      </p:sp>
      <p:sp>
        <p:nvSpPr>
          <p:cNvPr id="7" name="四角形吹き出し 6"/>
          <p:cNvSpPr/>
          <p:nvPr/>
        </p:nvSpPr>
        <p:spPr bwMode="blackGray">
          <a:xfrm>
            <a:off x="5504330" y="2855260"/>
            <a:ext cx="3334871" cy="1420906"/>
          </a:xfrm>
          <a:prstGeom prst="wedgeRectCallout">
            <a:avLst>
              <a:gd name="adj1" fmla="val -125221"/>
              <a:gd name="adj2" fmla="val -57915"/>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ja-JP" altLang="en-US" sz="2800" b="0" i="0" u="none" strike="noStrike" cap="none" normalizeH="0" baseline="0" dirty="0" smtClean="0">
                <a:solidFill>
                  <a:schemeClr val="bg1"/>
                </a:solidFill>
                <a:effectLst>
                  <a:outerShdw blurRad="38100" dist="38100" dir="2700000" algn="tl">
                    <a:srgbClr val="000000">
                      <a:alpha val="43137"/>
                    </a:srgbClr>
                  </a:outerShdw>
                </a:effectLst>
              </a:rPr>
              <a:t>ローカルに</a:t>
            </a:r>
            <a:endParaRPr kumimoji="0" lang="en-US" altLang="ja-JP" sz="2800" b="0" i="0" u="none" strike="noStrike" cap="none" normalizeH="0" baseline="0" dirty="0" smtClean="0">
              <a:solidFill>
                <a:schemeClr val="bg1"/>
              </a:solidFill>
              <a:effectLst>
                <a:outerShdw blurRad="38100" dist="38100" dir="2700000" algn="tl">
                  <a:srgbClr val="000000">
                    <a:alpha val="43137"/>
                  </a:srgbClr>
                </a:outerShdw>
              </a:effectLst>
            </a:endParaRPr>
          </a:p>
          <a:p>
            <a:pPr marL="0" marR="0" indent="0" algn="ctr" defTabSz="1096963" rtl="0" eaLnBrk="1" fontAlgn="base" latinLnBrk="0" hangingPunct="1">
              <a:lnSpc>
                <a:spcPct val="100000"/>
              </a:lnSpc>
              <a:spcBef>
                <a:spcPct val="0"/>
              </a:spcBef>
              <a:spcAft>
                <a:spcPct val="0"/>
              </a:spcAft>
              <a:buClrTx/>
              <a:buSzTx/>
              <a:buFontTx/>
              <a:buNone/>
              <a:tabLst/>
            </a:pPr>
            <a:r>
              <a:rPr lang="en-US" altLang="ja-JP" sz="2800" dirty="0" err="1" smtClean="0">
                <a:solidFill>
                  <a:schemeClr val="bg1"/>
                </a:solidFill>
                <a:effectLst>
                  <a:outerShdw blurRad="38100" dist="38100" dir="2700000" algn="tl">
                    <a:srgbClr val="000000">
                      <a:alpha val="43137"/>
                    </a:srgbClr>
                  </a:outerShdw>
                </a:effectLst>
              </a:rPr>
              <a:t>DataContext</a:t>
            </a:r>
            <a:r>
              <a:rPr lang="ja-JP" altLang="en-US" sz="2800" dirty="0" smtClean="0">
                <a:solidFill>
                  <a:schemeClr val="bg1"/>
                </a:solidFill>
                <a:effectLst>
                  <a:outerShdw blurRad="38100" dist="38100" dir="2700000" algn="tl">
                    <a:srgbClr val="000000">
                      <a:alpha val="43137"/>
                    </a:srgbClr>
                  </a:outerShdw>
                </a:effectLst>
              </a:rPr>
              <a:t> を</a:t>
            </a:r>
            <a:endParaRPr lang="en-US" altLang="ja-JP" sz="2800" dirty="0" smtClean="0">
              <a:solidFill>
                <a:schemeClr val="bg1"/>
              </a:solidFill>
              <a:effectLst>
                <a:outerShdw blurRad="38100" dist="38100" dir="2700000" algn="tl">
                  <a:srgbClr val="000000">
                    <a:alpha val="43137"/>
                  </a:srgbClr>
                </a:outerShdw>
              </a:effectLst>
            </a:endParaRPr>
          </a:p>
          <a:p>
            <a:pPr marL="0" marR="0" indent="0" algn="ctr" defTabSz="1096963" rtl="0" eaLnBrk="1" fontAlgn="base" latinLnBrk="0" hangingPunct="1">
              <a:lnSpc>
                <a:spcPct val="100000"/>
              </a:lnSpc>
              <a:spcBef>
                <a:spcPct val="0"/>
              </a:spcBef>
              <a:spcAft>
                <a:spcPct val="0"/>
              </a:spcAft>
              <a:buClrTx/>
              <a:buSzTx/>
              <a:buFontTx/>
              <a:buNone/>
              <a:tabLst/>
            </a:pPr>
            <a:r>
              <a:rPr kumimoji="0" lang="ja-JP" altLang="en-US" sz="2800" b="0" i="0" u="none" strike="noStrike" cap="none" normalizeH="0" baseline="0" dirty="0" smtClean="0">
                <a:solidFill>
                  <a:schemeClr val="bg1"/>
                </a:solidFill>
                <a:effectLst>
                  <a:outerShdw blurRad="38100" dist="38100" dir="2700000" algn="tl">
                    <a:srgbClr val="000000">
                      <a:alpha val="43137"/>
                    </a:srgbClr>
                  </a:outerShdw>
                </a:effectLst>
              </a:rPr>
              <a:t>用意します</a:t>
            </a: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368300" y="1839913"/>
            <a:ext cx="8382000" cy="3669723"/>
          </a:xfrm>
        </p:spPr>
        <p:txBody>
          <a:bodyPr/>
          <a:lstStyle/>
          <a:p>
            <a:r>
              <a:rPr lang="ja-JP" altLang="en-US" dirty="0" smtClean="0"/>
              <a:t>クラスのプロパティと </a:t>
            </a:r>
            <a:r>
              <a:rPr lang="en-US" altLang="ja-JP" dirty="0" smtClean="0"/>
              <a:t>UI</a:t>
            </a:r>
            <a:r>
              <a:rPr lang="ja-JP" altLang="en-US" dirty="0" smtClean="0"/>
              <a:t> のプロパティを </a:t>
            </a:r>
            <a:r>
              <a:rPr lang="en-US" altLang="ja-JP" dirty="0" smtClean="0"/>
              <a:t>Binding</a:t>
            </a:r>
            <a:r>
              <a:rPr lang="ja-JP" altLang="en-US" dirty="0" smtClean="0"/>
              <a:t> オブジェクトで結びつければ、データバインディングできます。</a:t>
            </a:r>
            <a:endParaRPr lang="en-US" altLang="ja-JP" dirty="0" smtClean="0"/>
          </a:p>
          <a:p>
            <a:r>
              <a:rPr lang="ja-JP" altLang="en-US" dirty="0" smtClean="0"/>
              <a:t>クラスのインスタンスを </a:t>
            </a:r>
            <a:r>
              <a:rPr lang="en-US" altLang="ja-JP" dirty="0" smtClean="0"/>
              <a:t>UI</a:t>
            </a:r>
            <a:r>
              <a:rPr lang="ja-JP" altLang="en-US" dirty="0" smtClean="0"/>
              <a:t> の </a:t>
            </a:r>
            <a:r>
              <a:rPr lang="en-US" altLang="ja-JP" dirty="0" err="1" smtClean="0"/>
              <a:t>DataContext</a:t>
            </a:r>
            <a:r>
              <a:rPr lang="ja-JP" altLang="en-US" dirty="0" smtClean="0"/>
              <a:t> や </a:t>
            </a:r>
            <a:r>
              <a:rPr lang="en-US" altLang="ja-JP" dirty="0" err="1" smtClean="0"/>
              <a:t>ItemSource</a:t>
            </a:r>
            <a:r>
              <a:rPr lang="ja-JP" altLang="en-US" dirty="0" smtClean="0"/>
              <a:t> に設定して、クラスのプロパティ名と </a:t>
            </a:r>
            <a:r>
              <a:rPr lang="en-US" altLang="ja-JP" dirty="0" smtClean="0"/>
              <a:t>UI</a:t>
            </a:r>
            <a:r>
              <a:rPr lang="ja-JP" altLang="en-US" dirty="0" smtClean="0"/>
              <a:t> のプロパティ名 を結びつければ、データバインディングできます。</a:t>
            </a:r>
            <a:endParaRPr lang="en-US" altLang="ja-JP" dirty="0" smtClean="0"/>
          </a:p>
          <a:p>
            <a:r>
              <a:rPr lang="en-US" altLang="ja-JP" dirty="0" err="1" smtClean="0"/>
              <a:t>ListBox</a:t>
            </a:r>
            <a:r>
              <a:rPr lang="ja-JP" altLang="en-US" dirty="0" smtClean="0"/>
              <a:t> や </a:t>
            </a:r>
            <a:r>
              <a:rPr lang="en-US" altLang="ja-JP" dirty="0" err="1" smtClean="0"/>
              <a:t>ListView</a:t>
            </a:r>
            <a:r>
              <a:rPr lang="ja-JP" altLang="en-US" dirty="0" smtClean="0"/>
              <a:t> などは、</a:t>
            </a:r>
            <a:r>
              <a:rPr lang="en-US" altLang="ja-JP" dirty="0" err="1" smtClean="0"/>
              <a:t>DataTemplate</a:t>
            </a:r>
            <a:r>
              <a:rPr lang="ja-JP" altLang="en-US" dirty="0" smtClean="0"/>
              <a:t> でデータの表示を設定できます。</a:t>
            </a:r>
            <a:endParaRPr lang="en-US" altLang="ja-JP" dirty="0" smtClean="0"/>
          </a:p>
        </p:txBody>
      </p:sp>
      <p:sp>
        <p:nvSpPr>
          <p:cNvPr id="6" name="Title 5"/>
          <p:cNvSpPr>
            <a:spLocks noGrp="1"/>
          </p:cNvSpPr>
          <p:nvPr>
            <p:ph type="title"/>
          </p:nvPr>
        </p:nvSpPr>
        <p:spPr/>
        <p:txBody>
          <a:bodyPr/>
          <a:lstStyle/>
          <a:p>
            <a:r>
              <a:rPr altLang="ja-JP" dirty="0" smtClean="0">
                <a:solidFill>
                  <a:schemeClr val="tx1"/>
                </a:solidFill>
              </a:rPr>
              <a:t>WPF </a:t>
            </a:r>
            <a:r>
              <a:rPr lang="ja-JP" altLang="en-US" dirty="0" smtClean="0">
                <a:solidFill>
                  <a:schemeClr val="tx1"/>
                </a:solidFill>
              </a:rPr>
              <a:t>アプリケーション</a:t>
            </a:r>
            <a:endParaRPr lang="en-US" dirty="0">
              <a:solidFill>
                <a:schemeClr val="tx1"/>
              </a:solidFill>
            </a:endParaRPr>
          </a:p>
        </p:txBody>
      </p:sp>
      <p:sp>
        <p:nvSpPr>
          <p:cNvPr id="9" name="Text Placeholder 8"/>
          <p:cNvSpPr>
            <a:spLocks noGrp="1"/>
          </p:cNvSpPr>
          <p:nvPr>
            <p:ph type="body" sz="quarter" idx="10"/>
          </p:nvPr>
        </p:nvSpPr>
        <p:spPr>
          <a:xfrm>
            <a:off x="368300" y="767292"/>
            <a:ext cx="8394700" cy="455509"/>
          </a:xfrm>
        </p:spPr>
        <p:txBody>
          <a:bodyPr/>
          <a:lstStyle/>
          <a:p>
            <a:r>
              <a:rPr altLang="ja-JP" dirty="0" smtClean="0">
                <a:solidFill>
                  <a:schemeClr val="accent2"/>
                </a:solidFill>
              </a:rPr>
              <a:t>Binding</a:t>
            </a:r>
            <a:endParaRPr lang="ja-JP" altLang="en-US" dirty="0">
              <a:solidFill>
                <a:schemeClr val="accent2"/>
              </a:solidFill>
            </a:endParaRPr>
          </a:p>
        </p:txBody>
      </p:sp>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p:cNvSpPr>
            <a:spLocks noGrp="1"/>
          </p:cNvSpPr>
          <p:nvPr>
            <p:ph type="body" sz="quarter" idx="10"/>
          </p:nvPr>
        </p:nvSpPr>
        <p:spPr>
          <a:xfrm>
            <a:off x="722312" y="2285992"/>
            <a:ext cx="7689851" cy="1384995"/>
          </a:xfrm>
        </p:spPr>
        <p:txBody>
          <a:bodyPr>
            <a:normAutofit lnSpcReduction="10000"/>
          </a:bodyPr>
          <a:lstStyle/>
          <a:p>
            <a:r>
              <a:rPr dirty="0" smtClean="0">
                <a:solidFill>
                  <a:schemeClr val="accent2"/>
                </a:solidFill>
                <a:effectLst>
                  <a:outerShdw blurRad="50800" dist="38100" dir="2700000" algn="tl" rotWithShape="0">
                    <a:schemeClr val="tx1">
                      <a:alpha val="40000"/>
                    </a:schemeClr>
                  </a:outerShdw>
                </a:effectLst>
              </a:rPr>
              <a:t>demo</a:t>
            </a:r>
            <a:endParaRPr lang="en-US" dirty="0">
              <a:solidFill>
                <a:schemeClr val="accent2"/>
              </a:solidFill>
              <a:effectLst>
                <a:outerShdw blurRad="50800" dist="38100" dir="2700000" algn="tl" rotWithShape="0">
                  <a:schemeClr val="tx1">
                    <a:alpha val="40000"/>
                  </a:schemeClr>
                </a:outerShdw>
              </a:effectLst>
            </a:endParaRPr>
          </a:p>
        </p:txBody>
      </p:sp>
      <p:sp>
        <p:nvSpPr>
          <p:cNvPr id="6" name="Title 5"/>
          <p:cNvSpPr>
            <a:spLocks noGrp="1"/>
          </p:cNvSpPr>
          <p:nvPr>
            <p:ph type="ctrTitle"/>
          </p:nvPr>
        </p:nvSpPr>
        <p:spPr/>
        <p:txBody>
          <a:bodyPr/>
          <a:lstStyle/>
          <a:p>
            <a:r>
              <a:rPr altLang="ja-JP" dirty="0" smtClean="0"/>
              <a:t>Binding</a:t>
            </a:r>
            <a:endParaRPr lang="ja-JP" altLang="en-US" dirty="0" smtClean="0"/>
          </a:p>
        </p:txBody>
      </p:sp>
      <p:sp>
        <p:nvSpPr>
          <p:cNvPr id="7" name="Subtitle 16"/>
          <p:cNvSpPr>
            <a:spLocks noGrp="1"/>
          </p:cNvSpPr>
          <p:nvPr>
            <p:ph type="subTitle" idx="1"/>
          </p:nvPr>
        </p:nvSpPr>
        <p:spPr>
          <a:xfrm>
            <a:off x="779929" y="4449574"/>
            <a:ext cx="7691718" cy="1551194"/>
          </a:xfrm>
        </p:spPr>
        <p:txBody>
          <a:bodyPr/>
          <a:lstStyle/>
          <a:p>
            <a:r>
              <a:rPr lang="ja-JP" altLang="en-US" dirty="0" smtClean="0"/>
              <a:t>えムナウ（児玉 宏之）</a:t>
            </a:r>
            <a:endParaRPr altLang="ja-JP" dirty="0" smtClean="0"/>
          </a:p>
          <a:p>
            <a:r>
              <a:rPr altLang="ja-JP" dirty="0" smtClean="0"/>
              <a:t>Microsoft MVP</a:t>
            </a:r>
            <a:r>
              <a:rPr lang="ja-JP" altLang="en-US" dirty="0" smtClean="0"/>
              <a:t> </a:t>
            </a:r>
            <a:r>
              <a:rPr altLang="ja-JP" dirty="0" smtClean="0"/>
              <a:t>for </a:t>
            </a:r>
            <a:r>
              <a:rPr b="1" dirty="0" smtClean="0"/>
              <a:t>Development Tools Visual C#</a:t>
            </a:r>
            <a:endParaRPr lang="en-US" dirty="0" smtClean="0"/>
          </a:p>
          <a:p>
            <a:r>
              <a:rPr altLang="ja-JP" dirty="0" smtClean="0"/>
              <a:t>.Net </a:t>
            </a:r>
            <a:r>
              <a:rPr lang="ja-JP" altLang="en-US" dirty="0" smtClean="0"/>
              <a:t>ユーザーエクスペリエンス研究所</a:t>
            </a:r>
            <a:endParaRPr altLang="ja-JP" dirty="0" smtClean="0"/>
          </a:p>
          <a:p>
            <a:r>
              <a:rPr lang="ja-JP" altLang="en-US" dirty="0" err="1" smtClean="0"/>
              <a:t>わんくま</a:t>
            </a:r>
            <a:r>
              <a:rPr lang="ja-JP" altLang="en-US" dirty="0" smtClean="0"/>
              <a:t>同盟</a:t>
            </a:r>
            <a:endParaRPr lang="en-US" dirty="0"/>
          </a:p>
        </p:txBody>
      </p:sp>
    </p:spTree>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368300" y="1839913"/>
            <a:ext cx="8382000" cy="4057521"/>
          </a:xfrm>
        </p:spPr>
        <p:txBody>
          <a:bodyPr/>
          <a:lstStyle/>
          <a:p>
            <a:r>
              <a:rPr lang="en-US" altLang="ja-JP" dirty="0" smtClean="0"/>
              <a:t>UI</a:t>
            </a:r>
            <a:r>
              <a:rPr lang="ja-JP" altLang="en-US" dirty="0" smtClean="0"/>
              <a:t> のプロパティを時間に合わせて変更していけば、</a:t>
            </a:r>
            <a:r>
              <a:rPr lang="en-US" altLang="ja-JP" dirty="0" smtClean="0"/>
              <a:t>UI</a:t>
            </a:r>
            <a:r>
              <a:rPr lang="ja-JP" altLang="en-US" dirty="0" smtClean="0"/>
              <a:t> は簡単なアニメーションをしているように見えます。</a:t>
            </a:r>
            <a:endParaRPr lang="en-US" altLang="ja-JP" dirty="0" smtClean="0"/>
          </a:p>
          <a:p>
            <a:r>
              <a:rPr lang="en-US" altLang="ja-JP" dirty="0" smtClean="0"/>
              <a:t>Expression</a:t>
            </a:r>
            <a:r>
              <a:rPr lang="ja-JP" altLang="en-US" dirty="0" smtClean="0"/>
              <a:t> </a:t>
            </a:r>
            <a:r>
              <a:rPr lang="en-US" altLang="ja-JP" dirty="0" smtClean="0"/>
              <a:t>Blend</a:t>
            </a:r>
            <a:r>
              <a:rPr lang="ja-JP" altLang="en-US" dirty="0" smtClean="0"/>
              <a:t> では、タイムライン上にキーフレームを作成しプロパティを変更することで、キーフレーム間の時間に指定されたプロパティ値を補間して、なめらかなアニメーションにしてくれます。</a:t>
            </a:r>
            <a:endParaRPr lang="en-US" altLang="ja-JP" dirty="0" smtClean="0"/>
          </a:p>
          <a:p>
            <a:r>
              <a:rPr lang="ja-JP" altLang="en-US" dirty="0" smtClean="0"/>
              <a:t>アニメーションの開始や終了はトリガのイベントで指定します。</a:t>
            </a:r>
            <a:endParaRPr lang="en-US" altLang="ja-JP" dirty="0" smtClean="0"/>
          </a:p>
        </p:txBody>
      </p:sp>
      <p:sp>
        <p:nvSpPr>
          <p:cNvPr id="6" name="Title 5"/>
          <p:cNvSpPr>
            <a:spLocks noGrp="1"/>
          </p:cNvSpPr>
          <p:nvPr>
            <p:ph type="title"/>
          </p:nvPr>
        </p:nvSpPr>
        <p:spPr/>
        <p:txBody>
          <a:bodyPr/>
          <a:lstStyle/>
          <a:p>
            <a:r>
              <a:rPr altLang="ja-JP" dirty="0" smtClean="0">
                <a:solidFill>
                  <a:schemeClr val="tx1"/>
                </a:solidFill>
              </a:rPr>
              <a:t>WPF </a:t>
            </a:r>
            <a:r>
              <a:rPr lang="ja-JP" altLang="en-US" dirty="0" smtClean="0">
                <a:solidFill>
                  <a:schemeClr val="tx1"/>
                </a:solidFill>
              </a:rPr>
              <a:t>アプリケーション</a:t>
            </a:r>
            <a:endParaRPr lang="en-US" dirty="0">
              <a:solidFill>
                <a:schemeClr val="tx1"/>
              </a:solidFill>
            </a:endParaRPr>
          </a:p>
        </p:txBody>
      </p:sp>
      <p:sp>
        <p:nvSpPr>
          <p:cNvPr id="9" name="Text Placeholder 8"/>
          <p:cNvSpPr>
            <a:spLocks noGrp="1"/>
          </p:cNvSpPr>
          <p:nvPr>
            <p:ph type="body" sz="quarter" idx="10"/>
          </p:nvPr>
        </p:nvSpPr>
        <p:spPr>
          <a:xfrm>
            <a:off x="368300" y="767292"/>
            <a:ext cx="8394700" cy="455509"/>
          </a:xfrm>
        </p:spPr>
        <p:txBody>
          <a:bodyPr/>
          <a:lstStyle/>
          <a:p>
            <a:r>
              <a:rPr lang="ja-JP" altLang="en-US" dirty="0" smtClean="0">
                <a:solidFill>
                  <a:schemeClr val="accent2"/>
                </a:solidFill>
              </a:rPr>
              <a:t>アニメーション</a:t>
            </a:r>
            <a:endParaRPr lang="ja-JP" altLang="en-US" dirty="0">
              <a:solidFill>
                <a:schemeClr val="accent2"/>
              </a:solidFill>
            </a:endParaRPr>
          </a:p>
        </p:txBody>
      </p:sp>
    </p:spTree>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altLang="ja-JP" dirty="0" smtClean="0">
                <a:solidFill>
                  <a:schemeClr val="tx1"/>
                </a:solidFill>
              </a:rPr>
              <a:t>WPF </a:t>
            </a:r>
            <a:r>
              <a:rPr lang="ja-JP" altLang="en-US" dirty="0" smtClean="0">
                <a:solidFill>
                  <a:schemeClr val="tx1"/>
                </a:solidFill>
              </a:rPr>
              <a:t>アプリケーション</a:t>
            </a:r>
            <a:endParaRPr kumimoji="1" lang="ja-JP" altLang="en-US" dirty="0">
              <a:solidFill>
                <a:schemeClr val="tx1"/>
              </a:solidFill>
            </a:endParaRPr>
          </a:p>
        </p:txBody>
      </p:sp>
      <p:sp>
        <p:nvSpPr>
          <p:cNvPr id="4" name="テキスト プレースホルダ 3"/>
          <p:cNvSpPr>
            <a:spLocks noGrp="1"/>
          </p:cNvSpPr>
          <p:nvPr>
            <p:ph type="body" sz="quarter" idx="10"/>
          </p:nvPr>
        </p:nvSpPr>
        <p:spPr>
          <a:xfrm>
            <a:off x="368300" y="767292"/>
            <a:ext cx="8394700" cy="455509"/>
          </a:xfrm>
        </p:spPr>
        <p:txBody>
          <a:bodyPr/>
          <a:lstStyle/>
          <a:p>
            <a:r>
              <a:rPr lang="ja-JP" altLang="en-US" dirty="0" smtClean="0">
                <a:solidFill>
                  <a:schemeClr val="accent2"/>
                </a:solidFill>
              </a:rPr>
              <a:t>アニメーション</a:t>
            </a:r>
            <a:endParaRPr lang="ja-JP" altLang="en-US" dirty="0">
              <a:solidFill>
                <a:schemeClr val="accent2"/>
              </a:solidFill>
            </a:endParaRPr>
          </a:p>
        </p:txBody>
      </p:sp>
      <p:sp>
        <p:nvSpPr>
          <p:cNvPr id="7" name="Content Placeholder 6"/>
          <p:cNvSpPr>
            <a:spLocks noGrp="1"/>
          </p:cNvSpPr>
          <p:nvPr>
            <p:ph idx="1"/>
          </p:nvPr>
        </p:nvSpPr>
        <p:spPr>
          <a:xfrm>
            <a:off x="287618" y="1355819"/>
            <a:ext cx="8382000" cy="1197764"/>
          </a:xfrm>
        </p:spPr>
        <p:txBody>
          <a:bodyPr/>
          <a:lstStyle/>
          <a:p>
            <a:r>
              <a:rPr lang="ja-JP" altLang="en-US" dirty="0" smtClean="0"/>
              <a:t>マウスをかざすと大きくなるボタンを作ってみましょう。</a:t>
            </a:r>
            <a:endParaRPr lang="en-US" altLang="ja-JP" dirty="0" smtClean="0"/>
          </a:p>
          <a:p>
            <a:pPr lvl="1"/>
            <a:r>
              <a:rPr lang="ja-JP" altLang="en-US" dirty="0" smtClean="0"/>
              <a:t>新しいプロジェクトを作成しボタンを配置します。</a:t>
            </a:r>
            <a:endParaRPr lang="en-US" altLang="ja-JP" dirty="0" smtClean="0"/>
          </a:p>
        </p:txBody>
      </p:sp>
      <p:pic>
        <p:nvPicPr>
          <p:cNvPr id="11" name="図 10" descr="キャプチャ16-1-1.JPG"/>
          <p:cNvPicPr>
            <a:picLocks noChangeAspect="1"/>
          </p:cNvPicPr>
          <p:nvPr/>
        </p:nvPicPr>
        <p:blipFill>
          <a:blip r:embed="rId2"/>
          <a:stretch>
            <a:fillRect/>
          </a:stretch>
        </p:blipFill>
        <p:spPr>
          <a:xfrm>
            <a:off x="526116" y="2724711"/>
            <a:ext cx="2228850" cy="2000250"/>
          </a:xfrm>
          <a:prstGeom prst="rect">
            <a:avLst/>
          </a:prstGeom>
        </p:spPr>
      </p:pic>
      <p:sp>
        <p:nvSpPr>
          <p:cNvPr id="12" name="四角形吹き出し 11"/>
          <p:cNvSpPr/>
          <p:nvPr/>
        </p:nvSpPr>
        <p:spPr bwMode="blackGray">
          <a:xfrm>
            <a:off x="5620870" y="2944906"/>
            <a:ext cx="3334871" cy="632012"/>
          </a:xfrm>
          <a:prstGeom prst="wedgeRectCallout">
            <a:avLst>
              <a:gd name="adj1" fmla="val -180866"/>
              <a:gd name="adj2" fmla="val -7112"/>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ja-JP" altLang="en-US" sz="2800" b="0" i="0" u="none" strike="noStrike" cap="none" normalizeH="0" baseline="0" dirty="0" smtClean="0">
                <a:solidFill>
                  <a:schemeClr val="bg1"/>
                </a:solidFill>
                <a:effectLst>
                  <a:outerShdw blurRad="38100" dist="38100" dir="2700000" algn="tl">
                    <a:srgbClr val="000000">
                      <a:alpha val="43137"/>
                    </a:srgbClr>
                  </a:outerShdw>
                </a:effectLst>
              </a:rPr>
              <a:t>ボタンを配置します。</a:t>
            </a:r>
          </a:p>
        </p:txBody>
      </p:sp>
      <p:pic>
        <p:nvPicPr>
          <p:cNvPr id="13" name="図 12" descr="キャプチャ16-1-2.JPG"/>
          <p:cNvPicPr>
            <a:picLocks noChangeAspect="1"/>
          </p:cNvPicPr>
          <p:nvPr/>
        </p:nvPicPr>
        <p:blipFill>
          <a:blip r:embed="rId3"/>
          <a:stretch>
            <a:fillRect/>
          </a:stretch>
        </p:blipFill>
        <p:spPr>
          <a:xfrm>
            <a:off x="582425" y="4914900"/>
            <a:ext cx="3900485" cy="1714499"/>
          </a:xfrm>
          <a:prstGeom prst="rect">
            <a:avLst/>
          </a:prstGeom>
        </p:spPr>
      </p:pic>
      <p:sp>
        <p:nvSpPr>
          <p:cNvPr id="10" name="四角形吹き出し 9"/>
          <p:cNvSpPr/>
          <p:nvPr/>
        </p:nvSpPr>
        <p:spPr bwMode="blackGray">
          <a:xfrm>
            <a:off x="5096435" y="5544671"/>
            <a:ext cx="3877237" cy="632012"/>
          </a:xfrm>
          <a:prstGeom prst="wedgeRectCallout">
            <a:avLst>
              <a:gd name="adj1" fmla="val -110296"/>
              <a:gd name="adj2" fmla="val -53920"/>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altLang="ja-JP" sz="2800" dirty="0" smtClean="0">
                <a:solidFill>
                  <a:schemeClr val="bg1"/>
                </a:solidFill>
                <a:effectLst>
                  <a:outerShdw blurRad="38100" dist="38100" dir="2700000" algn="tl">
                    <a:srgbClr val="000000">
                      <a:alpha val="43137"/>
                    </a:srgbClr>
                  </a:outerShdw>
                </a:effectLst>
              </a:rPr>
              <a:t>10x10</a:t>
            </a:r>
            <a:r>
              <a:rPr lang="ja-JP" altLang="en-US" sz="2800" dirty="0" smtClean="0">
                <a:solidFill>
                  <a:schemeClr val="bg1"/>
                </a:solidFill>
                <a:effectLst>
                  <a:outerShdw blurRad="38100" dist="38100" dir="2700000" algn="tl">
                    <a:srgbClr val="000000">
                      <a:alpha val="43137"/>
                    </a:srgbClr>
                  </a:outerShdw>
                </a:effectLst>
              </a:rPr>
              <a:t>の大きさに</a:t>
            </a:r>
            <a:r>
              <a:rPr kumimoji="0" lang="ja-JP" altLang="en-US" sz="2800" b="0" i="0" u="none" strike="noStrike" cap="none" normalizeH="0" baseline="0" dirty="0" smtClean="0">
                <a:solidFill>
                  <a:schemeClr val="bg1"/>
                </a:solidFill>
                <a:effectLst>
                  <a:outerShdw blurRad="38100" dist="38100" dir="2700000" algn="tl">
                    <a:srgbClr val="000000">
                      <a:alpha val="43137"/>
                    </a:srgbClr>
                  </a:outerShdw>
                </a:effectLst>
              </a:rPr>
              <a:t>します。</a:t>
            </a:r>
          </a:p>
        </p:txBody>
      </p:sp>
    </p:spTree>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altLang="ja-JP" dirty="0" smtClean="0">
                <a:solidFill>
                  <a:schemeClr val="tx1"/>
                </a:solidFill>
              </a:rPr>
              <a:t>WPF </a:t>
            </a:r>
            <a:r>
              <a:rPr lang="ja-JP" altLang="en-US" dirty="0" smtClean="0">
                <a:solidFill>
                  <a:schemeClr val="tx1"/>
                </a:solidFill>
              </a:rPr>
              <a:t>アプリケーション</a:t>
            </a:r>
            <a:endParaRPr kumimoji="1" lang="ja-JP" altLang="en-US" dirty="0">
              <a:solidFill>
                <a:schemeClr val="tx1"/>
              </a:solidFill>
            </a:endParaRPr>
          </a:p>
        </p:txBody>
      </p:sp>
      <p:sp>
        <p:nvSpPr>
          <p:cNvPr id="4" name="テキスト プレースホルダ 3"/>
          <p:cNvSpPr>
            <a:spLocks noGrp="1"/>
          </p:cNvSpPr>
          <p:nvPr>
            <p:ph type="body" sz="quarter" idx="10"/>
          </p:nvPr>
        </p:nvSpPr>
        <p:spPr>
          <a:xfrm>
            <a:off x="368300" y="767292"/>
            <a:ext cx="8394700" cy="455509"/>
          </a:xfrm>
        </p:spPr>
        <p:txBody>
          <a:bodyPr/>
          <a:lstStyle/>
          <a:p>
            <a:r>
              <a:rPr lang="ja-JP" altLang="en-US" dirty="0" smtClean="0">
                <a:solidFill>
                  <a:schemeClr val="accent2"/>
                </a:solidFill>
              </a:rPr>
              <a:t>アニメーション</a:t>
            </a:r>
            <a:endParaRPr lang="ja-JP" altLang="en-US" dirty="0">
              <a:solidFill>
                <a:schemeClr val="accent2"/>
              </a:solidFill>
            </a:endParaRPr>
          </a:p>
        </p:txBody>
      </p:sp>
      <p:sp>
        <p:nvSpPr>
          <p:cNvPr id="7" name="Content Placeholder 6"/>
          <p:cNvSpPr>
            <a:spLocks noGrp="1"/>
          </p:cNvSpPr>
          <p:nvPr>
            <p:ph idx="1"/>
          </p:nvPr>
        </p:nvSpPr>
        <p:spPr>
          <a:xfrm>
            <a:off x="287618" y="1355819"/>
            <a:ext cx="8382000" cy="1163395"/>
          </a:xfrm>
        </p:spPr>
        <p:txBody>
          <a:bodyPr/>
          <a:lstStyle/>
          <a:p>
            <a:r>
              <a:rPr lang="ja-JP" altLang="en-US" dirty="0" smtClean="0"/>
              <a:t>マウスがボタンの描画領域に入ったときに発生するイベントは </a:t>
            </a:r>
            <a:r>
              <a:rPr lang="en-US" altLang="ja-JP" dirty="0" err="1" smtClean="0"/>
              <a:t>MouseEnter</a:t>
            </a:r>
            <a:r>
              <a:rPr lang="ja-JP" altLang="en-US" dirty="0" smtClean="0"/>
              <a:t> です、トリガにボタンの </a:t>
            </a:r>
            <a:r>
              <a:rPr lang="en-US" altLang="ja-JP" dirty="0" err="1" smtClean="0"/>
              <a:t>MouseEnter</a:t>
            </a:r>
            <a:r>
              <a:rPr lang="ja-JP" altLang="en-US" dirty="0" smtClean="0"/>
              <a:t> イベントを作成します。</a:t>
            </a:r>
            <a:endParaRPr lang="en-US" altLang="ja-JP" dirty="0" smtClean="0"/>
          </a:p>
        </p:txBody>
      </p:sp>
      <p:pic>
        <p:nvPicPr>
          <p:cNvPr id="10" name="図 9" descr="キャプチャ16-2-1.JPG"/>
          <p:cNvPicPr>
            <a:picLocks noChangeAspect="1"/>
          </p:cNvPicPr>
          <p:nvPr/>
        </p:nvPicPr>
        <p:blipFill>
          <a:blip r:embed="rId2"/>
          <a:stretch>
            <a:fillRect/>
          </a:stretch>
        </p:blipFill>
        <p:spPr>
          <a:xfrm>
            <a:off x="864533" y="2584356"/>
            <a:ext cx="2752725" cy="3958816"/>
          </a:xfrm>
          <a:prstGeom prst="rect">
            <a:avLst/>
          </a:prstGeom>
        </p:spPr>
      </p:pic>
      <p:sp>
        <p:nvSpPr>
          <p:cNvPr id="12" name="四角形吹き出し 11"/>
          <p:cNvSpPr/>
          <p:nvPr/>
        </p:nvSpPr>
        <p:spPr bwMode="blackGray">
          <a:xfrm>
            <a:off x="5392270" y="3886200"/>
            <a:ext cx="3334871" cy="632012"/>
          </a:xfrm>
          <a:prstGeom prst="wedgeRectCallout">
            <a:avLst>
              <a:gd name="adj1" fmla="val -151430"/>
              <a:gd name="adj2" fmla="val 58846"/>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ja-JP" altLang="en-US" sz="2800" b="0" i="0" u="none" strike="noStrike" cap="none" normalizeH="0" baseline="0" dirty="0" smtClean="0">
                <a:solidFill>
                  <a:schemeClr val="bg1"/>
                </a:solidFill>
                <a:effectLst>
                  <a:outerShdw blurRad="38100" dist="38100" dir="2700000" algn="tl">
                    <a:srgbClr val="000000">
                      <a:alpha val="43137"/>
                    </a:srgbClr>
                  </a:outerShdw>
                </a:effectLst>
              </a:rPr>
              <a:t>ボタンを選択します。</a:t>
            </a:r>
          </a:p>
        </p:txBody>
      </p:sp>
      <p:sp>
        <p:nvSpPr>
          <p:cNvPr id="11" name="四角形吹き出し 10"/>
          <p:cNvSpPr/>
          <p:nvPr/>
        </p:nvSpPr>
        <p:spPr bwMode="blackGray">
          <a:xfrm>
            <a:off x="5289176" y="5127811"/>
            <a:ext cx="3437965" cy="977153"/>
          </a:xfrm>
          <a:prstGeom prst="wedgeRectCallout">
            <a:avLst>
              <a:gd name="adj1" fmla="val -144575"/>
              <a:gd name="adj2" fmla="val -51411"/>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r>
              <a:rPr lang="en-US" altLang="ja-JP" sz="2800" dirty="0" err="1" smtClean="0">
                <a:solidFill>
                  <a:schemeClr val="bg1"/>
                </a:solidFill>
              </a:rPr>
              <a:t>MouseEnter</a:t>
            </a:r>
            <a:r>
              <a:rPr lang="ja-JP" altLang="en-US" sz="2800" dirty="0" smtClean="0">
                <a:solidFill>
                  <a:schemeClr val="bg1"/>
                </a:solidFill>
              </a:rPr>
              <a:t> イベント</a:t>
            </a:r>
            <a:r>
              <a:rPr kumimoji="0" lang="ja-JP" altLang="en-US" sz="2800" b="0" i="0" u="none" strike="noStrike" cap="none" normalizeH="0" baseline="0" dirty="0" smtClean="0">
                <a:solidFill>
                  <a:schemeClr val="bg1"/>
                </a:solidFill>
                <a:effectLst>
                  <a:outerShdw blurRad="38100" dist="38100" dir="2700000" algn="tl">
                    <a:srgbClr val="000000">
                      <a:alpha val="43137"/>
                    </a:srgbClr>
                  </a:outerShdw>
                </a:effectLst>
              </a:rPr>
              <a:t>を選択します。</a:t>
            </a:r>
          </a:p>
        </p:txBody>
      </p:sp>
      <p:sp>
        <p:nvSpPr>
          <p:cNvPr id="13" name="四角形吹き出し 12"/>
          <p:cNvSpPr/>
          <p:nvPr/>
        </p:nvSpPr>
        <p:spPr bwMode="blackGray">
          <a:xfrm>
            <a:off x="4733365" y="2599764"/>
            <a:ext cx="3971365" cy="815789"/>
          </a:xfrm>
          <a:prstGeom prst="wedgeRectCallout">
            <a:avLst>
              <a:gd name="adj1" fmla="val -121248"/>
              <a:gd name="adj2" fmla="val 45390"/>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ja-JP" altLang="en-US" sz="2800" dirty="0" smtClean="0">
                <a:solidFill>
                  <a:schemeClr val="bg1"/>
                </a:solidFill>
                <a:effectLst>
                  <a:outerShdw blurRad="38100" dist="38100" dir="2700000" algn="tl">
                    <a:srgbClr val="000000">
                      <a:alpha val="43137"/>
                    </a:srgbClr>
                  </a:outerShdw>
                </a:effectLst>
              </a:rPr>
              <a:t>＋イベントをクリックしてイベントを追加</a:t>
            </a:r>
            <a:r>
              <a:rPr kumimoji="0" lang="ja-JP" altLang="en-US" sz="2800" b="0" i="0" u="none" strike="noStrike" cap="none" normalizeH="0" baseline="0" dirty="0" smtClean="0">
                <a:solidFill>
                  <a:schemeClr val="bg1"/>
                </a:solidFill>
                <a:effectLst>
                  <a:outerShdw blurRad="38100" dist="38100" dir="2700000" algn="tl">
                    <a:srgbClr val="000000">
                      <a:alpha val="43137"/>
                    </a:srgbClr>
                  </a:outerShdw>
                </a:effectLst>
              </a:rPr>
              <a:t>します。</a:t>
            </a:r>
          </a:p>
        </p:txBody>
      </p:sp>
    </p:spTree>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altLang="ja-JP" dirty="0" smtClean="0">
                <a:solidFill>
                  <a:schemeClr val="tx1"/>
                </a:solidFill>
              </a:rPr>
              <a:t>WPF </a:t>
            </a:r>
            <a:r>
              <a:rPr lang="ja-JP" altLang="en-US" dirty="0" smtClean="0">
                <a:solidFill>
                  <a:schemeClr val="tx1"/>
                </a:solidFill>
              </a:rPr>
              <a:t>アプリケーション</a:t>
            </a:r>
            <a:endParaRPr kumimoji="1" lang="ja-JP" altLang="en-US" dirty="0">
              <a:solidFill>
                <a:schemeClr val="tx1"/>
              </a:solidFill>
            </a:endParaRPr>
          </a:p>
        </p:txBody>
      </p:sp>
      <p:sp>
        <p:nvSpPr>
          <p:cNvPr id="4" name="テキスト プレースホルダ 3"/>
          <p:cNvSpPr>
            <a:spLocks noGrp="1"/>
          </p:cNvSpPr>
          <p:nvPr>
            <p:ph type="body" sz="quarter" idx="10"/>
          </p:nvPr>
        </p:nvSpPr>
        <p:spPr>
          <a:xfrm>
            <a:off x="368300" y="767292"/>
            <a:ext cx="8394700" cy="455509"/>
          </a:xfrm>
        </p:spPr>
        <p:txBody>
          <a:bodyPr/>
          <a:lstStyle/>
          <a:p>
            <a:r>
              <a:rPr lang="ja-JP" altLang="en-US" dirty="0" smtClean="0">
                <a:solidFill>
                  <a:schemeClr val="accent2"/>
                </a:solidFill>
              </a:rPr>
              <a:t>アニメーション</a:t>
            </a:r>
            <a:endParaRPr lang="ja-JP" altLang="en-US" dirty="0">
              <a:solidFill>
                <a:schemeClr val="accent2"/>
              </a:solidFill>
            </a:endParaRPr>
          </a:p>
        </p:txBody>
      </p:sp>
      <p:sp>
        <p:nvSpPr>
          <p:cNvPr id="7" name="Content Placeholder 6"/>
          <p:cNvSpPr>
            <a:spLocks noGrp="1"/>
          </p:cNvSpPr>
          <p:nvPr>
            <p:ph idx="1"/>
          </p:nvPr>
        </p:nvSpPr>
        <p:spPr>
          <a:xfrm>
            <a:off x="287618" y="1355819"/>
            <a:ext cx="8382000" cy="775597"/>
          </a:xfrm>
        </p:spPr>
        <p:txBody>
          <a:bodyPr/>
          <a:lstStyle/>
          <a:p>
            <a:r>
              <a:rPr lang="en-US" altLang="ja-JP" dirty="0" err="1" smtClean="0"/>
              <a:t>MouseEnter</a:t>
            </a:r>
            <a:r>
              <a:rPr lang="ja-JP" altLang="en-US" dirty="0" smtClean="0"/>
              <a:t> イベント発生時に実行するタイムラインを割り当てます。</a:t>
            </a:r>
            <a:endParaRPr lang="en-US" altLang="ja-JP" dirty="0" smtClean="0"/>
          </a:p>
        </p:txBody>
      </p:sp>
      <p:pic>
        <p:nvPicPr>
          <p:cNvPr id="9" name="図 8" descr="キャプチャ16-3.JPG"/>
          <p:cNvPicPr>
            <a:picLocks noChangeAspect="1"/>
          </p:cNvPicPr>
          <p:nvPr/>
        </p:nvPicPr>
        <p:blipFill>
          <a:blip r:embed="rId2"/>
          <a:stretch>
            <a:fillRect/>
          </a:stretch>
        </p:blipFill>
        <p:spPr>
          <a:xfrm>
            <a:off x="611281" y="5362575"/>
            <a:ext cx="5581650" cy="1162050"/>
          </a:xfrm>
          <a:prstGeom prst="rect">
            <a:avLst/>
          </a:prstGeom>
        </p:spPr>
      </p:pic>
      <p:pic>
        <p:nvPicPr>
          <p:cNvPr id="14" name="図 13" descr="キャプチャ16-2-1.JPG"/>
          <p:cNvPicPr>
            <a:picLocks noChangeAspect="1"/>
          </p:cNvPicPr>
          <p:nvPr/>
        </p:nvPicPr>
        <p:blipFill>
          <a:blip r:embed="rId3"/>
          <a:stretch>
            <a:fillRect/>
          </a:stretch>
        </p:blipFill>
        <p:spPr>
          <a:xfrm>
            <a:off x="555251" y="2584356"/>
            <a:ext cx="1847850" cy="2657475"/>
          </a:xfrm>
          <a:prstGeom prst="rect">
            <a:avLst/>
          </a:prstGeom>
        </p:spPr>
      </p:pic>
      <p:sp>
        <p:nvSpPr>
          <p:cNvPr id="13" name="四角形吹き出し 12"/>
          <p:cNvSpPr/>
          <p:nvPr/>
        </p:nvSpPr>
        <p:spPr bwMode="blackGray">
          <a:xfrm>
            <a:off x="4733365" y="2599764"/>
            <a:ext cx="3971365" cy="815789"/>
          </a:xfrm>
          <a:prstGeom prst="wedgeRectCallout">
            <a:avLst>
              <a:gd name="adj1" fmla="val -109058"/>
              <a:gd name="adj2" fmla="val 124511"/>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ja-JP" altLang="en-US" sz="2800" dirty="0" smtClean="0">
                <a:solidFill>
                  <a:schemeClr val="bg1"/>
                </a:solidFill>
                <a:effectLst>
                  <a:outerShdw blurRad="38100" dist="38100" dir="2700000" algn="tl">
                    <a:srgbClr val="000000">
                      <a:alpha val="43137"/>
                    </a:srgbClr>
                  </a:outerShdw>
                </a:effectLst>
              </a:rPr>
              <a:t>＋をクリックしてタイムラインを割り当てます</a:t>
            </a:r>
            <a:r>
              <a:rPr kumimoji="0" lang="ja-JP" altLang="en-US" sz="2800" b="0" i="0" u="none" strike="noStrike" cap="none" normalizeH="0" baseline="0" dirty="0" smtClean="0">
                <a:solidFill>
                  <a:schemeClr val="bg1"/>
                </a:solidFill>
                <a:effectLst>
                  <a:outerShdw blurRad="38100" dist="38100" dir="2700000" algn="tl">
                    <a:srgbClr val="000000">
                      <a:alpha val="43137"/>
                    </a:srgbClr>
                  </a:outerShdw>
                </a:effectLst>
              </a:rPr>
              <a:t>。</a:t>
            </a:r>
          </a:p>
        </p:txBody>
      </p:sp>
      <p:sp>
        <p:nvSpPr>
          <p:cNvPr id="11" name="四角形吹き出し 10"/>
          <p:cNvSpPr/>
          <p:nvPr/>
        </p:nvSpPr>
        <p:spPr bwMode="blackGray">
          <a:xfrm>
            <a:off x="3738282" y="3971364"/>
            <a:ext cx="4988859" cy="977153"/>
          </a:xfrm>
          <a:prstGeom prst="wedgeRectCallout">
            <a:avLst>
              <a:gd name="adj1" fmla="val -51711"/>
              <a:gd name="adj2" fmla="val 121983"/>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r>
              <a:rPr kumimoji="0" lang="ja-JP" altLang="en-US" sz="2800" b="0" i="0" u="none" strike="noStrike" cap="none" normalizeH="0" baseline="0" dirty="0" smtClean="0">
                <a:solidFill>
                  <a:schemeClr val="bg1"/>
                </a:solidFill>
                <a:effectLst>
                  <a:outerShdw blurRad="38100" dist="38100" dir="2700000" algn="tl">
                    <a:srgbClr val="000000">
                      <a:alpha val="43137"/>
                    </a:srgbClr>
                  </a:outerShdw>
                </a:effectLst>
              </a:rPr>
              <a:t>タイムラインが存在しないので新規で自動作成されます。</a:t>
            </a:r>
          </a:p>
        </p:txBody>
      </p:sp>
    </p:spTree>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altLang="ja-JP" dirty="0" smtClean="0">
                <a:solidFill>
                  <a:schemeClr val="tx1"/>
                </a:solidFill>
              </a:rPr>
              <a:t>WPF </a:t>
            </a:r>
            <a:r>
              <a:rPr lang="ja-JP" altLang="en-US" dirty="0" smtClean="0">
                <a:solidFill>
                  <a:schemeClr val="tx1"/>
                </a:solidFill>
              </a:rPr>
              <a:t>アプリケーション</a:t>
            </a:r>
            <a:endParaRPr kumimoji="1" lang="ja-JP" altLang="en-US" dirty="0">
              <a:solidFill>
                <a:schemeClr val="tx1"/>
              </a:solidFill>
            </a:endParaRPr>
          </a:p>
        </p:txBody>
      </p:sp>
      <p:sp>
        <p:nvSpPr>
          <p:cNvPr id="4" name="テキスト プレースホルダ 3"/>
          <p:cNvSpPr>
            <a:spLocks noGrp="1"/>
          </p:cNvSpPr>
          <p:nvPr>
            <p:ph type="body" sz="quarter" idx="10"/>
          </p:nvPr>
        </p:nvSpPr>
        <p:spPr>
          <a:xfrm>
            <a:off x="368300" y="767292"/>
            <a:ext cx="8394700" cy="455509"/>
          </a:xfrm>
        </p:spPr>
        <p:txBody>
          <a:bodyPr/>
          <a:lstStyle/>
          <a:p>
            <a:r>
              <a:rPr lang="ja-JP" altLang="en-US" dirty="0" smtClean="0">
                <a:solidFill>
                  <a:schemeClr val="accent2"/>
                </a:solidFill>
              </a:rPr>
              <a:t>アニメーション</a:t>
            </a:r>
            <a:endParaRPr lang="ja-JP" altLang="en-US" dirty="0">
              <a:solidFill>
                <a:schemeClr val="accent2"/>
              </a:solidFill>
            </a:endParaRPr>
          </a:p>
        </p:txBody>
      </p:sp>
      <p:sp>
        <p:nvSpPr>
          <p:cNvPr id="7" name="Content Placeholder 6"/>
          <p:cNvSpPr>
            <a:spLocks noGrp="1"/>
          </p:cNvSpPr>
          <p:nvPr>
            <p:ph idx="1"/>
          </p:nvPr>
        </p:nvSpPr>
        <p:spPr>
          <a:xfrm>
            <a:off x="287618" y="1355819"/>
            <a:ext cx="8382000" cy="775597"/>
          </a:xfrm>
        </p:spPr>
        <p:txBody>
          <a:bodyPr/>
          <a:lstStyle/>
          <a:p>
            <a:r>
              <a:rPr lang="ja-JP" altLang="en-US" dirty="0" smtClean="0"/>
              <a:t>タイムラインが表示され記録オンの状態になります。</a:t>
            </a:r>
            <a:endParaRPr lang="en-US" altLang="ja-JP" dirty="0" smtClean="0"/>
          </a:p>
        </p:txBody>
      </p:sp>
      <p:pic>
        <p:nvPicPr>
          <p:cNvPr id="10" name="図 9" descr="キャプチャ16-4-4.JPG"/>
          <p:cNvPicPr>
            <a:picLocks noChangeAspect="1"/>
          </p:cNvPicPr>
          <p:nvPr/>
        </p:nvPicPr>
        <p:blipFill>
          <a:blip r:embed="rId2"/>
          <a:stretch>
            <a:fillRect/>
          </a:stretch>
        </p:blipFill>
        <p:spPr>
          <a:xfrm>
            <a:off x="459442" y="2223246"/>
            <a:ext cx="5562600" cy="2895600"/>
          </a:xfrm>
          <a:prstGeom prst="rect">
            <a:avLst/>
          </a:prstGeom>
        </p:spPr>
      </p:pic>
      <p:pic>
        <p:nvPicPr>
          <p:cNvPr id="12" name="図 11" descr="キャプチャ16-4-2.JPG"/>
          <p:cNvPicPr>
            <a:picLocks noChangeAspect="1"/>
          </p:cNvPicPr>
          <p:nvPr/>
        </p:nvPicPr>
        <p:blipFill>
          <a:blip r:embed="rId3"/>
          <a:stretch>
            <a:fillRect/>
          </a:stretch>
        </p:blipFill>
        <p:spPr>
          <a:xfrm>
            <a:off x="4974292" y="4023472"/>
            <a:ext cx="3848100" cy="2495550"/>
          </a:xfrm>
          <a:prstGeom prst="rect">
            <a:avLst/>
          </a:prstGeom>
        </p:spPr>
      </p:pic>
      <p:sp>
        <p:nvSpPr>
          <p:cNvPr id="15" name="四角形吹き出し 14"/>
          <p:cNvSpPr/>
          <p:nvPr/>
        </p:nvSpPr>
        <p:spPr bwMode="blackGray">
          <a:xfrm>
            <a:off x="430308" y="5329517"/>
            <a:ext cx="3751728" cy="1272990"/>
          </a:xfrm>
          <a:prstGeom prst="wedgeRectCallout">
            <a:avLst>
              <a:gd name="adj1" fmla="val -49895"/>
              <a:gd name="adj2" fmla="val -47649"/>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ja-JP" altLang="en-US" sz="2800" dirty="0" smtClean="0">
                <a:solidFill>
                  <a:schemeClr val="bg1"/>
                </a:solidFill>
                <a:effectLst>
                  <a:outerShdw blurRad="38100" dist="38100" dir="2700000" algn="tl">
                    <a:srgbClr val="000000">
                      <a:alpha val="43137"/>
                    </a:srgbClr>
                  </a:outerShdw>
                </a:effectLst>
              </a:rPr>
              <a:t>注）このハードコピーは作業中の画面です</a:t>
            </a:r>
            <a:r>
              <a:rPr kumimoji="0" lang="ja-JP" altLang="en-US" sz="2800" b="0" i="0" u="none" strike="noStrike" cap="none" normalizeH="0" baseline="0" dirty="0" smtClean="0">
                <a:solidFill>
                  <a:schemeClr val="bg1"/>
                </a:solidFill>
                <a:effectLst>
                  <a:outerShdw blurRad="38100" dist="38100" dir="2700000" algn="tl">
                    <a:srgbClr val="000000">
                      <a:alpha val="43137"/>
                    </a:srgbClr>
                  </a:outerShdw>
                </a:effectLst>
              </a:rPr>
              <a:t>。</a:t>
            </a:r>
          </a:p>
        </p:txBody>
      </p:sp>
    </p:spTree>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図 11" descr="キャプチャ16-8-1.JPG"/>
          <p:cNvPicPr>
            <a:picLocks noChangeAspect="1"/>
          </p:cNvPicPr>
          <p:nvPr/>
        </p:nvPicPr>
        <p:blipFill>
          <a:blip r:embed="rId2"/>
          <a:stretch>
            <a:fillRect/>
          </a:stretch>
        </p:blipFill>
        <p:spPr>
          <a:xfrm>
            <a:off x="447395" y="2185146"/>
            <a:ext cx="5983663" cy="3919819"/>
          </a:xfrm>
          <a:prstGeom prst="rect">
            <a:avLst/>
          </a:prstGeom>
        </p:spPr>
      </p:pic>
      <p:sp>
        <p:nvSpPr>
          <p:cNvPr id="2" name="タイトル 1"/>
          <p:cNvSpPr>
            <a:spLocks noGrp="1"/>
          </p:cNvSpPr>
          <p:nvPr>
            <p:ph type="title"/>
          </p:nvPr>
        </p:nvSpPr>
        <p:spPr/>
        <p:txBody>
          <a:bodyPr/>
          <a:lstStyle/>
          <a:p>
            <a:r>
              <a:rPr altLang="ja-JP" dirty="0" smtClean="0">
                <a:solidFill>
                  <a:schemeClr val="tx1"/>
                </a:solidFill>
              </a:rPr>
              <a:t>WPF </a:t>
            </a:r>
            <a:r>
              <a:rPr lang="ja-JP" altLang="en-US" dirty="0" smtClean="0">
                <a:solidFill>
                  <a:schemeClr val="tx1"/>
                </a:solidFill>
              </a:rPr>
              <a:t>アプリケーション</a:t>
            </a:r>
            <a:endParaRPr kumimoji="1" lang="ja-JP" altLang="en-US" dirty="0">
              <a:solidFill>
                <a:schemeClr val="tx1"/>
              </a:solidFill>
            </a:endParaRPr>
          </a:p>
        </p:txBody>
      </p:sp>
      <p:sp>
        <p:nvSpPr>
          <p:cNvPr id="4" name="テキスト プレースホルダ 3"/>
          <p:cNvSpPr>
            <a:spLocks noGrp="1"/>
          </p:cNvSpPr>
          <p:nvPr>
            <p:ph type="body" sz="quarter" idx="10"/>
          </p:nvPr>
        </p:nvSpPr>
        <p:spPr>
          <a:xfrm>
            <a:off x="368300" y="767292"/>
            <a:ext cx="8394700" cy="455509"/>
          </a:xfrm>
        </p:spPr>
        <p:txBody>
          <a:bodyPr/>
          <a:lstStyle/>
          <a:p>
            <a:r>
              <a:rPr lang="ja-JP" altLang="en-US" dirty="0" smtClean="0">
                <a:solidFill>
                  <a:schemeClr val="accent2"/>
                </a:solidFill>
              </a:rPr>
              <a:t>アニメーション</a:t>
            </a:r>
            <a:endParaRPr lang="ja-JP" altLang="en-US" dirty="0">
              <a:solidFill>
                <a:schemeClr val="accent2"/>
              </a:solidFill>
            </a:endParaRPr>
          </a:p>
        </p:txBody>
      </p:sp>
      <p:sp>
        <p:nvSpPr>
          <p:cNvPr id="7" name="Content Placeholder 6"/>
          <p:cNvSpPr>
            <a:spLocks noGrp="1"/>
          </p:cNvSpPr>
          <p:nvPr>
            <p:ph idx="1"/>
          </p:nvPr>
        </p:nvSpPr>
        <p:spPr>
          <a:xfrm>
            <a:off x="287618" y="1355819"/>
            <a:ext cx="8382000" cy="775597"/>
          </a:xfrm>
        </p:spPr>
        <p:txBody>
          <a:bodyPr/>
          <a:lstStyle/>
          <a:p>
            <a:r>
              <a:rPr lang="en-US" altLang="ja-JP" dirty="0" err="1" smtClean="0"/>
              <a:t>MouseEnter</a:t>
            </a:r>
            <a:r>
              <a:rPr lang="ja-JP" altLang="en-US" dirty="0" smtClean="0"/>
              <a:t> イベント発生で</a:t>
            </a:r>
            <a:r>
              <a:rPr lang="en-US" altLang="ja-JP" dirty="0" smtClean="0"/>
              <a:t>1</a:t>
            </a:r>
            <a:r>
              <a:rPr lang="ja-JP" altLang="en-US" dirty="0" smtClean="0"/>
              <a:t>秒後にボタンサイズを指定します。</a:t>
            </a:r>
            <a:endParaRPr lang="en-US" altLang="ja-JP" dirty="0" smtClean="0"/>
          </a:p>
        </p:txBody>
      </p:sp>
      <p:sp>
        <p:nvSpPr>
          <p:cNvPr id="13" name="四角形吹き出し 12"/>
          <p:cNvSpPr/>
          <p:nvPr/>
        </p:nvSpPr>
        <p:spPr bwMode="blackGray">
          <a:xfrm>
            <a:off x="968189" y="4979893"/>
            <a:ext cx="3971365" cy="815789"/>
          </a:xfrm>
          <a:prstGeom prst="wedgeRectCallout">
            <a:avLst>
              <a:gd name="adj1" fmla="val -36259"/>
              <a:gd name="adj2" fmla="val -93071"/>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ja-JP" altLang="en-US" sz="2800" b="0" i="0" u="none" strike="noStrike" cap="none" normalizeH="0" baseline="0" dirty="0" smtClean="0">
                <a:solidFill>
                  <a:schemeClr val="bg1"/>
                </a:solidFill>
                <a:effectLst>
                  <a:outerShdw blurRad="38100" dist="38100" dir="2700000" algn="tl">
                    <a:srgbClr val="000000">
                      <a:alpha val="43137"/>
                    </a:srgbClr>
                  </a:outerShdw>
                </a:effectLst>
              </a:rPr>
              <a:t>ボタンを選択します。</a:t>
            </a:r>
          </a:p>
        </p:txBody>
      </p:sp>
      <p:sp>
        <p:nvSpPr>
          <p:cNvPr id="11" name="四角形吹き出し 10"/>
          <p:cNvSpPr/>
          <p:nvPr/>
        </p:nvSpPr>
        <p:spPr bwMode="blackGray">
          <a:xfrm>
            <a:off x="1815355" y="5880847"/>
            <a:ext cx="6938681" cy="640977"/>
          </a:xfrm>
          <a:prstGeom prst="wedgeRectCallout">
            <a:avLst>
              <a:gd name="adj1" fmla="val 112"/>
              <a:gd name="adj2" fmla="val -403717"/>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r>
              <a:rPr kumimoji="0" lang="ja-JP" altLang="en-US" sz="2800" b="0" i="0" u="none" strike="noStrike" cap="none" normalizeH="0" baseline="0" dirty="0" smtClean="0">
                <a:solidFill>
                  <a:schemeClr val="bg1"/>
                </a:solidFill>
                <a:effectLst>
                  <a:outerShdw blurRad="38100" dist="38100" dir="2700000" algn="tl">
                    <a:srgbClr val="000000">
                      <a:alpha val="43137"/>
                    </a:srgbClr>
                  </a:outerShdw>
                </a:effectLst>
              </a:rPr>
              <a:t>タイムライン再生ヘッドを</a:t>
            </a:r>
            <a:r>
              <a:rPr kumimoji="0" lang="en-US" altLang="ja-JP" sz="2800" b="0" i="0" u="none" strike="noStrike" cap="none" normalizeH="0" baseline="0" dirty="0" smtClean="0">
                <a:solidFill>
                  <a:schemeClr val="bg1"/>
                </a:solidFill>
                <a:effectLst>
                  <a:outerShdw blurRad="38100" dist="38100" dir="2700000" algn="tl">
                    <a:srgbClr val="000000">
                      <a:alpha val="43137"/>
                    </a:srgbClr>
                  </a:outerShdw>
                </a:effectLst>
              </a:rPr>
              <a:t>1</a:t>
            </a:r>
            <a:r>
              <a:rPr kumimoji="0" lang="ja-JP" altLang="en-US" sz="2800" b="0" i="0" u="none" strike="noStrike" cap="none" normalizeH="0" baseline="0" dirty="0" smtClean="0">
                <a:solidFill>
                  <a:schemeClr val="bg1"/>
                </a:solidFill>
                <a:effectLst>
                  <a:outerShdw blurRad="38100" dist="38100" dir="2700000" algn="tl">
                    <a:srgbClr val="000000">
                      <a:alpha val="43137"/>
                    </a:srgbClr>
                  </a:outerShdw>
                </a:effectLst>
              </a:rPr>
              <a:t>秒の位置にします。</a:t>
            </a:r>
          </a:p>
        </p:txBody>
      </p:sp>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368300" y="1839913"/>
            <a:ext cx="8382000" cy="3281924"/>
          </a:xfrm>
        </p:spPr>
        <p:txBody>
          <a:bodyPr/>
          <a:lstStyle/>
          <a:p>
            <a:r>
              <a:rPr lang="en-US" altLang="ja-JP" dirty="0" smtClean="0"/>
              <a:t>WPF</a:t>
            </a:r>
            <a:r>
              <a:rPr lang="ja-JP" altLang="en-US" dirty="0" smtClean="0"/>
              <a:t> や </a:t>
            </a:r>
            <a:r>
              <a:rPr lang="en-US" altLang="ja-JP" dirty="0" smtClean="0"/>
              <a:t>Silver</a:t>
            </a:r>
            <a:r>
              <a:rPr lang="ja-JP" altLang="en-US" dirty="0" smtClean="0"/>
              <a:t> </a:t>
            </a:r>
            <a:r>
              <a:rPr lang="en-US" altLang="ja-JP" dirty="0" smtClean="0"/>
              <a:t>Light </a:t>
            </a:r>
            <a:r>
              <a:rPr lang="ja-JP" altLang="en-US" dirty="0" smtClean="0"/>
              <a:t>の解説やデモを見て興味を持った方も多いと思います。</a:t>
            </a:r>
            <a:endParaRPr lang="en-US" altLang="ja-JP" dirty="0" smtClean="0"/>
          </a:p>
          <a:p>
            <a:r>
              <a:rPr lang="ja-JP" altLang="en-US" dirty="0" smtClean="0"/>
              <a:t>しかし、</a:t>
            </a:r>
            <a:r>
              <a:rPr lang="en-US" altLang="ja-JP" dirty="0" smtClean="0"/>
              <a:t>XAML</a:t>
            </a:r>
            <a:r>
              <a:rPr lang="ja-JP" altLang="en-US" dirty="0" smtClean="0"/>
              <a:t> を見て、大変そうだなってしり込みしている人も多いと聞きます。</a:t>
            </a:r>
            <a:endParaRPr lang="en-US" altLang="ja-JP" dirty="0" smtClean="0"/>
          </a:p>
          <a:p>
            <a:r>
              <a:rPr lang="ja-JP" altLang="en-US" dirty="0" smtClean="0"/>
              <a:t>そこで、</a:t>
            </a:r>
            <a:r>
              <a:rPr lang="en-US" dirty="0" smtClean="0"/>
              <a:t>Expression Blend </a:t>
            </a:r>
            <a:r>
              <a:rPr lang="ja-JP" altLang="en-US" dirty="0" smtClean="0"/>
              <a:t>と </a:t>
            </a:r>
            <a:r>
              <a:rPr lang="en-US" dirty="0" smtClean="0"/>
              <a:t>Visual Studio</a:t>
            </a:r>
            <a:r>
              <a:rPr lang="ja-JP" altLang="en-US" dirty="0" smtClean="0"/>
              <a:t> のコラボレーションで </a:t>
            </a:r>
            <a:r>
              <a:rPr lang="en-US" altLang="ja-JP" dirty="0" smtClean="0"/>
              <a:t>XAML</a:t>
            </a:r>
            <a:r>
              <a:rPr lang="ja-JP" altLang="en-US" dirty="0" smtClean="0"/>
              <a:t> を書かないで </a:t>
            </a:r>
            <a:r>
              <a:rPr lang="en-US" altLang="ja-JP" dirty="0" smtClean="0"/>
              <a:t>WPF</a:t>
            </a:r>
            <a:r>
              <a:rPr lang="ja-JP" altLang="en-US" dirty="0" smtClean="0"/>
              <a:t> アプリケーションの開発が行えることを見てほしいと思います。</a:t>
            </a:r>
            <a:endParaRPr lang="en-US" dirty="0" smtClean="0"/>
          </a:p>
        </p:txBody>
      </p:sp>
      <p:sp>
        <p:nvSpPr>
          <p:cNvPr id="6" name="Title 5"/>
          <p:cNvSpPr>
            <a:spLocks noGrp="1"/>
          </p:cNvSpPr>
          <p:nvPr>
            <p:ph type="title"/>
          </p:nvPr>
        </p:nvSpPr>
        <p:spPr/>
        <p:txBody>
          <a:bodyPr/>
          <a:lstStyle/>
          <a:p>
            <a:r>
              <a:rPr altLang="ja-JP" dirty="0" smtClean="0">
                <a:solidFill>
                  <a:schemeClr val="tx1"/>
                </a:solidFill>
              </a:rPr>
              <a:t>WPF </a:t>
            </a:r>
            <a:r>
              <a:rPr lang="ja-JP" altLang="en-US" dirty="0" smtClean="0">
                <a:solidFill>
                  <a:schemeClr val="tx1"/>
                </a:solidFill>
              </a:rPr>
              <a:t>アプリケーション</a:t>
            </a:r>
            <a:endParaRPr lang="en-US" dirty="0">
              <a:solidFill>
                <a:schemeClr val="tx1"/>
              </a:solidFill>
            </a:endParaRPr>
          </a:p>
        </p:txBody>
      </p:sp>
      <p:sp>
        <p:nvSpPr>
          <p:cNvPr id="9" name="Text Placeholder 8"/>
          <p:cNvSpPr>
            <a:spLocks noGrp="1"/>
          </p:cNvSpPr>
          <p:nvPr>
            <p:ph type="body" sz="quarter" idx="10"/>
          </p:nvPr>
        </p:nvSpPr>
        <p:spPr>
          <a:xfrm>
            <a:off x="368300" y="767292"/>
            <a:ext cx="8394700" cy="455509"/>
          </a:xfrm>
        </p:spPr>
        <p:txBody>
          <a:bodyPr/>
          <a:lstStyle/>
          <a:p>
            <a:r>
              <a:rPr lang="ja-JP" altLang="en-US" dirty="0" smtClean="0">
                <a:solidFill>
                  <a:schemeClr val="accent2"/>
                </a:solidFill>
              </a:rPr>
              <a:t>はじめに</a:t>
            </a:r>
            <a:endParaRPr dirty="0" smtClean="0">
              <a:solidFill>
                <a:schemeClr val="accent2"/>
              </a:solidFill>
            </a:endParaRPr>
          </a:p>
        </p:txBody>
      </p:sp>
    </p:spTree>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altLang="ja-JP" dirty="0" smtClean="0">
                <a:solidFill>
                  <a:schemeClr val="tx1"/>
                </a:solidFill>
              </a:rPr>
              <a:t>WPF </a:t>
            </a:r>
            <a:r>
              <a:rPr lang="ja-JP" altLang="en-US" dirty="0" smtClean="0">
                <a:solidFill>
                  <a:schemeClr val="tx1"/>
                </a:solidFill>
              </a:rPr>
              <a:t>アプリケーション</a:t>
            </a:r>
            <a:endParaRPr kumimoji="1" lang="ja-JP" altLang="en-US" dirty="0">
              <a:solidFill>
                <a:schemeClr val="tx1"/>
              </a:solidFill>
            </a:endParaRPr>
          </a:p>
        </p:txBody>
      </p:sp>
      <p:sp>
        <p:nvSpPr>
          <p:cNvPr id="4" name="テキスト プレースホルダ 3"/>
          <p:cNvSpPr>
            <a:spLocks noGrp="1"/>
          </p:cNvSpPr>
          <p:nvPr>
            <p:ph type="body" sz="quarter" idx="10"/>
          </p:nvPr>
        </p:nvSpPr>
        <p:spPr>
          <a:xfrm>
            <a:off x="368300" y="767292"/>
            <a:ext cx="8394700" cy="455509"/>
          </a:xfrm>
        </p:spPr>
        <p:txBody>
          <a:bodyPr/>
          <a:lstStyle/>
          <a:p>
            <a:r>
              <a:rPr lang="ja-JP" altLang="en-US" dirty="0" smtClean="0">
                <a:solidFill>
                  <a:schemeClr val="accent2"/>
                </a:solidFill>
              </a:rPr>
              <a:t>アニメーション</a:t>
            </a:r>
            <a:endParaRPr lang="ja-JP" altLang="en-US" dirty="0">
              <a:solidFill>
                <a:schemeClr val="accent2"/>
              </a:solidFill>
            </a:endParaRPr>
          </a:p>
        </p:txBody>
      </p:sp>
      <p:sp>
        <p:nvSpPr>
          <p:cNvPr id="7" name="Content Placeholder 6"/>
          <p:cNvSpPr>
            <a:spLocks noGrp="1"/>
          </p:cNvSpPr>
          <p:nvPr>
            <p:ph idx="1"/>
          </p:nvPr>
        </p:nvSpPr>
        <p:spPr>
          <a:xfrm>
            <a:off x="287618" y="1355819"/>
            <a:ext cx="8382000" cy="775597"/>
          </a:xfrm>
        </p:spPr>
        <p:txBody>
          <a:bodyPr/>
          <a:lstStyle/>
          <a:p>
            <a:r>
              <a:rPr lang="en-US" altLang="ja-JP" dirty="0" err="1" smtClean="0"/>
              <a:t>MouseEnter</a:t>
            </a:r>
            <a:r>
              <a:rPr lang="ja-JP" altLang="en-US" dirty="0" smtClean="0"/>
              <a:t> イベント発生で</a:t>
            </a:r>
            <a:r>
              <a:rPr lang="en-US" altLang="ja-JP" dirty="0" smtClean="0"/>
              <a:t>1</a:t>
            </a:r>
            <a:r>
              <a:rPr lang="ja-JP" altLang="en-US" dirty="0" smtClean="0"/>
              <a:t>秒後にボタンサイズを既定の</a:t>
            </a:r>
            <a:r>
              <a:rPr lang="en-US" altLang="ja-JP" dirty="0" smtClean="0"/>
              <a:t>10</a:t>
            </a:r>
            <a:r>
              <a:rPr lang="ja-JP" altLang="en-US" dirty="0" smtClean="0"/>
              <a:t>から</a:t>
            </a:r>
            <a:r>
              <a:rPr lang="en-US" altLang="ja-JP" dirty="0" smtClean="0"/>
              <a:t>128</a:t>
            </a:r>
            <a:r>
              <a:rPr lang="ja-JP" altLang="en-US" dirty="0" smtClean="0"/>
              <a:t>にします。</a:t>
            </a:r>
            <a:endParaRPr lang="en-US" altLang="ja-JP" dirty="0" smtClean="0"/>
          </a:p>
        </p:txBody>
      </p:sp>
      <p:pic>
        <p:nvPicPr>
          <p:cNvPr id="9" name="図 8" descr="キャプチャ16-4-3.JPG"/>
          <p:cNvPicPr>
            <a:picLocks noChangeAspect="1"/>
          </p:cNvPicPr>
          <p:nvPr/>
        </p:nvPicPr>
        <p:blipFill>
          <a:blip r:embed="rId2"/>
          <a:stretch>
            <a:fillRect/>
          </a:stretch>
        </p:blipFill>
        <p:spPr>
          <a:xfrm>
            <a:off x="204507" y="2207839"/>
            <a:ext cx="4328608" cy="3816444"/>
          </a:xfrm>
          <a:prstGeom prst="rect">
            <a:avLst/>
          </a:prstGeom>
        </p:spPr>
      </p:pic>
      <p:pic>
        <p:nvPicPr>
          <p:cNvPr id="12" name="図 11" descr="キャプチャ16-4-2.JPG"/>
          <p:cNvPicPr>
            <a:picLocks noChangeAspect="1"/>
          </p:cNvPicPr>
          <p:nvPr/>
        </p:nvPicPr>
        <p:blipFill>
          <a:blip r:embed="rId3"/>
          <a:stretch>
            <a:fillRect/>
          </a:stretch>
        </p:blipFill>
        <p:spPr>
          <a:xfrm>
            <a:off x="2889996" y="3063804"/>
            <a:ext cx="5850592" cy="3794196"/>
          </a:xfrm>
          <a:prstGeom prst="rect">
            <a:avLst/>
          </a:prstGeom>
        </p:spPr>
      </p:pic>
      <p:sp>
        <p:nvSpPr>
          <p:cNvPr id="11" name="四角形吹き出し 10"/>
          <p:cNvSpPr/>
          <p:nvPr/>
        </p:nvSpPr>
        <p:spPr bwMode="blackGray">
          <a:xfrm>
            <a:off x="4719918" y="2151529"/>
            <a:ext cx="3832412" cy="900953"/>
          </a:xfrm>
          <a:prstGeom prst="wedgeRectCallout">
            <a:avLst>
              <a:gd name="adj1" fmla="val -104449"/>
              <a:gd name="adj2" fmla="val 35089"/>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r>
              <a:rPr kumimoji="0" lang="en-US" altLang="ja-JP" sz="2800" b="0" i="0" u="none" strike="noStrike" cap="none" normalizeH="0" baseline="0" dirty="0" smtClean="0">
                <a:solidFill>
                  <a:schemeClr val="bg1"/>
                </a:solidFill>
                <a:effectLst>
                  <a:outerShdw blurRad="38100" dist="38100" dir="2700000" algn="tl">
                    <a:srgbClr val="000000">
                      <a:alpha val="43137"/>
                    </a:srgbClr>
                  </a:outerShdw>
                </a:effectLst>
              </a:rPr>
              <a:t>Width Height </a:t>
            </a:r>
            <a:r>
              <a:rPr kumimoji="0" lang="ja-JP" altLang="en-US" sz="2800" b="0" i="0" u="none" strike="noStrike" cap="none" normalizeH="0" baseline="0" dirty="0" smtClean="0">
                <a:solidFill>
                  <a:schemeClr val="bg1"/>
                </a:solidFill>
                <a:effectLst>
                  <a:outerShdw blurRad="38100" dist="38100" dir="2700000" algn="tl">
                    <a:srgbClr val="000000">
                      <a:alpha val="43137"/>
                    </a:srgbClr>
                  </a:outerShdw>
                </a:effectLst>
              </a:rPr>
              <a:t>を </a:t>
            </a:r>
            <a:r>
              <a:rPr lang="en-US" altLang="ja-JP" sz="2800" dirty="0" smtClean="0">
                <a:solidFill>
                  <a:schemeClr val="bg1"/>
                </a:solidFill>
                <a:effectLst>
                  <a:outerShdw blurRad="38100" dist="38100" dir="2700000" algn="tl">
                    <a:srgbClr val="000000">
                      <a:alpha val="43137"/>
                    </a:srgbClr>
                  </a:outerShdw>
                </a:effectLst>
              </a:rPr>
              <a:t>128</a:t>
            </a:r>
            <a:r>
              <a:rPr kumimoji="0" lang="en-US" altLang="ja-JP" sz="2800" b="0" i="0" u="none" strike="noStrike" cap="none" normalizeH="0" baseline="0" dirty="0" smtClean="0">
                <a:solidFill>
                  <a:schemeClr val="bg1"/>
                </a:solidFill>
                <a:effectLst>
                  <a:outerShdw blurRad="38100" dist="38100" dir="2700000" algn="tl">
                    <a:srgbClr val="000000">
                      <a:alpha val="43137"/>
                    </a:srgbClr>
                  </a:outerShdw>
                </a:effectLst>
              </a:rPr>
              <a:t> </a:t>
            </a:r>
            <a:r>
              <a:rPr kumimoji="0" lang="ja-JP" altLang="en-US" sz="2800" b="0" i="0" u="none" strike="noStrike" cap="none" normalizeH="0" baseline="0" dirty="0" smtClean="0">
                <a:solidFill>
                  <a:schemeClr val="bg1"/>
                </a:solidFill>
                <a:effectLst>
                  <a:outerShdw blurRad="38100" dist="38100" dir="2700000" algn="tl">
                    <a:srgbClr val="000000">
                      <a:alpha val="43137"/>
                    </a:srgbClr>
                  </a:outerShdw>
                </a:effectLst>
              </a:rPr>
              <a:t>にします。</a:t>
            </a:r>
          </a:p>
        </p:txBody>
      </p:sp>
      <p:sp>
        <p:nvSpPr>
          <p:cNvPr id="14" name="四角形吹き出し 13"/>
          <p:cNvSpPr/>
          <p:nvPr/>
        </p:nvSpPr>
        <p:spPr bwMode="blackGray">
          <a:xfrm>
            <a:off x="215153" y="5943600"/>
            <a:ext cx="5625354" cy="488577"/>
          </a:xfrm>
          <a:prstGeom prst="wedgeRectCallout">
            <a:avLst>
              <a:gd name="adj1" fmla="val 77715"/>
              <a:gd name="adj2" fmla="val -188436"/>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r>
              <a:rPr kumimoji="0" lang="ja-JP" altLang="en-US" sz="2800" b="0" i="0" u="none" strike="noStrike" cap="none" normalizeH="0" baseline="0" dirty="0" smtClean="0">
                <a:solidFill>
                  <a:schemeClr val="bg1"/>
                </a:solidFill>
                <a:effectLst>
                  <a:outerShdw blurRad="38100" dist="38100" dir="2700000" algn="tl">
                    <a:srgbClr val="000000">
                      <a:alpha val="43137"/>
                    </a:srgbClr>
                  </a:outerShdw>
                </a:effectLst>
              </a:rPr>
              <a:t>キーフレーム（白丸）が作成されます。</a:t>
            </a:r>
          </a:p>
        </p:txBody>
      </p:sp>
    </p:spTree>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altLang="ja-JP" dirty="0" smtClean="0">
                <a:solidFill>
                  <a:schemeClr val="tx1"/>
                </a:solidFill>
              </a:rPr>
              <a:t>WPF </a:t>
            </a:r>
            <a:r>
              <a:rPr lang="ja-JP" altLang="en-US" dirty="0" smtClean="0">
                <a:solidFill>
                  <a:schemeClr val="tx1"/>
                </a:solidFill>
              </a:rPr>
              <a:t>アプリケーション</a:t>
            </a:r>
            <a:endParaRPr kumimoji="1" lang="ja-JP" altLang="en-US" dirty="0">
              <a:solidFill>
                <a:schemeClr val="tx1"/>
              </a:solidFill>
            </a:endParaRPr>
          </a:p>
        </p:txBody>
      </p:sp>
      <p:sp>
        <p:nvSpPr>
          <p:cNvPr id="4" name="テキスト プレースホルダ 3"/>
          <p:cNvSpPr>
            <a:spLocks noGrp="1"/>
          </p:cNvSpPr>
          <p:nvPr>
            <p:ph type="body" sz="quarter" idx="10"/>
          </p:nvPr>
        </p:nvSpPr>
        <p:spPr>
          <a:xfrm>
            <a:off x="368300" y="767292"/>
            <a:ext cx="8394700" cy="455509"/>
          </a:xfrm>
        </p:spPr>
        <p:txBody>
          <a:bodyPr/>
          <a:lstStyle/>
          <a:p>
            <a:r>
              <a:rPr lang="ja-JP" altLang="en-US" dirty="0" smtClean="0">
                <a:solidFill>
                  <a:schemeClr val="accent2"/>
                </a:solidFill>
              </a:rPr>
              <a:t>アニメーション</a:t>
            </a:r>
            <a:endParaRPr lang="ja-JP" altLang="en-US" dirty="0">
              <a:solidFill>
                <a:schemeClr val="accent2"/>
              </a:solidFill>
            </a:endParaRPr>
          </a:p>
        </p:txBody>
      </p:sp>
      <p:sp>
        <p:nvSpPr>
          <p:cNvPr id="7" name="Content Placeholder 6"/>
          <p:cNvSpPr>
            <a:spLocks noGrp="1"/>
          </p:cNvSpPr>
          <p:nvPr>
            <p:ph idx="1"/>
          </p:nvPr>
        </p:nvSpPr>
        <p:spPr>
          <a:xfrm>
            <a:off x="287618" y="1355819"/>
            <a:ext cx="8382000" cy="775597"/>
          </a:xfrm>
        </p:spPr>
        <p:txBody>
          <a:bodyPr/>
          <a:lstStyle/>
          <a:p>
            <a:r>
              <a:rPr lang="en-US" altLang="ja-JP" dirty="0" err="1" smtClean="0"/>
              <a:t>MouseLeave</a:t>
            </a:r>
            <a:r>
              <a:rPr lang="ja-JP" altLang="en-US" dirty="0" smtClean="0"/>
              <a:t> イベント発生でタイムラインを停止しボタンの大きさを規定値</a:t>
            </a:r>
            <a:r>
              <a:rPr lang="en-US" altLang="ja-JP" dirty="0" smtClean="0"/>
              <a:t>(10x10)</a:t>
            </a:r>
            <a:r>
              <a:rPr lang="ja-JP" altLang="en-US" dirty="0" smtClean="0"/>
              <a:t>にします。</a:t>
            </a:r>
            <a:endParaRPr lang="en-US" altLang="ja-JP" dirty="0" smtClean="0"/>
          </a:p>
        </p:txBody>
      </p:sp>
      <p:pic>
        <p:nvPicPr>
          <p:cNvPr id="10" name="図 9" descr="キャプチャ16-5-1.JPG"/>
          <p:cNvPicPr>
            <a:picLocks noChangeAspect="1"/>
          </p:cNvPicPr>
          <p:nvPr/>
        </p:nvPicPr>
        <p:blipFill>
          <a:blip r:embed="rId2"/>
          <a:stretch>
            <a:fillRect/>
          </a:stretch>
        </p:blipFill>
        <p:spPr>
          <a:xfrm>
            <a:off x="636774" y="2157972"/>
            <a:ext cx="3084999" cy="4538663"/>
          </a:xfrm>
          <a:prstGeom prst="rect">
            <a:avLst/>
          </a:prstGeom>
        </p:spPr>
      </p:pic>
      <p:sp>
        <p:nvSpPr>
          <p:cNvPr id="14" name="四角形吹き出し 13"/>
          <p:cNvSpPr/>
          <p:nvPr/>
        </p:nvSpPr>
        <p:spPr bwMode="blackGray">
          <a:xfrm>
            <a:off x="3267635" y="6010835"/>
            <a:ext cx="5405718" cy="488577"/>
          </a:xfrm>
          <a:prstGeom prst="wedgeRectCallout">
            <a:avLst>
              <a:gd name="adj1" fmla="val -65473"/>
              <a:gd name="adj2" fmla="val -89354"/>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r>
              <a:rPr kumimoji="0" lang="ja-JP" altLang="en-US" sz="2800" b="0" i="0" u="none" strike="noStrike" cap="none" normalizeH="0" baseline="0" dirty="0" smtClean="0">
                <a:solidFill>
                  <a:schemeClr val="bg1"/>
                </a:solidFill>
                <a:effectLst>
                  <a:outerShdw blurRad="38100" dist="38100" dir="2700000" algn="tl">
                    <a:srgbClr val="000000">
                      <a:alpha val="43137"/>
                    </a:srgbClr>
                  </a:outerShdw>
                </a:effectLst>
              </a:rPr>
              <a:t>タイムライン停止を選択します。</a:t>
            </a:r>
          </a:p>
        </p:txBody>
      </p:sp>
      <p:sp>
        <p:nvSpPr>
          <p:cNvPr id="13" name="四角形吹き出し 12"/>
          <p:cNvSpPr/>
          <p:nvPr/>
        </p:nvSpPr>
        <p:spPr bwMode="blackGray">
          <a:xfrm>
            <a:off x="4854388" y="3227293"/>
            <a:ext cx="3845859" cy="632012"/>
          </a:xfrm>
          <a:prstGeom prst="wedgeRectCallout">
            <a:avLst>
              <a:gd name="adj1" fmla="val -132076"/>
              <a:gd name="adj2" fmla="val 152464"/>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ja-JP" altLang="en-US" sz="2800" b="0" i="0" u="none" strike="noStrike" cap="none" normalizeH="0" baseline="0" dirty="0" smtClean="0">
                <a:solidFill>
                  <a:schemeClr val="bg1"/>
                </a:solidFill>
                <a:effectLst>
                  <a:outerShdw blurRad="38100" dist="38100" dir="2700000" algn="tl">
                    <a:srgbClr val="000000">
                      <a:alpha val="43137"/>
                    </a:srgbClr>
                  </a:outerShdw>
                </a:effectLst>
              </a:rPr>
              <a:t>ボタンを選択します。</a:t>
            </a:r>
          </a:p>
        </p:txBody>
      </p:sp>
      <p:sp>
        <p:nvSpPr>
          <p:cNvPr id="15" name="四角形吹き出し 14"/>
          <p:cNvSpPr/>
          <p:nvPr/>
        </p:nvSpPr>
        <p:spPr bwMode="blackGray">
          <a:xfrm>
            <a:off x="5141259" y="4065494"/>
            <a:ext cx="3518647" cy="977153"/>
          </a:xfrm>
          <a:prstGeom prst="wedgeRectCallout">
            <a:avLst>
              <a:gd name="adj1" fmla="val -127470"/>
              <a:gd name="adj2" fmla="val 49048"/>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r>
              <a:rPr lang="en-US" altLang="ja-JP" sz="2800" dirty="0" err="1" smtClean="0">
                <a:solidFill>
                  <a:schemeClr val="bg1"/>
                </a:solidFill>
              </a:rPr>
              <a:t>MouseLeave</a:t>
            </a:r>
            <a:r>
              <a:rPr lang="ja-JP" altLang="en-US" sz="2800" dirty="0" smtClean="0">
                <a:solidFill>
                  <a:schemeClr val="bg1"/>
                </a:solidFill>
              </a:rPr>
              <a:t> イベント</a:t>
            </a:r>
            <a:r>
              <a:rPr kumimoji="0" lang="ja-JP" altLang="en-US" sz="2800" b="0" i="0" u="none" strike="noStrike" cap="none" normalizeH="0" baseline="0" dirty="0" smtClean="0">
                <a:solidFill>
                  <a:schemeClr val="bg1"/>
                </a:solidFill>
                <a:effectLst>
                  <a:outerShdw blurRad="38100" dist="38100" dir="2700000" algn="tl">
                    <a:srgbClr val="000000">
                      <a:alpha val="43137"/>
                    </a:srgbClr>
                  </a:outerShdw>
                </a:effectLst>
              </a:rPr>
              <a:t>を選択します。</a:t>
            </a:r>
          </a:p>
        </p:txBody>
      </p:sp>
      <p:sp>
        <p:nvSpPr>
          <p:cNvPr id="16" name="四角形吹き出し 15"/>
          <p:cNvSpPr/>
          <p:nvPr/>
        </p:nvSpPr>
        <p:spPr bwMode="blackGray">
          <a:xfrm>
            <a:off x="4639235" y="5302623"/>
            <a:ext cx="4020671" cy="488577"/>
          </a:xfrm>
          <a:prstGeom prst="wedgeRectCallout">
            <a:avLst>
              <a:gd name="adj1" fmla="val -86487"/>
              <a:gd name="adj2" fmla="val -23299"/>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r>
              <a:rPr kumimoji="0" lang="ja-JP" altLang="en-US" sz="2800" b="0" i="0" u="none" strike="noStrike" cap="none" normalizeH="0" baseline="0" dirty="0" smtClean="0">
                <a:solidFill>
                  <a:schemeClr val="bg1"/>
                </a:solidFill>
                <a:effectLst>
                  <a:outerShdw blurRad="38100" dist="38100" dir="2700000" algn="tl">
                    <a:srgbClr val="000000">
                      <a:alpha val="43137"/>
                    </a:srgbClr>
                  </a:outerShdw>
                </a:effectLst>
              </a:rPr>
              <a:t>タイムラインを選択します。</a:t>
            </a:r>
          </a:p>
        </p:txBody>
      </p:sp>
      <p:sp>
        <p:nvSpPr>
          <p:cNvPr id="11" name="四角形吹き出し 10"/>
          <p:cNvSpPr/>
          <p:nvPr/>
        </p:nvSpPr>
        <p:spPr bwMode="blackGray">
          <a:xfrm>
            <a:off x="4760259" y="2156011"/>
            <a:ext cx="3971365" cy="815789"/>
          </a:xfrm>
          <a:prstGeom prst="wedgeRectCallout">
            <a:avLst>
              <a:gd name="adj1" fmla="val -129036"/>
              <a:gd name="adj2" fmla="val 61874"/>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ja-JP" altLang="en-US" sz="2800" dirty="0" smtClean="0">
                <a:solidFill>
                  <a:schemeClr val="bg1"/>
                </a:solidFill>
                <a:effectLst>
                  <a:outerShdw blurRad="38100" dist="38100" dir="2700000" algn="tl">
                    <a:srgbClr val="000000">
                      <a:alpha val="43137"/>
                    </a:srgbClr>
                  </a:outerShdw>
                </a:effectLst>
              </a:rPr>
              <a:t>＋イベントをクリックしてイベントを追加</a:t>
            </a:r>
            <a:r>
              <a:rPr kumimoji="0" lang="ja-JP" altLang="en-US" sz="2800" b="0" i="0" u="none" strike="noStrike" cap="none" normalizeH="0" baseline="0" dirty="0" smtClean="0">
                <a:solidFill>
                  <a:schemeClr val="bg1"/>
                </a:solidFill>
                <a:effectLst>
                  <a:outerShdw blurRad="38100" dist="38100" dir="2700000" algn="tl">
                    <a:srgbClr val="000000">
                      <a:alpha val="43137"/>
                    </a:srgbClr>
                  </a:outerShdw>
                </a:effectLst>
              </a:rPr>
              <a:t>します。</a:t>
            </a:r>
          </a:p>
        </p:txBody>
      </p:sp>
    </p:spTree>
  </p:cSld>
  <p:clrMapOvr>
    <a:masterClrMapping/>
  </p:clrMapOvr>
  <p:transition>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altLang="ja-JP" dirty="0" smtClean="0">
                <a:solidFill>
                  <a:schemeClr val="tx1"/>
                </a:solidFill>
              </a:rPr>
              <a:t>WPF </a:t>
            </a:r>
            <a:r>
              <a:rPr lang="ja-JP" altLang="en-US" dirty="0" smtClean="0">
                <a:solidFill>
                  <a:schemeClr val="tx1"/>
                </a:solidFill>
              </a:rPr>
              <a:t>アプリケーション</a:t>
            </a:r>
            <a:endParaRPr kumimoji="1" lang="ja-JP" altLang="en-US" dirty="0">
              <a:solidFill>
                <a:schemeClr val="tx1"/>
              </a:solidFill>
            </a:endParaRPr>
          </a:p>
        </p:txBody>
      </p:sp>
      <p:sp>
        <p:nvSpPr>
          <p:cNvPr id="4" name="テキスト プレースホルダ 3"/>
          <p:cNvSpPr>
            <a:spLocks noGrp="1"/>
          </p:cNvSpPr>
          <p:nvPr>
            <p:ph type="body" sz="quarter" idx="10"/>
          </p:nvPr>
        </p:nvSpPr>
        <p:spPr>
          <a:xfrm>
            <a:off x="368300" y="767292"/>
            <a:ext cx="8394700" cy="455509"/>
          </a:xfrm>
        </p:spPr>
        <p:txBody>
          <a:bodyPr/>
          <a:lstStyle/>
          <a:p>
            <a:r>
              <a:rPr lang="ja-JP" altLang="en-US" dirty="0" smtClean="0">
                <a:solidFill>
                  <a:schemeClr val="accent2"/>
                </a:solidFill>
              </a:rPr>
              <a:t>アニメーション</a:t>
            </a:r>
            <a:endParaRPr lang="ja-JP" altLang="en-US" dirty="0">
              <a:solidFill>
                <a:schemeClr val="accent2"/>
              </a:solidFill>
            </a:endParaRPr>
          </a:p>
        </p:txBody>
      </p:sp>
      <p:sp>
        <p:nvSpPr>
          <p:cNvPr id="7" name="Content Placeholder 6"/>
          <p:cNvSpPr>
            <a:spLocks noGrp="1"/>
          </p:cNvSpPr>
          <p:nvPr>
            <p:ph idx="1"/>
          </p:nvPr>
        </p:nvSpPr>
        <p:spPr>
          <a:xfrm>
            <a:off x="287618" y="1355819"/>
            <a:ext cx="8382000" cy="775597"/>
          </a:xfrm>
        </p:spPr>
        <p:txBody>
          <a:bodyPr/>
          <a:lstStyle/>
          <a:p>
            <a:r>
              <a:rPr lang="ja-JP" altLang="en-US" dirty="0" smtClean="0"/>
              <a:t>マウスをかざしたりはなしたりするとボタンの大きさが変わります。</a:t>
            </a:r>
            <a:endParaRPr lang="en-US" altLang="ja-JP" dirty="0" smtClean="0"/>
          </a:p>
        </p:txBody>
      </p:sp>
      <p:pic>
        <p:nvPicPr>
          <p:cNvPr id="10" name="図 9" descr="キャプチャ16-7.JPG"/>
          <p:cNvPicPr>
            <a:picLocks noChangeAspect="1"/>
          </p:cNvPicPr>
          <p:nvPr/>
        </p:nvPicPr>
        <p:blipFill>
          <a:blip r:embed="rId2"/>
          <a:stretch>
            <a:fillRect/>
          </a:stretch>
        </p:blipFill>
        <p:spPr>
          <a:xfrm>
            <a:off x="4251510" y="3081618"/>
            <a:ext cx="3601570" cy="3601570"/>
          </a:xfrm>
          <a:prstGeom prst="rect">
            <a:avLst/>
          </a:prstGeom>
        </p:spPr>
      </p:pic>
      <p:pic>
        <p:nvPicPr>
          <p:cNvPr id="13" name="図 12" descr="キャプチャ16-6.JPG"/>
          <p:cNvPicPr>
            <a:picLocks noChangeAspect="1"/>
          </p:cNvPicPr>
          <p:nvPr/>
        </p:nvPicPr>
        <p:blipFill>
          <a:blip r:embed="rId3"/>
          <a:stretch>
            <a:fillRect/>
          </a:stretch>
        </p:blipFill>
        <p:spPr>
          <a:xfrm>
            <a:off x="432547" y="2409265"/>
            <a:ext cx="3601570" cy="3601570"/>
          </a:xfrm>
          <a:prstGeom prst="rect">
            <a:avLst/>
          </a:prstGeom>
        </p:spPr>
      </p:pic>
      <p:sp>
        <p:nvSpPr>
          <p:cNvPr id="11" name="四角形吹き出し 10"/>
          <p:cNvSpPr/>
          <p:nvPr/>
        </p:nvSpPr>
        <p:spPr bwMode="blackGray">
          <a:xfrm>
            <a:off x="4719918" y="2151529"/>
            <a:ext cx="3832412" cy="510989"/>
          </a:xfrm>
          <a:prstGeom prst="wedgeRectCallout">
            <a:avLst>
              <a:gd name="adj1" fmla="val -143045"/>
              <a:gd name="adj2" fmla="val 122835"/>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r>
              <a:rPr kumimoji="0" lang="ja-JP" altLang="en-US" sz="2800" b="0" i="0" u="none" strike="noStrike" cap="none" normalizeH="0" baseline="0" dirty="0" smtClean="0">
                <a:solidFill>
                  <a:schemeClr val="bg1"/>
                </a:solidFill>
                <a:effectLst>
                  <a:outerShdw blurRad="38100" dist="38100" dir="2700000" algn="tl">
                    <a:srgbClr val="000000">
                      <a:alpha val="43137"/>
                    </a:srgbClr>
                  </a:outerShdw>
                </a:effectLst>
              </a:rPr>
              <a:t>マウスをかざすと。</a:t>
            </a:r>
          </a:p>
        </p:txBody>
      </p:sp>
      <p:sp>
        <p:nvSpPr>
          <p:cNvPr id="14" name="四角形吹き出し 13"/>
          <p:cNvSpPr/>
          <p:nvPr/>
        </p:nvSpPr>
        <p:spPr bwMode="blackGray">
          <a:xfrm>
            <a:off x="2971800" y="2823882"/>
            <a:ext cx="5997388" cy="488577"/>
          </a:xfrm>
          <a:prstGeom prst="wedgeRectCallout">
            <a:avLst>
              <a:gd name="adj1" fmla="val 8455"/>
              <a:gd name="adj2" fmla="val 119821"/>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r>
              <a:rPr kumimoji="0" lang="ja-JP" altLang="en-US" sz="2800" b="0" i="0" u="none" strike="noStrike" cap="none" normalizeH="0" baseline="0" dirty="0" smtClean="0">
                <a:solidFill>
                  <a:schemeClr val="bg1"/>
                </a:solidFill>
                <a:effectLst>
                  <a:outerShdw blurRad="38100" dist="38100" dir="2700000" algn="tl">
                    <a:srgbClr val="000000">
                      <a:alpha val="43137"/>
                    </a:srgbClr>
                  </a:outerShdw>
                </a:effectLst>
              </a:rPr>
              <a:t>徐々に大きくなり</a:t>
            </a:r>
            <a:r>
              <a:rPr kumimoji="0" lang="en-US" altLang="ja-JP" sz="2800" b="0" i="0" u="none" strike="noStrike" cap="none" normalizeH="0" baseline="0" dirty="0" smtClean="0">
                <a:solidFill>
                  <a:schemeClr val="bg1"/>
                </a:solidFill>
                <a:effectLst>
                  <a:outerShdw blurRad="38100" dist="38100" dir="2700000" algn="tl">
                    <a:srgbClr val="000000">
                      <a:alpha val="43137"/>
                    </a:srgbClr>
                  </a:outerShdw>
                </a:effectLst>
              </a:rPr>
              <a:t>1</a:t>
            </a:r>
            <a:r>
              <a:rPr kumimoji="0" lang="ja-JP" altLang="en-US" sz="2800" b="0" i="0" u="none" strike="noStrike" cap="none" normalizeH="0" baseline="0" dirty="0" smtClean="0">
                <a:solidFill>
                  <a:schemeClr val="bg1"/>
                </a:solidFill>
                <a:effectLst>
                  <a:outerShdw blurRad="38100" dist="38100" dir="2700000" algn="tl">
                    <a:srgbClr val="000000">
                      <a:alpha val="43137"/>
                    </a:srgbClr>
                  </a:outerShdw>
                </a:effectLst>
              </a:rPr>
              <a:t>秒後にこの大きさに。</a:t>
            </a:r>
          </a:p>
        </p:txBody>
      </p:sp>
      <p:sp>
        <p:nvSpPr>
          <p:cNvPr id="15" name="四角形吹き出し 14"/>
          <p:cNvSpPr/>
          <p:nvPr/>
        </p:nvSpPr>
        <p:spPr bwMode="blackGray">
          <a:xfrm>
            <a:off x="268941" y="6145306"/>
            <a:ext cx="5625354" cy="488577"/>
          </a:xfrm>
          <a:prstGeom prst="wedgeRectCallout">
            <a:avLst>
              <a:gd name="adj1" fmla="val -38461"/>
              <a:gd name="adj2" fmla="val -631556"/>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r>
              <a:rPr kumimoji="0" lang="ja-JP" altLang="en-US" sz="2800" b="0" i="0" u="none" strike="noStrike" cap="none" normalizeH="0" baseline="0" dirty="0" smtClean="0">
                <a:solidFill>
                  <a:schemeClr val="bg1"/>
                </a:solidFill>
                <a:effectLst>
                  <a:outerShdw blurRad="38100" dist="38100" dir="2700000" algn="tl">
                    <a:srgbClr val="000000">
                      <a:alpha val="43137"/>
                    </a:srgbClr>
                  </a:outerShdw>
                </a:effectLst>
              </a:rPr>
              <a:t>マウスをはなすと元通り。</a:t>
            </a:r>
          </a:p>
        </p:txBody>
      </p:sp>
    </p:spTree>
  </p:cSld>
  <p:clrMapOvr>
    <a:masterClrMapping/>
  </p:clrMapOvr>
  <p:transition>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descr="キャプチャ16-10-2.JPG"/>
          <p:cNvPicPr>
            <a:picLocks noChangeAspect="1"/>
          </p:cNvPicPr>
          <p:nvPr/>
        </p:nvPicPr>
        <p:blipFill>
          <a:blip r:embed="rId2"/>
          <a:stretch>
            <a:fillRect/>
          </a:stretch>
        </p:blipFill>
        <p:spPr>
          <a:xfrm>
            <a:off x="894790" y="2078970"/>
            <a:ext cx="3870174" cy="4496641"/>
          </a:xfrm>
          <a:prstGeom prst="rect">
            <a:avLst/>
          </a:prstGeom>
        </p:spPr>
      </p:pic>
      <p:sp>
        <p:nvSpPr>
          <p:cNvPr id="2" name="タイトル 1"/>
          <p:cNvSpPr>
            <a:spLocks noGrp="1"/>
          </p:cNvSpPr>
          <p:nvPr>
            <p:ph type="title"/>
          </p:nvPr>
        </p:nvSpPr>
        <p:spPr/>
        <p:txBody>
          <a:bodyPr/>
          <a:lstStyle/>
          <a:p>
            <a:r>
              <a:rPr altLang="ja-JP" dirty="0" smtClean="0">
                <a:solidFill>
                  <a:schemeClr val="tx1"/>
                </a:solidFill>
              </a:rPr>
              <a:t>WPF </a:t>
            </a:r>
            <a:r>
              <a:rPr lang="ja-JP" altLang="en-US" dirty="0" smtClean="0">
                <a:solidFill>
                  <a:schemeClr val="tx1"/>
                </a:solidFill>
              </a:rPr>
              <a:t>アプリケーション</a:t>
            </a:r>
            <a:endParaRPr kumimoji="1" lang="ja-JP" altLang="en-US" dirty="0">
              <a:solidFill>
                <a:schemeClr val="tx1"/>
              </a:solidFill>
            </a:endParaRPr>
          </a:p>
        </p:txBody>
      </p:sp>
      <p:sp>
        <p:nvSpPr>
          <p:cNvPr id="4" name="テキスト プレースホルダ 3"/>
          <p:cNvSpPr>
            <a:spLocks noGrp="1"/>
          </p:cNvSpPr>
          <p:nvPr>
            <p:ph type="body" sz="quarter" idx="10"/>
          </p:nvPr>
        </p:nvSpPr>
        <p:spPr>
          <a:xfrm>
            <a:off x="368300" y="767292"/>
            <a:ext cx="8394700" cy="455509"/>
          </a:xfrm>
        </p:spPr>
        <p:txBody>
          <a:bodyPr/>
          <a:lstStyle/>
          <a:p>
            <a:r>
              <a:rPr lang="ja-JP" altLang="en-US" dirty="0" smtClean="0">
                <a:solidFill>
                  <a:schemeClr val="accent2"/>
                </a:solidFill>
              </a:rPr>
              <a:t>３</a:t>
            </a:r>
            <a:r>
              <a:rPr altLang="ja-JP" dirty="0" smtClean="0">
                <a:solidFill>
                  <a:schemeClr val="accent2"/>
                </a:solidFill>
              </a:rPr>
              <a:t>D</a:t>
            </a:r>
            <a:r>
              <a:rPr lang="ja-JP" altLang="en-US" dirty="0" smtClean="0">
                <a:solidFill>
                  <a:schemeClr val="accent2"/>
                </a:solidFill>
              </a:rPr>
              <a:t>グラフィック</a:t>
            </a:r>
            <a:endParaRPr lang="ja-JP" altLang="en-US" dirty="0">
              <a:solidFill>
                <a:schemeClr val="accent2"/>
              </a:solidFill>
            </a:endParaRPr>
          </a:p>
        </p:txBody>
      </p:sp>
      <p:sp>
        <p:nvSpPr>
          <p:cNvPr id="7" name="Content Placeholder 6"/>
          <p:cNvSpPr>
            <a:spLocks noGrp="1"/>
          </p:cNvSpPr>
          <p:nvPr>
            <p:ph idx="1"/>
          </p:nvPr>
        </p:nvSpPr>
        <p:spPr>
          <a:xfrm>
            <a:off x="287618" y="1355819"/>
            <a:ext cx="8382000" cy="775597"/>
          </a:xfrm>
        </p:spPr>
        <p:txBody>
          <a:bodyPr/>
          <a:lstStyle/>
          <a:p>
            <a:r>
              <a:rPr lang="ja-JP" altLang="en-US" dirty="0" smtClean="0"/>
              <a:t>３</a:t>
            </a:r>
            <a:r>
              <a:rPr lang="en-US" altLang="ja-JP" dirty="0" smtClean="0"/>
              <a:t>D</a:t>
            </a:r>
            <a:r>
              <a:rPr lang="ja-JP" altLang="en-US" dirty="0" smtClean="0"/>
              <a:t>グラフィックは</a:t>
            </a:r>
            <a:r>
              <a:rPr lang="en-US" altLang="ja-JP" dirty="0" smtClean="0"/>
              <a:t>XAML</a:t>
            </a:r>
            <a:r>
              <a:rPr lang="ja-JP" altLang="en-US" dirty="0" smtClean="0"/>
              <a:t>形式や </a:t>
            </a:r>
            <a:r>
              <a:rPr lang="en-US" altLang="ja-JP" dirty="0" smtClean="0"/>
              <a:t>Wave front 3D</a:t>
            </a:r>
            <a:r>
              <a:rPr lang="ja-JP" altLang="en-US" dirty="0" smtClean="0"/>
              <a:t>形式が読み込めます。</a:t>
            </a:r>
            <a:endParaRPr lang="en-US" altLang="ja-JP" dirty="0" smtClean="0"/>
          </a:p>
        </p:txBody>
      </p:sp>
      <p:sp>
        <p:nvSpPr>
          <p:cNvPr id="13" name="四角形吹き出し 12"/>
          <p:cNvSpPr/>
          <p:nvPr/>
        </p:nvSpPr>
        <p:spPr bwMode="blackGray">
          <a:xfrm>
            <a:off x="5002306" y="2666998"/>
            <a:ext cx="3971365" cy="815789"/>
          </a:xfrm>
          <a:prstGeom prst="wedgeRectCallout">
            <a:avLst>
              <a:gd name="adj1" fmla="val -108381"/>
              <a:gd name="adj2" fmla="val -18895"/>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ja-JP" altLang="en-US" sz="2800" dirty="0" smtClean="0">
                <a:solidFill>
                  <a:schemeClr val="bg1"/>
                </a:solidFill>
                <a:effectLst>
                  <a:outerShdw blurRad="38100" dist="38100" dir="2700000" algn="tl">
                    <a:srgbClr val="000000">
                      <a:alpha val="43137"/>
                    </a:srgbClr>
                  </a:outerShdw>
                </a:effectLst>
              </a:rPr>
              <a:t>プロジェクト</a:t>
            </a:r>
            <a:r>
              <a:rPr kumimoji="0" lang="ja-JP" altLang="en-US" sz="2800" b="0" i="0" u="none" strike="noStrike" cap="none" normalizeH="0" baseline="0" dirty="0" smtClean="0">
                <a:solidFill>
                  <a:schemeClr val="bg1"/>
                </a:solidFill>
                <a:effectLst>
                  <a:outerShdw blurRad="38100" dist="38100" dir="2700000" algn="tl">
                    <a:srgbClr val="000000">
                      <a:alpha val="43137"/>
                    </a:srgbClr>
                  </a:outerShdw>
                </a:effectLst>
              </a:rPr>
              <a:t>を選択します。</a:t>
            </a:r>
          </a:p>
        </p:txBody>
      </p:sp>
      <p:sp>
        <p:nvSpPr>
          <p:cNvPr id="11" name="四角形吹き出し 10"/>
          <p:cNvSpPr/>
          <p:nvPr/>
        </p:nvSpPr>
        <p:spPr bwMode="blackGray">
          <a:xfrm>
            <a:off x="4975413" y="4737847"/>
            <a:ext cx="3939987" cy="869577"/>
          </a:xfrm>
          <a:prstGeom prst="wedgeRectCallout">
            <a:avLst>
              <a:gd name="adj1" fmla="val -72561"/>
              <a:gd name="adj2" fmla="val -19478"/>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r>
              <a:rPr kumimoji="0" lang="ja-JP" altLang="en-US" sz="2800" b="0" i="0" u="none" strike="noStrike" cap="none" normalizeH="0" baseline="0" dirty="0" smtClean="0">
                <a:solidFill>
                  <a:schemeClr val="bg1"/>
                </a:solidFill>
                <a:effectLst>
                  <a:outerShdw blurRad="38100" dist="38100" dir="2700000" algn="tl">
                    <a:srgbClr val="000000">
                      <a:alpha val="43137"/>
                    </a:srgbClr>
                  </a:outerShdw>
                </a:effectLst>
              </a:rPr>
              <a:t>既存のアイテム</a:t>
            </a:r>
            <a:r>
              <a:rPr lang="ja-JP" altLang="en-US" sz="2800" dirty="0" smtClean="0">
                <a:solidFill>
                  <a:schemeClr val="bg1"/>
                </a:solidFill>
                <a:effectLst>
                  <a:outerShdw blurRad="38100" dist="38100" dir="2700000" algn="tl">
                    <a:srgbClr val="000000">
                      <a:alpha val="43137"/>
                    </a:srgbClr>
                  </a:outerShdw>
                </a:effectLst>
              </a:rPr>
              <a:t>を追加を選択します。</a:t>
            </a:r>
            <a:endParaRPr kumimoji="0" lang="ja-JP" altLang="en-US" sz="2800" b="0" i="0" u="none" strike="noStrike" cap="none" normalizeH="0" baseline="0" dirty="0" smtClean="0">
              <a:solidFill>
                <a:schemeClr val="bg1"/>
              </a:solidFill>
              <a:effectLst>
                <a:outerShdw blurRad="38100" dist="38100" dir="2700000" algn="tl">
                  <a:srgbClr val="000000">
                    <a:alpha val="43137"/>
                  </a:srgbClr>
                </a:outerShdw>
              </a:effectLst>
            </a:endParaRPr>
          </a:p>
        </p:txBody>
      </p:sp>
    </p:spTree>
  </p:cSld>
  <p:clrMapOvr>
    <a:masterClrMapping/>
  </p:clrMapOvr>
  <p:transition>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altLang="ja-JP" dirty="0" smtClean="0">
                <a:solidFill>
                  <a:schemeClr val="tx1"/>
                </a:solidFill>
              </a:rPr>
              <a:t>WPF </a:t>
            </a:r>
            <a:r>
              <a:rPr lang="ja-JP" altLang="en-US" dirty="0" smtClean="0">
                <a:solidFill>
                  <a:schemeClr val="tx1"/>
                </a:solidFill>
              </a:rPr>
              <a:t>アプリケーション</a:t>
            </a:r>
            <a:endParaRPr kumimoji="1" lang="ja-JP" altLang="en-US" dirty="0">
              <a:solidFill>
                <a:schemeClr val="tx1"/>
              </a:solidFill>
            </a:endParaRPr>
          </a:p>
        </p:txBody>
      </p:sp>
      <p:sp>
        <p:nvSpPr>
          <p:cNvPr id="4" name="テキスト プレースホルダ 3"/>
          <p:cNvSpPr>
            <a:spLocks noGrp="1"/>
          </p:cNvSpPr>
          <p:nvPr>
            <p:ph type="body" sz="quarter" idx="10"/>
          </p:nvPr>
        </p:nvSpPr>
        <p:spPr>
          <a:xfrm>
            <a:off x="368300" y="767292"/>
            <a:ext cx="8394700" cy="455509"/>
          </a:xfrm>
        </p:spPr>
        <p:txBody>
          <a:bodyPr/>
          <a:lstStyle/>
          <a:p>
            <a:r>
              <a:rPr lang="ja-JP" altLang="en-US" dirty="0" smtClean="0">
                <a:solidFill>
                  <a:schemeClr val="accent2"/>
                </a:solidFill>
              </a:rPr>
              <a:t>３</a:t>
            </a:r>
            <a:r>
              <a:rPr altLang="ja-JP" dirty="0" smtClean="0">
                <a:solidFill>
                  <a:schemeClr val="accent2"/>
                </a:solidFill>
              </a:rPr>
              <a:t>D</a:t>
            </a:r>
            <a:r>
              <a:rPr lang="ja-JP" altLang="en-US" dirty="0" smtClean="0">
                <a:solidFill>
                  <a:schemeClr val="accent2"/>
                </a:solidFill>
              </a:rPr>
              <a:t>グラフィック</a:t>
            </a:r>
            <a:endParaRPr lang="ja-JP" altLang="en-US" dirty="0">
              <a:solidFill>
                <a:schemeClr val="accent2"/>
              </a:solidFill>
            </a:endParaRPr>
          </a:p>
        </p:txBody>
      </p:sp>
      <p:sp>
        <p:nvSpPr>
          <p:cNvPr id="7" name="Content Placeholder 6"/>
          <p:cNvSpPr>
            <a:spLocks noGrp="1"/>
          </p:cNvSpPr>
          <p:nvPr>
            <p:ph idx="1"/>
          </p:nvPr>
        </p:nvSpPr>
        <p:spPr>
          <a:xfrm>
            <a:off x="287618" y="1355819"/>
            <a:ext cx="8382000" cy="398571"/>
          </a:xfrm>
        </p:spPr>
        <p:txBody>
          <a:bodyPr/>
          <a:lstStyle/>
          <a:p>
            <a:endParaRPr lang="en-US" altLang="ja-JP" dirty="0" smtClean="0"/>
          </a:p>
        </p:txBody>
      </p:sp>
      <p:pic>
        <p:nvPicPr>
          <p:cNvPr id="9" name="図 8" descr="キャプチャ16-10-1.JPG"/>
          <p:cNvPicPr>
            <a:picLocks noChangeAspect="1"/>
          </p:cNvPicPr>
          <p:nvPr/>
        </p:nvPicPr>
        <p:blipFill>
          <a:blip r:embed="rId2"/>
          <a:stretch>
            <a:fillRect/>
          </a:stretch>
        </p:blipFill>
        <p:spPr>
          <a:xfrm>
            <a:off x="2809875" y="1162050"/>
            <a:ext cx="6334125" cy="5695950"/>
          </a:xfrm>
          <a:prstGeom prst="rect">
            <a:avLst/>
          </a:prstGeom>
        </p:spPr>
      </p:pic>
      <p:sp>
        <p:nvSpPr>
          <p:cNvPr id="11" name="四角形吹き出し 10"/>
          <p:cNvSpPr/>
          <p:nvPr/>
        </p:nvSpPr>
        <p:spPr bwMode="blackGray">
          <a:xfrm>
            <a:off x="1035423" y="3137646"/>
            <a:ext cx="7947212" cy="640977"/>
          </a:xfrm>
          <a:prstGeom prst="wedgeRectCallout">
            <a:avLst>
              <a:gd name="adj1" fmla="val -32"/>
              <a:gd name="adj2" fmla="val 466912"/>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r>
              <a:rPr kumimoji="0" lang="en-US" altLang="ja-JP" sz="2800" b="0" i="0" u="none" strike="noStrike" cap="none" normalizeH="0" baseline="0" dirty="0" err="1" smtClean="0">
                <a:solidFill>
                  <a:schemeClr val="bg1"/>
                </a:solidFill>
                <a:effectLst>
                  <a:outerShdw blurRad="38100" dist="38100" dir="2700000" algn="tl">
                    <a:srgbClr val="000000">
                      <a:alpha val="43137"/>
                    </a:srgbClr>
                  </a:outerShdw>
                </a:effectLst>
              </a:rPr>
              <a:t>Wavefront</a:t>
            </a:r>
            <a:r>
              <a:rPr kumimoji="0" lang="ja-JP" altLang="en-US" sz="2800" b="0" i="0" u="none" strike="noStrike" cap="none" normalizeH="0" baseline="0" dirty="0" smtClean="0">
                <a:solidFill>
                  <a:schemeClr val="bg1"/>
                </a:solidFill>
                <a:effectLst>
                  <a:outerShdw blurRad="38100" dist="38100" dir="2700000" algn="tl">
                    <a:srgbClr val="000000">
                      <a:alpha val="43137"/>
                    </a:srgbClr>
                  </a:outerShdw>
                </a:effectLst>
              </a:rPr>
              <a:t> ３</a:t>
            </a:r>
            <a:r>
              <a:rPr kumimoji="0" lang="en-US" altLang="ja-JP" sz="2800" b="0" i="0" u="none" strike="noStrike" cap="none" normalizeH="0" baseline="0" dirty="0" smtClean="0">
                <a:solidFill>
                  <a:schemeClr val="bg1"/>
                </a:solidFill>
                <a:effectLst>
                  <a:outerShdw blurRad="38100" dist="38100" dir="2700000" algn="tl">
                    <a:srgbClr val="000000">
                      <a:alpha val="43137"/>
                    </a:srgbClr>
                  </a:outerShdw>
                </a:effectLst>
              </a:rPr>
              <a:t>D</a:t>
            </a:r>
            <a:r>
              <a:rPr kumimoji="0" lang="ja-JP" altLang="en-US" sz="2800" b="0" i="0" u="none" strike="noStrike" cap="none" normalizeH="0" baseline="0" dirty="0" smtClean="0">
                <a:solidFill>
                  <a:schemeClr val="bg1"/>
                </a:solidFill>
                <a:effectLst>
                  <a:outerShdw blurRad="38100" dist="38100" dir="2700000" algn="tl">
                    <a:srgbClr val="000000">
                      <a:alpha val="43137"/>
                    </a:srgbClr>
                  </a:outerShdw>
                </a:effectLst>
              </a:rPr>
              <a:t>（</a:t>
            </a:r>
            <a:r>
              <a:rPr kumimoji="0" lang="en-US" altLang="ja-JP" sz="2800" b="0" i="0" u="none" strike="noStrike" cap="none" normalizeH="0" baseline="0" dirty="0" err="1" smtClean="0">
                <a:solidFill>
                  <a:schemeClr val="bg1"/>
                </a:solidFill>
                <a:effectLst>
                  <a:outerShdw blurRad="38100" dist="38100" dir="2700000" algn="tl">
                    <a:srgbClr val="000000">
                      <a:alpha val="43137"/>
                    </a:srgbClr>
                  </a:outerShdw>
                </a:effectLst>
              </a:rPr>
              <a:t>obj</a:t>
            </a:r>
            <a:r>
              <a:rPr kumimoji="0" lang="ja-JP" altLang="en-US" sz="2800" b="0" i="0" u="none" strike="noStrike" cap="none" normalizeH="0" baseline="0" dirty="0" smtClean="0">
                <a:solidFill>
                  <a:schemeClr val="bg1"/>
                </a:solidFill>
                <a:effectLst>
                  <a:outerShdw blurRad="38100" dist="38100" dir="2700000" algn="tl">
                    <a:srgbClr val="000000">
                      <a:alpha val="43137"/>
                    </a:srgbClr>
                  </a:outerShdw>
                </a:effectLst>
              </a:rPr>
              <a:t>） や </a:t>
            </a:r>
            <a:r>
              <a:rPr lang="en-US" altLang="ja-JP" sz="2800" dirty="0" err="1" smtClean="0">
                <a:solidFill>
                  <a:schemeClr val="bg1"/>
                </a:solidFill>
                <a:effectLst>
                  <a:outerShdw blurRad="38100" dist="38100" dir="2700000" algn="tl">
                    <a:srgbClr val="000000">
                      <a:alpha val="43137"/>
                    </a:srgbClr>
                  </a:outerShdw>
                </a:effectLst>
              </a:rPr>
              <a:t>Wavefront</a:t>
            </a:r>
            <a:r>
              <a:rPr lang="ja-JP" altLang="en-US" sz="2800" dirty="0" smtClean="0">
                <a:solidFill>
                  <a:schemeClr val="bg1"/>
                </a:solidFill>
                <a:effectLst>
                  <a:outerShdw blurRad="38100" dist="38100" dir="2700000" algn="tl">
                    <a:srgbClr val="000000">
                      <a:alpha val="43137"/>
                    </a:srgbClr>
                  </a:outerShdw>
                </a:effectLst>
              </a:rPr>
              <a:t> 素材</a:t>
            </a:r>
            <a:r>
              <a:rPr lang="en-US" altLang="ja-JP" sz="2800" dirty="0" smtClean="0">
                <a:solidFill>
                  <a:schemeClr val="bg1"/>
                </a:solidFill>
                <a:effectLst>
                  <a:outerShdw blurRad="38100" dist="38100" dir="2700000" algn="tl">
                    <a:srgbClr val="000000">
                      <a:alpha val="43137"/>
                    </a:srgbClr>
                  </a:outerShdw>
                </a:effectLst>
              </a:rPr>
              <a:t>(</a:t>
            </a:r>
            <a:r>
              <a:rPr lang="en-US" altLang="ja-JP" sz="2800" dirty="0" err="1" smtClean="0">
                <a:solidFill>
                  <a:schemeClr val="bg1"/>
                </a:solidFill>
                <a:effectLst>
                  <a:outerShdw blurRad="38100" dist="38100" dir="2700000" algn="tl">
                    <a:srgbClr val="000000">
                      <a:alpha val="43137"/>
                    </a:srgbClr>
                  </a:outerShdw>
                </a:effectLst>
              </a:rPr>
              <a:t>mtl</a:t>
            </a:r>
            <a:r>
              <a:rPr lang="en-US" altLang="ja-JP" sz="2800" dirty="0" smtClean="0">
                <a:solidFill>
                  <a:schemeClr val="bg1"/>
                </a:solidFill>
                <a:effectLst>
                  <a:outerShdw blurRad="38100" dist="38100" dir="2700000" algn="tl">
                    <a:srgbClr val="000000">
                      <a:alpha val="43137"/>
                    </a:srgbClr>
                  </a:outerShdw>
                </a:effectLst>
              </a:rPr>
              <a:t>)</a:t>
            </a:r>
            <a:endParaRPr kumimoji="0" lang="ja-JP" altLang="en-US" sz="2800" b="0" i="0" u="none" strike="noStrike" cap="none" normalizeH="0" baseline="0" dirty="0" smtClean="0">
              <a:solidFill>
                <a:schemeClr val="bg1"/>
              </a:solidFill>
              <a:effectLst>
                <a:outerShdw blurRad="38100" dist="38100" dir="2700000" algn="tl">
                  <a:srgbClr val="000000">
                    <a:alpha val="43137"/>
                  </a:srgbClr>
                </a:outerShdw>
              </a:effectLst>
            </a:endParaRPr>
          </a:p>
        </p:txBody>
      </p:sp>
    </p:spTree>
  </p:cSld>
  <p:clrMapOvr>
    <a:masterClrMapping/>
  </p:clrMapOvr>
  <p:transition>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descr="キャプチャ16-10-3.JPG"/>
          <p:cNvPicPr>
            <a:picLocks noChangeAspect="1"/>
          </p:cNvPicPr>
          <p:nvPr/>
        </p:nvPicPr>
        <p:blipFill>
          <a:blip r:embed="rId2"/>
          <a:stretch>
            <a:fillRect/>
          </a:stretch>
        </p:blipFill>
        <p:spPr>
          <a:xfrm>
            <a:off x="236164" y="2788303"/>
            <a:ext cx="3857625" cy="2733675"/>
          </a:xfrm>
          <a:prstGeom prst="rect">
            <a:avLst/>
          </a:prstGeom>
        </p:spPr>
      </p:pic>
      <p:pic>
        <p:nvPicPr>
          <p:cNvPr id="10" name="図 9" descr="キャプチャ16-10-4.JPG"/>
          <p:cNvPicPr>
            <a:picLocks noChangeAspect="1"/>
          </p:cNvPicPr>
          <p:nvPr/>
        </p:nvPicPr>
        <p:blipFill>
          <a:blip r:embed="rId3"/>
          <a:stretch>
            <a:fillRect/>
          </a:stretch>
        </p:blipFill>
        <p:spPr>
          <a:xfrm>
            <a:off x="3276039" y="3355881"/>
            <a:ext cx="3313020" cy="3351543"/>
          </a:xfrm>
          <a:prstGeom prst="rect">
            <a:avLst/>
          </a:prstGeom>
        </p:spPr>
      </p:pic>
      <p:sp>
        <p:nvSpPr>
          <p:cNvPr id="2" name="タイトル 1"/>
          <p:cNvSpPr>
            <a:spLocks noGrp="1"/>
          </p:cNvSpPr>
          <p:nvPr>
            <p:ph type="title"/>
          </p:nvPr>
        </p:nvSpPr>
        <p:spPr/>
        <p:txBody>
          <a:bodyPr/>
          <a:lstStyle/>
          <a:p>
            <a:r>
              <a:rPr altLang="ja-JP" dirty="0" smtClean="0">
                <a:solidFill>
                  <a:schemeClr val="tx1"/>
                </a:solidFill>
              </a:rPr>
              <a:t>WPF </a:t>
            </a:r>
            <a:r>
              <a:rPr lang="ja-JP" altLang="en-US" dirty="0" smtClean="0">
                <a:solidFill>
                  <a:schemeClr val="tx1"/>
                </a:solidFill>
              </a:rPr>
              <a:t>アプリケーション</a:t>
            </a:r>
            <a:endParaRPr kumimoji="1" lang="ja-JP" altLang="en-US" dirty="0">
              <a:solidFill>
                <a:schemeClr val="tx1"/>
              </a:solidFill>
            </a:endParaRPr>
          </a:p>
        </p:txBody>
      </p:sp>
      <p:sp>
        <p:nvSpPr>
          <p:cNvPr id="4" name="テキスト プレースホルダ 3"/>
          <p:cNvSpPr>
            <a:spLocks noGrp="1"/>
          </p:cNvSpPr>
          <p:nvPr>
            <p:ph type="body" sz="quarter" idx="10"/>
          </p:nvPr>
        </p:nvSpPr>
        <p:spPr>
          <a:xfrm>
            <a:off x="368300" y="767292"/>
            <a:ext cx="8394700" cy="455509"/>
          </a:xfrm>
        </p:spPr>
        <p:txBody>
          <a:bodyPr/>
          <a:lstStyle/>
          <a:p>
            <a:r>
              <a:rPr lang="ja-JP" altLang="en-US" dirty="0" smtClean="0">
                <a:solidFill>
                  <a:schemeClr val="accent2"/>
                </a:solidFill>
              </a:rPr>
              <a:t>３</a:t>
            </a:r>
            <a:r>
              <a:rPr altLang="ja-JP" dirty="0" smtClean="0">
                <a:solidFill>
                  <a:schemeClr val="accent2"/>
                </a:solidFill>
              </a:rPr>
              <a:t>D</a:t>
            </a:r>
            <a:r>
              <a:rPr lang="ja-JP" altLang="en-US" dirty="0" smtClean="0">
                <a:solidFill>
                  <a:schemeClr val="accent2"/>
                </a:solidFill>
              </a:rPr>
              <a:t>グラフィック</a:t>
            </a:r>
            <a:endParaRPr lang="ja-JP" altLang="en-US" dirty="0">
              <a:solidFill>
                <a:schemeClr val="accent2"/>
              </a:solidFill>
            </a:endParaRPr>
          </a:p>
        </p:txBody>
      </p:sp>
      <p:sp>
        <p:nvSpPr>
          <p:cNvPr id="7" name="Content Placeholder 6"/>
          <p:cNvSpPr>
            <a:spLocks noGrp="1"/>
          </p:cNvSpPr>
          <p:nvPr>
            <p:ph idx="1"/>
          </p:nvPr>
        </p:nvSpPr>
        <p:spPr>
          <a:xfrm>
            <a:off x="287618" y="1355819"/>
            <a:ext cx="8382000" cy="1163395"/>
          </a:xfrm>
        </p:spPr>
        <p:txBody>
          <a:bodyPr/>
          <a:lstStyle/>
          <a:p>
            <a:r>
              <a:rPr lang="ja-JP" altLang="en-US" dirty="0" smtClean="0"/>
              <a:t>プロジェクトの </a:t>
            </a:r>
            <a:r>
              <a:rPr lang="en-US" altLang="ja-JP" dirty="0" err="1" smtClean="0"/>
              <a:t>obj</a:t>
            </a:r>
            <a:r>
              <a:rPr lang="en-US" altLang="ja-JP" dirty="0" smtClean="0"/>
              <a:t> </a:t>
            </a:r>
            <a:r>
              <a:rPr lang="ja-JP" altLang="en-US" dirty="0" smtClean="0"/>
              <a:t>ファイルをダブルクリックすると、</a:t>
            </a:r>
            <a:r>
              <a:rPr lang="en-US" altLang="ja-JP" dirty="0" err="1" smtClean="0"/>
              <a:t>ViewPort</a:t>
            </a:r>
            <a:r>
              <a:rPr lang="ja-JP" altLang="en-US" dirty="0" smtClean="0"/>
              <a:t>３</a:t>
            </a:r>
            <a:r>
              <a:rPr lang="en-US" altLang="ja-JP" dirty="0" smtClean="0"/>
              <a:t>D</a:t>
            </a:r>
            <a:r>
              <a:rPr lang="ja-JP" altLang="en-US" dirty="0" smtClean="0"/>
              <a:t>・カメラ・環境光・指向性ライトが自動的に作成されます。</a:t>
            </a:r>
            <a:endParaRPr lang="en-US" altLang="ja-JP" dirty="0" smtClean="0"/>
          </a:p>
        </p:txBody>
      </p:sp>
      <p:sp>
        <p:nvSpPr>
          <p:cNvPr id="13" name="四角形吹き出し 12"/>
          <p:cNvSpPr/>
          <p:nvPr/>
        </p:nvSpPr>
        <p:spPr bwMode="blackGray">
          <a:xfrm>
            <a:off x="5002306" y="2666998"/>
            <a:ext cx="3971365" cy="815789"/>
          </a:xfrm>
          <a:prstGeom prst="wedgeRectCallout">
            <a:avLst>
              <a:gd name="adj1" fmla="val -114814"/>
              <a:gd name="adj2" fmla="val 37149"/>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ja-JP" altLang="en-US" sz="2800" b="0" i="0" u="none" strike="noStrike" cap="none" normalizeH="0" baseline="0" dirty="0" smtClean="0">
                <a:solidFill>
                  <a:schemeClr val="bg1"/>
                </a:solidFill>
                <a:effectLst>
                  <a:outerShdw blurRad="38100" dist="38100" dir="2700000" algn="tl">
                    <a:srgbClr val="000000">
                      <a:alpha val="43137"/>
                    </a:srgbClr>
                  </a:outerShdw>
                </a:effectLst>
              </a:rPr>
              <a:t>読み込まれた３</a:t>
            </a:r>
            <a:r>
              <a:rPr kumimoji="0" lang="en-US" altLang="ja-JP" sz="2800" b="0" i="0" u="none" strike="noStrike" cap="none" normalizeH="0" baseline="0" dirty="0" smtClean="0">
                <a:solidFill>
                  <a:schemeClr val="bg1"/>
                </a:solidFill>
                <a:effectLst>
                  <a:outerShdw blurRad="38100" dist="38100" dir="2700000" algn="tl">
                    <a:srgbClr val="000000">
                      <a:alpha val="43137"/>
                    </a:srgbClr>
                  </a:outerShdw>
                </a:effectLst>
              </a:rPr>
              <a:t>D</a:t>
            </a:r>
            <a:r>
              <a:rPr kumimoji="0" lang="ja-JP" altLang="en-US" sz="2800" b="0" i="0" u="none" strike="noStrike" cap="none" normalizeH="0" baseline="0" dirty="0" smtClean="0">
                <a:solidFill>
                  <a:schemeClr val="bg1"/>
                </a:solidFill>
                <a:effectLst>
                  <a:outerShdw blurRad="38100" dist="38100" dir="2700000" algn="tl">
                    <a:srgbClr val="000000">
                      <a:alpha val="43137"/>
                    </a:srgbClr>
                  </a:outerShdw>
                </a:effectLst>
              </a:rPr>
              <a:t>グラフィックが表示されます。</a:t>
            </a:r>
          </a:p>
        </p:txBody>
      </p:sp>
      <p:sp>
        <p:nvSpPr>
          <p:cNvPr id="11" name="四角形吹き出し 10"/>
          <p:cNvSpPr/>
          <p:nvPr/>
        </p:nvSpPr>
        <p:spPr bwMode="blackGray">
          <a:xfrm>
            <a:off x="5029201" y="3917576"/>
            <a:ext cx="3939987" cy="869577"/>
          </a:xfrm>
          <a:prstGeom prst="wedgeRectCallout">
            <a:avLst>
              <a:gd name="adj1" fmla="val -49011"/>
              <a:gd name="adj2" fmla="val 94955"/>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r>
              <a:rPr kumimoji="0" lang="en-US" altLang="ja-JP" sz="2800" b="0" i="0" u="none" strike="noStrike" cap="none" normalizeH="0" baseline="0" dirty="0" smtClean="0">
                <a:solidFill>
                  <a:schemeClr val="bg1"/>
                </a:solidFill>
                <a:effectLst>
                  <a:outerShdw blurRad="38100" dist="38100" dir="2700000" algn="tl">
                    <a:srgbClr val="000000">
                      <a:alpha val="43137"/>
                    </a:srgbClr>
                  </a:outerShdw>
                </a:effectLst>
              </a:rPr>
              <a:t>ViewPort3D</a:t>
            </a:r>
            <a:r>
              <a:rPr kumimoji="0" lang="en-US" altLang="ja-JP" sz="2800" b="0" i="0" u="none" strike="noStrike" cap="none" normalizeH="0" dirty="0" smtClean="0">
                <a:solidFill>
                  <a:schemeClr val="bg1"/>
                </a:solidFill>
                <a:effectLst>
                  <a:outerShdw blurRad="38100" dist="38100" dir="2700000" algn="tl">
                    <a:srgbClr val="000000">
                      <a:alpha val="43137"/>
                    </a:srgbClr>
                  </a:outerShdw>
                </a:effectLst>
              </a:rPr>
              <a:t> </a:t>
            </a:r>
            <a:r>
              <a:rPr kumimoji="0" lang="ja-JP" altLang="en-US" sz="2800" b="0" i="0" u="none" strike="noStrike" cap="none" normalizeH="0" dirty="0" smtClean="0">
                <a:solidFill>
                  <a:schemeClr val="bg1"/>
                </a:solidFill>
                <a:effectLst>
                  <a:outerShdw blurRad="38100" dist="38100" dir="2700000" algn="tl">
                    <a:srgbClr val="000000">
                      <a:alpha val="43137"/>
                    </a:srgbClr>
                  </a:outerShdw>
                </a:effectLst>
              </a:rPr>
              <a:t>オブジェクトが追加されます</a:t>
            </a:r>
            <a:r>
              <a:rPr lang="ja-JP" altLang="en-US" sz="2800" dirty="0" smtClean="0">
                <a:solidFill>
                  <a:schemeClr val="bg1"/>
                </a:solidFill>
                <a:effectLst>
                  <a:outerShdw blurRad="38100" dist="38100" dir="2700000" algn="tl">
                    <a:srgbClr val="000000">
                      <a:alpha val="43137"/>
                    </a:srgbClr>
                  </a:outerShdw>
                </a:effectLst>
              </a:rPr>
              <a:t>。</a:t>
            </a:r>
            <a:endParaRPr kumimoji="0" lang="ja-JP" altLang="en-US" sz="2800" b="0" i="0" u="none" strike="noStrike" cap="none" normalizeH="0" baseline="0" dirty="0" smtClean="0">
              <a:solidFill>
                <a:schemeClr val="bg1"/>
              </a:solidFill>
              <a:effectLst>
                <a:outerShdw blurRad="38100" dist="38100" dir="2700000" algn="tl">
                  <a:srgbClr val="000000">
                    <a:alpha val="43137"/>
                  </a:srgbClr>
                </a:outerShdw>
              </a:effectLst>
            </a:endParaRPr>
          </a:p>
        </p:txBody>
      </p:sp>
    </p:spTree>
  </p:cSld>
  <p:clrMapOvr>
    <a:masterClrMapping/>
  </p:clrMapOvr>
  <p:transition>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p:cNvSpPr>
            <a:spLocks noGrp="1"/>
          </p:cNvSpPr>
          <p:nvPr>
            <p:ph type="body" sz="quarter" idx="10"/>
          </p:nvPr>
        </p:nvSpPr>
        <p:spPr>
          <a:xfrm>
            <a:off x="722312" y="2000240"/>
            <a:ext cx="7689851" cy="1384995"/>
          </a:xfrm>
        </p:spPr>
        <p:txBody>
          <a:bodyPr>
            <a:normAutofit lnSpcReduction="10000"/>
          </a:bodyPr>
          <a:lstStyle/>
          <a:p>
            <a:r>
              <a:rPr dirty="0" smtClean="0">
                <a:solidFill>
                  <a:schemeClr val="accent2"/>
                </a:solidFill>
                <a:effectLst>
                  <a:outerShdw blurRad="50800" dist="38100" dir="2700000" algn="tl" rotWithShape="0">
                    <a:schemeClr val="tx1">
                      <a:alpha val="40000"/>
                    </a:schemeClr>
                  </a:outerShdw>
                </a:effectLst>
              </a:rPr>
              <a:t>demo</a:t>
            </a:r>
            <a:endParaRPr lang="en-US" dirty="0">
              <a:solidFill>
                <a:schemeClr val="accent2"/>
              </a:solidFill>
              <a:effectLst>
                <a:outerShdw blurRad="50800" dist="38100" dir="2700000" algn="tl" rotWithShape="0">
                  <a:schemeClr val="tx1">
                    <a:alpha val="40000"/>
                  </a:schemeClr>
                </a:outerShdw>
              </a:effectLst>
            </a:endParaRPr>
          </a:p>
        </p:txBody>
      </p:sp>
      <p:sp>
        <p:nvSpPr>
          <p:cNvPr id="6" name="Title 5"/>
          <p:cNvSpPr>
            <a:spLocks noGrp="1"/>
          </p:cNvSpPr>
          <p:nvPr>
            <p:ph type="ctrTitle"/>
          </p:nvPr>
        </p:nvSpPr>
        <p:spPr/>
        <p:txBody>
          <a:bodyPr/>
          <a:lstStyle/>
          <a:p>
            <a:r>
              <a:rPr lang="ja-JP" altLang="en-US" dirty="0" smtClean="0"/>
              <a:t>アニメーションと３</a:t>
            </a:r>
            <a:r>
              <a:rPr altLang="ja-JP" dirty="0" smtClean="0"/>
              <a:t>D</a:t>
            </a:r>
            <a:r>
              <a:rPr lang="ja-JP" altLang="en-US" dirty="0" smtClean="0"/>
              <a:t>グラフィック</a:t>
            </a:r>
          </a:p>
        </p:txBody>
      </p:sp>
      <p:sp>
        <p:nvSpPr>
          <p:cNvPr id="7" name="Subtitle 16"/>
          <p:cNvSpPr>
            <a:spLocks noGrp="1"/>
          </p:cNvSpPr>
          <p:nvPr>
            <p:ph type="subTitle" idx="1"/>
          </p:nvPr>
        </p:nvSpPr>
        <p:spPr>
          <a:xfrm>
            <a:off x="779929" y="4429132"/>
            <a:ext cx="7691718" cy="1551194"/>
          </a:xfrm>
        </p:spPr>
        <p:txBody>
          <a:bodyPr/>
          <a:lstStyle/>
          <a:p>
            <a:r>
              <a:rPr lang="ja-JP" altLang="en-US" dirty="0" smtClean="0"/>
              <a:t>えムナウ（児玉 宏之）</a:t>
            </a:r>
            <a:endParaRPr altLang="ja-JP" dirty="0" smtClean="0"/>
          </a:p>
          <a:p>
            <a:r>
              <a:rPr altLang="ja-JP" dirty="0" smtClean="0"/>
              <a:t>Microsoft MVP</a:t>
            </a:r>
            <a:r>
              <a:rPr lang="ja-JP" altLang="en-US" dirty="0" smtClean="0"/>
              <a:t> </a:t>
            </a:r>
            <a:r>
              <a:rPr altLang="ja-JP" dirty="0" smtClean="0"/>
              <a:t>for </a:t>
            </a:r>
            <a:r>
              <a:rPr b="1" dirty="0" smtClean="0"/>
              <a:t>Development Tools Visual C#</a:t>
            </a:r>
            <a:endParaRPr lang="en-US" dirty="0" smtClean="0"/>
          </a:p>
          <a:p>
            <a:r>
              <a:rPr altLang="ja-JP" dirty="0" smtClean="0"/>
              <a:t>.Net </a:t>
            </a:r>
            <a:r>
              <a:rPr lang="ja-JP" altLang="en-US" dirty="0" smtClean="0"/>
              <a:t>ユーザーエクスペリエンス研究所</a:t>
            </a:r>
            <a:endParaRPr altLang="ja-JP" dirty="0" smtClean="0"/>
          </a:p>
          <a:p>
            <a:r>
              <a:rPr lang="ja-JP" altLang="en-US" dirty="0" err="1" smtClean="0"/>
              <a:t>わんくま</a:t>
            </a:r>
            <a:r>
              <a:rPr lang="ja-JP" altLang="en-US" dirty="0" smtClean="0"/>
              <a:t>同盟</a:t>
            </a:r>
            <a:endParaRPr lang="en-US" dirty="0"/>
          </a:p>
        </p:txBody>
      </p:sp>
    </p:spTree>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368300" y="1839913"/>
            <a:ext cx="8382000" cy="4147289"/>
          </a:xfrm>
        </p:spPr>
        <p:txBody>
          <a:bodyPr/>
          <a:lstStyle/>
          <a:p>
            <a:r>
              <a:rPr lang="en-US" dirty="0" smtClean="0"/>
              <a:t>Expression Blend </a:t>
            </a:r>
            <a:r>
              <a:rPr lang="ja-JP" altLang="en-US" dirty="0" smtClean="0"/>
              <a:t>と </a:t>
            </a:r>
            <a:r>
              <a:rPr lang="en-US" dirty="0" smtClean="0"/>
              <a:t>Visual Studio</a:t>
            </a:r>
            <a:r>
              <a:rPr lang="ja-JP" altLang="en-US" dirty="0" smtClean="0"/>
              <a:t> のコラボレーションで </a:t>
            </a:r>
            <a:r>
              <a:rPr lang="en-US" altLang="ja-JP" dirty="0" smtClean="0"/>
              <a:t>XAML</a:t>
            </a:r>
            <a:r>
              <a:rPr lang="ja-JP" altLang="en-US" dirty="0" smtClean="0"/>
              <a:t> を書かないで </a:t>
            </a:r>
            <a:r>
              <a:rPr lang="en-US" altLang="ja-JP" dirty="0" smtClean="0"/>
              <a:t>WPF</a:t>
            </a:r>
            <a:r>
              <a:rPr lang="ja-JP" altLang="en-US" dirty="0" smtClean="0"/>
              <a:t> アプリケーションの開発が行えます。</a:t>
            </a:r>
            <a:endParaRPr lang="en-US" altLang="ja-JP" dirty="0" smtClean="0"/>
          </a:p>
          <a:p>
            <a:r>
              <a:rPr lang="ja-JP" altLang="en-US" dirty="0" smtClean="0"/>
              <a:t>バインディングを使えばデータと </a:t>
            </a:r>
            <a:r>
              <a:rPr lang="en-US" altLang="ja-JP" dirty="0" smtClean="0"/>
              <a:t>UI</a:t>
            </a:r>
            <a:r>
              <a:rPr lang="ja-JP" altLang="en-US" dirty="0" smtClean="0"/>
              <a:t> を分離でき、表示のためのデータ変換や格納時のデータの検証を行えます。 </a:t>
            </a:r>
            <a:endParaRPr lang="en-US" altLang="ja-JP" dirty="0" smtClean="0"/>
          </a:p>
          <a:p>
            <a:r>
              <a:rPr lang="ja-JP" altLang="en-US" dirty="0" smtClean="0"/>
              <a:t>アニメーションを作成すれば </a:t>
            </a:r>
            <a:r>
              <a:rPr lang="en-US" dirty="0" smtClean="0"/>
              <a:t>Expression Blend </a:t>
            </a:r>
            <a:r>
              <a:rPr lang="ja-JP" altLang="en-US" dirty="0" smtClean="0"/>
              <a:t>で多種多様な視覚効果を追加できます。</a:t>
            </a:r>
            <a:endParaRPr lang="en-US" altLang="ja-JP" dirty="0" smtClean="0"/>
          </a:p>
          <a:p>
            <a:r>
              <a:rPr lang="ja-JP" altLang="en-US" dirty="0" smtClean="0"/>
              <a:t>３</a:t>
            </a:r>
            <a:r>
              <a:rPr lang="en-US" altLang="ja-JP" dirty="0" smtClean="0"/>
              <a:t>D</a:t>
            </a:r>
            <a:r>
              <a:rPr lang="ja-JP" altLang="en-US" dirty="0" smtClean="0"/>
              <a:t>オブジェクトも </a:t>
            </a:r>
            <a:r>
              <a:rPr lang="en-US" altLang="ja-JP" dirty="0" smtClean="0"/>
              <a:t>XAML</a:t>
            </a:r>
            <a:r>
              <a:rPr lang="ja-JP" altLang="en-US" dirty="0" smtClean="0"/>
              <a:t> 形式や </a:t>
            </a:r>
            <a:r>
              <a:rPr lang="en-US" altLang="ja-JP" dirty="0" smtClean="0"/>
              <a:t>Wave front 3D</a:t>
            </a:r>
            <a:r>
              <a:rPr lang="ja-JP" altLang="en-US" dirty="0" smtClean="0"/>
              <a:t> 形式から読み込めアニメーションもできます。</a:t>
            </a:r>
            <a:endParaRPr lang="en-US" altLang="ja-JP" dirty="0" smtClean="0"/>
          </a:p>
        </p:txBody>
      </p:sp>
      <p:sp>
        <p:nvSpPr>
          <p:cNvPr id="6" name="Title 5"/>
          <p:cNvSpPr>
            <a:spLocks noGrp="1"/>
          </p:cNvSpPr>
          <p:nvPr>
            <p:ph type="title"/>
          </p:nvPr>
        </p:nvSpPr>
        <p:spPr/>
        <p:txBody>
          <a:bodyPr/>
          <a:lstStyle/>
          <a:p>
            <a:r>
              <a:rPr altLang="ja-JP" dirty="0" smtClean="0">
                <a:solidFill>
                  <a:schemeClr val="tx1"/>
                </a:solidFill>
              </a:rPr>
              <a:t>WPF </a:t>
            </a:r>
            <a:r>
              <a:rPr lang="ja-JP" altLang="en-US" dirty="0" smtClean="0">
                <a:solidFill>
                  <a:schemeClr val="tx1"/>
                </a:solidFill>
              </a:rPr>
              <a:t>アプリケーション</a:t>
            </a:r>
            <a:endParaRPr lang="en-US" dirty="0">
              <a:solidFill>
                <a:schemeClr val="tx1"/>
              </a:solidFill>
            </a:endParaRPr>
          </a:p>
        </p:txBody>
      </p:sp>
      <p:sp>
        <p:nvSpPr>
          <p:cNvPr id="9" name="Text Placeholder 8"/>
          <p:cNvSpPr>
            <a:spLocks noGrp="1"/>
          </p:cNvSpPr>
          <p:nvPr>
            <p:ph type="body" sz="quarter" idx="10"/>
          </p:nvPr>
        </p:nvSpPr>
        <p:spPr>
          <a:xfrm>
            <a:off x="368300" y="767292"/>
            <a:ext cx="8394700" cy="455509"/>
          </a:xfrm>
        </p:spPr>
        <p:txBody>
          <a:bodyPr/>
          <a:lstStyle/>
          <a:p>
            <a:r>
              <a:rPr lang="ja-JP" altLang="en-US" dirty="0" smtClean="0">
                <a:solidFill>
                  <a:schemeClr val="accent2"/>
                </a:solidFill>
              </a:rPr>
              <a:t>まとめ</a:t>
            </a:r>
            <a:endParaRPr lang="ja-JP" altLang="en-US" dirty="0">
              <a:solidFill>
                <a:schemeClr val="accent2"/>
              </a:solidFill>
            </a:endParaRPr>
          </a:p>
        </p:txBody>
      </p:sp>
    </p:spTree>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smtClean="0"/>
              <a:t>Resources</a:t>
            </a:r>
            <a:endParaRPr lang="en-US" dirty="0"/>
          </a:p>
        </p:txBody>
      </p:sp>
      <p:sp>
        <p:nvSpPr>
          <p:cNvPr id="4" name="Rounded Rectangle 3"/>
          <p:cNvSpPr/>
          <p:nvPr/>
        </p:nvSpPr>
        <p:spPr bwMode="auto">
          <a:xfrm>
            <a:off x="485775" y="928670"/>
            <a:ext cx="8101013" cy="709612"/>
          </a:xfrm>
          <a:prstGeom prst="round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109728" tIns="54864" rIns="109728" bIns="54864" numCol="1" rtlCol="0" anchor="ctr" anchorCtr="0" compatLnSpc="1">
            <a:prstTxWarp prst="textNoShape">
              <a:avLst/>
            </a:prstTxWarp>
          </a:bodyPr>
          <a:lstStyle/>
          <a:p>
            <a:pPr fontAlgn="base">
              <a:spcBef>
                <a:spcPct val="0"/>
              </a:spcBef>
              <a:spcAft>
                <a:spcPct val="0"/>
              </a:spcAft>
            </a:pPr>
            <a:r>
              <a:rPr lang="en-US" altLang="ja-JP" sz="1400" dirty="0" err="1" smtClean="0"/>
              <a:t>.Net</a:t>
            </a:r>
            <a:r>
              <a:rPr lang="en-US" altLang="ja-JP" sz="1400" dirty="0" smtClean="0"/>
              <a:t> </a:t>
            </a:r>
            <a:r>
              <a:rPr lang="ja-JP" altLang="en-US" sz="1400" dirty="0" smtClean="0"/>
              <a:t>ユーザーエクスペリエンス研究所</a:t>
            </a:r>
            <a:endParaRPr lang="en-US" altLang="ja-JP" sz="1400" dirty="0" smtClean="0"/>
          </a:p>
          <a:p>
            <a:pPr fontAlgn="base">
              <a:spcBef>
                <a:spcPct val="0"/>
              </a:spcBef>
              <a:spcAft>
                <a:spcPct val="0"/>
              </a:spcAft>
            </a:pPr>
            <a:r>
              <a:rPr lang="en-US" sz="1400" b="1" dirty="0" smtClean="0">
                <a:hlinkClick r:id="rId2"/>
              </a:rPr>
              <a:t>http://mnow.jp/</a:t>
            </a:r>
            <a:endParaRPr lang="en-US" sz="1400" b="1" dirty="0" smtClean="0"/>
          </a:p>
          <a:p>
            <a:pPr fontAlgn="base">
              <a:spcBef>
                <a:spcPct val="0"/>
              </a:spcBef>
              <a:spcAft>
                <a:spcPct val="0"/>
              </a:spcAft>
            </a:pPr>
            <a:endParaRPr lang="en-US" sz="1400" b="1" dirty="0" smtClean="0"/>
          </a:p>
        </p:txBody>
      </p:sp>
      <p:sp>
        <p:nvSpPr>
          <p:cNvPr id="5" name="Rounded Rectangle 4"/>
          <p:cNvSpPr/>
          <p:nvPr/>
        </p:nvSpPr>
        <p:spPr bwMode="auto">
          <a:xfrm>
            <a:off x="485775" y="2329884"/>
            <a:ext cx="8101013" cy="808596"/>
          </a:xfrm>
          <a:prstGeom prst="round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109728" tIns="54864" rIns="109728" bIns="54864" numCol="1" rtlCol="0" anchor="ctr" anchorCtr="0" compatLnSpc="1">
            <a:prstTxWarp prst="textNoShape">
              <a:avLst/>
            </a:prstTxWarp>
          </a:bodyPr>
          <a:lstStyle/>
          <a:p>
            <a:r>
              <a:rPr lang="en-US" sz="1400" b="1" dirty="0" smtClean="0"/>
              <a:t>INETA JAPAN </a:t>
            </a:r>
            <a:endParaRPr lang="en-US" sz="1400" dirty="0" smtClean="0"/>
          </a:p>
          <a:p>
            <a:r>
              <a:rPr lang="en-US" sz="1400" b="1" dirty="0" smtClean="0">
                <a:hlinkClick r:id="rId3"/>
              </a:rPr>
              <a:t>http://www.ineta.jp/</a:t>
            </a:r>
            <a:r>
              <a:rPr lang="en-US" sz="1400" b="1" dirty="0" smtClean="0"/>
              <a:t>   </a:t>
            </a:r>
            <a:endParaRPr lang="en-US" sz="1400" dirty="0" smtClean="0">
              <a:solidFill>
                <a:schemeClr val="tx1"/>
              </a:solidFill>
              <a:cs typeface="Arial" pitchFamily="34" charset="0"/>
            </a:endParaRPr>
          </a:p>
        </p:txBody>
      </p:sp>
      <p:sp>
        <p:nvSpPr>
          <p:cNvPr id="6" name="Rounded Rectangle 5"/>
          <p:cNvSpPr/>
          <p:nvPr/>
        </p:nvSpPr>
        <p:spPr bwMode="auto">
          <a:xfrm>
            <a:off x="485775" y="3143248"/>
            <a:ext cx="8101013" cy="709612"/>
          </a:xfrm>
          <a:prstGeom prst="round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109728" tIns="54864" rIns="109728" bIns="54864" numCol="1" rtlCol="0" anchor="ctr" anchorCtr="0" compatLnSpc="1">
            <a:prstTxWarp prst="textNoShape">
              <a:avLst/>
            </a:prstTxWarp>
          </a:bodyPr>
          <a:lstStyle/>
          <a:p>
            <a:r>
              <a:rPr lang="en-US" sz="1400" b="1" dirty="0" smtClean="0"/>
              <a:t>Microsoft Community Ring </a:t>
            </a:r>
            <a:r>
              <a:rPr lang="ja-JP" altLang="en-US" sz="1400" b="1" dirty="0" smtClean="0"/>
              <a:t>ホーム</a:t>
            </a:r>
            <a:endParaRPr lang="en-US" sz="1400" dirty="0" smtClean="0"/>
          </a:p>
          <a:p>
            <a:r>
              <a:rPr lang="en-US" sz="1400" b="1" u="sng" dirty="0" smtClean="0">
                <a:hlinkClick r:id="rId4" tooltip="http://www.microsoft.com/technet/downloads/trials/default.mspx"/>
              </a:rPr>
              <a:t>http://www.microsoft.com/japan/powerpro/community/ </a:t>
            </a:r>
            <a:r>
              <a:rPr lang="en-US" sz="1400" b="1" dirty="0" smtClean="0"/>
              <a:t> </a:t>
            </a:r>
            <a:endParaRPr lang="en-US" sz="1400" dirty="0"/>
          </a:p>
        </p:txBody>
      </p:sp>
      <p:sp>
        <p:nvSpPr>
          <p:cNvPr id="10" name="Rounded Rectangle 9"/>
          <p:cNvSpPr/>
          <p:nvPr/>
        </p:nvSpPr>
        <p:spPr bwMode="auto">
          <a:xfrm>
            <a:off x="485775" y="1643050"/>
            <a:ext cx="8101013" cy="709612"/>
          </a:xfrm>
          <a:prstGeom prst="round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109728" tIns="54864" rIns="109728" bIns="54864" numCol="1" rtlCol="0" anchor="ctr" anchorCtr="0" compatLnSpc="1">
            <a:prstTxWarp prst="textNoShape">
              <a:avLst/>
            </a:prstTxWarp>
          </a:bodyPr>
          <a:lstStyle/>
          <a:p>
            <a:pPr fontAlgn="base">
              <a:spcBef>
                <a:spcPct val="0"/>
              </a:spcBef>
              <a:spcAft>
                <a:spcPct val="0"/>
              </a:spcAft>
            </a:pPr>
            <a:r>
              <a:rPr lang="ja-JP" altLang="en-US" sz="1400" b="1" dirty="0" err="1" smtClean="0"/>
              <a:t>わんくま</a:t>
            </a:r>
            <a:r>
              <a:rPr lang="ja-JP" altLang="en-US" sz="1400" b="1" dirty="0" smtClean="0"/>
              <a:t>同盟</a:t>
            </a:r>
            <a:endParaRPr lang="en-US" sz="1400" b="1" dirty="0" smtClean="0"/>
          </a:p>
          <a:p>
            <a:pPr fontAlgn="base">
              <a:spcBef>
                <a:spcPct val="0"/>
              </a:spcBef>
              <a:spcAft>
                <a:spcPct val="0"/>
              </a:spcAft>
            </a:pPr>
            <a:r>
              <a:rPr lang="en-US" sz="1400" b="1" dirty="0" smtClean="0">
                <a:hlinkClick r:id="rId2"/>
              </a:rPr>
              <a:t>http://www.wankuma.com/</a:t>
            </a:r>
            <a:r>
              <a:rPr lang="en-US" sz="1400" b="1" dirty="0" smtClean="0"/>
              <a:t>  </a:t>
            </a:r>
          </a:p>
        </p:txBody>
      </p:sp>
      <p:sp>
        <p:nvSpPr>
          <p:cNvPr id="7" name="Rounded Rectangle 4"/>
          <p:cNvSpPr/>
          <p:nvPr/>
        </p:nvSpPr>
        <p:spPr bwMode="auto">
          <a:xfrm>
            <a:off x="476810" y="3929066"/>
            <a:ext cx="8101013" cy="808596"/>
          </a:xfrm>
          <a:prstGeom prst="round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109728" tIns="54864" rIns="109728" bIns="54864" numCol="1" rtlCol="0" anchor="ctr" anchorCtr="0" compatLnSpc="1">
            <a:prstTxWarp prst="textNoShape">
              <a:avLst/>
            </a:prstTxWarp>
          </a:bodyPr>
          <a:lstStyle/>
          <a:p>
            <a:r>
              <a:rPr lang="en-US" sz="1400" b="1" dirty="0" smtClean="0"/>
              <a:t>Microsoft </a:t>
            </a:r>
            <a:r>
              <a:rPr lang="ja-JP" altLang="en-US" sz="1400" b="1" dirty="0" smtClean="0"/>
              <a:t> </a:t>
            </a:r>
            <a:r>
              <a:rPr lang="en-US" altLang="ja-JP" sz="1400" b="1" dirty="0" smtClean="0"/>
              <a:t>Expression</a:t>
            </a:r>
            <a:endParaRPr lang="en-US" sz="1400" b="1" dirty="0" smtClean="0"/>
          </a:p>
          <a:p>
            <a:r>
              <a:rPr lang="en-US" sz="1400" b="1" dirty="0" smtClean="0">
                <a:hlinkClick r:id="rId5"/>
              </a:rPr>
              <a:t>http://www.microsoft.com/japan/products/expression/default.mspx</a:t>
            </a:r>
            <a:endParaRPr lang="en-US" sz="1400" dirty="0" smtClean="0">
              <a:solidFill>
                <a:schemeClr val="tx1"/>
              </a:solidFill>
              <a:cs typeface="Arial" pitchFamily="34" charset="0"/>
            </a:endParaRPr>
          </a:p>
          <a:p>
            <a:r>
              <a:rPr lang="en-US" sz="1400" b="1" dirty="0" smtClean="0"/>
              <a:t>Microsoft </a:t>
            </a:r>
            <a:r>
              <a:rPr lang="ja-JP" altLang="en-US" sz="1400" b="1" dirty="0" smtClean="0"/>
              <a:t> </a:t>
            </a:r>
            <a:r>
              <a:rPr lang="en-US" altLang="ja-JP" sz="1400" b="1" dirty="0" smtClean="0"/>
              <a:t>Visual</a:t>
            </a:r>
            <a:r>
              <a:rPr lang="ja-JP" altLang="en-US" sz="1400" b="1" dirty="0" smtClean="0"/>
              <a:t> </a:t>
            </a:r>
            <a:r>
              <a:rPr lang="en-US" altLang="ja-JP" sz="1400" b="1" dirty="0" smtClean="0"/>
              <a:t>Studio</a:t>
            </a:r>
            <a:endParaRPr lang="en-US" sz="1400" b="1" dirty="0" smtClean="0"/>
          </a:p>
          <a:p>
            <a:r>
              <a:rPr lang="en-US" sz="1400" b="1" dirty="0" smtClean="0">
                <a:hlinkClick r:id="rId5"/>
              </a:rPr>
              <a:t>http://www.microsoft.com/japan/msdn/vstudio/</a:t>
            </a:r>
            <a:endParaRPr lang="en-US" sz="1400" dirty="0" smtClean="0">
              <a:solidFill>
                <a:schemeClr val="tx1"/>
              </a:solidFill>
              <a:cs typeface="Arial" pitchFamily="34" charset="0"/>
            </a:endParaRPr>
          </a:p>
        </p:txBody>
      </p:sp>
      <p:sp>
        <p:nvSpPr>
          <p:cNvPr id="8" name="Rounded Rectangle 5"/>
          <p:cNvSpPr/>
          <p:nvPr/>
        </p:nvSpPr>
        <p:spPr bwMode="auto">
          <a:xfrm>
            <a:off x="476810" y="4748233"/>
            <a:ext cx="8101013" cy="1395411"/>
          </a:xfrm>
          <a:prstGeom prst="round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109728" tIns="54864" rIns="109728" bIns="54864" numCol="1" rtlCol="0" anchor="ctr" anchorCtr="0" compatLnSpc="1">
            <a:prstTxWarp prst="textNoShape">
              <a:avLst/>
            </a:prstTxWarp>
          </a:bodyPr>
          <a:lstStyle/>
          <a:p>
            <a:r>
              <a:rPr lang="en-US" sz="1400" b="1" dirty="0" smtClean="0"/>
              <a:t>Microsoft MSDN</a:t>
            </a:r>
            <a:endParaRPr lang="en-US" sz="1400" dirty="0" smtClean="0"/>
          </a:p>
          <a:p>
            <a:r>
              <a:rPr lang="en-US" sz="1400" b="1" u="sng" dirty="0" smtClean="0">
                <a:hlinkClick r:id="rId4" tooltip="http://www.microsoft.com/technet/downloads/trials/default.mspx"/>
              </a:rPr>
              <a:t>http://msdn2.microsoft.com/ja-jp/library/bb546194.aspx</a:t>
            </a:r>
          </a:p>
          <a:p>
            <a:r>
              <a:rPr lang="en-US" sz="1400" b="1" u="sng" dirty="0" smtClean="0">
                <a:hlinkClick r:id="rId4" tooltip="http://www.microsoft.com/technet/downloads/trials/default.mspx"/>
              </a:rPr>
              <a:t>http://msdn2.microsoft.com/ja-jp/library/ms754130.aspx</a:t>
            </a:r>
          </a:p>
          <a:p>
            <a:r>
              <a:rPr lang="en-US" sz="1400" b="1" u="sng" dirty="0" smtClean="0">
                <a:hlinkClick r:id="rId4" tooltip="http://www.microsoft.com/technet/downloads/trials/default.mspx"/>
              </a:rPr>
              <a:t>http://msdn2.microsoft.com/ja-jp/library/ms753307.aspx</a:t>
            </a:r>
          </a:p>
          <a:p>
            <a:r>
              <a:rPr lang="en-US" sz="1400" b="1" u="sng" dirty="0" smtClean="0">
                <a:hlinkClick r:id="rId4" tooltip="http://www.microsoft.com/technet/downloads/trials/default.mspx"/>
              </a:rPr>
              <a:t>http://msdn2.microsoft.com/ja-jp/library/ms771633.aspx</a:t>
            </a:r>
          </a:p>
          <a:p>
            <a:r>
              <a:rPr lang="en-US" sz="1400" b="1" u="sng" dirty="0" smtClean="0">
                <a:hlinkClick r:id="rId4" tooltip="http://www.microsoft.com/technet/downloads/trials/default.mspx"/>
              </a:rPr>
              <a:t>http://msdn2.microsoft.com/ja-jp/library/ms747122.aspx  </a:t>
            </a:r>
            <a:r>
              <a:rPr lang="en-US" sz="1400" b="1" dirty="0" smtClean="0"/>
              <a:t> </a:t>
            </a:r>
            <a:endParaRPr lang="en-US" sz="1400" dirty="0"/>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altLang="ja-JP" dirty="0" smtClean="0">
                <a:solidFill>
                  <a:schemeClr val="tx1"/>
                </a:solidFill>
              </a:rPr>
              <a:t>WPF </a:t>
            </a:r>
            <a:r>
              <a:rPr lang="ja-JP" altLang="en-US" dirty="0" smtClean="0">
                <a:solidFill>
                  <a:schemeClr val="tx1"/>
                </a:solidFill>
              </a:rPr>
              <a:t>アプリケーション</a:t>
            </a:r>
            <a:endParaRPr kumimoji="1" lang="ja-JP" altLang="en-US" dirty="0">
              <a:solidFill>
                <a:schemeClr val="tx1"/>
              </a:solidFill>
            </a:endParaRPr>
          </a:p>
        </p:txBody>
      </p:sp>
      <p:sp>
        <p:nvSpPr>
          <p:cNvPr id="4" name="テキスト プレースホルダ 3"/>
          <p:cNvSpPr>
            <a:spLocks noGrp="1"/>
          </p:cNvSpPr>
          <p:nvPr>
            <p:ph type="body" sz="quarter" idx="10"/>
          </p:nvPr>
        </p:nvSpPr>
        <p:spPr>
          <a:xfrm>
            <a:off x="368300" y="767292"/>
            <a:ext cx="8394700" cy="455509"/>
          </a:xfrm>
        </p:spPr>
        <p:txBody>
          <a:bodyPr/>
          <a:lstStyle/>
          <a:p>
            <a:r>
              <a:rPr lang="ja-JP" altLang="en-US" dirty="0" smtClean="0">
                <a:solidFill>
                  <a:schemeClr val="accent2"/>
                </a:solidFill>
              </a:rPr>
              <a:t>簡単なアプリケーションを作ってみる</a:t>
            </a:r>
            <a:endParaRPr kumimoji="1" lang="ja-JP" altLang="en-US" dirty="0">
              <a:solidFill>
                <a:schemeClr val="accent2"/>
              </a:solidFill>
            </a:endParaRPr>
          </a:p>
        </p:txBody>
      </p:sp>
      <p:sp>
        <p:nvSpPr>
          <p:cNvPr id="7" name="Content Placeholder 6"/>
          <p:cNvSpPr>
            <a:spLocks noGrp="1"/>
          </p:cNvSpPr>
          <p:nvPr>
            <p:ph idx="1"/>
          </p:nvPr>
        </p:nvSpPr>
        <p:spPr>
          <a:xfrm>
            <a:off x="368300" y="1097170"/>
            <a:ext cx="8382000" cy="775597"/>
          </a:xfrm>
        </p:spPr>
        <p:txBody>
          <a:bodyPr/>
          <a:lstStyle/>
          <a:p>
            <a:r>
              <a:rPr lang="ja-JP" altLang="en-US" dirty="0" smtClean="0"/>
              <a:t>まず </a:t>
            </a:r>
            <a:r>
              <a:rPr lang="en-US" altLang="ja-JP" dirty="0" smtClean="0"/>
              <a:t>Expression</a:t>
            </a:r>
            <a:r>
              <a:rPr lang="ja-JP" altLang="en-US" dirty="0" smtClean="0"/>
              <a:t> </a:t>
            </a:r>
            <a:r>
              <a:rPr lang="en-US" altLang="ja-JP" dirty="0" smtClean="0"/>
              <a:t>Blend</a:t>
            </a:r>
            <a:r>
              <a:rPr lang="ja-JP" altLang="en-US" dirty="0" smtClean="0"/>
              <a:t> を起動して新しいプロジェクトを作成します。</a:t>
            </a:r>
            <a:endParaRPr lang="en-US" dirty="0" smtClean="0"/>
          </a:p>
        </p:txBody>
      </p:sp>
      <p:pic>
        <p:nvPicPr>
          <p:cNvPr id="1027" name="Picture 3" descr="C:\Users\hkodama\Pictures\Blend\キャプチャ2.JPG"/>
          <p:cNvPicPr>
            <a:picLocks noChangeAspect="1" noChangeArrowheads="1"/>
          </p:cNvPicPr>
          <p:nvPr/>
        </p:nvPicPr>
        <p:blipFill>
          <a:blip r:embed="rId2"/>
          <a:srcRect/>
          <a:stretch>
            <a:fillRect/>
          </a:stretch>
        </p:blipFill>
        <p:spPr bwMode="auto">
          <a:xfrm>
            <a:off x="356534" y="1863466"/>
            <a:ext cx="5613960" cy="4137302"/>
          </a:xfrm>
          <a:prstGeom prst="rect">
            <a:avLst/>
          </a:prstGeom>
          <a:noFill/>
        </p:spPr>
      </p:pic>
      <p:sp>
        <p:nvSpPr>
          <p:cNvPr id="6" name="四角形吹き出し 5"/>
          <p:cNvSpPr/>
          <p:nvPr/>
        </p:nvSpPr>
        <p:spPr bwMode="blackGray">
          <a:xfrm>
            <a:off x="6239435" y="3519974"/>
            <a:ext cx="2649071" cy="2326341"/>
          </a:xfrm>
          <a:prstGeom prst="wedgeRectCallout">
            <a:avLst>
              <a:gd name="adj1" fmla="val -191391"/>
              <a:gd name="adj2" fmla="val 23194"/>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en-US" altLang="ja-JP" sz="2800" b="0" i="0" u="none" strike="noStrike" cap="none" normalizeH="0" baseline="0" dirty="0" smtClean="0">
                <a:solidFill>
                  <a:schemeClr val="bg1"/>
                </a:solidFill>
                <a:effectLst>
                  <a:outerShdw blurRad="38100" dist="38100" dir="2700000" algn="tl">
                    <a:srgbClr val="000000">
                      <a:alpha val="43137"/>
                    </a:srgbClr>
                  </a:outerShdw>
                </a:effectLst>
              </a:rPr>
              <a:t>Visual</a:t>
            </a:r>
            <a:r>
              <a:rPr kumimoji="0" lang="ja-JP" altLang="en-US" sz="2800" b="0" i="0" u="none" strike="noStrike" cap="none" normalizeH="0" baseline="0" dirty="0" smtClean="0">
                <a:solidFill>
                  <a:schemeClr val="bg1"/>
                </a:solidFill>
                <a:effectLst>
                  <a:outerShdw blurRad="38100" dist="38100" dir="2700000" algn="tl">
                    <a:srgbClr val="000000">
                      <a:alpha val="43137"/>
                    </a:srgbClr>
                  </a:outerShdw>
                </a:effectLst>
              </a:rPr>
              <a:t> </a:t>
            </a:r>
            <a:r>
              <a:rPr kumimoji="0" lang="en-US" altLang="ja-JP" sz="2800" b="0" i="0" u="none" strike="noStrike" cap="none" normalizeH="0" baseline="0" dirty="0" smtClean="0">
                <a:solidFill>
                  <a:schemeClr val="bg1"/>
                </a:solidFill>
                <a:effectLst>
                  <a:outerShdw blurRad="38100" dist="38100" dir="2700000" algn="tl">
                    <a:srgbClr val="000000">
                      <a:alpha val="43137"/>
                    </a:srgbClr>
                  </a:outerShdw>
                </a:effectLst>
              </a:rPr>
              <a:t>C#</a:t>
            </a:r>
            <a:r>
              <a:rPr kumimoji="0" lang="ja-JP" altLang="en-US" sz="2800" b="0" i="0" u="none" strike="noStrike" cap="none" normalizeH="0" baseline="0" dirty="0" smtClean="0">
                <a:solidFill>
                  <a:schemeClr val="bg1"/>
                </a:solidFill>
                <a:effectLst>
                  <a:outerShdw blurRad="38100" dist="38100" dir="2700000" algn="tl">
                    <a:srgbClr val="000000">
                      <a:alpha val="43137"/>
                    </a:srgbClr>
                  </a:outerShdw>
                </a:effectLst>
              </a:rPr>
              <a:t> と </a:t>
            </a:r>
            <a:r>
              <a:rPr kumimoji="0" lang="en-US" altLang="ja-JP" sz="2800" b="0" i="0" u="none" strike="noStrike" cap="none" normalizeH="0" baseline="0" dirty="0" smtClean="0">
                <a:solidFill>
                  <a:schemeClr val="bg1"/>
                </a:solidFill>
                <a:effectLst>
                  <a:outerShdw blurRad="38100" dist="38100" dir="2700000" algn="tl">
                    <a:srgbClr val="000000">
                      <a:alpha val="43137"/>
                    </a:srgbClr>
                  </a:outerShdw>
                </a:effectLst>
              </a:rPr>
              <a:t>Visual</a:t>
            </a:r>
            <a:r>
              <a:rPr kumimoji="0" lang="ja-JP" altLang="en-US" sz="2800" b="0" i="0" u="none" strike="noStrike" cap="none" normalizeH="0" baseline="0" dirty="0" smtClean="0">
                <a:solidFill>
                  <a:schemeClr val="bg1"/>
                </a:solidFill>
                <a:effectLst>
                  <a:outerShdw blurRad="38100" dist="38100" dir="2700000" algn="tl">
                    <a:srgbClr val="000000">
                      <a:alpha val="43137"/>
                    </a:srgbClr>
                  </a:outerShdw>
                </a:effectLst>
              </a:rPr>
              <a:t> </a:t>
            </a:r>
            <a:r>
              <a:rPr kumimoji="0" lang="en-US" altLang="ja-JP" sz="2800" b="0" i="0" u="none" strike="noStrike" cap="none" normalizeH="0" baseline="0" dirty="0" smtClean="0">
                <a:solidFill>
                  <a:schemeClr val="bg1"/>
                </a:solidFill>
                <a:effectLst>
                  <a:outerShdw blurRad="38100" dist="38100" dir="2700000" algn="tl">
                    <a:srgbClr val="000000">
                      <a:alpha val="43137"/>
                    </a:srgbClr>
                  </a:outerShdw>
                </a:effectLst>
              </a:rPr>
              <a:t>Basic</a:t>
            </a:r>
            <a:r>
              <a:rPr kumimoji="0" lang="ja-JP" altLang="en-US" sz="2800" b="0" i="0" u="none" strike="noStrike" cap="none" normalizeH="0" baseline="0" dirty="0" smtClean="0">
                <a:solidFill>
                  <a:schemeClr val="bg1"/>
                </a:solidFill>
                <a:effectLst>
                  <a:outerShdw blurRad="38100" dist="38100" dir="2700000" algn="tl">
                    <a:srgbClr val="000000">
                      <a:alpha val="43137"/>
                    </a:srgbClr>
                  </a:outerShdw>
                </a:effectLst>
              </a:rPr>
              <a:t> が選択可能です。</a:t>
            </a:r>
          </a:p>
        </p:txBody>
      </p:sp>
    </p:spTree>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altLang="ja-JP" dirty="0" smtClean="0">
                <a:solidFill>
                  <a:schemeClr val="tx1"/>
                </a:solidFill>
              </a:rPr>
              <a:t>WPF </a:t>
            </a:r>
            <a:r>
              <a:rPr lang="ja-JP" altLang="en-US" dirty="0" smtClean="0">
                <a:solidFill>
                  <a:schemeClr val="tx1"/>
                </a:solidFill>
              </a:rPr>
              <a:t>アプリケーション</a:t>
            </a:r>
            <a:endParaRPr kumimoji="1" lang="ja-JP" altLang="en-US" dirty="0">
              <a:solidFill>
                <a:schemeClr val="tx1"/>
              </a:solidFill>
            </a:endParaRPr>
          </a:p>
        </p:txBody>
      </p:sp>
      <p:sp>
        <p:nvSpPr>
          <p:cNvPr id="4" name="テキスト プレースホルダ 3"/>
          <p:cNvSpPr>
            <a:spLocks noGrp="1"/>
          </p:cNvSpPr>
          <p:nvPr>
            <p:ph type="body" sz="quarter" idx="10"/>
          </p:nvPr>
        </p:nvSpPr>
        <p:spPr>
          <a:xfrm>
            <a:off x="368300" y="767292"/>
            <a:ext cx="8394700" cy="455509"/>
          </a:xfrm>
        </p:spPr>
        <p:txBody>
          <a:bodyPr/>
          <a:lstStyle/>
          <a:p>
            <a:r>
              <a:rPr lang="ja-JP" altLang="en-US" dirty="0" smtClean="0">
                <a:solidFill>
                  <a:schemeClr val="accent2"/>
                </a:solidFill>
              </a:rPr>
              <a:t>簡単なアプリケーションを作ってみる</a:t>
            </a:r>
            <a:endParaRPr kumimoji="1" lang="ja-JP" altLang="en-US" dirty="0">
              <a:solidFill>
                <a:schemeClr val="accent2"/>
              </a:solidFill>
            </a:endParaRPr>
          </a:p>
        </p:txBody>
      </p:sp>
      <p:sp>
        <p:nvSpPr>
          <p:cNvPr id="7" name="Content Placeholder 6"/>
          <p:cNvSpPr>
            <a:spLocks noGrp="1"/>
          </p:cNvSpPr>
          <p:nvPr>
            <p:ph idx="1"/>
          </p:nvPr>
        </p:nvSpPr>
        <p:spPr>
          <a:xfrm>
            <a:off x="368300" y="1102719"/>
            <a:ext cx="8382000" cy="398571"/>
          </a:xfrm>
        </p:spPr>
        <p:txBody>
          <a:bodyPr/>
          <a:lstStyle/>
          <a:p>
            <a:r>
              <a:rPr lang="ja-JP" altLang="en-US" dirty="0" smtClean="0"/>
              <a:t>こんな画面が表示されます。</a:t>
            </a:r>
            <a:endParaRPr lang="en-US" dirty="0" smtClean="0"/>
          </a:p>
        </p:txBody>
      </p:sp>
      <p:pic>
        <p:nvPicPr>
          <p:cNvPr id="2051" name="Picture 3" descr="C:\Users\hkodama\Pictures\Blend\キャプチャ13.JPG"/>
          <p:cNvPicPr>
            <a:picLocks noChangeAspect="1" noChangeArrowheads="1"/>
          </p:cNvPicPr>
          <p:nvPr/>
        </p:nvPicPr>
        <p:blipFill>
          <a:blip r:embed="rId2"/>
          <a:srcRect/>
          <a:stretch>
            <a:fillRect/>
          </a:stretch>
        </p:blipFill>
        <p:spPr bwMode="auto">
          <a:xfrm>
            <a:off x="495206" y="1492777"/>
            <a:ext cx="5972829" cy="4579429"/>
          </a:xfrm>
          <a:prstGeom prst="rect">
            <a:avLst/>
          </a:prstGeom>
          <a:noFill/>
        </p:spPr>
      </p:pic>
    </p:spTree>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altLang="ja-JP" dirty="0" smtClean="0">
                <a:solidFill>
                  <a:schemeClr val="tx1"/>
                </a:solidFill>
              </a:rPr>
              <a:t>WPF </a:t>
            </a:r>
            <a:r>
              <a:rPr lang="ja-JP" altLang="en-US" dirty="0" smtClean="0">
                <a:solidFill>
                  <a:schemeClr val="tx1"/>
                </a:solidFill>
              </a:rPr>
              <a:t>アプリケーション</a:t>
            </a:r>
            <a:endParaRPr kumimoji="1" lang="ja-JP" altLang="en-US" dirty="0">
              <a:solidFill>
                <a:schemeClr val="tx1"/>
              </a:solidFill>
            </a:endParaRPr>
          </a:p>
        </p:txBody>
      </p:sp>
      <p:sp>
        <p:nvSpPr>
          <p:cNvPr id="4" name="テキスト プレースホルダ 3"/>
          <p:cNvSpPr>
            <a:spLocks noGrp="1"/>
          </p:cNvSpPr>
          <p:nvPr>
            <p:ph type="body" sz="quarter" idx="10"/>
          </p:nvPr>
        </p:nvSpPr>
        <p:spPr>
          <a:xfrm>
            <a:off x="368300" y="767292"/>
            <a:ext cx="8394700" cy="455509"/>
          </a:xfrm>
        </p:spPr>
        <p:txBody>
          <a:bodyPr/>
          <a:lstStyle/>
          <a:p>
            <a:r>
              <a:rPr lang="ja-JP" altLang="en-US" dirty="0" smtClean="0">
                <a:solidFill>
                  <a:schemeClr val="accent2"/>
                </a:solidFill>
              </a:rPr>
              <a:t>簡単なアプリケーションを作ってみる</a:t>
            </a:r>
            <a:endParaRPr kumimoji="1" lang="ja-JP" altLang="en-US" dirty="0">
              <a:solidFill>
                <a:schemeClr val="accent2"/>
              </a:solidFill>
            </a:endParaRPr>
          </a:p>
        </p:txBody>
      </p:sp>
      <p:sp>
        <p:nvSpPr>
          <p:cNvPr id="7" name="Content Placeholder 6"/>
          <p:cNvSpPr>
            <a:spLocks noGrp="1"/>
          </p:cNvSpPr>
          <p:nvPr>
            <p:ph idx="1"/>
          </p:nvPr>
        </p:nvSpPr>
        <p:spPr>
          <a:xfrm>
            <a:off x="368300" y="1357298"/>
            <a:ext cx="8382000" cy="398571"/>
          </a:xfrm>
        </p:spPr>
        <p:txBody>
          <a:bodyPr/>
          <a:lstStyle/>
          <a:p>
            <a:r>
              <a:rPr lang="ja-JP" altLang="en-US" dirty="0" smtClean="0"/>
              <a:t>こんなコントロールがあります</a:t>
            </a:r>
            <a:endParaRPr lang="en-US" dirty="0" smtClean="0"/>
          </a:p>
        </p:txBody>
      </p:sp>
      <p:grpSp>
        <p:nvGrpSpPr>
          <p:cNvPr id="3" name="グループ化 13"/>
          <p:cNvGrpSpPr/>
          <p:nvPr/>
        </p:nvGrpSpPr>
        <p:grpSpPr>
          <a:xfrm>
            <a:off x="2949483" y="1709068"/>
            <a:ext cx="3195823" cy="2824070"/>
            <a:chOff x="3164636" y="2272366"/>
            <a:chExt cx="2372285" cy="1640261"/>
          </a:xfrm>
        </p:grpSpPr>
        <p:pic>
          <p:nvPicPr>
            <p:cNvPr id="3074" name="Picture 2" descr="C:\Users\hkodama\Pictures\Blend\キャプチャ9-2.JPG"/>
            <p:cNvPicPr>
              <a:picLocks noChangeAspect="1" noChangeArrowheads="1"/>
            </p:cNvPicPr>
            <p:nvPr/>
          </p:nvPicPr>
          <p:blipFill>
            <a:blip r:embed="rId2"/>
            <a:srcRect/>
            <a:stretch>
              <a:fillRect/>
            </a:stretch>
          </p:blipFill>
          <p:spPr bwMode="auto">
            <a:xfrm>
              <a:off x="3164636" y="2272366"/>
              <a:ext cx="314325" cy="323850"/>
            </a:xfrm>
            <a:prstGeom prst="rect">
              <a:avLst/>
            </a:prstGeom>
            <a:noFill/>
          </p:spPr>
        </p:pic>
        <p:pic>
          <p:nvPicPr>
            <p:cNvPr id="3075" name="Picture 3" descr="C:\Users\hkodama\Pictures\Blend\キャプチャ9-1.JPG"/>
            <p:cNvPicPr>
              <a:picLocks noChangeAspect="1" noChangeArrowheads="1"/>
            </p:cNvPicPr>
            <p:nvPr/>
          </p:nvPicPr>
          <p:blipFill>
            <a:blip r:embed="rId3"/>
            <a:srcRect/>
            <a:stretch>
              <a:fillRect/>
            </a:stretch>
          </p:blipFill>
          <p:spPr bwMode="auto">
            <a:xfrm>
              <a:off x="3498570" y="2274327"/>
              <a:ext cx="2038351" cy="1638300"/>
            </a:xfrm>
            <a:prstGeom prst="rect">
              <a:avLst/>
            </a:prstGeom>
            <a:noFill/>
          </p:spPr>
        </p:pic>
      </p:grpSp>
      <p:grpSp>
        <p:nvGrpSpPr>
          <p:cNvPr id="5" name="グループ化 14"/>
          <p:cNvGrpSpPr/>
          <p:nvPr/>
        </p:nvGrpSpPr>
        <p:grpSpPr>
          <a:xfrm>
            <a:off x="385204" y="1663593"/>
            <a:ext cx="2600044" cy="4187358"/>
            <a:chOff x="385203" y="2146207"/>
            <a:chExt cx="1560885" cy="2475845"/>
          </a:xfrm>
        </p:grpSpPr>
        <p:pic>
          <p:nvPicPr>
            <p:cNvPr id="3076" name="Picture 4" descr="C:\Users\hkodama\Pictures\Blend\キャプチャ10-2.JPG"/>
            <p:cNvPicPr>
              <a:picLocks noChangeAspect="1" noChangeArrowheads="1"/>
            </p:cNvPicPr>
            <p:nvPr/>
          </p:nvPicPr>
          <p:blipFill>
            <a:blip r:embed="rId4"/>
            <a:srcRect/>
            <a:stretch>
              <a:fillRect/>
            </a:stretch>
          </p:blipFill>
          <p:spPr bwMode="auto">
            <a:xfrm>
              <a:off x="385203" y="2146207"/>
              <a:ext cx="304800" cy="333375"/>
            </a:xfrm>
            <a:prstGeom prst="rect">
              <a:avLst/>
            </a:prstGeom>
            <a:noFill/>
          </p:spPr>
        </p:pic>
        <p:pic>
          <p:nvPicPr>
            <p:cNvPr id="3077" name="Picture 5" descr="C:\Users\hkodama\Pictures\Blend\キャプチャ10-1.JPG"/>
            <p:cNvPicPr>
              <a:picLocks noChangeAspect="1" noChangeArrowheads="1"/>
            </p:cNvPicPr>
            <p:nvPr/>
          </p:nvPicPr>
          <p:blipFill>
            <a:blip r:embed="rId5"/>
            <a:srcRect/>
            <a:stretch>
              <a:fillRect/>
            </a:stretch>
          </p:blipFill>
          <p:spPr bwMode="auto">
            <a:xfrm>
              <a:off x="688788" y="2183652"/>
              <a:ext cx="1257300" cy="2438400"/>
            </a:xfrm>
            <a:prstGeom prst="rect">
              <a:avLst/>
            </a:prstGeom>
            <a:noFill/>
          </p:spPr>
        </p:pic>
      </p:grpSp>
      <p:grpSp>
        <p:nvGrpSpPr>
          <p:cNvPr id="6" name="グループ化 12"/>
          <p:cNvGrpSpPr/>
          <p:nvPr/>
        </p:nvGrpSpPr>
        <p:grpSpPr>
          <a:xfrm>
            <a:off x="6144839" y="1623811"/>
            <a:ext cx="2730220" cy="3729598"/>
            <a:chOff x="5943134" y="2119873"/>
            <a:chExt cx="1552575" cy="2428875"/>
          </a:xfrm>
        </p:grpSpPr>
        <p:pic>
          <p:nvPicPr>
            <p:cNvPr id="3078" name="Picture 6" descr="C:\Users\hkodama\Pictures\Blend\キャプチャ11-2.jpg"/>
            <p:cNvPicPr>
              <a:picLocks noChangeAspect="1" noChangeArrowheads="1"/>
            </p:cNvPicPr>
            <p:nvPr/>
          </p:nvPicPr>
          <p:blipFill>
            <a:blip r:embed="rId6"/>
            <a:srcRect/>
            <a:stretch>
              <a:fillRect/>
            </a:stretch>
          </p:blipFill>
          <p:spPr bwMode="auto">
            <a:xfrm>
              <a:off x="5943134" y="2169832"/>
              <a:ext cx="323850" cy="314325"/>
            </a:xfrm>
            <a:prstGeom prst="rect">
              <a:avLst/>
            </a:prstGeom>
            <a:noFill/>
          </p:spPr>
        </p:pic>
        <p:pic>
          <p:nvPicPr>
            <p:cNvPr id="3079" name="Picture 7" descr="C:\Users\hkodama\Pictures\Blend\キャプチャ11-1.jpg"/>
            <p:cNvPicPr>
              <a:picLocks noChangeAspect="1" noChangeArrowheads="1"/>
            </p:cNvPicPr>
            <p:nvPr/>
          </p:nvPicPr>
          <p:blipFill>
            <a:blip r:embed="rId7"/>
            <a:srcRect/>
            <a:stretch>
              <a:fillRect/>
            </a:stretch>
          </p:blipFill>
          <p:spPr bwMode="auto">
            <a:xfrm>
              <a:off x="6247934" y="2119873"/>
              <a:ext cx="1247775" cy="2428875"/>
            </a:xfrm>
            <a:prstGeom prst="rect">
              <a:avLst/>
            </a:prstGeom>
            <a:noFill/>
          </p:spPr>
        </p:pic>
      </p:grpSp>
    </p:spTree>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altLang="ja-JP" dirty="0" smtClean="0">
                <a:solidFill>
                  <a:schemeClr val="tx1"/>
                </a:solidFill>
              </a:rPr>
              <a:t>WPF </a:t>
            </a:r>
            <a:r>
              <a:rPr lang="ja-JP" altLang="en-US" dirty="0" smtClean="0">
                <a:solidFill>
                  <a:schemeClr val="tx1"/>
                </a:solidFill>
              </a:rPr>
              <a:t>アプリケーション</a:t>
            </a:r>
            <a:endParaRPr kumimoji="1" lang="ja-JP" altLang="en-US" dirty="0">
              <a:solidFill>
                <a:schemeClr val="tx1"/>
              </a:solidFill>
            </a:endParaRPr>
          </a:p>
        </p:txBody>
      </p:sp>
      <p:sp>
        <p:nvSpPr>
          <p:cNvPr id="4" name="テキスト プレースホルダ 3"/>
          <p:cNvSpPr>
            <a:spLocks noGrp="1"/>
          </p:cNvSpPr>
          <p:nvPr>
            <p:ph type="body" sz="quarter" idx="10"/>
          </p:nvPr>
        </p:nvSpPr>
        <p:spPr>
          <a:xfrm>
            <a:off x="368300" y="767292"/>
            <a:ext cx="8394700" cy="455509"/>
          </a:xfrm>
        </p:spPr>
        <p:txBody>
          <a:bodyPr/>
          <a:lstStyle/>
          <a:p>
            <a:r>
              <a:rPr lang="ja-JP" altLang="en-US" dirty="0" smtClean="0">
                <a:solidFill>
                  <a:schemeClr val="accent2"/>
                </a:solidFill>
              </a:rPr>
              <a:t>簡単なアプリケーションを作ってみる</a:t>
            </a:r>
            <a:endParaRPr kumimoji="1" lang="ja-JP" altLang="en-US" dirty="0">
              <a:solidFill>
                <a:schemeClr val="accent2"/>
              </a:solidFill>
            </a:endParaRPr>
          </a:p>
        </p:txBody>
      </p:sp>
      <p:sp>
        <p:nvSpPr>
          <p:cNvPr id="7" name="Content Placeholder 6"/>
          <p:cNvSpPr>
            <a:spLocks noGrp="1"/>
          </p:cNvSpPr>
          <p:nvPr>
            <p:ph idx="1"/>
          </p:nvPr>
        </p:nvSpPr>
        <p:spPr>
          <a:xfrm>
            <a:off x="368300" y="1278143"/>
            <a:ext cx="8382000" cy="387798"/>
          </a:xfrm>
        </p:spPr>
        <p:txBody>
          <a:bodyPr/>
          <a:lstStyle/>
          <a:p>
            <a:r>
              <a:rPr lang="ja-JP" altLang="en-US" dirty="0" smtClean="0"/>
              <a:t>資産ライブラリにもコントロールはあります</a:t>
            </a:r>
            <a:endParaRPr lang="en-US" dirty="0" smtClean="0"/>
          </a:p>
        </p:txBody>
      </p:sp>
      <p:pic>
        <p:nvPicPr>
          <p:cNvPr id="4098" name="Picture 2" descr="C:\Users\hkodama\Pictures\Blend\キャプチャ12-2.jpg"/>
          <p:cNvPicPr>
            <a:picLocks noChangeAspect="1" noChangeArrowheads="1"/>
          </p:cNvPicPr>
          <p:nvPr/>
        </p:nvPicPr>
        <p:blipFill>
          <a:blip r:embed="rId2"/>
          <a:srcRect/>
          <a:stretch>
            <a:fillRect/>
          </a:stretch>
        </p:blipFill>
        <p:spPr bwMode="auto">
          <a:xfrm>
            <a:off x="900487" y="1768027"/>
            <a:ext cx="323850" cy="314325"/>
          </a:xfrm>
          <a:prstGeom prst="rect">
            <a:avLst/>
          </a:prstGeom>
          <a:noFill/>
        </p:spPr>
      </p:pic>
      <p:pic>
        <p:nvPicPr>
          <p:cNvPr id="4099" name="Picture 3" descr="C:\Users\hkodama\Pictures\Blend\キャプチャ12-1.jpg"/>
          <p:cNvPicPr>
            <a:picLocks noChangeAspect="1" noChangeArrowheads="1"/>
          </p:cNvPicPr>
          <p:nvPr/>
        </p:nvPicPr>
        <p:blipFill>
          <a:blip r:embed="rId3"/>
          <a:srcRect/>
          <a:stretch>
            <a:fillRect/>
          </a:stretch>
        </p:blipFill>
        <p:spPr bwMode="auto">
          <a:xfrm>
            <a:off x="1383367" y="1724043"/>
            <a:ext cx="7210425" cy="4276725"/>
          </a:xfrm>
          <a:prstGeom prst="rect">
            <a:avLst/>
          </a:prstGeom>
          <a:noFill/>
        </p:spPr>
      </p:pic>
    </p:spTree>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altLang="ja-JP" dirty="0" smtClean="0">
                <a:solidFill>
                  <a:schemeClr val="tx1"/>
                </a:solidFill>
              </a:rPr>
              <a:t>WPF </a:t>
            </a:r>
            <a:r>
              <a:rPr lang="ja-JP" altLang="en-US" dirty="0" smtClean="0">
                <a:solidFill>
                  <a:schemeClr val="tx1"/>
                </a:solidFill>
              </a:rPr>
              <a:t>アプリケーション</a:t>
            </a:r>
            <a:endParaRPr kumimoji="1" lang="ja-JP" altLang="en-US" dirty="0">
              <a:solidFill>
                <a:schemeClr val="tx1"/>
              </a:solidFill>
            </a:endParaRPr>
          </a:p>
        </p:txBody>
      </p:sp>
      <p:sp>
        <p:nvSpPr>
          <p:cNvPr id="4" name="テキスト プレースホルダ 3"/>
          <p:cNvSpPr>
            <a:spLocks noGrp="1"/>
          </p:cNvSpPr>
          <p:nvPr>
            <p:ph type="body" sz="quarter" idx="10"/>
          </p:nvPr>
        </p:nvSpPr>
        <p:spPr>
          <a:xfrm>
            <a:off x="368300" y="767292"/>
            <a:ext cx="8394700" cy="455509"/>
          </a:xfrm>
        </p:spPr>
        <p:txBody>
          <a:bodyPr/>
          <a:lstStyle/>
          <a:p>
            <a:r>
              <a:rPr lang="ja-JP" altLang="en-US" dirty="0" smtClean="0">
                <a:solidFill>
                  <a:schemeClr val="accent2"/>
                </a:solidFill>
              </a:rPr>
              <a:t>簡単なアプリケーションを作ってみる</a:t>
            </a:r>
            <a:endParaRPr kumimoji="1" lang="ja-JP" altLang="en-US" dirty="0">
              <a:solidFill>
                <a:schemeClr val="accent2"/>
              </a:solidFill>
            </a:endParaRPr>
          </a:p>
        </p:txBody>
      </p:sp>
      <p:sp>
        <p:nvSpPr>
          <p:cNvPr id="7" name="Content Placeholder 6"/>
          <p:cNvSpPr>
            <a:spLocks noGrp="1"/>
          </p:cNvSpPr>
          <p:nvPr>
            <p:ph idx="1"/>
          </p:nvPr>
        </p:nvSpPr>
        <p:spPr>
          <a:xfrm>
            <a:off x="368300" y="1142984"/>
            <a:ext cx="8382000" cy="398571"/>
          </a:xfrm>
        </p:spPr>
        <p:txBody>
          <a:bodyPr/>
          <a:lstStyle/>
          <a:p>
            <a:r>
              <a:rPr lang="ja-JP" altLang="en-US" dirty="0" smtClean="0"/>
              <a:t>コントロールを配置します。</a:t>
            </a:r>
            <a:endParaRPr lang="en-US" dirty="0" smtClean="0"/>
          </a:p>
        </p:txBody>
      </p:sp>
      <p:pic>
        <p:nvPicPr>
          <p:cNvPr id="5122" name="Picture 2" descr="C:\Users\hkodama\Pictures\Blend\キャプチャ3.JPG"/>
          <p:cNvPicPr>
            <a:picLocks noChangeAspect="1" noChangeArrowheads="1"/>
          </p:cNvPicPr>
          <p:nvPr/>
        </p:nvPicPr>
        <p:blipFill>
          <a:blip r:embed="rId2"/>
          <a:srcRect/>
          <a:stretch>
            <a:fillRect/>
          </a:stretch>
        </p:blipFill>
        <p:spPr bwMode="auto">
          <a:xfrm>
            <a:off x="440393" y="1547686"/>
            <a:ext cx="5946962" cy="4559597"/>
          </a:xfrm>
          <a:prstGeom prst="rect">
            <a:avLst/>
          </a:prstGeom>
          <a:noFill/>
        </p:spPr>
      </p:pic>
    </p:spTree>
  </p:cSld>
  <p:clrMapOvr>
    <a:masterClrMapping/>
  </p:clrMapOvr>
  <p:transition>
    <p:fade/>
  </p:transition>
</p:sld>
</file>

<file path=ppt/theme/theme1.xml><?xml version="1.0" encoding="utf-8"?>
<a:theme xmlns:a="http://schemas.openxmlformats.org/drawingml/2006/main" name="スライドマスタT21">
  <a:themeElements>
    <a:clrScheme name="プレゼンテーション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プレゼンテーション1">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extraClrScheme>
      <a:clrScheme name="プレゼンテーション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プレゼンテーション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プレゼンテーション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プレゼンテーション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プレゼンテーション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プレゼンテーション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プレゼンテーション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プレゼンテーション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プレゼンテーション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プレゼンテーション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プレゼンテーション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プレゼンテーション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スライドマスタT21</Template>
  <TotalTime>40</TotalTime>
  <Words>3050</Words>
  <Application>Microsoft Office PowerPoint</Application>
  <PresentationFormat>画面に合わせる (4:3)</PresentationFormat>
  <Paragraphs>400</Paragraphs>
  <Slides>48</Slides>
  <Notes>12</Notes>
  <HiddenSlides>0</HiddenSlides>
  <MMClips>0</MMClips>
  <ScaleCrop>false</ScaleCrop>
  <HeadingPairs>
    <vt:vector size="4" baseType="variant">
      <vt:variant>
        <vt:lpstr>テーマ</vt:lpstr>
      </vt:variant>
      <vt:variant>
        <vt:i4>1</vt:i4>
      </vt:variant>
      <vt:variant>
        <vt:lpstr>スライド タイトル</vt:lpstr>
      </vt:variant>
      <vt:variant>
        <vt:i4>48</vt:i4>
      </vt:variant>
    </vt:vector>
  </HeadingPairs>
  <TitlesOfParts>
    <vt:vector size="49" baseType="lpstr">
      <vt:lpstr>スライドマスタT21</vt:lpstr>
      <vt:lpstr>XAML の勉強不要！  WPF アプリケーションは作れます</vt:lpstr>
      <vt:lpstr>WPF アプリケーション</vt:lpstr>
      <vt:lpstr>WPF アプリケーション</vt:lpstr>
      <vt:lpstr>WPF アプリケーション</vt:lpstr>
      <vt:lpstr>WPF アプリケーション</vt:lpstr>
      <vt:lpstr>WPF アプリケーション</vt:lpstr>
      <vt:lpstr>WPF アプリケーション</vt:lpstr>
      <vt:lpstr>WPF アプリケーション</vt:lpstr>
      <vt:lpstr>WPF アプリケーション</vt:lpstr>
      <vt:lpstr>WPF アプリケーション</vt:lpstr>
      <vt:lpstr>WPF アプリケーション</vt:lpstr>
      <vt:lpstr>WPF アプリケーション</vt:lpstr>
      <vt:lpstr>WPF アプリケーション</vt:lpstr>
      <vt:lpstr>簡単なアプリケーションを作ってみる</vt:lpstr>
      <vt:lpstr>WPF アプリケーション</vt:lpstr>
      <vt:lpstr>WPF アプリケーション</vt:lpstr>
      <vt:lpstr>WPF アプリケーション</vt:lpstr>
      <vt:lpstr>WPF アプリケーション</vt:lpstr>
      <vt:lpstr>WPF アプリケーション</vt:lpstr>
      <vt:lpstr>WPF アプリケーション</vt:lpstr>
      <vt:lpstr>WPF アプリケーション</vt:lpstr>
      <vt:lpstr>WPF アプリケーション</vt:lpstr>
      <vt:lpstr>WPF アプリケーション</vt:lpstr>
      <vt:lpstr>WPF アプリケーション</vt:lpstr>
      <vt:lpstr>WPF アプリケーション</vt:lpstr>
      <vt:lpstr>WPF アプリケーション</vt:lpstr>
      <vt:lpstr>WPF アプリケーション</vt:lpstr>
      <vt:lpstr>WPF アプリケーション</vt:lpstr>
      <vt:lpstr>WPF アプリケーション</vt:lpstr>
      <vt:lpstr>WPF アプリケーション</vt:lpstr>
      <vt:lpstr>WPF アプリケーション</vt:lpstr>
      <vt:lpstr>WPF アプリケーション</vt:lpstr>
      <vt:lpstr>Binding</vt:lpstr>
      <vt:lpstr>WPF アプリケーション</vt:lpstr>
      <vt:lpstr>WPF アプリケーション</vt:lpstr>
      <vt:lpstr>WPF アプリケーション</vt:lpstr>
      <vt:lpstr>WPF アプリケーション</vt:lpstr>
      <vt:lpstr>WPF アプリケーション</vt:lpstr>
      <vt:lpstr>WPF アプリケーション</vt:lpstr>
      <vt:lpstr>WPF アプリケーション</vt:lpstr>
      <vt:lpstr>WPF アプリケーション</vt:lpstr>
      <vt:lpstr>WPF アプリケーション</vt:lpstr>
      <vt:lpstr>WPF アプリケーション</vt:lpstr>
      <vt:lpstr>WPF アプリケーション</vt:lpstr>
      <vt:lpstr>WPF アプリケーション</vt:lpstr>
      <vt:lpstr>アニメーションと３Dグラフィック</vt:lpstr>
      <vt:lpstr>WPF アプリケーション</vt:lpstr>
      <vt:lpstr>Resources</vt:lpstr>
    </vt:vector>
  </TitlesOfParts>
  <Company>児玉ソフト工房</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XAML の勉強不要！  WPF アプリケーションは作れます</dc:title>
  <dc:creator>児玉 宏之</dc:creator>
  <cp:lastModifiedBy>わんくま同盟</cp:lastModifiedBy>
  <cp:revision>5</cp:revision>
  <dcterms:created xsi:type="dcterms:W3CDTF">2008-06-20T04:22:43Z</dcterms:created>
  <dcterms:modified xsi:type="dcterms:W3CDTF">2008-12-23T04:19:45Z</dcterms:modified>
</cp:coreProperties>
</file>