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8"/>
  </p:notesMasterIdLst>
  <p:sldIdLst>
    <p:sldId id="266" r:id="rId2"/>
    <p:sldId id="267" r:id="rId3"/>
    <p:sldId id="291" r:id="rId4"/>
    <p:sldId id="298" r:id="rId5"/>
    <p:sldId id="268" r:id="rId6"/>
    <p:sldId id="301" r:id="rId7"/>
    <p:sldId id="269" r:id="rId8"/>
    <p:sldId id="270" r:id="rId9"/>
    <p:sldId id="292" r:id="rId10"/>
    <p:sldId id="293" r:id="rId11"/>
    <p:sldId id="294" r:id="rId12"/>
    <p:sldId id="295" r:id="rId13"/>
    <p:sldId id="296" r:id="rId14"/>
    <p:sldId id="297" r:id="rId15"/>
    <p:sldId id="277" r:id="rId16"/>
    <p:sldId id="299" r:id="rId17"/>
    <p:sldId id="278" r:id="rId18"/>
    <p:sldId id="280" r:id="rId19"/>
    <p:sldId id="300" r:id="rId20"/>
    <p:sldId id="282" r:id="rId21"/>
    <p:sldId id="283" r:id="rId22"/>
    <p:sldId id="284" r:id="rId23"/>
    <p:sldId id="285" r:id="rId24"/>
    <p:sldId id="286" r:id="rId25"/>
    <p:sldId id="287" r:id="rId26"/>
    <p:sldId id="302" r:id="rId27"/>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82" autoAdjust="0"/>
    <p:restoredTop sz="94700" autoAdjust="0"/>
  </p:normalViewPr>
  <p:slideViewPr>
    <p:cSldViewPr>
      <p:cViewPr>
        <p:scale>
          <a:sx n="100" d="100"/>
          <a:sy n="100" d="100"/>
        </p:scale>
        <p:origin x="-846"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2008/6/17</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7</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#21</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1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harepoint.orivers.jp/blogs/orivers" TargetMode="External"/><Relationship Id="rId2" Type="http://schemas.openxmlformats.org/officeDocument/2006/relationships/hyperlink" Target="http://office.microsoft.com/ja-jp/sharepointserv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sz="4000" dirty="0" smtClean="0"/>
              <a:t>SharePoint </a:t>
            </a:r>
            <a:r>
              <a:rPr kumimoji="1" lang="ja-JP" altLang="en-US" sz="4000" dirty="0" err="1" smtClean="0"/>
              <a:t>のすすめ</a:t>
            </a:r>
            <a:r>
              <a:rPr kumimoji="1" lang="en-US" altLang="ja-JP" sz="4000" dirty="0" smtClean="0"/>
              <a:t/>
            </a:r>
            <a:br>
              <a:rPr kumimoji="1" lang="en-US" altLang="ja-JP" sz="4000" dirty="0" smtClean="0"/>
            </a:br>
            <a:r>
              <a:rPr kumimoji="1" lang="ja-JP" altLang="en-US" sz="4000" dirty="0" smtClean="0"/>
              <a:t>～コミュニティサイトを作ろう～</a:t>
            </a:r>
            <a:endParaRPr kumimoji="1" lang="ja-JP" altLang="en-US" sz="4000" dirty="0"/>
          </a:p>
        </p:txBody>
      </p:sp>
      <p:sp>
        <p:nvSpPr>
          <p:cNvPr id="3" name="サブタイトル 2"/>
          <p:cNvSpPr>
            <a:spLocks noGrp="1"/>
          </p:cNvSpPr>
          <p:nvPr>
            <p:ph type="subTitle" idx="1"/>
          </p:nvPr>
        </p:nvSpPr>
        <p:spPr/>
        <p:txBody>
          <a:bodyPr/>
          <a:lstStyle/>
          <a:p>
            <a:r>
              <a:rPr kumimoji="1" lang="en-US" altLang="ja-JP" dirty="0" smtClean="0"/>
              <a:t>By </a:t>
            </a:r>
            <a:r>
              <a:rPr kumimoji="1" lang="ja-JP" altLang="en-US" dirty="0" smtClean="0"/>
              <a:t>おり</a:t>
            </a:r>
            <a:r>
              <a:rPr kumimoji="1" lang="ja-JP" altLang="en-US" dirty="0" err="1" smtClean="0"/>
              <a:t>ば</a:t>
            </a:r>
            <a:r>
              <a:rPr kumimoji="1" lang="ja-JP" altLang="en-US" dirty="0" smtClean="0"/>
              <a:t>～</a:t>
            </a:r>
            <a:r>
              <a:rPr kumimoji="1" lang="ja-JP" altLang="en-US" dirty="0" err="1" smtClean="0"/>
              <a:t>ず</a:t>
            </a:r>
            <a:endParaRPr kumimoji="1" lang="en-US" altLang="ja-JP" dirty="0" smtClean="0"/>
          </a:p>
          <a:p>
            <a:r>
              <a:rPr lang="en-US" altLang="ja-JP" dirty="0" smtClean="0"/>
              <a:t>2008/06/21</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SharePoint </a:t>
            </a:r>
            <a:r>
              <a:rPr kumimoji="1" lang="ja-JP" altLang="en-US" dirty="0" smtClean="0"/>
              <a:t>の６つの機能　</a:t>
            </a:r>
            <a:r>
              <a:rPr kumimoji="1" lang="en-US" altLang="ja-JP" dirty="0" smtClean="0"/>
              <a:t>– Enterprise Search</a:t>
            </a:r>
            <a:r>
              <a:rPr kumimoji="0" lang="en-US" altLang="ja-JP" dirty="0" smtClean="0">
                <a:solidFill>
                  <a:schemeClr val="tx1"/>
                </a:solidFill>
                <a:cs typeface="Arial" pitchFamily="34" charset="0"/>
              </a:rPr>
              <a:t> -</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企業内のあらゆる情報を横断的に検索する</a:t>
            </a:r>
            <a:endParaRPr lang="en-US" altLang="ja-JP" dirty="0" smtClean="0"/>
          </a:p>
          <a:p>
            <a:endParaRPr kumimoji="1" lang="ja-JP" altLang="en-US" dirty="0"/>
          </a:p>
        </p:txBody>
      </p:sp>
      <p:graphicFrame>
        <p:nvGraphicFramePr>
          <p:cNvPr id="4" name="表 3"/>
          <p:cNvGraphicFramePr>
            <a:graphicFrameLocks noGrp="1"/>
          </p:cNvGraphicFramePr>
          <p:nvPr/>
        </p:nvGraphicFramePr>
        <p:xfrm>
          <a:off x="409518" y="1647826"/>
          <a:ext cx="8178912" cy="3957320"/>
        </p:xfrm>
        <a:graphic>
          <a:graphicData uri="http://schemas.openxmlformats.org/drawingml/2006/table">
            <a:tbl>
              <a:tblPr firstRow="1" bandRow="1">
                <a:tableStyleId>{21E4AEA4-8DFA-4A89-87EB-49C32662AFE0}</a:tableStyleId>
              </a:tblPr>
              <a:tblGrid>
                <a:gridCol w="1898676"/>
                <a:gridCol w="6280236"/>
              </a:tblGrid>
              <a:tr h="370840">
                <a:tc>
                  <a:txBody>
                    <a:bodyPr/>
                    <a:lstStyle/>
                    <a:p>
                      <a:r>
                        <a:rPr kumimoji="1" lang="ja-JP" altLang="en-US" dirty="0" smtClean="0"/>
                        <a:t>機能</a:t>
                      </a:r>
                      <a:endParaRPr kumimoji="1" lang="ja-JP" altLang="en-US" dirty="0"/>
                    </a:p>
                  </a:txBody>
                  <a:tcPr/>
                </a:tc>
                <a:tc>
                  <a:txBody>
                    <a:bodyPr/>
                    <a:lstStyle/>
                    <a:p>
                      <a:r>
                        <a:rPr kumimoji="1" lang="ja-JP" altLang="en-US" dirty="0" smtClean="0"/>
                        <a:t>説明</a:t>
                      </a:r>
                      <a:endParaRPr kumimoji="1" lang="ja-JP" altLang="en-US" dirty="0"/>
                    </a:p>
                  </a:txBody>
                  <a:tcPr/>
                </a:tc>
              </a:tr>
              <a:tr h="370840">
                <a:tc>
                  <a:txBody>
                    <a:bodyPr/>
                    <a:lstStyle/>
                    <a:p>
                      <a:r>
                        <a:rPr kumimoji="1" lang="ja-JP" altLang="en-US" dirty="0" smtClean="0"/>
                        <a:t>コンテンツソース</a:t>
                      </a:r>
                      <a:endParaRPr kumimoji="1" lang="en-US" altLang="ja-JP" dirty="0" smtClean="0"/>
                    </a:p>
                  </a:txBody>
                  <a:tcPr/>
                </a:tc>
                <a:tc>
                  <a:txBody>
                    <a:bodyPr/>
                    <a:lstStyle/>
                    <a:p>
                      <a:r>
                        <a:rPr kumimoji="1" lang="en-US" altLang="ja-JP" dirty="0" smtClean="0"/>
                        <a:t>SharePoint</a:t>
                      </a:r>
                      <a:r>
                        <a:rPr kumimoji="1" lang="ja-JP" altLang="en-US" dirty="0" smtClean="0"/>
                        <a:t>内の情報だけでなく、その他の</a:t>
                      </a:r>
                      <a:r>
                        <a:rPr kumimoji="1" lang="en-US" altLang="ja-JP" dirty="0" smtClean="0"/>
                        <a:t>Web</a:t>
                      </a:r>
                      <a:r>
                        <a:rPr kumimoji="1" lang="ja-JP" altLang="en-US" dirty="0" smtClean="0"/>
                        <a:t>サイト、共有フォルダ、</a:t>
                      </a:r>
                      <a:r>
                        <a:rPr kumimoji="1" lang="en-US" altLang="ja-JP" dirty="0" smtClean="0"/>
                        <a:t>Exchange Server</a:t>
                      </a:r>
                      <a:r>
                        <a:rPr kumimoji="1" lang="ja-JP" altLang="en-US" dirty="0" smtClean="0"/>
                        <a:t>のパブリックフォルダ</a:t>
                      </a:r>
                      <a:r>
                        <a:rPr kumimoji="1" lang="ja-JP" altLang="en-US" dirty="0" smtClean="0"/>
                        <a:t>、</a:t>
                      </a:r>
                      <a:r>
                        <a:rPr kumimoji="1" lang="en-US" altLang="ja-JP" dirty="0" smtClean="0"/>
                        <a:t>Notes</a:t>
                      </a:r>
                      <a:r>
                        <a:rPr kumimoji="1" lang="en-US" altLang="ja-JP" baseline="0" dirty="0" smtClean="0"/>
                        <a:t> DB</a:t>
                      </a:r>
                      <a:r>
                        <a:rPr kumimoji="1" lang="ja-JP" altLang="en-US" dirty="0" smtClean="0"/>
                        <a:t>など</a:t>
                      </a:r>
                      <a:r>
                        <a:rPr kumimoji="1" lang="ja-JP" altLang="en-US" dirty="0" smtClean="0"/>
                        <a:t>を横断的に検索する</a:t>
                      </a:r>
                      <a:r>
                        <a:rPr kumimoji="1" lang="en-US" altLang="ja-JP" dirty="0" smtClean="0"/>
                        <a:t/>
                      </a:r>
                      <a:br>
                        <a:rPr kumimoji="1" lang="en-US" altLang="ja-JP" dirty="0" smtClean="0"/>
                      </a:br>
                      <a:r>
                        <a:rPr kumimoji="1" lang="ja-JP" altLang="en-US" dirty="0" smtClean="0"/>
                        <a:t>また、「プロトコルハンドラ」を開発することで独自のコンテンツソースを追加できるようになる</a:t>
                      </a:r>
                      <a:endParaRPr kumimoji="1" lang="ja-JP" altLang="en-US" dirty="0"/>
                    </a:p>
                  </a:txBody>
                  <a:tcPr/>
                </a:tc>
              </a:tr>
              <a:tr h="370840">
                <a:tc>
                  <a:txBody>
                    <a:bodyPr/>
                    <a:lstStyle/>
                    <a:p>
                      <a:r>
                        <a:rPr kumimoji="1" lang="ja-JP" altLang="en-US" dirty="0" smtClean="0"/>
                        <a:t>メタデータ</a:t>
                      </a:r>
                      <a:endParaRPr kumimoji="1" lang="en-US" altLang="ja-JP" dirty="0" smtClean="0"/>
                    </a:p>
                  </a:txBody>
                  <a:tcPr/>
                </a:tc>
                <a:tc>
                  <a:txBody>
                    <a:bodyPr/>
                    <a:lstStyle/>
                    <a:p>
                      <a:r>
                        <a:rPr kumimoji="1" lang="ja-JP" altLang="en-US" dirty="0" smtClean="0"/>
                        <a:t>キーワードによる検索のほか、メタデータを使った検索</a:t>
                      </a:r>
                      <a:endParaRPr kumimoji="1" lang="ja-JP" altLang="en-US" dirty="0"/>
                    </a:p>
                  </a:txBody>
                  <a:tcPr/>
                </a:tc>
              </a:tr>
              <a:tr h="370840">
                <a:tc>
                  <a:txBody>
                    <a:bodyPr/>
                    <a:lstStyle/>
                    <a:p>
                      <a:r>
                        <a:rPr kumimoji="1" lang="ja-JP" altLang="en-US" dirty="0" smtClean="0"/>
                        <a:t>辞書</a:t>
                      </a:r>
                      <a:endParaRPr kumimoji="1" lang="en-US" altLang="ja-JP" dirty="0" smtClean="0"/>
                    </a:p>
                  </a:txBody>
                  <a:tcPr/>
                </a:tc>
                <a:tc>
                  <a:txBody>
                    <a:bodyPr/>
                    <a:lstStyle/>
                    <a:p>
                      <a:r>
                        <a:rPr kumimoji="1" lang="ja-JP" altLang="en-US" dirty="0" smtClean="0"/>
                        <a:t>類義語・同義語辞書、ユーザー辞書、ノイズワードを考慮した検索</a:t>
                      </a:r>
                      <a:endParaRPr kumimoji="1" lang="ja-JP" altLang="en-US" dirty="0"/>
                    </a:p>
                  </a:txBody>
                  <a:tcPr/>
                </a:tc>
              </a:tr>
              <a:tr h="370840">
                <a:tc>
                  <a:txBody>
                    <a:bodyPr/>
                    <a:lstStyle/>
                    <a:p>
                      <a:r>
                        <a:rPr kumimoji="1" lang="ja-JP" altLang="en-US" dirty="0" smtClean="0"/>
                        <a:t>検索</a:t>
                      </a:r>
                      <a:r>
                        <a:rPr kumimoji="1" lang="en-US" altLang="ja-JP" dirty="0" smtClean="0"/>
                        <a:t>UI</a:t>
                      </a:r>
                    </a:p>
                  </a:txBody>
                  <a:tcPr/>
                </a:tc>
                <a:tc>
                  <a:txBody>
                    <a:bodyPr/>
                    <a:lstStyle/>
                    <a:p>
                      <a:r>
                        <a:rPr kumimoji="1" lang="ja-JP" altLang="en-US" dirty="0" smtClean="0"/>
                        <a:t>検索ページや検索結果ページは自由に変更可能</a:t>
                      </a:r>
                      <a:endParaRPr kumimoji="1" lang="ja-JP" altLang="en-US" dirty="0"/>
                    </a:p>
                  </a:txBody>
                  <a:tcPr/>
                </a:tc>
              </a:tr>
              <a:tr h="370840">
                <a:tc>
                  <a:txBody>
                    <a:bodyPr/>
                    <a:lstStyle/>
                    <a:p>
                      <a:r>
                        <a:rPr kumimoji="1" lang="ja-JP" altLang="en-US" dirty="0" smtClean="0"/>
                        <a:t>おすすめ表示</a:t>
                      </a:r>
                      <a:endParaRPr kumimoji="1" lang="en-US" altLang="ja-JP" dirty="0" smtClean="0"/>
                    </a:p>
                  </a:txBody>
                  <a:tcPr/>
                </a:tc>
                <a:tc>
                  <a:txBody>
                    <a:bodyPr/>
                    <a:lstStyle/>
                    <a:p>
                      <a:r>
                        <a:rPr kumimoji="1" lang="ja-JP" altLang="en-US" dirty="0" smtClean="0"/>
                        <a:t>検索キーワードに関連するおすすめコンテンツ表示</a:t>
                      </a:r>
                      <a:endParaRPr kumimoji="1" lang="ja-JP" altLang="en-US" dirty="0"/>
                    </a:p>
                  </a:txBody>
                  <a:tcPr/>
                </a:tc>
              </a:tr>
              <a:tr h="370840">
                <a:tc>
                  <a:txBody>
                    <a:bodyPr/>
                    <a:lstStyle/>
                    <a:p>
                      <a:r>
                        <a:rPr kumimoji="1" lang="ja-JP" altLang="en-US" dirty="0" smtClean="0"/>
                        <a:t>検索ログ</a:t>
                      </a:r>
                      <a:endParaRPr kumimoji="1" lang="en-US" altLang="ja-JP" dirty="0" smtClean="0"/>
                    </a:p>
                  </a:txBody>
                  <a:tcPr/>
                </a:tc>
                <a:tc>
                  <a:txBody>
                    <a:bodyPr/>
                    <a:lstStyle/>
                    <a:p>
                      <a:r>
                        <a:rPr kumimoji="1" lang="ja-JP" altLang="en-US" dirty="0" smtClean="0"/>
                        <a:t>よく検索されるキーワードや検索ヒット率などのレポート</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SharePoint </a:t>
            </a:r>
            <a:r>
              <a:rPr kumimoji="1" lang="ja-JP" altLang="en-US" dirty="0" smtClean="0"/>
              <a:t>の６つの機能　</a:t>
            </a:r>
            <a:r>
              <a:rPr kumimoji="1" lang="en-US" altLang="ja-JP" dirty="0" smtClean="0"/>
              <a:t>– Enterprise Content Management</a:t>
            </a:r>
            <a:r>
              <a:rPr kumimoji="0" lang="en-US" altLang="ja-JP" dirty="0" smtClean="0">
                <a:solidFill>
                  <a:schemeClr val="tx1"/>
                </a:solidFill>
                <a:cs typeface="Arial" pitchFamily="34" charset="0"/>
              </a:rPr>
              <a:t> -</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企業内の様々なコンテンツを管理する</a:t>
            </a:r>
            <a:endParaRPr lang="en-US" altLang="ja-JP" dirty="0" smtClean="0"/>
          </a:p>
          <a:p>
            <a:endParaRPr kumimoji="1" lang="ja-JP" altLang="en-US" dirty="0"/>
          </a:p>
        </p:txBody>
      </p:sp>
      <p:graphicFrame>
        <p:nvGraphicFramePr>
          <p:cNvPr id="4" name="表 3"/>
          <p:cNvGraphicFramePr>
            <a:graphicFrameLocks noGrp="1"/>
          </p:cNvGraphicFramePr>
          <p:nvPr/>
        </p:nvGraphicFramePr>
        <p:xfrm>
          <a:off x="409518" y="1647826"/>
          <a:ext cx="8178912" cy="3759200"/>
        </p:xfrm>
        <a:graphic>
          <a:graphicData uri="http://schemas.openxmlformats.org/drawingml/2006/table">
            <a:tbl>
              <a:tblPr firstRow="1" bandRow="1">
                <a:tableStyleId>{21E4AEA4-8DFA-4A89-87EB-49C32662AFE0}</a:tableStyleId>
              </a:tblPr>
              <a:tblGrid>
                <a:gridCol w="1898676"/>
                <a:gridCol w="6280236"/>
              </a:tblGrid>
              <a:tr h="370840">
                <a:tc>
                  <a:txBody>
                    <a:bodyPr/>
                    <a:lstStyle/>
                    <a:p>
                      <a:r>
                        <a:rPr kumimoji="1" lang="ja-JP" altLang="en-US" dirty="0" smtClean="0"/>
                        <a:t>機能</a:t>
                      </a:r>
                      <a:endParaRPr kumimoji="1" lang="ja-JP" altLang="en-US" dirty="0"/>
                    </a:p>
                  </a:txBody>
                  <a:tcPr/>
                </a:tc>
                <a:tc>
                  <a:txBody>
                    <a:bodyPr/>
                    <a:lstStyle/>
                    <a:p>
                      <a:r>
                        <a:rPr kumimoji="1" lang="ja-JP" altLang="en-US" dirty="0" smtClean="0"/>
                        <a:t>説明</a:t>
                      </a:r>
                      <a:endParaRPr kumimoji="1" lang="ja-JP" altLang="en-US" dirty="0"/>
                    </a:p>
                  </a:txBody>
                  <a:tcPr/>
                </a:tc>
              </a:tr>
              <a:tr h="370840">
                <a:tc>
                  <a:txBody>
                    <a:bodyPr/>
                    <a:lstStyle/>
                    <a:p>
                      <a:r>
                        <a:rPr kumimoji="1" lang="ja-JP" altLang="en-US" dirty="0" smtClean="0"/>
                        <a:t>ドキュメント管理</a:t>
                      </a:r>
                      <a:endParaRPr kumimoji="1" lang="en-US" altLang="ja-JP" dirty="0" smtClean="0"/>
                    </a:p>
                  </a:txBody>
                  <a:tcPr/>
                </a:tc>
                <a:tc>
                  <a:txBody>
                    <a:bodyPr/>
                    <a:lstStyle/>
                    <a:p>
                      <a:r>
                        <a:rPr kumimoji="1" lang="en-US" altLang="ja-JP" dirty="0" smtClean="0"/>
                        <a:t>Word</a:t>
                      </a:r>
                      <a:r>
                        <a:rPr kumimoji="1" lang="ja-JP" altLang="en-US" dirty="0" smtClean="0"/>
                        <a:t>や</a:t>
                      </a:r>
                      <a:r>
                        <a:rPr kumimoji="1" lang="en-US" altLang="ja-JP" dirty="0" smtClean="0"/>
                        <a:t>Excel</a:t>
                      </a:r>
                      <a:r>
                        <a:rPr kumimoji="1" lang="ja-JP" altLang="en-US" dirty="0" smtClean="0"/>
                        <a:t>によって作られたドキュメントを管理するための機能</a:t>
                      </a:r>
                      <a:r>
                        <a:rPr kumimoji="1" lang="en-US" altLang="ja-JP" dirty="0" smtClean="0"/>
                        <a:t/>
                      </a:r>
                      <a:br>
                        <a:rPr kumimoji="1" lang="en-US" altLang="ja-JP" dirty="0" smtClean="0"/>
                      </a:br>
                      <a:r>
                        <a:rPr kumimoji="1" lang="ja-JP" altLang="en-US" dirty="0" smtClean="0"/>
                        <a:t>・アイテムレベルセキュリティ</a:t>
                      </a:r>
                      <a:r>
                        <a:rPr kumimoji="1" lang="en-US" altLang="ja-JP" dirty="0" smtClean="0"/>
                        <a:t/>
                      </a:r>
                      <a:br>
                        <a:rPr kumimoji="1" lang="en-US" altLang="ja-JP" dirty="0" smtClean="0"/>
                      </a:br>
                      <a:r>
                        <a:rPr kumimoji="1" lang="ja-JP" altLang="en-US" dirty="0" smtClean="0"/>
                        <a:t>・チェックイン、チェックアウト、バージョン管理</a:t>
                      </a:r>
                      <a:r>
                        <a:rPr kumimoji="1" lang="en-US" altLang="ja-JP" dirty="0" smtClean="0"/>
                        <a:t/>
                      </a:r>
                      <a:br>
                        <a:rPr kumimoji="1" lang="en-US" altLang="ja-JP" dirty="0" smtClean="0"/>
                      </a:br>
                      <a:r>
                        <a:rPr kumimoji="1" lang="ja-JP" altLang="en-US" dirty="0" smtClean="0"/>
                        <a:t>・ワークフローと状態（承認、却下）管理</a:t>
                      </a:r>
                      <a:r>
                        <a:rPr kumimoji="1" lang="en-US" altLang="ja-JP" dirty="0" smtClean="0"/>
                        <a:t/>
                      </a:r>
                      <a:br>
                        <a:rPr kumimoji="1" lang="en-US" altLang="ja-JP" dirty="0" smtClean="0"/>
                      </a:br>
                      <a:r>
                        <a:rPr kumimoji="1" lang="ja-JP" altLang="en-US" dirty="0" smtClean="0"/>
                        <a:t>・ドキュメントインフォメーションパネル</a:t>
                      </a:r>
                      <a:endParaRPr kumimoji="1" lang="en-US" altLang="ja-JP" dirty="0" smtClean="0"/>
                    </a:p>
                  </a:txBody>
                  <a:tcPr/>
                </a:tc>
              </a:tr>
              <a:tr h="370840">
                <a:tc>
                  <a:txBody>
                    <a:bodyPr/>
                    <a:lstStyle/>
                    <a:p>
                      <a:r>
                        <a:rPr kumimoji="1" lang="ja-JP" altLang="en-US" dirty="0" smtClean="0"/>
                        <a:t>情報管理</a:t>
                      </a:r>
                      <a:r>
                        <a:rPr kumimoji="1" lang="en-US" altLang="ja-JP" dirty="0" smtClean="0"/>
                        <a:t/>
                      </a:r>
                      <a:br>
                        <a:rPr kumimoji="1" lang="en-US" altLang="ja-JP" dirty="0" smtClean="0"/>
                      </a:br>
                      <a:r>
                        <a:rPr kumimoji="1" lang="ja-JP" altLang="en-US" dirty="0" smtClean="0"/>
                        <a:t>ポリシー</a:t>
                      </a:r>
                      <a:endParaRPr kumimoji="1" lang="en-US" altLang="ja-JP" dirty="0" smtClean="0"/>
                    </a:p>
                  </a:txBody>
                  <a:tcPr/>
                </a:tc>
                <a:tc>
                  <a:txBody>
                    <a:bodyPr/>
                    <a:lstStyle/>
                    <a:p>
                      <a:r>
                        <a:rPr kumimoji="1" lang="ja-JP" altLang="en-US" dirty="0" smtClean="0"/>
                        <a:t>ドキュメントの種類ごとに、有効期限設定や監査レベルなどを定め、管理を自動化する機能</a:t>
                      </a:r>
                      <a:endParaRPr kumimoji="1" lang="ja-JP" altLang="en-US" dirty="0"/>
                    </a:p>
                  </a:txBody>
                  <a:tcPr/>
                </a:tc>
              </a:tr>
              <a:tr h="370840">
                <a:tc>
                  <a:txBody>
                    <a:bodyPr/>
                    <a:lstStyle/>
                    <a:p>
                      <a:r>
                        <a:rPr kumimoji="1" lang="en-US" altLang="ja-JP" dirty="0" smtClean="0"/>
                        <a:t>Web</a:t>
                      </a:r>
                      <a:r>
                        <a:rPr kumimoji="1" lang="ja-JP" altLang="en-US" dirty="0" smtClean="0"/>
                        <a:t>コンテンツ</a:t>
                      </a:r>
                      <a:r>
                        <a:rPr kumimoji="1" lang="en-US" altLang="ja-JP" dirty="0" smtClean="0"/>
                        <a:t/>
                      </a:r>
                      <a:br>
                        <a:rPr kumimoji="1" lang="en-US" altLang="ja-JP" dirty="0" smtClean="0"/>
                      </a:br>
                      <a:r>
                        <a:rPr kumimoji="1" lang="ja-JP" altLang="en-US" dirty="0" smtClean="0"/>
                        <a:t>管理</a:t>
                      </a:r>
                      <a:endParaRPr kumimoji="1" lang="en-US" altLang="ja-JP" dirty="0" smtClean="0"/>
                    </a:p>
                  </a:txBody>
                  <a:tcPr/>
                </a:tc>
                <a:tc>
                  <a:txBody>
                    <a:bodyPr/>
                    <a:lstStyle/>
                    <a:p>
                      <a:r>
                        <a:rPr kumimoji="1" lang="ja-JP" altLang="en-US" dirty="0" smtClean="0"/>
                        <a:t>企業内外の</a:t>
                      </a:r>
                      <a:r>
                        <a:rPr kumimoji="1" lang="en-US" altLang="ja-JP" dirty="0" smtClean="0"/>
                        <a:t>Web</a:t>
                      </a:r>
                      <a:r>
                        <a:rPr kumimoji="1" lang="ja-JP" altLang="en-US" dirty="0" smtClean="0"/>
                        <a:t>サイトのページ作成、承認、発行の各工程で利用する機能とワークフロー。</a:t>
                      </a:r>
                      <a:r>
                        <a:rPr kumimoji="1" lang="en-US" altLang="ja-JP" dirty="0" smtClean="0"/>
                        <a:t>Content Management Server</a:t>
                      </a:r>
                      <a:r>
                        <a:rPr kumimoji="1" lang="ja-JP" altLang="en-US" dirty="0" smtClean="0"/>
                        <a:t>統合。</a:t>
                      </a:r>
                      <a:endParaRPr kumimoji="1" lang="ja-JP" altLang="en-US" dirty="0"/>
                    </a:p>
                  </a:txBody>
                  <a:tcPr/>
                </a:tc>
              </a:tr>
              <a:tr h="370840">
                <a:tc>
                  <a:txBody>
                    <a:bodyPr/>
                    <a:lstStyle/>
                    <a:p>
                      <a:r>
                        <a:rPr kumimoji="1" lang="en-US" altLang="ja-JP" dirty="0" smtClean="0"/>
                        <a:t>IRM</a:t>
                      </a:r>
                      <a:endParaRPr kumimoji="1" lang="en-US" altLang="ja-JP" dirty="0" smtClean="0"/>
                    </a:p>
                  </a:txBody>
                  <a:tcPr/>
                </a:tc>
                <a:tc>
                  <a:txBody>
                    <a:bodyPr/>
                    <a:lstStyle/>
                    <a:p>
                      <a:r>
                        <a:rPr kumimoji="1" lang="en-US" altLang="ja-JP" dirty="0" smtClean="0"/>
                        <a:t>Rights Management Server</a:t>
                      </a:r>
                      <a:r>
                        <a:rPr kumimoji="1" lang="ja-JP" altLang="en-US" dirty="0" smtClean="0"/>
                        <a:t>と連携した</a:t>
                      </a:r>
                      <a:r>
                        <a:rPr kumimoji="1" lang="en-US" altLang="ja-JP" dirty="0" smtClean="0"/>
                        <a:t>Rights</a:t>
                      </a:r>
                      <a:r>
                        <a:rPr kumimoji="1" lang="ja-JP" altLang="en-US" dirty="0" smtClean="0"/>
                        <a:t>管理</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SharePoint </a:t>
            </a:r>
            <a:r>
              <a:rPr kumimoji="1" lang="ja-JP" altLang="en-US" dirty="0" smtClean="0"/>
              <a:t>の６つの機能　</a:t>
            </a:r>
            <a:r>
              <a:rPr lang="en-US" altLang="ja-JP" dirty="0" smtClean="0"/>
              <a:t>– Business Process</a:t>
            </a:r>
            <a:r>
              <a:rPr kumimoji="0" lang="en-US" altLang="ja-JP" dirty="0" smtClean="0">
                <a:solidFill>
                  <a:schemeClr val="tx1"/>
                </a:solidFill>
                <a:cs typeface="Arial" pitchFamily="34" charset="0"/>
              </a:rPr>
              <a:t> -</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ワークフローとフォームによるビジネスプロセス</a:t>
            </a:r>
            <a:endParaRPr kumimoji="1" lang="ja-JP" altLang="en-US" dirty="0"/>
          </a:p>
        </p:txBody>
      </p:sp>
      <p:graphicFrame>
        <p:nvGraphicFramePr>
          <p:cNvPr id="4" name="表 3"/>
          <p:cNvGraphicFramePr>
            <a:graphicFrameLocks noGrp="1"/>
          </p:cNvGraphicFramePr>
          <p:nvPr/>
        </p:nvGraphicFramePr>
        <p:xfrm>
          <a:off x="409518" y="1647826"/>
          <a:ext cx="8178912" cy="3754120"/>
        </p:xfrm>
        <a:graphic>
          <a:graphicData uri="http://schemas.openxmlformats.org/drawingml/2006/table">
            <a:tbl>
              <a:tblPr firstRow="1" bandRow="1">
                <a:tableStyleId>{21E4AEA4-8DFA-4A89-87EB-49C32662AFE0}</a:tableStyleId>
              </a:tblPr>
              <a:tblGrid>
                <a:gridCol w="1898676"/>
                <a:gridCol w="6280236"/>
              </a:tblGrid>
              <a:tr h="370840">
                <a:tc>
                  <a:txBody>
                    <a:bodyPr/>
                    <a:lstStyle/>
                    <a:p>
                      <a:r>
                        <a:rPr kumimoji="1" lang="ja-JP" altLang="en-US" dirty="0" smtClean="0"/>
                        <a:t>機能</a:t>
                      </a:r>
                      <a:endParaRPr kumimoji="1" lang="ja-JP" altLang="en-US" dirty="0"/>
                    </a:p>
                  </a:txBody>
                  <a:tcPr/>
                </a:tc>
                <a:tc>
                  <a:txBody>
                    <a:bodyPr/>
                    <a:lstStyle/>
                    <a:p>
                      <a:r>
                        <a:rPr kumimoji="1" lang="ja-JP" altLang="en-US" dirty="0" smtClean="0"/>
                        <a:t>説明</a:t>
                      </a:r>
                      <a:endParaRPr kumimoji="1" lang="ja-JP" altLang="en-US" dirty="0"/>
                    </a:p>
                  </a:txBody>
                  <a:tcPr/>
                </a:tc>
              </a:tr>
              <a:tr h="370840">
                <a:tc>
                  <a:txBody>
                    <a:bodyPr/>
                    <a:lstStyle/>
                    <a:p>
                      <a:r>
                        <a:rPr kumimoji="1" lang="ja-JP" altLang="en-US" dirty="0" smtClean="0"/>
                        <a:t>ワークフロー</a:t>
                      </a:r>
                      <a:endParaRPr kumimoji="1" lang="en-US" altLang="ja-JP" dirty="0" smtClean="0"/>
                    </a:p>
                  </a:txBody>
                  <a:tcPr/>
                </a:tc>
                <a:tc>
                  <a:txBody>
                    <a:bodyPr/>
                    <a:lstStyle/>
                    <a:p>
                      <a:r>
                        <a:rPr kumimoji="1" lang="ja-JP" altLang="en-US" dirty="0" smtClean="0"/>
                        <a:t>標準で以下のワークフローが組み込まれている</a:t>
                      </a:r>
                      <a:r>
                        <a:rPr kumimoji="1" lang="en-US" altLang="ja-JP" dirty="0" smtClean="0"/>
                        <a:t/>
                      </a:r>
                      <a:br>
                        <a:rPr kumimoji="1" lang="en-US" altLang="ja-JP" dirty="0" smtClean="0"/>
                      </a:br>
                      <a:r>
                        <a:rPr kumimoji="1" lang="ja-JP" altLang="en-US" dirty="0" smtClean="0"/>
                        <a:t>・ドキュメントを公開する前に承認者に確認をする承認フロー</a:t>
                      </a:r>
                      <a:r>
                        <a:rPr kumimoji="1" lang="en-US" altLang="ja-JP" dirty="0" smtClean="0"/>
                        <a:t/>
                      </a:r>
                      <a:br>
                        <a:rPr kumimoji="1" lang="en-US" altLang="ja-JP" dirty="0" smtClean="0"/>
                      </a:br>
                      <a:r>
                        <a:rPr kumimoji="1" lang="ja-JP" altLang="en-US" dirty="0" smtClean="0"/>
                        <a:t>・ドキュメントを複数人が校閲しフィードバックを収集するフロー</a:t>
                      </a:r>
                      <a:r>
                        <a:rPr kumimoji="1" lang="en-US" altLang="ja-JP" dirty="0" smtClean="0"/>
                        <a:t/>
                      </a:r>
                      <a:br>
                        <a:rPr kumimoji="1" lang="en-US" altLang="ja-JP" dirty="0" smtClean="0"/>
                      </a:br>
                      <a:r>
                        <a:rPr kumimoji="1" lang="ja-JP" altLang="en-US" dirty="0" smtClean="0"/>
                        <a:t>・ドキュメントの有効期限切れの際に処理方法を決定するフロー</a:t>
                      </a:r>
                      <a:r>
                        <a:rPr kumimoji="1" lang="en-US" altLang="ja-JP" dirty="0" smtClean="0"/>
                        <a:t/>
                      </a:r>
                      <a:br>
                        <a:rPr kumimoji="1" lang="en-US" altLang="ja-JP" dirty="0" smtClean="0"/>
                      </a:br>
                      <a:r>
                        <a:rPr kumimoji="1" lang="ja-JP" altLang="en-US" dirty="0" smtClean="0"/>
                        <a:t>など</a:t>
                      </a:r>
                      <a:endParaRPr kumimoji="1" lang="en-US" altLang="ja-JP" dirty="0" smtClean="0"/>
                    </a:p>
                  </a:txBody>
                  <a:tcPr/>
                </a:tc>
              </a:tr>
              <a:tr h="370840">
                <a:tc>
                  <a:txBody>
                    <a:bodyPr/>
                    <a:lstStyle/>
                    <a:p>
                      <a:r>
                        <a:rPr kumimoji="1" lang="ja-JP" altLang="en-US" dirty="0" smtClean="0"/>
                        <a:t>ワークフローの追加開発</a:t>
                      </a:r>
                      <a:endParaRPr kumimoji="1" lang="en-US" altLang="ja-JP" dirty="0" smtClean="0"/>
                    </a:p>
                  </a:txBody>
                  <a:tcPr/>
                </a:tc>
                <a:tc>
                  <a:txBody>
                    <a:bodyPr/>
                    <a:lstStyle/>
                    <a:p>
                      <a:r>
                        <a:rPr kumimoji="1" lang="en-US" altLang="ja-JP" dirty="0" smtClean="0"/>
                        <a:t>SharePoint Designer</a:t>
                      </a:r>
                      <a:r>
                        <a:rPr kumimoji="1" lang="ja-JP" altLang="en-US" dirty="0" smtClean="0"/>
                        <a:t>や</a:t>
                      </a:r>
                      <a:r>
                        <a:rPr kumimoji="1" lang="en-US" altLang="ja-JP" dirty="0" smtClean="0"/>
                        <a:t>Visual Studio 2005</a:t>
                      </a:r>
                      <a:r>
                        <a:rPr kumimoji="1" lang="ja-JP" altLang="en-US" dirty="0" smtClean="0"/>
                        <a:t>以降を使ってワークフローを開発し、</a:t>
                      </a:r>
                      <a:r>
                        <a:rPr kumimoji="1" lang="en-US" altLang="ja-JP" dirty="0" smtClean="0"/>
                        <a:t>SharePoint</a:t>
                      </a:r>
                      <a:r>
                        <a:rPr kumimoji="1" lang="ja-JP" altLang="en-US" dirty="0" smtClean="0"/>
                        <a:t>にアドインできる</a:t>
                      </a:r>
                      <a:endParaRPr kumimoji="1" lang="ja-JP" altLang="en-US" dirty="0"/>
                    </a:p>
                  </a:txBody>
                  <a:tcPr/>
                </a:tc>
              </a:tr>
              <a:tr h="370840">
                <a:tc>
                  <a:txBody>
                    <a:bodyPr/>
                    <a:lstStyle/>
                    <a:p>
                      <a:r>
                        <a:rPr kumimoji="1" lang="ja-JP" altLang="en-US" dirty="0" smtClean="0"/>
                        <a:t>フォーム</a:t>
                      </a:r>
                      <a:endParaRPr kumimoji="1" lang="en-US" altLang="ja-JP" dirty="0" smtClean="0"/>
                    </a:p>
                  </a:txBody>
                  <a:tcPr/>
                </a:tc>
                <a:tc>
                  <a:txBody>
                    <a:bodyPr/>
                    <a:lstStyle/>
                    <a:p>
                      <a:r>
                        <a:rPr kumimoji="1" lang="en-US" altLang="ja-JP" dirty="0" smtClean="0"/>
                        <a:t>InfoPath2007</a:t>
                      </a:r>
                      <a:r>
                        <a:rPr kumimoji="1" lang="ja-JP" altLang="en-US" dirty="0" smtClean="0"/>
                        <a:t>で作成したフォームを通して</a:t>
                      </a:r>
                      <a:r>
                        <a:rPr kumimoji="1" lang="en-US" altLang="ja-JP" dirty="0" smtClean="0"/>
                        <a:t>SharePoint</a:t>
                      </a:r>
                      <a:r>
                        <a:rPr kumimoji="1" lang="ja-JP" altLang="en-US" dirty="0" smtClean="0"/>
                        <a:t>にデータを登録することができる</a:t>
                      </a:r>
                      <a:endParaRPr kumimoji="1" lang="ja-JP" altLang="en-US" dirty="0"/>
                    </a:p>
                  </a:txBody>
                  <a:tcPr/>
                </a:tc>
              </a:tr>
              <a:tr h="370840">
                <a:tc>
                  <a:txBody>
                    <a:bodyPr/>
                    <a:lstStyle/>
                    <a:p>
                      <a:r>
                        <a:rPr kumimoji="1" lang="en-US" altLang="ja-JP" dirty="0" smtClean="0"/>
                        <a:t>InfoPath</a:t>
                      </a:r>
                      <a:r>
                        <a:rPr kumimoji="1" lang="ja-JP" altLang="en-US" dirty="0" smtClean="0"/>
                        <a:t>統合</a:t>
                      </a:r>
                      <a:endParaRPr kumimoji="1" lang="en-US" altLang="ja-JP" dirty="0" smtClean="0"/>
                    </a:p>
                  </a:txBody>
                  <a:tcPr/>
                </a:tc>
                <a:tc>
                  <a:txBody>
                    <a:bodyPr/>
                    <a:lstStyle/>
                    <a:p>
                      <a:r>
                        <a:rPr kumimoji="1" lang="en-US" altLang="ja-JP" dirty="0" smtClean="0"/>
                        <a:t>Forms Service</a:t>
                      </a:r>
                      <a:r>
                        <a:rPr kumimoji="1" lang="ja-JP" altLang="en-US" dirty="0" smtClean="0"/>
                        <a:t>により、</a:t>
                      </a:r>
                      <a:r>
                        <a:rPr kumimoji="1" lang="en-US" altLang="ja-JP" dirty="0" smtClean="0"/>
                        <a:t>InfoPath2007</a:t>
                      </a:r>
                      <a:r>
                        <a:rPr kumimoji="1" lang="ja-JP" altLang="en-US" dirty="0" smtClean="0"/>
                        <a:t>クライアントがない環境でも</a:t>
                      </a:r>
                      <a:r>
                        <a:rPr kumimoji="1" lang="en-US" altLang="ja-JP" dirty="0" smtClean="0"/>
                        <a:t>InfoPath</a:t>
                      </a:r>
                      <a:r>
                        <a:rPr kumimoji="1" lang="ja-JP" altLang="en-US" dirty="0" smtClean="0"/>
                        <a:t>と同程度のフォームを利用することができる</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SharePoint </a:t>
            </a:r>
            <a:r>
              <a:rPr kumimoji="1" lang="ja-JP" altLang="en-US" dirty="0" smtClean="0"/>
              <a:t>の６つの機能　</a:t>
            </a:r>
            <a:r>
              <a:rPr lang="en-US" altLang="ja-JP" dirty="0" smtClean="0"/>
              <a:t>– Business Intelligence</a:t>
            </a:r>
            <a:r>
              <a:rPr kumimoji="0" lang="en-US" altLang="ja-JP" dirty="0" smtClean="0">
                <a:solidFill>
                  <a:schemeClr val="tx1"/>
                </a:solidFill>
                <a:cs typeface="Arial" pitchFamily="34" charset="0"/>
              </a:rPr>
              <a:t> -</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意思決定者を支援するダッシュボードを提供</a:t>
            </a:r>
            <a:endParaRPr kumimoji="1" lang="ja-JP" altLang="en-US" dirty="0"/>
          </a:p>
        </p:txBody>
      </p:sp>
      <p:graphicFrame>
        <p:nvGraphicFramePr>
          <p:cNvPr id="4" name="表 3"/>
          <p:cNvGraphicFramePr>
            <a:graphicFrameLocks noGrp="1"/>
          </p:cNvGraphicFramePr>
          <p:nvPr/>
        </p:nvGraphicFramePr>
        <p:xfrm>
          <a:off x="409518" y="1647826"/>
          <a:ext cx="8178912" cy="2021840"/>
        </p:xfrm>
        <a:graphic>
          <a:graphicData uri="http://schemas.openxmlformats.org/drawingml/2006/table">
            <a:tbl>
              <a:tblPr firstRow="1" bandRow="1">
                <a:tableStyleId>{21E4AEA4-8DFA-4A89-87EB-49C32662AFE0}</a:tableStyleId>
              </a:tblPr>
              <a:tblGrid>
                <a:gridCol w="1898676"/>
                <a:gridCol w="6280236"/>
              </a:tblGrid>
              <a:tr h="370840">
                <a:tc>
                  <a:txBody>
                    <a:bodyPr/>
                    <a:lstStyle/>
                    <a:p>
                      <a:r>
                        <a:rPr kumimoji="1" lang="ja-JP" altLang="en-US" dirty="0" smtClean="0"/>
                        <a:t>機能</a:t>
                      </a:r>
                      <a:endParaRPr kumimoji="1" lang="ja-JP" altLang="en-US" dirty="0"/>
                    </a:p>
                  </a:txBody>
                  <a:tcPr/>
                </a:tc>
                <a:tc>
                  <a:txBody>
                    <a:bodyPr/>
                    <a:lstStyle/>
                    <a:p>
                      <a:r>
                        <a:rPr kumimoji="1" lang="ja-JP" altLang="en-US" dirty="0" smtClean="0"/>
                        <a:t>説明</a:t>
                      </a:r>
                      <a:endParaRPr kumimoji="1" lang="ja-JP" altLang="en-US" dirty="0"/>
                    </a:p>
                  </a:txBody>
                  <a:tcPr/>
                </a:tc>
              </a:tr>
              <a:tr h="370840">
                <a:tc>
                  <a:txBody>
                    <a:bodyPr/>
                    <a:lstStyle/>
                    <a:p>
                      <a:r>
                        <a:rPr kumimoji="1" lang="en-US" altLang="ja-JP" dirty="0" smtClean="0"/>
                        <a:t>KPI </a:t>
                      </a:r>
                      <a:r>
                        <a:rPr kumimoji="1" lang="ja-JP" altLang="en-US" dirty="0" smtClean="0"/>
                        <a:t>リスト</a:t>
                      </a:r>
                      <a:endParaRPr kumimoji="1" lang="en-US" altLang="ja-JP" dirty="0" smtClean="0"/>
                    </a:p>
                  </a:txBody>
                  <a:tcPr/>
                </a:tc>
                <a:tc>
                  <a:txBody>
                    <a:bodyPr/>
                    <a:lstStyle/>
                    <a:p>
                      <a:r>
                        <a:rPr kumimoji="1" lang="ja-JP" altLang="en-US" dirty="0" smtClean="0"/>
                        <a:t>ノンプログラミングで</a:t>
                      </a:r>
                      <a:r>
                        <a:rPr kumimoji="1" lang="en-US" altLang="ja-JP" dirty="0" smtClean="0"/>
                        <a:t>SharePoint</a:t>
                      </a:r>
                      <a:r>
                        <a:rPr kumimoji="1" lang="ja-JP" altLang="en-US" dirty="0" smtClean="0"/>
                        <a:t>や</a:t>
                      </a:r>
                      <a:r>
                        <a:rPr kumimoji="1" lang="en-US" altLang="ja-JP" dirty="0" smtClean="0"/>
                        <a:t>SQL</a:t>
                      </a:r>
                      <a:r>
                        <a:rPr kumimoji="1" lang="en-US" altLang="ja-JP" baseline="0" dirty="0" smtClean="0"/>
                        <a:t> Server Analyses Service</a:t>
                      </a:r>
                      <a:r>
                        <a:rPr kumimoji="1" lang="ja-JP" altLang="en-US" baseline="0" dirty="0" smtClean="0"/>
                        <a:t>の情報を視覚的に表示する</a:t>
                      </a:r>
                      <a:endParaRPr kumimoji="1" lang="en-US" altLang="ja-JP" dirty="0" smtClean="0"/>
                    </a:p>
                  </a:txBody>
                  <a:tcPr/>
                </a:tc>
              </a:tr>
              <a:tr h="370840">
                <a:tc>
                  <a:txBody>
                    <a:bodyPr/>
                    <a:lstStyle/>
                    <a:p>
                      <a:r>
                        <a:rPr kumimoji="1" lang="en-US" altLang="ja-JP" dirty="0" smtClean="0"/>
                        <a:t>Excel Service</a:t>
                      </a:r>
                    </a:p>
                  </a:txBody>
                  <a:tcPr/>
                </a:tc>
                <a:tc>
                  <a:txBody>
                    <a:bodyPr/>
                    <a:lstStyle/>
                    <a:p>
                      <a:r>
                        <a:rPr kumimoji="1" lang="en-US" altLang="ja-JP" dirty="0" smtClean="0"/>
                        <a:t>Excel</a:t>
                      </a:r>
                      <a:r>
                        <a:rPr kumimoji="1" lang="ja-JP" altLang="en-US" dirty="0" smtClean="0"/>
                        <a:t>で作成した表やグラフを</a:t>
                      </a:r>
                      <a:r>
                        <a:rPr kumimoji="1" lang="en-US" altLang="ja-JP" dirty="0" smtClean="0"/>
                        <a:t>Web Service</a:t>
                      </a:r>
                      <a:r>
                        <a:rPr kumimoji="1" lang="ja-JP" altLang="en-US" dirty="0" smtClean="0"/>
                        <a:t>として利用する</a:t>
                      </a:r>
                      <a:endParaRPr kumimoji="1" lang="ja-JP" altLang="en-US" dirty="0"/>
                    </a:p>
                  </a:txBody>
                  <a:tcPr/>
                </a:tc>
              </a:tr>
              <a:tr h="370840">
                <a:tc>
                  <a:txBody>
                    <a:bodyPr/>
                    <a:lstStyle/>
                    <a:p>
                      <a:r>
                        <a:rPr kumimoji="1" lang="en-US" altLang="ja-JP" dirty="0" smtClean="0"/>
                        <a:t>Report Center</a:t>
                      </a:r>
                    </a:p>
                  </a:txBody>
                  <a:tcPr/>
                </a:tc>
                <a:tc>
                  <a:txBody>
                    <a:bodyPr/>
                    <a:lstStyle/>
                    <a:p>
                      <a:r>
                        <a:rPr kumimoji="1" lang="en-US" altLang="ja-JP" dirty="0" smtClean="0"/>
                        <a:t>SQL Server Reporting Service</a:t>
                      </a:r>
                      <a:r>
                        <a:rPr kumimoji="1" lang="ja-JP" altLang="en-US" dirty="0" smtClean="0"/>
                        <a:t>と連携しポータル上にレポートを表示する</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SharePoint </a:t>
            </a:r>
            <a:r>
              <a:rPr kumimoji="1" lang="ja-JP" altLang="en-US" dirty="0" smtClean="0"/>
              <a:t>の基盤　</a:t>
            </a:r>
            <a:r>
              <a:rPr lang="en-US" altLang="ja-JP" dirty="0" smtClean="0"/>
              <a:t>-Core Service</a:t>
            </a:r>
            <a:r>
              <a:rPr kumimoji="0" lang="en-US" altLang="ja-JP" dirty="0" smtClean="0">
                <a:solidFill>
                  <a:schemeClr val="tx1"/>
                </a:solidFill>
                <a:cs typeface="Arial" pitchFamily="34" charset="0"/>
              </a:rPr>
              <a:t>-</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SharePoint</a:t>
            </a:r>
            <a:r>
              <a:rPr kumimoji="1" lang="ja-JP" altLang="en-US" dirty="0" smtClean="0"/>
              <a:t>テクノロジのベースとなる機能群</a:t>
            </a:r>
            <a:endParaRPr kumimoji="1" lang="ja-JP" altLang="en-US" dirty="0"/>
          </a:p>
        </p:txBody>
      </p:sp>
      <p:graphicFrame>
        <p:nvGraphicFramePr>
          <p:cNvPr id="4" name="表 3"/>
          <p:cNvGraphicFramePr>
            <a:graphicFrameLocks noGrp="1"/>
          </p:cNvGraphicFramePr>
          <p:nvPr/>
        </p:nvGraphicFramePr>
        <p:xfrm>
          <a:off x="409518" y="1647826"/>
          <a:ext cx="8178912" cy="2392680"/>
        </p:xfrm>
        <a:graphic>
          <a:graphicData uri="http://schemas.openxmlformats.org/drawingml/2006/table">
            <a:tbl>
              <a:tblPr firstRow="1" bandRow="1">
                <a:tableStyleId>{21E4AEA4-8DFA-4A89-87EB-49C32662AFE0}</a:tableStyleId>
              </a:tblPr>
              <a:tblGrid>
                <a:gridCol w="1898676"/>
                <a:gridCol w="6280236"/>
              </a:tblGrid>
              <a:tr h="370840">
                <a:tc>
                  <a:txBody>
                    <a:bodyPr/>
                    <a:lstStyle/>
                    <a:p>
                      <a:r>
                        <a:rPr kumimoji="1" lang="ja-JP" altLang="en-US" dirty="0" smtClean="0"/>
                        <a:t>機能</a:t>
                      </a:r>
                      <a:endParaRPr kumimoji="1" lang="ja-JP" altLang="en-US" dirty="0"/>
                    </a:p>
                  </a:txBody>
                  <a:tcPr/>
                </a:tc>
                <a:tc>
                  <a:txBody>
                    <a:bodyPr/>
                    <a:lstStyle/>
                    <a:p>
                      <a:r>
                        <a:rPr kumimoji="1" lang="ja-JP" altLang="en-US" dirty="0" smtClean="0"/>
                        <a:t>説明</a:t>
                      </a:r>
                      <a:endParaRPr kumimoji="1" lang="ja-JP" altLang="en-US" dirty="0"/>
                    </a:p>
                  </a:txBody>
                  <a:tcPr/>
                </a:tc>
              </a:tr>
              <a:tr h="370840">
                <a:tc>
                  <a:txBody>
                    <a:bodyPr/>
                    <a:lstStyle/>
                    <a:p>
                      <a:r>
                        <a:rPr kumimoji="1" lang="ja-JP" altLang="en-US" dirty="0" smtClean="0"/>
                        <a:t>セキュリティ</a:t>
                      </a:r>
                      <a:endParaRPr kumimoji="1" lang="en-US" altLang="ja-JP" dirty="0" smtClean="0"/>
                    </a:p>
                  </a:txBody>
                  <a:tcPr/>
                </a:tc>
                <a:tc>
                  <a:txBody>
                    <a:bodyPr/>
                    <a:lstStyle/>
                    <a:p>
                      <a:r>
                        <a:rPr kumimoji="1" lang="en-US" altLang="ja-JP" dirty="0" smtClean="0"/>
                        <a:t>Active Directory</a:t>
                      </a:r>
                      <a:r>
                        <a:rPr kumimoji="1" lang="ja-JP" altLang="en-US" dirty="0" smtClean="0"/>
                        <a:t>のユーザー、セキュリティグループとの統合</a:t>
                      </a:r>
                      <a:r>
                        <a:rPr kumimoji="1" lang="en-US" altLang="ja-JP" dirty="0" smtClean="0"/>
                        <a:t/>
                      </a:r>
                      <a:br>
                        <a:rPr kumimoji="1" lang="en-US" altLang="ja-JP" dirty="0" smtClean="0"/>
                      </a:br>
                      <a:r>
                        <a:rPr kumimoji="1" lang="ja-JP" altLang="en-US" dirty="0" smtClean="0"/>
                        <a:t>ロールベース及びアクセス許可レベルによるセキュリティ</a:t>
                      </a:r>
                      <a:endParaRPr kumimoji="1" lang="en-US" altLang="ja-JP" dirty="0" smtClean="0"/>
                    </a:p>
                  </a:txBody>
                  <a:tcPr/>
                </a:tc>
              </a:tr>
              <a:tr h="370840">
                <a:tc>
                  <a:txBody>
                    <a:bodyPr/>
                    <a:lstStyle/>
                    <a:p>
                      <a:r>
                        <a:rPr kumimoji="1" lang="ja-JP" altLang="en-US" dirty="0" smtClean="0"/>
                        <a:t>サイトモデル</a:t>
                      </a:r>
                      <a:endParaRPr kumimoji="1" lang="en-US" altLang="ja-JP" dirty="0" smtClean="0"/>
                    </a:p>
                  </a:txBody>
                  <a:tcPr/>
                </a:tc>
                <a:tc>
                  <a:txBody>
                    <a:bodyPr/>
                    <a:lstStyle/>
                    <a:p>
                      <a:r>
                        <a:rPr kumimoji="1" lang="ja-JP" altLang="en-US" dirty="0" smtClean="0"/>
                        <a:t>階層的なサイト構造</a:t>
                      </a:r>
                      <a:endParaRPr kumimoji="1" lang="ja-JP" altLang="en-US" dirty="0"/>
                    </a:p>
                  </a:txBody>
                  <a:tcPr/>
                </a:tc>
              </a:tr>
              <a:tr h="370840">
                <a:tc>
                  <a:txBody>
                    <a:bodyPr/>
                    <a:lstStyle/>
                    <a:p>
                      <a:r>
                        <a:rPr kumimoji="1" lang="ja-JP" altLang="en-US" dirty="0" smtClean="0"/>
                        <a:t>管理</a:t>
                      </a:r>
                      <a:endParaRPr kumimoji="1" lang="en-US" altLang="ja-JP" dirty="0" smtClean="0"/>
                    </a:p>
                  </a:txBody>
                  <a:tcPr/>
                </a:tc>
                <a:tc>
                  <a:txBody>
                    <a:bodyPr/>
                    <a:lstStyle/>
                    <a:p>
                      <a:r>
                        <a:rPr kumimoji="1" lang="ja-JP" altLang="en-US" dirty="0" smtClean="0"/>
                        <a:t>全体管理サイトによる集中管理</a:t>
                      </a:r>
                      <a:r>
                        <a:rPr kumimoji="1" lang="en-US" altLang="ja-JP" dirty="0" smtClean="0"/>
                        <a:t/>
                      </a:r>
                      <a:br>
                        <a:rPr kumimoji="1" lang="en-US" altLang="ja-JP" dirty="0" smtClean="0"/>
                      </a:br>
                      <a:r>
                        <a:rPr kumimoji="1" lang="ja-JP" altLang="en-US" dirty="0" smtClean="0"/>
                        <a:t>管理機能のアドイン</a:t>
                      </a:r>
                      <a:endParaRPr kumimoji="1" lang="ja-JP" altLang="en-US" dirty="0"/>
                    </a:p>
                  </a:txBody>
                  <a:tcPr/>
                </a:tc>
              </a:tr>
              <a:tr h="370840">
                <a:tc>
                  <a:txBody>
                    <a:bodyPr/>
                    <a:lstStyle/>
                    <a:p>
                      <a:r>
                        <a:rPr kumimoji="1" lang="en-US" altLang="ja-JP" dirty="0" smtClean="0"/>
                        <a:t>API</a:t>
                      </a:r>
                    </a:p>
                  </a:txBody>
                  <a:tcPr/>
                </a:tc>
                <a:tc>
                  <a:txBody>
                    <a:bodyPr/>
                    <a:lstStyle/>
                    <a:p>
                      <a:r>
                        <a:rPr kumimoji="1" lang="en-US" altLang="ja-JP" dirty="0" smtClean="0"/>
                        <a:t>SharePoint</a:t>
                      </a:r>
                      <a:r>
                        <a:rPr kumimoji="1" lang="ja-JP" altLang="en-US" dirty="0" smtClean="0"/>
                        <a:t>の多数の操作を</a:t>
                      </a:r>
                      <a:r>
                        <a:rPr kumimoji="1" lang="en-US" altLang="ja-JP" dirty="0" smtClean="0"/>
                        <a:t>API</a:t>
                      </a:r>
                      <a:r>
                        <a:rPr kumimoji="1" lang="ja-JP" altLang="en-US" dirty="0" smtClean="0"/>
                        <a:t>として提供</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Edition </a:t>
            </a:r>
            <a:r>
              <a:rPr kumimoji="1" lang="ja-JP" altLang="en-US" dirty="0" smtClean="0"/>
              <a:t>と機能</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SharePoint</a:t>
            </a:r>
            <a:r>
              <a:rPr lang="ja-JP" altLang="en-US" dirty="0" smtClean="0"/>
              <a:t>関連のサーバーには以下のようなエディションが用意されており、用途に応じて選択することができる。</a:t>
            </a:r>
            <a:endParaRPr kumimoji="1" lang="ja-JP" altLang="en-US" dirty="0"/>
          </a:p>
        </p:txBody>
      </p:sp>
      <p:graphicFrame>
        <p:nvGraphicFramePr>
          <p:cNvPr id="4" name="表 3"/>
          <p:cNvGraphicFramePr>
            <a:graphicFrameLocks noGrp="1"/>
          </p:cNvGraphicFramePr>
          <p:nvPr/>
        </p:nvGraphicFramePr>
        <p:xfrm>
          <a:off x="482544" y="2445733"/>
          <a:ext cx="8069379" cy="3210560"/>
        </p:xfrm>
        <a:graphic>
          <a:graphicData uri="http://schemas.openxmlformats.org/drawingml/2006/table">
            <a:tbl>
              <a:tblPr firstRow="1" bandRow="1">
                <a:tableStyleId>{21E4AEA4-8DFA-4A89-87EB-49C32662AFE0}</a:tableStyleId>
              </a:tblPr>
              <a:tblGrid>
                <a:gridCol w="2519397"/>
                <a:gridCol w="924997"/>
                <a:gridCol w="924997"/>
                <a:gridCol w="924997"/>
                <a:gridCol w="924997"/>
                <a:gridCol w="924997"/>
                <a:gridCol w="924997"/>
              </a:tblGrid>
              <a:tr h="370840">
                <a:tc>
                  <a:txBody>
                    <a:bodyPr/>
                    <a:lstStyle/>
                    <a:p>
                      <a:r>
                        <a:rPr kumimoji="1" lang="en-US" altLang="ja-JP" dirty="0" smtClean="0"/>
                        <a:t>Edition</a:t>
                      </a:r>
                      <a:endParaRPr kumimoji="1" lang="ja-JP" altLang="en-US" dirty="0"/>
                    </a:p>
                  </a:txBody>
                  <a:tcPr/>
                </a:tc>
                <a:tc>
                  <a:txBody>
                    <a:bodyPr/>
                    <a:lstStyle/>
                    <a:p>
                      <a:pPr algn="ctr"/>
                      <a:r>
                        <a:rPr kumimoji="1" lang="en-US" altLang="ja-JP" dirty="0" err="1" smtClean="0"/>
                        <a:t>Collabo</a:t>
                      </a:r>
                      <a:endParaRPr kumimoji="1" lang="ja-JP" altLang="en-US" dirty="0"/>
                    </a:p>
                  </a:txBody>
                  <a:tcPr/>
                </a:tc>
                <a:tc>
                  <a:txBody>
                    <a:bodyPr/>
                    <a:lstStyle/>
                    <a:p>
                      <a:pPr algn="ctr"/>
                      <a:r>
                        <a:rPr kumimoji="1" lang="en-US" altLang="ja-JP" dirty="0" smtClean="0"/>
                        <a:t>People</a:t>
                      </a:r>
                      <a:endParaRPr kumimoji="1" lang="ja-JP" altLang="en-US" dirty="0"/>
                    </a:p>
                  </a:txBody>
                  <a:tcPr/>
                </a:tc>
                <a:tc>
                  <a:txBody>
                    <a:bodyPr/>
                    <a:lstStyle/>
                    <a:p>
                      <a:pPr algn="ctr"/>
                      <a:r>
                        <a:rPr kumimoji="1" lang="en-US" altLang="ja-JP" dirty="0" smtClean="0"/>
                        <a:t>Search</a:t>
                      </a:r>
                      <a:endParaRPr kumimoji="1" lang="ja-JP" altLang="en-US" dirty="0"/>
                    </a:p>
                  </a:txBody>
                  <a:tcPr/>
                </a:tc>
                <a:tc>
                  <a:txBody>
                    <a:bodyPr/>
                    <a:lstStyle/>
                    <a:p>
                      <a:pPr algn="ctr"/>
                      <a:r>
                        <a:rPr kumimoji="1" lang="en-US" altLang="ja-JP" dirty="0" smtClean="0"/>
                        <a:t>ECM</a:t>
                      </a:r>
                      <a:endParaRPr kumimoji="1" lang="ja-JP" altLang="en-US" dirty="0"/>
                    </a:p>
                  </a:txBody>
                  <a:tcPr/>
                </a:tc>
                <a:tc>
                  <a:txBody>
                    <a:bodyPr/>
                    <a:lstStyle/>
                    <a:p>
                      <a:pPr algn="ctr"/>
                      <a:r>
                        <a:rPr kumimoji="1" lang="en-US" altLang="ja-JP" dirty="0" smtClean="0"/>
                        <a:t>BP</a:t>
                      </a:r>
                      <a:endParaRPr kumimoji="1" lang="ja-JP" altLang="en-US" dirty="0"/>
                    </a:p>
                  </a:txBody>
                  <a:tcPr/>
                </a:tc>
                <a:tc>
                  <a:txBody>
                    <a:bodyPr/>
                    <a:lstStyle/>
                    <a:p>
                      <a:pPr algn="ctr"/>
                      <a:r>
                        <a:rPr kumimoji="1" lang="en-US" altLang="ja-JP" dirty="0" smtClean="0"/>
                        <a:t>BI</a:t>
                      </a:r>
                      <a:endParaRPr kumimoji="1" lang="ja-JP" altLang="en-US" dirty="0"/>
                    </a:p>
                  </a:txBody>
                  <a:tcPr/>
                </a:tc>
              </a:tr>
              <a:tr h="370840">
                <a:tc>
                  <a:txBody>
                    <a:bodyPr/>
                    <a:lstStyle/>
                    <a:p>
                      <a:r>
                        <a:rPr kumimoji="1" lang="en-US" altLang="ja-JP" dirty="0" smtClean="0"/>
                        <a:t>Windows SharePoint Services 3.0</a:t>
                      </a:r>
                      <a:endParaRPr kumimoji="1" lang="ja-JP" altLang="en-US" dirty="0"/>
                    </a:p>
                  </a:txBody>
                  <a:tcPr/>
                </a:tc>
                <a:tc>
                  <a:txBody>
                    <a:bodyPr/>
                    <a:lstStyle/>
                    <a:p>
                      <a:pPr algn="ctr"/>
                      <a:r>
                        <a:rPr kumimoji="1" lang="ja-JP" altLang="en-US" dirty="0" smtClean="0"/>
                        <a:t>○</a:t>
                      </a: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r>
              <a:tr h="370840">
                <a:tc>
                  <a:txBody>
                    <a:bodyPr/>
                    <a:lstStyle/>
                    <a:p>
                      <a:r>
                        <a:rPr kumimoji="1" lang="en-US" altLang="ja-JP" dirty="0" smtClean="0"/>
                        <a:t>SharePoint Server 2007 Standard CAL</a:t>
                      </a:r>
                      <a:endParaRPr kumimoji="1" lang="ja-JP" altLang="en-US" dirty="0"/>
                    </a:p>
                  </a:txBody>
                  <a:tcPr/>
                </a:tc>
                <a:tc>
                  <a:txBody>
                    <a:bodyPr/>
                    <a:lstStyle/>
                    <a:p>
                      <a:pPr algn="ctr"/>
                      <a:r>
                        <a:rPr kumimoji="1" lang="ja-JP" altLang="en-US" dirty="0" smtClean="0"/>
                        <a:t>○</a:t>
                      </a:r>
                      <a:endParaRPr kumimoji="1" lang="ja-JP" altLang="en-US" dirty="0"/>
                    </a:p>
                  </a:txBody>
                  <a:tcPr anchor="ctr"/>
                </a:tc>
                <a:tc>
                  <a:txBody>
                    <a:bodyPr/>
                    <a:lstStyle/>
                    <a:p>
                      <a:pPr algn="ctr"/>
                      <a:r>
                        <a:rPr kumimoji="1" lang="ja-JP" altLang="en-US" dirty="0" smtClean="0"/>
                        <a:t>○</a:t>
                      </a:r>
                      <a:endParaRPr kumimoji="1" lang="ja-JP" altLang="en-US" dirty="0"/>
                    </a:p>
                  </a:txBody>
                  <a:tcPr anchor="ctr"/>
                </a:tc>
                <a:tc>
                  <a:txBody>
                    <a:bodyPr/>
                    <a:lstStyle/>
                    <a:p>
                      <a:pPr algn="ctr"/>
                      <a:r>
                        <a:rPr kumimoji="1" lang="ja-JP" altLang="en-US" dirty="0" smtClean="0"/>
                        <a:t>○</a:t>
                      </a:r>
                      <a:endParaRPr kumimoji="1" lang="ja-JP" altLang="en-US" dirty="0"/>
                    </a:p>
                  </a:txBody>
                  <a:tcPr anchor="ctr"/>
                </a:tc>
                <a:tc>
                  <a:txBody>
                    <a:bodyPr/>
                    <a:lstStyle/>
                    <a:p>
                      <a:pPr algn="ctr"/>
                      <a:r>
                        <a:rPr kumimoji="1" lang="ja-JP" altLang="en-US" dirty="0" smtClean="0"/>
                        <a:t>○</a:t>
                      </a: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r>
              <a:tr h="370840">
                <a:tc>
                  <a:txBody>
                    <a:bodyPr/>
                    <a:lstStyle/>
                    <a:p>
                      <a:r>
                        <a:rPr kumimoji="1" lang="en-US" altLang="ja-JP" dirty="0" smtClean="0"/>
                        <a:t>SharePoint Server 2007 Enterprise</a:t>
                      </a:r>
                      <a:r>
                        <a:rPr kumimoji="1" lang="en-US" altLang="ja-JP" baseline="0" dirty="0" smtClean="0"/>
                        <a:t> CAL</a:t>
                      </a:r>
                      <a:br>
                        <a:rPr kumimoji="1" lang="en-US" altLang="ja-JP" baseline="0" dirty="0" smtClean="0"/>
                      </a:br>
                      <a:r>
                        <a:rPr kumimoji="1" lang="ja-JP" altLang="en-US" baseline="0" dirty="0" smtClean="0"/>
                        <a:t>または</a:t>
                      </a:r>
                      <a:endParaRPr kumimoji="1" lang="en-US" altLang="ja-JP" baseline="0" dirty="0" smtClean="0"/>
                    </a:p>
                    <a:p>
                      <a:r>
                        <a:rPr kumimoji="1" lang="en-US" altLang="ja-JP" baseline="0" dirty="0" smtClean="0"/>
                        <a:t>for Internet sites</a:t>
                      </a:r>
                      <a:endParaRPr kumimoji="1" lang="ja-JP" altLang="en-US" dirty="0"/>
                    </a:p>
                  </a:txBody>
                  <a:tcPr/>
                </a:tc>
                <a:tc>
                  <a:txBody>
                    <a:bodyPr/>
                    <a:lstStyle/>
                    <a:p>
                      <a:pPr algn="ctr"/>
                      <a:r>
                        <a:rPr kumimoji="1" lang="ja-JP" altLang="en-US" dirty="0" smtClean="0"/>
                        <a:t>○</a:t>
                      </a:r>
                      <a:endParaRPr kumimoji="1" lang="ja-JP" altLang="en-US" dirty="0"/>
                    </a:p>
                  </a:txBody>
                  <a:tcPr anchor="ctr"/>
                </a:tc>
                <a:tc>
                  <a:txBody>
                    <a:bodyPr/>
                    <a:lstStyle/>
                    <a:p>
                      <a:pPr algn="ctr"/>
                      <a:r>
                        <a:rPr kumimoji="1" lang="ja-JP" altLang="en-US" dirty="0" smtClean="0"/>
                        <a:t>○</a:t>
                      </a:r>
                      <a:endParaRPr kumimoji="1" lang="ja-JP" altLang="en-US" dirty="0"/>
                    </a:p>
                  </a:txBody>
                  <a:tcPr anchor="ctr"/>
                </a:tc>
                <a:tc>
                  <a:txBody>
                    <a:bodyPr/>
                    <a:lstStyle/>
                    <a:p>
                      <a:pPr algn="ctr"/>
                      <a:r>
                        <a:rPr kumimoji="1" lang="ja-JP" altLang="en-US" dirty="0" smtClean="0"/>
                        <a:t>○</a:t>
                      </a:r>
                      <a:endParaRPr kumimoji="1" lang="ja-JP" altLang="en-US" dirty="0"/>
                    </a:p>
                  </a:txBody>
                  <a:tcPr anchor="ctr"/>
                </a:tc>
                <a:tc>
                  <a:txBody>
                    <a:bodyPr/>
                    <a:lstStyle/>
                    <a:p>
                      <a:pPr algn="ctr"/>
                      <a:r>
                        <a:rPr kumimoji="1" lang="ja-JP" altLang="en-US" dirty="0" smtClean="0"/>
                        <a:t>○</a:t>
                      </a:r>
                      <a:endParaRPr kumimoji="1" lang="ja-JP" altLang="en-US" dirty="0"/>
                    </a:p>
                  </a:txBody>
                  <a:tcPr anchor="ctr"/>
                </a:tc>
                <a:tc>
                  <a:txBody>
                    <a:bodyPr/>
                    <a:lstStyle/>
                    <a:p>
                      <a:pPr algn="ctr"/>
                      <a:r>
                        <a:rPr kumimoji="1" lang="ja-JP" altLang="en-US" dirty="0" smtClean="0"/>
                        <a:t>○</a:t>
                      </a:r>
                      <a:endParaRPr kumimoji="1" lang="ja-JP" altLang="en-US" dirty="0"/>
                    </a:p>
                  </a:txBody>
                  <a:tcPr anchor="ctr"/>
                </a:tc>
                <a:tc>
                  <a:txBody>
                    <a:bodyPr/>
                    <a:lstStyle/>
                    <a:p>
                      <a:pPr algn="ctr"/>
                      <a:r>
                        <a:rPr kumimoji="1" lang="ja-JP" altLang="en-US" dirty="0" smtClean="0"/>
                        <a:t>○</a:t>
                      </a:r>
                      <a:endParaRPr kumimoji="1" lang="ja-JP" altLang="en-US" dirty="0"/>
                    </a:p>
                  </a:txBody>
                  <a:tcPr anchor="ctr"/>
                </a:tc>
              </a:tr>
              <a:tr h="370840">
                <a:tc>
                  <a:txBody>
                    <a:bodyPr/>
                    <a:lstStyle/>
                    <a:p>
                      <a:r>
                        <a:rPr kumimoji="1" lang="en-US" altLang="ja-JP" dirty="0" smtClean="0"/>
                        <a:t>Search Server 2008</a:t>
                      </a:r>
                      <a:endParaRPr kumimoji="1" lang="ja-JP" altLang="en-US" dirty="0"/>
                    </a:p>
                  </a:txBody>
                  <a:tcPr/>
                </a:tc>
                <a:tc>
                  <a:txBody>
                    <a:bodyPr/>
                    <a:lstStyle/>
                    <a:p>
                      <a:pPr algn="ctr"/>
                      <a:endParaRPr kumimoji="1" lang="ja-JP" altLang="en-US"/>
                    </a:p>
                  </a:txBody>
                  <a:tcPr anchor="ctr"/>
                </a:tc>
                <a:tc>
                  <a:txBody>
                    <a:bodyPr/>
                    <a:lstStyle/>
                    <a:p>
                      <a:pPr algn="ctr"/>
                      <a:endParaRPr kumimoji="1" lang="ja-JP" altLang="en-US"/>
                    </a:p>
                  </a:txBody>
                  <a:tcPr anchor="ctr"/>
                </a:tc>
                <a:tc>
                  <a:txBody>
                    <a:bodyPr/>
                    <a:lstStyle/>
                    <a:p>
                      <a:pPr algn="ctr"/>
                      <a:r>
                        <a:rPr kumimoji="1" lang="ja-JP" altLang="en-US" dirty="0" smtClean="0"/>
                        <a:t>○</a:t>
                      </a: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kumimoji="1" lang="en-US" altLang="ja-JP" sz="4400" dirty="0" smtClean="0"/>
              <a:t>Section 2</a:t>
            </a:r>
            <a:br>
              <a:rPr kumimoji="1" lang="en-US" altLang="ja-JP" sz="4400" dirty="0" smtClean="0"/>
            </a:br>
            <a:r>
              <a:rPr kumimoji="1" lang="ja-JP" altLang="en-US" sz="4400" dirty="0" smtClean="0"/>
              <a:t>今回のお題</a:t>
            </a:r>
            <a:r>
              <a:rPr kumimoji="1" lang="en-US" altLang="ja-JP" sz="4400" dirty="0" smtClean="0"/>
              <a:t/>
            </a:r>
            <a:br>
              <a:rPr kumimoji="1" lang="en-US" altLang="ja-JP" sz="4400" dirty="0" smtClean="0"/>
            </a:br>
            <a:r>
              <a:rPr kumimoji="1" lang="en-US" altLang="ja-JP" sz="4400" dirty="0" smtClean="0"/>
              <a:t>-</a:t>
            </a:r>
            <a:r>
              <a:rPr kumimoji="1" lang="ja-JP" altLang="en-US" sz="4400" dirty="0" smtClean="0"/>
              <a:t>コミュニティサイトを作ろう</a:t>
            </a:r>
            <a:r>
              <a:rPr kumimoji="1" lang="en-US" altLang="ja-JP" sz="4400" dirty="0" smtClean="0"/>
              <a:t>-</a:t>
            </a:r>
            <a:endParaRPr kumimoji="1" lang="ja-JP" altLang="en-US" sz="4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コミュニティサイトの要件</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要件</a:t>
            </a:r>
            <a:endParaRPr kumimoji="1" lang="en-US" altLang="ja-JP" dirty="0" smtClean="0"/>
          </a:p>
          <a:p>
            <a:pPr lvl="1"/>
            <a:r>
              <a:rPr kumimoji="1" lang="en-US" altLang="ja-JP" dirty="0" smtClean="0"/>
              <a:t>OS</a:t>
            </a:r>
            <a:r>
              <a:rPr kumimoji="1" lang="ja-JP" altLang="en-US" dirty="0" smtClean="0"/>
              <a:t>は</a:t>
            </a:r>
            <a:r>
              <a:rPr lang="ja-JP" altLang="en-US" dirty="0" smtClean="0"/>
              <a:t>あるので、それ以外の</a:t>
            </a:r>
            <a:r>
              <a:rPr kumimoji="1" lang="ja-JP" altLang="en-US" dirty="0" smtClean="0"/>
              <a:t>追加コストなしでコミュニティサイトを作りたい</a:t>
            </a:r>
            <a:endParaRPr kumimoji="1" lang="en-US" altLang="ja-JP" dirty="0" smtClean="0"/>
          </a:p>
          <a:p>
            <a:pPr lvl="1"/>
            <a:r>
              <a:rPr kumimoji="1" lang="ja-JP" altLang="en-US" dirty="0" smtClean="0"/>
              <a:t>メンバーにニュースやイベント情報を発信したい</a:t>
            </a:r>
            <a:endParaRPr kumimoji="1" lang="en-US" altLang="ja-JP" dirty="0" smtClean="0"/>
          </a:p>
          <a:p>
            <a:pPr lvl="1"/>
            <a:r>
              <a:rPr kumimoji="1" lang="ja-JP" altLang="en-US" dirty="0" smtClean="0"/>
              <a:t>管理者のブログコーナーがほしい</a:t>
            </a:r>
            <a:endParaRPr kumimoji="1" lang="en-US" altLang="ja-JP" dirty="0" smtClean="0"/>
          </a:p>
          <a:p>
            <a:pPr lvl="1"/>
            <a:r>
              <a:rPr lang="en-US" altLang="ja-JP" dirty="0" smtClean="0"/>
              <a:t>Wiki</a:t>
            </a:r>
            <a:r>
              <a:rPr lang="ja-JP" altLang="en-US" dirty="0" smtClean="0"/>
              <a:t>を使ってみんなで情報を充実させていきたい</a:t>
            </a:r>
            <a:endParaRPr kumimoji="1" lang="en-US" altLang="ja-JP" dirty="0" smtClean="0"/>
          </a:p>
          <a:p>
            <a:pPr lvl="1"/>
            <a:r>
              <a:rPr lang="ja-JP" altLang="en-US" dirty="0" smtClean="0"/>
              <a:t>メンバー同士がディスカッションする場がほしい</a:t>
            </a:r>
            <a:endParaRPr kumimoji="1" lang="en-US" altLang="ja-JP" dirty="0" smtClean="0"/>
          </a:p>
          <a:p>
            <a:pPr lvl="1"/>
            <a:r>
              <a:rPr lang="ja-JP" altLang="en-US" dirty="0" smtClean="0"/>
              <a:t>ワークグループ内で使用する</a:t>
            </a:r>
            <a:endParaRPr kumimoji="1" lang="en-US" altLang="ja-JP" dirty="0" smtClean="0"/>
          </a:p>
          <a:p>
            <a:endParaRPr kumimoji="1" lang="ja-JP" altLang="en-US" dirty="0"/>
          </a:p>
        </p:txBody>
      </p:sp>
      <p:sp>
        <p:nvSpPr>
          <p:cNvPr id="5" name="正方形/長方形 4"/>
          <p:cNvSpPr/>
          <p:nvPr/>
        </p:nvSpPr>
        <p:spPr>
          <a:xfrm>
            <a:off x="1504908" y="4706955"/>
            <a:ext cx="6097671" cy="9144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dirty="0" smtClean="0"/>
              <a:t>こんな時は</a:t>
            </a:r>
            <a:r>
              <a:rPr kumimoji="1" lang="en-US" altLang="ja-JP" sz="2400" dirty="0" smtClean="0"/>
              <a:t>WSS</a:t>
            </a:r>
            <a:r>
              <a:rPr kumimoji="1" lang="ja-JP" altLang="en-US" sz="2400" dirty="0" smtClean="0"/>
              <a:t>を使いましょう</a:t>
            </a:r>
            <a:endParaRPr kumimoji="1" lang="ja-JP" alt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４</a:t>
            </a:r>
            <a:r>
              <a:rPr kumimoji="1" lang="ja-JP" altLang="en-US" dirty="0" smtClean="0"/>
              <a:t>ステップ</a:t>
            </a:r>
            <a:r>
              <a:rPr kumimoji="1" lang="ja-JP" altLang="en-US" dirty="0" smtClean="0"/>
              <a:t>でコミュニティサイトを構築しよう</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ステップ１：サイトマップ作成</a:t>
            </a:r>
            <a:endParaRPr kumimoji="1" lang="en-US" altLang="ja-JP" dirty="0" smtClean="0"/>
          </a:p>
          <a:p>
            <a:pPr lvl="1"/>
            <a:r>
              <a:rPr kumimoji="1" lang="ja-JP" altLang="en-US" dirty="0" smtClean="0"/>
              <a:t>まずはサイトマップを作り、どこに何を置くか決定しよう。</a:t>
            </a:r>
            <a:endParaRPr kumimoji="1" lang="en-US" altLang="ja-JP" dirty="0" smtClean="0"/>
          </a:p>
          <a:p>
            <a:pPr lvl="1"/>
            <a:r>
              <a:rPr lang="ja-JP" altLang="en-US" dirty="0" smtClean="0"/>
              <a:t>サイトマップ作成は</a:t>
            </a:r>
            <a:r>
              <a:rPr lang="en-US" altLang="ja-JP" dirty="0" smtClean="0"/>
              <a:t>Visio</a:t>
            </a:r>
            <a:r>
              <a:rPr lang="ja-JP" altLang="en-US" dirty="0" smtClean="0"/>
              <a:t>が便利です。</a:t>
            </a:r>
            <a:endParaRPr lang="en-US" altLang="ja-JP" dirty="0" smtClean="0"/>
          </a:p>
          <a:p>
            <a:r>
              <a:rPr kumimoji="1" lang="ja-JP" altLang="en-US" dirty="0" smtClean="0"/>
              <a:t>ステップ２：サイトコレクション作成</a:t>
            </a:r>
            <a:endParaRPr kumimoji="1" lang="en-US" altLang="ja-JP" dirty="0" smtClean="0"/>
          </a:p>
          <a:p>
            <a:pPr lvl="1"/>
            <a:r>
              <a:rPr lang="ja-JP" altLang="en-US" dirty="0" smtClean="0"/>
              <a:t>サイトの用途に合わせてテンプレートを選択し、サイトコレクション作成しよう。</a:t>
            </a:r>
            <a:endParaRPr lang="en-US" altLang="ja-JP" dirty="0" smtClean="0"/>
          </a:p>
          <a:p>
            <a:r>
              <a:rPr kumimoji="1" lang="ja-JP" altLang="en-US" dirty="0" smtClean="0"/>
              <a:t>ステップ３：サイト、リスト作成</a:t>
            </a:r>
            <a:endParaRPr kumimoji="1" lang="en-US" altLang="ja-JP" dirty="0" smtClean="0"/>
          </a:p>
          <a:p>
            <a:pPr lvl="1"/>
            <a:r>
              <a:rPr lang="ja-JP" altLang="en-US" dirty="0" smtClean="0"/>
              <a:t>サイトマップに合わせてサイトやリストを作成しよう。</a:t>
            </a:r>
            <a:endParaRPr lang="en-US" altLang="ja-JP" dirty="0" smtClean="0"/>
          </a:p>
          <a:p>
            <a:r>
              <a:rPr kumimoji="1" lang="ja-JP" altLang="en-US" dirty="0" smtClean="0"/>
              <a:t>ステップ４：メンバー登録</a:t>
            </a:r>
            <a:endParaRPr kumimoji="1" lang="en-US" altLang="ja-JP" dirty="0" smtClean="0"/>
          </a:p>
          <a:p>
            <a:pPr lvl="1"/>
            <a:r>
              <a:rPr lang="ja-JP" altLang="en-US" dirty="0" smtClean="0"/>
              <a:t>ワークグループのユーザーをサイトに登録しよう。</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kumimoji="1" lang="en-US" altLang="ja-JP" sz="4400" dirty="0" smtClean="0"/>
              <a:t>Section 3</a:t>
            </a:r>
            <a:br>
              <a:rPr kumimoji="1" lang="en-US" altLang="ja-JP" sz="4400" dirty="0" smtClean="0"/>
            </a:br>
            <a:r>
              <a:rPr kumimoji="1" lang="ja-JP" altLang="en-US" sz="4400" dirty="0" smtClean="0"/>
              <a:t>機能説明</a:t>
            </a:r>
            <a:endParaRPr kumimoji="1" lang="ja-JP" altLang="en-US"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Agenda</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自己紹介</a:t>
            </a:r>
            <a:endParaRPr kumimoji="1" lang="en-US" altLang="ja-JP" dirty="0" smtClean="0"/>
          </a:p>
          <a:p>
            <a:r>
              <a:rPr kumimoji="1" lang="en-US" altLang="ja-JP" dirty="0" smtClean="0"/>
              <a:t>Section 1</a:t>
            </a:r>
            <a:br>
              <a:rPr kumimoji="1" lang="en-US" altLang="ja-JP" dirty="0" smtClean="0"/>
            </a:br>
            <a:r>
              <a:rPr kumimoji="1" lang="en-US" altLang="ja-JP" dirty="0" smtClean="0"/>
              <a:t>SharePoint </a:t>
            </a:r>
            <a:r>
              <a:rPr kumimoji="1" lang="ja-JP" altLang="en-US" dirty="0" err="1" smtClean="0"/>
              <a:t>って</a:t>
            </a:r>
            <a:r>
              <a:rPr kumimoji="1" lang="ja-JP" altLang="en-US" dirty="0" smtClean="0"/>
              <a:t>なに</a:t>
            </a:r>
            <a:r>
              <a:rPr kumimoji="1" lang="en-US" altLang="ja-JP" dirty="0" smtClean="0"/>
              <a:t>!?</a:t>
            </a:r>
          </a:p>
          <a:p>
            <a:r>
              <a:rPr lang="en-US" altLang="ja-JP" dirty="0" smtClean="0"/>
              <a:t>Section 2</a:t>
            </a:r>
            <a:br>
              <a:rPr lang="en-US" altLang="ja-JP" dirty="0" smtClean="0"/>
            </a:br>
            <a:r>
              <a:rPr lang="ja-JP" altLang="en-US" dirty="0" smtClean="0"/>
              <a:t>今回のお題</a:t>
            </a:r>
            <a:r>
              <a:rPr lang="en-US" altLang="ja-JP" dirty="0" smtClean="0"/>
              <a:t>-</a:t>
            </a:r>
            <a:r>
              <a:rPr lang="ja-JP" altLang="en-US" dirty="0" smtClean="0"/>
              <a:t>コミュニティサイトを作ろう</a:t>
            </a:r>
            <a:r>
              <a:rPr lang="en-US" altLang="ja-JP" dirty="0" smtClean="0"/>
              <a:t>-</a:t>
            </a:r>
          </a:p>
          <a:p>
            <a:r>
              <a:rPr lang="en-US" altLang="ja-JP" dirty="0" smtClean="0"/>
              <a:t>Section 3</a:t>
            </a:r>
            <a:br>
              <a:rPr lang="en-US" altLang="ja-JP" dirty="0" smtClean="0"/>
            </a:br>
            <a:r>
              <a:rPr lang="ja-JP" altLang="en-US" dirty="0" smtClean="0"/>
              <a:t>機能の説明</a:t>
            </a:r>
            <a:endParaRPr lang="en-US" altLang="ja-JP"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お知らせ</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説明</a:t>
            </a:r>
            <a:endParaRPr kumimoji="1" lang="en-US" altLang="ja-JP" dirty="0" smtClean="0"/>
          </a:p>
          <a:p>
            <a:pPr lvl="1"/>
            <a:r>
              <a:rPr lang="ja-JP" altLang="en-US" dirty="0" smtClean="0"/>
              <a:t>サイトのメンバーに対してニュースやイベントなどの情報を伝えるための掲示板的なもの。</a:t>
            </a:r>
            <a:endParaRPr lang="en-US" altLang="ja-JP" dirty="0" smtClean="0"/>
          </a:p>
          <a:p>
            <a:pPr lvl="1"/>
            <a:r>
              <a:rPr lang="ja-JP" altLang="en-US" dirty="0" smtClean="0"/>
              <a:t>初期状態として、有効期限が過ぎた情報は表示されないようになる。</a:t>
            </a:r>
            <a:endParaRPr lang="en-US" altLang="ja-JP" dirty="0" smtClean="0"/>
          </a:p>
        </p:txBody>
      </p:sp>
      <p:pic>
        <p:nvPicPr>
          <p:cNvPr id="1026" name="Picture 2"/>
          <p:cNvPicPr>
            <a:picLocks noChangeAspect="1" noChangeArrowheads="1"/>
          </p:cNvPicPr>
          <p:nvPr/>
        </p:nvPicPr>
        <p:blipFill>
          <a:blip r:embed="rId2"/>
          <a:srcRect/>
          <a:stretch>
            <a:fillRect/>
          </a:stretch>
        </p:blipFill>
        <p:spPr bwMode="auto">
          <a:xfrm>
            <a:off x="409518" y="3171837"/>
            <a:ext cx="3695700" cy="1133475"/>
          </a:xfrm>
          <a:prstGeom prst="rect">
            <a:avLst/>
          </a:prstGeom>
          <a:noFill/>
          <a:ln w="9525">
            <a:solidFill>
              <a:schemeClr val="tx1"/>
            </a:solid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2782863" y="3432210"/>
            <a:ext cx="5848350" cy="2552700"/>
          </a:xfrm>
          <a:prstGeom prst="rect">
            <a:avLst/>
          </a:prstGeom>
          <a:noFill/>
          <a:ln w="9525">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リンク</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説明</a:t>
            </a:r>
            <a:endParaRPr kumimoji="1" lang="en-US" altLang="ja-JP" dirty="0" smtClean="0"/>
          </a:p>
          <a:p>
            <a:pPr lvl="1"/>
            <a:r>
              <a:rPr lang="ja-JP" altLang="en-US" dirty="0" smtClean="0"/>
              <a:t>他のページやサイトへジャンプするためのリンクを一覧表示することに特化したリスト。</a:t>
            </a:r>
            <a:endParaRPr kumimoji="1" lang="ja-JP" altLang="en-US" dirty="0"/>
          </a:p>
        </p:txBody>
      </p:sp>
      <p:pic>
        <p:nvPicPr>
          <p:cNvPr id="2051" name="Picture 3"/>
          <p:cNvPicPr>
            <a:picLocks noChangeAspect="1" noChangeArrowheads="1"/>
          </p:cNvPicPr>
          <p:nvPr/>
        </p:nvPicPr>
        <p:blipFill>
          <a:blip r:embed="rId2"/>
          <a:srcRect/>
          <a:stretch>
            <a:fillRect/>
          </a:stretch>
        </p:blipFill>
        <p:spPr bwMode="auto">
          <a:xfrm>
            <a:off x="628596" y="2552688"/>
            <a:ext cx="1666875" cy="1133475"/>
          </a:xfrm>
          <a:prstGeom prst="rect">
            <a:avLst/>
          </a:prstGeom>
          <a:noFill/>
          <a:ln w="9525">
            <a:solidFill>
              <a:schemeClr val="tx1"/>
            </a:solidFill>
            <a:miter lim="800000"/>
            <a:headEnd/>
            <a:tailEnd/>
          </a:ln>
          <a:effectLst/>
        </p:spPr>
      </p:pic>
      <p:pic>
        <p:nvPicPr>
          <p:cNvPr id="2052" name="Picture 4"/>
          <p:cNvPicPr>
            <a:picLocks noChangeAspect="1" noChangeArrowheads="1"/>
          </p:cNvPicPr>
          <p:nvPr/>
        </p:nvPicPr>
        <p:blipFill>
          <a:blip r:embed="rId3"/>
          <a:srcRect/>
          <a:stretch>
            <a:fillRect/>
          </a:stretch>
        </p:blipFill>
        <p:spPr bwMode="auto">
          <a:xfrm>
            <a:off x="2417733" y="2552688"/>
            <a:ext cx="5981700" cy="3257550"/>
          </a:xfrm>
          <a:prstGeom prst="rect">
            <a:avLst/>
          </a:prstGeom>
          <a:noFill/>
          <a:ln w="9525">
            <a:solidFill>
              <a:schemeClr val="tx1"/>
            </a:solid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ディスカッション掲示板</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説明</a:t>
            </a:r>
            <a:endParaRPr kumimoji="1" lang="en-US" altLang="ja-JP" dirty="0" smtClean="0"/>
          </a:p>
          <a:p>
            <a:pPr lvl="1"/>
            <a:r>
              <a:rPr lang="ja-JP" altLang="en-US" dirty="0" smtClean="0"/>
              <a:t>サイトのメンバー同士で意見交換をするための掲示板。</a:t>
            </a:r>
            <a:r>
              <a:rPr lang="en-US" altLang="ja-JP" dirty="0" err="1" smtClean="0"/>
              <a:t>msdn</a:t>
            </a:r>
            <a:r>
              <a:rPr lang="ja-JP" altLang="en-US" dirty="0" smtClean="0"/>
              <a:t>フォーラムのようなもの。</a:t>
            </a:r>
            <a:endParaRPr kumimoji="1" lang="ja-JP" altLang="en-US" dirty="0"/>
          </a:p>
        </p:txBody>
      </p:sp>
      <p:pic>
        <p:nvPicPr>
          <p:cNvPr id="3075" name="Picture 3"/>
          <p:cNvPicPr>
            <a:picLocks noChangeAspect="1" noChangeArrowheads="1"/>
          </p:cNvPicPr>
          <p:nvPr/>
        </p:nvPicPr>
        <p:blipFill>
          <a:blip r:embed="rId2"/>
          <a:srcRect/>
          <a:stretch>
            <a:fillRect/>
          </a:stretch>
        </p:blipFill>
        <p:spPr bwMode="auto">
          <a:xfrm>
            <a:off x="482544" y="2362209"/>
            <a:ext cx="3967319" cy="1139817"/>
          </a:xfrm>
          <a:prstGeom prst="rect">
            <a:avLst/>
          </a:prstGeom>
          <a:noFill/>
          <a:ln w="9525">
            <a:solidFill>
              <a:schemeClr val="tx1"/>
            </a:solidFill>
            <a:miter lim="800000"/>
            <a:headEnd/>
            <a:tailEnd/>
          </a:ln>
          <a:effectLst/>
        </p:spPr>
      </p:pic>
      <p:pic>
        <p:nvPicPr>
          <p:cNvPr id="3076" name="Picture 4"/>
          <p:cNvPicPr>
            <a:picLocks noChangeAspect="1" noChangeArrowheads="1"/>
          </p:cNvPicPr>
          <p:nvPr/>
        </p:nvPicPr>
        <p:blipFill>
          <a:blip r:embed="rId3"/>
          <a:srcRect/>
          <a:stretch>
            <a:fillRect/>
          </a:stretch>
        </p:blipFill>
        <p:spPr bwMode="auto">
          <a:xfrm>
            <a:off x="4351398" y="2552688"/>
            <a:ext cx="4237032" cy="3384405"/>
          </a:xfrm>
          <a:prstGeom prst="rect">
            <a:avLst/>
          </a:prstGeom>
          <a:noFill/>
          <a:ln w="9525">
            <a:solidFill>
              <a:schemeClr val="tx1"/>
            </a:solidFill>
            <a:miter lim="800000"/>
            <a:headEnd/>
            <a:tailEnd/>
          </a:ln>
          <a:effectLst/>
        </p:spPr>
      </p:pic>
      <p:sp>
        <p:nvSpPr>
          <p:cNvPr id="8" name="テキスト ボックス 7"/>
          <p:cNvSpPr txBox="1"/>
          <p:nvPr/>
        </p:nvSpPr>
        <p:spPr>
          <a:xfrm>
            <a:off x="482544" y="3684591"/>
            <a:ext cx="3704860" cy="830997"/>
          </a:xfrm>
          <a:prstGeom prst="rect">
            <a:avLst/>
          </a:prstGeom>
          <a:noFill/>
        </p:spPr>
        <p:txBody>
          <a:bodyPr wrap="none" rtlCol="0">
            <a:spAutoFit/>
          </a:bodyPr>
          <a:lstStyle/>
          <a:p>
            <a:r>
              <a:rPr kumimoji="1" lang="ja-JP" altLang="en-US" sz="2400" dirty="0" smtClean="0"/>
              <a:t>フラット形式、スレッド形式</a:t>
            </a:r>
            <a:r>
              <a:rPr kumimoji="1" lang="en-US" altLang="ja-JP" sz="2400" dirty="0" smtClean="0"/>
              <a:t/>
            </a:r>
            <a:br>
              <a:rPr kumimoji="1" lang="en-US" altLang="ja-JP" sz="2400" dirty="0" smtClean="0"/>
            </a:br>
            <a:r>
              <a:rPr kumimoji="1" lang="ja-JP" altLang="en-US" sz="2400" dirty="0" smtClean="0"/>
              <a:t>という特殊なビューを持つ。</a:t>
            </a:r>
            <a:endParaRPr kumimoji="1" lang="ja-JP" alt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Wiki</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説明</a:t>
            </a:r>
            <a:endParaRPr lang="en-US" altLang="ja-JP" dirty="0" smtClean="0"/>
          </a:p>
          <a:p>
            <a:pPr lvl="1"/>
            <a:r>
              <a:rPr kumimoji="1" lang="en-US" altLang="ja-JP" dirty="0" smtClean="0"/>
              <a:t>Wiki</a:t>
            </a:r>
            <a:r>
              <a:rPr kumimoji="1" lang="ja-JP" altLang="en-US" dirty="0" smtClean="0"/>
              <a:t>ライクな掲示板。</a:t>
            </a:r>
            <a:endParaRPr kumimoji="1" lang="en-US" altLang="ja-JP" dirty="0" smtClean="0"/>
          </a:p>
          <a:p>
            <a:pPr lvl="1"/>
            <a:r>
              <a:rPr lang="ja-JP" altLang="en-US" dirty="0" smtClean="0"/>
              <a:t>自動リンク、履歴表示機能を持つ。</a:t>
            </a:r>
            <a:endParaRPr kumimoji="1" lang="ja-JP" altLang="en-US" dirty="0"/>
          </a:p>
        </p:txBody>
      </p:sp>
      <p:pic>
        <p:nvPicPr>
          <p:cNvPr id="4098" name="Picture 2"/>
          <p:cNvPicPr>
            <a:picLocks noChangeAspect="1" noChangeArrowheads="1"/>
          </p:cNvPicPr>
          <p:nvPr/>
        </p:nvPicPr>
        <p:blipFill>
          <a:blip r:embed="rId2"/>
          <a:srcRect/>
          <a:stretch>
            <a:fillRect/>
          </a:stretch>
        </p:blipFill>
        <p:spPr bwMode="auto">
          <a:xfrm>
            <a:off x="555569" y="2406635"/>
            <a:ext cx="3067093" cy="1711191"/>
          </a:xfrm>
          <a:prstGeom prst="rect">
            <a:avLst/>
          </a:prstGeom>
          <a:noFill/>
          <a:ln w="9525">
            <a:solidFill>
              <a:schemeClr val="tx1"/>
            </a:solid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555570" y="4159260"/>
            <a:ext cx="3067092" cy="1819461"/>
          </a:xfrm>
          <a:prstGeom prst="rect">
            <a:avLst/>
          </a:prstGeom>
          <a:noFill/>
          <a:ln w="9525">
            <a:solidFill>
              <a:schemeClr val="tx1"/>
            </a:solidFill>
            <a:miter lim="800000"/>
            <a:headEnd/>
            <a:tailEnd/>
          </a:ln>
          <a:effectLst/>
        </p:spPr>
      </p:pic>
      <p:pic>
        <p:nvPicPr>
          <p:cNvPr id="4100" name="Picture 4"/>
          <p:cNvPicPr>
            <a:picLocks noChangeAspect="1" noChangeArrowheads="1"/>
          </p:cNvPicPr>
          <p:nvPr/>
        </p:nvPicPr>
        <p:blipFill>
          <a:blip r:embed="rId4"/>
          <a:srcRect/>
          <a:stretch>
            <a:fillRect/>
          </a:stretch>
        </p:blipFill>
        <p:spPr bwMode="auto">
          <a:xfrm>
            <a:off x="3677997" y="2939638"/>
            <a:ext cx="4910433" cy="2315012"/>
          </a:xfrm>
          <a:prstGeom prst="rect">
            <a:avLst/>
          </a:prstGeom>
          <a:noFill/>
          <a:ln w="9525">
            <a:solidFill>
              <a:schemeClr val="tx1"/>
            </a:solid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Blog</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説明</a:t>
            </a:r>
            <a:endParaRPr kumimoji="1" lang="en-US" altLang="ja-JP" dirty="0" smtClean="0"/>
          </a:p>
          <a:p>
            <a:pPr lvl="1"/>
            <a:r>
              <a:rPr kumimoji="1" lang="ja-JP" altLang="en-US" dirty="0" smtClean="0"/>
              <a:t>簡易的なブログ機能。</a:t>
            </a:r>
            <a:endParaRPr kumimoji="1" lang="en-US" altLang="ja-JP" dirty="0" smtClean="0"/>
          </a:p>
          <a:p>
            <a:pPr lvl="1"/>
            <a:r>
              <a:rPr lang="en-US" altLang="ja-JP" dirty="0" smtClean="0"/>
              <a:t>Word 2007 </a:t>
            </a:r>
            <a:r>
              <a:rPr lang="ja-JP" altLang="en-US" dirty="0" smtClean="0"/>
              <a:t>や </a:t>
            </a:r>
            <a:r>
              <a:rPr lang="en-US" altLang="ja-JP" dirty="0" smtClean="0"/>
              <a:t>Windows Live Writer</a:t>
            </a:r>
            <a:r>
              <a:rPr lang="ja-JP" altLang="en-US" dirty="0" smtClean="0"/>
              <a:t>で投稿可能。</a:t>
            </a:r>
            <a:endParaRPr kumimoji="1" lang="ja-JP" altLang="en-US" dirty="0"/>
          </a:p>
        </p:txBody>
      </p:sp>
      <p:pic>
        <p:nvPicPr>
          <p:cNvPr id="5122" name="Picture 2"/>
          <p:cNvPicPr>
            <a:picLocks noChangeAspect="1" noChangeArrowheads="1"/>
          </p:cNvPicPr>
          <p:nvPr/>
        </p:nvPicPr>
        <p:blipFill>
          <a:blip r:embed="rId2"/>
          <a:srcRect/>
          <a:stretch>
            <a:fillRect/>
          </a:stretch>
        </p:blipFill>
        <p:spPr bwMode="auto">
          <a:xfrm>
            <a:off x="446031" y="2516175"/>
            <a:ext cx="4896058" cy="3448041"/>
          </a:xfrm>
          <a:prstGeom prst="rect">
            <a:avLst/>
          </a:prstGeom>
          <a:noFill/>
          <a:ln w="9525">
            <a:solidFill>
              <a:schemeClr val="tx1"/>
            </a:solidFill>
            <a:miter lim="800000"/>
            <a:headEnd/>
            <a:tailEnd/>
          </a:ln>
          <a:effectLst/>
        </p:spPr>
      </p:pic>
      <p:pic>
        <p:nvPicPr>
          <p:cNvPr id="5123" name="Picture 3"/>
          <p:cNvPicPr>
            <a:picLocks noChangeAspect="1" noChangeArrowheads="1"/>
          </p:cNvPicPr>
          <p:nvPr/>
        </p:nvPicPr>
        <p:blipFill>
          <a:blip r:embed="rId3"/>
          <a:srcRect/>
          <a:stretch>
            <a:fillRect/>
          </a:stretch>
        </p:blipFill>
        <p:spPr bwMode="auto">
          <a:xfrm>
            <a:off x="3987792" y="3477684"/>
            <a:ext cx="4679927" cy="2481780"/>
          </a:xfrm>
          <a:prstGeom prst="rect">
            <a:avLst/>
          </a:prstGeom>
          <a:noFill/>
          <a:ln w="9525">
            <a:solidFill>
              <a:schemeClr val="tx1"/>
            </a:solid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テーマ</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説明</a:t>
            </a:r>
            <a:endParaRPr lang="en-US" altLang="ja-JP" dirty="0" smtClean="0"/>
          </a:p>
          <a:p>
            <a:pPr lvl="1"/>
            <a:r>
              <a:rPr kumimoji="1" lang="en-US" altLang="ja-JP" dirty="0" smtClean="0"/>
              <a:t>CSS</a:t>
            </a:r>
            <a:r>
              <a:rPr kumimoji="1" lang="ja-JP" altLang="en-US" dirty="0" smtClean="0"/>
              <a:t>によりサイトの配色を変更する。</a:t>
            </a:r>
            <a:endParaRPr kumimoji="1" lang="en-US" altLang="ja-JP" dirty="0" smtClean="0"/>
          </a:p>
          <a:p>
            <a:pPr lvl="1"/>
            <a:r>
              <a:rPr lang="ja-JP" altLang="en-US" dirty="0" smtClean="0"/>
              <a:t>多数の</a:t>
            </a:r>
            <a:r>
              <a:rPr lang="en-US" altLang="ja-JP" dirty="0" smtClean="0"/>
              <a:t>Build In</a:t>
            </a:r>
            <a:r>
              <a:rPr lang="ja-JP" altLang="en-US" dirty="0" smtClean="0"/>
              <a:t>されたテーマを利用するだけでなく独自のテーマを追加可能</a:t>
            </a:r>
            <a:endParaRPr kumimoji="1" lang="ja-JP" altLang="en-US" dirty="0"/>
          </a:p>
        </p:txBody>
      </p:sp>
      <p:pic>
        <p:nvPicPr>
          <p:cNvPr id="1026" name="Picture 2"/>
          <p:cNvPicPr>
            <a:picLocks noChangeAspect="1" noChangeArrowheads="1"/>
          </p:cNvPicPr>
          <p:nvPr/>
        </p:nvPicPr>
        <p:blipFill>
          <a:blip r:embed="rId2"/>
          <a:srcRect/>
          <a:stretch>
            <a:fillRect/>
          </a:stretch>
        </p:blipFill>
        <p:spPr bwMode="auto">
          <a:xfrm>
            <a:off x="2198655" y="2808279"/>
            <a:ext cx="4257665" cy="3159820"/>
          </a:xfrm>
          <a:prstGeom prst="rect">
            <a:avLst/>
          </a:prstGeom>
          <a:noFill/>
          <a:ln w="9525">
            <a:solidFill>
              <a:schemeClr val="accent1"/>
            </a:solid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SharePoint</a:t>
            </a:r>
            <a:r>
              <a:rPr lang="ja-JP" altLang="en-US" dirty="0" smtClean="0"/>
              <a:t>を使えば手軽にサイトが作れます。</a:t>
            </a:r>
            <a:endParaRPr lang="en-US" altLang="ja-JP" dirty="0" smtClean="0"/>
          </a:p>
          <a:p>
            <a:r>
              <a:rPr kumimoji="1" lang="ja-JP" altLang="en-US" dirty="0" smtClean="0"/>
              <a:t>まず</a:t>
            </a:r>
            <a:r>
              <a:rPr kumimoji="1" lang="ja-JP" altLang="en-US" dirty="0" smtClean="0"/>
              <a:t>は</a:t>
            </a:r>
            <a:r>
              <a:rPr kumimoji="1" lang="en-US" altLang="ja-JP" dirty="0" smtClean="0"/>
              <a:t>WSS</a:t>
            </a:r>
            <a:r>
              <a:rPr kumimoji="1" lang="ja-JP" altLang="en-US" dirty="0" smtClean="0"/>
              <a:t>から始めてみよう！</a:t>
            </a:r>
            <a:endParaRPr kumimoji="1" lang="en-US" altLang="ja-JP" dirty="0" smtClean="0"/>
          </a:p>
          <a:p>
            <a:endParaRPr lang="en-US" altLang="ja-JP" dirty="0" smtClean="0"/>
          </a:p>
          <a:p>
            <a:r>
              <a:rPr kumimoji="1" lang="ja-JP" altLang="en-US" dirty="0" smtClean="0"/>
              <a:t>ご参考</a:t>
            </a:r>
            <a:endParaRPr kumimoji="1" lang="en-US" altLang="ja-JP" dirty="0" smtClean="0"/>
          </a:p>
          <a:p>
            <a:pPr lvl="1"/>
            <a:r>
              <a:rPr lang="en-US" altLang="ja-JP" dirty="0" smtClean="0"/>
              <a:t>SharePoint Server 2007 </a:t>
            </a:r>
            <a:r>
              <a:rPr lang="ja-JP" altLang="en-US" dirty="0" smtClean="0"/>
              <a:t>製品紹介</a:t>
            </a:r>
            <a:endParaRPr lang="en-US" altLang="ja-JP" dirty="0" smtClean="0"/>
          </a:p>
          <a:p>
            <a:pPr lvl="1"/>
            <a:r>
              <a:rPr lang="en-US" altLang="ja-JP" dirty="0" smtClean="0">
                <a:hlinkClick r:id="rId2"/>
              </a:rPr>
              <a:t>http://</a:t>
            </a:r>
            <a:r>
              <a:rPr lang="en-US" altLang="ja-JP" dirty="0" smtClean="0">
                <a:hlinkClick r:id="rId2"/>
              </a:rPr>
              <a:t>office.microsoft.com/ja-jp/sharepointserver</a:t>
            </a:r>
            <a:endParaRPr lang="en-US" altLang="ja-JP" dirty="0" smtClean="0"/>
          </a:p>
          <a:p>
            <a:pPr lvl="1"/>
            <a:r>
              <a:rPr lang="en-US" altLang="ja-JP" dirty="0" smtClean="0"/>
              <a:t>SharePoint </a:t>
            </a:r>
            <a:r>
              <a:rPr lang="ja-JP" altLang="en-US" dirty="0" smtClean="0"/>
              <a:t>フォーラム</a:t>
            </a:r>
            <a:r>
              <a:rPr lang="en-US" altLang="ja-JP" dirty="0" smtClean="0"/>
              <a:t/>
            </a:r>
            <a:br>
              <a:rPr lang="en-US" altLang="ja-JP" dirty="0" smtClean="0"/>
            </a:br>
            <a:r>
              <a:rPr lang="en-US" altLang="ja-JP" dirty="0" smtClean="0"/>
              <a:t> http</a:t>
            </a:r>
            <a:r>
              <a:rPr lang="en-US" altLang="ja-JP" dirty="0" smtClean="0"/>
              <a:t>://forums.microsoft.com/MSDN-JA/default.aspx?ForumGroupID=524&amp;SiteID=7</a:t>
            </a:r>
            <a:endParaRPr lang="en-US" altLang="ja-JP" dirty="0" smtClean="0"/>
          </a:p>
          <a:p>
            <a:pPr lvl="1"/>
            <a:r>
              <a:rPr lang="en-US" altLang="ja-JP" dirty="0" smtClean="0"/>
              <a:t>SharePoint Developer</a:t>
            </a:r>
            <a:br>
              <a:rPr lang="en-US" altLang="ja-JP" dirty="0" smtClean="0"/>
            </a:br>
            <a:r>
              <a:rPr kumimoji="1" lang="en-US" altLang="ja-JP" dirty="0" smtClean="0">
                <a:hlinkClick r:id="rId3"/>
              </a:rPr>
              <a:t>http://sharepoint.orivers.jp/blogs/orivers</a:t>
            </a:r>
            <a:endParaRPr kumimoji="1" lang="en-US" altLang="ja-JP"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4133844" y="873090"/>
            <a:ext cx="4454586" cy="1606572"/>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自己紹介</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名前：</a:t>
            </a:r>
            <a:endParaRPr kumimoji="1" lang="en-US" altLang="ja-JP" dirty="0" smtClean="0"/>
          </a:p>
          <a:p>
            <a:pPr lvl="1"/>
            <a:r>
              <a:rPr kumimoji="1" lang="ja-JP" altLang="en-US" dirty="0" smtClean="0"/>
              <a:t>おり</a:t>
            </a:r>
            <a:r>
              <a:rPr kumimoji="1" lang="ja-JP" altLang="en-US" dirty="0" err="1" smtClean="0"/>
              <a:t>ば</a:t>
            </a:r>
            <a:r>
              <a:rPr kumimoji="1" lang="ja-JP" altLang="en-US" dirty="0" smtClean="0"/>
              <a:t>～</a:t>
            </a:r>
            <a:r>
              <a:rPr kumimoji="1" lang="ja-JP" altLang="en-US" dirty="0" err="1" smtClean="0"/>
              <a:t>ず</a:t>
            </a:r>
            <a:endParaRPr kumimoji="1" lang="en-US" altLang="ja-JP" dirty="0" smtClean="0"/>
          </a:p>
          <a:p>
            <a:r>
              <a:rPr lang="ja-JP" altLang="en-US" dirty="0" smtClean="0"/>
              <a:t>仕事：</a:t>
            </a:r>
            <a:endParaRPr lang="en-US" altLang="ja-JP" dirty="0" smtClean="0"/>
          </a:p>
          <a:p>
            <a:pPr lvl="1"/>
            <a:r>
              <a:rPr kumimoji="1" lang="ja-JP" altLang="en-US" dirty="0" smtClean="0"/>
              <a:t>ここ２年間はエンタープライズ</a:t>
            </a:r>
            <a:r>
              <a:rPr lang="ja-JP" altLang="en-US" dirty="0" smtClean="0"/>
              <a:t>ポータルサイト構築</a:t>
            </a:r>
            <a:endParaRPr lang="en-US" altLang="ja-JP" dirty="0" smtClean="0"/>
          </a:p>
          <a:p>
            <a:pPr lvl="1"/>
            <a:r>
              <a:rPr kumimoji="1" lang="ja-JP" altLang="en-US" dirty="0" smtClean="0"/>
              <a:t>その前は</a:t>
            </a:r>
            <a:r>
              <a:rPr lang="en-US" altLang="ja-JP" dirty="0" smtClean="0"/>
              <a:t>C#</a:t>
            </a:r>
            <a:r>
              <a:rPr lang="ja-JP" altLang="en-US" dirty="0" smtClean="0"/>
              <a:t>でビジネスアプリ開発</a:t>
            </a:r>
            <a:endParaRPr lang="en-US" altLang="ja-JP" dirty="0" smtClean="0"/>
          </a:p>
          <a:p>
            <a:r>
              <a:rPr kumimoji="1" lang="ja-JP" altLang="en-US" dirty="0" smtClean="0"/>
              <a:t>コミュニティ活動</a:t>
            </a:r>
            <a:endParaRPr kumimoji="1" lang="en-US" altLang="ja-JP" dirty="0" smtClean="0"/>
          </a:p>
          <a:p>
            <a:pPr lvl="1"/>
            <a:r>
              <a:rPr lang="en-US" altLang="ja-JP" dirty="0" smtClean="0"/>
              <a:t>SharePoint Fan</a:t>
            </a:r>
          </a:p>
          <a:p>
            <a:pPr lvl="1"/>
            <a:r>
              <a:rPr lang="en-US" altLang="ja-JP" dirty="0" smtClean="0"/>
              <a:t>SharePoint Developer</a:t>
            </a:r>
          </a:p>
          <a:p>
            <a:pPr lvl="1"/>
            <a:r>
              <a:rPr lang="en-US" altLang="ja-JP" dirty="0" smtClean="0"/>
              <a:t>MSDN</a:t>
            </a:r>
            <a:r>
              <a:rPr lang="ja-JP" altLang="en-US" dirty="0" smtClean="0"/>
              <a:t>フォーラムの</a:t>
            </a:r>
            <a:r>
              <a:rPr lang="en-US" altLang="ja-JP" dirty="0" smtClean="0"/>
              <a:t>SharePoint</a:t>
            </a:r>
            <a:r>
              <a:rPr lang="ja-JP" altLang="en-US" dirty="0" smtClean="0"/>
              <a:t>板に時々登場</a:t>
            </a:r>
            <a:endParaRPr lang="en-US" altLang="ja-JP" dirty="0" smtClean="0"/>
          </a:p>
          <a:p>
            <a:pPr lvl="1"/>
            <a:r>
              <a:rPr kumimoji="1" lang="ja-JP" altLang="en-US" dirty="0" err="1" smtClean="0"/>
              <a:t>わんくま</a:t>
            </a:r>
            <a:r>
              <a:rPr kumimoji="1" lang="ja-JP" altLang="en-US" dirty="0" smtClean="0"/>
              <a:t>登壇は今回が初</a:t>
            </a:r>
            <a:r>
              <a:rPr kumimoji="1" lang="en-US" altLang="ja-JP" dirty="0" smtClean="0"/>
              <a:t>!!</a:t>
            </a:r>
            <a:endParaRPr kumimoji="1" lang="ja-JP" altLang="en-US" dirty="0"/>
          </a:p>
        </p:txBody>
      </p:sp>
      <p:pic>
        <p:nvPicPr>
          <p:cNvPr id="4" name="Picture 3" descr="D:\document\MVP\MVP Logo Kit\MVP_FullColor_ForScreen.png"/>
          <p:cNvPicPr>
            <a:picLocks noChangeAspect="1" noChangeArrowheads="1"/>
          </p:cNvPicPr>
          <p:nvPr/>
        </p:nvPicPr>
        <p:blipFill>
          <a:blip r:embed="rId2"/>
          <a:srcRect/>
          <a:stretch>
            <a:fillRect/>
          </a:stretch>
        </p:blipFill>
        <p:spPr bwMode="auto">
          <a:xfrm>
            <a:off x="4364046" y="1019142"/>
            <a:ext cx="865188" cy="1357312"/>
          </a:xfrm>
          <a:prstGeom prst="rect">
            <a:avLst/>
          </a:prstGeom>
          <a:noFill/>
          <a:ln w="9525">
            <a:noFill/>
            <a:miter lim="800000"/>
            <a:headEnd/>
            <a:tailEnd/>
          </a:ln>
        </p:spPr>
      </p:pic>
      <p:sp>
        <p:nvSpPr>
          <p:cNvPr id="5" name="テキスト ボックス 4"/>
          <p:cNvSpPr txBox="1"/>
          <p:nvPr/>
        </p:nvSpPr>
        <p:spPr>
          <a:xfrm>
            <a:off x="5229234" y="1055655"/>
            <a:ext cx="3286170" cy="1255728"/>
          </a:xfrm>
          <a:prstGeom prst="rect">
            <a:avLst/>
          </a:prstGeom>
          <a:noFill/>
        </p:spPr>
        <p:txBody>
          <a:bodyPr wrap="square" rtlCol="0">
            <a:spAutoFit/>
          </a:bodyPr>
          <a:lstStyle/>
          <a:p>
            <a:pPr lvl="0">
              <a:spcBef>
                <a:spcPct val="20000"/>
              </a:spcBef>
              <a:defRPr/>
            </a:pPr>
            <a:r>
              <a:rPr lang="ja-JP" altLang="ja-JP" kern="0" dirty="0" smtClean="0">
                <a:latin typeface="+mn-ea"/>
              </a:rPr>
              <a:t>Microsoft MVP</a:t>
            </a:r>
            <a:r>
              <a:rPr lang="en-US" altLang="ja-JP" kern="0" dirty="0" smtClean="0">
                <a:latin typeface="+mn-ea"/>
              </a:rPr>
              <a:t/>
            </a:r>
            <a:br>
              <a:rPr lang="en-US" altLang="ja-JP" kern="0" dirty="0" smtClean="0">
                <a:latin typeface="+mn-ea"/>
              </a:rPr>
            </a:br>
            <a:r>
              <a:rPr lang="en-US" altLang="ja-JP" kern="0" dirty="0" smtClean="0">
                <a:latin typeface="+mn-ea"/>
              </a:rPr>
              <a:t>Communications &amp; Collaboration</a:t>
            </a:r>
            <a:br>
              <a:rPr lang="en-US" altLang="ja-JP" kern="0" dirty="0" smtClean="0">
                <a:latin typeface="+mn-ea"/>
              </a:rPr>
            </a:br>
            <a:r>
              <a:rPr lang="en-US" altLang="ja-JP" kern="0" dirty="0" smtClean="0">
                <a:latin typeface="+mn-ea"/>
              </a:rPr>
              <a:t>SharePoint Server</a:t>
            </a:r>
          </a:p>
          <a:p>
            <a:pPr marL="342900" lvl="0" indent="-342900">
              <a:spcBef>
                <a:spcPct val="20000"/>
              </a:spcBef>
              <a:defRPr/>
            </a:pPr>
            <a:r>
              <a:rPr lang="nn-NO" altLang="ja-JP" kern="0" dirty="0" smtClean="0">
                <a:latin typeface="+mn-ea"/>
              </a:rPr>
              <a:t>(Oct 2007 - Sep 2008)</a:t>
            </a:r>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kumimoji="1" lang="en-US" altLang="ja-JP" sz="4400" dirty="0" smtClean="0"/>
              <a:t>Section 1</a:t>
            </a:r>
            <a:br>
              <a:rPr kumimoji="1" lang="en-US" altLang="ja-JP" sz="4400" dirty="0" smtClean="0"/>
            </a:br>
            <a:r>
              <a:rPr kumimoji="1" lang="en-US" altLang="ja-JP" sz="4400" dirty="0" smtClean="0"/>
              <a:t>SharePoint</a:t>
            </a:r>
            <a:r>
              <a:rPr kumimoji="1" lang="ja-JP" altLang="en-US" sz="4400" dirty="0" err="1" smtClean="0"/>
              <a:t>って</a:t>
            </a:r>
            <a:r>
              <a:rPr kumimoji="1" lang="ja-JP" altLang="en-US" sz="4400" dirty="0" smtClean="0"/>
              <a:t>なに</a:t>
            </a:r>
            <a:r>
              <a:rPr kumimoji="1" lang="en-US" altLang="ja-JP" sz="4400" dirty="0" smtClean="0"/>
              <a:t>!?</a:t>
            </a:r>
            <a:endParaRPr kumimoji="1" lang="ja-JP" altLang="en-US"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bwMode="auto">
          <a:xfrm>
            <a:off x="2143108" y="3970354"/>
            <a:ext cx="1214446" cy="71438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t>Groove Server</a:t>
            </a:r>
            <a:endParaRPr kumimoji="0" lang="ja-JP" altLang="en-US" sz="1400" b="0" i="0" u="none" strike="noStrike" cap="none" normalizeH="0" baseline="0" dirty="0" smtClean="0">
              <a:ln>
                <a:noFill/>
              </a:ln>
              <a:solidFill>
                <a:schemeClr val="tx1"/>
              </a:solidFill>
              <a:effectLst/>
              <a:latin typeface="Arial" charset="0"/>
            </a:endParaRPr>
          </a:p>
        </p:txBody>
      </p:sp>
      <p:sp>
        <p:nvSpPr>
          <p:cNvPr id="8" name="正方形/長方形 7"/>
          <p:cNvSpPr/>
          <p:nvPr/>
        </p:nvSpPr>
        <p:spPr bwMode="auto">
          <a:xfrm>
            <a:off x="3357554" y="3970354"/>
            <a:ext cx="1214446" cy="71438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t>Project Server</a:t>
            </a:r>
            <a:endParaRPr kumimoji="0" lang="ja-JP" altLang="en-US" sz="1400" b="0" i="0" u="none" strike="noStrike" cap="none" normalizeH="0" baseline="0" dirty="0" smtClean="0">
              <a:ln>
                <a:noFill/>
              </a:ln>
              <a:solidFill>
                <a:schemeClr val="tx1"/>
              </a:solidFill>
              <a:effectLst/>
              <a:latin typeface="Arial" charset="0"/>
            </a:endParaRPr>
          </a:p>
        </p:txBody>
      </p:sp>
      <p:sp>
        <p:nvSpPr>
          <p:cNvPr id="9" name="正方形/長方形 8"/>
          <p:cNvSpPr/>
          <p:nvPr/>
        </p:nvSpPr>
        <p:spPr bwMode="auto">
          <a:xfrm>
            <a:off x="4572000" y="3970354"/>
            <a:ext cx="1214446" cy="71438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t>Forms Server</a:t>
            </a:r>
            <a:endParaRPr kumimoji="0" lang="ja-JP" altLang="en-US" sz="1400" b="0" i="0" u="none" strike="noStrike" cap="none" normalizeH="0" baseline="0" dirty="0" smtClean="0">
              <a:ln>
                <a:noFill/>
              </a:ln>
              <a:solidFill>
                <a:schemeClr val="tx1"/>
              </a:solidFill>
              <a:effectLst/>
              <a:latin typeface="Arial" charset="0"/>
            </a:endParaRPr>
          </a:p>
        </p:txBody>
      </p:sp>
      <p:sp>
        <p:nvSpPr>
          <p:cNvPr id="10" name="正方形/長方形 9"/>
          <p:cNvSpPr/>
          <p:nvPr/>
        </p:nvSpPr>
        <p:spPr bwMode="auto">
          <a:xfrm>
            <a:off x="5786446" y="3970354"/>
            <a:ext cx="1214446" cy="71438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altLang="ja-JP" sz="1400" dirty="0" smtClean="0"/>
              <a:t>Performance Point Server</a:t>
            </a:r>
            <a:endParaRPr kumimoji="0" lang="ja-JP" altLang="en-US" sz="1400" b="0" i="0" u="none" strike="noStrike" cap="none" normalizeH="0" baseline="0" dirty="0" smtClean="0">
              <a:ln>
                <a:noFill/>
              </a:ln>
              <a:solidFill>
                <a:schemeClr val="tx1"/>
              </a:solidFill>
              <a:effectLst/>
              <a:latin typeface="Arial" charset="0"/>
            </a:endParaRPr>
          </a:p>
        </p:txBody>
      </p:sp>
      <p:sp>
        <p:nvSpPr>
          <p:cNvPr id="11" name="正方形/長方形 10"/>
          <p:cNvSpPr/>
          <p:nvPr/>
        </p:nvSpPr>
        <p:spPr bwMode="auto">
          <a:xfrm>
            <a:off x="7000892" y="3970354"/>
            <a:ext cx="1214446" cy="71438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altLang="ja-JP" sz="1400" dirty="0" smtClean="0"/>
              <a:t>Team Foundation Server</a:t>
            </a:r>
            <a:endParaRPr kumimoji="0" lang="ja-JP" altLang="en-US" sz="1400" b="0" i="0" u="none" strike="noStrike" cap="none" normalizeH="0" baseline="0" dirty="0" smtClean="0">
              <a:ln>
                <a:noFill/>
              </a:ln>
              <a:solidFill>
                <a:schemeClr val="tx1"/>
              </a:solidFill>
              <a:effectLst/>
              <a:latin typeface="Arial" charset="0"/>
            </a:endParaRPr>
          </a:p>
        </p:txBody>
      </p:sp>
      <p:sp>
        <p:nvSpPr>
          <p:cNvPr id="4" name="タイトル 3"/>
          <p:cNvSpPr>
            <a:spLocks noGrp="1"/>
          </p:cNvSpPr>
          <p:nvPr>
            <p:ph type="title"/>
          </p:nvPr>
        </p:nvSpPr>
        <p:spPr/>
        <p:txBody>
          <a:bodyPr/>
          <a:lstStyle/>
          <a:p>
            <a:r>
              <a:rPr kumimoji="1" lang="en-US" altLang="ja-JP" dirty="0" smtClean="0"/>
              <a:t>SharePoint </a:t>
            </a:r>
            <a:r>
              <a:rPr kumimoji="1" lang="ja-JP" altLang="en-US" dirty="0" err="1" smtClean="0"/>
              <a:t>って</a:t>
            </a:r>
            <a:r>
              <a:rPr kumimoji="1" lang="ja-JP" altLang="en-US" dirty="0" smtClean="0"/>
              <a:t>なに</a:t>
            </a:r>
            <a:r>
              <a:rPr kumimoji="1" lang="en-US" altLang="ja-JP" dirty="0" smtClean="0"/>
              <a:t>!?</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SharePoint</a:t>
            </a:r>
            <a:r>
              <a:rPr kumimoji="1" lang="ja-JP" altLang="en-US" dirty="0" smtClean="0"/>
              <a:t>は</a:t>
            </a:r>
            <a:r>
              <a:rPr kumimoji="1" lang="en-US" altLang="ja-JP" dirty="0" smtClean="0"/>
              <a:t>Microsoft</a:t>
            </a:r>
            <a:r>
              <a:rPr kumimoji="1" lang="ja-JP" altLang="en-US" dirty="0" smtClean="0"/>
              <a:t>のテクノロジの名前です</a:t>
            </a:r>
            <a:endParaRPr kumimoji="1" lang="en-US" altLang="ja-JP" dirty="0" smtClean="0"/>
          </a:p>
          <a:p>
            <a:r>
              <a:rPr kumimoji="1" lang="en-US" altLang="ja-JP" dirty="0" smtClean="0"/>
              <a:t>SharePoint</a:t>
            </a:r>
            <a:r>
              <a:rPr kumimoji="1" lang="ja-JP" altLang="en-US" dirty="0" smtClean="0"/>
              <a:t>と名の</a:t>
            </a:r>
            <a:r>
              <a:rPr lang="ja-JP" altLang="en-US" dirty="0" smtClean="0"/>
              <a:t>付く</a:t>
            </a:r>
            <a:r>
              <a:rPr kumimoji="1" lang="ja-JP" altLang="en-US" dirty="0" smtClean="0"/>
              <a:t>製品</a:t>
            </a:r>
            <a:r>
              <a:rPr kumimoji="1" lang="ja-JP" altLang="en-US" dirty="0" smtClean="0"/>
              <a:t>は２種類あります</a:t>
            </a:r>
            <a:endParaRPr kumimoji="1" lang="en-US" altLang="ja-JP" dirty="0" smtClean="0"/>
          </a:p>
          <a:p>
            <a:pPr lvl="1"/>
            <a:r>
              <a:rPr lang="en-US" altLang="ja-JP" u="sng" dirty="0" smtClean="0"/>
              <a:t>M</a:t>
            </a:r>
            <a:r>
              <a:rPr lang="en-US" altLang="ja-JP" dirty="0" smtClean="0"/>
              <a:t>icrosoft </a:t>
            </a:r>
            <a:r>
              <a:rPr lang="en-US" altLang="ja-JP" u="sng" dirty="0" smtClean="0"/>
              <a:t>O</a:t>
            </a:r>
            <a:r>
              <a:rPr lang="en-US" altLang="ja-JP" dirty="0" smtClean="0"/>
              <a:t>ffice </a:t>
            </a:r>
            <a:r>
              <a:rPr lang="en-US" altLang="ja-JP" u="sng" dirty="0" smtClean="0"/>
              <a:t>S</a:t>
            </a:r>
            <a:r>
              <a:rPr lang="en-US" altLang="ja-JP" dirty="0" smtClean="0"/>
              <a:t>harePoint </a:t>
            </a:r>
            <a:r>
              <a:rPr lang="en-US" altLang="ja-JP" u="sng" dirty="0" smtClean="0"/>
              <a:t>S</a:t>
            </a:r>
            <a:r>
              <a:rPr lang="en-US" altLang="ja-JP" dirty="0" smtClean="0"/>
              <a:t>erver 2007 (MOSS)</a:t>
            </a:r>
          </a:p>
          <a:p>
            <a:pPr lvl="1"/>
            <a:r>
              <a:rPr kumimoji="1" lang="en-US" altLang="ja-JP" u="sng" dirty="0" smtClean="0"/>
              <a:t>W</a:t>
            </a:r>
            <a:r>
              <a:rPr kumimoji="1" lang="en-US" altLang="ja-JP" dirty="0" smtClean="0"/>
              <a:t>indows </a:t>
            </a:r>
            <a:r>
              <a:rPr kumimoji="1" lang="en-US" altLang="ja-JP" u="sng" dirty="0" smtClean="0"/>
              <a:t>S</a:t>
            </a:r>
            <a:r>
              <a:rPr kumimoji="1" lang="en-US" altLang="ja-JP" dirty="0" smtClean="0"/>
              <a:t>harePoint </a:t>
            </a:r>
            <a:r>
              <a:rPr kumimoji="1" lang="en-US" altLang="ja-JP" u="sng" dirty="0" smtClean="0"/>
              <a:t>S</a:t>
            </a:r>
            <a:r>
              <a:rPr kumimoji="1" lang="en-US" altLang="ja-JP" dirty="0" smtClean="0"/>
              <a:t>ervices 3.0 (WSS)</a:t>
            </a:r>
            <a:br>
              <a:rPr kumimoji="1" lang="en-US" altLang="ja-JP" dirty="0" smtClean="0"/>
            </a:br>
            <a:endParaRPr kumimoji="1" lang="en-US" altLang="ja-JP" dirty="0" smtClean="0"/>
          </a:p>
          <a:p>
            <a:r>
              <a:rPr kumimoji="1" lang="en-US" altLang="ja-JP" dirty="0" smtClean="0"/>
              <a:t>SharePoint</a:t>
            </a:r>
            <a:r>
              <a:rPr kumimoji="1" lang="ja-JP" altLang="en-US" dirty="0" smtClean="0"/>
              <a:t>はサーバ製品のプラットフォームです</a:t>
            </a:r>
            <a:endParaRPr kumimoji="1" lang="ja-JP" altLang="en-US" dirty="0"/>
          </a:p>
        </p:txBody>
      </p:sp>
      <p:sp>
        <p:nvSpPr>
          <p:cNvPr id="5" name="正方形/長方形 4"/>
          <p:cNvSpPr/>
          <p:nvPr/>
        </p:nvSpPr>
        <p:spPr bwMode="auto">
          <a:xfrm>
            <a:off x="928662" y="3970354"/>
            <a:ext cx="1214446" cy="714380"/>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t>Office</a:t>
            </a:r>
            <a:r>
              <a:rPr lang="en-US" altLang="ja-JP" sz="1400" dirty="0" smtClean="0"/>
              <a:t/>
            </a:r>
            <a:br>
              <a:rPr lang="en-US" altLang="ja-JP" sz="1400" dirty="0" smtClean="0"/>
            </a:br>
            <a:r>
              <a:rPr lang="en-US" altLang="ja-JP" sz="1400" dirty="0" smtClean="0"/>
              <a:t>SharePoint Server</a:t>
            </a:r>
            <a:endParaRPr kumimoji="0" lang="ja-JP" altLang="en-US" sz="1400" b="0" i="0" u="none" strike="noStrike" cap="none" normalizeH="0" baseline="0" dirty="0" smtClean="0">
              <a:ln>
                <a:noFill/>
              </a:ln>
              <a:solidFill>
                <a:schemeClr val="tx1"/>
              </a:solidFill>
              <a:effectLst/>
              <a:latin typeface="Arial" charset="0"/>
            </a:endParaRPr>
          </a:p>
        </p:txBody>
      </p:sp>
      <p:sp>
        <p:nvSpPr>
          <p:cNvPr id="6" name="正方形/長方形 5"/>
          <p:cNvSpPr/>
          <p:nvPr/>
        </p:nvSpPr>
        <p:spPr bwMode="auto">
          <a:xfrm>
            <a:off x="928662" y="4684734"/>
            <a:ext cx="7286676" cy="642942"/>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t>Windows SharePoint Services</a:t>
            </a:r>
            <a:endParaRPr kumimoji="0" lang="ja-JP" altLang="en-US" sz="14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kumimoji="1" lang="ja-JP" altLang="en-US" dirty="0" smtClean="0"/>
              <a:t>最近の</a:t>
            </a:r>
            <a:r>
              <a:rPr kumimoji="1" lang="en-US" altLang="ja-JP" dirty="0" smtClean="0"/>
              <a:t>SharePoint</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最近</a:t>
            </a:r>
            <a:r>
              <a:rPr kumimoji="1" lang="en-US" altLang="ja-JP" dirty="0" smtClean="0"/>
              <a:t>SharePoint</a:t>
            </a:r>
            <a:r>
              <a:rPr kumimoji="1" lang="ja-JP" altLang="en-US" dirty="0" smtClean="0"/>
              <a:t>が注目され始めています</a:t>
            </a:r>
            <a:endParaRPr kumimoji="1" lang="en-US" altLang="ja-JP" dirty="0" smtClean="0"/>
          </a:p>
          <a:p>
            <a:pPr lvl="1"/>
            <a:r>
              <a:rPr lang="ja-JP" altLang="en-US" dirty="0" smtClean="0"/>
              <a:t>企業</a:t>
            </a:r>
            <a:r>
              <a:rPr lang="ja-JP" altLang="en-US" dirty="0" smtClean="0"/>
              <a:t>のニーズ</a:t>
            </a:r>
            <a:endParaRPr lang="en-US" altLang="ja-JP" dirty="0" smtClean="0"/>
          </a:p>
          <a:p>
            <a:pPr lvl="2"/>
            <a:r>
              <a:rPr lang="ja-JP" altLang="en-US" dirty="0" smtClean="0"/>
              <a:t>企業ポータル構築</a:t>
            </a:r>
            <a:endParaRPr lang="en-US" altLang="ja-JP" dirty="0" smtClean="0"/>
          </a:p>
          <a:p>
            <a:pPr lvl="2"/>
            <a:r>
              <a:rPr lang="en-US" altLang="ja-JP" dirty="0" smtClean="0"/>
              <a:t>Lotus Notes Migration</a:t>
            </a:r>
          </a:p>
          <a:p>
            <a:pPr lvl="2"/>
            <a:r>
              <a:rPr lang="en-US" altLang="ja-JP" dirty="0" smtClean="0"/>
              <a:t>Enterprise Search</a:t>
            </a:r>
          </a:p>
          <a:p>
            <a:pPr lvl="1"/>
            <a:r>
              <a:rPr kumimoji="1" lang="en-US" altLang="ja-JP" dirty="0" smtClean="0"/>
              <a:t>SharePoint</a:t>
            </a:r>
            <a:r>
              <a:rPr kumimoji="1" lang="ja-JP" altLang="en-US" dirty="0" smtClean="0"/>
              <a:t>テクノロジの幅広さ</a:t>
            </a:r>
            <a:endParaRPr kumimoji="1" lang="en-US" altLang="ja-JP" dirty="0" smtClean="0"/>
          </a:p>
          <a:p>
            <a:pPr lvl="2"/>
            <a:r>
              <a:rPr lang="ja-JP" altLang="en-US" dirty="0" smtClean="0"/>
              <a:t>サーバー</a:t>
            </a:r>
            <a:r>
              <a:rPr lang="ja-JP" altLang="en-US" dirty="0" smtClean="0"/>
              <a:t>製品</a:t>
            </a:r>
            <a:r>
              <a:rPr lang="ja-JP" altLang="en-US" dirty="0" smtClean="0"/>
              <a:t>のプラットフォームとして採用</a:t>
            </a:r>
            <a:endParaRPr lang="en-US" altLang="ja-JP" dirty="0" smtClean="0"/>
          </a:p>
          <a:p>
            <a:pPr lvl="2"/>
            <a:r>
              <a:rPr kumimoji="1" lang="ja-JP" altLang="en-US" dirty="0" smtClean="0"/>
              <a:t>オープンソースコミュニティによる利用価値の高いアドインプログラムの開発</a:t>
            </a:r>
            <a:endParaRPr lang="en-US" altLang="ja-JP" dirty="0" smtClean="0"/>
          </a:p>
          <a:p>
            <a:pPr lvl="3"/>
            <a:r>
              <a:rPr kumimoji="1" lang="en-US" altLang="ja-JP" dirty="0" smtClean="0"/>
              <a:t>Community Kit</a:t>
            </a:r>
          </a:p>
          <a:p>
            <a:pPr lvl="3"/>
            <a:r>
              <a:rPr lang="en-US" altLang="ja-JP" dirty="0" smtClean="0"/>
              <a:t>Podcasting Kit</a:t>
            </a:r>
          </a:p>
          <a:p>
            <a:pPr lvl="3"/>
            <a:r>
              <a:rPr kumimoji="1" lang="en-US" altLang="ja-JP" dirty="0" smtClean="0"/>
              <a:t>Learning Kit</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SharePoint </a:t>
            </a:r>
            <a:r>
              <a:rPr kumimoji="1" lang="ja-JP" altLang="en-US" dirty="0" smtClean="0"/>
              <a:t>の６つの機能</a:t>
            </a:r>
            <a:endParaRPr kumimoji="1" lang="ja-JP" altLang="en-US" dirty="0"/>
          </a:p>
        </p:txBody>
      </p:sp>
      <p:sp>
        <p:nvSpPr>
          <p:cNvPr id="5" name="コンテンツ プレースホルダ 4"/>
          <p:cNvSpPr>
            <a:spLocks noGrp="1"/>
          </p:cNvSpPr>
          <p:nvPr>
            <p:ph idx="1"/>
          </p:nvPr>
        </p:nvSpPr>
        <p:spPr>
          <a:xfrm>
            <a:off x="446031" y="1052513"/>
            <a:ext cx="8229600" cy="519099"/>
          </a:xfrm>
        </p:spPr>
        <p:txBody>
          <a:bodyPr/>
          <a:lstStyle/>
          <a:p>
            <a:r>
              <a:rPr kumimoji="1" lang="en-US" altLang="ja-JP" dirty="0" smtClean="0"/>
              <a:t>SharePoint</a:t>
            </a:r>
            <a:r>
              <a:rPr kumimoji="1" lang="ja-JP" altLang="en-US" dirty="0" smtClean="0"/>
              <a:t>が持つ機能は大きく分けて</a:t>
            </a:r>
            <a:r>
              <a:rPr lang="ja-JP" altLang="en-US" dirty="0" smtClean="0"/>
              <a:t>６つ</a:t>
            </a:r>
            <a:endParaRPr kumimoji="1" lang="ja-JP" altLang="en-US" dirty="0"/>
          </a:p>
        </p:txBody>
      </p:sp>
      <p:sp>
        <p:nvSpPr>
          <p:cNvPr id="6" name="コンテンツ プレースホルダ 4"/>
          <p:cNvSpPr txBox="1">
            <a:spLocks/>
          </p:cNvSpPr>
          <p:nvPr/>
        </p:nvSpPr>
        <p:spPr bwMode="auto">
          <a:xfrm>
            <a:off x="446031" y="1449381"/>
            <a:ext cx="8229600" cy="5190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さらに、これらの機能を支える</a:t>
            </a:r>
            <a:r>
              <a:rPr kumimoji="1" lang="en-US" altLang="ja-JP" sz="2800" b="0" i="0" u="none" strike="noStrike" kern="0" cap="none" spc="0" normalizeH="0" baseline="0" noProof="0" dirty="0" smtClean="0">
                <a:ln>
                  <a:noFill/>
                </a:ln>
                <a:solidFill>
                  <a:schemeClr val="tx1"/>
                </a:solidFill>
                <a:effectLst/>
                <a:uLnTx/>
                <a:uFillTx/>
                <a:latin typeface="+mn-lt"/>
                <a:ea typeface="+mn-ea"/>
                <a:cs typeface="+mn-cs"/>
              </a:rPr>
              <a:t>Core Service</a:t>
            </a:r>
            <a:endParaRPr kumimoji="1" lang="ja-JP"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7" name="正方形/長方形 6"/>
          <p:cNvSpPr/>
          <p:nvPr/>
        </p:nvSpPr>
        <p:spPr bwMode="auto">
          <a:xfrm>
            <a:off x="263466" y="2428868"/>
            <a:ext cx="1428760" cy="1857388"/>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sng" strike="noStrike" cap="none" normalizeH="0" baseline="0" dirty="0" smtClean="0">
                <a:ln>
                  <a:noFill/>
                </a:ln>
                <a:solidFill>
                  <a:schemeClr val="tx1"/>
                </a:solidFill>
                <a:effectLst/>
                <a:latin typeface="Arial" pitchFamily="34" charset="0"/>
                <a:cs typeface="Arial" pitchFamily="34" charset="0"/>
              </a:rPr>
              <a:t>Collaboration</a:t>
            </a: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400" dirty="0" smtClean="0">
              <a:latin typeface="Arial" pitchFamily="34" charset="0"/>
              <a:cs typeface="Arial" pitchFamily="34" charset="0"/>
            </a:endParaRPr>
          </a:p>
          <a:p>
            <a:pPr marR="0" algn="ctr" defTabSz="914400" rtl="0" eaLnBrk="1" fontAlgn="base" latinLnBrk="0" hangingPunct="1">
              <a:lnSpc>
                <a:spcPct val="100000"/>
              </a:lnSpc>
              <a:spcBef>
                <a:spcPct val="0"/>
              </a:spcBef>
              <a:spcAft>
                <a:spcPct val="0"/>
              </a:spcAft>
              <a:buClrTx/>
              <a:buSzTx/>
              <a:tabLst/>
            </a:pPr>
            <a:r>
              <a:rPr kumimoji="0" lang="en-US" altLang="ja-JP" sz="1400" b="0" i="0" u="none" strike="noStrike" cap="none" normalizeH="0" baseline="0" dirty="0" smtClean="0">
                <a:ln>
                  <a:noFill/>
                </a:ln>
                <a:solidFill>
                  <a:schemeClr val="tx1"/>
                </a:solidFill>
                <a:effectLst/>
                <a:latin typeface="Arial" pitchFamily="34" charset="0"/>
                <a:cs typeface="Arial" pitchFamily="34" charset="0"/>
              </a:rPr>
              <a:t>Discussion</a:t>
            </a:r>
          </a:p>
          <a:p>
            <a:pPr marR="0" algn="ctr" defTabSz="914400" rtl="0" eaLnBrk="1" fontAlgn="base" latinLnBrk="0" hangingPunct="1">
              <a:lnSpc>
                <a:spcPct val="100000"/>
              </a:lnSpc>
              <a:spcBef>
                <a:spcPct val="0"/>
              </a:spcBef>
              <a:spcAft>
                <a:spcPct val="0"/>
              </a:spcAft>
              <a:buClrTx/>
              <a:buSzTx/>
              <a:tabLst/>
            </a:pPr>
            <a:r>
              <a:rPr lang="en-US" altLang="ja-JP" sz="1400" dirty="0" smtClean="0">
                <a:latin typeface="Arial" pitchFamily="34" charset="0"/>
                <a:cs typeface="Arial" pitchFamily="34" charset="0"/>
              </a:rPr>
              <a:t>Calendar</a:t>
            </a:r>
          </a:p>
          <a:p>
            <a:pPr marR="0" algn="ctr" defTabSz="914400" rtl="0" eaLnBrk="1" fontAlgn="base" latinLnBrk="0" hangingPunct="1">
              <a:lnSpc>
                <a:spcPct val="100000"/>
              </a:lnSpc>
              <a:spcBef>
                <a:spcPct val="0"/>
              </a:spcBef>
              <a:spcAft>
                <a:spcPct val="0"/>
              </a:spcAft>
              <a:buClrTx/>
              <a:buSzTx/>
              <a:tabLst/>
            </a:pPr>
            <a:r>
              <a:rPr kumimoji="0" lang="en-US" altLang="ja-JP" sz="1400" b="0" i="0" u="none" strike="noStrike" cap="none" normalizeH="0" baseline="0" dirty="0" smtClean="0">
                <a:ln>
                  <a:noFill/>
                </a:ln>
                <a:solidFill>
                  <a:schemeClr val="tx1"/>
                </a:solidFill>
                <a:effectLst/>
                <a:latin typeface="Arial" pitchFamily="34" charset="0"/>
                <a:cs typeface="Arial" pitchFamily="34" charset="0"/>
              </a:rPr>
              <a:t>E-mail</a:t>
            </a:r>
          </a:p>
          <a:p>
            <a:pPr marR="0" algn="ctr" defTabSz="914400" rtl="0" eaLnBrk="1" fontAlgn="base" latinLnBrk="0" hangingPunct="1">
              <a:lnSpc>
                <a:spcPct val="100000"/>
              </a:lnSpc>
              <a:spcBef>
                <a:spcPct val="0"/>
              </a:spcBef>
              <a:spcAft>
                <a:spcPct val="0"/>
              </a:spcAft>
              <a:buClrTx/>
              <a:buSzTx/>
              <a:tabLst/>
            </a:pPr>
            <a:r>
              <a:rPr lang="en-US" altLang="ja-JP" sz="1400" dirty="0" smtClean="0">
                <a:latin typeface="Arial" pitchFamily="34" charset="0"/>
                <a:cs typeface="Arial" pitchFamily="34" charset="0"/>
              </a:rPr>
              <a:t>Presence</a:t>
            </a:r>
            <a:r>
              <a:rPr kumimoji="0" lang="en-US" altLang="ja-JP" sz="1400" dirty="0" smtClean="0">
                <a:solidFill>
                  <a:schemeClr val="tx1"/>
                </a:solidFill>
                <a:latin typeface="Arial" pitchFamily="34" charset="0"/>
                <a:cs typeface="Arial" pitchFamily="34" charset="0"/>
              </a:rPr>
              <a:t/>
            </a:r>
            <a:br>
              <a:rPr kumimoji="0" lang="en-US" altLang="ja-JP" sz="1400" dirty="0" smtClean="0">
                <a:solidFill>
                  <a:schemeClr val="tx1"/>
                </a:solidFill>
                <a:latin typeface="Arial" pitchFamily="34" charset="0"/>
                <a:cs typeface="Arial" pitchFamily="34" charset="0"/>
              </a:rPr>
            </a:br>
            <a:r>
              <a:rPr kumimoji="0" lang="en-US" altLang="ja-JP" sz="1400" dirty="0" smtClean="0">
                <a:solidFill>
                  <a:schemeClr val="tx1"/>
                </a:solidFill>
                <a:latin typeface="Arial" pitchFamily="34" charset="0"/>
                <a:cs typeface="Arial" pitchFamily="34" charset="0"/>
              </a:rPr>
              <a:t>Office Sync</a:t>
            </a:r>
            <a:endParaRPr lang="en-US" altLang="ja-JP" sz="1400" dirty="0" smtClean="0">
              <a:latin typeface="Arial" pitchFamily="34" charset="0"/>
              <a:cs typeface="Arial" pitchFamily="34" charset="0"/>
            </a:endParaRPr>
          </a:p>
        </p:txBody>
      </p:sp>
      <p:sp>
        <p:nvSpPr>
          <p:cNvPr id="8" name="正方形/長方形 7"/>
          <p:cNvSpPr/>
          <p:nvPr/>
        </p:nvSpPr>
        <p:spPr bwMode="auto">
          <a:xfrm>
            <a:off x="1692226" y="2428868"/>
            <a:ext cx="1428760" cy="1857388"/>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sng" strike="noStrike" cap="none" normalizeH="0" baseline="0" dirty="0" smtClean="0">
                <a:ln>
                  <a:noFill/>
                </a:ln>
                <a:solidFill>
                  <a:schemeClr val="tx1"/>
                </a:solidFill>
                <a:effectLst/>
                <a:latin typeface="Arial" pitchFamily="34" charset="0"/>
                <a:cs typeface="Arial" pitchFamily="34" charset="0"/>
              </a:rPr>
              <a:t>People</a:t>
            </a: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400" dirty="0" smtClean="0">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err="1" smtClean="0">
                <a:ln>
                  <a:noFill/>
                </a:ln>
                <a:solidFill>
                  <a:schemeClr val="tx1"/>
                </a:solidFill>
                <a:effectLst/>
                <a:latin typeface="Arial" pitchFamily="34" charset="0"/>
                <a:cs typeface="Arial" pitchFamily="34" charset="0"/>
              </a:rPr>
              <a:t>MySite</a:t>
            </a:r>
            <a:endParaRPr kumimoji="0" lang="en-US" altLang="ja-JP" sz="1400" b="0" i="0" u="none" strike="noStrike" cap="none" normalizeH="0" baseline="0" dirty="0" smtClean="0">
              <a:ln>
                <a:noFill/>
              </a:ln>
              <a:solidFill>
                <a:schemeClr val="tx1"/>
              </a:solidFill>
              <a:effectLst/>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latin typeface="Arial" pitchFamily="34" charset="0"/>
                <a:cs typeface="Arial" pitchFamily="34" charset="0"/>
              </a:rPr>
              <a:t>Profile</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Arial" pitchFamily="34" charset="0"/>
                <a:cs typeface="Arial" pitchFamily="34" charset="0"/>
              </a:rPr>
              <a:t>People Finding</a:t>
            </a:r>
          </a:p>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latin typeface="Arial" pitchFamily="34" charset="0"/>
                <a:cs typeface="Arial" pitchFamily="34" charset="0"/>
              </a:rPr>
              <a:t>Social Network</a:t>
            </a:r>
            <a:endParaRPr kumimoji="0" lang="en-US" altLang="ja-JP" sz="1400" b="0" i="0" u="none" strike="noStrike" cap="none" normalizeH="0" baseline="0" dirty="0" smtClean="0">
              <a:ln>
                <a:noFill/>
              </a:ln>
              <a:solidFill>
                <a:schemeClr val="tx1"/>
              </a:solidFill>
              <a:effectLst/>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正方形/長方形 8"/>
          <p:cNvSpPr/>
          <p:nvPr/>
        </p:nvSpPr>
        <p:spPr bwMode="auto">
          <a:xfrm>
            <a:off x="3120986" y="2428868"/>
            <a:ext cx="1428760" cy="1857388"/>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altLang="ja-JP" sz="1400" u="sng" dirty="0" smtClean="0">
                <a:latin typeface="Arial" pitchFamily="34" charset="0"/>
                <a:cs typeface="Arial" pitchFamily="34" charset="0"/>
              </a:rPr>
              <a:t>Enterprise Search</a:t>
            </a:r>
          </a:p>
          <a:p>
            <a:pPr marL="0" marR="0" indent="0" algn="ctr" defTabSz="914400" rtl="0" eaLnBrk="1" fontAlgn="base" latinLnBrk="0" hangingPunct="1">
              <a:lnSpc>
                <a:spcPct val="100000"/>
              </a:lnSpc>
              <a:spcBef>
                <a:spcPct val="0"/>
              </a:spcBef>
              <a:spcAft>
                <a:spcPct val="0"/>
              </a:spcAft>
              <a:buClrTx/>
              <a:buSzTx/>
              <a:buFontTx/>
              <a:buNone/>
              <a:tabLst/>
            </a:pPr>
            <a:endParaRPr kumimoji="0" lang="en-US" altLang="ja-JP" sz="1400" b="0" i="0" u="none" strike="noStrike" cap="none" normalizeH="0" baseline="0" dirty="0" smtClean="0">
              <a:ln>
                <a:noFill/>
              </a:ln>
              <a:solidFill>
                <a:schemeClr val="tx1"/>
              </a:solidFill>
              <a:effectLst/>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latin typeface="Arial" pitchFamily="34" charset="0"/>
                <a:cs typeface="Arial" pitchFamily="34" charset="0"/>
              </a:rPr>
              <a:t>Content Source</a:t>
            </a:r>
            <a:endParaRPr lang="en-US" altLang="ja-JP" sz="1400" dirty="0" smtClean="0">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Arial" pitchFamily="34" charset="0"/>
                <a:cs typeface="Arial" pitchFamily="34" charset="0"/>
              </a:rPr>
              <a:t>Metadata</a:t>
            </a:r>
          </a:p>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latin typeface="Arial" pitchFamily="34" charset="0"/>
                <a:cs typeface="Arial" pitchFamily="34" charset="0"/>
              </a:rPr>
              <a:t>UI</a:t>
            </a:r>
            <a:endParaRPr kumimoji="0" lang="en-US" altLang="ja-JP"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正方形/長方形 9"/>
          <p:cNvSpPr/>
          <p:nvPr/>
        </p:nvSpPr>
        <p:spPr bwMode="auto">
          <a:xfrm>
            <a:off x="4549746" y="2428868"/>
            <a:ext cx="1428760" cy="1857388"/>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sng" strike="noStrike" cap="none" normalizeH="0" baseline="0" dirty="0" smtClean="0">
                <a:ln>
                  <a:noFill/>
                </a:ln>
                <a:solidFill>
                  <a:schemeClr val="tx1"/>
                </a:solidFill>
                <a:effectLst/>
                <a:latin typeface="Arial" pitchFamily="34" charset="0"/>
                <a:cs typeface="Arial" pitchFamily="34" charset="0"/>
              </a:rPr>
              <a:t>Enterprise Content Management</a:t>
            </a: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400" dirty="0" smtClean="0">
              <a:latin typeface="Arial" pitchFamily="34" charset="0"/>
              <a:cs typeface="Arial" pitchFamily="34" charset="0"/>
            </a:endParaRPr>
          </a:p>
          <a:p>
            <a:pPr algn="ctr"/>
            <a:r>
              <a:rPr lang="en-US" altLang="ja-JP" sz="1400" dirty="0" smtClean="0">
                <a:latin typeface="Arial" pitchFamily="34" charset="0"/>
                <a:cs typeface="Arial" pitchFamily="34" charset="0"/>
              </a:rPr>
              <a:t>Approval</a:t>
            </a:r>
          </a:p>
          <a:p>
            <a:pPr algn="ctr"/>
            <a:r>
              <a:rPr lang="en-US" altLang="ja-JP" sz="1400" dirty="0" smtClean="0">
                <a:latin typeface="Arial" pitchFamily="34" charset="0"/>
                <a:cs typeface="Arial" pitchFamily="34" charset="0"/>
              </a:rPr>
              <a:t>Rights</a:t>
            </a:r>
            <a:r>
              <a:rPr lang="ja-JP" altLang="en-US" sz="1400" dirty="0" smtClean="0">
                <a:latin typeface="Arial" pitchFamily="34" charset="0"/>
                <a:cs typeface="Arial" pitchFamily="34" charset="0"/>
              </a:rPr>
              <a:t> </a:t>
            </a:r>
            <a:r>
              <a:rPr lang="en-US" altLang="ja-JP" sz="1400" dirty="0" smtClean="0">
                <a:latin typeface="Arial" pitchFamily="34" charset="0"/>
                <a:cs typeface="Arial" pitchFamily="34" charset="0"/>
              </a:rPr>
              <a:t>Mgt</a:t>
            </a:r>
          </a:p>
          <a:p>
            <a:pPr algn="ctr"/>
            <a:r>
              <a:rPr lang="en-US" altLang="ja-JP" sz="1400" dirty="0" smtClean="0">
                <a:latin typeface="Arial" pitchFamily="34" charset="0"/>
                <a:cs typeface="Arial" pitchFamily="34" charset="0"/>
              </a:rPr>
              <a:t>Web Publishing</a:t>
            </a:r>
          </a:p>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正方形/長方形 10"/>
          <p:cNvSpPr/>
          <p:nvPr/>
        </p:nvSpPr>
        <p:spPr bwMode="auto">
          <a:xfrm>
            <a:off x="5978506" y="2428868"/>
            <a:ext cx="1428760" cy="1857388"/>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sng" strike="noStrike" cap="none" normalizeH="0" baseline="0" dirty="0" smtClean="0">
                <a:ln>
                  <a:noFill/>
                </a:ln>
                <a:solidFill>
                  <a:schemeClr val="tx1"/>
                </a:solidFill>
                <a:effectLst/>
                <a:latin typeface="Arial" pitchFamily="34" charset="0"/>
                <a:cs typeface="Arial" pitchFamily="34" charset="0"/>
              </a:rPr>
              <a:t>Business Process</a:t>
            </a: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400" dirty="0" smtClean="0">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Arial" pitchFamily="34" charset="0"/>
                <a:cs typeface="Arial" pitchFamily="34" charset="0"/>
              </a:rPr>
              <a:t>Rich Web </a:t>
            </a:r>
            <a:r>
              <a:rPr kumimoji="0" lang="en-US" altLang="ja-JP" sz="1400" b="0" i="0" u="none" strike="noStrike" cap="none" normalizeH="0" baseline="0" dirty="0" smtClean="0">
                <a:ln>
                  <a:noFill/>
                </a:ln>
                <a:solidFill>
                  <a:schemeClr val="tx1"/>
                </a:solidFill>
                <a:effectLst/>
                <a:latin typeface="Arial" pitchFamily="34" charset="0"/>
                <a:cs typeface="Arial" pitchFamily="34" charset="0"/>
              </a:rPr>
              <a:t>Form</a:t>
            </a: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dirty="0" smtClean="0">
                <a:solidFill>
                  <a:schemeClr val="tx1"/>
                </a:solidFill>
                <a:latin typeface="Arial" pitchFamily="34" charset="0"/>
                <a:cs typeface="Arial" pitchFamily="34" charset="0"/>
              </a:rPr>
              <a:t>Forms Service</a:t>
            </a:r>
            <a:endParaRPr kumimoji="0" lang="en-US" altLang="ja-JP" sz="1400" b="0" i="0" u="none" strike="noStrike" cap="none" normalizeH="0" baseline="0" dirty="0" smtClean="0">
              <a:ln>
                <a:noFill/>
              </a:ln>
              <a:solidFill>
                <a:schemeClr val="tx1"/>
              </a:solidFill>
              <a:effectLst/>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Arial" pitchFamily="34" charset="0"/>
                <a:cs typeface="Arial" pitchFamily="34" charset="0"/>
              </a:rPr>
              <a:t>Workflow</a:t>
            </a:r>
          </a:p>
        </p:txBody>
      </p:sp>
      <p:sp>
        <p:nvSpPr>
          <p:cNvPr id="12" name="正方形/長方形 11"/>
          <p:cNvSpPr/>
          <p:nvPr/>
        </p:nvSpPr>
        <p:spPr bwMode="auto">
          <a:xfrm>
            <a:off x="7407266" y="2428868"/>
            <a:ext cx="1428760" cy="1857388"/>
          </a:xfrm>
          <a:prstGeom prst="rect">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sng" strike="noStrike" cap="none" normalizeH="0" baseline="0" dirty="0" smtClean="0">
                <a:ln>
                  <a:noFill/>
                </a:ln>
                <a:solidFill>
                  <a:schemeClr val="tx1"/>
                </a:solidFill>
                <a:effectLst/>
                <a:latin typeface="Arial" pitchFamily="34" charset="0"/>
                <a:cs typeface="Arial" pitchFamily="34" charset="0"/>
              </a:rPr>
              <a:t>Business Intelligence</a:t>
            </a: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400" dirty="0" smtClean="0">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Arial" pitchFamily="34" charset="0"/>
                <a:cs typeface="Arial" pitchFamily="34" charset="0"/>
              </a:rPr>
              <a:t>KPI</a:t>
            </a:r>
          </a:p>
          <a:p>
            <a:pPr marL="0" marR="0" indent="0" algn="ctr" defTabSz="914400" rtl="0" eaLnBrk="1" fontAlgn="base" latinLnBrk="0" hangingPunct="1">
              <a:lnSpc>
                <a:spcPct val="100000"/>
              </a:lnSpc>
              <a:spcBef>
                <a:spcPct val="0"/>
              </a:spcBef>
              <a:spcAft>
                <a:spcPct val="0"/>
              </a:spcAft>
              <a:buClrTx/>
              <a:buSzTx/>
              <a:buFontTx/>
              <a:buNone/>
              <a:tabLst/>
            </a:pPr>
            <a:r>
              <a:rPr lang="en-US" altLang="ja-JP" sz="1400" dirty="0" smtClean="0">
                <a:latin typeface="Arial" pitchFamily="34" charset="0"/>
                <a:cs typeface="Arial" pitchFamily="34" charset="0"/>
              </a:rPr>
              <a:t>Excel Service</a:t>
            </a:r>
            <a:endParaRPr lang="en-US" altLang="ja-JP" sz="1400" dirty="0" smtClean="0">
              <a:latin typeface="Arial" pitchFamily="34" charset="0"/>
              <a:cs typeface="Arial"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Arial" pitchFamily="34" charset="0"/>
                <a:cs typeface="Arial" pitchFamily="34" charset="0"/>
              </a:rPr>
              <a:t>Report</a:t>
            </a:r>
            <a:r>
              <a:rPr kumimoji="0" lang="en-US" altLang="ja-JP" sz="1400" b="0" i="0" u="none" strike="noStrike" cap="none" normalizeH="0" dirty="0" smtClean="0">
                <a:ln>
                  <a:noFill/>
                </a:ln>
                <a:solidFill>
                  <a:schemeClr val="tx1"/>
                </a:solidFill>
                <a:effectLst/>
                <a:latin typeface="Arial" pitchFamily="34" charset="0"/>
                <a:cs typeface="Arial" pitchFamily="34" charset="0"/>
              </a:rPr>
              <a:t> Center</a:t>
            </a:r>
            <a:endParaRPr kumimoji="0" lang="ja-JP" alt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正方形/長方形 12"/>
          <p:cNvSpPr/>
          <p:nvPr/>
        </p:nvSpPr>
        <p:spPr bwMode="auto">
          <a:xfrm>
            <a:off x="263466" y="4286256"/>
            <a:ext cx="8572560" cy="1071570"/>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sng" strike="noStrike" cap="none" normalizeH="0" baseline="0" dirty="0" smtClean="0">
                <a:ln>
                  <a:noFill/>
                </a:ln>
                <a:solidFill>
                  <a:schemeClr val="tx1"/>
                </a:solidFill>
                <a:effectLst/>
                <a:latin typeface="Arial" charset="0"/>
              </a:rPr>
              <a:t>Core Service</a:t>
            </a:r>
          </a:p>
          <a:p>
            <a:pPr marL="0" marR="0" indent="0" algn="ctr" defTabSz="914400" rtl="0" eaLnBrk="1" fontAlgn="base" latinLnBrk="0" hangingPunct="1">
              <a:lnSpc>
                <a:spcPct val="100000"/>
              </a:lnSpc>
              <a:spcBef>
                <a:spcPct val="0"/>
              </a:spcBef>
              <a:spcAft>
                <a:spcPct val="0"/>
              </a:spcAft>
              <a:buClrTx/>
              <a:buSzTx/>
              <a:buFontTx/>
              <a:buNone/>
              <a:tabLst/>
            </a:pPr>
            <a:endParaRPr lang="en-US" altLang="ja-JP" sz="1400" dirty="0" smtClean="0"/>
          </a:p>
          <a:p>
            <a:pPr marL="0" marR="0" indent="0" algn="ctr" defTabSz="914400" rtl="0" eaLnBrk="1" fontAlgn="base" latinLnBrk="0"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tx1"/>
                </a:solidFill>
                <a:effectLst/>
                <a:latin typeface="Arial" charset="0"/>
              </a:rPr>
              <a:t>Storage </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 Security</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 | </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Management </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 </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Topology </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 Site Model </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a:t>
            </a:r>
            <a:r>
              <a:rPr kumimoji="0" lang="ja-JP" altLang="en-US" sz="1400" b="0" i="0" u="none" strike="noStrike" cap="none" normalizeH="0" baseline="0" dirty="0" smtClean="0">
                <a:ln>
                  <a:noFill/>
                </a:ln>
                <a:solidFill>
                  <a:schemeClr val="tx1"/>
                </a:solidFill>
                <a:effectLst/>
                <a:latin typeface="Arial" charset="0"/>
              </a:rPr>
              <a:t>　</a:t>
            </a:r>
            <a:r>
              <a:rPr kumimoji="0" lang="en-US" altLang="ja-JP" sz="1400" b="0" i="0" u="none" strike="noStrike" cap="none" normalizeH="0" baseline="0" dirty="0" smtClean="0">
                <a:ln>
                  <a:noFill/>
                </a:ln>
                <a:solidFill>
                  <a:schemeClr val="tx1"/>
                </a:solidFill>
                <a:effectLst/>
                <a:latin typeface="Arial" charset="0"/>
              </a:rPr>
              <a:t> API</a:t>
            </a:r>
            <a:endParaRPr kumimoji="0" lang="ja-JP" altLang="en-US" sz="14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SharePoint </a:t>
            </a:r>
            <a:r>
              <a:rPr kumimoji="1" lang="ja-JP" altLang="en-US" dirty="0" smtClean="0"/>
              <a:t>の６つの機能　</a:t>
            </a:r>
            <a:r>
              <a:rPr kumimoji="1" lang="en-US" altLang="ja-JP" dirty="0" smtClean="0"/>
              <a:t>- </a:t>
            </a:r>
            <a:r>
              <a:rPr kumimoji="0" lang="en-US" altLang="ja-JP" dirty="0" smtClean="0">
                <a:solidFill>
                  <a:schemeClr val="tx1"/>
                </a:solidFill>
                <a:cs typeface="Arial" pitchFamily="34" charset="0"/>
              </a:rPr>
              <a:t>Collaboration -</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ユーザー同士のコラボレーション環境を提供</a:t>
            </a:r>
            <a:endParaRPr lang="en-US" altLang="ja-JP" dirty="0" smtClean="0"/>
          </a:p>
          <a:p>
            <a:endParaRPr kumimoji="1" lang="ja-JP" altLang="en-US" dirty="0"/>
          </a:p>
        </p:txBody>
      </p:sp>
      <p:graphicFrame>
        <p:nvGraphicFramePr>
          <p:cNvPr id="4" name="表 3"/>
          <p:cNvGraphicFramePr>
            <a:graphicFrameLocks noGrp="1"/>
          </p:cNvGraphicFramePr>
          <p:nvPr/>
        </p:nvGraphicFramePr>
        <p:xfrm>
          <a:off x="409518" y="1647826"/>
          <a:ext cx="8179200" cy="3220720"/>
        </p:xfrm>
        <a:graphic>
          <a:graphicData uri="http://schemas.openxmlformats.org/drawingml/2006/table">
            <a:tbl>
              <a:tblPr firstRow="1" bandRow="1">
                <a:tableStyleId>{21E4AEA4-8DFA-4A89-87EB-49C32662AFE0}</a:tableStyleId>
              </a:tblPr>
              <a:tblGrid>
                <a:gridCol w="1897200"/>
                <a:gridCol w="6282000"/>
              </a:tblGrid>
              <a:tr h="370840">
                <a:tc>
                  <a:txBody>
                    <a:bodyPr/>
                    <a:lstStyle/>
                    <a:p>
                      <a:r>
                        <a:rPr kumimoji="1" lang="ja-JP" altLang="en-US" dirty="0" smtClean="0"/>
                        <a:t>機能</a:t>
                      </a:r>
                      <a:endParaRPr kumimoji="1" lang="ja-JP" altLang="en-US" dirty="0"/>
                    </a:p>
                  </a:txBody>
                  <a:tcPr/>
                </a:tc>
                <a:tc>
                  <a:txBody>
                    <a:bodyPr/>
                    <a:lstStyle/>
                    <a:p>
                      <a:r>
                        <a:rPr kumimoji="1" lang="ja-JP" altLang="en-US" dirty="0" smtClean="0"/>
                        <a:t>説明</a:t>
                      </a:r>
                      <a:endParaRPr kumimoji="1" lang="ja-JP" altLang="en-US" dirty="0"/>
                    </a:p>
                  </a:txBody>
                  <a:tcPr/>
                </a:tc>
              </a:tr>
              <a:tr h="370840">
                <a:tc>
                  <a:txBody>
                    <a:bodyPr/>
                    <a:lstStyle/>
                    <a:p>
                      <a:r>
                        <a:rPr kumimoji="1" lang="ja-JP" altLang="en-US" dirty="0" smtClean="0"/>
                        <a:t>リスト</a:t>
                      </a:r>
                      <a:endParaRPr kumimoji="1" lang="en-US" altLang="ja-JP" dirty="0" smtClean="0"/>
                    </a:p>
                  </a:txBody>
                  <a:tcPr/>
                </a:tc>
                <a:tc>
                  <a:txBody>
                    <a:bodyPr/>
                    <a:lstStyle/>
                    <a:p>
                      <a:r>
                        <a:rPr kumimoji="1" lang="ja-JP" altLang="en-US" dirty="0" smtClean="0"/>
                        <a:t>ユーザーが情報を登録し共有するための場所</a:t>
                      </a:r>
                      <a:r>
                        <a:rPr kumimoji="1" lang="en-US" altLang="ja-JP" dirty="0" smtClean="0"/>
                        <a:t/>
                      </a:r>
                      <a:br>
                        <a:rPr kumimoji="1" lang="en-US" altLang="ja-JP" dirty="0" smtClean="0"/>
                      </a:br>
                      <a:r>
                        <a:rPr kumimoji="1" lang="ja-JP" altLang="en-US" dirty="0" smtClean="0"/>
                        <a:t>・お知らせ</a:t>
                      </a:r>
                      <a:r>
                        <a:rPr kumimoji="1" lang="en-US" altLang="ja-JP" dirty="0" smtClean="0"/>
                        <a:t/>
                      </a:r>
                      <a:br>
                        <a:rPr kumimoji="1" lang="en-US" altLang="ja-JP" dirty="0" smtClean="0"/>
                      </a:br>
                      <a:r>
                        <a:rPr kumimoji="1" lang="ja-JP" altLang="en-US" dirty="0" smtClean="0"/>
                        <a:t>・ディスカッション</a:t>
                      </a:r>
                      <a:r>
                        <a:rPr kumimoji="1" lang="en-US" altLang="ja-JP" dirty="0" smtClean="0"/>
                        <a:t/>
                      </a:r>
                      <a:br>
                        <a:rPr kumimoji="1" lang="en-US" altLang="ja-JP" dirty="0" smtClean="0"/>
                      </a:br>
                      <a:r>
                        <a:rPr kumimoji="1" lang="ja-JP" altLang="en-US" dirty="0" smtClean="0"/>
                        <a:t>・予定表</a:t>
                      </a:r>
                      <a:r>
                        <a:rPr kumimoji="1" lang="en-US" altLang="ja-JP" dirty="0" smtClean="0"/>
                        <a:t/>
                      </a:r>
                      <a:br>
                        <a:rPr kumimoji="1" lang="en-US" altLang="ja-JP" dirty="0" smtClean="0"/>
                      </a:br>
                      <a:r>
                        <a:rPr kumimoji="1" lang="ja-JP" altLang="en-US" dirty="0" smtClean="0"/>
                        <a:t>・ブログ</a:t>
                      </a:r>
                      <a:endParaRPr kumimoji="1" lang="en-US" altLang="ja-JP" dirty="0" smtClean="0"/>
                    </a:p>
                    <a:p>
                      <a:r>
                        <a:rPr kumimoji="1" lang="ja-JP" altLang="en-US" dirty="0" smtClean="0"/>
                        <a:t>・</a:t>
                      </a:r>
                      <a:r>
                        <a:rPr kumimoji="1" lang="en-US" altLang="ja-JP" dirty="0" smtClean="0"/>
                        <a:t>Wiki</a:t>
                      </a:r>
                      <a:r>
                        <a:rPr kumimoji="1" lang="ja-JP" altLang="en-US" dirty="0" smtClean="0"/>
                        <a:t>　などなど</a:t>
                      </a:r>
                      <a:endParaRPr kumimoji="1" lang="ja-JP" altLang="en-US" dirty="0"/>
                    </a:p>
                  </a:txBody>
                  <a:tcPr/>
                </a:tc>
              </a:tr>
              <a:tr h="370840">
                <a:tc>
                  <a:txBody>
                    <a:bodyPr/>
                    <a:lstStyle/>
                    <a:p>
                      <a:r>
                        <a:rPr kumimoji="1" lang="en-US" altLang="ja-JP" dirty="0" smtClean="0"/>
                        <a:t>E-mail</a:t>
                      </a:r>
                      <a:r>
                        <a:rPr kumimoji="1" lang="ja-JP" altLang="en-US" dirty="0" smtClean="0"/>
                        <a:t>連携</a:t>
                      </a:r>
                      <a:endParaRPr kumimoji="1" lang="en-US" altLang="ja-JP" dirty="0" smtClean="0"/>
                    </a:p>
                  </a:txBody>
                  <a:tcPr/>
                </a:tc>
                <a:tc>
                  <a:txBody>
                    <a:bodyPr/>
                    <a:lstStyle/>
                    <a:p>
                      <a:r>
                        <a:rPr kumimoji="1" lang="ja-JP" altLang="en-US" dirty="0" smtClean="0"/>
                        <a:t>リストに対して</a:t>
                      </a:r>
                      <a:r>
                        <a:rPr kumimoji="1" lang="en-US" altLang="ja-JP" dirty="0" smtClean="0"/>
                        <a:t>e-mail</a:t>
                      </a:r>
                      <a:r>
                        <a:rPr kumimoji="1" lang="ja-JP" altLang="en-US" dirty="0" smtClean="0"/>
                        <a:t>を使って情報を登録する</a:t>
                      </a:r>
                      <a:endParaRPr kumimoji="1" lang="ja-JP" altLang="en-US" dirty="0"/>
                    </a:p>
                  </a:txBody>
                  <a:tcPr/>
                </a:tc>
              </a:tr>
              <a:tr h="370840">
                <a:tc>
                  <a:txBody>
                    <a:bodyPr/>
                    <a:lstStyle/>
                    <a:p>
                      <a:r>
                        <a:rPr kumimoji="1" lang="ja-JP" altLang="en-US" dirty="0" smtClean="0"/>
                        <a:t>プレゼンス</a:t>
                      </a:r>
                      <a:endParaRPr kumimoji="1" lang="en-US" altLang="ja-JP" dirty="0" smtClean="0"/>
                    </a:p>
                  </a:txBody>
                  <a:tcPr/>
                </a:tc>
                <a:tc>
                  <a:txBody>
                    <a:bodyPr/>
                    <a:lstStyle/>
                    <a:p>
                      <a:r>
                        <a:rPr kumimoji="1" lang="ja-JP" altLang="en-US" dirty="0" smtClean="0"/>
                        <a:t>ユーザーのオンライン</a:t>
                      </a:r>
                      <a:r>
                        <a:rPr kumimoji="1" lang="en-US" altLang="ja-JP" dirty="0" smtClean="0"/>
                        <a:t>/</a:t>
                      </a:r>
                      <a:r>
                        <a:rPr kumimoji="1" lang="ja-JP" altLang="en-US" dirty="0" smtClean="0"/>
                        <a:t>オフライン状態を表示</a:t>
                      </a:r>
                      <a:endParaRPr kumimoji="1" lang="ja-JP" altLang="en-US" dirty="0"/>
                    </a:p>
                  </a:txBody>
                  <a:tcPr/>
                </a:tc>
              </a:tr>
              <a:tr h="370840">
                <a:tc>
                  <a:txBody>
                    <a:bodyPr/>
                    <a:lstStyle/>
                    <a:p>
                      <a:r>
                        <a:rPr kumimoji="1" lang="en-US" altLang="ja-JP" dirty="0" smtClean="0"/>
                        <a:t>Office</a:t>
                      </a:r>
                      <a:r>
                        <a:rPr kumimoji="1" lang="ja-JP" altLang="en-US" dirty="0" smtClean="0"/>
                        <a:t>連携</a:t>
                      </a:r>
                      <a:endParaRPr kumimoji="1" lang="en-US" altLang="ja-JP" dirty="0" smtClean="0"/>
                    </a:p>
                  </a:txBody>
                  <a:tcPr/>
                </a:tc>
                <a:tc>
                  <a:txBody>
                    <a:bodyPr/>
                    <a:lstStyle/>
                    <a:p>
                      <a:r>
                        <a:rPr kumimoji="1" lang="en-US" altLang="ja-JP" dirty="0" smtClean="0"/>
                        <a:t>Office2007</a:t>
                      </a:r>
                      <a:r>
                        <a:rPr kumimoji="1" lang="ja-JP" altLang="en-US" dirty="0" smtClean="0"/>
                        <a:t>を使ってリストの情報を同期する</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SharePoint </a:t>
            </a:r>
            <a:r>
              <a:rPr kumimoji="1" lang="ja-JP" altLang="en-US" dirty="0" smtClean="0"/>
              <a:t>の６つの機能　</a:t>
            </a:r>
            <a:r>
              <a:rPr kumimoji="1" lang="en-US" altLang="ja-JP" dirty="0" smtClean="0"/>
              <a:t>- People</a:t>
            </a:r>
            <a:r>
              <a:rPr kumimoji="0" lang="en-US" altLang="ja-JP" dirty="0" smtClean="0">
                <a:solidFill>
                  <a:schemeClr val="tx1"/>
                </a:solidFill>
                <a:cs typeface="Arial" pitchFamily="34" charset="0"/>
              </a:rPr>
              <a:t> -</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人（社員）同士をつなぎ「社員力」を向上させる</a:t>
            </a:r>
            <a:endParaRPr lang="en-US" altLang="ja-JP" dirty="0" smtClean="0"/>
          </a:p>
          <a:p>
            <a:endParaRPr kumimoji="1" lang="ja-JP" altLang="en-US" dirty="0"/>
          </a:p>
        </p:txBody>
      </p:sp>
      <p:graphicFrame>
        <p:nvGraphicFramePr>
          <p:cNvPr id="4" name="表 3"/>
          <p:cNvGraphicFramePr>
            <a:graphicFrameLocks noGrp="1"/>
          </p:cNvGraphicFramePr>
          <p:nvPr/>
        </p:nvGraphicFramePr>
        <p:xfrm>
          <a:off x="409518" y="1647826"/>
          <a:ext cx="8178912" cy="3759200"/>
        </p:xfrm>
        <a:graphic>
          <a:graphicData uri="http://schemas.openxmlformats.org/drawingml/2006/table">
            <a:tbl>
              <a:tblPr firstRow="1" bandRow="1">
                <a:tableStyleId>{21E4AEA4-8DFA-4A89-87EB-49C32662AFE0}</a:tableStyleId>
              </a:tblPr>
              <a:tblGrid>
                <a:gridCol w="1898676"/>
                <a:gridCol w="6280236"/>
              </a:tblGrid>
              <a:tr h="370840">
                <a:tc>
                  <a:txBody>
                    <a:bodyPr/>
                    <a:lstStyle/>
                    <a:p>
                      <a:r>
                        <a:rPr kumimoji="1" lang="ja-JP" altLang="en-US" dirty="0" smtClean="0"/>
                        <a:t>機能</a:t>
                      </a:r>
                      <a:endParaRPr kumimoji="1" lang="ja-JP" altLang="en-US" dirty="0"/>
                    </a:p>
                  </a:txBody>
                  <a:tcPr/>
                </a:tc>
                <a:tc>
                  <a:txBody>
                    <a:bodyPr/>
                    <a:lstStyle/>
                    <a:p>
                      <a:r>
                        <a:rPr kumimoji="1" lang="ja-JP" altLang="en-US" dirty="0" smtClean="0"/>
                        <a:t>説明</a:t>
                      </a:r>
                      <a:endParaRPr kumimoji="1" lang="ja-JP" altLang="en-US" dirty="0"/>
                    </a:p>
                  </a:txBody>
                  <a:tcPr/>
                </a:tc>
              </a:tr>
              <a:tr h="370840">
                <a:tc>
                  <a:txBody>
                    <a:bodyPr/>
                    <a:lstStyle/>
                    <a:p>
                      <a:r>
                        <a:rPr kumimoji="1" lang="en-US" altLang="ja-JP" dirty="0" smtClean="0"/>
                        <a:t>My Site</a:t>
                      </a:r>
                      <a:br>
                        <a:rPr kumimoji="1" lang="en-US" altLang="ja-JP" dirty="0" smtClean="0"/>
                      </a:br>
                      <a:r>
                        <a:rPr kumimoji="1" lang="en-US" altLang="ja-JP" dirty="0" smtClean="0"/>
                        <a:t>(</a:t>
                      </a:r>
                      <a:r>
                        <a:rPr kumimoji="1" lang="ja-JP" altLang="en-US" dirty="0" smtClean="0"/>
                        <a:t>個人用サイト</a:t>
                      </a:r>
                      <a:r>
                        <a:rPr kumimoji="1" lang="en-US" altLang="ja-JP" dirty="0" smtClean="0"/>
                        <a:t>)</a:t>
                      </a:r>
                    </a:p>
                  </a:txBody>
                  <a:tcPr/>
                </a:tc>
                <a:tc>
                  <a:txBody>
                    <a:bodyPr/>
                    <a:lstStyle/>
                    <a:p>
                      <a:r>
                        <a:rPr kumimoji="1" lang="ja-JP" altLang="en-US" dirty="0" smtClean="0"/>
                        <a:t>ユーザーが管理する自分専用のサイト</a:t>
                      </a:r>
                      <a:r>
                        <a:rPr kumimoji="1" lang="en-US" altLang="ja-JP" dirty="0" smtClean="0"/>
                        <a:t/>
                      </a:r>
                      <a:br>
                        <a:rPr kumimoji="1" lang="en-US" altLang="ja-JP" dirty="0" smtClean="0"/>
                      </a:br>
                      <a:r>
                        <a:rPr kumimoji="1" lang="ja-JP" altLang="en-US" dirty="0" smtClean="0"/>
                        <a:t>ここでブログを作ったり、自分のプロフィールを公開することで人同士のネットワークを形成</a:t>
                      </a:r>
                      <a:r>
                        <a:rPr kumimoji="1" lang="ja-JP" altLang="en-US" dirty="0" smtClean="0"/>
                        <a:t>する。</a:t>
                      </a:r>
                      <a:endParaRPr kumimoji="1" lang="en-US" altLang="ja-JP" dirty="0" smtClean="0"/>
                    </a:p>
                    <a:p>
                      <a:r>
                        <a:rPr kumimoji="1" lang="ja-JP" altLang="en-US" dirty="0" smtClean="0"/>
                        <a:t>また、</a:t>
                      </a:r>
                      <a:r>
                        <a:rPr kumimoji="1" lang="en-US" altLang="ja-JP" dirty="0" smtClean="0"/>
                        <a:t>Exchange Server</a:t>
                      </a:r>
                      <a:r>
                        <a:rPr kumimoji="1" lang="ja-JP" altLang="en-US" dirty="0" smtClean="0"/>
                        <a:t>と連携し個人のメールボックスを管理したり、仕事で作成途中のドキュメントを保管するための作業スペースとして利用する。</a:t>
                      </a:r>
                      <a:endParaRPr kumimoji="1" lang="ja-JP" altLang="en-US" dirty="0"/>
                    </a:p>
                  </a:txBody>
                  <a:tcPr/>
                </a:tc>
              </a:tr>
              <a:tr h="370840">
                <a:tc>
                  <a:txBody>
                    <a:bodyPr/>
                    <a:lstStyle/>
                    <a:p>
                      <a:r>
                        <a:rPr kumimoji="1" lang="ja-JP" altLang="en-US" dirty="0" smtClean="0"/>
                        <a:t>プロファイル連携</a:t>
                      </a:r>
                      <a:endParaRPr kumimoji="1" lang="en-US" altLang="ja-JP" dirty="0" smtClean="0"/>
                    </a:p>
                  </a:txBody>
                  <a:tcPr/>
                </a:tc>
                <a:tc>
                  <a:txBody>
                    <a:bodyPr/>
                    <a:lstStyle/>
                    <a:p>
                      <a:r>
                        <a:rPr kumimoji="1" lang="en-US" altLang="ja-JP" dirty="0" smtClean="0"/>
                        <a:t>Active Directory</a:t>
                      </a:r>
                      <a:r>
                        <a:rPr kumimoji="1" lang="ja-JP" altLang="en-US" dirty="0" smtClean="0"/>
                        <a:t>のユーザー情報を取り込み、</a:t>
                      </a:r>
                      <a:r>
                        <a:rPr kumimoji="1" lang="en-US" altLang="ja-JP" dirty="0" smtClean="0"/>
                        <a:t>SharePoint</a:t>
                      </a:r>
                      <a:r>
                        <a:rPr kumimoji="1" lang="ja-JP" altLang="en-US" dirty="0" smtClean="0"/>
                        <a:t>内で利用できるようにする</a:t>
                      </a:r>
                      <a:endParaRPr kumimoji="1" lang="ja-JP" altLang="en-US" dirty="0"/>
                    </a:p>
                  </a:txBody>
                  <a:tcPr/>
                </a:tc>
              </a:tr>
              <a:tr h="370840">
                <a:tc>
                  <a:txBody>
                    <a:bodyPr/>
                    <a:lstStyle/>
                    <a:p>
                      <a:r>
                        <a:rPr kumimoji="1" lang="ja-JP" altLang="en-US" dirty="0" smtClean="0"/>
                        <a:t>人の検索</a:t>
                      </a:r>
                      <a:endParaRPr kumimoji="1" lang="en-US" altLang="ja-JP" dirty="0" smtClean="0"/>
                    </a:p>
                  </a:txBody>
                  <a:tcPr/>
                </a:tc>
                <a:tc>
                  <a:txBody>
                    <a:bodyPr/>
                    <a:lstStyle/>
                    <a:p>
                      <a:r>
                        <a:rPr kumimoji="1" lang="en-US" altLang="ja-JP" dirty="0" smtClean="0"/>
                        <a:t>SharePoint</a:t>
                      </a:r>
                      <a:r>
                        <a:rPr kumimoji="1" lang="ja-JP" altLang="en-US" dirty="0" smtClean="0"/>
                        <a:t>を利用しているユーザーを発見し、ユーザー同士のつながりを作る</a:t>
                      </a:r>
                      <a:endParaRPr kumimoji="1" lang="ja-JP" altLang="en-US" dirty="0"/>
                    </a:p>
                  </a:txBody>
                  <a:tcPr/>
                </a:tc>
              </a:tr>
              <a:tr h="370840">
                <a:tc>
                  <a:txBody>
                    <a:bodyPr/>
                    <a:lstStyle/>
                    <a:p>
                      <a:r>
                        <a:rPr kumimoji="1" lang="en-US" altLang="ja-JP" dirty="0" smtClean="0"/>
                        <a:t>Social Network</a:t>
                      </a:r>
                    </a:p>
                  </a:txBody>
                  <a:tcPr/>
                </a:tc>
                <a:tc>
                  <a:txBody>
                    <a:bodyPr/>
                    <a:lstStyle/>
                    <a:p>
                      <a:r>
                        <a:rPr kumimoji="1" lang="ja-JP" altLang="en-US" dirty="0" smtClean="0"/>
                        <a:t>仕事仲間や自分の同僚といったつながりを見える</a:t>
                      </a:r>
                      <a:r>
                        <a:rPr kumimoji="1" lang="ja-JP" altLang="en-US" dirty="0" err="1" smtClean="0"/>
                        <a:t>化する</a:t>
                      </a:r>
                      <a:endParaRPr kumimoji="1" lang="ja-JP" altLang="en-US"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harePointのすすめ_orivers">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2269</TotalTime>
  <Words>1154</Words>
  <Application>Microsoft Office PowerPoint</Application>
  <PresentationFormat>画面に合わせる (4:3)</PresentationFormat>
  <Paragraphs>253</Paragraphs>
  <Slides>26</Slides>
  <Notes>1</Notes>
  <HiddenSlides>0</HiddenSlides>
  <MMClips>0</MMClips>
  <ScaleCrop>false</ScaleCrop>
  <HeadingPairs>
    <vt:vector size="4" baseType="variant">
      <vt:variant>
        <vt:lpstr>テーマ</vt:lpstr>
      </vt:variant>
      <vt:variant>
        <vt:i4>1</vt:i4>
      </vt:variant>
      <vt:variant>
        <vt:lpstr>スライド タイトル</vt:lpstr>
      </vt:variant>
      <vt:variant>
        <vt:i4>26</vt:i4>
      </vt:variant>
    </vt:vector>
  </HeadingPairs>
  <TitlesOfParts>
    <vt:vector size="27" baseType="lpstr">
      <vt:lpstr>SharePointのすすめ_orivers</vt:lpstr>
      <vt:lpstr>SharePoint のすすめ ～コミュニティサイトを作ろう～</vt:lpstr>
      <vt:lpstr>Agenda</vt:lpstr>
      <vt:lpstr>自己紹介</vt:lpstr>
      <vt:lpstr>Section 1 SharePointってなに!?</vt:lpstr>
      <vt:lpstr>SharePoint ってなに!?</vt:lpstr>
      <vt:lpstr>最近のSharePoint</vt:lpstr>
      <vt:lpstr>SharePoint の６つの機能</vt:lpstr>
      <vt:lpstr>SharePoint の６つの機能　- Collaboration -</vt:lpstr>
      <vt:lpstr>SharePoint の６つの機能　- People -</vt:lpstr>
      <vt:lpstr>SharePoint の６つの機能　– Enterprise Search -</vt:lpstr>
      <vt:lpstr>SharePoint の６つの機能　– Enterprise Content Management -</vt:lpstr>
      <vt:lpstr>SharePoint の６つの機能　– Business Process -</vt:lpstr>
      <vt:lpstr>SharePoint の６つの機能　– Business Intelligence -</vt:lpstr>
      <vt:lpstr>SharePoint の基盤　-Core Service-</vt:lpstr>
      <vt:lpstr>Edition と機能</vt:lpstr>
      <vt:lpstr>Section 2 今回のお題 -コミュニティサイトを作ろう-</vt:lpstr>
      <vt:lpstr>コミュニティサイトの要件</vt:lpstr>
      <vt:lpstr>４ステップでコミュニティサイトを構築しよう</vt:lpstr>
      <vt:lpstr>Section 3 機能説明</vt:lpstr>
      <vt:lpstr>お知らせ</vt:lpstr>
      <vt:lpstr>リンク</vt:lpstr>
      <vt:lpstr>ディスカッション掲示板</vt:lpstr>
      <vt:lpstr>Wiki</vt:lpstr>
      <vt:lpstr>Blog</vt:lpstr>
      <vt:lpstr>テーマ</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SharePoint のすすめ ～コミュニティサイトを作ろう～</dc:title>
  <dc:creator>Hiroaki</dc:creator>
  <cp:lastModifiedBy>Hiroaki</cp:lastModifiedBy>
  <cp:revision>76</cp:revision>
  <dcterms:created xsi:type="dcterms:W3CDTF">2008-06-14T06:13:44Z</dcterms:created>
  <dcterms:modified xsi:type="dcterms:W3CDTF">2008-06-16T18:20:50Z</dcterms:modified>
</cp:coreProperties>
</file>