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58" r:id="rId7"/>
    <p:sldId id="262" r:id="rId8"/>
    <p:sldId id="263" r:id="rId9"/>
    <p:sldId id="268" r:id="rId10"/>
    <p:sldId id="269" r:id="rId11"/>
    <p:sldId id="267" r:id="rId12"/>
    <p:sldId id="264" r:id="rId13"/>
    <p:sldId id="265" r:id="rId14"/>
    <p:sldId id="266" r:id="rId15"/>
    <p:sldId id="270" r:id="rId16"/>
    <p:sldId id="271" r:id="rId17"/>
    <p:sldId id="272" r:id="rId18"/>
    <p:sldId id="273" r:id="rId19"/>
    <p:sldId id="275" r:id="rId20"/>
    <p:sldId id="274" r:id="rId21"/>
    <p:sldId id="276" r:id="rId22"/>
    <p:sldId id="277" r:id="rId23"/>
    <p:sldId id="278" r:id="rId24"/>
    <p:sldId id="279" r:id="rId25"/>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94667" autoAdjust="0"/>
  </p:normalViewPr>
  <p:slideViewPr>
    <p:cSldViewPr>
      <p:cViewPr varScale="1">
        <p:scale>
          <a:sx n="70" d="100"/>
          <a:sy n="70" d="100"/>
        </p:scale>
        <p:origin x="-52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a:srcRect/>
          <a:stretch>
            <a:fillRect/>
          </a:stretch>
        </p:blipFill>
        <p:spPr bwMode="auto">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fontAlgn="auto">
              <a:spcBef>
                <a:spcPts val="0"/>
              </a:spcBef>
              <a:spcAft>
                <a:spcPts val="0"/>
              </a:spcAft>
              <a:defRPr/>
            </a:pPr>
            <a:r>
              <a:rPr kumimoji="0" lang="ja-JP" altLang="en-US" sz="2300" dirty="0" err="1">
                <a:solidFill>
                  <a:schemeClr val="tx2"/>
                </a:solidFill>
                <a:latin typeface="+mn-lt"/>
                <a:ea typeface="ＭＳ Ｐゴシック" pitchFamily="50" charset="-128"/>
              </a:rPr>
              <a:t>わんくま</a:t>
            </a:r>
            <a:r>
              <a:rPr kumimoji="0" lang="ja-JP" altLang="en-US" sz="2300" dirty="0">
                <a:solidFill>
                  <a:schemeClr val="tx2"/>
                </a:solidFill>
                <a:latin typeface="+mn-lt"/>
                <a:ea typeface="ＭＳ Ｐゴシック" pitchFamily="50" charset="-128"/>
              </a:rPr>
              <a:t>同盟 東京勉強会 </a:t>
            </a:r>
            <a:r>
              <a:rPr kumimoji="0" lang="en-US" altLang="ja-JP" sz="2300" dirty="0">
                <a:solidFill>
                  <a:schemeClr val="tx2"/>
                </a:solidFill>
                <a:latin typeface="+mn-lt"/>
                <a:ea typeface="ＭＳ Ｐゴシック" pitchFamily="50" charset="-128"/>
              </a:rPr>
              <a:t>#21</a:t>
            </a:r>
          </a:p>
        </p:txBody>
      </p:sp>
      <p:pic>
        <p:nvPicPr>
          <p:cNvPr id="1030" name="Picture 2" descr="C:\Users\localnaka\Desktop\名称未設定1.png"/>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2" r:id="rId1"/>
    <p:sldLayoutId id="2147483671" r:id="rId2"/>
    <p:sldLayoutId id="2147483670" r:id="rId3"/>
    <p:sldLayoutId id="2147483669" r:id="rId4"/>
    <p:sldLayoutId id="2147483668" r:id="rId5"/>
    <p:sldLayoutId id="2147483667" r:id="rId6"/>
    <p:sldLayoutId id="2147483666" r:id="rId7"/>
    <p:sldLayoutId id="2147483665" r:id="rId8"/>
    <p:sldLayoutId id="2147483664" r:id="rId9"/>
    <p:sldLayoutId id="2147483663" r:id="rId10"/>
    <p:sldLayoutId id="2147483662" r:id="rId11"/>
    <p:sldLayoutId id="2147483661" r:id="rId12"/>
  </p:sldLayoutIdLst>
  <p:timing>
    <p:tnLst>
      <p:par>
        <p:cTn id="1" dur="indefinite" restart="never" nodeType="tmRoot"/>
      </p:par>
    </p:tnLst>
  </p:timing>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microsoft.com/japan/msdn/net/wf/bb266709.aspx" TargetMode="External"/><Relationship Id="rId7" Type="http://schemas.openxmlformats.org/officeDocument/2006/relationships/hyperlink" Target="http://msdn.microsoft.com/en-us/library/bb412181.aspx" TargetMode="External"/><Relationship Id="rId2" Type="http://schemas.openxmlformats.org/officeDocument/2006/relationships/hyperlink" Target="http://www.microsoft.com/japan/msdn/windowsvista/techarts.aspx" TargetMode="External"/><Relationship Id="rId1" Type="http://schemas.openxmlformats.org/officeDocument/2006/relationships/slideLayout" Target="../slideLayouts/slideLayout2.xml"/><Relationship Id="rId6" Type="http://schemas.openxmlformats.org/officeDocument/2006/relationships/hyperlink" Target="http://msdn.microsoft.com/en-us/library/bb943473.aspx" TargetMode="External"/><Relationship Id="rId5" Type="http://schemas.openxmlformats.org/officeDocument/2006/relationships/hyperlink" Target="http://msdn.microsoft.com/ja-jp/library/bb412181.aspx" TargetMode="External"/><Relationship Id="rId4" Type="http://schemas.openxmlformats.org/officeDocument/2006/relationships/hyperlink" Target="http://msdn.microsoft.com/en-us/library/cc626077.aspx"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タイトル 1"/>
          <p:cNvSpPr>
            <a:spLocks noGrp="1"/>
          </p:cNvSpPr>
          <p:nvPr>
            <p:ph type="ctrTitle"/>
          </p:nvPr>
        </p:nvSpPr>
        <p:spPr>
          <a:xfrm>
            <a:off x="685800" y="1500188"/>
            <a:ext cx="7772400" cy="2100262"/>
          </a:xfrm>
        </p:spPr>
        <p:txBody>
          <a:bodyPr/>
          <a:lstStyle/>
          <a:p>
            <a:pPr eaLnBrk="1" hangingPunct="1"/>
            <a:r>
              <a:rPr lang="en-US" altLang="ja-JP" sz="3200" smtClean="0"/>
              <a:t>Microsoft</a:t>
            </a:r>
            <a:br>
              <a:rPr lang="en-US" altLang="ja-JP" sz="3200" smtClean="0"/>
            </a:br>
            <a:r>
              <a:rPr lang="en-US" altLang="ja-JP" sz="3200" smtClean="0"/>
              <a:t>Windows Workflow Foundation</a:t>
            </a:r>
            <a:r>
              <a:rPr lang="ja-JP" altLang="en-US" sz="3200" smtClean="0"/>
              <a:t>について</a:t>
            </a:r>
            <a:r>
              <a:rPr lang="en-US" altLang="ja-JP" sz="3200" smtClean="0"/>
              <a:t/>
            </a:r>
            <a:br>
              <a:rPr lang="en-US" altLang="ja-JP" sz="3200" smtClean="0"/>
            </a:br>
            <a:r>
              <a:rPr lang="ja-JP" altLang="en-US" sz="2800" smtClean="0"/>
              <a:t>～</a:t>
            </a:r>
            <a:r>
              <a:rPr lang="en-US" altLang="ja-JP" sz="2800" smtClean="0"/>
              <a:t>3.0</a:t>
            </a:r>
            <a:r>
              <a:rPr lang="ja-JP" altLang="en-US" sz="2800" smtClean="0"/>
              <a:t>から</a:t>
            </a:r>
            <a:r>
              <a:rPr lang="en-US" altLang="ja-JP" sz="2800" smtClean="0"/>
              <a:t>3.5</a:t>
            </a:r>
            <a:r>
              <a:rPr lang="ja-JP" altLang="en-US" sz="2800" smtClean="0"/>
              <a:t>に進化～</a:t>
            </a:r>
            <a:endParaRPr lang="ja-JP" altLang="en-US" sz="3600" smtClean="0"/>
          </a:p>
        </p:txBody>
      </p:sp>
      <p:sp>
        <p:nvSpPr>
          <p:cNvPr id="14338" name="サブタイトル 2"/>
          <p:cNvSpPr>
            <a:spLocks noGrp="1"/>
          </p:cNvSpPr>
          <p:nvPr>
            <p:ph type="subTitle" idx="1"/>
          </p:nvPr>
        </p:nvSpPr>
        <p:spPr/>
        <p:txBody>
          <a:bodyPr/>
          <a:lstStyle/>
          <a:p>
            <a:pPr eaLnBrk="1" hangingPunct="1">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mtClean="0">
                <a:solidFill>
                  <a:srgbClr val="000000"/>
                </a:solidFill>
              </a:rPr>
              <a:t>わんくま同盟 東京勉強会</a:t>
            </a:r>
            <a:r>
              <a:rPr lang="en-GB" altLang="ja-JP" smtClean="0">
                <a:solidFill>
                  <a:srgbClr val="000000"/>
                </a:solidFill>
              </a:rPr>
              <a:t>#</a:t>
            </a:r>
            <a:r>
              <a:rPr lang="en-US" altLang="ja-JP" smtClean="0">
                <a:solidFill>
                  <a:srgbClr val="000000"/>
                </a:solidFill>
              </a:rPr>
              <a:t>21</a:t>
            </a:r>
            <a:endParaRPr lang="en-GB" altLang="ja-JP" smtClean="0">
              <a:solidFill>
                <a:srgbClr val="000000"/>
              </a:solidFill>
            </a:endParaRPr>
          </a:p>
          <a:p>
            <a:pPr eaLnBrk="1" hangingPunct="1">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ja-JP" smtClean="0">
                <a:solidFill>
                  <a:srgbClr val="000000"/>
                </a:solidFill>
              </a:rPr>
              <a:t>2008/0</a:t>
            </a:r>
            <a:r>
              <a:rPr lang="en-US" altLang="ja-JP" smtClean="0">
                <a:solidFill>
                  <a:srgbClr val="000000"/>
                </a:solidFill>
              </a:rPr>
              <a:t>6</a:t>
            </a:r>
            <a:r>
              <a:rPr lang="en-GB" altLang="ja-JP" smtClean="0">
                <a:solidFill>
                  <a:srgbClr val="000000"/>
                </a:solidFill>
              </a:rPr>
              <a:t>/</a:t>
            </a:r>
            <a:r>
              <a:rPr lang="en-US" altLang="ja-JP" smtClean="0">
                <a:solidFill>
                  <a:srgbClr val="000000"/>
                </a:solidFill>
              </a:rPr>
              <a:t>21</a:t>
            </a:r>
            <a:endParaRPr lang="en-GB" altLang="ja-JP" smtClean="0">
              <a:solidFill>
                <a:srgbClr val="000000"/>
              </a:solidFill>
            </a:endParaRPr>
          </a:p>
          <a:p>
            <a:pPr eaLnBrk="1" hangingPunct="1">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ja-JP" smtClean="0">
                <a:solidFill>
                  <a:srgbClr val="000000"/>
                </a:solidFill>
              </a:rPr>
              <a:t>mxb</a:t>
            </a:r>
            <a:endParaRPr lang="en-US" altLang="ja-JP"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タイトル 1"/>
          <p:cNvSpPr>
            <a:spLocks noGrp="1"/>
          </p:cNvSpPr>
          <p:nvPr>
            <p:ph type="title"/>
          </p:nvPr>
        </p:nvSpPr>
        <p:spPr>
          <a:xfrm>
            <a:off x="457200" y="274638"/>
            <a:ext cx="8229600" cy="1011237"/>
          </a:xfrm>
        </p:spPr>
        <p:txBody>
          <a:bodyPr/>
          <a:lstStyle/>
          <a:p>
            <a:pPr eaLnBrk="1" hangingPunct="1"/>
            <a:r>
              <a:rPr lang="ja-JP" altLang="en-US" sz="3600" smtClean="0"/>
              <a:t>シーケンシャル・ワークフローで</a:t>
            </a:r>
            <a:r>
              <a:rPr lang="en-US" altLang="ja-JP" sz="3600" smtClean="0"/>
              <a:t/>
            </a:r>
            <a:br>
              <a:rPr lang="en-US" altLang="ja-JP" sz="3600" smtClean="0"/>
            </a:br>
            <a:r>
              <a:rPr lang="ja-JP" altLang="en-US" sz="3600" smtClean="0"/>
              <a:t>使えるアクティビティ</a:t>
            </a:r>
          </a:p>
        </p:txBody>
      </p:sp>
      <p:graphicFrame>
        <p:nvGraphicFramePr>
          <p:cNvPr id="4" name="コンテンツ プレースホルダ 3"/>
          <p:cNvGraphicFramePr>
            <a:graphicFrameLocks noGrp="1"/>
          </p:cNvGraphicFramePr>
          <p:nvPr>
            <p:ph idx="1"/>
          </p:nvPr>
        </p:nvGraphicFramePr>
        <p:xfrm>
          <a:off x="457200" y="1422400"/>
          <a:ext cx="8229600" cy="4220845"/>
        </p:xfrm>
        <a:graphic>
          <a:graphicData uri="http://schemas.openxmlformats.org/drawingml/2006/table">
            <a:tbl>
              <a:tblPr firstRow="1" bandRow="1">
                <a:tableStyleId>{5C22544A-7EE6-4342-B048-85BDC9FD1C3A}</a:tableStyleId>
              </a:tblPr>
              <a:tblGrid>
                <a:gridCol w="1971660"/>
                <a:gridCol w="6257940"/>
              </a:tblGrid>
              <a:tr h="370840">
                <a:tc>
                  <a:txBody>
                    <a:bodyPr/>
                    <a:lstStyle/>
                    <a:p>
                      <a:pPr algn="ctr" fontAlgn="ctr"/>
                      <a:r>
                        <a:rPr lang="ja-JP" altLang="en-US" sz="1400" b="0" i="0" u="none" strike="noStrike" dirty="0">
                          <a:solidFill>
                            <a:srgbClr val="000000"/>
                          </a:solidFill>
                          <a:latin typeface="ＭＳ Ｐゴシック"/>
                        </a:rPr>
                        <a:t>クラス</a:t>
                      </a:r>
                    </a:p>
                  </a:txBody>
                  <a:tcPr marL="9525" marR="9525" marT="9525" marB="0" anchor="ctr"/>
                </a:tc>
                <a:tc>
                  <a:txBody>
                    <a:bodyPr/>
                    <a:lstStyle/>
                    <a:p>
                      <a:pPr algn="ctr" fontAlgn="ctr"/>
                      <a:r>
                        <a:rPr lang="ja-JP" altLang="en-US" sz="1400" b="0" i="0" u="none" strike="noStrike" dirty="0">
                          <a:solidFill>
                            <a:srgbClr val="000000"/>
                          </a:solidFill>
                          <a:latin typeface="ＭＳ Ｐゴシック"/>
                        </a:rPr>
                        <a:t>説明</a:t>
                      </a:r>
                    </a:p>
                  </a:txBody>
                  <a:tcPr marL="9525" marR="9525" marT="9525" marB="0" anchor="ctr"/>
                </a:tc>
              </a:tr>
              <a:tr h="370840">
                <a:tc>
                  <a:txBody>
                    <a:bodyPr/>
                    <a:lstStyle/>
                    <a:p>
                      <a:pPr algn="l" fontAlgn="ctr"/>
                      <a:r>
                        <a:rPr lang="en-US" sz="1100" b="0" i="0" u="none" strike="noStrike" dirty="0" err="1">
                          <a:solidFill>
                            <a:srgbClr val="000000"/>
                          </a:solidFill>
                          <a:latin typeface="ＭＳ Ｐゴシック"/>
                        </a:rPr>
                        <a:t>HandleExternalEventActivity</a:t>
                      </a:r>
                      <a:endParaRPr lang="en-US" sz="1100" b="0"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0" i="0" u="none" strike="noStrike">
                          <a:solidFill>
                            <a:srgbClr val="000000"/>
                          </a:solidFill>
                          <a:latin typeface="ＭＳ Ｐゴシック"/>
                        </a:rPr>
                        <a:t>ローカル サービスによって発生するイベントの処理に使用されるワークフロー通信アクティビティを定義します。</a:t>
                      </a:r>
                    </a:p>
                  </a:txBody>
                  <a:tcPr marL="9525" marR="9525" marT="9525" marB="0" anchor="ctr"/>
                </a:tc>
              </a:tr>
              <a:tr h="370840">
                <a:tc>
                  <a:txBody>
                    <a:bodyPr/>
                    <a:lstStyle/>
                    <a:p>
                      <a:pPr algn="l" fontAlgn="ctr"/>
                      <a:r>
                        <a:rPr lang="en-US" sz="1100" b="0" i="0" u="none" strike="noStrike" dirty="0" err="1">
                          <a:solidFill>
                            <a:srgbClr val="000000"/>
                          </a:solidFill>
                          <a:latin typeface="ＭＳ Ｐゴシック"/>
                        </a:rPr>
                        <a:t>IfElseActivity</a:t>
                      </a:r>
                      <a:endParaRPr lang="en-US" sz="1100" b="0"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0" i="0" u="none" strike="noStrike">
                          <a:solidFill>
                            <a:srgbClr val="000000"/>
                          </a:solidFill>
                          <a:latin typeface="ＭＳ Ｐゴシック"/>
                        </a:rPr>
                        <a:t>条件に従って、</a:t>
                      </a:r>
                      <a:r>
                        <a:rPr lang="en-US" altLang="ja-JP" sz="1100" b="0" i="0" u="none" strike="noStrike">
                          <a:solidFill>
                            <a:srgbClr val="000000"/>
                          </a:solidFill>
                          <a:latin typeface="ＭＳ Ｐゴシック"/>
                        </a:rPr>
                        <a:t>IfElseBranchActivity </a:t>
                      </a:r>
                      <a:r>
                        <a:rPr lang="ja-JP" altLang="en-US" sz="1100" b="0" i="0" u="none" strike="noStrike">
                          <a:solidFill>
                            <a:srgbClr val="000000"/>
                          </a:solidFill>
                          <a:latin typeface="ＭＳ Ｐゴシック"/>
                        </a:rPr>
                        <a:t>型の </a:t>
                      </a:r>
                      <a:r>
                        <a:rPr lang="en-US" altLang="ja-JP" sz="1100" b="0" i="0" u="none" strike="noStrike">
                          <a:solidFill>
                            <a:srgbClr val="000000"/>
                          </a:solidFill>
                          <a:latin typeface="ＭＳ Ｐゴシック"/>
                        </a:rPr>
                        <a:t>2 </a:t>
                      </a:r>
                      <a:r>
                        <a:rPr lang="ja-JP" altLang="en-US" sz="1100" b="0" i="0" u="none" strike="noStrike">
                          <a:solidFill>
                            <a:srgbClr val="000000"/>
                          </a:solidFill>
                          <a:latin typeface="ＭＳ Ｐゴシック"/>
                        </a:rPr>
                        <a:t>つ以上のアクティビティの中から </a:t>
                      </a:r>
                      <a:r>
                        <a:rPr lang="en-US" altLang="ja-JP" sz="1100" b="0" i="0" u="none" strike="noStrike">
                          <a:solidFill>
                            <a:srgbClr val="000000"/>
                          </a:solidFill>
                          <a:latin typeface="ＭＳ Ｐゴシック"/>
                        </a:rPr>
                        <a:t>1 </a:t>
                      </a:r>
                      <a:r>
                        <a:rPr lang="ja-JP" altLang="en-US" sz="1100" b="0" i="0" u="none" strike="noStrike">
                          <a:solidFill>
                            <a:srgbClr val="000000"/>
                          </a:solidFill>
                          <a:latin typeface="ＭＳ Ｐゴシック"/>
                        </a:rPr>
                        <a:t>つのアクティビティを実行します。このクラスは継承できません。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InvokeWebServiceActivity</a:t>
                      </a:r>
                    </a:p>
                  </a:txBody>
                  <a:tcPr marL="9525" marR="9525" marT="9525" marB="0" anchor="ctr"/>
                </a:tc>
                <a:tc>
                  <a:txBody>
                    <a:bodyPr/>
                    <a:lstStyle/>
                    <a:p>
                      <a:pPr algn="l" fontAlgn="ctr"/>
                      <a:r>
                        <a:rPr lang="ja-JP" altLang="en-US" sz="1100" b="0" i="0" u="none" strike="noStrike" dirty="0">
                          <a:solidFill>
                            <a:srgbClr val="000000"/>
                          </a:solidFill>
                          <a:latin typeface="ＭＳ Ｐゴシック"/>
                        </a:rPr>
                        <a:t>プロキシ クラスを介して </a:t>
                      </a:r>
                      <a:r>
                        <a:rPr lang="en-US" altLang="ja-JP" sz="1100" b="0" i="0" u="none" strike="noStrike" dirty="0">
                          <a:solidFill>
                            <a:srgbClr val="000000"/>
                          </a:solidFill>
                          <a:latin typeface="ＭＳ Ｐゴシック"/>
                        </a:rPr>
                        <a:t>Web </a:t>
                      </a:r>
                      <a:r>
                        <a:rPr lang="ja-JP" altLang="en-US" sz="1100" b="0" i="0" u="none" strike="noStrike" dirty="0">
                          <a:solidFill>
                            <a:srgbClr val="000000"/>
                          </a:solidFill>
                          <a:latin typeface="ＭＳ Ｐゴシック"/>
                        </a:rPr>
                        <a:t>サービスを呼び出し、指定されたとおりにパラメータの引き渡しと受け取りを行います。このクラスは継承できません。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InvokeWorkflowActivity</a:t>
                      </a:r>
                    </a:p>
                  </a:txBody>
                  <a:tcPr marL="9525" marR="9525" marT="9525" marB="0" anchor="ctr"/>
                </a:tc>
                <a:tc>
                  <a:txBody>
                    <a:bodyPr/>
                    <a:lstStyle/>
                    <a:p>
                      <a:pPr algn="l" fontAlgn="ctr"/>
                      <a:r>
                        <a:rPr lang="ja-JP" altLang="en-US" sz="1100" b="0" i="0" u="none" strike="noStrike" dirty="0">
                          <a:solidFill>
                            <a:srgbClr val="000000"/>
                          </a:solidFill>
                          <a:latin typeface="ＭＳ Ｐゴシック"/>
                        </a:rPr>
                        <a:t>ワークフローを非同期的に実行します。このクラスは継承できません。</a:t>
                      </a:r>
                    </a:p>
                  </a:txBody>
                  <a:tcPr marL="9525" marR="9525" marT="9525" marB="0" anchor="ctr"/>
                </a:tc>
              </a:tr>
              <a:tr h="370840">
                <a:tc>
                  <a:txBody>
                    <a:bodyPr/>
                    <a:lstStyle/>
                    <a:p>
                      <a:pPr algn="l" fontAlgn="ctr"/>
                      <a:r>
                        <a:rPr lang="en-US" sz="1100" b="1" i="1" u="none" strike="noStrike" dirty="0" err="1">
                          <a:solidFill>
                            <a:srgbClr val="000000"/>
                          </a:solidFill>
                          <a:latin typeface="ＭＳ Ｐゴシック"/>
                        </a:rPr>
                        <a:t>ListenActivity</a:t>
                      </a:r>
                      <a:endParaRPr lang="en-US" sz="1100" b="1" i="1" u="none" strike="noStrike" dirty="0">
                        <a:solidFill>
                          <a:srgbClr val="000000"/>
                        </a:solidFill>
                        <a:latin typeface="ＭＳ Ｐゴシック"/>
                      </a:endParaRPr>
                    </a:p>
                  </a:txBody>
                  <a:tcPr marL="9525" marR="9525" marT="9525" marB="0" anchor="ctr"/>
                </a:tc>
                <a:tc>
                  <a:txBody>
                    <a:bodyPr/>
                    <a:lstStyle/>
                    <a:p>
                      <a:pPr algn="l" fontAlgn="ctr"/>
                      <a:r>
                        <a:rPr lang="ja-JP" altLang="en-US" sz="1100" b="0" i="0" u="none" strike="noStrike">
                          <a:solidFill>
                            <a:srgbClr val="000000"/>
                          </a:solidFill>
                          <a:latin typeface="ＭＳ Ｐゴシック"/>
                        </a:rPr>
                        <a:t>アクティビティを続行する前に発生する可能性があるイベントのいずれかを待機するようワークフローを設定します。このクラスは継承できません。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ParallelActivity</a:t>
                      </a:r>
                    </a:p>
                  </a:txBody>
                  <a:tcPr marL="9525" marR="9525" marT="9525" marB="0" anchor="ctr"/>
                </a:tc>
                <a:tc>
                  <a:txBody>
                    <a:bodyPr/>
                    <a:lstStyle/>
                    <a:p>
                      <a:pPr algn="l" fontAlgn="ctr"/>
                      <a:r>
                        <a:rPr lang="ja-JP" altLang="en-US" sz="1100" b="0" i="0" u="none" strike="noStrike" dirty="0">
                          <a:solidFill>
                            <a:srgbClr val="000000"/>
                          </a:solidFill>
                          <a:latin typeface="ＭＳ Ｐゴシック"/>
                        </a:rPr>
                        <a:t>一連の子アクティビティを同時に実行します。このクラスは継承できません。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PolicyActivity</a:t>
                      </a:r>
                    </a:p>
                  </a:txBody>
                  <a:tcPr marL="9525" marR="9525" marT="9525" marB="0" anchor="ctr"/>
                </a:tc>
                <a:tc>
                  <a:txBody>
                    <a:bodyPr/>
                    <a:lstStyle/>
                    <a:p>
                      <a:pPr algn="l" fontAlgn="ctr"/>
                      <a:r>
                        <a:rPr lang="en-US" altLang="ja-JP" sz="1100" b="0" i="0" u="none" strike="noStrike" dirty="0">
                          <a:solidFill>
                            <a:srgbClr val="000000"/>
                          </a:solidFill>
                          <a:latin typeface="ＭＳ Ｐゴシック"/>
                        </a:rPr>
                        <a:t>1 </a:t>
                      </a:r>
                      <a:r>
                        <a:rPr lang="ja-JP" altLang="en-US" sz="1100" b="0" i="0" u="none" strike="noStrike" dirty="0" err="1">
                          <a:solidFill>
                            <a:srgbClr val="000000"/>
                          </a:solidFill>
                          <a:latin typeface="ＭＳ Ｐゴシック"/>
                        </a:rPr>
                        <a:t>つの</a:t>
                      </a:r>
                      <a:r>
                        <a:rPr lang="ja-JP" altLang="en-US" sz="1100" b="0" i="0" u="none" strike="noStrike" dirty="0">
                          <a:solidFill>
                            <a:srgbClr val="000000"/>
                          </a:solidFill>
                          <a:latin typeface="ＭＳ Ｐゴシック"/>
                        </a:rPr>
                        <a:t>ステップまたはアクティビティとしてワークフローの実行の一部で実行される </a:t>
                      </a:r>
                      <a:r>
                        <a:rPr lang="en-US" altLang="ja-JP" sz="1100" b="0" i="0" u="none" strike="noStrike" dirty="0">
                          <a:solidFill>
                            <a:srgbClr val="000000"/>
                          </a:solidFill>
                          <a:latin typeface="ＭＳ Ｐゴシック"/>
                        </a:rPr>
                        <a:t>Rule </a:t>
                      </a:r>
                      <a:r>
                        <a:rPr lang="ja-JP" altLang="en-US" sz="1100" b="0" i="0" u="none" strike="noStrike" dirty="0">
                          <a:solidFill>
                            <a:srgbClr val="000000"/>
                          </a:solidFill>
                          <a:latin typeface="ＭＳ Ｐゴシック"/>
                        </a:rPr>
                        <a:t>クラスのインスタンスのコレクションを表します。</a:t>
                      </a:r>
                    </a:p>
                  </a:txBody>
                  <a:tcPr marL="9525" marR="9525" marT="9525" marB="0" anchor="ctr"/>
                </a:tc>
              </a:tr>
              <a:tr h="370840">
                <a:tc>
                  <a:txBody>
                    <a:bodyPr/>
                    <a:lstStyle/>
                    <a:p>
                      <a:pPr algn="l" fontAlgn="ctr"/>
                      <a:r>
                        <a:rPr lang="en-US" sz="1100" b="0" i="0" u="none" strike="noStrike">
                          <a:solidFill>
                            <a:srgbClr val="000000"/>
                          </a:solidFill>
                          <a:latin typeface="ＭＳ Ｐゴシック"/>
                        </a:rPr>
                        <a:t>ReplicatorActivity</a:t>
                      </a:r>
                    </a:p>
                  </a:txBody>
                  <a:tcPr marL="9525" marR="9525" marT="9525" marB="0" anchor="ctr"/>
                </a:tc>
                <a:tc>
                  <a:txBody>
                    <a:bodyPr/>
                    <a:lstStyle/>
                    <a:p>
                      <a:pPr algn="l" fontAlgn="ctr"/>
                      <a:r>
                        <a:rPr lang="ja-JP" altLang="en-US" sz="1100" b="0" i="0" u="none" strike="noStrike" dirty="0">
                          <a:solidFill>
                            <a:srgbClr val="000000"/>
                          </a:solidFill>
                          <a:latin typeface="ＭＳ Ｐゴシック"/>
                        </a:rPr>
                        <a:t>子アクティビティの複数のインスタンスを実行します。</a:t>
                      </a:r>
                    </a:p>
                  </a:txBody>
                  <a:tcPr marL="9525" marR="9525" marT="9525" marB="0" anchor="ctr"/>
                </a:tc>
              </a:tr>
              <a:tr h="370840">
                <a:tc>
                  <a:txBody>
                    <a:bodyPr/>
                    <a:lstStyle/>
                    <a:p>
                      <a:pPr algn="l" fontAlgn="ctr"/>
                      <a:r>
                        <a:rPr lang="en-US" sz="1100" b="0" i="0" u="none" strike="noStrike" dirty="0" err="1">
                          <a:solidFill>
                            <a:srgbClr val="000000"/>
                          </a:solidFill>
                          <a:latin typeface="ＭＳ Ｐゴシック"/>
                        </a:rPr>
                        <a:t>SequenceActivity</a:t>
                      </a:r>
                      <a:endParaRPr lang="en-US" sz="1100" b="0" i="0" u="none" strike="noStrike" dirty="0">
                        <a:solidFill>
                          <a:srgbClr val="000000"/>
                        </a:solidFill>
                        <a:latin typeface="ＭＳ Ｐゴシック"/>
                      </a:endParaRPr>
                    </a:p>
                  </a:txBody>
                  <a:tcPr marL="9525" marR="9525" marT="9525" marB="0" anchor="ctr"/>
                </a:tc>
                <a:tc>
                  <a:txBody>
                    <a:bodyPr/>
                    <a:lstStyle/>
                    <a:p>
                      <a:pPr algn="l" fontAlgn="ctr"/>
                      <a:r>
                        <a:rPr lang="en-US" altLang="ja-JP" sz="1100" b="0" i="0" u="none" strike="noStrike" dirty="0">
                          <a:solidFill>
                            <a:srgbClr val="000000"/>
                          </a:solidFill>
                          <a:latin typeface="ＭＳ Ｐゴシック"/>
                        </a:rPr>
                        <a:t>1 </a:t>
                      </a:r>
                      <a:r>
                        <a:rPr lang="ja-JP" altLang="en-US" sz="1100" b="0" i="0" u="none" strike="noStrike" dirty="0" err="1">
                          <a:solidFill>
                            <a:srgbClr val="000000"/>
                          </a:solidFill>
                          <a:latin typeface="ＭＳ Ｐゴシック"/>
                        </a:rPr>
                        <a:t>つの</a:t>
                      </a:r>
                      <a:r>
                        <a:rPr lang="ja-JP" altLang="en-US" sz="1100" b="0" i="0" u="none" strike="noStrike" dirty="0">
                          <a:solidFill>
                            <a:srgbClr val="000000"/>
                          </a:solidFill>
                          <a:latin typeface="ＭＳ Ｐゴシック"/>
                        </a:rPr>
                        <a:t>定義済み順序に従って、子アクティビティを実行します。</a:t>
                      </a:r>
                    </a:p>
                  </a:txBody>
                  <a:tcPr marL="9525" marR="9525" marT="9525" marB="0" anchor="ctr"/>
                </a:tc>
              </a:tr>
              <a:tr h="370840">
                <a:tc>
                  <a:txBody>
                    <a:bodyPr/>
                    <a:lstStyle/>
                    <a:p>
                      <a:pPr algn="l" fontAlgn="ctr"/>
                      <a:r>
                        <a:rPr lang="en-US" sz="1100" b="0" i="0" u="none" strike="noStrike" dirty="0" err="1">
                          <a:solidFill>
                            <a:srgbClr val="000000"/>
                          </a:solidFill>
                          <a:latin typeface="ＭＳ Ｐゴシック"/>
                        </a:rPr>
                        <a:t>SynchronizationScopeActivity</a:t>
                      </a:r>
                      <a:endParaRPr lang="en-US" sz="1100" b="0"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0" i="0" u="none" strike="noStrike" dirty="0">
                          <a:solidFill>
                            <a:srgbClr val="000000"/>
                          </a:solidFill>
                          <a:latin typeface="ＭＳ Ｐゴシック"/>
                        </a:rPr>
                        <a:t>ワークフローのうち、共有変数へのアクセスを制御する必要がある範囲を表します。</a:t>
                      </a:r>
                      <a:r>
                        <a:rPr lang="en-US" altLang="ja-JP" sz="1100" b="0" i="0" u="none" strike="noStrike" dirty="0" err="1">
                          <a:solidFill>
                            <a:srgbClr val="000000"/>
                          </a:solidFill>
                          <a:latin typeface="ＭＳ Ｐゴシック"/>
                        </a:rPr>
                        <a:t>SynchronizationScopeActivity</a:t>
                      </a:r>
                      <a:r>
                        <a:rPr lang="en-US" altLang="ja-JP" sz="1100" b="0" i="0" u="none" strike="noStrike" dirty="0">
                          <a:solidFill>
                            <a:srgbClr val="000000"/>
                          </a:solidFill>
                          <a:latin typeface="ＭＳ Ｐゴシック"/>
                        </a:rPr>
                        <a:t> </a:t>
                      </a:r>
                      <a:r>
                        <a:rPr lang="ja-JP" altLang="en-US" sz="1100" b="0" i="0" u="none" strike="noStrike" dirty="0">
                          <a:solidFill>
                            <a:srgbClr val="000000"/>
                          </a:solidFill>
                          <a:latin typeface="ＭＳ Ｐゴシック"/>
                        </a:rPr>
                        <a:t>の複数のインスタンスが同じ変数にアクセスする場合、それぞれのアクティビティが同時にアクセスすることなく、順序立てて実行されます。このクラスは継承できません。</a:t>
                      </a:r>
                    </a:p>
                  </a:txBody>
                  <a:tcPr marL="9525" marR="9525" marT="9525" marB="0" anchor="ctr"/>
                </a:tc>
              </a:tr>
            </a:tbl>
          </a:graphicData>
        </a:graphic>
      </p:graphicFrame>
      <p:sp>
        <p:nvSpPr>
          <p:cNvPr id="23592" name="テキスト ボックス 4"/>
          <p:cNvSpPr txBox="1">
            <a:spLocks noChangeArrowheads="1"/>
          </p:cNvSpPr>
          <p:nvPr/>
        </p:nvSpPr>
        <p:spPr bwMode="auto">
          <a:xfrm>
            <a:off x="5857875" y="6357938"/>
            <a:ext cx="2352675" cy="277812"/>
          </a:xfrm>
          <a:prstGeom prst="rect">
            <a:avLst/>
          </a:prstGeom>
          <a:noFill/>
          <a:ln w="9525">
            <a:noFill/>
            <a:miter lim="800000"/>
            <a:headEnd/>
            <a:tailEnd/>
          </a:ln>
        </p:spPr>
        <p:txBody>
          <a:bodyPr wrap="none">
            <a:spAutoFit/>
          </a:bodyPr>
          <a:lstStyle/>
          <a:p>
            <a:r>
              <a:rPr lang="ja-JP" altLang="en-US" sz="1200"/>
              <a:t>出典</a:t>
            </a:r>
            <a:r>
              <a:rPr lang="en-US" altLang="ja-JP" sz="1200"/>
              <a:t>:Microsoft</a:t>
            </a:r>
            <a:r>
              <a:rPr lang="ja-JP" altLang="en-US" sz="1200"/>
              <a:t>社 </a:t>
            </a:r>
            <a:r>
              <a:rPr lang="en-US" altLang="ja-JP" sz="1200"/>
              <a:t>MSDN</a:t>
            </a:r>
            <a:r>
              <a:rPr lang="ja-JP" altLang="en-US" sz="1200"/>
              <a:t>ライブラリ</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タイトル 1"/>
          <p:cNvSpPr>
            <a:spLocks noGrp="1"/>
          </p:cNvSpPr>
          <p:nvPr>
            <p:ph type="title"/>
          </p:nvPr>
        </p:nvSpPr>
        <p:spPr>
          <a:xfrm>
            <a:off x="457200" y="274638"/>
            <a:ext cx="8229600" cy="1011237"/>
          </a:xfrm>
        </p:spPr>
        <p:txBody>
          <a:bodyPr/>
          <a:lstStyle/>
          <a:p>
            <a:pPr eaLnBrk="1" hangingPunct="1"/>
            <a:r>
              <a:rPr lang="ja-JP" altLang="en-US" sz="3600" smtClean="0"/>
              <a:t>シーケンシャル・ワークフローで</a:t>
            </a:r>
            <a:r>
              <a:rPr lang="en-US" altLang="ja-JP" sz="3600" smtClean="0"/>
              <a:t/>
            </a:r>
            <a:br>
              <a:rPr lang="en-US" altLang="ja-JP" sz="3600" smtClean="0"/>
            </a:br>
            <a:r>
              <a:rPr lang="ja-JP" altLang="en-US" sz="3600" smtClean="0"/>
              <a:t>使えるアクティビティ</a:t>
            </a:r>
          </a:p>
        </p:txBody>
      </p:sp>
      <p:sp>
        <p:nvSpPr>
          <p:cNvPr id="24578" name="コンテンツ プレースホルダ 5"/>
          <p:cNvSpPr>
            <a:spLocks noGrp="1"/>
          </p:cNvSpPr>
          <p:nvPr>
            <p:ph idx="1"/>
          </p:nvPr>
        </p:nvSpPr>
        <p:spPr/>
        <p:txBody>
          <a:bodyPr/>
          <a:lstStyle/>
          <a:p>
            <a:pPr eaLnBrk="1" hangingPunct="1"/>
            <a:endParaRPr lang="ja-JP" altLang="en-US" smtClean="0"/>
          </a:p>
        </p:txBody>
      </p:sp>
      <p:sp>
        <p:nvSpPr>
          <p:cNvPr id="24579" name="テキスト ボックス 4"/>
          <p:cNvSpPr txBox="1">
            <a:spLocks noChangeArrowheads="1"/>
          </p:cNvSpPr>
          <p:nvPr/>
        </p:nvSpPr>
        <p:spPr bwMode="auto">
          <a:xfrm>
            <a:off x="5857875" y="6357938"/>
            <a:ext cx="2352675" cy="277812"/>
          </a:xfrm>
          <a:prstGeom prst="rect">
            <a:avLst/>
          </a:prstGeom>
          <a:noFill/>
          <a:ln w="9525">
            <a:noFill/>
            <a:miter lim="800000"/>
            <a:headEnd/>
            <a:tailEnd/>
          </a:ln>
        </p:spPr>
        <p:txBody>
          <a:bodyPr wrap="none">
            <a:spAutoFit/>
          </a:bodyPr>
          <a:lstStyle/>
          <a:p>
            <a:r>
              <a:rPr lang="ja-JP" altLang="en-US" sz="1200"/>
              <a:t>出典</a:t>
            </a:r>
            <a:r>
              <a:rPr lang="en-US" altLang="ja-JP" sz="1200"/>
              <a:t>:Microsoft</a:t>
            </a:r>
            <a:r>
              <a:rPr lang="ja-JP" altLang="en-US" sz="1200"/>
              <a:t>社 </a:t>
            </a:r>
            <a:r>
              <a:rPr lang="en-US" altLang="ja-JP" sz="1200"/>
              <a:t>MSDN</a:t>
            </a:r>
            <a:r>
              <a:rPr lang="ja-JP" altLang="en-US" sz="1200"/>
              <a:t>ライブラリ</a:t>
            </a:r>
          </a:p>
        </p:txBody>
      </p:sp>
      <p:graphicFrame>
        <p:nvGraphicFramePr>
          <p:cNvPr id="8" name="コンテンツ プレースホルダ 3"/>
          <p:cNvGraphicFramePr>
            <a:graphicFrameLocks/>
          </p:cNvGraphicFramePr>
          <p:nvPr/>
        </p:nvGraphicFramePr>
        <p:xfrm>
          <a:off x="457200" y="1749425"/>
          <a:ext cx="8229600" cy="3108325"/>
        </p:xfrm>
        <a:graphic>
          <a:graphicData uri="http://schemas.openxmlformats.org/drawingml/2006/table">
            <a:tbl>
              <a:tblPr firstRow="1" bandRow="1">
                <a:tableStyleId>{5C22544A-7EE6-4342-B048-85BDC9FD1C3A}</a:tableStyleId>
              </a:tblPr>
              <a:tblGrid>
                <a:gridCol w="1971660"/>
                <a:gridCol w="6257940"/>
              </a:tblGrid>
              <a:tr h="370840">
                <a:tc>
                  <a:txBody>
                    <a:bodyPr/>
                    <a:lstStyle/>
                    <a:p>
                      <a:pPr algn="ctr" fontAlgn="ctr"/>
                      <a:r>
                        <a:rPr lang="ja-JP" altLang="en-US" sz="1400" b="0" i="0" u="none" strike="noStrike" dirty="0">
                          <a:solidFill>
                            <a:srgbClr val="000000"/>
                          </a:solidFill>
                          <a:latin typeface="ＭＳ Ｐゴシック"/>
                        </a:rPr>
                        <a:t>クラス</a:t>
                      </a:r>
                    </a:p>
                  </a:txBody>
                  <a:tcPr marL="9525" marR="9525" marT="9525" marB="0" anchor="ctr"/>
                </a:tc>
                <a:tc>
                  <a:txBody>
                    <a:bodyPr/>
                    <a:lstStyle/>
                    <a:p>
                      <a:pPr algn="ctr" fontAlgn="ctr"/>
                      <a:r>
                        <a:rPr lang="ja-JP" altLang="en-US" sz="1400" b="0" i="0" u="none" strike="noStrike" dirty="0">
                          <a:solidFill>
                            <a:srgbClr val="000000"/>
                          </a:solidFill>
                          <a:latin typeface="ＭＳ Ｐゴシック"/>
                        </a:rPr>
                        <a:t>説明</a:t>
                      </a:r>
                    </a:p>
                  </a:txBody>
                  <a:tcPr marL="9525" marR="9525" marT="9525" marB="0" anchor="ctr"/>
                </a:tc>
              </a:tr>
              <a:tr h="370840">
                <a:tc>
                  <a:txBody>
                    <a:bodyPr/>
                    <a:lstStyle/>
                    <a:p>
                      <a:pPr algn="l" fontAlgn="ctr"/>
                      <a:r>
                        <a:rPr lang="en-US" sz="1100" b="0" i="0" u="none" strike="noStrike" dirty="0" err="1">
                          <a:solidFill>
                            <a:srgbClr val="000000"/>
                          </a:solidFill>
                          <a:latin typeface="ＭＳ Ｐゴシック"/>
                        </a:rPr>
                        <a:t>TerminateActivity</a:t>
                      </a:r>
                      <a:endParaRPr lang="en-US" sz="1100" b="0"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0" i="0" u="none" strike="noStrike">
                          <a:solidFill>
                            <a:srgbClr val="000000"/>
                          </a:solidFill>
                          <a:latin typeface="ＭＳ Ｐゴシック"/>
                        </a:rPr>
                        <a:t>異常状況が発生したとき、実行中のワークフロー インスタンスを終了します。このクラスは継承できません。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ThrowActivity</a:t>
                      </a:r>
                    </a:p>
                  </a:txBody>
                  <a:tcPr marL="9525" marR="9525" marT="9525" marB="0" anchor="ctr"/>
                </a:tc>
                <a:tc>
                  <a:txBody>
                    <a:bodyPr/>
                    <a:lstStyle/>
                    <a:p>
                      <a:pPr algn="l" fontAlgn="ctr"/>
                      <a:r>
                        <a:rPr lang="ja-JP" altLang="en-US" sz="1100" b="0" i="0" u="none" strike="noStrike" dirty="0">
                          <a:solidFill>
                            <a:srgbClr val="000000"/>
                          </a:solidFill>
                          <a:latin typeface="ＭＳ Ｐゴシック"/>
                        </a:rPr>
                        <a:t>例外をスローする動作をモデル化します。このクラスは継承できません。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TransactionScopeActivity</a:t>
                      </a:r>
                    </a:p>
                  </a:txBody>
                  <a:tcPr marL="9525" marR="9525" marT="9525" marB="0" anchor="ctr"/>
                </a:tc>
                <a:tc>
                  <a:txBody>
                    <a:bodyPr/>
                    <a:lstStyle/>
                    <a:p>
                      <a:pPr algn="l" fontAlgn="ctr"/>
                      <a:r>
                        <a:rPr lang="ja-JP" altLang="en-US" sz="1100" b="0" i="0" u="none" strike="noStrike" dirty="0">
                          <a:solidFill>
                            <a:srgbClr val="000000"/>
                          </a:solidFill>
                          <a:latin typeface="ＭＳ Ｐゴシック"/>
                        </a:rPr>
                        <a:t>ワークフローのうち、トランザクションとして一括処理する範囲。この </a:t>
                      </a:r>
                      <a:r>
                        <a:rPr lang="en-US" altLang="ja-JP" sz="1100" b="0" i="0" u="none" strike="noStrike" dirty="0">
                          <a:solidFill>
                            <a:srgbClr val="000000"/>
                          </a:solidFill>
                          <a:latin typeface="ＭＳ Ｐゴシック"/>
                        </a:rPr>
                        <a:t>Activity </a:t>
                      </a:r>
                      <a:r>
                        <a:rPr lang="ja-JP" altLang="en-US" sz="1100" b="0" i="0" u="none" strike="noStrike" dirty="0">
                          <a:solidFill>
                            <a:srgbClr val="000000"/>
                          </a:solidFill>
                          <a:latin typeface="ＭＳ Ｐゴシック"/>
                        </a:rPr>
                        <a:t>の実行が始まると新しい </a:t>
                      </a:r>
                      <a:r>
                        <a:rPr lang="en-US" altLang="ja-JP" sz="1100" b="0" i="0" u="none" strike="noStrike" dirty="0">
                          <a:solidFill>
                            <a:srgbClr val="000000"/>
                          </a:solidFill>
                          <a:latin typeface="ＭＳ Ｐゴシック"/>
                        </a:rPr>
                        <a:t>Transaction </a:t>
                      </a:r>
                      <a:r>
                        <a:rPr lang="ja-JP" altLang="en-US" sz="1100" b="0" i="0" u="none" strike="noStrike" dirty="0">
                          <a:solidFill>
                            <a:srgbClr val="000000"/>
                          </a:solidFill>
                          <a:latin typeface="ＭＳ Ｐゴシック"/>
                        </a:rPr>
                        <a:t>が起動され、</a:t>
                      </a:r>
                      <a:r>
                        <a:rPr lang="en-US" altLang="ja-JP" sz="1100" b="0" i="0" u="none" strike="noStrike" dirty="0">
                          <a:solidFill>
                            <a:srgbClr val="000000"/>
                          </a:solidFill>
                          <a:latin typeface="ＭＳ Ｐゴシック"/>
                        </a:rPr>
                        <a:t>Activity </a:t>
                      </a:r>
                      <a:r>
                        <a:rPr lang="ja-JP" altLang="en-US" sz="1100" b="0" i="0" u="none" strike="noStrike" dirty="0">
                          <a:solidFill>
                            <a:srgbClr val="000000"/>
                          </a:solidFill>
                          <a:latin typeface="ＭＳ Ｐゴシック"/>
                        </a:rPr>
                        <a:t>を正常に閉じるとトランザクションはコミットされます。このクラスは継承できません。 </a:t>
                      </a:r>
                    </a:p>
                  </a:txBody>
                  <a:tcPr marL="9525" marR="9525" marT="9525" marB="0" anchor="ctr"/>
                </a:tc>
              </a:tr>
              <a:tr h="370840">
                <a:tc>
                  <a:txBody>
                    <a:bodyPr/>
                    <a:lstStyle/>
                    <a:p>
                      <a:pPr algn="l" fontAlgn="ctr"/>
                      <a:r>
                        <a:rPr lang="en-US" sz="1100" b="0" i="0" u="none" strike="noStrike">
                          <a:solidFill>
                            <a:srgbClr val="000000"/>
                          </a:solidFill>
                          <a:latin typeface="ＭＳ Ｐゴシック"/>
                        </a:rPr>
                        <a:t>WebServiceFaultActivity</a:t>
                      </a:r>
                    </a:p>
                  </a:txBody>
                  <a:tcPr marL="9525" marR="9525" marT="9525" marB="0" anchor="ctr"/>
                </a:tc>
                <a:tc>
                  <a:txBody>
                    <a:bodyPr/>
                    <a:lstStyle/>
                    <a:p>
                      <a:pPr algn="l" fontAlgn="ctr"/>
                      <a:r>
                        <a:rPr lang="ja-JP" altLang="en-US" sz="1100" b="0" i="0" u="none" strike="noStrike" dirty="0">
                          <a:solidFill>
                            <a:srgbClr val="000000"/>
                          </a:solidFill>
                          <a:latin typeface="ＭＳ Ｐゴシック"/>
                        </a:rPr>
                        <a:t>ワークフローから </a:t>
                      </a:r>
                      <a:r>
                        <a:rPr lang="en-US" altLang="ja-JP" sz="1100" b="0" i="0" u="none" strike="noStrike" dirty="0">
                          <a:solidFill>
                            <a:srgbClr val="000000"/>
                          </a:solidFill>
                          <a:latin typeface="ＭＳ Ｐゴシック"/>
                        </a:rPr>
                        <a:t>Web </a:t>
                      </a:r>
                      <a:r>
                        <a:rPr lang="ja-JP" altLang="en-US" sz="1100" b="0" i="0" u="none" strike="noStrike" dirty="0">
                          <a:solidFill>
                            <a:srgbClr val="000000"/>
                          </a:solidFill>
                          <a:latin typeface="ＭＳ Ｐゴシック"/>
                        </a:rPr>
                        <a:t>サービス クライアントへのエラーの送信を有効にします。このクラスは継承できません。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WebServiceInputActivity</a:t>
                      </a:r>
                    </a:p>
                  </a:txBody>
                  <a:tcPr marL="9525" marR="9525" marT="9525" marB="0" anchor="ctr"/>
                </a:tc>
                <a:tc>
                  <a:txBody>
                    <a:bodyPr/>
                    <a:lstStyle/>
                    <a:p>
                      <a:pPr algn="l" fontAlgn="ctr"/>
                      <a:r>
                        <a:rPr lang="ja-JP" altLang="en-US" sz="1100" b="0" i="0" u="none" strike="noStrike" dirty="0">
                          <a:solidFill>
                            <a:srgbClr val="000000"/>
                          </a:solidFill>
                          <a:latin typeface="ＭＳ Ｐゴシック"/>
                        </a:rPr>
                        <a:t>ワークフローで </a:t>
                      </a:r>
                      <a:r>
                        <a:rPr lang="en-US" altLang="ja-JP" sz="1100" b="0" i="0" u="none" strike="noStrike" dirty="0">
                          <a:solidFill>
                            <a:srgbClr val="000000"/>
                          </a:solidFill>
                          <a:latin typeface="ＭＳ Ｐゴシック"/>
                        </a:rPr>
                        <a:t>Web </a:t>
                      </a:r>
                      <a:r>
                        <a:rPr lang="ja-JP" altLang="en-US" sz="1100" b="0" i="0" u="none" strike="noStrike" dirty="0">
                          <a:solidFill>
                            <a:srgbClr val="000000"/>
                          </a:solidFill>
                          <a:latin typeface="ＭＳ Ｐゴシック"/>
                        </a:rPr>
                        <a:t>サービスからのデータを受信できるようにします。このクラスは継承できません。</a:t>
                      </a:r>
                    </a:p>
                  </a:txBody>
                  <a:tcPr marL="9525" marR="9525" marT="9525" marB="0" anchor="ctr"/>
                </a:tc>
              </a:tr>
              <a:tr h="370840">
                <a:tc>
                  <a:txBody>
                    <a:bodyPr/>
                    <a:lstStyle/>
                    <a:p>
                      <a:pPr algn="l" fontAlgn="ctr"/>
                      <a:r>
                        <a:rPr lang="en-US" sz="1100" b="0" i="0" u="none" strike="noStrike" dirty="0" err="1">
                          <a:solidFill>
                            <a:srgbClr val="000000"/>
                          </a:solidFill>
                          <a:latin typeface="ＭＳ Ｐゴシック"/>
                        </a:rPr>
                        <a:t>WebServiceOutputActivity</a:t>
                      </a:r>
                      <a:endParaRPr lang="en-US" sz="1100" b="0"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0" i="0" u="none" strike="noStrike" dirty="0">
                          <a:solidFill>
                            <a:srgbClr val="000000"/>
                          </a:solidFill>
                          <a:latin typeface="ＭＳ Ｐゴシック"/>
                        </a:rPr>
                        <a:t>ワークフロー内部から </a:t>
                      </a:r>
                      <a:r>
                        <a:rPr lang="en-US" altLang="ja-JP" sz="1100" b="0" i="0" u="none" strike="noStrike" dirty="0">
                          <a:solidFill>
                            <a:srgbClr val="000000"/>
                          </a:solidFill>
                          <a:latin typeface="ＭＳ Ｐゴシック"/>
                        </a:rPr>
                        <a:t>Web </a:t>
                      </a:r>
                      <a:r>
                        <a:rPr lang="ja-JP" altLang="en-US" sz="1100" b="0" i="0" u="none" strike="noStrike" dirty="0">
                          <a:solidFill>
                            <a:srgbClr val="000000"/>
                          </a:solidFill>
                          <a:latin typeface="ＭＳ Ｐゴシック"/>
                        </a:rPr>
                        <a:t>サービスにデータを送信できるようにします。このクラスは継承できません。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WhileActivity</a:t>
                      </a:r>
                    </a:p>
                  </a:txBody>
                  <a:tcPr marL="9525" marR="9525" marT="9525" marB="0" anchor="ctr"/>
                </a:tc>
                <a:tc>
                  <a:txBody>
                    <a:bodyPr/>
                    <a:lstStyle/>
                    <a:p>
                      <a:pPr algn="l" fontAlgn="ctr"/>
                      <a:r>
                        <a:rPr lang="ja-JP" altLang="en-US" sz="1100" b="0" i="0" u="none" strike="noStrike" dirty="0">
                          <a:solidFill>
                            <a:srgbClr val="000000"/>
                          </a:solidFill>
                          <a:latin typeface="ＭＳ Ｐゴシック"/>
                        </a:rPr>
                        <a:t>特定の条件が </a:t>
                      </a:r>
                      <a:r>
                        <a:rPr lang="en-US" altLang="ja-JP" sz="1100" b="0" i="0" u="none" strike="noStrike" dirty="0">
                          <a:solidFill>
                            <a:srgbClr val="000000"/>
                          </a:solidFill>
                          <a:latin typeface="ＭＳ Ｐゴシック"/>
                        </a:rPr>
                        <a:t>true </a:t>
                      </a:r>
                      <a:r>
                        <a:rPr lang="ja-JP" altLang="en-US" sz="1100" b="0" i="0" u="none" strike="noStrike" dirty="0">
                          <a:solidFill>
                            <a:srgbClr val="000000"/>
                          </a:solidFill>
                          <a:latin typeface="ＭＳ Ｐゴシック"/>
                        </a:rPr>
                        <a:t>である限り、</a:t>
                      </a:r>
                      <a:r>
                        <a:rPr lang="en-US" altLang="ja-JP" sz="1100" b="0" i="0" u="none" strike="noStrike" dirty="0">
                          <a:solidFill>
                            <a:srgbClr val="000000"/>
                          </a:solidFill>
                          <a:latin typeface="ＭＳ Ｐゴシック"/>
                        </a:rPr>
                        <a:t>1 </a:t>
                      </a:r>
                      <a:r>
                        <a:rPr lang="ja-JP" altLang="en-US" sz="1100" b="0" i="0" u="none" strike="noStrike" dirty="0" err="1">
                          <a:solidFill>
                            <a:srgbClr val="000000"/>
                          </a:solidFill>
                          <a:latin typeface="ＭＳ Ｐゴシック"/>
                        </a:rPr>
                        <a:t>つの</a:t>
                      </a:r>
                      <a:r>
                        <a:rPr lang="ja-JP" altLang="en-US" sz="1100" b="0" i="0" u="none" strike="noStrike" dirty="0">
                          <a:solidFill>
                            <a:srgbClr val="000000"/>
                          </a:solidFill>
                          <a:latin typeface="ＭＳ Ｐゴシック"/>
                        </a:rPr>
                        <a:t>子アクティビティを繰り返し実行します。</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タイトル 1"/>
          <p:cNvSpPr>
            <a:spLocks noGrp="1"/>
          </p:cNvSpPr>
          <p:nvPr>
            <p:ph type="title"/>
          </p:nvPr>
        </p:nvSpPr>
        <p:spPr>
          <a:xfrm>
            <a:off x="457200" y="274638"/>
            <a:ext cx="8229600" cy="654050"/>
          </a:xfrm>
        </p:spPr>
        <p:txBody>
          <a:bodyPr/>
          <a:lstStyle/>
          <a:p>
            <a:pPr eaLnBrk="1" hangingPunct="1"/>
            <a:r>
              <a:rPr lang="ja-JP" altLang="en-US" sz="3600" smtClean="0"/>
              <a:t>ステートマシン・ワークフロー</a:t>
            </a:r>
          </a:p>
        </p:txBody>
      </p:sp>
      <p:sp>
        <p:nvSpPr>
          <p:cNvPr id="25602" name="コンテンツ プレースホルダ 2"/>
          <p:cNvSpPr>
            <a:spLocks noGrp="1"/>
          </p:cNvSpPr>
          <p:nvPr>
            <p:ph idx="1"/>
          </p:nvPr>
        </p:nvSpPr>
        <p:spPr/>
        <p:txBody>
          <a:bodyPr/>
          <a:lstStyle/>
          <a:p>
            <a:pPr eaLnBrk="1" hangingPunct="1"/>
            <a:r>
              <a:rPr lang="ja-JP" altLang="en-US" sz="3000" smtClean="0"/>
              <a:t>ステートマシン・ワークフローは、一連の状態、遷移、および動作で構成されます。</a:t>
            </a:r>
            <a:endParaRPr lang="en-US" altLang="ja-JP" sz="3000" smtClean="0"/>
          </a:p>
          <a:p>
            <a:pPr eaLnBrk="1" hangingPunct="1"/>
            <a:r>
              <a:rPr lang="en-US" altLang="ja-JP" sz="3000" smtClean="0"/>
              <a:t>1</a:t>
            </a:r>
            <a:r>
              <a:rPr lang="ja-JP" altLang="en-US" sz="3000" smtClean="0"/>
              <a:t>つの状態を開始状態とし、その後は、イベントや動作により、別の状態へと遷移していきます。</a:t>
            </a:r>
            <a:r>
              <a:rPr lang="en-US" altLang="ja-JP" sz="3000" smtClean="0"/>
              <a:t>(</a:t>
            </a:r>
            <a:r>
              <a:rPr lang="ja-JP" altLang="en-US" sz="3000" smtClean="0"/>
              <a:t>ただし、必ず別の状態へ遷移する必要は有りません</a:t>
            </a:r>
            <a:r>
              <a:rPr lang="en-US" altLang="ja-JP" sz="3000" smtClean="0"/>
              <a:t>)</a:t>
            </a:r>
          </a:p>
          <a:p>
            <a:pPr eaLnBrk="1" hangingPunct="1"/>
            <a:r>
              <a:rPr lang="ja-JP" altLang="en-US" sz="3000" smtClean="0"/>
              <a:t>また、ステートマシン・ワークフローには、ワークフローの終わりを特定する最終状態を指定できます。</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タイトル 1"/>
          <p:cNvSpPr>
            <a:spLocks noGrp="1"/>
          </p:cNvSpPr>
          <p:nvPr>
            <p:ph type="title"/>
          </p:nvPr>
        </p:nvSpPr>
        <p:spPr>
          <a:xfrm>
            <a:off x="457200" y="274638"/>
            <a:ext cx="8229600" cy="654050"/>
          </a:xfrm>
        </p:spPr>
        <p:txBody>
          <a:bodyPr/>
          <a:lstStyle/>
          <a:p>
            <a:pPr eaLnBrk="1" hangingPunct="1"/>
            <a:r>
              <a:rPr lang="ja-JP" altLang="en-US" sz="3600" smtClean="0"/>
              <a:t>単純なステートマシン･ワークフロー</a:t>
            </a:r>
          </a:p>
        </p:txBody>
      </p:sp>
      <p:sp>
        <p:nvSpPr>
          <p:cNvPr id="26626" name="コンテンツ プレースホルダ 2"/>
          <p:cNvSpPr>
            <a:spLocks noGrp="1"/>
          </p:cNvSpPr>
          <p:nvPr>
            <p:ph idx="1"/>
          </p:nvPr>
        </p:nvSpPr>
        <p:spPr/>
        <p:txBody>
          <a:bodyPr/>
          <a:lstStyle/>
          <a:p>
            <a:pPr eaLnBrk="1" hangingPunct="1"/>
            <a:r>
              <a:rPr lang="ja-JP" altLang="en-US" smtClean="0"/>
              <a:t>最も単純なステートマシン・ワークスロー</a:t>
            </a:r>
          </a:p>
        </p:txBody>
      </p:sp>
      <p:sp>
        <p:nvSpPr>
          <p:cNvPr id="4" name="Rounded Rectangle 3"/>
          <p:cNvSpPr/>
          <p:nvPr/>
        </p:nvSpPr>
        <p:spPr bwMode="auto">
          <a:xfrm>
            <a:off x="457200" y="2667000"/>
            <a:ext cx="1327562" cy="685799"/>
          </a:xfrm>
          <a:prstGeom prst="roundRect">
            <a:avLst>
              <a:gd name="adj" fmla="val 9033"/>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lIns="91436" tIns="45718" rIns="91436" bIns="45718" anchor="ctr"/>
          <a:lstStyle/>
          <a:p>
            <a:pPr algn="ctr" defTabSz="914099" fontAlgn="auto">
              <a:spcBef>
                <a:spcPts val="0"/>
              </a:spcBef>
              <a:spcAft>
                <a:spcPts val="0"/>
              </a:spcAft>
              <a:defRPr/>
            </a:pPr>
            <a:r>
              <a:rPr lang="en-US" sz="2000" dirty="0">
                <a:solidFill>
                  <a:srgbClr val="FFFFFF"/>
                </a:solidFill>
                <a:effectLst>
                  <a:outerShdw blurRad="38100" dist="38100" dir="2700000" algn="tl">
                    <a:srgbClr val="000000">
                      <a:alpha val="43137"/>
                    </a:srgbClr>
                  </a:outerShdw>
                </a:effectLst>
                <a:latin typeface="Calibri" pitchFamily="34" charset="0"/>
              </a:rPr>
              <a:t>Create</a:t>
            </a:r>
          </a:p>
        </p:txBody>
      </p:sp>
      <p:sp>
        <p:nvSpPr>
          <p:cNvPr id="5" name="Rounded Rectangle 4"/>
          <p:cNvSpPr/>
          <p:nvPr/>
        </p:nvSpPr>
        <p:spPr bwMode="auto">
          <a:xfrm>
            <a:off x="2057400" y="2667000"/>
            <a:ext cx="1327562" cy="685799"/>
          </a:xfrm>
          <a:prstGeom prst="roundRect">
            <a:avLst>
              <a:gd name="adj" fmla="val 9033"/>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lIns="91436" tIns="45718" rIns="91436" bIns="45718" anchor="ctr"/>
          <a:lstStyle/>
          <a:p>
            <a:pPr algn="ctr" defTabSz="914099">
              <a:defRPr/>
            </a:pPr>
            <a:r>
              <a:rPr lang="en-US" sz="2000" dirty="0">
                <a:solidFill>
                  <a:srgbClr val="FFFFFF"/>
                </a:solidFill>
                <a:effectLst>
                  <a:outerShdw blurRad="38100" dist="38100" dir="2700000" algn="tl">
                    <a:srgbClr val="000000">
                      <a:alpha val="43137"/>
                    </a:srgbClr>
                  </a:outerShdw>
                </a:effectLst>
                <a:latin typeface="Calibri" pitchFamily="34" charset="0"/>
              </a:rPr>
              <a:t>Start</a:t>
            </a:r>
          </a:p>
        </p:txBody>
      </p:sp>
      <p:sp>
        <p:nvSpPr>
          <p:cNvPr id="6" name="Rounded Rectangle 5"/>
          <p:cNvSpPr/>
          <p:nvPr/>
        </p:nvSpPr>
        <p:spPr bwMode="auto">
          <a:xfrm>
            <a:off x="3657600" y="2667000"/>
            <a:ext cx="1295400" cy="685800"/>
          </a:xfrm>
          <a:prstGeom prst="roundRect">
            <a:avLst>
              <a:gd name="adj" fmla="val 9033"/>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lIns="91436" tIns="45718" rIns="91436" bIns="45718" anchor="ctr"/>
          <a:lstStyle/>
          <a:p>
            <a:pPr algn="ctr" defTabSz="914099">
              <a:defRPr/>
            </a:pPr>
            <a:r>
              <a:rPr lang="en-US" sz="2000" dirty="0">
                <a:solidFill>
                  <a:srgbClr val="FFFFFF"/>
                </a:solidFill>
                <a:effectLst>
                  <a:outerShdw blurRad="38100" dist="38100" dir="2700000" algn="tl">
                    <a:srgbClr val="000000">
                      <a:alpha val="43137"/>
                    </a:srgbClr>
                  </a:outerShdw>
                </a:effectLst>
                <a:latin typeface="Calibri" pitchFamily="34" charset="0"/>
              </a:rPr>
              <a:t>Execute Activities</a:t>
            </a:r>
          </a:p>
        </p:txBody>
      </p:sp>
      <p:sp>
        <p:nvSpPr>
          <p:cNvPr id="7" name="Rounded Rectangle 6"/>
          <p:cNvSpPr/>
          <p:nvPr/>
        </p:nvSpPr>
        <p:spPr bwMode="auto">
          <a:xfrm>
            <a:off x="3657600" y="3657600"/>
            <a:ext cx="1295400" cy="685800"/>
          </a:xfrm>
          <a:prstGeom prst="roundRect">
            <a:avLst>
              <a:gd name="adj" fmla="val 9033"/>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lIns="91436" tIns="45718" rIns="91436" bIns="45718" anchor="ctr"/>
          <a:lstStyle/>
          <a:p>
            <a:pPr algn="ctr" defTabSz="914099">
              <a:defRPr/>
            </a:pPr>
            <a:r>
              <a:rPr lang="en-US" sz="2000" dirty="0">
                <a:solidFill>
                  <a:srgbClr val="FFFFFF"/>
                </a:solidFill>
                <a:effectLst>
                  <a:outerShdw blurRad="38100" dist="38100" dir="2700000" algn="tl">
                    <a:srgbClr val="000000">
                      <a:alpha val="43137"/>
                    </a:srgbClr>
                  </a:outerShdw>
                </a:effectLst>
                <a:latin typeface="Calibri" pitchFamily="34" charset="0"/>
              </a:rPr>
              <a:t>Receive Message</a:t>
            </a:r>
          </a:p>
        </p:txBody>
      </p:sp>
      <p:sp>
        <p:nvSpPr>
          <p:cNvPr id="8" name="Rounded Rectangle 7"/>
          <p:cNvSpPr/>
          <p:nvPr/>
        </p:nvSpPr>
        <p:spPr bwMode="auto">
          <a:xfrm>
            <a:off x="5715000" y="3657600"/>
            <a:ext cx="1295400" cy="685800"/>
          </a:xfrm>
          <a:prstGeom prst="roundRect">
            <a:avLst>
              <a:gd name="adj" fmla="val 9033"/>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lIns="91436" tIns="45718" rIns="91436" bIns="45718" anchor="ctr"/>
          <a:lstStyle/>
          <a:p>
            <a:pPr algn="ctr" defTabSz="914099">
              <a:defRPr/>
            </a:pPr>
            <a:r>
              <a:rPr lang="en-US" sz="2000" dirty="0">
                <a:solidFill>
                  <a:srgbClr val="FFFFFF"/>
                </a:solidFill>
                <a:effectLst>
                  <a:outerShdw blurRad="38100" dist="38100" dir="2700000" algn="tl">
                    <a:srgbClr val="000000">
                      <a:alpha val="43137"/>
                    </a:srgbClr>
                  </a:outerShdw>
                </a:effectLst>
                <a:latin typeface="Calibri" pitchFamily="34" charset="0"/>
              </a:rPr>
              <a:t>Idle</a:t>
            </a:r>
          </a:p>
        </p:txBody>
      </p:sp>
      <p:sp>
        <p:nvSpPr>
          <p:cNvPr id="9" name="Rounded Rectangle 9"/>
          <p:cNvSpPr/>
          <p:nvPr/>
        </p:nvSpPr>
        <p:spPr bwMode="auto">
          <a:xfrm>
            <a:off x="7086600" y="2667000"/>
            <a:ext cx="1524000" cy="685800"/>
          </a:xfrm>
          <a:prstGeom prst="roundRect">
            <a:avLst>
              <a:gd name="adj" fmla="val 9033"/>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lIns="91436" tIns="45718" rIns="91436" bIns="45718" anchor="ctr"/>
          <a:lstStyle/>
          <a:p>
            <a:pPr algn="r" defTabSz="914099">
              <a:defRPr/>
            </a:pPr>
            <a:r>
              <a:rPr lang="en-US" sz="2000" dirty="0">
                <a:solidFill>
                  <a:srgbClr val="FFFFFF"/>
                </a:solidFill>
                <a:effectLst>
                  <a:outerShdw blurRad="38100" dist="38100" dir="2700000" algn="tl">
                    <a:srgbClr val="000000">
                      <a:alpha val="43137"/>
                    </a:srgbClr>
                  </a:outerShdw>
                </a:effectLst>
                <a:latin typeface="Calibri" pitchFamily="34" charset="0"/>
              </a:rPr>
              <a:t>Complete</a:t>
            </a:r>
          </a:p>
        </p:txBody>
      </p:sp>
      <p:cxnSp>
        <p:nvCxnSpPr>
          <p:cNvPr id="10" name="Shape 22"/>
          <p:cNvCxnSpPr>
            <a:stCxn id="0" idx="2"/>
            <a:endCxn id="0" idx="2"/>
          </p:cNvCxnSpPr>
          <p:nvPr/>
        </p:nvCxnSpPr>
        <p:spPr>
          <a:xfrm rot="5400000">
            <a:off x="5334000" y="3314701"/>
            <a:ext cx="3175" cy="2057400"/>
          </a:xfrm>
          <a:prstGeom prst="bentConnector3">
            <a:avLst>
              <a:gd name="adj1" fmla="val 14395466"/>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Elbow Connector 36"/>
          <p:cNvCxnSpPr>
            <a:endCxn id="0" idx="0"/>
          </p:cNvCxnSpPr>
          <p:nvPr/>
        </p:nvCxnSpPr>
        <p:spPr>
          <a:xfrm>
            <a:off x="4953000" y="3124200"/>
            <a:ext cx="1409700" cy="533400"/>
          </a:xfrm>
          <a:prstGeom prst="bentConnector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Elbow Connector 44"/>
          <p:cNvCxnSpPr>
            <a:stCxn id="0" idx="0"/>
            <a:endCxn id="0" idx="0"/>
          </p:cNvCxnSpPr>
          <p:nvPr/>
        </p:nvCxnSpPr>
        <p:spPr>
          <a:xfrm rot="5400000" flipH="1" flipV="1">
            <a:off x="6076950" y="895351"/>
            <a:ext cx="3175" cy="3543300"/>
          </a:xfrm>
          <a:prstGeom prst="bentConnector3">
            <a:avLst>
              <a:gd name="adj1" fmla="val 14395466"/>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47"/>
          <p:cNvCxnSpPr>
            <a:stCxn id="0" idx="3"/>
            <a:endCxn id="0" idx="1"/>
          </p:cNvCxnSpPr>
          <p:nvPr/>
        </p:nvCxnSpPr>
        <p:spPr>
          <a:xfrm>
            <a:off x="1784350" y="3009900"/>
            <a:ext cx="27305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48"/>
          <p:cNvCxnSpPr>
            <a:stCxn id="0" idx="3"/>
            <a:endCxn id="0" idx="1"/>
          </p:cNvCxnSpPr>
          <p:nvPr/>
        </p:nvCxnSpPr>
        <p:spPr>
          <a:xfrm>
            <a:off x="3384550" y="3009900"/>
            <a:ext cx="27305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52"/>
          <p:cNvCxnSpPr>
            <a:stCxn id="0" idx="0"/>
            <a:endCxn id="0" idx="2"/>
          </p:cNvCxnSpPr>
          <p:nvPr/>
        </p:nvCxnSpPr>
        <p:spPr>
          <a:xfrm rot="5400000" flipH="1" flipV="1">
            <a:off x="4152901" y="3505200"/>
            <a:ext cx="304800" cy="317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Lightning Bolt 57"/>
          <p:cNvSpPr/>
          <p:nvPr/>
        </p:nvSpPr>
        <p:spPr bwMode="auto">
          <a:xfrm rot="3534647">
            <a:off x="5753379" y="3823232"/>
            <a:ext cx="381000" cy="304800"/>
          </a:xfrm>
          <a:prstGeom prst="lightningBolt">
            <a:avLst/>
          </a:prstGeom>
          <a:ln>
            <a:solidFill>
              <a:schemeClr val="tx1"/>
            </a:solidFill>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lIns="91436" tIns="45718" rIns="91436" bIns="45718" anchor="ctr"/>
          <a:lstStyle/>
          <a:p>
            <a:pPr algn="ctr" defTabSz="914099" fontAlgn="auto">
              <a:spcBef>
                <a:spcPts val="0"/>
              </a:spcBef>
              <a:spcAft>
                <a:spcPts val="0"/>
              </a:spcAft>
              <a:defRPr/>
            </a:pPr>
            <a:endParaRPr lang="en-US" sz="2000" dirty="0">
              <a:solidFill>
                <a:srgbClr val="FFFFFF"/>
              </a:solidFill>
              <a:effectLst>
                <a:outerShdw blurRad="38100" dist="38100" dir="2700000" algn="tl">
                  <a:srgbClr val="000000">
                    <a:alpha val="43137"/>
                  </a:srgbClr>
                </a:outerShdw>
              </a:effectLst>
              <a:latin typeface="Calibri" pitchFamily="34" charset="0"/>
            </a:endParaRPr>
          </a:p>
        </p:txBody>
      </p:sp>
      <p:sp>
        <p:nvSpPr>
          <p:cNvPr id="17" name="Lightning Bolt 58"/>
          <p:cNvSpPr/>
          <p:nvPr/>
        </p:nvSpPr>
        <p:spPr bwMode="auto">
          <a:xfrm rot="3534647">
            <a:off x="2019579" y="2832633"/>
            <a:ext cx="381000" cy="304800"/>
          </a:xfrm>
          <a:prstGeom prst="lightningBolt">
            <a:avLst/>
          </a:prstGeom>
          <a:ln>
            <a:solidFill>
              <a:schemeClr val="tx1"/>
            </a:solidFill>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lIns="91436" tIns="45718" rIns="91436" bIns="45718" anchor="ctr"/>
          <a:lstStyle/>
          <a:p>
            <a:pPr algn="ctr" defTabSz="914099" fontAlgn="auto">
              <a:spcBef>
                <a:spcPts val="0"/>
              </a:spcBef>
              <a:spcAft>
                <a:spcPts val="0"/>
              </a:spcAft>
              <a:defRPr/>
            </a:pPr>
            <a:endParaRPr lang="en-US" sz="2000" dirty="0">
              <a:solidFill>
                <a:srgbClr val="FFFFFF"/>
              </a:solidFill>
              <a:effectLst>
                <a:outerShdw blurRad="38100" dist="38100" dir="2700000" algn="tl">
                  <a:srgbClr val="000000">
                    <a:alpha val="43137"/>
                  </a:srgbClr>
                </a:outerShdw>
              </a:effectLst>
              <a:latin typeface="Calibri" pitchFamily="34" charset="0"/>
            </a:endParaRPr>
          </a:p>
        </p:txBody>
      </p:sp>
      <p:sp>
        <p:nvSpPr>
          <p:cNvPr id="18" name="Lightning Bolt 59"/>
          <p:cNvSpPr/>
          <p:nvPr/>
        </p:nvSpPr>
        <p:spPr bwMode="auto">
          <a:xfrm rot="3534647">
            <a:off x="419379" y="2832631"/>
            <a:ext cx="381000" cy="304800"/>
          </a:xfrm>
          <a:prstGeom prst="lightningBolt">
            <a:avLst/>
          </a:prstGeom>
          <a:ln>
            <a:solidFill>
              <a:schemeClr val="tx1"/>
            </a:solidFill>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lIns="91436" tIns="45718" rIns="91436" bIns="45718" anchor="ctr"/>
          <a:lstStyle/>
          <a:p>
            <a:pPr algn="ctr" defTabSz="914099" fontAlgn="auto">
              <a:spcBef>
                <a:spcPts val="0"/>
              </a:spcBef>
              <a:spcAft>
                <a:spcPts val="0"/>
              </a:spcAft>
              <a:defRPr/>
            </a:pPr>
            <a:endParaRPr lang="en-US" sz="2000" dirty="0">
              <a:solidFill>
                <a:srgbClr val="FFFFFF"/>
              </a:solidFill>
              <a:effectLst>
                <a:outerShdw blurRad="38100" dist="38100" dir="2700000" algn="tl">
                  <a:srgbClr val="000000">
                    <a:alpha val="43137"/>
                  </a:srgbClr>
                </a:outerShdw>
              </a:effectLst>
              <a:latin typeface="Calibri" pitchFamily="34" charset="0"/>
            </a:endParaRPr>
          </a:p>
        </p:txBody>
      </p:sp>
      <p:sp>
        <p:nvSpPr>
          <p:cNvPr id="19" name="Lightning Bolt 60"/>
          <p:cNvSpPr/>
          <p:nvPr/>
        </p:nvSpPr>
        <p:spPr bwMode="auto">
          <a:xfrm rot="3534647">
            <a:off x="7048779" y="2832633"/>
            <a:ext cx="381000" cy="304800"/>
          </a:xfrm>
          <a:prstGeom prst="lightningBolt">
            <a:avLst/>
          </a:prstGeom>
          <a:ln>
            <a:solidFill>
              <a:schemeClr val="tx1"/>
            </a:solidFill>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lIns="91436" tIns="45718" rIns="91436" bIns="45718" anchor="ctr"/>
          <a:lstStyle/>
          <a:p>
            <a:pPr algn="ctr" defTabSz="914099" fontAlgn="auto">
              <a:spcBef>
                <a:spcPts val="0"/>
              </a:spcBef>
              <a:spcAft>
                <a:spcPts val="0"/>
              </a:spcAft>
              <a:defRPr/>
            </a:pPr>
            <a:endParaRPr lang="en-US" sz="2000" dirty="0">
              <a:solidFill>
                <a:srgbClr val="FFFFFF"/>
              </a:solidFill>
              <a:effectLst>
                <a:outerShdw blurRad="38100" dist="38100" dir="2700000" algn="tl">
                  <a:srgbClr val="000000">
                    <a:alpha val="43137"/>
                  </a:srgbClr>
                </a:outerShdw>
              </a:effectLst>
              <a:latin typeface="Calibri" pitchFamily="34" charset="0"/>
            </a:endParaRPr>
          </a:p>
        </p:txBody>
      </p:sp>
      <p:sp>
        <p:nvSpPr>
          <p:cNvPr id="26663" name="テキスト ボックス 19"/>
          <p:cNvSpPr txBox="1">
            <a:spLocks noChangeArrowheads="1"/>
          </p:cNvSpPr>
          <p:nvPr/>
        </p:nvSpPr>
        <p:spPr bwMode="auto">
          <a:xfrm>
            <a:off x="6072188" y="5929313"/>
            <a:ext cx="2352675" cy="276225"/>
          </a:xfrm>
          <a:prstGeom prst="rect">
            <a:avLst/>
          </a:prstGeom>
          <a:noFill/>
          <a:ln w="9525">
            <a:noFill/>
            <a:miter lim="800000"/>
            <a:headEnd/>
            <a:tailEnd/>
          </a:ln>
        </p:spPr>
        <p:txBody>
          <a:bodyPr wrap="none">
            <a:spAutoFit/>
          </a:bodyPr>
          <a:lstStyle/>
          <a:p>
            <a:r>
              <a:rPr lang="ja-JP" altLang="en-US" sz="1200"/>
              <a:t>出典</a:t>
            </a:r>
            <a:r>
              <a:rPr lang="en-US" altLang="ja-JP" sz="1200"/>
              <a:t>:Microsoft</a:t>
            </a:r>
            <a:r>
              <a:rPr lang="ja-JP" altLang="en-US" sz="1200"/>
              <a:t>社 </a:t>
            </a:r>
            <a:r>
              <a:rPr lang="en-US" altLang="ja-JP" sz="1200"/>
              <a:t>MSDN</a:t>
            </a:r>
            <a:r>
              <a:rPr lang="ja-JP" altLang="en-US" sz="1200"/>
              <a:t>ライブラリ</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54050"/>
          </a:xfrm>
        </p:spPr>
        <p:txBody>
          <a:bodyPr>
            <a:normAutofit fontScale="90000"/>
          </a:bodyPr>
          <a:lstStyle/>
          <a:p>
            <a:pPr eaLnBrk="1" hangingPunct="1">
              <a:defRPr/>
            </a:pPr>
            <a:r>
              <a:rPr lang="ja-JP" altLang="en-US" sz="3600" dirty="0" smtClean="0"/>
              <a:t>持続性のあるステートマシン･ワークフロー</a:t>
            </a:r>
            <a:endParaRPr lang="ja-JP" altLang="en-US" sz="3600" dirty="0"/>
          </a:p>
        </p:txBody>
      </p:sp>
      <p:sp>
        <p:nvSpPr>
          <p:cNvPr id="27650" name="コンテンツ プレースホルダ 2"/>
          <p:cNvSpPr>
            <a:spLocks noGrp="1"/>
          </p:cNvSpPr>
          <p:nvPr>
            <p:ph idx="1"/>
          </p:nvPr>
        </p:nvSpPr>
        <p:spPr>
          <a:xfrm>
            <a:off x="457200" y="1071563"/>
            <a:ext cx="8229600" cy="5054600"/>
          </a:xfrm>
        </p:spPr>
        <p:txBody>
          <a:bodyPr/>
          <a:lstStyle/>
          <a:p>
            <a:pPr eaLnBrk="1" hangingPunct="1"/>
            <a:r>
              <a:rPr lang="ja-JP" altLang="en-US" smtClean="0"/>
              <a:t>持続性のあるステートマシン・ワークフロー</a:t>
            </a:r>
            <a:endParaRPr lang="en-US" altLang="ja-JP" smtClean="0"/>
          </a:p>
          <a:p>
            <a:pPr eaLnBrk="1" hangingPunct="1"/>
            <a:endParaRPr lang="ja-JP" altLang="en-US" smtClean="0"/>
          </a:p>
        </p:txBody>
      </p:sp>
      <p:sp>
        <p:nvSpPr>
          <p:cNvPr id="27651" name="テキスト ボックス 19"/>
          <p:cNvSpPr txBox="1">
            <a:spLocks noChangeArrowheads="1"/>
          </p:cNvSpPr>
          <p:nvPr/>
        </p:nvSpPr>
        <p:spPr bwMode="auto">
          <a:xfrm>
            <a:off x="6072188" y="5929313"/>
            <a:ext cx="2352675" cy="276225"/>
          </a:xfrm>
          <a:prstGeom prst="rect">
            <a:avLst/>
          </a:prstGeom>
          <a:noFill/>
          <a:ln w="9525">
            <a:noFill/>
            <a:miter lim="800000"/>
            <a:headEnd/>
            <a:tailEnd/>
          </a:ln>
        </p:spPr>
        <p:txBody>
          <a:bodyPr wrap="none">
            <a:spAutoFit/>
          </a:bodyPr>
          <a:lstStyle/>
          <a:p>
            <a:r>
              <a:rPr lang="ja-JP" altLang="en-US" sz="1200"/>
              <a:t>出典</a:t>
            </a:r>
            <a:r>
              <a:rPr lang="en-US" altLang="ja-JP" sz="1200"/>
              <a:t>:Microsoft</a:t>
            </a:r>
            <a:r>
              <a:rPr lang="ja-JP" altLang="en-US" sz="1200"/>
              <a:t>社 </a:t>
            </a:r>
            <a:r>
              <a:rPr lang="en-US" altLang="ja-JP" sz="1200"/>
              <a:t>MSDN</a:t>
            </a:r>
            <a:r>
              <a:rPr lang="ja-JP" altLang="en-US" sz="1200"/>
              <a:t>ライブラリ</a:t>
            </a:r>
          </a:p>
        </p:txBody>
      </p:sp>
      <p:sp>
        <p:nvSpPr>
          <p:cNvPr id="21" name="Rounded Rectangle 4"/>
          <p:cNvSpPr/>
          <p:nvPr/>
        </p:nvSpPr>
        <p:spPr bwMode="auto">
          <a:xfrm>
            <a:off x="2090766" y="1929596"/>
            <a:ext cx="1327562" cy="685799"/>
          </a:xfrm>
          <a:prstGeom prst="roundRect">
            <a:avLst>
              <a:gd name="adj" fmla="val 9033"/>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lIns="91436" tIns="45718" rIns="91436" bIns="45718" anchor="ctr"/>
          <a:lstStyle/>
          <a:p>
            <a:pPr algn="ctr" defTabSz="914099">
              <a:defRPr/>
            </a:pPr>
            <a:r>
              <a:rPr lang="en-US" sz="2000" dirty="0">
                <a:solidFill>
                  <a:srgbClr val="FFFFFF"/>
                </a:solidFill>
                <a:effectLst>
                  <a:outerShdw blurRad="38100" dist="38100" dir="2700000" algn="tl">
                    <a:srgbClr val="000000">
                      <a:alpha val="43137"/>
                    </a:srgbClr>
                  </a:outerShdw>
                </a:effectLst>
                <a:latin typeface="Calibri" pitchFamily="34" charset="0"/>
              </a:rPr>
              <a:t>Start</a:t>
            </a:r>
          </a:p>
        </p:txBody>
      </p:sp>
      <p:sp>
        <p:nvSpPr>
          <p:cNvPr id="22" name="Rounded Rectangle 5"/>
          <p:cNvSpPr/>
          <p:nvPr/>
        </p:nvSpPr>
        <p:spPr bwMode="auto">
          <a:xfrm>
            <a:off x="3690966" y="1929596"/>
            <a:ext cx="1295400" cy="685800"/>
          </a:xfrm>
          <a:prstGeom prst="roundRect">
            <a:avLst>
              <a:gd name="adj" fmla="val 9033"/>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lIns="91436" tIns="45718" rIns="91436" bIns="45718" anchor="ctr"/>
          <a:lstStyle/>
          <a:p>
            <a:pPr algn="ctr" defTabSz="914099">
              <a:defRPr/>
            </a:pPr>
            <a:r>
              <a:rPr lang="en-US" sz="2000" dirty="0">
                <a:solidFill>
                  <a:srgbClr val="FFFFFF"/>
                </a:solidFill>
                <a:effectLst>
                  <a:outerShdw blurRad="38100" dist="38100" dir="2700000" algn="tl">
                    <a:srgbClr val="000000">
                      <a:alpha val="43137"/>
                    </a:srgbClr>
                  </a:outerShdw>
                </a:effectLst>
                <a:latin typeface="Calibri" pitchFamily="34" charset="0"/>
              </a:rPr>
              <a:t>Execute Activities</a:t>
            </a:r>
          </a:p>
        </p:txBody>
      </p:sp>
      <p:sp>
        <p:nvSpPr>
          <p:cNvPr id="23" name="Rounded Rectangle 6"/>
          <p:cNvSpPr/>
          <p:nvPr/>
        </p:nvSpPr>
        <p:spPr bwMode="auto">
          <a:xfrm>
            <a:off x="3690966" y="3833802"/>
            <a:ext cx="1295400" cy="685800"/>
          </a:xfrm>
          <a:prstGeom prst="roundRect">
            <a:avLst>
              <a:gd name="adj" fmla="val 9033"/>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lIns="91436" tIns="45718" rIns="91436" bIns="45718" anchor="ctr"/>
          <a:lstStyle/>
          <a:p>
            <a:pPr algn="ctr" defTabSz="914099">
              <a:defRPr/>
            </a:pPr>
            <a:r>
              <a:rPr lang="en-US" sz="2000" dirty="0">
                <a:solidFill>
                  <a:srgbClr val="FFFFFF"/>
                </a:solidFill>
                <a:effectLst>
                  <a:outerShdw blurRad="38100" dist="38100" dir="2700000" algn="tl">
                    <a:srgbClr val="000000">
                      <a:alpha val="43137"/>
                    </a:srgbClr>
                  </a:outerShdw>
                </a:effectLst>
                <a:latin typeface="Calibri" pitchFamily="34" charset="0"/>
              </a:rPr>
              <a:t>Receive</a:t>
            </a:r>
          </a:p>
          <a:p>
            <a:pPr algn="ctr" defTabSz="914099">
              <a:defRPr/>
            </a:pPr>
            <a:r>
              <a:rPr lang="en-US" sz="2000" dirty="0">
                <a:solidFill>
                  <a:srgbClr val="FFFFFF"/>
                </a:solidFill>
                <a:effectLst>
                  <a:outerShdw blurRad="38100" dist="38100" dir="2700000" algn="tl">
                    <a:srgbClr val="000000">
                      <a:alpha val="43137"/>
                    </a:srgbClr>
                  </a:outerShdw>
                </a:effectLst>
                <a:latin typeface="Calibri" pitchFamily="34" charset="0"/>
              </a:rPr>
              <a:t>Message</a:t>
            </a:r>
          </a:p>
        </p:txBody>
      </p:sp>
      <p:cxnSp>
        <p:nvCxnSpPr>
          <p:cNvPr id="24" name="Shape 22"/>
          <p:cNvCxnSpPr>
            <a:endCxn id="0" idx="2"/>
          </p:cNvCxnSpPr>
          <p:nvPr/>
        </p:nvCxnSpPr>
        <p:spPr>
          <a:xfrm rot="5400000" flipH="1">
            <a:off x="4918076" y="3940175"/>
            <a:ext cx="914400" cy="2073275"/>
          </a:xfrm>
          <a:prstGeom prst="bentConnector3">
            <a:avLst>
              <a:gd name="adj1" fmla="val -2500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Elbow Connector 36"/>
          <p:cNvCxnSpPr/>
          <p:nvPr/>
        </p:nvCxnSpPr>
        <p:spPr>
          <a:xfrm>
            <a:off x="4986338" y="2386013"/>
            <a:ext cx="1409700" cy="533400"/>
          </a:xfrm>
          <a:prstGeom prst="bentConnector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Elbow Connector 44"/>
          <p:cNvCxnSpPr>
            <a:stCxn id="0" idx="0"/>
          </p:cNvCxnSpPr>
          <p:nvPr/>
        </p:nvCxnSpPr>
        <p:spPr>
          <a:xfrm rot="5400000" flipH="1" flipV="1">
            <a:off x="6111081" y="157957"/>
            <a:ext cx="1587" cy="3543300"/>
          </a:xfrm>
          <a:prstGeom prst="bentConnector3">
            <a:avLst>
              <a:gd name="adj1" fmla="val 14395466"/>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47"/>
          <p:cNvCxnSpPr>
            <a:endCxn id="0" idx="1"/>
          </p:cNvCxnSpPr>
          <p:nvPr/>
        </p:nvCxnSpPr>
        <p:spPr>
          <a:xfrm>
            <a:off x="1817688" y="2271713"/>
            <a:ext cx="273050" cy="158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48"/>
          <p:cNvCxnSpPr>
            <a:stCxn id="0" idx="3"/>
            <a:endCxn id="0" idx="1"/>
          </p:cNvCxnSpPr>
          <p:nvPr/>
        </p:nvCxnSpPr>
        <p:spPr>
          <a:xfrm>
            <a:off x="3417888" y="2271713"/>
            <a:ext cx="273050" cy="158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52"/>
          <p:cNvCxnSpPr>
            <a:stCxn id="0" idx="0"/>
          </p:cNvCxnSpPr>
          <p:nvPr/>
        </p:nvCxnSpPr>
        <p:spPr>
          <a:xfrm rot="5400000" flipH="1" flipV="1">
            <a:off x="4225132" y="3718719"/>
            <a:ext cx="228600" cy="158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27667" name="Group 61"/>
          <p:cNvGrpSpPr>
            <a:grpSpLocks/>
          </p:cNvGrpSpPr>
          <p:nvPr/>
        </p:nvGrpSpPr>
        <p:grpSpPr bwMode="auto">
          <a:xfrm>
            <a:off x="5748338" y="2919413"/>
            <a:ext cx="1295400" cy="685800"/>
            <a:chOff x="5715000" y="2820194"/>
            <a:chExt cx="1295400" cy="685800"/>
          </a:xfrm>
        </p:grpSpPr>
        <p:sp>
          <p:nvSpPr>
            <p:cNvPr id="31" name="Rounded Rectangle 7"/>
            <p:cNvSpPr/>
            <p:nvPr/>
          </p:nvSpPr>
          <p:spPr bwMode="auto">
            <a:xfrm>
              <a:off x="5715000" y="2820194"/>
              <a:ext cx="1295400" cy="685800"/>
            </a:xfrm>
            <a:prstGeom prst="roundRect">
              <a:avLst>
                <a:gd name="adj" fmla="val 9033"/>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lIns="91436" tIns="45718" rIns="91436" bIns="45718" anchor="ctr"/>
            <a:lstStyle/>
            <a:p>
              <a:pPr algn="ctr" defTabSz="914099">
                <a:defRPr/>
              </a:pPr>
              <a:r>
                <a:rPr lang="en-US" sz="2000" dirty="0">
                  <a:solidFill>
                    <a:srgbClr val="FFFFFF"/>
                  </a:solidFill>
                  <a:effectLst>
                    <a:outerShdw blurRad="38100" dist="38100" dir="2700000" algn="tl">
                      <a:srgbClr val="000000">
                        <a:alpha val="43137"/>
                      </a:srgbClr>
                    </a:outerShdw>
                  </a:effectLst>
                  <a:latin typeface="Calibri" pitchFamily="34" charset="0"/>
                </a:rPr>
                <a:t>Idle</a:t>
              </a:r>
            </a:p>
          </p:txBody>
        </p:sp>
        <p:sp>
          <p:nvSpPr>
            <p:cNvPr id="32" name="Lightning Bolt 57"/>
            <p:cNvSpPr/>
            <p:nvPr/>
          </p:nvSpPr>
          <p:spPr bwMode="auto">
            <a:xfrm rot="3534647">
              <a:off x="5753379" y="2985826"/>
              <a:ext cx="381000" cy="304800"/>
            </a:xfrm>
            <a:prstGeom prst="lightningBolt">
              <a:avLst/>
            </a:prstGeom>
            <a:ln>
              <a:solidFill>
                <a:schemeClr val="tx1"/>
              </a:solidFill>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lIns="91436" tIns="45718" rIns="91436" bIns="45718" anchor="ctr"/>
            <a:lstStyle/>
            <a:p>
              <a:pPr algn="ctr" defTabSz="914099" fontAlgn="auto">
                <a:spcBef>
                  <a:spcPts val="0"/>
                </a:spcBef>
                <a:spcAft>
                  <a:spcPts val="0"/>
                </a:spcAft>
                <a:defRPr/>
              </a:pPr>
              <a:endParaRPr lang="en-US" sz="2000" dirty="0">
                <a:solidFill>
                  <a:srgbClr val="FFFFFF"/>
                </a:solidFill>
                <a:effectLst>
                  <a:outerShdw blurRad="38100" dist="38100" dir="2700000" algn="tl">
                    <a:srgbClr val="000000">
                      <a:alpha val="43137"/>
                    </a:srgbClr>
                  </a:outerShdw>
                </a:effectLst>
                <a:latin typeface="Calibri" pitchFamily="34" charset="0"/>
              </a:endParaRPr>
            </a:p>
          </p:txBody>
        </p:sp>
      </p:grpSp>
      <p:sp>
        <p:nvSpPr>
          <p:cNvPr id="33" name="Lightning Bolt 58"/>
          <p:cNvSpPr/>
          <p:nvPr/>
        </p:nvSpPr>
        <p:spPr bwMode="auto">
          <a:xfrm rot="3534647">
            <a:off x="2052945" y="2095229"/>
            <a:ext cx="381000" cy="304800"/>
          </a:xfrm>
          <a:prstGeom prst="lightningBolt">
            <a:avLst/>
          </a:prstGeom>
          <a:ln>
            <a:solidFill>
              <a:schemeClr val="tx1"/>
            </a:solidFill>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lIns="91436" tIns="45718" rIns="91436" bIns="45718" anchor="ctr"/>
          <a:lstStyle/>
          <a:p>
            <a:pPr algn="ctr" defTabSz="914099" fontAlgn="auto">
              <a:spcBef>
                <a:spcPts val="0"/>
              </a:spcBef>
              <a:spcAft>
                <a:spcPts val="0"/>
              </a:spcAft>
              <a:defRPr/>
            </a:pPr>
            <a:endParaRPr lang="en-US" sz="2000" dirty="0">
              <a:solidFill>
                <a:srgbClr val="FFFFFF"/>
              </a:solidFill>
              <a:effectLst>
                <a:outerShdw blurRad="38100" dist="38100" dir="2700000" algn="tl">
                  <a:srgbClr val="000000">
                    <a:alpha val="43137"/>
                  </a:srgbClr>
                </a:outerShdw>
              </a:effectLst>
              <a:latin typeface="Calibri" pitchFamily="34" charset="0"/>
            </a:endParaRPr>
          </a:p>
        </p:txBody>
      </p:sp>
      <p:grpSp>
        <p:nvGrpSpPr>
          <p:cNvPr id="27671" name="Group 21"/>
          <p:cNvGrpSpPr>
            <a:grpSpLocks/>
          </p:cNvGrpSpPr>
          <p:nvPr/>
        </p:nvGrpSpPr>
        <p:grpSpPr bwMode="auto">
          <a:xfrm>
            <a:off x="490538" y="1928813"/>
            <a:ext cx="1327150" cy="685800"/>
            <a:chOff x="457200" y="1829594"/>
            <a:chExt cx="1327562" cy="685799"/>
          </a:xfrm>
        </p:grpSpPr>
        <p:sp>
          <p:nvSpPr>
            <p:cNvPr id="35" name="Rounded Rectangle 3"/>
            <p:cNvSpPr/>
            <p:nvPr/>
          </p:nvSpPr>
          <p:spPr bwMode="auto">
            <a:xfrm>
              <a:off x="457200" y="1829594"/>
              <a:ext cx="1327562" cy="685799"/>
            </a:xfrm>
            <a:prstGeom prst="roundRect">
              <a:avLst>
                <a:gd name="adj" fmla="val 9033"/>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lIns="91436" tIns="45718" rIns="91436" bIns="45718" anchor="ctr"/>
            <a:lstStyle/>
            <a:p>
              <a:pPr algn="ctr" defTabSz="914099" fontAlgn="auto">
                <a:spcBef>
                  <a:spcPts val="0"/>
                </a:spcBef>
                <a:spcAft>
                  <a:spcPts val="0"/>
                </a:spcAft>
                <a:defRPr/>
              </a:pPr>
              <a:r>
                <a:rPr lang="en-US" sz="2000" dirty="0">
                  <a:solidFill>
                    <a:srgbClr val="FFFFFF"/>
                  </a:solidFill>
                  <a:effectLst>
                    <a:outerShdw blurRad="38100" dist="38100" dir="2700000" algn="tl">
                      <a:srgbClr val="000000">
                        <a:alpha val="43137"/>
                      </a:srgbClr>
                    </a:outerShdw>
                  </a:effectLst>
                  <a:latin typeface="Calibri" pitchFamily="34" charset="0"/>
                </a:rPr>
                <a:t>Create</a:t>
              </a:r>
            </a:p>
          </p:txBody>
        </p:sp>
        <p:sp>
          <p:nvSpPr>
            <p:cNvPr id="36" name="Lightning Bolt 59"/>
            <p:cNvSpPr/>
            <p:nvPr/>
          </p:nvSpPr>
          <p:spPr bwMode="auto">
            <a:xfrm rot="3534647">
              <a:off x="419379" y="1995225"/>
              <a:ext cx="381000" cy="304800"/>
            </a:xfrm>
            <a:prstGeom prst="lightningBolt">
              <a:avLst/>
            </a:prstGeom>
            <a:ln>
              <a:solidFill>
                <a:schemeClr val="tx1"/>
              </a:solidFill>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lIns="91436" tIns="45718" rIns="91436" bIns="45718" anchor="ctr"/>
            <a:lstStyle/>
            <a:p>
              <a:pPr algn="ctr" defTabSz="914099" fontAlgn="auto">
                <a:spcBef>
                  <a:spcPts val="0"/>
                </a:spcBef>
                <a:spcAft>
                  <a:spcPts val="0"/>
                </a:spcAft>
                <a:defRPr/>
              </a:pPr>
              <a:endParaRPr lang="en-US" sz="2000" dirty="0">
                <a:solidFill>
                  <a:srgbClr val="FFFFFF"/>
                </a:solidFill>
                <a:effectLst>
                  <a:outerShdw blurRad="38100" dist="38100" dir="2700000" algn="tl">
                    <a:srgbClr val="000000">
                      <a:alpha val="43137"/>
                    </a:srgbClr>
                  </a:outerShdw>
                </a:effectLst>
                <a:latin typeface="Calibri" pitchFamily="34" charset="0"/>
              </a:endParaRPr>
            </a:p>
          </p:txBody>
        </p:sp>
      </p:grpSp>
      <p:grpSp>
        <p:nvGrpSpPr>
          <p:cNvPr id="27672" name="Group 62"/>
          <p:cNvGrpSpPr>
            <a:grpSpLocks/>
          </p:cNvGrpSpPr>
          <p:nvPr/>
        </p:nvGrpSpPr>
        <p:grpSpPr bwMode="auto">
          <a:xfrm>
            <a:off x="7119938" y="1928813"/>
            <a:ext cx="1524000" cy="685800"/>
            <a:chOff x="7086600" y="1829594"/>
            <a:chExt cx="1524000" cy="685800"/>
          </a:xfrm>
        </p:grpSpPr>
        <p:sp>
          <p:nvSpPr>
            <p:cNvPr id="38" name="Rounded Rectangle 9"/>
            <p:cNvSpPr/>
            <p:nvPr/>
          </p:nvSpPr>
          <p:spPr bwMode="auto">
            <a:xfrm>
              <a:off x="7086600" y="1829594"/>
              <a:ext cx="1524000" cy="685800"/>
            </a:xfrm>
            <a:prstGeom prst="roundRect">
              <a:avLst>
                <a:gd name="adj" fmla="val 9033"/>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lIns="91436" tIns="45718" rIns="91436" bIns="45718" anchor="ctr"/>
            <a:lstStyle/>
            <a:p>
              <a:pPr algn="r" defTabSz="914099">
                <a:defRPr/>
              </a:pPr>
              <a:r>
                <a:rPr lang="en-US" sz="2000" dirty="0">
                  <a:solidFill>
                    <a:srgbClr val="FFFFFF"/>
                  </a:solidFill>
                  <a:effectLst>
                    <a:outerShdw blurRad="38100" dist="38100" dir="2700000" algn="tl">
                      <a:srgbClr val="000000">
                        <a:alpha val="43137"/>
                      </a:srgbClr>
                    </a:outerShdw>
                  </a:effectLst>
                  <a:latin typeface="Calibri" pitchFamily="34" charset="0"/>
                </a:rPr>
                <a:t>Complete</a:t>
              </a:r>
            </a:p>
          </p:txBody>
        </p:sp>
        <p:sp>
          <p:nvSpPr>
            <p:cNvPr id="39" name="Lightning Bolt 60"/>
            <p:cNvSpPr/>
            <p:nvPr/>
          </p:nvSpPr>
          <p:spPr bwMode="auto">
            <a:xfrm rot="3534647">
              <a:off x="7048779" y="1995227"/>
              <a:ext cx="381000" cy="304800"/>
            </a:xfrm>
            <a:prstGeom prst="lightningBolt">
              <a:avLst/>
            </a:prstGeom>
            <a:ln>
              <a:solidFill>
                <a:schemeClr val="tx1"/>
              </a:solidFill>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lIns="91436" tIns="45718" rIns="91436" bIns="45718" anchor="ctr"/>
            <a:lstStyle/>
            <a:p>
              <a:pPr algn="ctr" defTabSz="914099" fontAlgn="auto">
                <a:spcBef>
                  <a:spcPts val="0"/>
                </a:spcBef>
                <a:spcAft>
                  <a:spcPts val="0"/>
                </a:spcAft>
                <a:defRPr/>
              </a:pPr>
              <a:endParaRPr lang="en-US" sz="2000" dirty="0">
                <a:solidFill>
                  <a:srgbClr val="FFFFFF"/>
                </a:solidFill>
                <a:effectLst>
                  <a:outerShdw blurRad="38100" dist="38100" dir="2700000" algn="tl">
                    <a:srgbClr val="000000">
                      <a:alpha val="43137"/>
                    </a:srgbClr>
                  </a:outerShdw>
                </a:effectLst>
                <a:latin typeface="Calibri" pitchFamily="34" charset="0"/>
              </a:endParaRPr>
            </a:p>
          </p:txBody>
        </p:sp>
      </p:grpSp>
      <p:grpSp>
        <p:nvGrpSpPr>
          <p:cNvPr id="27673" name="Group 23"/>
          <p:cNvGrpSpPr>
            <a:grpSpLocks/>
          </p:cNvGrpSpPr>
          <p:nvPr/>
        </p:nvGrpSpPr>
        <p:grpSpPr bwMode="auto">
          <a:xfrm>
            <a:off x="5748338" y="3833813"/>
            <a:ext cx="1327150" cy="685800"/>
            <a:chOff x="457200" y="1829594"/>
            <a:chExt cx="1327562" cy="685799"/>
          </a:xfrm>
        </p:grpSpPr>
        <p:sp>
          <p:nvSpPr>
            <p:cNvPr id="41" name="Rounded Rectangle 24"/>
            <p:cNvSpPr/>
            <p:nvPr/>
          </p:nvSpPr>
          <p:spPr bwMode="auto">
            <a:xfrm>
              <a:off x="457200" y="1829594"/>
              <a:ext cx="1327562" cy="685799"/>
            </a:xfrm>
            <a:prstGeom prst="roundRect">
              <a:avLst>
                <a:gd name="adj" fmla="val 9033"/>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lIns="91436" tIns="45718" rIns="91436" bIns="45718" anchor="ctr"/>
            <a:lstStyle/>
            <a:p>
              <a:pPr algn="ctr" defTabSz="914099" fontAlgn="auto">
                <a:spcBef>
                  <a:spcPts val="0"/>
                </a:spcBef>
                <a:spcAft>
                  <a:spcPts val="0"/>
                </a:spcAft>
                <a:defRPr/>
              </a:pPr>
              <a:r>
                <a:rPr lang="en-US" sz="2000" dirty="0">
                  <a:solidFill>
                    <a:srgbClr val="FFFFFF"/>
                  </a:solidFill>
                  <a:effectLst>
                    <a:outerShdw blurRad="38100" dist="38100" dir="2700000" algn="tl">
                      <a:srgbClr val="000000">
                        <a:alpha val="43137"/>
                      </a:srgbClr>
                    </a:outerShdw>
                  </a:effectLst>
                  <a:latin typeface="Calibri" pitchFamily="34" charset="0"/>
                </a:rPr>
                <a:t>Persist</a:t>
              </a:r>
            </a:p>
          </p:txBody>
        </p:sp>
        <p:sp>
          <p:nvSpPr>
            <p:cNvPr id="42" name="Lightning Bolt 25"/>
            <p:cNvSpPr/>
            <p:nvPr/>
          </p:nvSpPr>
          <p:spPr bwMode="auto">
            <a:xfrm rot="3534647">
              <a:off x="419379" y="1995225"/>
              <a:ext cx="381000" cy="304800"/>
            </a:xfrm>
            <a:prstGeom prst="lightningBolt">
              <a:avLst/>
            </a:prstGeom>
            <a:ln>
              <a:solidFill>
                <a:schemeClr val="tx1"/>
              </a:solidFill>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lIns="91436" tIns="45718" rIns="91436" bIns="45718" anchor="ctr"/>
            <a:lstStyle/>
            <a:p>
              <a:pPr algn="ctr" defTabSz="914099" fontAlgn="auto">
                <a:spcBef>
                  <a:spcPts val="0"/>
                </a:spcBef>
                <a:spcAft>
                  <a:spcPts val="0"/>
                </a:spcAft>
                <a:defRPr/>
              </a:pPr>
              <a:endParaRPr lang="en-US" sz="2000" dirty="0">
                <a:solidFill>
                  <a:srgbClr val="FFFFFF"/>
                </a:solidFill>
                <a:effectLst>
                  <a:outerShdw blurRad="38100" dist="38100" dir="2700000" algn="tl">
                    <a:srgbClr val="000000">
                      <a:alpha val="43137"/>
                    </a:srgbClr>
                  </a:outerShdw>
                </a:effectLst>
                <a:latin typeface="Calibri" pitchFamily="34" charset="0"/>
              </a:endParaRPr>
            </a:p>
          </p:txBody>
        </p:sp>
      </p:grpSp>
      <p:grpSp>
        <p:nvGrpSpPr>
          <p:cNvPr id="27674" name="Group 34"/>
          <p:cNvGrpSpPr>
            <a:grpSpLocks/>
          </p:cNvGrpSpPr>
          <p:nvPr/>
        </p:nvGrpSpPr>
        <p:grpSpPr bwMode="auto">
          <a:xfrm>
            <a:off x="5748338" y="4748213"/>
            <a:ext cx="1327150" cy="685800"/>
            <a:chOff x="457200" y="1829594"/>
            <a:chExt cx="1327562" cy="685799"/>
          </a:xfrm>
        </p:grpSpPr>
        <p:sp>
          <p:nvSpPr>
            <p:cNvPr id="44" name="Rounded Rectangle 35"/>
            <p:cNvSpPr/>
            <p:nvPr/>
          </p:nvSpPr>
          <p:spPr bwMode="auto">
            <a:xfrm>
              <a:off x="457200" y="1829594"/>
              <a:ext cx="1327562" cy="685799"/>
            </a:xfrm>
            <a:prstGeom prst="roundRect">
              <a:avLst>
                <a:gd name="adj" fmla="val 9033"/>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lIns="91436" tIns="45718" rIns="91436" bIns="45718" anchor="ctr"/>
            <a:lstStyle/>
            <a:p>
              <a:pPr algn="ctr" defTabSz="914099" fontAlgn="auto">
                <a:spcBef>
                  <a:spcPts val="0"/>
                </a:spcBef>
                <a:spcAft>
                  <a:spcPts val="0"/>
                </a:spcAft>
                <a:defRPr/>
              </a:pPr>
              <a:r>
                <a:rPr lang="en-US" sz="2000" dirty="0">
                  <a:solidFill>
                    <a:srgbClr val="FFFFFF"/>
                  </a:solidFill>
                  <a:effectLst>
                    <a:outerShdw blurRad="38100" dist="38100" dir="2700000" algn="tl">
                      <a:srgbClr val="000000">
                        <a:alpha val="43137"/>
                      </a:srgbClr>
                    </a:outerShdw>
                  </a:effectLst>
                  <a:latin typeface="Calibri" pitchFamily="34" charset="0"/>
                </a:rPr>
                <a:t>Unload</a:t>
              </a:r>
            </a:p>
          </p:txBody>
        </p:sp>
        <p:sp>
          <p:nvSpPr>
            <p:cNvPr id="45" name="Lightning Bolt 37"/>
            <p:cNvSpPr/>
            <p:nvPr/>
          </p:nvSpPr>
          <p:spPr bwMode="auto">
            <a:xfrm rot="3534647">
              <a:off x="419379" y="1995225"/>
              <a:ext cx="381000" cy="304800"/>
            </a:xfrm>
            <a:prstGeom prst="lightningBolt">
              <a:avLst/>
            </a:prstGeom>
            <a:ln>
              <a:solidFill>
                <a:schemeClr val="tx1"/>
              </a:solidFill>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lIns="91436" tIns="45718" rIns="91436" bIns="45718" anchor="ctr"/>
            <a:lstStyle/>
            <a:p>
              <a:pPr algn="ctr" defTabSz="914099" fontAlgn="auto">
                <a:spcBef>
                  <a:spcPts val="0"/>
                </a:spcBef>
                <a:spcAft>
                  <a:spcPts val="0"/>
                </a:spcAft>
                <a:defRPr/>
              </a:pPr>
              <a:endParaRPr lang="en-US" sz="2000" dirty="0">
                <a:solidFill>
                  <a:srgbClr val="FFFFFF"/>
                </a:solidFill>
                <a:effectLst>
                  <a:outerShdw blurRad="38100" dist="38100" dir="2700000" algn="tl">
                    <a:srgbClr val="000000">
                      <a:alpha val="43137"/>
                    </a:srgbClr>
                  </a:outerShdw>
                </a:effectLst>
                <a:latin typeface="Calibri" pitchFamily="34" charset="0"/>
              </a:endParaRPr>
            </a:p>
          </p:txBody>
        </p:sp>
      </p:grpSp>
      <p:grpSp>
        <p:nvGrpSpPr>
          <p:cNvPr id="27675" name="Group 38"/>
          <p:cNvGrpSpPr>
            <a:grpSpLocks/>
          </p:cNvGrpSpPr>
          <p:nvPr/>
        </p:nvGrpSpPr>
        <p:grpSpPr bwMode="auto">
          <a:xfrm>
            <a:off x="3690938" y="2919413"/>
            <a:ext cx="1295400" cy="685800"/>
            <a:chOff x="457200" y="1829594"/>
            <a:chExt cx="1327562" cy="685799"/>
          </a:xfrm>
        </p:grpSpPr>
        <p:sp>
          <p:nvSpPr>
            <p:cNvPr id="47" name="Rounded Rectangle 39"/>
            <p:cNvSpPr/>
            <p:nvPr/>
          </p:nvSpPr>
          <p:spPr bwMode="auto">
            <a:xfrm>
              <a:off x="457200" y="1829594"/>
              <a:ext cx="1327562" cy="685799"/>
            </a:xfrm>
            <a:prstGeom prst="roundRect">
              <a:avLst>
                <a:gd name="adj" fmla="val 9033"/>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lIns="91436" tIns="45718" rIns="91436" bIns="45718" anchor="ctr"/>
            <a:lstStyle/>
            <a:p>
              <a:pPr algn="ctr" defTabSz="914099" fontAlgn="auto">
                <a:spcBef>
                  <a:spcPts val="0"/>
                </a:spcBef>
                <a:spcAft>
                  <a:spcPts val="0"/>
                </a:spcAft>
                <a:defRPr/>
              </a:pPr>
              <a:r>
                <a:rPr lang="en-US" sz="2000" dirty="0">
                  <a:solidFill>
                    <a:srgbClr val="FFFFFF"/>
                  </a:solidFill>
                  <a:effectLst>
                    <a:outerShdw blurRad="38100" dist="38100" dir="2700000" algn="tl">
                      <a:srgbClr val="000000">
                        <a:alpha val="43137"/>
                      </a:srgbClr>
                    </a:outerShdw>
                  </a:effectLst>
                  <a:latin typeface="Calibri" pitchFamily="34" charset="0"/>
                </a:rPr>
                <a:t>Load</a:t>
              </a:r>
            </a:p>
          </p:txBody>
        </p:sp>
        <p:sp>
          <p:nvSpPr>
            <p:cNvPr id="48" name="Lightning Bolt 40"/>
            <p:cNvSpPr/>
            <p:nvPr/>
          </p:nvSpPr>
          <p:spPr bwMode="auto">
            <a:xfrm rot="3534647">
              <a:off x="419379" y="1995225"/>
              <a:ext cx="381000" cy="304800"/>
            </a:xfrm>
            <a:prstGeom prst="lightningBolt">
              <a:avLst/>
            </a:prstGeom>
            <a:ln>
              <a:solidFill>
                <a:schemeClr val="tx1"/>
              </a:solidFill>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lIns="91436" tIns="45718" rIns="91436" bIns="45718" anchor="ctr"/>
            <a:lstStyle/>
            <a:p>
              <a:pPr algn="ctr" defTabSz="914099" fontAlgn="auto">
                <a:spcBef>
                  <a:spcPts val="0"/>
                </a:spcBef>
                <a:spcAft>
                  <a:spcPts val="0"/>
                </a:spcAft>
                <a:defRPr/>
              </a:pPr>
              <a:endParaRPr lang="en-US" sz="2000" dirty="0">
                <a:solidFill>
                  <a:srgbClr val="FFFFFF"/>
                </a:solidFill>
                <a:effectLst>
                  <a:outerShdw blurRad="38100" dist="38100" dir="2700000" algn="tl">
                    <a:srgbClr val="000000">
                      <a:alpha val="43137"/>
                    </a:srgbClr>
                  </a:outerShdw>
                </a:effectLst>
                <a:latin typeface="Calibri" pitchFamily="34" charset="0"/>
              </a:endParaRPr>
            </a:p>
          </p:txBody>
        </p:sp>
      </p:grpSp>
      <p:cxnSp>
        <p:nvCxnSpPr>
          <p:cNvPr id="49" name="Straight Arrow Connector 45"/>
          <p:cNvCxnSpPr>
            <a:endCxn id="0" idx="2"/>
          </p:cNvCxnSpPr>
          <p:nvPr/>
        </p:nvCxnSpPr>
        <p:spPr>
          <a:xfrm rot="5400000" flipH="1" flipV="1">
            <a:off x="4187825" y="2767013"/>
            <a:ext cx="303213" cy="158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50"/>
          <p:cNvCxnSpPr/>
          <p:nvPr/>
        </p:nvCxnSpPr>
        <p:spPr>
          <a:xfrm rot="16200000" flipH="1">
            <a:off x="6289676" y="3711575"/>
            <a:ext cx="228600" cy="1587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4"/>
          <p:cNvCxnSpPr/>
          <p:nvPr/>
        </p:nvCxnSpPr>
        <p:spPr>
          <a:xfrm rot="5400000">
            <a:off x="6298407" y="4633119"/>
            <a:ext cx="228600" cy="158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2" name="角丸四角形吹き出し 51"/>
          <p:cNvSpPr/>
          <p:nvPr/>
        </p:nvSpPr>
        <p:spPr>
          <a:xfrm>
            <a:off x="7358063" y="3929063"/>
            <a:ext cx="1285875" cy="1785937"/>
          </a:xfrm>
          <a:prstGeom prst="wedgeRoundRectCallout">
            <a:avLst>
              <a:gd name="adj1" fmla="val -68963"/>
              <a:gd name="adj2" fmla="val 31281"/>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a:solidFill>
                  <a:schemeClr val="tx1"/>
                </a:solidFill>
              </a:rPr>
              <a:t>ＵｎＬｏａｄイベントが呼ばれるとこのワークフローがメモリ内から退避することが出来る</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タイトル 1"/>
          <p:cNvSpPr>
            <a:spLocks noGrp="1"/>
          </p:cNvSpPr>
          <p:nvPr>
            <p:ph type="title"/>
          </p:nvPr>
        </p:nvSpPr>
        <p:spPr>
          <a:xfrm>
            <a:off x="457200" y="274638"/>
            <a:ext cx="8229600" cy="1011237"/>
          </a:xfrm>
        </p:spPr>
        <p:txBody>
          <a:bodyPr/>
          <a:lstStyle/>
          <a:p>
            <a:pPr eaLnBrk="1" hangingPunct="1"/>
            <a:r>
              <a:rPr lang="ja-JP" altLang="en-US" sz="3600" smtClean="0"/>
              <a:t>ステートマシン･ワークフローで</a:t>
            </a:r>
            <a:r>
              <a:rPr lang="en-US" altLang="ja-JP" sz="3600" smtClean="0"/>
              <a:t/>
            </a:r>
            <a:br>
              <a:rPr lang="en-US" altLang="ja-JP" sz="3600" smtClean="0"/>
            </a:br>
            <a:r>
              <a:rPr lang="ja-JP" altLang="en-US" sz="3600" smtClean="0"/>
              <a:t>使えるアクティビティ</a:t>
            </a:r>
          </a:p>
        </p:txBody>
      </p:sp>
      <p:graphicFrame>
        <p:nvGraphicFramePr>
          <p:cNvPr id="4" name="コンテンツ プレースホルダ 3"/>
          <p:cNvGraphicFramePr>
            <a:graphicFrameLocks noGrp="1"/>
          </p:cNvGraphicFramePr>
          <p:nvPr>
            <p:ph idx="1"/>
          </p:nvPr>
        </p:nvGraphicFramePr>
        <p:xfrm>
          <a:off x="457200" y="1387475"/>
          <a:ext cx="8229600" cy="4184650"/>
        </p:xfrm>
        <a:graphic>
          <a:graphicData uri="http://schemas.openxmlformats.org/drawingml/2006/table">
            <a:tbl>
              <a:tblPr firstRow="1" bandRow="1">
                <a:tableStyleId>{5C22544A-7EE6-4342-B048-85BDC9FD1C3A}</a:tableStyleId>
              </a:tblPr>
              <a:tblGrid>
                <a:gridCol w="1971660"/>
                <a:gridCol w="6257940"/>
              </a:tblGrid>
              <a:tr h="370840">
                <a:tc>
                  <a:txBody>
                    <a:bodyPr/>
                    <a:lstStyle/>
                    <a:p>
                      <a:pPr algn="ctr" fontAlgn="ctr"/>
                      <a:r>
                        <a:rPr lang="ja-JP" altLang="en-US" sz="1400" b="0" i="0" u="none" strike="noStrike" dirty="0">
                          <a:solidFill>
                            <a:srgbClr val="000000"/>
                          </a:solidFill>
                          <a:latin typeface="ＭＳ Ｐゴシック"/>
                        </a:rPr>
                        <a:t>クラス</a:t>
                      </a:r>
                    </a:p>
                  </a:txBody>
                  <a:tcPr marL="9525" marR="9525" marT="9525" marB="0" anchor="ctr"/>
                </a:tc>
                <a:tc>
                  <a:txBody>
                    <a:bodyPr/>
                    <a:lstStyle/>
                    <a:p>
                      <a:pPr algn="ctr" fontAlgn="ctr"/>
                      <a:r>
                        <a:rPr lang="ja-JP" altLang="en-US" sz="1400" b="0" i="0" u="none" strike="noStrike" dirty="0">
                          <a:solidFill>
                            <a:srgbClr val="000000"/>
                          </a:solidFill>
                          <a:latin typeface="ＭＳ Ｐゴシック"/>
                        </a:rPr>
                        <a:t>説明</a:t>
                      </a:r>
                    </a:p>
                  </a:txBody>
                  <a:tcPr marL="9525" marR="9525" marT="9525" marB="0" anchor="ctr"/>
                </a:tc>
              </a:tr>
              <a:tr h="370840">
                <a:tc>
                  <a:txBody>
                    <a:bodyPr/>
                    <a:lstStyle/>
                    <a:p>
                      <a:pPr algn="l" fontAlgn="ctr"/>
                      <a:r>
                        <a:rPr lang="en-US" sz="1100" b="0" i="0" u="none" strike="noStrike" dirty="0" err="1">
                          <a:solidFill>
                            <a:srgbClr val="000000"/>
                          </a:solidFill>
                          <a:latin typeface="ＭＳ Ｐゴシック"/>
                        </a:rPr>
                        <a:t>CallExternalMethodActivity</a:t>
                      </a:r>
                      <a:endParaRPr lang="en-US" sz="1100" b="0"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0" i="0" u="none" strike="noStrike">
                          <a:solidFill>
                            <a:srgbClr val="000000"/>
                          </a:solidFill>
                          <a:latin typeface="ＭＳ Ｐゴシック"/>
                        </a:rPr>
                        <a:t>ローカル サービスでのメソッドの呼び出しに使用されるワークフロー通信アクティビティを定義します。このアクティビティは、ローカル サービスでワークフローからホストにデータを送信するために使用されます。</a:t>
                      </a:r>
                    </a:p>
                  </a:txBody>
                  <a:tcPr marL="9525" marR="9525" marT="9525" marB="0" anchor="ctr"/>
                </a:tc>
              </a:tr>
              <a:tr h="370840">
                <a:tc>
                  <a:txBody>
                    <a:bodyPr/>
                    <a:lstStyle/>
                    <a:p>
                      <a:pPr algn="l" fontAlgn="ctr"/>
                      <a:r>
                        <a:rPr lang="en-US" sz="1100" b="1" i="1" u="none" strike="noStrike" dirty="0" err="1">
                          <a:solidFill>
                            <a:srgbClr val="000000"/>
                          </a:solidFill>
                          <a:latin typeface="ＭＳ Ｐゴシック"/>
                        </a:rPr>
                        <a:t>CompensateActivity</a:t>
                      </a:r>
                      <a:endParaRPr lang="en-US" sz="1100" b="1" i="1" u="none" strike="noStrike" dirty="0">
                        <a:solidFill>
                          <a:srgbClr val="000000"/>
                        </a:solidFill>
                        <a:latin typeface="ＭＳ Ｐゴシック"/>
                      </a:endParaRPr>
                    </a:p>
                  </a:txBody>
                  <a:tcPr marL="9525" marR="9525" marT="9525" marB="0" anchor="ctr"/>
                </a:tc>
                <a:tc>
                  <a:txBody>
                    <a:bodyPr/>
                    <a:lstStyle/>
                    <a:p>
                      <a:pPr algn="l" fontAlgn="ctr"/>
                      <a:r>
                        <a:rPr lang="en-US" altLang="ja-JP" sz="1100" b="0" i="0" u="none" strike="noStrike" dirty="0" err="1">
                          <a:solidFill>
                            <a:srgbClr val="000000"/>
                          </a:solidFill>
                          <a:latin typeface="ＭＳ Ｐゴシック"/>
                        </a:rPr>
                        <a:t>ICompensatableActivity</a:t>
                      </a:r>
                      <a:r>
                        <a:rPr lang="en-US" altLang="ja-JP" sz="1100" b="0" i="0" u="none" strike="noStrike" dirty="0">
                          <a:solidFill>
                            <a:srgbClr val="000000"/>
                          </a:solidFill>
                          <a:latin typeface="ＭＳ Ｐゴシック"/>
                        </a:rPr>
                        <a:t> </a:t>
                      </a:r>
                      <a:r>
                        <a:rPr lang="ja-JP" altLang="en-US" sz="1100" b="0" i="0" u="none" strike="noStrike" dirty="0">
                          <a:solidFill>
                            <a:srgbClr val="000000"/>
                          </a:solidFill>
                          <a:latin typeface="ＭＳ Ｐゴシック"/>
                        </a:rPr>
                        <a:t>インターフェイスを実装する、処理が終了した子 </a:t>
                      </a:r>
                      <a:r>
                        <a:rPr lang="en-US" altLang="ja-JP" sz="1100" b="0" i="0" u="none" strike="noStrike" dirty="0">
                          <a:solidFill>
                            <a:srgbClr val="000000"/>
                          </a:solidFill>
                          <a:latin typeface="ＭＳ Ｐゴシック"/>
                        </a:rPr>
                        <a:t>Activity </a:t>
                      </a:r>
                      <a:r>
                        <a:rPr lang="ja-JP" altLang="en-US" sz="1100" b="0" i="0" u="none" strike="noStrike" dirty="0">
                          <a:solidFill>
                            <a:srgbClr val="000000"/>
                          </a:solidFill>
                          <a:latin typeface="ＭＳ Ｐゴシック"/>
                        </a:rPr>
                        <a:t>に対して、補正処理を起動します。このクラスは継承できません。 </a:t>
                      </a:r>
                    </a:p>
                  </a:txBody>
                  <a:tcPr marL="9525" marR="9525" marT="9525" marB="0" anchor="ctr"/>
                </a:tc>
              </a:tr>
              <a:tr h="370840">
                <a:tc>
                  <a:txBody>
                    <a:bodyPr/>
                    <a:lstStyle/>
                    <a:p>
                      <a:pPr algn="l" fontAlgn="ctr"/>
                      <a:r>
                        <a:rPr lang="en-US" sz="1100" b="0" i="0" u="none" strike="noStrike">
                          <a:solidFill>
                            <a:srgbClr val="000000"/>
                          </a:solidFill>
                          <a:latin typeface="ＭＳ Ｐゴシック"/>
                        </a:rPr>
                        <a:t>CodeActivity</a:t>
                      </a:r>
                    </a:p>
                  </a:txBody>
                  <a:tcPr marL="9525" marR="9525" marT="9525" marB="0" anchor="ctr"/>
                </a:tc>
                <a:tc>
                  <a:txBody>
                    <a:bodyPr/>
                    <a:lstStyle/>
                    <a:p>
                      <a:pPr algn="l" fontAlgn="ctr"/>
                      <a:r>
                        <a:rPr lang="ja-JP" altLang="en-US" sz="1100" b="0" i="0" u="none" strike="noStrike">
                          <a:solidFill>
                            <a:srgbClr val="000000"/>
                          </a:solidFill>
                          <a:latin typeface="ＭＳ Ｐゴシック"/>
                        </a:rPr>
                        <a:t>ここにワークフロー内で実行するロジックを記述します。</a:t>
                      </a:r>
                    </a:p>
                  </a:txBody>
                  <a:tcPr marL="9525" marR="9525" marT="9525" marB="0" anchor="ctr"/>
                </a:tc>
              </a:tr>
              <a:tr h="370840">
                <a:tc>
                  <a:txBody>
                    <a:bodyPr/>
                    <a:lstStyle/>
                    <a:p>
                      <a:pPr algn="l" fontAlgn="ctr"/>
                      <a:r>
                        <a:rPr lang="en-US" sz="1100" b="0" i="0" u="none" strike="noStrike">
                          <a:solidFill>
                            <a:srgbClr val="000000"/>
                          </a:solidFill>
                          <a:latin typeface="ＭＳ Ｐゴシック"/>
                        </a:rPr>
                        <a:t>CompensatableSequenceActivity</a:t>
                      </a:r>
                    </a:p>
                  </a:txBody>
                  <a:tcPr marL="9525" marR="9525" marT="9525" marB="0" anchor="ctr"/>
                </a:tc>
                <a:tc>
                  <a:txBody>
                    <a:bodyPr/>
                    <a:lstStyle/>
                    <a:p>
                      <a:pPr algn="l" fontAlgn="ctr"/>
                      <a:r>
                        <a:rPr lang="en-US" altLang="ja-JP" sz="1100" b="0" i="0" u="none" strike="noStrike">
                          <a:solidFill>
                            <a:srgbClr val="000000"/>
                          </a:solidFill>
                          <a:latin typeface="ＭＳ Ｐゴシック"/>
                        </a:rPr>
                        <a:t>SequenceActivity </a:t>
                      </a:r>
                      <a:r>
                        <a:rPr lang="ja-JP" altLang="en-US" sz="1100" b="0" i="0" u="none" strike="noStrike">
                          <a:solidFill>
                            <a:srgbClr val="000000"/>
                          </a:solidFill>
                          <a:latin typeface="ＭＳ Ｐゴシック"/>
                        </a:rPr>
                        <a:t>アクティビティの補正可能バージョンを定義します。このクラスは継承できません。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CompensatableTransactionScopeActivity</a:t>
                      </a:r>
                    </a:p>
                  </a:txBody>
                  <a:tcPr marL="9525" marR="9525" marT="9525" marB="0" anchor="ctr"/>
                </a:tc>
                <a:tc>
                  <a:txBody>
                    <a:bodyPr/>
                    <a:lstStyle/>
                    <a:p>
                      <a:pPr algn="l" fontAlgn="ctr"/>
                      <a:r>
                        <a:rPr lang="en-US" altLang="ja-JP" sz="1100" b="0" i="0" u="none" strike="noStrike">
                          <a:solidFill>
                            <a:srgbClr val="000000"/>
                          </a:solidFill>
                          <a:latin typeface="ＭＳ Ｐゴシック"/>
                        </a:rPr>
                        <a:t>TransactionScopeActivity </a:t>
                      </a:r>
                      <a:r>
                        <a:rPr lang="ja-JP" altLang="en-US" sz="1100" b="0" i="0" u="none" strike="noStrike">
                          <a:solidFill>
                            <a:srgbClr val="000000"/>
                          </a:solidFill>
                          <a:latin typeface="ＭＳ Ｐゴシック"/>
                        </a:rPr>
                        <a:t>アクティビティの補正可能バージョンを定義します。このクラスは継承できません。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ConditionedActivityGroup</a:t>
                      </a:r>
                    </a:p>
                  </a:txBody>
                  <a:tcPr marL="9525" marR="9525" marT="9525" marB="0" anchor="ctr"/>
                </a:tc>
                <a:tc>
                  <a:txBody>
                    <a:bodyPr/>
                    <a:lstStyle/>
                    <a:p>
                      <a:pPr algn="l" fontAlgn="ctr"/>
                      <a:r>
                        <a:rPr lang="ja-JP" altLang="en-US" sz="1100" b="0" i="0" u="none" strike="noStrike">
                          <a:solidFill>
                            <a:srgbClr val="000000"/>
                          </a:solidFill>
                          <a:latin typeface="ＭＳ Ｐゴシック"/>
                        </a:rPr>
                        <a:t>制約に基づく実行コンテキストの定義を子アクティビティのセットに提供します。</a:t>
                      </a:r>
                    </a:p>
                  </a:txBody>
                  <a:tcPr marL="9525" marR="9525" marT="9525" marB="0" anchor="ctr"/>
                </a:tc>
              </a:tr>
              <a:tr h="370840">
                <a:tc>
                  <a:txBody>
                    <a:bodyPr/>
                    <a:lstStyle/>
                    <a:p>
                      <a:pPr algn="l" fontAlgn="ctr"/>
                      <a:r>
                        <a:rPr lang="en-US" sz="1100" b="0" i="0" u="none" strike="noStrike">
                          <a:solidFill>
                            <a:srgbClr val="000000"/>
                          </a:solidFill>
                          <a:latin typeface="ＭＳ Ｐゴシック"/>
                        </a:rPr>
                        <a:t>DelayActivity</a:t>
                      </a:r>
                    </a:p>
                  </a:txBody>
                  <a:tcPr marL="9525" marR="9525" marT="9525" marB="0" anchor="ctr"/>
                </a:tc>
                <a:tc>
                  <a:txBody>
                    <a:bodyPr/>
                    <a:lstStyle/>
                    <a:p>
                      <a:pPr algn="l" fontAlgn="ctr"/>
                      <a:r>
                        <a:rPr lang="ja-JP" altLang="en-US" sz="1100" b="0" i="0" u="none" strike="noStrike">
                          <a:solidFill>
                            <a:srgbClr val="000000"/>
                          </a:solidFill>
                          <a:latin typeface="ＭＳ Ｐゴシック"/>
                        </a:rPr>
                        <a:t>タイマを設置し、非同期的にタイマの期限切れを待機するロジックを提供します。このクラスは継承できません。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EventDrivenActivity</a:t>
                      </a:r>
                    </a:p>
                  </a:txBody>
                  <a:tcPr marL="9525" marR="9525" marT="9525" marB="0" anchor="ctr"/>
                </a:tc>
                <a:tc>
                  <a:txBody>
                    <a:bodyPr/>
                    <a:lstStyle/>
                    <a:p>
                      <a:pPr algn="l" fontAlgn="ctr"/>
                      <a:r>
                        <a:rPr lang="ja-JP" altLang="en-US" sz="1100" b="0" i="0" u="none" strike="noStrike">
                          <a:solidFill>
                            <a:srgbClr val="000000"/>
                          </a:solidFill>
                          <a:latin typeface="ＭＳ Ｐゴシック"/>
                        </a:rPr>
                        <a:t>実行がイベントによって初期化される </a:t>
                      </a:r>
                      <a:r>
                        <a:rPr lang="en-US" altLang="ja-JP" sz="1100" b="0" i="0" u="none" strike="noStrike">
                          <a:solidFill>
                            <a:srgbClr val="000000"/>
                          </a:solidFill>
                          <a:latin typeface="ＭＳ Ｐゴシック"/>
                        </a:rPr>
                        <a:t>Activity </a:t>
                      </a:r>
                      <a:r>
                        <a:rPr lang="ja-JP" altLang="en-US" sz="1100" b="0" i="0" u="none" strike="noStrike">
                          <a:solidFill>
                            <a:srgbClr val="000000"/>
                          </a:solidFill>
                          <a:latin typeface="ＭＳ Ｐゴシック"/>
                        </a:rPr>
                        <a:t>をラップします。このクラスは継承できません。これは、イベントの処理に使用される </a:t>
                      </a:r>
                      <a:r>
                        <a:rPr lang="en-US" altLang="ja-JP" sz="1100" b="0" i="0" u="none" strike="noStrike">
                          <a:solidFill>
                            <a:srgbClr val="000000"/>
                          </a:solidFill>
                          <a:latin typeface="ＭＳ Ｐゴシック"/>
                        </a:rPr>
                        <a:t>CompositeActivity </a:t>
                      </a:r>
                      <a:r>
                        <a:rPr lang="ja-JP" altLang="en-US" sz="1100" b="0" i="0" u="none" strike="noStrike">
                          <a:solidFill>
                            <a:srgbClr val="000000"/>
                          </a:solidFill>
                          <a:latin typeface="ＭＳ Ｐゴシック"/>
                        </a:rPr>
                        <a:t>です。通常、イベントは、遅延タイマの期限切れに応答してホストまたはランタイムによって発生させることができます。</a:t>
                      </a:r>
                      <a:r>
                        <a:rPr lang="en-US" altLang="ja-JP" sz="1100" b="0" i="0" u="none" strike="noStrike">
                          <a:solidFill>
                            <a:srgbClr val="000000"/>
                          </a:solidFill>
                          <a:latin typeface="ＭＳ Ｐゴシック"/>
                        </a:rPr>
                        <a:t>EventDrivenActivity </a:t>
                      </a:r>
                      <a:r>
                        <a:rPr lang="ja-JP" altLang="en-US" sz="1100" b="0" i="0" u="none" strike="noStrike">
                          <a:solidFill>
                            <a:srgbClr val="000000"/>
                          </a:solidFill>
                          <a:latin typeface="ＭＳ Ｐゴシック"/>
                        </a:rPr>
                        <a:t>は、</a:t>
                      </a:r>
                      <a:r>
                        <a:rPr lang="en-US" altLang="ja-JP" sz="1100" b="0" i="0" u="none" strike="noStrike">
                          <a:solidFill>
                            <a:srgbClr val="000000"/>
                          </a:solidFill>
                          <a:latin typeface="ＭＳ Ｐゴシック"/>
                        </a:rPr>
                        <a:t>SequenceActivity </a:t>
                      </a:r>
                      <a:r>
                        <a:rPr lang="ja-JP" altLang="en-US" sz="1100" b="0" i="0" u="none" strike="noStrike">
                          <a:solidFill>
                            <a:srgbClr val="000000"/>
                          </a:solidFill>
                          <a:latin typeface="ＭＳ Ｐゴシック"/>
                        </a:rPr>
                        <a:t>から継承されるので、これは、最初のアクティビティを </a:t>
                      </a:r>
                      <a:r>
                        <a:rPr lang="en-US" altLang="ja-JP" sz="1100" b="0" i="0" u="none" strike="noStrike">
                          <a:solidFill>
                            <a:srgbClr val="000000"/>
                          </a:solidFill>
                          <a:latin typeface="ＭＳ Ｐゴシック"/>
                        </a:rPr>
                        <a:t>IEventActivity </a:t>
                      </a:r>
                      <a:r>
                        <a:rPr lang="ja-JP" altLang="en-US" sz="1100" b="0" i="0" u="none" strike="noStrike">
                          <a:solidFill>
                            <a:srgbClr val="000000"/>
                          </a:solidFill>
                          <a:latin typeface="ＭＳ Ｐゴシック"/>
                        </a:rPr>
                        <a:t>にする必要があるという追加の制約が加えられたシーケンスです。</a:t>
                      </a:r>
                    </a:p>
                  </a:txBody>
                  <a:tcPr marL="9525" marR="9525" marT="9525" marB="0" anchor="ctr"/>
                </a:tc>
              </a:tr>
              <a:tr h="370840">
                <a:tc>
                  <a:txBody>
                    <a:bodyPr/>
                    <a:lstStyle/>
                    <a:p>
                      <a:pPr algn="l" fontAlgn="ctr"/>
                      <a:r>
                        <a:rPr lang="en-US" sz="1100" b="0" i="0" u="none" strike="noStrike">
                          <a:solidFill>
                            <a:srgbClr val="000000"/>
                          </a:solidFill>
                          <a:latin typeface="ＭＳ Ｐゴシック"/>
                        </a:rPr>
                        <a:t>EventHandlingScopeActivity</a:t>
                      </a:r>
                    </a:p>
                  </a:txBody>
                  <a:tcPr marL="9525" marR="9525" marT="9525" marB="0" anchor="ctr"/>
                </a:tc>
                <a:tc>
                  <a:txBody>
                    <a:bodyPr/>
                    <a:lstStyle/>
                    <a:p>
                      <a:pPr algn="l" fontAlgn="ctr"/>
                      <a:r>
                        <a:rPr lang="ja-JP" altLang="en-US" sz="1100" b="0" i="0" u="none" strike="noStrike" dirty="0">
                          <a:solidFill>
                            <a:srgbClr val="000000"/>
                          </a:solidFill>
                          <a:latin typeface="ＭＳ Ｐゴシック"/>
                        </a:rPr>
                        <a:t>子アクティビティの実行と共にイベント処理を有効にします。このクラスは継承できません。</a:t>
                      </a:r>
                    </a:p>
                  </a:txBody>
                  <a:tcPr marL="9525" marR="9525" marT="9525" marB="0" anchor="ctr"/>
                </a:tc>
              </a:tr>
            </a:tbl>
          </a:graphicData>
        </a:graphic>
      </p:graphicFrame>
      <p:sp>
        <p:nvSpPr>
          <p:cNvPr id="28709" name="テキスト ボックス 4"/>
          <p:cNvSpPr txBox="1">
            <a:spLocks noChangeArrowheads="1"/>
          </p:cNvSpPr>
          <p:nvPr/>
        </p:nvSpPr>
        <p:spPr bwMode="auto">
          <a:xfrm>
            <a:off x="5857875" y="6357938"/>
            <a:ext cx="2352675" cy="277812"/>
          </a:xfrm>
          <a:prstGeom prst="rect">
            <a:avLst/>
          </a:prstGeom>
          <a:noFill/>
          <a:ln w="9525">
            <a:noFill/>
            <a:miter lim="800000"/>
            <a:headEnd/>
            <a:tailEnd/>
          </a:ln>
        </p:spPr>
        <p:txBody>
          <a:bodyPr wrap="none">
            <a:spAutoFit/>
          </a:bodyPr>
          <a:lstStyle/>
          <a:p>
            <a:r>
              <a:rPr lang="ja-JP" altLang="en-US" sz="1200"/>
              <a:t>出典</a:t>
            </a:r>
            <a:r>
              <a:rPr lang="en-US" altLang="ja-JP" sz="1200"/>
              <a:t>:Microsoft</a:t>
            </a:r>
            <a:r>
              <a:rPr lang="ja-JP" altLang="en-US" sz="1200"/>
              <a:t>社 </a:t>
            </a:r>
            <a:r>
              <a:rPr lang="en-US" altLang="ja-JP" sz="1200"/>
              <a:t>MSDN</a:t>
            </a:r>
            <a:r>
              <a:rPr lang="ja-JP" altLang="en-US" sz="1200"/>
              <a:t>ライブラリ</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タイトル 1"/>
          <p:cNvSpPr>
            <a:spLocks noGrp="1"/>
          </p:cNvSpPr>
          <p:nvPr>
            <p:ph type="title"/>
          </p:nvPr>
        </p:nvSpPr>
        <p:spPr>
          <a:xfrm>
            <a:off x="457200" y="274638"/>
            <a:ext cx="8229600" cy="1011237"/>
          </a:xfrm>
        </p:spPr>
        <p:txBody>
          <a:bodyPr/>
          <a:lstStyle/>
          <a:p>
            <a:pPr eaLnBrk="1" hangingPunct="1"/>
            <a:r>
              <a:rPr lang="ja-JP" altLang="en-US" sz="3600" smtClean="0"/>
              <a:t>ステートマシン･ワークフローで</a:t>
            </a:r>
            <a:r>
              <a:rPr lang="en-US" altLang="ja-JP" sz="3600" smtClean="0"/>
              <a:t/>
            </a:r>
            <a:br>
              <a:rPr lang="en-US" altLang="ja-JP" sz="3600" smtClean="0"/>
            </a:br>
            <a:r>
              <a:rPr lang="ja-JP" altLang="en-US" sz="3600" smtClean="0"/>
              <a:t>使えるアクティビティ</a:t>
            </a:r>
          </a:p>
        </p:txBody>
      </p:sp>
      <p:graphicFrame>
        <p:nvGraphicFramePr>
          <p:cNvPr id="4" name="コンテンツ プレースホルダ 3"/>
          <p:cNvGraphicFramePr>
            <a:graphicFrameLocks noGrp="1"/>
          </p:cNvGraphicFramePr>
          <p:nvPr>
            <p:ph idx="1"/>
          </p:nvPr>
        </p:nvGraphicFramePr>
        <p:xfrm>
          <a:off x="457200" y="1420813"/>
          <a:ext cx="8229600" cy="4079875"/>
        </p:xfrm>
        <a:graphic>
          <a:graphicData uri="http://schemas.openxmlformats.org/drawingml/2006/table">
            <a:tbl>
              <a:tblPr firstRow="1" bandRow="1">
                <a:tableStyleId>{5C22544A-7EE6-4342-B048-85BDC9FD1C3A}</a:tableStyleId>
              </a:tblPr>
              <a:tblGrid>
                <a:gridCol w="1971660"/>
                <a:gridCol w="6257940"/>
              </a:tblGrid>
              <a:tr h="370840">
                <a:tc>
                  <a:txBody>
                    <a:bodyPr/>
                    <a:lstStyle/>
                    <a:p>
                      <a:pPr algn="ctr" fontAlgn="ctr"/>
                      <a:r>
                        <a:rPr lang="ja-JP" altLang="en-US" sz="1400" b="0" i="0" u="none" strike="noStrike" dirty="0">
                          <a:solidFill>
                            <a:srgbClr val="000000"/>
                          </a:solidFill>
                          <a:latin typeface="ＭＳ Ｐゴシック"/>
                        </a:rPr>
                        <a:t>クラス</a:t>
                      </a:r>
                    </a:p>
                  </a:txBody>
                  <a:tcPr marL="9525" marR="9525" marT="9525" marB="0" anchor="ctr"/>
                </a:tc>
                <a:tc>
                  <a:txBody>
                    <a:bodyPr/>
                    <a:lstStyle/>
                    <a:p>
                      <a:pPr algn="ctr" fontAlgn="ctr"/>
                      <a:r>
                        <a:rPr lang="ja-JP" altLang="en-US" sz="1400" b="0" i="0" u="none" strike="noStrike" dirty="0">
                          <a:solidFill>
                            <a:srgbClr val="000000"/>
                          </a:solidFill>
                          <a:latin typeface="ＭＳ Ｐゴシック"/>
                        </a:rPr>
                        <a:t>説明</a:t>
                      </a:r>
                    </a:p>
                  </a:txBody>
                  <a:tcPr marL="9525" marR="9525" marT="9525" marB="0" anchor="ctr"/>
                </a:tc>
              </a:tr>
              <a:tr h="370840">
                <a:tc>
                  <a:txBody>
                    <a:bodyPr/>
                    <a:lstStyle/>
                    <a:p>
                      <a:pPr algn="l" fontAlgn="ctr"/>
                      <a:r>
                        <a:rPr lang="en-US" sz="1100" b="0" i="0" u="none" strike="noStrike" dirty="0" err="1">
                          <a:solidFill>
                            <a:srgbClr val="000000"/>
                          </a:solidFill>
                          <a:latin typeface="ＭＳ Ｐゴシック"/>
                        </a:rPr>
                        <a:t>FaultHandlerActivity</a:t>
                      </a:r>
                      <a:endParaRPr lang="en-US" sz="1100" b="0" i="0" u="none" strike="noStrike" dirty="0">
                        <a:solidFill>
                          <a:srgbClr val="000000"/>
                        </a:solidFill>
                        <a:latin typeface="ＭＳ Ｐゴシック"/>
                      </a:endParaRPr>
                    </a:p>
                  </a:txBody>
                  <a:tcPr marL="9525" marR="9525" marT="9525" marB="0" anchor="ctr"/>
                </a:tc>
                <a:tc>
                  <a:txBody>
                    <a:bodyPr/>
                    <a:lstStyle/>
                    <a:p>
                      <a:pPr algn="l" fontAlgn="ctr"/>
                      <a:r>
                        <a:rPr lang="en-US" altLang="ja-JP" sz="1100" b="0" i="0" u="none" strike="noStrike">
                          <a:solidFill>
                            <a:srgbClr val="000000"/>
                          </a:solidFill>
                          <a:latin typeface="ＭＳ Ｐゴシック"/>
                        </a:rPr>
                        <a:t>FaultType </a:t>
                      </a:r>
                      <a:r>
                        <a:rPr lang="ja-JP" altLang="en-US" sz="1100" b="0" i="0" u="none" strike="noStrike">
                          <a:solidFill>
                            <a:srgbClr val="000000"/>
                          </a:solidFill>
                          <a:latin typeface="ＭＳ Ｐゴシック"/>
                        </a:rPr>
                        <a:t>プロパティで指定された型の </a:t>
                      </a:r>
                      <a:r>
                        <a:rPr lang="en-US" altLang="ja-JP" sz="1100" b="0" i="0" u="none" strike="noStrike">
                          <a:solidFill>
                            <a:srgbClr val="000000"/>
                          </a:solidFill>
                          <a:latin typeface="ＭＳ Ｐゴシック"/>
                        </a:rPr>
                        <a:t>Exception </a:t>
                      </a:r>
                      <a:r>
                        <a:rPr lang="ja-JP" altLang="en-US" sz="1100" b="0" i="0" u="none" strike="noStrike">
                          <a:solidFill>
                            <a:srgbClr val="000000"/>
                          </a:solidFill>
                          <a:latin typeface="ＭＳ Ｐゴシック"/>
                        </a:rPr>
                        <a:t>を操作するアクティビティ クラスを表します。このクラスは継承できません。 </a:t>
                      </a:r>
                    </a:p>
                  </a:txBody>
                  <a:tcPr marL="9525" marR="9525" marT="9525" marB="0" anchor="ctr"/>
                </a:tc>
              </a:tr>
              <a:tr h="370840">
                <a:tc>
                  <a:txBody>
                    <a:bodyPr/>
                    <a:lstStyle/>
                    <a:p>
                      <a:pPr algn="l" fontAlgn="ctr"/>
                      <a:r>
                        <a:rPr lang="en-US" sz="1100" b="0" i="0" u="none" strike="noStrike">
                          <a:solidFill>
                            <a:srgbClr val="000000"/>
                          </a:solidFill>
                          <a:latin typeface="ＭＳ Ｐゴシック"/>
                        </a:rPr>
                        <a:t>HandleExternalEventActivity</a:t>
                      </a:r>
                    </a:p>
                  </a:txBody>
                  <a:tcPr marL="9525" marR="9525" marT="9525" marB="0" anchor="ctr"/>
                </a:tc>
                <a:tc>
                  <a:txBody>
                    <a:bodyPr/>
                    <a:lstStyle/>
                    <a:p>
                      <a:pPr algn="l" fontAlgn="ctr"/>
                      <a:r>
                        <a:rPr lang="ja-JP" altLang="en-US" sz="1100" b="0" i="0" u="none" strike="noStrike">
                          <a:solidFill>
                            <a:srgbClr val="000000"/>
                          </a:solidFill>
                          <a:latin typeface="ＭＳ Ｐゴシック"/>
                        </a:rPr>
                        <a:t>ローカル サービスによって発生するイベントの処理に使用されるワークフロー通信アクティビティを定義します。</a:t>
                      </a:r>
                    </a:p>
                  </a:txBody>
                  <a:tcPr marL="9525" marR="9525" marT="9525" marB="0" anchor="ctr"/>
                </a:tc>
              </a:tr>
              <a:tr h="370840">
                <a:tc>
                  <a:txBody>
                    <a:bodyPr/>
                    <a:lstStyle/>
                    <a:p>
                      <a:pPr algn="l" fontAlgn="ctr"/>
                      <a:r>
                        <a:rPr lang="en-US" sz="1100" b="0" i="0" u="none" strike="noStrike">
                          <a:solidFill>
                            <a:srgbClr val="000000"/>
                          </a:solidFill>
                          <a:latin typeface="ＭＳ Ｐゴシック"/>
                        </a:rPr>
                        <a:t>IfElseActivity</a:t>
                      </a:r>
                    </a:p>
                  </a:txBody>
                  <a:tcPr marL="9525" marR="9525" marT="9525" marB="0" anchor="ctr"/>
                </a:tc>
                <a:tc>
                  <a:txBody>
                    <a:bodyPr/>
                    <a:lstStyle/>
                    <a:p>
                      <a:pPr algn="l" fontAlgn="ctr"/>
                      <a:r>
                        <a:rPr lang="ja-JP" altLang="en-US" sz="1100" b="0" i="0" u="none" strike="noStrike">
                          <a:solidFill>
                            <a:srgbClr val="000000"/>
                          </a:solidFill>
                          <a:latin typeface="ＭＳ Ｐゴシック"/>
                        </a:rPr>
                        <a:t>条件に従って、</a:t>
                      </a:r>
                      <a:r>
                        <a:rPr lang="en-US" altLang="ja-JP" sz="1100" b="0" i="0" u="none" strike="noStrike">
                          <a:solidFill>
                            <a:srgbClr val="000000"/>
                          </a:solidFill>
                          <a:latin typeface="ＭＳ Ｐゴシック"/>
                        </a:rPr>
                        <a:t>IfElseBranchActivity </a:t>
                      </a:r>
                      <a:r>
                        <a:rPr lang="ja-JP" altLang="en-US" sz="1100" b="0" i="0" u="none" strike="noStrike">
                          <a:solidFill>
                            <a:srgbClr val="000000"/>
                          </a:solidFill>
                          <a:latin typeface="ＭＳ Ｐゴシック"/>
                        </a:rPr>
                        <a:t>型の </a:t>
                      </a:r>
                      <a:r>
                        <a:rPr lang="en-US" altLang="ja-JP" sz="1100" b="0" i="0" u="none" strike="noStrike">
                          <a:solidFill>
                            <a:srgbClr val="000000"/>
                          </a:solidFill>
                          <a:latin typeface="ＭＳ Ｐゴシック"/>
                        </a:rPr>
                        <a:t>2 </a:t>
                      </a:r>
                      <a:r>
                        <a:rPr lang="ja-JP" altLang="en-US" sz="1100" b="0" i="0" u="none" strike="noStrike">
                          <a:solidFill>
                            <a:srgbClr val="000000"/>
                          </a:solidFill>
                          <a:latin typeface="ＭＳ Ｐゴシック"/>
                        </a:rPr>
                        <a:t>つ以上のアクティビティの中から </a:t>
                      </a:r>
                      <a:r>
                        <a:rPr lang="en-US" altLang="ja-JP" sz="1100" b="0" i="0" u="none" strike="noStrike">
                          <a:solidFill>
                            <a:srgbClr val="000000"/>
                          </a:solidFill>
                          <a:latin typeface="ＭＳ Ｐゴシック"/>
                        </a:rPr>
                        <a:t>1 </a:t>
                      </a:r>
                      <a:r>
                        <a:rPr lang="ja-JP" altLang="en-US" sz="1100" b="0" i="0" u="none" strike="noStrike">
                          <a:solidFill>
                            <a:srgbClr val="000000"/>
                          </a:solidFill>
                          <a:latin typeface="ＭＳ Ｐゴシック"/>
                        </a:rPr>
                        <a:t>つのアクティビティを実行します。このクラスは継承できません。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InvokeWebServiceActivity</a:t>
                      </a:r>
                    </a:p>
                  </a:txBody>
                  <a:tcPr marL="9525" marR="9525" marT="9525" marB="0" anchor="ctr"/>
                </a:tc>
                <a:tc>
                  <a:txBody>
                    <a:bodyPr/>
                    <a:lstStyle/>
                    <a:p>
                      <a:pPr algn="l" fontAlgn="ctr"/>
                      <a:r>
                        <a:rPr lang="ja-JP" altLang="en-US" sz="1100" b="0" i="0" u="none" strike="noStrike">
                          <a:solidFill>
                            <a:srgbClr val="000000"/>
                          </a:solidFill>
                          <a:latin typeface="ＭＳ Ｐゴシック"/>
                        </a:rPr>
                        <a:t>プロキシ クラスを介して </a:t>
                      </a:r>
                      <a:r>
                        <a:rPr lang="en-US" altLang="ja-JP" sz="1100" b="0" i="0" u="none" strike="noStrike">
                          <a:solidFill>
                            <a:srgbClr val="000000"/>
                          </a:solidFill>
                          <a:latin typeface="ＭＳ Ｐゴシック"/>
                        </a:rPr>
                        <a:t>Web </a:t>
                      </a:r>
                      <a:r>
                        <a:rPr lang="ja-JP" altLang="en-US" sz="1100" b="0" i="0" u="none" strike="noStrike">
                          <a:solidFill>
                            <a:srgbClr val="000000"/>
                          </a:solidFill>
                          <a:latin typeface="ＭＳ Ｐゴシック"/>
                        </a:rPr>
                        <a:t>サービスを呼び出し、指定されたとおりにパラメータの引き渡しと受け取りを行います。このクラスは継承できません。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InvokeWorkflowActivity</a:t>
                      </a:r>
                    </a:p>
                  </a:txBody>
                  <a:tcPr marL="9525" marR="9525" marT="9525" marB="0" anchor="ctr"/>
                </a:tc>
                <a:tc>
                  <a:txBody>
                    <a:bodyPr/>
                    <a:lstStyle/>
                    <a:p>
                      <a:pPr algn="l" fontAlgn="ctr"/>
                      <a:r>
                        <a:rPr lang="ja-JP" altLang="en-US" sz="1100" b="0" i="0" u="none" strike="noStrike">
                          <a:solidFill>
                            <a:srgbClr val="000000"/>
                          </a:solidFill>
                          <a:latin typeface="ＭＳ Ｐゴシック"/>
                        </a:rPr>
                        <a:t>ワークフローを非同期的に実行します。このクラスは継承できません。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ParallelActivity</a:t>
                      </a:r>
                    </a:p>
                  </a:txBody>
                  <a:tcPr marL="9525" marR="9525" marT="9525" marB="0" anchor="ctr"/>
                </a:tc>
                <a:tc>
                  <a:txBody>
                    <a:bodyPr/>
                    <a:lstStyle/>
                    <a:p>
                      <a:pPr algn="l" fontAlgn="ctr"/>
                      <a:r>
                        <a:rPr lang="ja-JP" altLang="en-US" sz="1100" b="0" i="0" u="none" strike="noStrike">
                          <a:solidFill>
                            <a:srgbClr val="000000"/>
                          </a:solidFill>
                          <a:latin typeface="ＭＳ Ｐゴシック"/>
                        </a:rPr>
                        <a:t>一連の子アクティビティを同時に実行します。このクラスは継承できません。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PolicyActivity</a:t>
                      </a:r>
                    </a:p>
                  </a:txBody>
                  <a:tcPr marL="9525" marR="9525" marT="9525" marB="0" anchor="ctr"/>
                </a:tc>
                <a:tc>
                  <a:txBody>
                    <a:bodyPr/>
                    <a:lstStyle/>
                    <a:p>
                      <a:pPr algn="l" fontAlgn="ctr"/>
                      <a:r>
                        <a:rPr lang="en-US" altLang="ja-JP" sz="1100" b="0" i="0" u="none" strike="noStrike">
                          <a:solidFill>
                            <a:srgbClr val="000000"/>
                          </a:solidFill>
                          <a:latin typeface="ＭＳ Ｐゴシック"/>
                        </a:rPr>
                        <a:t>1 </a:t>
                      </a:r>
                      <a:r>
                        <a:rPr lang="ja-JP" altLang="en-US" sz="1100" b="0" i="0" u="none" strike="noStrike">
                          <a:solidFill>
                            <a:srgbClr val="000000"/>
                          </a:solidFill>
                          <a:latin typeface="ＭＳ Ｐゴシック"/>
                        </a:rPr>
                        <a:t>つのステップまたはアクティビティとしてワークフローの実行の一部で実行される </a:t>
                      </a:r>
                      <a:r>
                        <a:rPr lang="en-US" altLang="ja-JP" sz="1100" b="0" i="0" u="none" strike="noStrike">
                          <a:solidFill>
                            <a:srgbClr val="000000"/>
                          </a:solidFill>
                          <a:latin typeface="ＭＳ Ｐゴシック"/>
                        </a:rPr>
                        <a:t>Rule </a:t>
                      </a:r>
                      <a:r>
                        <a:rPr lang="ja-JP" altLang="en-US" sz="1100" b="0" i="0" u="none" strike="noStrike">
                          <a:solidFill>
                            <a:srgbClr val="000000"/>
                          </a:solidFill>
                          <a:latin typeface="ＭＳ Ｐゴシック"/>
                        </a:rPr>
                        <a:t>クラスのインスタンスのコレクションを表します。</a:t>
                      </a:r>
                    </a:p>
                  </a:txBody>
                  <a:tcPr marL="9525" marR="9525" marT="9525" marB="0" anchor="ctr"/>
                </a:tc>
              </a:tr>
              <a:tr h="370840">
                <a:tc>
                  <a:txBody>
                    <a:bodyPr/>
                    <a:lstStyle/>
                    <a:p>
                      <a:pPr algn="l" fontAlgn="ctr"/>
                      <a:r>
                        <a:rPr lang="en-US" sz="1100" b="0" i="0" u="none" strike="noStrike">
                          <a:solidFill>
                            <a:srgbClr val="000000"/>
                          </a:solidFill>
                          <a:latin typeface="ＭＳ Ｐゴシック"/>
                        </a:rPr>
                        <a:t>ReplicatorActivity</a:t>
                      </a:r>
                    </a:p>
                  </a:txBody>
                  <a:tcPr marL="9525" marR="9525" marT="9525" marB="0" anchor="ctr"/>
                </a:tc>
                <a:tc>
                  <a:txBody>
                    <a:bodyPr/>
                    <a:lstStyle/>
                    <a:p>
                      <a:pPr algn="l" fontAlgn="ctr"/>
                      <a:r>
                        <a:rPr lang="ja-JP" altLang="en-US" sz="1100" b="0" i="0" u="none" strike="noStrike" dirty="0">
                          <a:solidFill>
                            <a:srgbClr val="000000"/>
                          </a:solidFill>
                          <a:latin typeface="ＭＳ Ｐゴシック"/>
                        </a:rPr>
                        <a:t>子アクティビティの複数のインスタンスを実行します。</a:t>
                      </a:r>
                    </a:p>
                  </a:txBody>
                  <a:tcPr marL="9525" marR="9525" marT="9525" marB="0" anchor="ctr"/>
                </a:tc>
              </a:tr>
              <a:tr h="370840">
                <a:tc>
                  <a:txBody>
                    <a:bodyPr/>
                    <a:lstStyle/>
                    <a:p>
                      <a:pPr algn="l" fontAlgn="ctr"/>
                      <a:r>
                        <a:rPr lang="en-US" sz="1100" b="0" i="0" u="none" strike="noStrike">
                          <a:solidFill>
                            <a:srgbClr val="000000"/>
                          </a:solidFill>
                          <a:latin typeface="ＭＳ Ｐゴシック"/>
                        </a:rPr>
                        <a:t>SequenceActivity</a:t>
                      </a:r>
                    </a:p>
                  </a:txBody>
                  <a:tcPr marL="9525" marR="9525" marT="9525" marB="0" anchor="ctr"/>
                </a:tc>
                <a:tc>
                  <a:txBody>
                    <a:bodyPr/>
                    <a:lstStyle/>
                    <a:p>
                      <a:pPr algn="l" fontAlgn="ctr"/>
                      <a:r>
                        <a:rPr lang="en-US" altLang="ja-JP" sz="1100" b="0" i="0" u="none" strike="noStrike">
                          <a:solidFill>
                            <a:srgbClr val="000000"/>
                          </a:solidFill>
                          <a:latin typeface="ＭＳ Ｐゴシック"/>
                        </a:rPr>
                        <a:t>1 </a:t>
                      </a:r>
                      <a:r>
                        <a:rPr lang="ja-JP" altLang="en-US" sz="1100" b="0" i="0" u="none" strike="noStrike">
                          <a:solidFill>
                            <a:srgbClr val="000000"/>
                          </a:solidFill>
                          <a:latin typeface="ＭＳ Ｐゴシック"/>
                        </a:rPr>
                        <a:t>つの定義済み順序に従って、子アクティビティを実行します。</a:t>
                      </a:r>
                    </a:p>
                  </a:txBody>
                  <a:tcPr marL="9525" marR="9525" marT="9525" marB="0" anchor="ctr"/>
                </a:tc>
              </a:tr>
              <a:tr h="370840">
                <a:tc>
                  <a:txBody>
                    <a:bodyPr/>
                    <a:lstStyle/>
                    <a:p>
                      <a:pPr algn="l" fontAlgn="ctr"/>
                      <a:r>
                        <a:rPr lang="en-US" sz="1100" b="1" i="1" u="none" strike="noStrike" dirty="0" err="1">
                          <a:solidFill>
                            <a:srgbClr val="000000"/>
                          </a:solidFill>
                          <a:latin typeface="ＭＳ Ｐゴシック"/>
                        </a:rPr>
                        <a:t>SetStateActivity</a:t>
                      </a:r>
                      <a:endParaRPr lang="en-US" sz="1100" b="1" i="1" u="none" strike="noStrike" dirty="0">
                        <a:solidFill>
                          <a:srgbClr val="000000"/>
                        </a:solidFill>
                        <a:latin typeface="ＭＳ Ｐゴシック"/>
                      </a:endParaRPr>
                    </a:p>
                  </a:txBody>
                  <a:tcPr marL="9525" marR="9525" marT="9525" marB="0" anchor="ctr"/>
                </a:tc>
                <a:tc>
                  <a:txBody>
                    <a:bodyPr/>
                    <a:lstStyle/>
                    <a:p>
                      <a:pPr algn="l" fontAlgn="ctr"/>
                      <a:r>
                        <a:rPr lang="ja-JP" altLang="en-US" sz="1100" b="0" i="0" u="none" strike="noStrike" dirty="0">
                          <a:solidFill>
                            <a:srgbClr val="000000"/>
                          </a:solidFill>
                          <a:latin typeface="ＭＳ Ｐゴシック"/>
                        </a:rPr>
                        <a:t>ステート マシン ワークフローの </a:t>
                      </a:r>
                      <a:r>
                        <a:rPr lang="en-US" altLang="ja-JP" sz="1100" b="0" i="0" u="none" strike="noStrike" dirty="0" err="1">
                          <a:solidFill>
                            <a:srgbClr val="000000"/>
                          </a:solidFill>
                          <a:latin typeface="ＭＳ Ｐゴシック"/>
                        </a:rPr>
                        <a:t>StateActivity</a:t>
                      </a:r>
                      <a:r>
                        <a:rPr lang="en-US" altLang="ja-JP" sz="1100" b="0" i="0" u="none" strike="noStrike" dirty="0">
                          <a:solidFill>
                            <a:srgbClr val="000000"/>
                          </a:solidFill>
                          <a:latin typeface="ＭＳ Ｐゴシック"/>
                        </a:rPr>
                        <a:t> </a:t>
                      </a:r>
                      <a:r>
                        <a:rPr lang="ja-JP" altLang="en-US" sz="1100" b="0" i="0" u="none" strike="noStrike" dirty="0" err="1">
                          <a:solidFill>
                            <a:srgbClr val="000000"/>
                          </a:solidFill>
                          <a:latin typeface="ＭＳ Ｐゴシック"/>
                        </a:rPr>
                        <a:t>への</a:t>
                      </a:r>
                      <a:r>
                        <a:rPr lang="ja-JP" altLang="en-US" sz="1100" b="0" i="0" u="none" strike="noStrike" dirty="0">
                          <a:solidFill>
                            <a:srgbClr val="000000"/>
                          </a:solidFill>
                          <a:latin typeface="ＭＳ Ｐゴシック"/>
                        </a:rPr>
                        <a:t>遷移を提供します。このクラスは継承できません。</a:t>
                      </a:r>
                    </a:p>
                  </a:txBody>
                  <a:tcPr marL="9525" marR="9525" marT="9525" marB="0" anchor="ctr"/>
                </a:tc>
              </a:tr>
            </a:tbl>
          </a:graphicData>
        </a:graphic>
      </p:graphicFrame>
      <p:sp>
        <p:nvSpPr>
          <p:cNvPr id="29736" name="テキスト ボックス 4"/>
          <p:cNvSpPr txBox="1">
            <a:spLocks noChangeArrowheads="1"/>
          </p:cNvSpPr>
          <p:nvPr/>
        </p:nvSpPr>
        <p:spPr bwMode="auto">
          <a:xfrm>
            <a:off x="5857875" y="6357938"/>
            <a:ext cx="2352675" cy="277812"/>
          </a:xfrm>
          <a:prstGeom prst="rect">
            <a:avLst/>
          </a:prstGeom>
          <a:noFill/>
          <a:ln w="9525">
            <a:noFill/>
            <a:miter lim="800000"/>
            <a:headEnd/>
            <a:tailEnd/>
          </a:ln>
        </p:spPr>
        <p:txBody>
          <a:bodyPr wrap="none">
            <a:spAutoFit/>
          </a:bodyPr>
          <a:lstStyle/>
          <a:p>
            <a:r>
              <a:rPr lang="ja-JP" altLang="en-US" sz="1200"/>
              <a:t>出典</a:t>
            </a:r>
            <a:r>
              <a:rPr lang="en-US" altLang="ja-JP" sz="1200"/>
              <a:t>:Microsoft</a:t>
            </a:r>
            <a:r>
              <a:rPr lang="ja-JP" altLang="en-US" sz="1200"/>
              <a:t>社 </a:t>
            </a:r>
            <a:r>
              <a:rPr lang="en-US" altLang="ja-JP" sz="1200"/>
              <a:t>MSDN</a:t>
            </a:r>
            <a:r>
              <a:rPr lang="ja-JP" altLang="en-US" sz="1200"/>
              <a:t>ライブラリ</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タイトル 1"/>
          <p:cNvSpPr>
            <a:spLocks noGrp="1"/>
          </p:cNvSpPr>
          <p:nvPr>
            <p:ph type="title"/>
          </p:nvPr>
        </p:nvSpPr>
        <p:spPr>
          <a:xfrm>
            <a:off x="457200" y="274638"/>
            <a:ext cx="8229600" cy="1011237"/>
          </a:xfrm>
        </p:spPr>
        <p:txBody>
          <a:bodyPr/>
          <a:lstStyle/>
          <a:p>
            <a:pPr eaLnBrk="1" hangingPunct="1"/>
            <a:r>
              <a:rPr lang="ja-JP" altLang="en-US" sz="3600" smtClean="0"/>
              <a:t>ステートマシン･ワークフローで</a:t>
            </a:r>
            <a:r>
              <a:rPr lang="en-US" altLang="ja-JP" sz="3600" smtClean="0"/>
              <a:t/>
            </a:r>
            <a:br>
              <a:rPr lang="en-US" altLang="ja-JP" sz="3600" smtClean="0"/>
            </a:br>
            <a:r>
              <a:rPr lang="ja-JP" altLang="en-US" sz="3600" smtClean="0"/>
              <a:t>使えるアクティビティ</a:t>
            </a:r>
          </a:p>
        </p:txBody>
      </p:sp>
      <p:sp>
        <p:nvSpPr>
          <p:cNvPr id="30722" name="コンテンツ プレースホルダ 5"/>
          <p:cNvSpPr>
            <a:spLocks noGrp="1"/>
          </p:cNvSpPr>
          <p:nvPr>
            <p:ph idx="1"/>
          </p:nvPr>
        </p:nvSpPr>
        <p:spPr/>
        <p:txBody>
          <a:bodyPr/>
          <a:lstStyle/>
          <a:p>
            <a:pPr eaLnBrk="1" hangingPunct="1"/>
            <a:endParaRPr lang="ja-JP" altLang="en-US" smtClean="0"/>
          </a:p>
        </p:txBody>
      </p:sp>
      <p:sp>
        <p:nvSpPr>
          <p:cNvPr id="30723" name="テキスト ボックス 4"/>
          <p:cNvSpPr txBox="1">
            <a:spLocks noChangeArrowheads="1"/>
          </p:cNvSpPr>
          <p:nvPr/>
        </p:nvSpPr>
        <p:spPr bwMode="auto">
          <a:xfrm>
            <a:off x="5857875" y="6357938"/>
            <a:ext cx="2352675" cy="277812"/>
          </a:xfrm>
          <a:prstGeom prst="rect">
            <a:avLst/>
          </a:prstGeom>
          <a:noFill/>
          <a:ln w="9525">
            <a:noFill/>
            <a:miter lim="800000"/>
            <a:headEnd/>
            <a:tailEnd/>
          </a:ln>
        </p:spPr>
        <p:txBody>
          <a:bodyPr wrap="none">
            <a:spAutoFit/>
          </a:bodyPr>
          <a:lstStyle/>
          <a:p>
            <a:r>
              <a:rPr lang="ja-JP" altLang="en-US" sz="1200"/>
              <a:t>出典</a:t>
            </a:r>
            <a:r>
              <a:rPr lang="en-US" altLang="ja-JP" sz="1200"/>
              <a:t>:Microsoft</a:t>
            </a:r>
            <a:r>
              <a:rPr lang="ja-JP" altLang="en-US" sz="1200"/>
              <a:t>社 </a:t>
            </a:r>
            <a:r>
              <a:rPr lang="en-US" altLang="ja-JP" sz="1200"/>
              <a:t>MSDN</a:t>
            </a:r>
            <a:r>
              <a:rPr lang="ja-JP" altLang="en-US" sz="1200"/>
              <a:t>ライブラリ</a:t>
            </a:r>
          </a:p>
        </p:txBody>
      </p:sp>
      <p:graphicFrame>
        <p:nvGraphicFramePr>
          <p:cNvPr id="7" name="コンテンツ プレースホルダ 3"/>
          <p:cNvGraphicFramePr>
            <a:graphicFrameLocks/>
          </p:cNvGraphicFramePr>
          <p:nvPr/>
        </p:nvGraphicFramePr>
        <p:xfrm>
          <a:off x="457200" y="1600200"/>
          <a:ext cx="8229600" cy="3990975"/>
        </p:xfrm>
        <a:graphic>
          <a:graphicData uri="http://schemas.openxmlformats.org/drawingml/2006/table">
            <a:tbl>
              <a:tblPr firstRow="1" bandRow="1">
                <a:tableStyleId>{5C22544A-7EE6-4342-B048-85BDC9FD1C3A}</a:tableStyleId>
              </a:tblPr>
              <a:tblGrid>
                <a:gridCol w="1971660"/>
                <a:gridCol w="6257940"/>
              </a:tblGrid>
              <a:tr h="370840">
                <a:tc>
                  <a:txBody>
                    <a:bodyPr/>
                    <a:lstStyle/>
                    <a:p>
                      <a:pPr algn="ctr" fontAlgn="ctr"/>
                      <a:r>
                        <a:rPr lang="ja-JP" altLang="en-US" sz="1400" b="0" i="0" u="none" strike="noStrike" dirty="0">
                          <a:solidFill>
                            <a:srgbClr val="000000"/>
                          </a:solidFill>
                          <a:latin typeface="ＭＳ Ｐゴシック"/>
                        </a:rPr>
                        <a:t>クラス</a:t>
                      </a:r>
                    </a:p>
                  </a:txBody>
                  <a:tcPr marL="9525" marR="9525" marT="9525" marB="0" anchor="ctr"/>
                </a:tc>
                <a:tc>
                  <a:txBody>
                    <a:bodyPr/>
                    <a:lstStyle/>
                    <a:p>
                      <a:pPr algn="ctr" fontAlgn="ctr"/>
                      <a:r>
                        <a:rPr lang="ja-JP" altLang="en-US" sz="1400" b="0" i="0" u="none" strike="noStrike" dirty="0">
                          <a:solidFill>
                            <a:srgbClr val="000000"/>
                          </a:solidFill>
                          <a:latin typeface="ＭＳ Ｐゴシック"/>
                        </a:rPr>
                        <a:t>説明</a:t>
                      </a:r>
                    </a:p>
                  </a:txBody>
                  <a:tcPr marL="9525" marR="9525" marT="9525" marB="0" anchor="ctr"/>
                </a:tc>
              </a:tr>
              <a:tr h="370840">
                <a:tc>
                  <a:txBody>
                    <a:bodyPr/>
                    <a:lstStyle/>
                    <a:p>
                      <a:pPr algn="l" fontAlgn="ctr"/>
                      <a:r>
                        <a:rPr lang="en-US" sz="1100" b="1" i="1" u="none" strike="noStrike" dirty="0" err="1">
                          <a:solidFill>
                            <a:srgbClr val="000000"/>
                          </a:solidFill>
                          <a:latin typeface="ＭＳ Ｐゴシック"/>
                        </a:rPr>
                        <a:t>StateActivity</a:t>
                      </a:r>
                      <a:endParaRPr lang="en-US" sz="1100" b="1" i="1" u="none" strike="noStrike" dirty="0">
                        <a:solidFill>
                          <a:srgbClr val="000000"/>
                        </a:solidFill>
                        <a:latin typeface="ＭＳ Ｐゴシック"/>
                      </a:endParaRPr>
                    </a:p>
                  </a:txBody>
                  <a:tcPr marL="9525" marR="9525" marT="9525" marB="0" anchor="ctr"/>
                </a:tc>
                <a:tc>
                  <a:txBody>
                    <a:bodyPr/>
                    <a:lstStyle/>
                    <a:p>
                      <a:pPr algn="l" fontAlgn="ctr"/>
                      <a:r>
                        <a:rPr lang="en-US" sz="1100" b="0" i="0" u="none" strike="noStrike">
                          <a:solidFill>
                            <a:srgbClr val="000000"/>
                          </a:solidFill>
                          <a:latin typeface="ＭＳ Ｐゴシック"/>
                        </a:rPr>
                        <a:t>StateMachineWorkflowActivity </a:t>
                      </a:r>
                      <a:r>
                        <a:rPr lang="ja-JP" altLang="en-US" sz="1100" b="0" i="0" u="none" strike="noStrike">
                          <a:solidFill>
                            <a:srgbClr val="000000"/>
                          </a:solidFill>
                          <a:latin typeface="ＭＳ Ｐゴシック"/>
                        </a:rPr>
                        <a:t>の状態を表します。</a:t>
                      </a:r>
                    </a:p>
                  </a:txBody>
                  <a:tcPr marL="9525" marR="9525" marT="9525" marB="0" anchor="ctr"/>
                </a:tc>
              </a:tr>
              <a:tr h="370840">
                <a:tc>
                  <a:txBody>
                    <a:bodyPr/>
                    <a:lstStyle/>
                    <a:p>
                      <a:pPr algn="l" fontAlgn="ctr"/>
                      <a:r>
                        <a:rPr lang="en-US" sz="1100" b="1" i="1" u="none" strike="noStrike" dirty="0" err="1">
                          <a:solidFill>
                            <a:srgbClr val="000000"/>
                          </a:solidFill>
                          <a:latin typeface="ＭＳ Ｐゴシック"/>
                        </a:rPr>
                        <a:t>StateFinalizationActivity</a:t>
                      </a:r>
                      <a:endParaRPr lang="en-US" sz="1100" b="1" i="1" u="none" strike="noStrike" dirty="0">
                        <a:solidFill>
                          <a:srgbClr val="000000"/>
                        </a:solidFill>
                        <a:latin typeface="ＭＳ Ｐゴシック"/>
                      </a:endParaRPr>
                    </a:p>
                  </a:txBody>
                  <a:tcPr marL="9525" marR="9525" marT="9525" marB="0" anchor="ctr"/>
                </a:tc>
                <a:tc>
                  <a:txBody>
                    <a:bodyPr/>
                    <a:lstStyle/>
                    <a:p>
                      <a:pPr algn="l" fontAlgn="ctr"/>
                      <a:r>
                        <a:rPr lang="ja-JP" altLang="en-US" sz="1100" b="0" i="0" u="none" strike="noStrike">
                          <a:solidFill>
                            <a:srgbClr val="000000"/>
                          </a:solidFill>
                          <a:latin typeface="ＭＳ Ｐゴシック"/>
                        </a:rPr>
                        <a:t>ステート マシン ワークフローの別の状態に遷移する前に、格納されているアクティビティを実行するアクティビティを表します。このクラスは継承できません。</a:t>
                      </a:r>
                    </a:p>
                  </a:txBody>
                  <a:tcPr marL="9525" marR="9525" marT="9525" marB="0" anchor="ctr"/>
                </a:tc>
              </a:tr>
              <a:tr h="370840">
                <a:tc>
                  <a:txBody>
                    <a:bodyPr/>
                    <a:lstStyle/>
                    <a:p>
                      <a:pPr algn="l" fontAlgn="ctr"/>
                      <a:r>
                        <a:rPr lang="en-US" sz="1100" b="1" i="1" u="none" strike="noStrike" dirty="0" err="1">
                          <a:solidFill>
                            <a:srgbClr val="000000"/>
                          </a:solidFill>
                          <a:latin typeface="ＭＳ Ｐゴシック"/>
                        </a:rPr>
                        <a:t>StateInitializationActivity</a:t>
                      </a:r>
                      <a:endParaRPr lang="en-US" sz="1100" b="1" i="1" u="none" strike="noStrike" dirty="0">
                        <a:solidFill>
                          <a:srgbClr val="000000"/>
                        </a:solidFill>
                        <a:latin typeface="ＭＳ Ｐゴシック"/>
                      </a:endParaRPr>
                    </a:p>
                  </a:txBody>
                  <a:tcPr marL="9525" marR="9525" marT="9525" marB="0" anchor="ctr"/>
                </a:tc>
                <a:tc>
                  <a:txBody>
                    <a:bodyPr/>
                    <a:lstStyle/>
                    <a:p>
                      <a:pPr algn="l" fontAlgn="ctr"/>
                      <a:r>
                        <a:rPr lang="en-US" altLang="ja-JP" sz="1100" b="0" i="0" u="none" strike="noStrike">
                          <a:solidFill>
                            <a:srgbClr val="000000"/>
                          </a:solidFill>
                          <a:latin typeface="ＭＳ Ｐゴシック"/>
                        </a:rPr>
                        <a:t>StateActivity </a:t>
                      </a:r>
                      <a:r>
                        <a:rPr lang="ja-JP" altLang="en-US" sz="1100" b="0" i="0" u="none" strike="noStrike">
                          <a:solidFill>
                            <a:srgbClr val="000000"/>
                          </a:solidFill>
                          <a:latin typeface="ＭＳ Ｐゴシック"/>
                        </a:rPr>
                        <a:t>が実行を開始したときに実行されるアクティビティ グループのコンテナとして機能します。このクラスは継承できません。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SuspendActivity</a:t>
                      </a:r>
                    </a:p>
                  </a:txBody>
                  <a:tcPr marL="9525" marR="9525" marT="9525" marB="0" anchor="ctr"/>
                </a:tc>
                <a:tc>
                  <a:txBody>
                    <a:bodyPr/>
                    <a:lstStyle/>
                    <a:p>
                      <a:pPr algn="l" fontAlgn="ctr"/>
                      <a:r>
                        <a:rPr lang="ja-JP" altLang="en-US" sz="1100" b="0" i="0" u="none" strike="noStrike">
                          <a:solidFill>
                            <a:srgbClr val="000000"/>
                          </a:solidFill>
                          <a:latin typeface="ＭＳ Ｐゴシック"/>
                        </a:rPr>
                        <a:t>実行中のワークフロー インスタンスを中断します。このクラスは継承できません。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SynchronizationScopeActivity</a:t>
                      </a:r>
                    </a:p>
                  </a:txBody>
                  <a:tcPr marL="9525" marR="9525" marT="9525" marB="0" anchor="ctr"/>
                </a:tc>
                <a:tc>
                  <a:txBody>
                    <a:bodyPr/>
                    <a:lstStyle/>
                    <a:p>
                      <a:pPr algn="l" fontAlgn="ctr"/>
                      <a:r>
                        <a:rPr lang="ja-JP" altLang="en-US" sz="1100" b="0" i="0" u="none" strike="noStrike">
                          <a:solidFill>
                            <a:srgbClr val="000000"/>
                          </a:solidFill>
                          <a:latin typeface="ＭＳ Ｐゴシック"/>
                        </a:rPr>
                        <a:t>ワークフローのうち、共有変数へのアクセスを制御する必要がある範囲を表します。</a:t>
                      </a:r>
                      <a:r>
                        <a:rPr lang="en-US" altLang="ja-JP" sz="1100" b="0" i="0" u="none" strike="noStrike">
                          <a:solidFill>
                            <a:srgbClr val="000000"/>
                          </a:solidFill>
                          <a:latin typeface="ＭＳ Ｐゴシック"/>
                        </a:rPr>
                        <a:t>SynchronizationScopeActivity </a:t>
                      </a:r>
                      <a:r>
                        <a:rPr lang="ja-JP" altLang="en-US" sz="1100" b="0" i="0" u="none" strike="noStrike">
                          <a:solidFill>
                            <a:srgbClr val="000000"/>
                          </a:solidFill>
                          <a:latin typeface="ＭＳ Ｐゴシック"/>
                        </a:rPr>
                        <a:t>の複数のインスタンスが同じ変数にアクセスする場合、それぞれのアクティビティが同時にアクセスすることなく、順序立てて実行されます。このクラスは継承できません。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TerminateActivity</a:t>
                      </a:r>
                    </a:p>
                  </a:txBody>
                  <a:tcPr marL="9525" marR="9525" marT="9525" marB="0" anchor="ctr"/>
                </a:tc>
                <a:tc>
                  <a:txBody>
                    <a:bodyPr/>
                    <a:lstStyle/>
                    <a:p>
                      <a:pPr algn="l" fontAlgn="ctr"/>
                      <a:r>
                        <a:rPr lang="ja-JP" altLang="en-US" sz="1100" b="0" i="0" u="none" strike="noStrike">
                          <a:solidFill>
                            <a:srgbClr val="000000"/>
                          </a:solidFill>
                          <a:latin typeface="ＭＳ Ｐゴシック"/>
                        </a:rPr>
                        <a:t>異常状況が発生したとき、実行中のワークフロー インスタンスを終了します。このクラスは継承できません。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ThrowActivity</a:t>
                      </a:r>
                    </a:p>
                  </a:txBody>
                  <a:tcPr marL="9525" marR="9525" marT="9525" marB="0" anchor="ctr"/>
                </a:tc>
                <a:tc>
                  <a:txBody>
                    <a:bodyPr/>
                    <a:lstStyle/>
                    <a:p>
                      <a:pPr algn="l" fontAlgn="ctr"/>
                      <a:r>
                        <a:rPr lang="ja-JP" altLang="en-US" sz="1100" b="0" i="0" u="none" strike="noStrike" dirty="0">
                          <a:solidFill>
                            <a:srgbClr val="000000"/>
                          </a:solidFill>
                          <a:latin typeface="ＭＳ Ｐゴシック"/>
                        </a:rPr>
                        <a:t>例外をスローする動作をモデル化します。このクラスは継承できません。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TransactionScopeActivity</a:t>
                      </a:r>
                    </a:p>
                  </a:txBody>
                  <a:tcPr marL="9525" marR="9525" marT="9525" marB="0" anchor="ctr"/>
                </a:tc>
                <a:tc>
                  <a:txBody>
                    <a:bodyPr/>
                    <a:lstStyle/>
                    <a:p>
                      <a:pPr algn="l" fontAlgn="ctr"/>
                      <a:r>
                        <a:rPr lang="ja-JP" altLang="en-US" sz="1100" b="0" i="0" u="none" strike="noStrike">
                          <a:solidFill>
                            <a:srgbClr val="000000"/>
                          </a:solidFill>
                          <a:latin typeface="ＭＳ Ｐゴシック"/>
                        </a:rPr>
                        <a:t>ワークフローのうち、トランザクションとして一括処理する範囲。この </a:t>
                      </a:r>
                      <a:r>
                        <a:rPr lang="en-US" altLang="ja-JP" sz="1100" b="0" i="0" u="none" strike="noStrike">
                          <a:solidFill>
                            <a:srgbClr val="000000"/>
                          </a:solidFill>
                          <a:latin typeface="ＭＳ Ｐゴシック"/>
                        </a:rPr>
                        <a:t>Activity </a:t>
                      </a:r>
                      <a:r>
                        <a:rPr lang="ja-JP" altLang="en-US" sz="1100" b="0" i="0" u="none" strike="noStrike">
                          <a:solidFill>
                            <a:srgbClr val="000000"/>
                          </a:solidFill>
                          <a:latin typeface="ＭＳ Ｐゴシック"/>
                        </a:rPr>
                        <a:t>の実行が始まると新しい </a:t>
                      </a:r>
                      <a:r>
                        <a:rPr lang="en-US" altLang="ja-JP" sz="1100" b="0" i="0" u="none" strike="noStrike">
                          <a:solidFill>
                            <a:srgbClr val="000000"/>
                          </a:solidFill>
                          <a:latin typeface="ＭＳ Ｐゴシック"/>
                        </a:rPr>
                        <a:t>Transaction </a:t>
                      </a:r>
                      <a:r>
                        <a:rPr lang="ja-JP" altLang="en-US" sz="1100" b="0" i="0" u="none" strike="noStrike">
                          <a:solidFill>
                            <a:srgbClr val="000000"/>
                          </a:solidFill>
                          <a:latin typeface="ＭＳ Ｐゴシック"/>
                        </a:rPr>
                        <a:t>が起動され、</a:t>
                      </a:r>
                      <a:r>
                        <a:rPr lang="en-US" altLang="ja-JP" sz="1100" b="0" i="0" u="none" strike="noStrike">
                          <a:solidFill>
                            <a:srgbClr val="000000"/>
                          </a:solidFill>
                          <a:latin typeface="ＭＳ Ｐゴシック"/>
                        </a:rPr>
                        <a:t>Activity </a:t>
                      </a:r>
                      <a:r>
                        <a:rPr lang="ja-JP" altLang="en-US" sz="1100" b="0" i="0" u="none" strike="noStrike">
                          <a:solidFill>
                            <a:srgbClr val="000000"/>
                          </a:solidFill>
                          <a:latin typeface="ＭＳ Ｐゴシック"/>
                        </a:rPr>
                        <a:t>を正常に閉じるとトランザクションはコミットされます。このクラスは継承できません。 </a:t>
                      </a:r>
                    </a:p>
                  </a:txBody>
                  <a:tcPr marL="9525" marR="9525" marT="9525" marB="0" anchor="ctr"/>
                </a:tc>
              </a:tr>
              <a:tr h="370840">
                <a:tc>
                  <a:txBody>
                    <a:bodyPr/>
                    <a:lstStyle/>
                    <a:p>
                      <a:pPr algn="l" fontAlgn="ctr"/>
                      <a:r>
                        <a:rPr lang="en-US" sz="1100" b="0" i="0" u="none" strike="noStrike">
                          <a:solidFill>
                            <a:srgbClr val="000000"/>
                          </a:solidFill>
                          <a:latin typeface="ＭＳ Ｐゴシック"/>
                        </a:rPr>
                        <a:t>WebServiceFaultActivity</a:t>
                      </a:r>
                    </a:p>
                  </a:txBody>
                  <a:tcPr marL="9525" marR="9525" marT="9525" marB="0" anchor="ctr"/>
                </a:tc>
                <a:tc>
                  <a:txBody>
                    <a:bodyPr/>
                    <a:lstStyle/>
                    <a:p>
                      <a:pPr algn="l" fontAlgn="ctr"/>
                      <a:r>
                        <a:rPr lang="ja-JP" altLang="en-US" sz="1100" b="0" i="0" u="none" strike="noStrike" dirty="0">
                          <a:solidFill>
                            <a:srgbClr val="000000"/>
                          </a:solidFill>
                          <a:latin typeface="ＭＳ Ｐゴシック"/>
                        </a:rPr>
                        <a:t>ワークフローから </a:t>
                      </a:r>
                      <a:r>
                        <a:rPr lang="en-US" altLang="ja-JP" sz="1100" b="0" i="0" u="none" strike="noStrike" dirty="0">
                          <a:solidFill>
                            <a:srgbClr val="000000"/>
                          </a:solidFill>
                          <a:latin typeface="ＭＳ Ｐゴシック"/>
                        </a:rPr>
                        <a:t>Web </a:t>
                      </a:r>
                      <a:r>
                        <a:rPr lang="ja-JP" altLang="en-US" sz="1100" b="0" i="0" u="none" strike="noStrike" dirty="0">
                          <a:solidFill>
                            <a:srgbClr val="000000"/>
                          </a:solidFill>
                          <a:latin typeface="ＭＳ Ｐゴシック"/>
                        </a:rPr>
                        <a:t>サービス クライアントへのエラーの送信を有効にします。このクラスは継承できません。</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タイトル 1"/>
          <p:cNvSpPr>
            <a:spLocks noGrp="1"/>
          </p:cNvSpPr>
          <p:nvPr>
            <p:ph type="title"/>
          </p:nvPr>
        </p:nvSpPr>
        <p:spPr>
          <a:xfrm>
            <a:off x="457200" y="274638"/>
            <a:ext cx="8229600" cy="1011237"/>
          </a:xfrm>
        </p:spPr>
        <p:txBody>
          <a:bodyPr/>
          <a:lstStyle/>
          <a:p>
            <a:pPr eaLnBrk="1" hangingPunct="1"/>
            <a:r>
              <a:rPr lang="ja-JP" altLang="en-US" sz="3600" smtClean="0"/>
              <a:t>ステートマシン･ワークフローで</a:t>
            </a:r>
            <a:r>
              <a:rPr lang="en-US" altLang="ja-JP" sz="3600" smtClean="0"/>
              <a:t/>
            </a:r>
            <a:br>
              <a:rPr lang="en-US" altLang="ja-JP" sz="3600" smtClean="0"/>
            </a:br>
            <a:r>
              <a:rPr lang="ja-JP" altLang="en-US" sz="3600" smtClean="0"/>
              <a:t>使えるアクティビティ</a:t>
            </a:r>
          </a:p>
        </p:txBody>
      </p:sp>
      <p:sp>
        <p:nvSpPr>
          <p:cNvPr id="31746" name="コンテンツ プレースホルダ 5"/>
          <p:cNvSpPr>
            <a:spLocks noGrp="1"/>
          </p:cNvSpPr>
          <p:nvPr>
            <p:ph idx="1"/>
          </p:nvPr>
        </p:nvSpPr>
        <p:spPr/>
        <p:txBody>
          <a:bodyPr/>
          <a:lstStyle/>
          <a:p>
            <a:pPr eaLnBrk="1" hangingPunct="1"/>
            <a:endParaRPr lang="ja-JP" altLang="en-US" smtClean="0"/>
          </a:p>
        </p:txBody>
      </p:sp>
      <p:sp>
        <p:nvSpPr>
          <p:cNvPr id="31747" name="テキスト ボックス 4"/>
          <p:cNvSpPr txBox="1">
            <a:spLocks noChangeArrowheads="1"/>
          </p:cNvSpPr>
          <p:nvPr/>
        </p:nvSpPr>
        <p:spPr bwMode="auto">
          <a:xfrm>
            <a:off x="5857875" y="6357938"/>
            <a:ext cx="2352675" cy="277812"/>
          </a:xfrm>
          <a:prstGeom prst="rect">
            <a:avLst/>
          </a:prstGeom>
          <a:noFill/>
          <a:ln w="9525">
            <a:noFill/>
            <a:miter lim="800000"/>
            <a:headEnd/>
            <a:tailEnd/>
          </a:ln>
        </p:spPr>
        <p:txBody>
          <a:bodyPr wrap="none">
            <a:spAutoFit/>
          </a:bodyPr>
          <a:lstStyle/>
          <a:p>
            <a:r>
              <a:rPr lang="ja-JP" altLang="en-US" sz="1200"/>
              <a:t>出典</a:t>
            </a:r>
            <a:r>
              <a:rPr lang="en-US" altLang="ja-JP" sz="1200"/>
              <a:t>:Microsoft</a:t>
            </a:r>
            <a:r>
              <a:rPr lang="ja-JP" altLang="en-US" sz="1200"/>
              <a:t>社 </a:t>
            </a:r>
            <a:r>
              <a:rPr lang="en-US" altLang="ja-JP" sz="1200"/>
              <a:t>MSDN</a:t>
            </a:r>
            <a:r>
              <a:rPr lang="ja-JP" altLang="en-US" sz="1200"/>
              <a:t>ライブラリ</a:t>
            </a:r>
          </a:p>
        </p:txBody>
      </p:sp>
      <p:graphicFrame>
        <p:nvGraphicFramePr>
          <p:cNvPr id="7" name="コンテンツ プレースホルダ 3"/>
          <p:cNvGraphicFramePr>
            <a:graphicFrameLocks/>
          </p:cNvGraphicFramePr>
          <p:nvPr/>
        </p:nvGraphicFramePr>
        <p:xfrm>
          <a:off x="457200" y="1600200"/>
          <a:ext cx="8229600" cy="1482725"/>
        </p:xfrm>
        <a:graphic>
          <a:graphicData uri="http://schemas.openxmlformats.org/drawingml/2006/table">
            <a:tbl>
              <a:tblPr firstRow="1" bandRow="1">
                <a:tableStyleId>{5C22544A-7EE6-4342-B048-85BDC9FD1C3A}</a:tableStyleId>
              </a:tblPr>
              <a:tblGrid>
                <a:gridCol w="1971660"/>
                <a:gridCol w="6257940"/>
              </a:tblGrid>
              <a:tr h="370840">
                <a:tc>
                  <a:txBody>
                    <a:bodyPr/>
                    <a:lstStyle/>
                    <a:p>
                      <a:pPr algn="ctr" fontAlgn="ctr"/>
                      <a:r>
                        <a:rPr lang="ja-JP" altLang="en-US" sz="1400" b="0" i="0" u="none" strike="noStrike" dirty="0">
                          <a:solidFill>
                            <a:srgbClr val="000000"/>
                          </a:solidFill>
                          <a:latin typeface="ＭＳ Ｐゴシック"/>
                        </a:rPr>
                        <a:t>クラス</a:t>
                      </a:r>
                    </a:p>
                  </a:txBody>
                  <a:tcPr marL="9525" marR="9525" marT="9525" marB="0" anchor="ctr"/>
                </a:tc>
                <a:tc>
                  <a:txBody>
                    <a:bodyPr/>
                    <a:lstStyle/>
                    <a:p>
                      <a:pPr algn="ctr" fontAlgn="ctr"/>
                      <a:r>
                        <a:rPr lang="ja-JP" altLang="en-US" sz="1400" b="0" i="0" u="none" strike="noStrike" dirty="0">
                          <a:solidFill>
                            <a:srgbClr val="000000"/>
                          </a:solidFill>
                          <a:latin typeface="ＭＳ Ｐゴシック"/>
                        </a:rPr>
                        <a:t>説明</a:t>
                      </a:r>
                    </a:p>
                  </a:txBody>
                  <a:tcPr marL="9525" marR="9525" marT="9525" marB="0" anchor="ctr"/>
                </a:tc>
              </a:tr>
              <a:tr h="370840">
                <a:tc>
                  <a:txBody>
                    <a:bodyPr/>
                    <a:lstStyle/>
                    <a:p>
                      <a:pPr algn="l" fontAlgn="ctr"/>
                      <a:r>
                        <a:rPr lang="en-US" sz="1100" b="0" i="0" u="none" strike="noStrike" dirty="0" err="1">
                          <a:solidFill>
                            <a:srgbClr val="000000"/>
                          </a:solidFill>
                          <a:latin typeface="ＭＳ Ｐゴシック"/>
                        </a:rPr>
                        <a:t>WebServiceInputActivity</a:t>
                      </a:r>
                      <a:endParaRPr lang="en-US" sz="1100" b="0"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0" i="0" u="none" strike="noStrike">
                          <a:solidFill>
                            <a:srgbClr val="000000"/>
                          </a:solidFill>
                          <a:latin typeface="ＭＳ Ｐゴシック"/>
                        </a:rPr>
                        <a:t>ワークフローで </a:t>
                      </a:r>
                      <a:r>
                        <a:rPr lang="en-US" altLang="ja-JP" sz="1100" b="0" i="0" u="none" strike="noStrike">
                          <a:solidFill>
                            <a:srgbClr val="000000"/>
                          </a:solidFill>
                          <a:latin typeface="ＭＳ Ｐゴシック"/>
                        </a:rPr>
                        <a:t>Web </a:t>
                      </a:r>
                      <a:r>
                        <a:rPr lang="ja-JP" altLang="en-US" sz="1100" b="0" i="0" u="none" strike="noStrike">
                          <a:solidFill>
                            <a:srgbClr val="000000"/>
                          </a:solidFill>
                          <a:latin typeface="ＭＳ Ｐゴシック"/>
                        </a:rPr>
                        <a:t>サービスからのデータを受信できるようにします。このクラスは継承できません。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WebServiceOutputActivity</a:t>
                      </a:r>
                    </a:p>
                  </a:txBody>
                  <a:tcPr marL="9525" marR="9525" marT="9525" marB="0" anchor="ctr"/>
                </a:tc>
                <a:tc>
                  <a:txBody>
                    <a:bodyPr/>
                    <a:lstStyle/>
                    <a:p>
                      <a:pPr algn="l" fontAlgn="ctr"/>
                      <a:r>
                        <a:rPr lang="ja-JP" altLang="en-US" sz="1100" b="0" i="0" u="none" strike="noStrike">
                          <a:solidFill>
                            <a:srgbClr val="000000"/>
                          </a:solidFill>
                          <a:latin typeface="ＭＳ Ｐゴシック"/>
                        </a:rPr>
                        <a:t>ワークフロー内部から </a:t>
                      </a:r>
                      <a:r>
                        <a:rPr lang="en-US" altLang="ja-JP" sz="1100" b="0" i="0" u="none" strike="noStrike">
                          <a:solidFill>
                            <a:srgbClr val="000000"/>
                          </a:solidFill>
                          <a:latin typeface="ＭＳ Ｐゴシック"/>
                        </a:rPr>
                        <a:t>Web </a:t>
                      </a:r>
                      <a:r>
                        <a:rPr lang="ja-JP" altLang="en-US" sz="1100" b="0" i="0" u="none" strike="noStrike">
                          <a:solidFill>
                            <a:srgbClr val="000000"/>
                          </a:solidFill>
                          <a:latin typeface="ＭＳ Ｐゴシック"/>
                        </a:rPr>
                        <a:t>サービスにデータを送信できるようにします。このクラスは継承できません。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WhileActivity</a:t>
                      </a:r>
                    </a:p>
                  </a:txBody>
                  <a:tcPr marL="9525" marR="9525" marT="9525" marB="0" anchor="ctr"/>
                </a:tc>
                <a:tc>
                  <a:txBody>
                    <a:bodyPr/>
                    <a:lstStyle/>
                    <a:p>
                      <a:pPr algn="l" fontAlgn="ctr"/>
                      <a:r>
                        <a:rPr lang="ja-JP" altLang="en-US" sz="1100" b="0" i="0" u="none" strike="noStrike" dirty="0">
                          <a:solidFill>
                            <a:srgbClr val="000000"/>
                          </a:solidFill>
                          <a:latin typeface="ＭＳ Ｐゴシック"/>
                        </a:rPr>
                        <a:t>特定の条件が </a:t>
                      </a:r>
                      <a:r>
                        <a:rPr lang="en-US" altLang="ja-JP" sz="1100" b="0" i="0" u="none" strike="noStrike" dirty="0">
                          <a:solidFill>
                            <a:srgbClr val="000000"/>
                          </a:solidFill>
                          <a:latin typeface="ＭＳ Ｐゴシック"/>
                        </a:rPr>
                        <a:t>true </a:t>
                      </a:r>
                      <a:r>
                        <a:rPr lang="ja-JP" altLang="en-US" sz="1100" b="0" i="0" u="none" strike="noStrike" dirty="0">
                          <a:solidFill>
                            <a:srgbClr val="000000"/>
                          </a:solidFill>
                          <a:latin typeface="ＭＳ Ｐゴシック"/>
                        </a:rPr>
                        <a:t>である限り、</a:t>
                      </a:r>
                      <a:r>
                        <a:rPr lang="en-US" altLang="ja-JP" sz="1100" b="0" i="0" u="none" strike="noStrike" dirty="0">
                          <a:solidFill>
                            <a:srgbClr val="000000"/>
                          </a:solidFill>
                          <a:latin typeface="ＭＳ Ｐゴシック"/>
                        </a:rPr>
                        <a:t>1 </a:t>
                      </a:r>
                      <a:r>
                        <a:rPr lang="ja-JP" altLang="en-US" sz="1100" b="0" i="0" u="none" strike="noStrike" dirty="0" err="1">
                          <a:solidFill>
                            <a:srgbClr val="000000"/>
                          </a:solidFill>
                          <a:latin typeface="ＭＳ Ｐゴシック"/>
                        </a:rPr>
                        <a:t>つの</a:t>
                      </a:r>
                      <a:r>
                        <a:rPr lang="ja-JP" altLang="en-US" sz="1100" b="0" i="0" u="none" strike="noStrike" dirty="0">
                          <a:solidFill>
                            <a:srgbClr val="000000"/>
                          </a:solidFill>
                          <a:latin typeface="ＭＳ Ｐゴシック"/>
                        </a:rPr>
                        <a:t>子アクティビティを繰り返し実行します。</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868362"/>
          </a:xfrm>
        </p:spPr>
        <p:txBody>
          <a:bodyPr>
            <a:normAutofit fontScale="90000"/>
          </a:bodyPr>
          <a:lstStyle/>
          <a:p>
            <a:pPr eaLnBrk="1" hangingPunct="1">
              <a:defRPr/>
            </a:pPr>
            <a:r>
              <a:rPr lang="en-US" altLang="ja-JP" sz="3600" dirty="0" smtClean="0"/>
              <a:t>WF</a:t>
            </a:r>
            <a:r>
              <a:rPr lang="ja-JP" altLang="en-US" sz="3600" dirty="0" smtClean="0"/>
              <a:t>は</a:t>
            </a:r>
            <a:r>
              <a:rPr lang="en-US" altLang="ja-JP" sz="3600" dirty="0" smtClean="0"/>
              <a:t>.NET</a:t>
            </a:r>
            <a:r>
              <a:rPr lang="ja-JP" altLang="en-US" sz="3600" dirty="0" smtClean="0"/>
              <a:t> </a:t>
            </a:r>
            <a:r>
              <a:rPr lang="en-US" altLang="ja-JP" sz="3600" dirty="0" smtClean="0"/>
              <a:t>Framework</a:t>
            </a:r>
            <a:r>
              <a:rPr lang="ja-JP" altLang="en-US" sz="3600" dirty="0" smtClean="0"/>
              <a:t> </a:t>
            </a:r>
            <a:r>
              <a:rPr lang="en-US" altLang="ja-JP" sz="3600" dirty="0" smtClean="0"/>
              <a:t>3.5</a:t>
            </a:r>
            <a:r>
              <a:rPr lang="ja-JP" altLang="en-US" sz="3600" dirty="0" smtClean="0"/>
              <a:t>で</a:t>
            </a:r>
            <a:r>
              <a:rPr lang="en-US" altLang="ja-JP" sz="3600" dirty="0" smtClean="0"/>
              <a:t/>
            </a:r>
            <a:br>
              <a:rPr lang="en-US" altLang="ja-JP" sz="3600" dirty="0" smtClean="0"/>
            </a:br>
            <a:r>
              <a:rPr lang="ja-JP" altLang="en-US" sz="3600" dirty="0" smtClean="0"/>
              <a:t>どう変わったのか</a:t>
            </a:r>
            <a:endParaRPr lang="ja-JP" altLang="en-US" sz="3600" dirty="0"/>
          </a:p>
        </p:txBody>
      </p:sp>
      <p:sp>
        <p:nvSpPr>
          <p:cNvPr id="32770" name="コンテンツ プレースホルダ 2"/>
          <p:cNvSpPr>
            <a:spLocks noGrp="1"/>
          </p:cNvSpPr>
          <p:nvPr>
            <p:ph idx="1"/>
          </p:nvPr>
        </p:nvSpPr>
        <p:spPr>
          <a:xfrm>
            <a:off x="457200" y="1285875"/>
            <a:ext cx="8229600" cy="4840288"/>
          </a:xfrm>
        </p:spPr>
        <p:txBody>
          <a:bodyPr/>
          <a:lstStyle/>
          <a:p>
            <a:pPr eaLnBrk="1" hangingPunct="1"/>
            <a:r>
              <a:rPr lang="en-US" altLang="ja-JP" smtClean="0"/>
              <a:t>WF</a:t>
            </a:r>
            <a:r>
              <a:rPr lang="ja-JP" altLang="en-US" smtClean="0"/>
              <a:t>は</a:t>
            </a:r>
            <a:r>
              <a:rPr lang="en-US" altLang="ja-JP" smtClean="0"/>
              <a:t>2</a:t>
            </a:r>
            <a:r>
              <a:rPr lang="ja-JP" altLang="en-US" smtClean="0"/>
              <a:t>つのアクティビティが追加されただけです。</a:t>
            </a:r>
            <a:endParaRPr lang="en-US" altLang="ja-JP" smtClean="0"/>
          </a:p>
          <a:p>
            <a:pPr eaLnBrk="1" hangingPunct="1"/>
            <a:r>
              <a:rPr lang="ja-JP" altLang="en-US" smtClean="0"/>
              <a:t>しかし、この</a:t>
            </a:r>
            <a:r>
              <a:rPr lang="en-US" altLang="ja-JP" smtClean="0"/>
              <a:t>2</a:t>
            </a:r>
            <a:r>
              <a:rPr lang="ja-JP" altLang="en-US" smtClean="0"/>
              <a:t>つのアクティビティの追加は非常に大きな意味がります。</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タイトル 1"/>
          <p:cNvSpPr>
            <a:spLocks noGrp="1"/>
          </p:cNvSpPr>
          <p:nvPr>
            <p:ph type="title"/>
          </p:nvPr>
        </p:nvSpPr>
        <p:spPr>
          <a:xfrm>
            <a:off x="457200" y="274638"/>
            <a:ext cx="8229600" cy="939800"/>
          </a:xfrm>
        </p:spPr>
        <p:txBody>
          <a:bodyPr/>
          <a:lstStyle/>
          <a:p>
            <a:pPr eaLnBrk="1" hangingPunct="1"/>
            <a:r>
              <a:rPr lang="en-US" altLang="ja-JP" sz="3600" smtClean="0"/>
              <a:t>Microsoft Windows</a:t>
            </a:r>
            <a:r>
              <a:rPr lang="ja-JP" altLang="en-US" sz="3600" smtClean="0"/>
              <a:t> </a:t>
            </a:r>
            <a:r>
              <a:rPr lang="en-US" altLang="ja-JP" sz="3600" smtClean="0"/>
              <a:t>Workflow</a:t>
            </a:r>
            <a:r>
              <a:rPr lang="ja-JP" altLang="en-US" sz="3600" smtClean="0"/>
              <a:t> </a:t>
            </a:r>
            <a:r>
              <a:rPr lang="en-US" altLang="ja-JP" sz="3600" smtClean="0"/>
              <a:t>Foundation(WF)</a:t>
            </a:r>
            <a:r>
              <a:rPr lang="ja-JP" altLang="en-US" sz="3600" smtClean="0"/>
              <a:t>とは</a:t>
            </a:r>
          </a:p>
        </p:txBody>
      </p:sp>
      <p:sp>
        <p:nvSpPr>
          <p:cNvPr id="3" name="コンテンツ プレースホルダ 2"/>
          <p:cNvSpPr>
            <a:spLocks noGrp="1"/>
          </p:cNvSpPr>
          <p:nvPr>
            <p:ph idx="1"/>
          </p:nvPr>
        </p:nvSpPr>
        <p:spPr>
          <a:xfrm>
            <a:off x="457200" y="1285875"/>
            <a:ext cx="8229600" cy="4840288"/>
          </a:xfrm>
        </p:spPr>
        <p:txBody>
          <a:bodyPr>
            <a:normAutofit/>
          </a:bodyPr>
          <a:lstStyle/>
          <a:p>
            <a:pPr eaLnBrk="1" hangingPunct="1">
              <a:lnSpc>
                <a:spcPct val="90000"/>
              </a:lnSpc>
            </a:pPr>
            <a:r>
              <a:rPr lang="en-US" altLang="ja-JP" sz="2700" smtClean="0"/>
              <a:t>.NET</a:t>
            </a:r>
            <a:r>
              <a:rPr lang="ja-JP" altLang="en-US" sz="2700" smtClean="0"/>
              <a:t> </a:t>
            </a:r>
            <a:r>
              <a:rPr lang="en-US" altLang="ja-JP" sz="2700" smtClean="0"/>
              <a:t>Framework 3.0</a:t>
            </a:r>
            <a:r>
              <a:rPr lang="ja-JP" altLang="en-US" sz="2700" smtClean="0"/>
              <a:t>から搭載された</a:t>
            </a:r>
            <a:r>
              <a:rPr lang="en-US" altLang="ja-JP" sz="2700" smtClean="0"/>
              <a:t>Windows </a:t>
            </a:r>
            <a:r>
              <a:rPr lang="ja-JP" altLang="en-US" sz="2700" smtClean="0"/>
              <a:t>プラットフォームでワークフローソリューションを開発するための拡張機能</a:t>
            </a:r>
            <a:endParaRPr lang="en-US" altLang="ja-JP" sz="2700" smtClean="0"/>
          </a:p>
          <a:p>
            <a:pPr eaLnBrk="1" hangingPunct="1">
              <a:lnSpc>
                <a:spcPct val="90000"/>
              </a:lnSpc>
            </a:pPr>
            <a:r>
              <a:rPr lang="en-US" altLang="ja-JP" sz="2700" smtClean="0"/>
              <a:t>WF</a:t>
            </a:r>
            <a:r>
              <a:rPr lang="ja-JP" altLang="en-US" sz="2700" smtClean="0"/>
              <a:t>は、ワークフローベースのアプリケーションの開発および実行のための</a:t>
            </a:r>
            <a:r>
              <a:rPr lang="en-US" altLang="ja-JP" sz="2700" smtClean="0"/>
              <a:t>API</a:t>
            </a:r>
            <a:r>
              <a:rPr lang="ja-JP" altLang="en-US" sz="2700" smtClean="0"/>
              <a:t>およびツールを提供</a:t>
            </a:r>
            <a:endParaRPr lang="en-US" altLang="ja-JP" sz="2700" smtClean="0"/>
          </a:p>
          <a:p>
            <a:pPr eaLnBrk="1" hangingPunct="1">
              <a:lnSpc>
                <a:spcPct val="90000"/>
              </a:lnSpc>
            </a:pPr>
            <a:r>
              <a:rPr lang="en-US" altLang="ja-JP" sz="2700" smtClean="0"/>
              <a:t>WF</a:t>
            </a:r>
            <a:r>
              <a:rPr lang="ja-JP" altLang="en-US" sz="2700" smtClean="0"/>
              <a:t>は</a:t>
            </a:r>
            <a:r>
              <a:rPr lang="en-US" altLang="ja-JP" sz="2700" smtClean="0"/>
              <a:t>Microsoft</a:t>
            </a:r>
            <a:r>
              <a:rPr lang="ja-JP" altLang="en-US" sz="2700" smtClean="0"/>
              <a:t>社や他社のワークフロー製品と違い、</a:t>
            </a:r>
            <a:r>
              <a:rPr lang="en-US" altLang="ja-JP" sz="2700" smtClean="0"/>
              <a:t>.NET Framework</a:t>
            </a:r>
            <a:r>
              <a:rPr lang="ja-JP" altLang="en-US" sz="2700" smtClean="0"/>
              <a:t>の共通言語ランタイム</a:t>
            </a:r>
            <a:r>
              <a:rPr lang="en-US" altLang="ja-JP" sz="2700" smtClean="0"/>
              <a:t>(</a:t>
            </a:r>
            <a:r>
              <a:rPr lang="ja-JP" altLang="en-US" sz="2700" smtClean="0"/>
              <a:t>以降</a:t>
            </a:r>
            <a:r>
              <a:rPr lang="en-US" altLang="ja-JP" sz="2700" smtClean="0"/>
              <a:t>CLR</a:t>
            </a:r>
            <a:r>
              <a:rPr lang="ja-JP" altLang="en-US" sz="2700" smtClean="0"/>
              <a:t>と略します</a:t>
            </a:r>
            <a:r>
              <a:rPr lang="en-US" altLang="ja-JP" sz="2700" smtClean="0"/>
              <a:t>)</a:t>
            </a:r>
            <a:r>
              <a:rPr lang="ja-JP" altLang="en-US" sz="2700" smtClean="0"/>
              <a:t>上で稼働</a:t>
            </a:r>
            <a:endParaRPr lang="en-US" altLang="ja-JP" sz="2700" smtClean="0"/>
          </a:p>
          <a:p>
            <a:pPr eaLnBrk="1" hangingPunct="1">
              <a:lnSpc>
                <a:spcPct val="90000"/>
              </a:lnSpc>
            </a:pPr>
            <a:r>
              <a:rPr lang="ja-JP" altLang="en-US" sz="2700" smtClean="0"/>
              <a:t>このため、</a:t>
            </a:r>
            <a:r>
              <a:rPr lang="en-US" altLang="ja-JP" sz="2700" smtClean="0"/>
              <a:t>.NET</a:t>
            </a:r>
            <a:r>
              <a:rPr lang="ja-JP" altLang="en-US" sz="2700" smtClean="0"/>
              <a:t>言語との親和性が高い</a:t>
            </a:r>
            <a:endParaRPr lang="en-US" altLang="ja-JP" sz="2700" smtClean="0"/>
          </a:p>
          <a:p>
            <a:pPr eaLnBrk="1" hangingPunct="1">
              <a:lnSpc>
                <a:spcPct val="90000"/>
              </a:lnSpc>
            </a:pPr>
            <a:r>
              <a:rPr lang="en-US" altLang="ja-JP" sz="2700" smtClean="0"/>
              <a:t>.NET</a:t>
            </a:r>
            <a:r>
              <a:rPr lang="ja-JP" altLang="en-US" sz="2700" smtClean="0"/>
              <a:t>言語で作成したカスタムコンポーネントを組み込み、標準提供のコンポーネントと同様に使用することが出来る</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タイトル 1"/>
          <p:cNvSpPr>
            <a:spLocks noGrp="1"/>
          </p:cNvSpPr>
          <p:nvPr>
            <p:ph type="title"/>
          </p:nvPr>
        </p:nvSpPr>
        <p:spPr>
          <a:xfrm>
            <a:off x="457200" y="274638"/>
            <a:ext cx="8229600" cy="1011237"/>
          </a:xfrm>
        </p:spPr>
        <p:txBody>
          <a:bodyPr/>
          <a:lstStyle/>
          <a:p>
            <a:pPr eaLnBrk="1" hangingPunct="1"/>
            <a:r>
              <a:rPr lang="en-US" altLang="ja-JP" sz="3600" smtClean="0"/>
              <a:t>.NET Framework 3.5</a:t>
            </a:r>
            <a:r>
              <a:rPr lang="ja-JP" altLang="en-US" sz="3600" smtClean="0"/>
              <a:t>で</a:t>
            </a:r>
            <a:r>
              <a:rPr lang="en-US" altLang="ja-JP" sz="3600" smtClean="0"/>
              <a:t/>
            </a:r>
            <a:br>
              <a:rPr lang="en-US" altLang="ja-JP" sz="3600" smtClean="0"/>
            </a:br>
            <a:r>
              <a:rPr lang="ja-JP" altLang="en-US" sz="3600" smtClean="0"/>
              <a:t>追加されたアクティビティ</a:t>
            </a:r>
          </a:p>
        </p:txBody>
      </p:sp>
      <p:sp>
        <p:nvSpPr>
          <p:cNvPr id="33794" name="コンテンツ プレースホルダ 5"/>
          <p:cNvSpPr>
            <a:spLocks noGrp="1"/>
          </p:cNvSpPr>
          <p:nvPr>
            <p:ph idx="1"/>
          </p:nvPr>
        </p:nvSpPr>
        <p:spPr/>
        <p:txBody>
          <a:bodyPr/>
          <a:lstStyle/>
          <a:p>
            <a:pPr eaLnBrk="1" hangingPunct="1"/>
            <a:endParaRPr lang="ja-JP" altLang="en-US" smtClean="0"/>
          </a:p>
        </p:txBody>
      </p:sp>
      <p:sp>
        <p:nvSpPr>
          <p:cNvPr id="33795" name="テキスト ボックス 4"/>
          <p:cNvSpPr txBox="1">
            <a:spLocks noChangeArrowheads="1"/>
          </p:cNvSpPr>
          <p:nvPr/>
        </p:nvSpPr>
        <p:spPr bwMode="auto">
          <a:xfrm>
            <a:off x="5857875" y="6357938"/>
            <a:ext cx="2352675" cy="277812"/>
          </a:xfrm>
          <a:prstGeom prst="rect">
            <a:avLst/>
          </a:prstGeom>
          <a:noFill/>
          <a:ln w="9525">
            <a:noFill/>
            <a:miter lim="800000"/>
            <a:headEnd/>
            <a:tailEnd/>
          </a:ln>
        </p:spPr>
        <p:txBody>
          <a:bodyPr wrap="none">
            <a:spAutoFit/>
          </a:bodyPr>
          <a:lstStyle/>
          <a:p>
            <a:r>
              <a:rPr lang="ja-JP" altLang="en-US" sz="1200"/>
              <a:t>出典</a:t>
            </a:r>
            <a:r>
              <a:rPr lang="en-US" altLang="ja-JP" sz="1200"/>
              <a:t>:Microsoft</a:t>
            </a:r>
            <a:r>
              <a:rPr lang="ja-JP" altLang="en-US" sz="1200"/>
              <a:t>社 </a:t>
            </a:r>
            <a:r>
              <a:rPr lang="en-US" altLang="ja-JP" sz="1200"/>
              <a:t>MSDN</a:t>
            </a:r>
            <a:r>
              <a:rPr lang="ja-JP" altLang="en-US" sz="1200"/>
              <a:t>ライブラリ</a:t>
            </a:r>
          </a:p>
        </p:txBody>
      </p:sp>
      <p:graphicFrame>
        <p:nvGraphicFramePr>
          <p:cNvPr id="7" name="コンテンツ プレースホルダ 3"/>
          <p:cNvGraphicFramePr>
            <a:graphicFrameLocks/>
          </p:cNvGraphicFramePr>
          <p:nvPr/>
        </p:nvGraphicFramePr>
        <p:xfrm>
          <a:off x="457200" y="1600200"/>
          <a:ext cx="8229600" cy="1112838"/>
        </p:xfrm>
        <a:graphic>
          <a:graphicData uri="http://schemas.openxmlformats.org/drawingml/2006/table">
            <a:tbl>
              <a:tblPr firstRow="1" bandRow="1">
                <a:tableStyleId>{5C22544A-7EE6-4342-B048-85BDC9FD1C3A}</a:tableStyleId>
              </a:tblPr>
              <a:tblGrid>
                <a:gridCol w="1971660"/>
                <a:gridCol w="6257940"/>
              </a:tblGrid>
              <a:tr h="370840">
                <a:tc>
                  <a:txBody>
                    <a:bodyPr/>
                    <a:lstStyle/>
                    <a:p>
                      <a:pPr algn="ctr" fontAlgn="ctr"/>
                      <a:r>
                        <a:rPr lang="ja-JP" altLang="en-US" sz="1400" b="0" i="0" u="none" strike="noStrike" dirty="0">
                          <a:solidFill>
                            <a:srgbClr val="000000"/>
                          </a:solidFill>
                          <a:latin typeface="ＭＳ Ｐゴシック"/>
                        </a:rPr>
                        <a:t>クラス</a:t>
                      </a:r>
                    </a:p>
                  </a:txBody>
                  <a:tcPr marL="9525" marR="9525" marT="9525" marB="0" anchor="ctr"/>
                </a:tc>
                <a:tc>
                  <a:txBody>
                    <a:bodyPr/>
                    <a:lstStyle/>
                    <a:p>
                      <a:pPr algn="ctr" fontAlgn="ctr"/>
                      <a:r>
                        <a:rPr lang="ja-JP" altLang="en-US" sz="1400" b="0" i="0" u="none" strike="noStrike" dirty="0">
                          <a:solidFill>
                            <a:srgbClr val="000000"/>
                          </a:solidFill>
                          <a:latin typeface="ＭＳ Ｐゴシック"/>
                        </a:rPr>
                        <a:t>説明</a:t>
                      </a:r>
                    </a:p>
                  </a:txBody>
                  <a:tcPr marL="9525" marR="9525" marT="9525" marB="0" anchor="ctr"/>
                </a:tc>
              </a:tr>
              <a:tr h="370840">
                <a:tc>
                  <a:txBody>
                    <a:bodyPr/>
                    <a:lstStyle/>
                    <a:p>
                      <a:pPr algn="l" fontAlgn="ctr"/>
                      <a:r>
                        <a:rPr lang="en-US" sz="1100" b="0" i="0" u="none" strike="noStrike" dirty="0" err="1" smtClean="0">
                          <a:solidFill>
                            <a:srgbClr val="000000"/>
                          </a:solidFill>
                          <a:latin typeface="ＭＳ Ｐゴシック"/>
                        </a:rPr>
                        <a:t>ReceiveActivity</a:t>
                      </a:r>
                      <a:endParaRPr lang="en-US" sz="1100" b="0" i="0" u="none" strike="noStrike" dirty="0">
                        <a:solidFill>
                          <a:srgbClr val="000000"/>
                        </a:solidFill>
                        <a:latin typeface="ＭＳ Ｐゴシック"/>
                      </a:endParaRPr>
                    </a:p>
                  </a:txBody>
                  <a:tcPr marL="9525" marR="9525" marT="9525" marB="0" anchor="ctr"/>
                </a:tc>
                <a:tc>
                  <a:txBody>
                    <a:bodyPr/>
                    <a:lstStyle/>
                    <a:p>
                      <a:pPr algn="l" fontAlgn="ctr"/>
                      <a:r>
                        <a:rPr lang="en-US" altLang="ja-JP" sz="1100" b="0" i="0" u="none" strike="noStrike" dirty="0" smtClean="0">
                          <a:solidFill>
                            <a:srgbClr val="000000"/>
                          </a:solidFill>
                          <a:latin typeface="ＭＳ Ｐゴシック"/>
                        </a:rPr>
                        <a:t>Windows Communication Foundation (WCF) </a:t>
                      </a:r>
                      <a:r>
                        <a:rPr lang="ja-JP" altLang="en-US" sz="1100" b="0" i="0" u="none" strike="noStrike" dirty="0" smtClean="0">
                          <a:solidFill>
                            <a:srgbClr val="000000"/>
                          </a:solidFill>
                          <a:latin typeface="ＭＳ Ｐゴシック"/>
                        </a:rPr>
                        <a:t>サービス コントラクトによって定義された操作を実装するサービス側アクティビティ。</a:t>
                      </a:r>
                      <a:endParaRPr lang="ja-JP" altLang="en-US" sz="1100" b="0" i="0" u="none" strike="noStrike" dirty="0">
                        <a:solidFill>
                          <a:srgbClr val="000000"/>
                        </a:solidFill>
                        <a:latin typeface="ＭＳ Ｐゴシック"/>
                      </a:endParaRPr>
                    </a:p>
                  </a:txBody>
                  <a:tcPr marL="9525" marR="9525" marT="9525" marB="0" anchor="ctr"/>
                </a:tc>
              </a:tr>
              <a:tr h="370840">
                <a:tc>
                  <a:txBody>
                    <a:bodyPr/>
                    <a:lstStyle/>
                    <a:p>
                      <a:pPr algn="l" fontAlgn="ctr"/>
                      <a:r>
                        <a:rPr lang="en-US" sz="1100" b="0" i="0" u="none" strike="noStrike" dirty="0" err="1" smtClean="0">
                          <a:solidFill>
                            <a:srgbClr val="000000"/>
                          </a:solidFill>
                          <a:latin typeface="ＭＳ Ｐゴシック"/>
                        </a:rPr>
                        <a:t>SendActivity</a:t>
                      </a:r>
                      <a:endParaRPr lang="en-US" sz="1100" b="0" i="0" u="none" strike="noStrike" dirty="0">
                        <a:solidFill>
                          <a:srgbClr val="000000"/>
                        </a:solidFill>
                        <a:latin typeface="ＭＳ Ｐゴシック"/>
                      </a:endParaRPr>
                    </a:p>
                  </a:txBody>
                  <a:tcPr marL="9525" marR="9525" marT="9525" marB="0" anchor="ctr"/>
                </a:tc>
                <a:tc>
                  <a:txBody>
                    <a:bodyPr/>
                    <a:lstStyle/>
                    <a:p>
                      <a:pPr algn="l" fontAlgn="ctr"/>
                      <a:r>
                        <a:rPr lang="en-US" altLang="ja-JP" sz="1100" b="0" i="0" u="none" strike="noStrike" dirty="0" smtClean="0">
                          <a:solidFill>
                            <a:srgbClr val="000000"/>
                          </a:solidFill>
                          <a:latin typeface="ＭＳ Ｐゴシック"/>
                        </a:rPr>
                        <a:t>Windows Communication Foundation (WCF) </a:t>
                      </a:r>
                      <a:r>
                        <a:rPr lang="ja-JP" altLang="en-US" sz="1100" b="0" i="0" u="none" strike="noStrike" dirty="0" smtClean="0">
                          <a:solidFill>
                            <a:srgbClr val="000000"/>
                          </a:solidFill>
                          <a:latin typeface="ＭＳ Ｐゴシック"/>
                        </a:rPr>
                        <a:t>サービス操作の同期呼び出しをモデル化するクライアント側アクティビティ。</a:t>
                      </a:r>
                      <a:endParaRPr lang="ja-JP" altLang="en-US" sz="1100" b="0" i="0" u="none" strike="noStrike" dirty="0">
                        <a:solidFill>
                          <a:srgbClr val="000000"/>
                        </a:solidFill>
                        <a:latin typeface="ＭＳ Ｐゴシック"/>
                      </a:endParaRP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582612"/>
          </a:xfrm>
        </p:spPr>
        <p:txBody>
          <a:bodyPr>
            <a:normAutofit fontScale="90000"/>
          </a:bodyPr>
          <a:lstStyle/>
          <a:p>
            <a:pPr eaLnBrk="1" hangingPunct="1">
              <a:defRPr/>
            </a:pPr>
            <a:r>
              <a:rPr lang="en-US" altLang="ja-JP" sz="3600" dirty="0" err="1" smtClean="0"/>
              <a:t>ReceiveActivity</a:t>
            </a:r>
            <a:r>
              <a:rPr lang="ja-JP" altLang="en-US" sz="3600" dirty="0" smtClean="0"/>
              <a:t>とは</a:t>
            </a:r>
            <a:endParaRPr lang="ja-JP" altLang="en-US" sz="3600" dirty="0"/>
          </a:p>
        </p:txBody>
      </p:sp>
      <p:sp>
        <p:nvSpPr>
          <p:cNvPr id="3" name="コンテンツ プレースホルダ 2"/>
          <p:cNvSpPr>
            <a:spLocks noGrp="1"/>
          </p:cNvSpPr>
          <p:nvPr>
            <p:ph idx="1"/>
          </p:nvPr>
        </p:nvSpPr>
        <p:spPr>
          <a:xfrm>
            <a:off x="457200" y="1600200"/>
            <a:ext cx="6043613" cy="4525963"/>
          </a:xfrm>
        </p:spPr>
        <p:txBody>
          <a:bodyPr>
            <a:normAutofit fontScale="70000" lnSpcReduction="20000"/>
          </a:bodyPr>
          <a:lstStyle/>
          <a:p>
            <a:pPr eaLnBrk="1" hangingPunct="1">
              <a:defRPr/>
            </a:pPr>
            <a:r>
              <a:rPr lang="en-US" altLang="ja-JP" dirty="0" smtClean="0"/>
              <a:t>WCF </a:t>
            </a:r>
            <a:r>
              <a:rPr lang="ja-JP" altLang="en-US" dirty="0"/>
              <a:t>サービス コントラクトによって定義された操作を実装するサービス側アクティビティ。</a:t>
            </a:r>
          </a:p>
          <a:p>
            <a:pPr eaLnBrk="1" hangingPunct="1">
              <a:defRPr/>
            </a:pPr>
            <a:r>
              <a:rPr lang="en-US" altLang="ja-JP" dirty="0" err="1"/>
              <a:t>ReceiveActivity</a:t>
            </a:r>
            <a:r>
              <a:rPr lang="en-US" altLang="ja-JP" dirty="0"/>
              <a:t> </a:t>
            </a:r>
            <a:r>
              <a:rPr lang="ja-JP" altLang="en-US" dirty="0"/>
              <a:t>アクティビティは、サービス コントラクトで定義されている </a:t>
            </a:r>
            <a:r>
              <a:rPr lang="en-US" altLang="ja-JP" u="sng" dirty="0"/>
              <a:t>1 </a:t>
            </a:r>
            <a:r>
              <a:rPr lang="ja-JP" altLang="en-US" u="sng" dirty="0" err="1"/>
              <a:t>つの</a:t>
            </a:r>
            <a:r>
              <a:rPr lang="ja-JP" altLang="en-US" u="sng" dirty="0"/>
              <a:t>操作のみ</a:t>
            </a:r>
            <a:r>
              <a:rPr lang="ja-JP" altLang="en-US" dirty="0"/>
              <a:t>を実装します。</a:t>
            </a:r>
            <a:endParaRPr lang="en-US" altLang="ja-JP" dirty="0" smtClean="0"/>
          </a:p>
          <a:p>
            <a:pPr eaLnBrk="1" hangingPunct="1">
              <a:defRPr/>
            </a:pPr>
            <a:r>
              <a:rPr lang="ja-JP" altLang="en-US" dirty="0" smtClean="0"/>
              <a:t>つまり、これをワークフローに追加、設定するだけでワークフロー内で</a:t>
            </a:r>
            <a:r>
              <a:rPr lang="en-US" altLang="ja-JP" dirty="0" smtClean="0"/>
              <a:t>WCF</a:t>
            </a:r>
            <a:r>
              <a:rPr lang="ja-JP" altLang="en-US" dirty="0"/>
              <a:t>から</a:t>
            </a:r>
            <a:r>
              <a:rPr lang="ja-JP" altLang="en-US" dirty="0" smtClean="0"/>
              <a:t>の呼び出しを待つことが出来ます。</a:t>
            </a:r>
            <a:endParaRPr lang="en-US" altLang="ja-JP" dirty="0" smtClean="0"/>
          </a:p>
          <a:p>
            <a:pPr eaLnBrk="1" hangingPunct="1">
              <a:defRPr/>
            </a:pPr>
            <a:r>
              <a:rPr lang="en-US" altLang="ja-JP" dirty="0" err="1" smtClean="0"/>
              <a:t>ReceiveActivity</a:t>
            </a:r>
            <a:r>
              <a:rPr lang="ja-JP" altLang="en-US" dirty="0" smtClean="0"/>
              <a:t>が無かった</a:t>
            </a:r>
            <a:r>
              <a:rPr lang="en-US" altLang="ja-JP" dirty="0" smtClean="0"/>
              <a:t>.NET Framework 3.0</a:t>
            </a:r>
            <a:r>
              <a:rPr lang="ja-JP" altLang="en-US" dirty="0" smtClean="0"/>
              <a:t>の時代は</a:t>
            </a:r>
            <a:r>
              <a:rPr lang="en-US" altLang="ja-JP" dirty="0" smtClean="0"/>
              <a:t>WCF</a:t>
            </a:r>
            <a:r>
              <a:rPr lang="ja-JP" altLang="en-US" dirty="0" smtClean="0"/>
              <a:t>をラッピングしたカスタムアクティビティを作成し、ワークフローを作成する必要がありました。これには非常にコストがかかっていました。</a:t>
            </a:r>
            <a:endParaRPr lang="en-US" altLang="ja-JP" dirty="0" smtClean="0"/>
          </a:p>
          <a:p>
            <a:pPr eaLnBrk="1" hangingPunct="1">
              <a:defRPr/>
            </a:pPr>
            <a:r>
              <a:rPr lang="ja-JP" altLang="en-US" dirty="0" smtClean="0"/>
              <a:t>しかし、</a:t>
            </a:r>
            <a:r>
              <a:rPr lang="en-US" altLang="ja-JP" dirty="0" smtClean="0"/>
              <a:t>WCF</a:t>
            </a:r>
            <a:r>
              <a:rPr lang="ja-JP" altLang="en-US" dirty="0" smtClean="0"/>
              <a:t>の作成手順は変わっていないので、そのコストは見込んでおいてください。</a:t>
            </a:r>
            <a:endParaRPr lang="en-US" altLang="ja-JP" dirty="0" smtClean="0"/>
          </a:p>
        </p:txBody>
      </p:sp>
      <p:pic>
        <p:nvPicPr>
          <p:cNvPr id="34819" name="Picture 2"/>
          <p:cNvPicPr>
            <a:picLocks noChangeAspect="1" noChangeArrowheads="1"/>
          </p:cNvPicPr>
          <p:nvPr/>
        </p:nvPicPr>
        <p:blipFill>
          <a:blip r:embed="rId2"/>
          <a:srcRect/>
          <a:stretch>
            <a:fillRect/>
          </a:stretch>
        </p:blipFill>
        <p:spPr bwMode="auto">
          <a:xfrm>
            <a:off x="6572250" y="1643063"/>
            <a:ext cx="1809750" cy="1200150"/>
          </a:xfrm>
          <a:prstGeom prst="rect">
            <a:avLst/>
          </a:prstGeom>
          <a:noFill/>
          <a:ln w="9525">
            <a:noFill/>
            <a:miter lim="800000"/>
            <a:headEnd/>
            <a:tailEnd/>
          </a:ln>
        </p:spPr>
      </p:pic>
      <p:pic>
        <p:nvPicPr>
          <p:cNvPr id="34820" name="Picture 3"/>
          <p:cNvPicPr>
            <a:picLocks noChangeAspect="1" noChangeArrowheads="1"/>
          </p:cNvPicPr>
          <p:nvPr/>
        </p:nvPicPr>
        <p:blipFill>
          <a:blip r:embed="rId3"/>
          <a:srcRect/>
          <a:stretch>
            <a:fillRect/>
          </a:stretch>
        </p:blipFill>
        <p:spPr bwMode="auto">
          <a:xfrm>
            <a:off x="6572250" y="2857500"/>
            <a:ext cx="1851025" cy="3143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582612"/>
          </a:xfrm>
        </p:spPr>
        <p:txBody>
          <a:bodyPr>
            <a:normAutofit fontScale="90000"/>
          </a:bodyPr>
          <a:lstStyle/>
          <a:p>
            <a:pPr eaLnBrk="1" hangingPunct="1">
              <a:defRPr/>
            </a:pPr>
            <a:r>
              <a:rPr lang="en-US" altLang="ja-JP" sz="3600" dirty="0" err="1" smtClean="0"/>
              <a:t>SendActivity</a:t>
            </a:r>
            <a:r>
              <a:rPr lang="ja-JP" altLang="en-US" sz="3600" dirty="0" smtClean="0"/>
              <a:t>とは</a:t>
            </a:r>
            <a:endParaRPr lang="ja-JP" altLang="en-US" sz="3600" dirty="0"/>
          </a:p>
        </p:txBody>
      </p:sp>
      <p:sp>
        <p:nvSpPr>
          <p:cNvPr id="35842" name="コンテンツ プレースホルダ 2"/>
          <p:cNvSpPr>
            <a:spLocks noGrp="1"/>
          </p:cNvSpPr>
          <p:nvPr>
            <p:ph idx="1"/>
          </p:nvPr>
        </p:nvSpPr>
        <p:spPr>
          <a:xfrm>
            <a:off x="457200" y="1600200"/>
            <a:ext cx="6043613" cy="4525963"/>
          </a:xfrm>
        </p:spPr>
        <p:txBody>
          <a:bodyPr/>
          <a:lstStyle/>
          <a:p>
            <a:pPr eaLnBrk="1" hangingPunct="1">
              <a:lnSpc>
                <a:spcPct val="80000"/>
              </a:lnSpc>
            </a:pPr>
            <a:r>
              <a:rPr lang="en-US" altLang="ja-JP" sz="2200" smtClean="0"/>
              <a:t>WCF</a:t>
            </a:r>
            <a:r>
              <a:rPr lang="ja-JP" altLang="en-US" sz="2200" smtClean="0"/>
              <a:t>サービス操作の同期呼び出しをモデル化するクライアント側アクティビティ。</a:t>
            </a:r>
          </a:p>
          <a:p>
            <a:pPr eaLnBrk="1" hangingPunct="1">
              <a:lnSpc>
                <a:spcPct val="80000"/>
              </a:lnSpc>
            </a:pPr>
            <a:r>
              <a:rPr lang="en-US" altLang="ja-JP" sz="2200" smtClean="0"/>
              <a:t>SendActivity</a:t>
            </a:r>
            <a:r>
              <a:rPr lang="ja-JP" altLang="en-US" sz="2200" smtClean="0"/>
              <a:t>アクティビティは、サービス コントラクトで定義されている </a:t>
            </a:r>
            <a:r>
              <a:rPr lang="en-US" altLang="ja-JP" sz="2200" u="sng" smtClean="0"/>
              <a:t>1 </a:t>
            </a:r>
            <a:r>
              <a:rPr lang="ja-JP" altLang="en-US" sz="2200" u="sng" smtClean="0"/>
              <a:t>つの操作のみ</a:t>
            </a:r>
            <a:r>
              <a:rPr lang="ja-JP" altLang="en-US" sz="2200" smtClean="0"/>
              <a:t>を実装します。</a:t>
            </a:r>
            <a:endParaRPr lang="en-US" altLang="ja-JP" sz="2200" smtClean="0"/>
          </a:p>
          <a:p>
            <a:pPr eaLnBrk="1" hangingPunct="1">
              <a:lnSpc>
                <a:spcPct val="80000"/>
              </a:lnSpc>
            </a:pPr>
            <a:r>
              <a:rPr lang="ja-JP" altLang="en-US" sz="2200" smtClean="0"/>
              <a:t>つまり、これをワークフローに追加、設定するだけでワークフロー内から</a:t>
            </a:r>
            <a:r>
              <a:rPr lang="en-US" altLang="ja-JP" sz="2200" smtClean="0"/>
              <a:t>WCF</a:t>
            </a:r>
            <a:r>
              <a:rPr lang="ja-JP" altLang="en-US" sz="2200" smtClean="0"/>
              <a:t>の呼び出すことが出来ます。</a:t>
            </a:r>
            <a:endParaRPr lang="en-US" altLang="ja-JP" sz="2200" smtClean="0"/>
          </a:p>
          <a:p>
            <a:pPr eaLnBrk="1" hangingPunct="1">
              <a:lnSpc>
                <a:spcPct val="80000"/>
              </a:lnSpc>
            </a:pPr>
            <a:r>
              <a:rPr lang="en-US" altLang="ja-JP" sz="2200" smtClean="0"/>
              <a:t>SendActivity</a:t>
            </a:r>
            <a:r>
              <a:rPr lang="ja-JP" altLang="en-US" sz="2200" smtClean="0"/>
              <a:t>が無かった</a:t>
            </a:r>
            <a:r>
              <a:rPr lang="en-US" altLang="ja-JP" sz="2200" smtClean="0"/>
              <a:t>.NET Framework 3.0</a:t>
            </a:r>
            <a:r>
              <a:rPr lang="ja-JP" altLang="en-US" sz="2200" smtClean="0"/>
              <a:t>の時代は</a:t>
            </a:r>
            <a:r>
              <a:rPr lang="en-US" altLang="ja-JP" sz="2200" smtClean="0"/>
              <a:t>WCF</a:t>
            </a:r>
            <a:r>
              <a:rPr lang="ja-JP" altLang="en-US" sz="2200" smtClean="0"/>
              <a:t>をラッピングしたカスタムアクティビティを作成し、ワークフローを作成する必要がありました。これには非常にコストがかかっていました。</a:t>
            </a:r>
            <a:endParaRPr lang="en-US" altLang="ja-JP" sz="2200" smtClean="0"/>
          </a:p>
          <a:p>
            <a:pPr eaLnBrk="1" hangingPunct="1">
              <a:lnSpc>
                <a:spcPct val="80000"/>
              </a:lnSpc>
            </a:pPr>
            <a:r>
              <a:rPr lang="ja-JP" altLang="en-US" sz="2200" smtClean="0"/>
              <a:t>しかし、</a:t>
            </a:r>
            <a:r>
              <a:rPr lang="en-US" altLang="ja-JP" sz="2200" smtClean="0"/>
              <a:t>WCF</a:t>
            </a:r>
            <a:r>
              <a:rPr lang="ja-JP" altLang="en-US" sz="2200" smtClean="0"/>
              <a:t>の作成手順は変わっていないので、そのコストは見込んでおいてください。</a:t>
            </a:r>
            <a:endParaRPr lang="en-US" altLang="ja-JP" sz="2200" smtClean="0"/>
          </a:p>
        </p:txBody>
      </p:sp>
      <p:pic>
        <p:nvPicPr>
          <p:cNvPr id="35843" name="Picture 2"/>
          <p:cNvPicPr>
            <a:picLocks noChangeAspect="1" noChangeArrowheads="1"/>
          </p:cNvPicPr>
          <p:nvPr/>
        </p:nvPicPr>
        <p:blipFill>
          <a:blip r:embed="rId2"/>
          <a:srcRect/>
          <a:stretch>
            <a:fillRect/>
          </a:stretch>
        </p:blipFill>
        <p:spPr bwMode="auto">
          <a:xfrm>
            <a:off x="6572250" y="1571625"/>
            <a:ext cx="1466850" cy="809625"/>
          </a:xfrm>
          <a:prstGeom prst="rect">
            <a:avLst/>
          </a:prstGeom>
          <a:noFill/>
          <a:ln w="9525">
            <a:noFill/>
            <a:miter lim="800000"/>
            <a:headEnd/>
            <a:tailEnd/>
          </a:ln>
        </p:spPr>
      </p:pic>
      <p:pic>
        <p:nvPicPr>
          <p:cNvPr id="35844" name="Picture 3"/>
          <p:cNvPicPr>
            <a:picLocks noChangeAspect="1" noChangeArrowheads="1"/>
          </p:cNvPicPr>
          <p:nvPr/>
        </p:nvPicPr>
        <p:blipFill>
          <a:blip r:embed="rId3"/>
          <a:srcRect/>
          <a:stretch>
            <a:fillRect/>
          </a:stretch>
        </p:blipFill>
        <p:spPr bwMode="auto">
          <a:xfrm>
            <a:off x="6500813" y="2643188"/>
            <a:ext cx="1658937" cy="26431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タイトル 1"/>
          <p:cNvSpPr>
            <a:spLocks noGrp="1"/>
          </p:cNvSpPr>
          <p:nvPr>
            <p:ph type="title"/>
          </p:nvPr>
        </p:nvSpPr>
        <p:spPr>
          <a:xfrm>
            <a:off x="457200" y="417513"/>
            <a:ext cx="8229600" cy="939800"/>
          </a:xfrm>
        </p:spPr>
        <p:txBody>
          <a:bodyPr/>
          <a:lstStyle/>
          <a:p>
            <a:pPr eaLnBrk="1" hangingPunct="1"/>
            <a:r>
              <a:rPr lang="en-US" altLang="ja-JP" sz="3600" smtClean="0"/>
              <a:t>Tech Ed 2008</a:t>
            </a:r>
            <a:r>
              <a:rPr lang="ja-JP" altLang="en-US" sz="3600" smtClean="0"/>
              <a:t> </a:t>
            </a:r>
            <a:r>
              <a:rPr lang="en-US" altLang="ja-JP" sz="3600" smtClean="0"/>
              <a:t>North America</a:t>
            </a:r>
            <a:r>
              <a:rPr lang="ja-JP" altLang="en-US" sz="3600" smtClean="0"/>
              <a:t>での</a:t>
            </a:r>
            <a:r>
              <a:rPr lang="en-US" altLang="ja-JP" sz="3600" smtClean="0"/>
              <a:t/>
            </a:r>
            <a:br>
              <a:rPr lang="en-US" altLang="ja-JP" sz="3600" smtClean="0"/>
            </a:br>
            <a:r>
              <a:rPr lang="en-US" altLang="ja-JP" sz="3600" smtClean="0"/>
              <a:t>WF</a:t>
            </a:r>
            <a:r>
              <a:rPr lang="ja-JP" altLang="en-US" sz="3600" smtClean="0"/>
              <a:t>の扱いは</a:t>
            </a:r>
          </a:p>
        </p:txBody>
      </p:sp>
      <p:sp>
        <p:nvSpPr>
          <p:cNvPr id="36866" name="コンテンツ プレースホルダ 2"/>
          <p:cNvSpPr>
            <a:spLocks noGrp="1"/>
          </p:cNvSpPr>
          <p:nvPr>
            <p:ph idx="1"/>
          </p:nvPr>
        </p:nvSpPr>
        <p:spPr>
          <a:xfrm>
            <a:off x="457200" y="1571625"/>
            <a:ext cx="8229600" cy="4554538"/>
          </a:xfrm>
        </p:spPr>
        <p:txBody>
          <a:bodyPr/>
          <a:lstStyle/>
          <a:p>
            <a:pPr eaLnBrk="1" hangingPunct="1"/>
            <a:r>
              <a:rPr lang="ja-JP" altLang="en-US" smtClean="0"/>
              <a:t>非常に注目されています。</a:t>
            </a:r>
            <a:endParaRPr lang="en-US" altLang="ja-JP" smtClean="0"/>
          </a:p>
          <a:p>
            <a:pPr eaLnBrk="1" hangingPunct="1"/>
            <a:r>
              <a:rPr lang="en-US" altLang="ja-JP" smtClean="0"/>
              <a:t>WF+WCF</a:t>
            </a:r>
            <a:r>
              <a:rPr lang="ja-JP" altLang="en-US" smtClean="0"/>
              <a:t>は</a:t>
            </a:r>
            <a:r>
              <a:rPr lang="en-US" altLang="ja-JP" smtClean="0"/>
              <a:t>.NET</a:t>
            </a:r>
            <a:r>
              <a:rPr lang="ja-JP" altLang="en-US" smtClean="0"/>
              <a:t> ディベロッパーだけでなく、</a:t>
            </a:r>
            <a:r>
              <a:rPr lang="en-US" altLang="ja-JP" smtClean="0"/>
              <a:t>IT</a:t>
            </a:r>
            <a:r>
              <a:rPr lang="ja-JP" altLang="en-US" smtClean="0"/>
              <a:t>プロの方も関心が高いです。</a:t>
            </a:r>
            <a:endParaRPr lang="en-US" altLang="ja-JP" smtClean="0"/>
          </a:p>
          <a:p>
            <a:pPr eaLnBrk="1" hangingPunct="1"/>
            <a:r>
              <a:rPr lang="ja-JP" altLang="en-US" smtClean="0"/>
              <a:t>なぜならば、</a:t>
            </a:r>
            <a:endParaRPr lang="en-US" altLang="ja-JP" smtClean="0"/>
          </a:p>
          <a:p>
            <a:pPr lvl="1" eaLnBrk="1" hangingPunct="1"/>
            <a:r>
              <a:rPr lang="en-US" altLang="ja-JP" smtClean="0"/>
              <a:t>SharePoint Services</a:t>
            </a:r>
            <a:r>
              <a:rPr lang="ja-JP" altLang="en-US" smtClean="0"/>
              <a:t>にも搭載される。</a:t>
            </a:r>
            <a:endParaRPr lang="en-US" altLang="ja-JP" smtClean="0"/>
          </a:p>
          <a:p>
            <a:pPr lvl="1" eaLnBrk="1" hangingPunct="1"/>
            <a:r>
              <a:rPr lang="en-US" altLang="ja-JP" smtClean="0"/>
              <a:t>BizTalk 2006</a:t>
            </a:r>
            <a:r>
              <a:rPr lang="ja-JP" altLang="en-US" smtClean="0"/>
              <a:t> </a:t>
            </a:r>
            <a:r>
              <a:rPr lang="en-US" altLang="ja-JP" smtClean="0"/>
              <a:t>R3</a:t>
            </a:r>
            <a:r>
              <a:rPr lang="ja-JP" altLang="en-US" smtClean="0"/>
              <a:t>にも搭載される。</a:t>
            </a:r>
            <a:endParaRPr lang="en-US" altLang="ja-JP" smtClean="0"/>
          </a:p>
          <a:p>
            <a:pPr lvl="1" eaLnBrk="1" hangingPunct="1"/>
            <a:r>
              <a:rPr lang="en-US" altLang="ja-JP" smtClean="0"/>
              <a:t>…</a:t>
            </a:r>
            <a:r>
              <a:rPr lang="ja-JP" altLang="en-US" smtClean="0"/>
              <a:t>など</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タイトル 1"/>
          <p:cNvSpPr>
            <a:spLocks noGrp="1"/>
          </p:cNvSpPr>
          <p:nvPr>
            <p:ph type="title"/>
          </p:nvPr>
        </p:nvSpPr>
        <p:spPr>
          <a:xfrm>
            <a:off x="457200" y="417513"/>
            <a:ext cx="8229600" cy="582612"/>
          </a:xfrm>
        </p:spPr>
        <p:txBody>
          <a:bodyPr/>
          <a:lstStyle/>
          <a:p>
            <a:pPr eaLnBrk="1" hangingPunct="1"/>
            <a:r>
              <a:rPr lang="ja-JP" altLang="en-US" sz="3600" smtClean="0"/>
              <a:t>是非試してみて下さい。</a:t>
            </a:r>
          </a:p>
        </p:txBody>
      </p:sp>
      <p:sp>
        <p:nvSpPr>
          <p:cNvPr id="3" name="コンテンツ プレースホルダ 2"/>
          <p:cNvSpPr>
            <a:spLocks noGrp="1"/>
          </p:cNvSpPr>
          <p:nvPr>
            <p:ph idx="1"/>
          </p:nvPr>
        </p:nvSpPr>
        <p:spPr>
          <a:xfrm>
            <a:off x="457200" y="1123950"/>
            <a:ext cx="8229600" cy="4948238"/>
          </a:xfrm>
        </p:spPr>
        <p:txBody>
          <a:bodyPr>
            <a:normAutofit fontScale="92500" lnSpcReduction="10000"/>
          </a:bodyPr>
          <a:lstStyle/>
          <a:p>
            <a:pPr eaLnBrk="1" hangingPunct="1">
              <a:defRPr/>
            </a:pPr>
            <a:r>
              <a:rPr lang="ja-JP" altLang="en-US" dirty="0" smtClean="0"/>
              <a:t>サンプルや資料が多く提供されています。</a:t>
            </a:r>
            <a:endParaRPr lang="en-US" altLang="ja-JP" dirty="0" smtClean="0"/>
          </a:p>
          <a:p>
            <a:pPr eaLnBrk="1" hangingPunct="1">
              <a:buFontTx/>
              <a:buNone/>
              <a:defRPr/>
            </a:pPr>
            <a:r>
              <a:rPr lang="ja-JP" altLang="en-US" sz="2800" dirty="0" smtClean="0"/>
              <a:t>参考</a:t>
            </a:r>
            <a:r>
              <a:rPr lang="en-US" altLang="ja-JP" sz="2800" dirty="0" smtClean="0"/>
              <a:t>URL</a:t>
            </a:r>
          </a:p>
          <a:p>
            <a:pPr eaLnBrk="1" hangingPunct="1">
              <a:buFontTx/>
              <a:buNone/>
              <a:defRPr/>
            </a:pPr>
            <a:r>
              <a:rPr lang="en-US" sz="1800" dirty="0" smtClean="0"/>
              <a:t>Windows Vista </a:t>
            </a:r>
            <a:r>
              <a:rPr lang="ja-JP" altLang="en-US" sz="1800" dirty="0" smtClean="0"/>
              <a:t>技術資料一覧</a:t>
            </a:r>
            <a:endParaRPr lang="en-US" altLang="ja-JP" sz="1800" dirty="0" smtClean="0"/>
          </a:p>
          <a:p>
            <a:pPr eaLnBrk="1" hangingPunct="1">
              <a:buFontTx/>
              <a:buNone/>
              <a:defRPr/>
            </a:pPr>
            <a:r>
              <a:rPr lang="en-US" altLang="ja-JP" sz="1800" dirty="0">
                <a:hlinkClick r:id="rId2"/>
              </a:rPr>
              <a:t>http://</a:t>
            </a:r>
            <a:r>
              <a:rPr lang="en-US" altLang="ja-JP" sz="1800" dirty="0" smtClean="0">
                <a:hlinkClick r:id="rId2"/>
              </a:rPr>
              <a:t>www.microsoft.com/japan/msdn/windowsvista/techarts.aspx</a:t>
            </a:r>
            <a:endParaRPr lang="en-US" altLang="ja-JP" sz="1800" dirty="0" smtClean="0"/>
          </a:p>
          <a:p>
            <a:pPr eaLnBrk="1" hangingPunct="1">
              <a:buFontTx/>
              <a:buNone/>
              <a:defRPr/>
            </a:pPr>
            <a:r>
              <a:rPr lang="en-US" sz="1800" dirty="0" smtClean="0"/>
              <a:t>Windows Workflow Foundation </a:t>
            </a:r>
            <a:r>
              <a:rPr lang="ja-JP" altLang="en-US" sz="1800" dirty="0" smtClean="0"/>
              <a:t>と </a:t>
            </a:r>
            <a:r>
              <a:rPr lang="en-US" sz="1800" dirty="0" smtClean="0"/>
              <a:t>Windows Communication Foundation </a:t>
            </a:r>
            <a:r>
              <a:rPr lang="ja-JP" altLang="en-US" sz="1800" dirty="0" smtClean="0"/>
              <a:t>の統合</a:t>
            </a:r>
            <a:endParaRPr lang="en-US" altLang="ja-JP" sz="1800" dirty="0" smtClean="0"/>
          </a:p>
          <a:p>
            <a:pPr eaLnBrk="1" hangingPunct="1">
              <a:buFontTx/>
              <a:buNone/>
              <a:defRPr/>
            </a:pPr>
            <a:r>
              <a:rPr lang="en-US" altLang="ja-JP" sz="1800" dirty="0">
                <a:hlinkClick r:id="rId3"/>
              </a:rPr>
              <a:t>http://</a:t>
            </a:r>
            <a:r>
              <a:rPr lang="en-US" altLang="ja-JP" sz="1800" dirty="0" smtClean="0">
                <a:hlinkClick r:id="rId3"/>
              </a:rPr>
              <a:t>www.microsoft.com/japan/msdn/net/wf/bb266709.aspx</a:t>
            </a:r>
            <a:endParaRPr lang="en-US" altLang="ja-JP" sz="1800" dirty="0" smtClean="0"/>
          </a:p>
          <a:p>
            <a:pPr eaLnBrk="1" hangingPunct="1">
              <a:buFontTx/>
              <a:buNone/>
              <a:defRPr/>
            </a:pPr>
            <a:r>
              <a:rPr lang="en-US" sz="1800" dirty="0" smtClean="0"/>
              <a:t>Windows Workflow Foundation integration with Windows Communication Foundation</a:t>
            </a:r>
          </a:p>
          <a:p>
            <a:pPr eaLnBrk="1" hangingPunct="1">
              <a:buFontTx/>
              <a:buNone/>
              <a:defRPr/>
            </a:pPr>
            <a:r>
              <a:rPr lang="en-US" altLang="ja-JP" sz="1800" dirty="0">
                <a:hlinkClick r:id="rId4"/>
              </a:rPr>
              <a:t>http://</a:t>
            </a:r>
            <a:r>
              <a:rPr lang="en-US" altLang="ja-JP" sz="1800" dirty="0" smtClean="0">
                <a:hlinkClick r:id="rId4"/>
              </a:rPr>
              <a:t>msdn.microsoft.com/en-us/library/cc626077.aspx</a:t>
            </a:r>
            <a:endParaRPr lang="en-US" altLang="ja-JP" sz="1800" dirty="0" smtClean="0"/>
          </a:p>
          <a:p>
            <a:pPr eaLnBrk="1" hangingPunct="1">
              <a:buFontTx/>
              <a:buNone/>
              <a:defRPr/>
            </a:pPr>
            <a:r>
              <a:rPr lang="ja-JP" altLang="en-US" sz="1800" dirty="0" smtClean="0"/>
              <a:t>ワークフロー サービスと永続性サービスの作成</a:t>
            </a:r>
            <a:endParaRPr lang="en-US" altLang="ja-JP" sz="1800" dirty="0" smtClean="0"/>
          </a:p>
          <a:p>
            <a:pPr eaLnBrk="1" hangingPunct="1">
              <a:buFontTx/>
              <a:buNone/>
              <a:defRPr/>
            </a:pPr>
            <a:r>
              <a:rPr lang="en-US" altLang="ja-JP" sz="1800" dirty="0">
                <a:hlinkClick r:id="rId5"/>
              </a:rPr>
              <a:t>http://</a:t>
            </a:r>
            <a:r>
              <a:rPr lang="en-US" altLang="ja-JP" sz="1800" dirty="0" smtClean="0">
                <a:hlinkClick r:id="rId5"/>
              </a:rPr>
              <a:t>msdn.microsoft.com/ja-jp/library/bb412181.aspx</a:t>
            </a:r>
            <a:endParaRPr lang="en-US" altLang="ja-JP" sz="1800" dirty="0" smtClean="0"/>
          </a:p>
          <a:p>
            <a:pPr eaLnBrk="1" hangingPunct="1">
              <a:buFontTx/>
              <a:buNone/>
              <a:defRPr/>
            </a:pPr>
            <a:r>
              <a:rPr lang="en-US" sz="1800" dirty="0" smtClean="0"/>
              <a:t>Workflow Services Samples (WF)</a:t>
            </a:r>
          </a:p>
          <a:p>
            <a:pPr eaLnBrk="1" hangingPunct="1">
              <a:buFontTx/>
              <a:buNone/>
              <a:defRPr/>
            </a:pPr>
            <a:r>
              <a:rPr lang="en-US" altLang="ja-JP" sz="1800" dirty="0">
                <a:hlinkClick r:id="rId6"/>
              </a:rPr>
              <a:t>http://</a:t>
            </a:r>
            <a:r>
              <a:rPr lang="en-US" altLang="ja-JP" sz="1800" dirty="0" smtClean="0">
                <a:hlinkClick r:id="rId6"/>
              </a:rPr>
              <a:t>msdn.microsoft.com/en-us/library/bb943473.aspx</a:t>
            </a:r>
            <a:endParaRPr lang="en-US" altLang="ja-JP" sz="1800" dirty="0" smtClean="0"/>
          </a:p>
          <a:p>
            <a:pPr eaLnBrk="1" hangingPunct="1">
              <a:buFontTx/>
              <a:buNone/>
              <a:defRPr/>
            </a:pPr>
            <a:r>
              <a:rPr lang="en-US" sz="1800" dirty="0" smtClean="0"/>
              <a:t>Creating Workflow Services and Durable Services</a:t>
            </a:r>
          </a:p>
          <a:p>
            <a:pPr eaLnBrk="1" hangingPunct="1">
              <a:buFontTx/>
              <a:buNone/>
              <a:defRPr/>
            </a:pPr>
            <a:r>
              <a:rPr lang="en-US" altLang="ja-JP" sz="1800" dirty="0">
                <a:hlinkClick r:id="rId7"/>
              </a:rPr>
              <a:t>http://</a:t>
            </a:r>
            <a:r>
              <a:rPr lang="en-US" altLang="ja-JP" sz="1800" dirty="0" smtClean="0">
                <a:hlinkClick r:id="rId7"/>
              </a:rPr>
              <a:t>msdn.microsoft.com/en-us/library/bb412181.aspx</a:t>
            </a:r>
            <a:endParaRPr lang="en-US" altLang="ja-JP" sz="18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タイトル 4"/>
          <p:cNvSpPr>
            <a:spLocks noGrp="1"/>
          </p:cNvSpPr>
          <p:nvPr>
            <p:ph type="title"/>
          </p:nvPr>
        </p:nvSpPr>
        <p:spPr>
          <a:xfrm>
            <a:off x="457200" y="274638"/>
            <a:ext cx="8229600" cy="725487"/>
          </a:xfrm>
        </p:spPr>
        <p:txBody>
          <a:bodyPr/>
          <a:lstStyle/>
          <a:p>
            <a:pPr eaLnBrk="1" hangingPunct="1"/>
            <a:r>
              <a:rPr lang="en-US" altLang="ja-JP" sz="3600" smtClean="0"/>
              <a:t>WF</a:t>
            </a:r>
            <a:r>
              <a:rPr lang="ja-JP" altLang="en-US" sz="3600" smtClean="0"/>
              <a:t>で使用される用語は主に</a:t>
            </a:r>
            <a:r>
              <a:rPr lang="en-US" altLang="ja-JP" sz="3600" smtClean="0"/>
              <a:t>2</a:t>
            </a:r>
            <a:r>
              <a:rPr lang="ja-JP" altLang="en-US" sz="3600" smtClean="0"/>
              <a:t>つ</a:t>
            </a:r>
          </a:p>
        </p:txBody>
      </p:sp>
      <p:sp>
        <p:nvSpPr>
          <p:cNvPr id="16386" name="コンテンツ プレースホルダ 5"/>
          <p:cNvSpPr>
            <a:spLocks noGrp="1"/>
          </p:cNvSpPr>
          <p:nvPr>
            <p:ph idx="1"/>
          </p:nvPr>
        </p:nvSpPr>
        <p:spPr>
          <a:xfrm>
            <a:off x="457200" y="1285875"/>
            <a:ext cx="8229600" cy="4840288"/>
          </a:xfrm>
        </p:spPr>
        <p:txBody>
          <a:bodyPr/>
          <a:lstStyle/>
          <a:p>
            <a:pPr eaLnBrk="1" hangingPunct="1"/>
            <a:r>
              <a:rPr lang="ja-JP" altLang="en-US" sz="3600" smtClean="0"/>
              <a:t>ワークフロー</a:t>
            </a:r>
            <a:endParaRPr lang="ja-JP" altLang="en-US" sz="2400" smtClean="0"/>
          </a:p>
          <a:p>
            <a:pPr lvl="1" eaLnBrk="1" hangingPunct="1"/>
            <a:r>
              <a:rPr lang="ja-JP" altLang="en-US" smtClean="0"/>
              <a:t>ワークフロー は、アクティビティのマップとして定義されたヒューマン プロセスまたはシステムプロセスのモデルです。</a:t>
            </a:r>
          </a:p>
          <a:p>
            <a:pPr lvl="1" eaLnBrk="1" hangingPunct="1"/>
            <a:r>
              <a:rPr lang="ja-JP" altLang="en-US" smtClean="0"/>
              <a:t>ワークフローベースのプログラムは、</a:t>
            </a:r>
            <a:r>
              <a:rPr lang="en-US" altLang="en-US" smtClean="0"/>
              <a:t>XAML (eXtensible Application Markup Language) </a:t>
            </a:r>
            <a:r>
              <a:rPr lang="ja-JP" altLang="en-US" smtClean="0"/>
              <a:t>文書内に指定されます。</a:t>
            </a:r>
          </a:p>
          <a:p>
            <a:pPr lvl="1" eaLnBrk="1" hangingPunct="1"/>
            <a:r>
              <a:rPr lang="ja-JP" altLang="en-US" smtClean="0"/>
              <a:t>これは、ドメイン固有アクティビティの見地からプログラムの構造を指定する文書です。</a:t>
            </a:r>
          </a:p>
          <a:p>
            <a:pPr eaLnBrk="1" hangingPunct="1"/>
            <a:endParaRPr lang="ja-JP" alt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タイトル 1"/>
          <p:cNvSpPr>
            <a:spLocks noGrp="1"/>
          </p:cNvSpPr>
          <p:nvPr>
            <p:ph type="title"/>
          </p:nvPr>
        </p:nvSpPr>
        <p:spPr>
          <a:xfrm>
            <a:off x="457200" y="274638"/>
            <a:ext cx="8229600" cy="725487"/>
          </a:xfrm>
        </p:spPr>
        <p:txBody>
          <a:bodyPr/>
          <a:lstStyle/>
          <a:p>
            <a:pPr eaLnBrk="1" hangingPunct="1"/>
            <a:r>
              <a:rPr lang="en-US" altLang="ja-JP" sz="3600" smtClean="0"/>
              <a:t>WF</a:t>
            </a:r>
            <a:r>
              <a:rPr lang="ja-JP" altLang="en-US" sz="3600" smtClean="0"/>
              <a:t>で使用される用語は主に</a:t>
            </a:r>
            <a:r>
              <a:rPr lang="en-US" altLang="ja-JP" sz="3600" smtClean="0"/>
              <a:t>2</a:t>
            </a:r>
            <a:r>
              <a:rPr lang="ja-JP" altLang="en-US" sz="3600" smtClean="0"/>
              <a:t>つ</a:t>
            </a:r>
          </a:p>
        </p:txBody>
      </p:sp>
      <p:sp>
        <p:nvSpPr>
          <p:cNvPr id="3" name="コンテンツ プレースホルダ 2"/>
          <p:cNvSpPr>
            <a:spLocks noGrp="1"/>
          </p:cNvSpPr>
          <p:nvPr>
            <p:ph idx="1"/>
          </p:nvPr>
        </p:nvSpPr>
        <p:spPr>
          <a:xfrm>
            <a:off x="457200" y="1428750"/>
            <a:ext cx="8229600" cy="4697413"/>
          </a:xfrm>
        </p:spPr>
        <p:txBody>
          <a:bodyPr>
            <a:normAutofit/>
          </a:bodyPr>
          <a:lstStyle/>
          <a:p>
            <a:pPr eaLnBrk="1" hangingPunct="1">
              <a:lnSpc>
                <a:spcPct val="80000"/>
              </a:lnSpc>
            </a:pPr>
            <a:r>
              <a:rPr lang="ja-JP" altLang="en-US" sz="3900" smtClean="0"/>
              <a:t>アクティビティ</a:t>
            </a:r>
          </a:p>
          <a:p>
            <a:pPr lvl="1" eaLnBrk="1" hangingPunct="1">
              <a:lnSpc>
                <a:spcPct val="80000"/>
              </a:lnSpc>
            </a:pPr>
            <a:r>
              <a:rPr lang="ja-JP" altLang="en-US" sz="2600" smtClean="0"/>
              <a:t>アクティビティ は、ワークフローのステップであり、ワークフローの実行、再利用、および構成の単位です。</a:t>
            </a:r>
          </a:p>
          <a:p>
            <a:pPr lvl="1" eaLnBrk="1" hangingPunct="1">
              <a:lnSpc>
                <a:spcPct val="80000"/>
              </a:lnSpc>
            </a:pPr>
            <a:r>
              <a:rPr lang="ja-JP" altLang="en-US" sz="2600" smtClean="0"/>
              <a:t>アクティビティのマップは、ルール、アクション、状態、およびそれらの関係を表します。アクティビティを配置してデザインされた</a:t>
            </a:r>
            <a:r>
              <a:rPr lang="en-US" altLang="ja-JP" sz="2600" smtClean="0"/>
              <a:t>WF</a:t>
            </a:r>
            <a:r>
              <a:rPr lang="ja-JP" altLang="en-US" sz="2600" smtClean="0"/>
              <a:t>のワークフローは、</a:t>
            </a:r>
            <a:r>
              <a:rPr lang="en-US" altLang="ja-JP" sz="2600" smtClean="0"/>
              <a:t>.NET</a:t>
            </a:r>
            <a:r>
              <a:rPr lang="ja-JP" altLang="en-US" sz="2600" smtClean="0"/>
              <a:t>アセンブリにコンパイルされ、ワークフローランタイムおよび</a:t>
            </a:r>
            <a:r>
              <a:rPr lang="en-US" altLang="ja-JP" sz="2600" smtClean="0"/>
              <a:t>CLR</a:t>
            </a:r>
            <a:r>
              <a:rPr lang="ja-JP" altLang="en-US" sz="2600" smtClean="0"/>
              <a:t>で実行されます。</a:t>
            </a:r>
          </a:p>
          <a:p>
            <a:pPr lvl="1" eaLnBrk="1" hangingPunct="1">
              <a:lnSpc>
                <a:spcPct val="80000"/>
              </a:lnSpc>
            </a:pPr>
            <a:r>
              <a:rPr lang="ja-JP" altLang="en-US" sz="2600" smtClean="0"/>
              <a:t>アクティビティは、</a:t>
            </a:r>
            <a:r>
              <a:rPr lang="en-US" altLang="ja-JP" sz="2600" smtClean="0"/>
              <a:t>C#</a:t>
            </a:r>
            <a:r>
              <a:rPr lang="ja-JP" altLang="en-US" sz="2600" smtClean="0"/>
              <a:t>あるいは</a:t>
            </a:r>
            <a:r>
              <a:rPr lang="en-US" altLang="ja-JP" sz="2600" smtClean="0"/>
              <a:t>Visual Basic</a:t>
            </a:r>
            <a:r>
              <a:rPr lang="ja-JP" altLang="en-US" sz="2600" smtClean="0"/>
              <a:t>などの従来の</a:t>
            </a:r>
            <a:r>
              <a:rPr lang="en-US" altLang="ja-JP" sz="2600" smtClean="0"/>
              <a:t>CLR</a:t>
            </a:r>
            <a:r>
              <a:rPr lang="ja-JP" altLang="en-US" sz="2600" smtClean="0"/>
              <a:t>ベースのプログラミング言語で実装されます。</a:t>
            </a:r>
          </a:p>
          <a:p>
            <a:pPr eaLnBrk="1" hangingPunct="1">
              <a:lnSpc>
                <a:spcPct val="80000"/>
              </a:lnSpc>
              <a:buFontTx/>
              <a:buNone/>
            </a:pPr>
            <a:endParaRPr lang="ja-JP" altLang="en-US" sz="30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タイトル 1"/>
          <p:cNvSpPr>
            <a:spLocks noGrp="1"/>
          </p:cNvSpPr>
          <p:nvPr>
            <p:ph type="title"/>
          </p:nvPr>
        </p:nvSpPr>
        <p:spPr>
          <a:xfrm>
            <a:off x="457200" y="274638"/>
            <a:ext cx="8229600" cy="725487"/>
          </a:xfrm>
        </p:spPr>
        <p:txBody>
          <a:bodyPr/>
          <a:lstStyle/>
          <a:p>
            <a:pPr eaLnBrk="1" hangingPunct="1"/>
            <a:r>
              <a:rPr lang="en-US" altLang="ja-JP" sz="3600" smtClean="0"/>
              <a:t>WF</a:t>
            </a:r>
            <a:r>
              <a:rPr lang="ja-JP" altLang="en-US" sz="3600" smtClean="0"/>
              <a:t>のアーキテクチャ</a:t>
            </a:r>
          </a:p>
        </p:txBody>
      </p:sp>
      <p:sp>
        <p:nvSpPr>
          <p:cNvPr id="18434" name="コンテンツ プレースホルダ 2"/>
          <p:cNvSpPr>
            <a:spLocks noGrp="1"/>
          </p:cNvSpPr>
          <p:nvPr>
            <p:ph idx="1"/>
          </p:nvPr>
        </p:nvSpPr>
        <p:spPr>
          <a:xfrm>
            <a:off x="457200" y="1071563"/>
            <a:ext cx="8229600" cy="5054600"/>
          </a:xfrm>
        </p:spPr>
        <p:txBody>
          <a:bodyPr/>
          <a:lstStyle/>
          <a:p>
            <a:pPr eaLnBrk="1" hangingPunct="1"/>
            <a:r>
              <a:rPr lang="en-US" altLang="ja-JP" sz="2400" smtClean="0"/>
              <a:t>WF</a:t>
            </a:r>
            <a:r>
              <a:rPr lang="ja-JP" altLang="en-US" sz="2400" smtClean="0"/>
              <a:t>はユーザインターフェイスを持っていません。そのため、ホストアプリケーションからの呼び出しで起動します。</a:t>
            </a:r>
          </a:p>
        </p:txBody>
      </p:sp>
      <p:sp>
        <p:nvSpPr>
          <p:cNvPr id="13" name="Rounded Rectangle 110"/>
          <p:cNvSpPr/>
          <p:nvPr/>
        </p:nvSpPr>
        <p:spPr bwMode="auto">
          <a:xfrm>
            <a:off x="6228637" y="1981721"/>
            <a:ext cx="2742643" cy="2463296"/>
          </a:xfrm>
          <a:prstGeom prst="roundRect">
            <a:avLst>
              <a:gd name="adj" fmla="val 9033"/>
            </a:avLst>
          </a:prstGeom>
          <a:solidFill>
            <a:schemeClr val="accent3">
              <a:lumMod val="75000"/>
            </a:schemeClr>
          </a:solidFill>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lIns="91436" tIns="45718" rIns="91436" bIns="45718" anchor="b"/>
          <a:lstStyle/>
          <a:p>
            <a:pPr algn="ctr" defTabSz="914099" fontAlgn="auto">
              <a:spcBef>
                <a:spcPts val="0"/>
              </a:spcBef>
              <a:spcAft>
                <a:spcPts val="0"/>
              </a:spcAft>
              <a:defRPr/>
            </a:pPr>
            <a:r>
              <a:rPr lang="en-US" sz="2000" dirty="0">
                <a:solidFill>
                  <a:srgbClr val="FFFFFF"/>
                </a:solidFill>
                <a:effectLst>
                  <a:outerShdw blurRad="38100" dist="38100" dir="2700000" algn="tl">
                    <a:srgbClr val="000000">
                      <a:alpha val="43137"/>
                    </a:srgbClr>
                  </a:outerShdw>
                </a:effectLst>
                <a:latin typeface="Calibri" pitchFamily="34" charset="0"/>
              </a:rPr>
              <a:t>Workflow Runtime</a:t>
            </a:r>
          </a:p>
        </p:txBody>
      </p:sp>
      <p:sp>
        <p:nvSpPr>
          <p:cNvPr id="14" name="Rounded Rectangle 13"/>
          <p:cNvSpPr/>
          <p:nvPr/>
        </p:nvSpPr>
        <p:spPr bwMode="auto">
          <a:xfrm>
            <a:off x="368300" y="3444875"/>
            <a:ext cx="2354263" cy="752475"/>
          </a:xfrm>
          <a:prstGeom prst="roundRect">
            <a:avLst>
              <a:gd name="adj" fmla="val 9033"/>
            </a:avLst>
          </a:prstGeom>
          <a:solidFill>
            <a:schemeClr val="accent1">
              <a:lumMod val="75000"/>
            </a:schemeClr>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91436" tIns="45718" rIns="91436" bIns="45718" anchor="ctr"/>
          <a:lstStyle/>
          <a:p>
            <a:pPr algn="ctr" defTabSz="914099" fontAlgn="auto">
              <a:spcBef>
                <a:spcPts val="0"/>
              </a:spcBef>
              <a:spcAft>
                <a:spcPts val="0"/>
              </a:spcAft>
              <a:defRPr/>
            </a:pPr>
            <a:r>
              <a:rPr lang="en-US" sz="2000" dirty="0" err="1">
                <a:solidFill>
                  <a:schemeClr val="bg1"/>
                </a:solidFill>
                <a:effectLst>
                  <a:outerShdw blurRad="38100" dist="38100" dir="2700000" algn="tl">
                    <a:srgbClr val="000000">
                      <a:alpha val="43137"/>
                    </a:srgbClr>
                  </a:outerShdw>
                </a:effectLst>
              </a:rPr>
              <a:t>ServiceHost</a:t>
            </a:r>
            <a:endParaRPr lang="en-US" sz="2000" dirty="0">
              <a:solidFill>
                <a:schemeClr val="bg1"/>
              </a:solidFill>
              <a:effectLst>
                <a:outerShdw blurRad="38100" dist="38100" dir="2700000" algn="tl">
                  <a:srgbClr val="000000">
                    <a:alpha val="43137"/>
                  </a:srgbClr>
                </a:outerShdw>
              </a:effectLst>
            </a:endParaRPr>
          </a:p>
        </p:txBody>
      </p:sp>
      <p:cxnSp>
        <p:nvCxnSpPr>
          <p:cNvPr id="15" name="Shape 24"/>
          <p:cNvCxnSpPr>
            <a:endCxn id="14" idx="0"/>
          </p:cNvCxnSpPr>
          <p:nvPr/>
        </p:nvCxnSpPr>
        <p:spPr bwMode="auto">
          <a:xfrm>
            <a:off x="1139825" y="2857500"/>
            <a:ext cx="404813" cy="587375"/>
          </a:xfrm>
          <a:prstGeom prst="bentConnector2">
            <a:avLst/>
          </a:prstGeom>
          <a:ln w="38100">
            <a:solidFill>
              <a:schemeClr val="tx2"/>
            </a:solidFill>
            <a:headEnd type="none" w="med" len="med"/>
            <a:tailEnd type="arrow"/>
          </a:ln>
        </p:spPr>
        <p:style>
          <a:lnRef idx="1">
            <a:schemeClr val="accent6"/>
          </a:lnRef>
          <a:fillRef idx="0">
            <a:schemeClr val="accent6"/>
          </a:fillRef>
          <a:effectRef idx="0">
            <a:schemeClr val="accent6"/>
          </a:effectRef>
          <a:fontRef idx="minor">
            <a:schemeClr val="tx1"/>
          </a:fontRef>
        </p:style>
      </p:cxnSp>
      <p:cxnSp>
        <p:nvCxnSpPr>
          <p:cNvPr id="16" name="Shape 26"/>
          <p:cNvCxnSpPr/>
          <p:nvPr/>
        </p:nvCxnSpPr>
        <p:spPr bwMode="auto">
          <a:xfrm rot="16200000" flipH="1">
            <a:off x="1394620" y="4285456"/>
            <a:ext cx="303212" cy="3175"/>
          </a:xfrm>
          <a:prstGeom prst="bentConnector3">
            <a:avLst>
              <a:gd name="adj1" fmla="val 50000"/>
            </a:avLst>
          </a:prstGeom>
          <a:ln w="38100">
            <a:solidFill>
              <a:schemeClr val="tx2"/>
            </a:solidFill>
            <a:headEnd type="none" w="med" len="med"/>
            <a:tailEnd type="arrow"/>
          </a:ln>
        </p:spPr>
        <p:style>
          <a:lnRef idx="1">
            <a:schemeClr val="accent6"/>
          </a:lnRef>
          <a:fillRef idx="0">
            <a:schemeClr val="accent6"/>
          </a:fillRef>
          <a:effectRef idx="0">
            <a:schemeClr val="accent6"/>
          </a:effectRef>
          <a:fontRef idx="minor">
            <a:schemeClr val="tx1"/>
          </a:fontRef>
        </p:style>
      </p:cxnSp>
      <p:grpSp>
        <p:nvGrpSpPr>
          <p:cNvPr id="17" name="Group 94"/>
          <p:cNvGrpSpPr/>
          <p:nvPr/>
        </p:nvGrpSpPr>
        <p:grpSpPr>
          <a:xfrm>
            <a:off x="304800" y="4438657"/>
            <a:ext cx="2485371" cy="1700043"/>
            <a:chOff x="400834" y="5638404"/>
            <a:chExt cx="2906038" cy="2040051"/>
          </a:xfrm>
          <a:solidFill>
            <a:schemeClr val="accent1">
              <a:lumMod val="75000"/>
            </a:schemeClr>
          </a:solidFill>
        </p:grpSpPr>
        <p:sp>
          <p:nvSpPr>
            <p:cNvPr id="18" name="Rounded Rectangle 14"/>
            <p:cNvSpPr/>
            <p:nvPr/>
          </p:nvSpPr>
          <p:spPr bwMode="auto">
            <a:xfrm>
              <a:off x="400834" y="5638404"/>
              <a:ext cx="2906038" cy="2040051"/>
            </a:xfrm>
            <a:prstGeom prst="roundRect">
              <a:avLst>
                <a:gd name="adj" fmla="val 9033"/>
              </a:avLst>
            </a:prstGeom>
            <a:grp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lIns="91436" tIns="45718" rIns="91436" bIns="45718"/>
            <a:lstStyle/>
            <a:p>
              <a:pPr algn="ctr" defTabSz="914099">
                <a:defRPr/>
              </a:pPr>
              <a:r>
                <a:rPr lang="en-US" sz="2000" dirty="0" err="1">
                  <a:solidFill>
                    <a:srgbClr val="FFFFFF"/>
                  </a:solidFill>
                  <a:effectLst>
                    <a:outerShdw blurRad="38100" dist="38100" dir="2700000" algn="tl">
                      <a:srgbClr val="000000">
                        <a:alpha val="43137"/>
                      </a:srgbClr>
                    </a:outerShdw>
                  </a:effectLst>
                  <a:latin typeface="Calibri" pitchFamily="34" charset="0"/>
                </a:rPr>
                <a:t>ServiceDescription</a:t>
              </a:r>
              <a:endParaRPr lang="en-US" sz="2000" dirty="0">
                <a:solidFill>
                  <a:srgbClr val="FFFFFF"/>
                </a:solidFill>
                <a:effectLst>
                  <a:outerShdw blurRad="38100" dist="38100" dir="2700000" algn="tl">
                    <a:srgbClr val="000000">
                      <a:alpha val="43137"/>
                    </a:srgbClr>
                  </a:outerShdw>
                </a:effectLst>
                <a:latin typeface="Calibri" pitchFamily="34" charset="0"/>
              </a:endParaRPr>
            </a:p>
          </p:txBody>
        </p:sp>
        <p:grpSp>
          <p:nvGrpSpPr>
            <p:cNvPr id="19" name="Group 93"/>
            <p:cNvGrpSpPr/>
            <p:nvPr/>
          </p:nvGrpSpPr>
          <p:grpSpPr>
            <a:xfrm>
              <a:off x="994775" y="6450904"/>
              <a:ext cx="2081409" cy="979118"/>
              <a:chOff x="994775" y="6450904"/>
              <a:chExt cx="2081409" cy="979118"/>
            </a:xfrm>
            <a:grpFill/>
          </p:grpSpPr>
          <p:sp>
            <p:nvSpPr>
              <p:cNvPr id="20" name="Rounded Rectangle 35"/>
              <p:cNvSpPr/>
              <p:nvPr/>
            </p:nvSpPr>
            <p:spPr bwMode="auto">
              <a:xfrm>
                <a:off x="994775" y="6450904"/>
                <a:ext cx="2081409" cy="413359"/>
              </a:xfrm>
              <a:prstGeom prst="roundRect">
                <a:avLst>
                  <a:gd name="adj" fmla="val 9033"/>
                </a:avLst>
              </a:prstGeom>
              <a:grp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lIns="91436" tIns="45718" rIns="91436" bIns="45718"/>
              <a:lstStyle/>
              <a:p>
                <a:pPr algn="ctr" defTabSz="914099">
                  <a:defRPr/>
                </a:pPr>
                <a:r>
                  <a:rPr lang="en-US" sz="1600" dirty="0" err="1">
                    <a:solidFill>
                      <a:srgbClr val="FFFFFF"/>
                    </a:solidFill>
                    <a:effectLst>
                      <a:outerShdw blurRad="38100" dist="38100" dir="2700000" algn="tl">
                        <a:srgbClr val="000000">
                          <a:alpha val="43137"/>
                        </a:srgbClr>
                      </a:outerShdw>
                    </a:effectLst>
                    <a:latin typeface="Calibri" pitchFamily="34" charset="0"/>
                  </a:rPr>
                  <a:t>ServiceBehavior</a:t>
                </a:r>
                <a:endParaRPr lang="en-US" sz="1600" dirty="0">
                  <a:solidFill>
                    <a:srgbClr val="FFFFFF"/>
                  </a:solidFill>
                  <a:effectLst>
                    <a:outerShdw blurRad="38100" dist="38100" dir="2700000" algn="tl">
                      <a:srgbClr val="000000">
                        <a:alpha val="43137"/>
                      </a:srgbClr>
                    </a:outerShdw>
                  </a:effectLst>
                  <a:latin typeface="Calibri" pitchFamily="34" charset="0"/>
                </a:endParaRPr>
              </a:p>
            </p:txBody>
          </p:sp>
          <p:sp>
            <p:nvSpPr>
              <p:cNvPr id="21" name="Rounded Rectangle 39"/>
              <p:cNvSpPr/>
              <p:nvPr/>
            </p:nvSpPr>
            <p:spPr bwMode="auto">
              <a:xfrm>
                <a:off x="994775" y="7016663"/>
                <a:ext cx="2081409" cy="413359"/>
              </a:xfrm>
              <a:prstGeom prst="roundRect">
                <a:avLst>
                  <a:gd name="adj" fmla="val 9033"/>
                </a:avLst>
              </a:prstGeom>
              <a:grp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lIns="91436" tIns="45718" rIns="91436" bIns="45718"/>
              <a:lstStyle/>
              <a:p>
                <a:pPr algn="ctr" defTabSz="914099">
                  <a:defRPr/>
                </a:pPr>
                <a:r>
                  <a:rPr lang="en-US" sz="1600" dirty="0" err="1">
                    <a:solidFill>
                      <a:srgbClr val="FFFFFF"/>
                    </a:solidFill>
                    <a:effectLst>
                      <a:outerShdw blurRad="38100" dist="38100" dir="2700000" algn="tl">
                        <a:srgbClr val="000000">
                          <a:alpha val="43137"/>
                        </a:srgbClr>
                      </a:outerShdw>
                    </a:effectLst>
                    <a:latin typeface="Calibri" pitchFamily="34" charset="0"/>
                  </a:rPr>
                  <a:t>OperationBehavior</a:t>
                </a:r>
                <a:endParaRPr lang="en-US" sz="1600" dirty="0">
                  <a:solidFill>
                    <a:srgbClr val="FFFFFF"/>
                  </a:solidFill>
                  <a:effectLst>
                    <a:outerShdw blurRad="38100" dist="38100" dir="2700000" algn="tl">
                      <a:srgbClr val="000000">
                        <a:alpha val="43137"/>
                      </a:srgbClr>
                    </a:outerShdw>
                  </a:effectLst>
                  <a:latin typeface="Calibri" pitchFamily="34" charset="0"/>
                </a:endParaRPr>
              </a:p>
            </p:txBody>
          </p:sp>
        </p:grpSp>
      </p:grpSp>
      <p:sp>
        <p:nvSpPr>
          <p:cNvPr id="22" name="TextBox 40"/>
          <p:cNvSpPr txBox="1">
            <a:spLocks noChangeArrowheads="1"/>
          </p:cNvSpPr>
          <p:nvPr/>
        </p:nvSpPr>
        <p:spPr bwMode="auto">
          <a:xfrm>
            <a:off x="315913" y="1963738"/>
            <a:ext cx="1584325" cy="569912"/>
          </a:xfrm>
          <a:prstGeom prst="rect">
            <a:avLst/>
          </a:prstGeom>
          <a:noFill/>
          <a:ln w="9525">
            <a:noFill/>
            <a:miter lim="800000"/>
            <a:headEnd/>
            <a:tailEnd/>
          </a:ln>
        </p:spPr>
        <p:txBody>
          <a:bodyPr lIns="76197" tIns="38098" rIns="76197" bIns="38098">
            <a:spAutoFit/>
          </a:bodyPr>
          <a:lstStyle/>
          <a:p>
            <a:r>
              <a:rPr lang="en-US" altLang="ja-JP" sz="1600"/>
              <a:t>Workflow.cs  or</a:t>
            </a:r>
          </a:p>
          <a:p>
            <a:r>
              <a:rPr lang="en-US" altLang="ja-JP" sz="1600"/>
              <a:t>Workflow.xoml</a:t>
            </a:r>
          </a:p>
        </p:txBody>
      </p:sp>
      <p:sp>
        <p:nvSpPr>
          <p:cNvPr id="18443" name="TextBox 41"/>
          <p:cNvSpPr txBox="1">
            <a:spLocks noChangeArrowheads="1"/>
          </p:cNvSpPr>
          <p:nvPr/>
        </p:nvSpPr>
        <p:spPr bwMode="auto">
          <a:xfrm>
            <a:off x="346075" y="3084513"/>
            <a:ext cx="1154113" cy="322262"/>
          </a:xfrm>
          <a:prstGeom prst="rect">
            <a:avLst/>
          </a:prstGeom>
          <a:noFill/>
          <a:ln w="9525">
            <a:noFill/>
            <a:miter lim="800000"/>
            <a:headEnd/>
            <a:tailEnd/>
          </a:ln>
        </p:spPr>
        <p:txBody>
          <a:bodyPr lIns="76197" tIns="38098" rIns="76197" bIns="38098">
            <a:spAutoFit/>
          </a:bodyPr>
          <a:lstStyle/>
          <a:p>
            <a:r>
              <a:rPr lang="en-US" altLang="ja-JP" sz="1600"/>
              <a:t>App.config</a:t>
            </a:r>
          </a:p>
        </p:txBody>
      </p:sp>
      <p:grpSp>
        <p:nvGrpSpPr>
          <p:cNvPr id="18444" name="グループ化 87"/>
          <p:cNvGrpSpPr>
            <a:grpSpLocks/>
          </p:cNvGrpSpPr>
          <p:nvPr/>
        </p:nvGrpSpPr>
        <p:grpSpPr bwMode="auto">
          <a:xfrm>
            <a:off x="3457575" y="2114550"/>
            <a:ext cx="2420938" cy="2243138"/>
            <a:chOff x="3456837" y="2113800"/>
            <a:chExt cx="2421698" cy="2243894"/>
          </a:xfrm>
        </p:grpSpPr>
        <p:sp>
          <p:nvSpPr>
            <p:cNvPr id="25" name="Rounded Rectangle 47"/>
            <p:cNvSpPr/>
            <p:nvPr/>
          </p:nvSpPr>
          <p:spPr bwMode="auto">
            <a:xfrm>
              <a:off x="3456837" y="2113800"/>
              <a:ext cx="2421698" cy="2243894"/>
            </a:xfrm>
            <a:prstGeom prst="roundRect">
              <a:avLst>
                <a:gd name="adj" fmla="val 9033"/>
              </a:avLst>
            </a:prstGeom>
            <a:solidFill>
              <a:schemeClr val="accent1">
                <a:lumMod val="75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lIns="91436" tIns="45718" rIns="91436" bIns="45718"/>
            <a:lstStyle/>
            <a:p>
              <a:pPr algn="ctr" defTabSz="914099">
                <a:defRPr/>
              </a:pPr>
              <a:r>
                <a:rPr lang="en-US" sz="2000" dirty="0">
                  <a:solidFill>
                    <a:srgbClr val="FFFFFF"/>
                  </a:solidFill>
                  <a:effectLst>
                    <a:outerShdw blurRad="38100" dist="38100" dir="2700000" algn="tl">
                      <a:srgbClr val="000000">
                        <a:alpha val="43137"/>
                      </a:srgbClr>
                    </a:outerShdw>
                  </a:effectLst>
                  <a:latin typeface="Calibri" pitchFamily="34" charset="0"/>
                </a:rPr>
                <a:t>Service Runtime</a:t>
              </a:r>
            </a:p>
          </p:txBody>
        </p:sp>
        <p:grpSp>
          <p:nvGrpSpPr>
            <p:cNvPr id="18494" name="グループ化 86"/>
            <p:cNvGrpSpPr>
              <a:grpSpLocks/>
            </p:cNvGrpSpPr>
            <p:nvPr/>
          </p:nvGrpSpPr>
          <p:grpSpPr bwMode="auto">
            <a:xfrm>
              <a:off x="3947439" y="2571744"/>
              <a:ext cx="1734507" cy="1630350"/>
              <a:chOff x="3947439" y="2571744"/>
              <a:chExt cx="1734507" cy="1630350"/>
            </a:xfrm>
          </p:grpSpPr>
          <p:sp>
            <p:nvSpPr>
              <p:cNvPr id="27" name="Rounded Rectangle 48"/>
              <p:cNvSpPr/>
              <p:nvPr/>
            </p:nvSpPr>
            <p:spPr bwMode="auto">
              <a:xfrm>
                <a:off x="3947439" y="2571744"/>
                <a:ext cx="1734507" cy="344466"/>
              </a:xfrm>
              <a:prstGeom prst="roundRect">
                <a:avLst>
                  <a:gd name="adj" fmla="val 9033"/>
                </a:avLst>
              </a:prstGeom>
              <a:solidFill>
                <a:schemeClr val="accent1">
                  <a:lumMod val="75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lIns="91436" tIns="45718" rIns="91436" bIns="45718"/>
              <a:lstStyle/>
              <a:p>
                <a:pPr algn="ctr" defTabSz="914099">
                  <a:defRPr/>
                </a:pPr>
                <a:r>
                  <a:rPr lang="en-US" sz="1600" dirty="0" err="1">
                    <a:solidFill>
                      <a:srgbClr val="FFFFFF"/>
                    </a:solidFill>
                    <a:effectLst>
                      <a:outerShdw blurRad="38100" dist="38100" dir="2700000" algn="tl">
                        <a:srgbClr val="000000">
                          <a:alpha val="43137"/>
                        </a:srgbClr>
                      </a:outerShdw>
                    </a:effectLst>
                    <a:latin typeface="Calibri" pitchFamily="34" charset="0"/>
                  </a:rPr>
                  <a:t>OperationInvoker</a:t>
                </a:r>
                <a:endParaRPr lang="en-US" sz="1600" dirty="0">
                  <a:solidFill>
                    <a:srgbClr val="FFFFFF"/>
                  </a:solidFill>
                  <a:effectLst>
                    <a:outerShdw blurRad="38100" dist="38100" dir="2700000" algn="tl">
                      <a:srgbClr val="000000">
                        <a:alpha val="43137"/>
                      </a:srgbClr>
                    </a:outerShdw>
                  </a:effectLst>
                  <a:latin typeface="Calibri" pitchFamily="34" charset="0"/>
                </a:endParaRPr>
              </a:p>
            </p:txBody>
          </p:sp>
          <p:sp>
            <p:nvSpPr>
              <p:cNvPr id="28" name="Rounded Rectangle 49"/>
              <p:cNvSpPr/>
              <p:nvPr/>
            </p:nvSpPr>
            <p:spPr bwMode="auto">
              <a:xfrm>
                <a:off x="3947439" y="3000372"/>
                <a:ext cx="1734507" cy="344466"/>
              </a:xfrm>
              <a:prstGeom prst="roundRect">
                <a:avLst>
                  <a:gd name="adj" fmla="val 9033"/>
                </a:avLst>
              </a:prstGeom>
              <a:solidFill>
                <a:schemeClr val="accent1">
                  <a:lumMod val="75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lIns="91436" tIns="45718" rIns="91436" bIns="45718"/>
              <a:lstStyle/>
              <a:p>
                <a:pPr algn="ctr" defTabSz="914099">
                  <a:defRPr/>
                </a:pPr>
                <a:r>
                  <a:rPr lang="en-US" sz="1600" dirty="0" err="1">
                    <a:solidFill>
                      <a:srgbClr val="FFFFFF"/>
                    </a:solidFill>
                    <a:effectLst>
                      <a:outerShdw blurRad="38100" dist="38100" dir="2700000" algn="tl">
                        <a:srgbClr val="000000">
                          <a:alpha val="43137"/>
                        </a:srgbClr>
                      </a:outerShdw>
                    </a:effectLst>
                    <a:latin typeface="Calibri" pitchFamily="34" charset="0"/>
                  </a:rPr>
                  <a:t>OperationSelector</a:t>
                </a:r>
                <a:endParaRPr lang="en-US" sz="1600" dirty="0">
                  <a:solidFill>
                    <a:srgbClr val="FFFFFF"/>
                  </a:solidFill>
                  <a:effectLst>
                    <a:outerShdw blurRad="38100" dist="38100" dir="2700000" algn="tl">
                      <a:srgbClr val="000000">
                        <a:alpha val="43137"/>
                      </a:srgbClr>
                    </a:outerShdw>
                  </a:effectLst>
                  <a:latin typeface="Calibri" pitchFamily="34" charset="0"/>
                </a:endParaRPr>
              </a:p>
            </p:txBody>
          </p:sp>
          <p:sp>
            <p:nvSpPr>
              <p:cNvPr id="29" name="Rounded Rectangle 50"/>
              <p:cNvSpPr/>
              <p:nvPr/>
            </p:nvSpPr>
            <p:spPr bwMode="auto">
              <a:xfrm>
                <a:off x="3947439" y="3429000"/>
                <a:ext cx="1734507" cy="344466"/>
              </a:xfrm>
              <a:prstGeom prst="roundRect">
                <a:avLst>
                  <a:gd name="adj" fmla="val 9033"/>
                </a:avLst>
              </a:prstGeom>
              <a:solidFill>
                <a:schemeClr val="accent1">
                  <a:lumMod val="75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lIns="91436" tIns="45718" rIns="91436" bIns="45718"/>
              <a:lstStyle/>
              <a:p>
                <a:pPr algn="ctr" defTabSz="914099">
                  <a:defRPr/>
                </a:pPr>
                <a:r>
                  <a:rPr lang="en-US" sz="1600" dirty="0" err="1">
                    <a:solidFill>
                      <a:srgbClr val="FFFFFF"/>
                    </a:solidFill>
                    <a:effectLst>
                      <a:outerShdw blurRad="38100" dist="38100" dir="2700000" algn="tl">
                        <a:srgbClr val="000000">
                          <a:alpha val="43137"/>
                        </a:srgbClr>
                      </a:outerShdw>
                    </a:effectLst>
                    <a:latin typeface="Calibri" pitchFamily="34" charset="0"/>
                  </a:rPr>
                  <a:t>InstanceProvider</a:t>
                </a:r>
                <a:endParaRPr lang="en-US" sz="1600" dirty="0">
                  <a:solidFill>
                    <a:srgbClr val="FFFFFF"/>
                  </a:solidFill>
                  <a:effectLst>
                    <a:outerShdw blurRad="38100" dist="38100" dir="2700000" algn="tl">
                      <a:srgbClr val="000000">
                        <a:alpha val="43137"/>
                      </a:srgbClr>
                    </a:outerShdw>
                  </a:effectLst>
                  <a:latin typeface="Calibri" pitchFamily="34" charset="0"/>
                </a:endParaRPr>
              </a:p>
            </p:txBody>
          </p:sp>
          <p:sp>
            <p:nvSpPr>
              <p:cNvPr id="30" name="Rounded Rectangle 51"/>
              <p:cNvSpPr/>
              <p:nvPr/>
            </p:nvSpPr>
            <p:spPr bwMode="auto">
              <a:xfrm>
                <a:off x="3947439" y="3857628"/>
                <a:ext cx="1734507" cy="344466"/>
              </a:xfrm>
              <a:prstGeom prst="roundRect">
                <a:avLst>
                  <a:gd name="adj" fmla="val 9033"/>
                </a:avLst>
              </a:prstGeom>
              <a:solidFill>
                <a:schemeClr val="accent1">
                  <a:lumMod val="75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lIns="91436" tIns="45718" rIns="91436" bIns="45718"/>
              <a:lstStyle/>
              <a:p>
                <a:pPr algn="ctr" defTabSz="914099">
                  <a:defRPr/>
                </a:pPr>
                <a:r>
                  <a:rPr lang="en-US" sz="1600" dirty="0" err="1">
                    <a:solidFill>
                      <a:srgbClr val="FFFFFF"/>
                    </a:solidFill>
                    <a:effectLst>
                      <a:outerShdw blurRad="38100" dist="38100" dir="2700000" algn="tl">
                        <a:srgbClr val="000000">
                          <a:alpha val="43137"/>
                        </a:srgbClr>
                      </a:outerShdw>
                    </a:effectLst>
                    <a:latin typeface="Calibri" pitchFamily="34" charset="0"/>
                  </a:rPr>
                  <a:t>MessageInspector</a:t>
                </a:r>
                <a:endParaRPr lang="en-US" sz="1600" dirty="0">
                  <a:solidFill>
                    <a:srgbClr val="FFFFFF"/>
                  </a:solidFill>
                  <a:effectLst>
                    <a:outerShdw blurRad="38100" dist="38100" dir="2700000" algn="tl">
                      <a:srgbClr val="000000">
                        <a:alpha val="43137"/>
                      </a:srgbClr>
                    </a:outerShdw>
                  </a:effectLst>
                  <a:latin typeface="Calibri" pitchFamily="34" charset="0"/>
                </a:endParaRPr>
              </a:p>
            </p:txBody>
          </p:sp>
        </p:grpSp>
      </p:grpSp>
      <p:sp>
        <p:nvSpPr>
          <p:cNvPr id="31" name="Rounded Rectangle 52"/>
          <p:cNvSpPr/>
          <p:nvPr/>
        </p:nvSpPr>
        <p:spPr bwMode="auto">
          <a:xfrm>
            <a:off x="3459163" y="4740275"/>
            <a:ext cx="2420937" cy="746125"/>
          </a:xfrm>
          <a:prstGeom prst="roundRect">
            <a:avLst>
              <a:gd name="adj" fmla="val 9033"/>
            </a:avLst>
          </a:prstGeom>
          <a:solidFill>
            <a:schemeClr val="accent1">
              <a:lumMod val="75000"/>
            </a:schemeClr>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91436" tIns="45718" rIns="91436" bIns="45718" anchor="b"/>
          <a:lstStyle/>
          <a:p>
            <a:pPr algn="ctr" defTabSz="914099" fontAlgn="auto">
              <a:spcBef>
                <a:spcPts val="0"/>
              </a:spcBef>
              <a:spcAft>
                <a:spcPts val="0"/>
              </a:spcAft>
              <a:defRPr/>
            </a:pPr>
            <a:r>
              <a:rPr lang="en-US" sz="2000" dirty="0" err="1">
                <a:solidFill>
                  <a:schemeClr val="bg1"/>
                </a:solidFill>
                <a:effectLst>
                  <a:outerShdw blurRad="38100" dist="38100" dir="2700000" algn="tl">
                    <a:srgbClr val="000000">
                      <a:alpha val="43137"/>
                    </a:srgbClr>
                  </a:outerShdw>
                </a:effectLst>
              </a:rPr>
              <a:t>ListenerChannel</a:t>
            </a:r>
            <a:endParaRPr lang="en-US" sz="2000" dirty="0">
              <a:solidFill>
                <a:schemeClr val="bg1"/>
              </a:solidFill>
              <a:effectLst>
                <a:outerShdw blurRad="38100" dist="38100" dir="2700000" algn="tl">
                  <a:srgbClr val="000000">
                    <a:alpha val="43137"/>
                  </a:srgbClr>
                </a:outerShdw>
              </a:effectLst>
            </a:endParaRPr>
          </a:p>
        </p:txBody>
      </p:sp>
      <p:cxnSp>
        <p:nvCxnSpPr>
          <p:cNvPr id="32" name="Shape 55"/>
          <p:cNvCxnSpPr>
            <a:stCxn id="18" idx="3"/>
            <a:endCxn id="0" idx="0"/>
          </p:cNvCxnSpPr>
          <p:nvPr/>
        </p:nvCxnSpPr>
        <p:spPr bwMode="auto">
          <a:xfrm flipV="1">
            <a:off x="2790825" y="2114550"/>
            <a:ext cx="1876425" cy="3173413"/>
          </a:xfrm>
          <a:prstGeom prst="bentConnector4">
            <a:avLst>
              <a:gd name="adj1" fmla="val 17754"/>
              <a:gd name="adj2" fmla="val 107200"/>
            </a:avLst>
          </a:prstGeom>
          <a:ln w="38100">
            <a:solidFill>
              <a:schemeClr val="tx2"/>
            </a:solidFill>
            <a:headEnd type="none" w="med" len="med"/>
            <a:tailEnd type="arrow"/>
          </a:ln>
        </p:spPr>
        <p:style>
          <a:lnRef idx="1">
            <a:schemeClr val="accent6"/>
          </a:lnRef>
          <a:fillRef idx="0">
            <a:schemeClr val="accent6"/>
          </a:fillRef>
          <a:effectRef idx="0">
            <a:schemeClr val="accent6"/>
          </a:effectRef>
          <a:fontRef idx="minor">
            <a:schemeClr val="tx1"/>
          </a:fontRef>
        </p:style>
      </p:cxnSp>
      <p:cxnSp>
        <p:nvCxnSpPr>
          <p:cNvPr id="34" name="Shape 26"/>
          <p:cNvCxnSpPr>
            <a:stCxn id="0" idx="2"/>
            <a:endCxn id="31" idx="0"/>
          </p:cNvCxnSpPr>
          <p:nvPr/>
        </p:nvCxnSpPr>
        <p:spPr bwMode="auto">
          <a:xfrm rot="16200000" flipH="1">
            <a:off x="4476750" y="4548188"/>
            <a:ext cx="382587" cy="1588"/>
          </a:xfrm>
          <a:prstGeom prst="bentConnector3">
            <a:avLst>
              <a:gd name="adj1" fmla="val 50000"/>
            </a:avLst>
          </a:prstGeom>
          <a:ln w="38100">
            <a:solidFill>
              <a:schemeClr val="tx2"/>
            </a:solidFill>
            <a:headEnd type="arrow" w="med" len="med"/>
            <a:tailEnd type="arrow"/>
          </a:ln>
        </p:spPr>
        <p:style>
          <a:lnRef idx="1">
            <a:schemeClr val="accent6"/>
          </a:lnRef>
          <a:fillRef idx="0">
            <a:schemeClr val="accent6"/>
          </a:fillRef>
          <a:effectRef idx="0">
            <a:schemeClr val="accent6"/>
          </a:effectRef>
          <a:fontRef idx="minor">
            <a:schemeClr val="tx1"/>
          </a:fontRef>
        </p:style>
      </p:cxnSp>
      <p:cxnSp>
        <p:nvCxnSpPr>
          <p:cNvPr id="35" name="Shape 26"/>
          <p:cNvCxnSpPr>
            <a:stCxn id="31" idx="2"/>
          </p:cNvCxnSpPr>
          <p:nvPr/>
        </p:nvCxnSpPr>
        <p:spPr bwMode="auto">
          <a:xfrm rot="16200000" flipH="1">
            <a:off x="4480719" y="5674519"/>
            <a:ext cx="376238" cy="0"/>
          </a:xfrm>
          <a:prstGeom prst="bentConnector3">
            <a:avLst>
              <a:gd name="adj1" fmla="val 50000"/>
            </a:avLst>
          </a:prstGeom>
          <a:ln w="38100">
            <a:solidFill>
              <a:schemeClr val="tx2"/>
            </a:solidFill>
            <a:headEnd type="arrow" w="med" len="med"/>
            <a:tailEnd type="arrow"/>
          </a:ln>
        </p:spPr>
        <p:style>
          <a:lnRef idx="1">
            <a:schemeClr val="accent6"/>
          </a:lnRef>
          <a:fillRef idx="0">
            <a:schemeClr val="accent6"/>
          </a:fillRef>
          <a:effectRef idx="0">
            <a:schemeClr val="accent6"/>
          </a:effectRef>
          <a:fontRef idx="minor">
            <a:schemeClr val="tx1"/>
          </a:fontRef>
        </p:style>
      </p:cxnSp>
      <p:sp>
        <p:nvSpPr>
          <p:cNvPr id="37" name="Rounded Rectangle 89"/>
          <p:cNvSpPr/>
          <p:nvPr/>
        </p:nvSpPr>
        <p:spPr bwMode="auto">
          <a:xfrm>
            <a:off x="6370878" y="2113801"/>
            <a:ext cx="2421698" cy="1529513"/>
          </a:xfrm>
          <a:prstGeom prst="roundRect">
            <a:avLst>
              <a:gd name="adj" fmla="val 9033"/>
            </a:avLst>
          </a:prstGeom>
          <a:solidFill>
            <a:schemeClr val="accent1">
              <a:lumMod val="75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lIns="91436" tIns="45718" rIns="91436" bIns="45718"/>
          <a:lstStyle/>
          <a:p>
            <a:pPr algn="ctr" defTabSz="914099">
              <a:defRPr/>
            </a:pPr>
            <a:r>
              <a:rPr lang="en-US" sz="2000" dirty="0">
                <a:solidFill>
                  <a:srgbClr val="FFFFFF"/>
                </a:solidFill>
                <a:effectLst>
                  <a:outerShdw blurRad="38100" dist="38100" dir="2700000" algn="tl">
                    <a:srgbClr val="000000">
                      <a:alpha val="43137"/>
                    </a:srgbClr>
                  </a:outerShdw>
                </a:effectLst>
                <a:latin typeface="Calibri" pitchFamily="34" charset="0"/>
              </a:rPr>
              <a:t>Service Instance</a:t>
            </a:r>
          </a:p>
        </p:txBody>
      </p:sp>
      <p:grpSp>
        <p:nvGrpSpPr>
          <p:cNvPr id="38" name="Group 90"/>
          <p:cNvGrpSpPr/>
          <p:nvPr/>
        </p:nvGrpSpPr>
        <p:grpSpPr>
          <a:xfrm>
            <a:off x="6861480" y="2643182"/>
            <a:ext cx="1734507" cy="815932"/>
            <a:chOff x="4962394" y="3394761"/>
            <a:chExt cx="2081409" cy="979118"/>
          </a:xfrm>
          <a:solidFill>
            <a:schemeClr val="accent1">
              <a:lumMod val="75000"/>
            </a:schemeClr>
          </a:solidFill>
        </p:grpSpPr>
        <p:sp>
          <p:nvSpPr>
            <p:cNvPr id="39" name="Rounded Rectangle 91"/>
            <p:cNvSpPr/>
            <p:nvPr/>
          </p:nvSpPr>
          <p:spPr bwMode="auto">
            <a:xfrm>
              <a:off x="4962394" y="3394761"/>
              <a:ext cx="2081409" cy="413359"/>
            </a:xfrm>
            <a:prstGeom prst="roundRect">
              <a:avLst>
                <a:gd name="adj" fmla="val 9033"/>
              </a:avLst>
            </a:prstGeom>
            <a:grp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lIns="91436" tIns="45718" rIns="91436" bIns="45718"/>
            <a:lstStyle/>
            <a:p>
              <a:pPr algn="ctr" defTabSz="914099">
                <a:defRPr/>
              </a:pPr>
              <a:r>
                <a:rPr lang="en-US" sz="1600" dirty="0">
                  <a:solidFill>
                    <a:srgbClr val="FFFFFF"/>
                  </a:solidFill>
                  <a:effectLst>
                    <a:outerShdw blurRad="38100" dist="38100" dir="2700000" algn="tl">
                      <a:srgbClr val="000000">
                        <a:alpha val="43137"/>
                      </a:srgbClr>
                    </a:outerShdw>
                  </a:effectLst>
                  <a:latin typeface="Calibri" pitchFamily="34" charset="0"/>
                </a:rPr>
                <a:t>Operation 1</a:t>
              </a:r>
            </a:p>
          </p:txBody>
        </p:sp>
        <p:sp>
          <p:nvSpPr>
            <p:cNvPr id="40" name="Rounded Rectangle 92"/>
            <p:cNvSpPr/>
            <p:nvPr/>
          </p:nvSpPr>
          <p:spPr bwMode="auto">
            <a:xfrm>
              <a:off x="4962394" y="3960520"/>
              <a:ext cx="2081409" cy="413359"/>
            </a:xfrm>
            <a:prstGeom prst="roundRect">
              <a:avLst>
                <a:gd name="adj" fmla="val 9033"/>
              </a:avLst>
            </a:prstGeom>
            <a:grp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lIns="91436" tIns="45718" rIns="91436" bIns="45718"/>
            <a:lstStyle/>
            <a:p>
              <a:pPr algn="ctr" defTabSz="914099">
                <a:defRPr/>
              </a:pPr>
              <a:r>
                <a:rPr lang="en-US" sz="1600" dirty="0">
                  <a:solidFill>
                    <a:srgbClr val="FFFFFF"/>
                  </a:solidFill>
                  <a:effectLst>
                    <a:outerShdw blurRad="38100" dist="38100" dir="2700000" algn="tl">
                      <a:srgbClr val="000000">
                        <a:alpha val="43137"/>
                      </a:srgbClr>
                    </a:outerShdw>
                  </a:effectLst>
                  <a:latin typeface="Calibri" pitchFamily="34" charset="0"/>
                </a:rPr>
                <a:t>Operation 2</a:t>
              </a:r>
            </a:p>
          </p:txBody>
        </p:sp>
      </p:grpSp>
      <p:cxnSp>
        <p:nvCxnSpPr>
          <p:cNvPr id="41" name="Shape 96"/>
          <p:cNvCxnSpPr/>
          <p:nvPr/>
        </p:nvCxnSpPr>
        <p:spPr bwMode="auto">
          <a:xfrm flipV="1">
            <a:off x="5786438" y="3500438"/>
            <a:ext cx="571500" cy="0"/>
          </a:xfrm>
          <a:prstGeom prst="bentConnector3">
            <a:avLst>
              <a:gd name="adj1" fmla="val 50000"/>
            </a:avLst>
          </a:prstGeom>
          <a:ln w="38100">
            <a:solidFill>
              <a:schemeClr val="tx2"/>
            </a:solidFill>
            <a:headEnd type="none" w="med" len="med"/>
            <a:tailEnd type="arrow"/>
          </a:ln>
        </p:spPr>
        <p:style>
          <a:lnRef idx="1">
            <a:schemeClr val="accent6"/>
          </a:lnRef>
          <a:fillRef idx="0">
            <a:schemeClr val="accent6"/>
          </a:fillRef>
          <a:effectRef idx="0">
            <a:schemeClr val="accent6"/>
          </a:effectRef>
          <a:fontRef idx="minor">
            <a:schemeClr val="tx1"/>
          </a:fontRef>
        </p:style>
      </p:cxnSp>
      <p:grpSp>
        <p:nvGrpSpPr>
          <p:cNvPr id="42" name="Group 46"/>
          <p:cNvGrpSpPr>
            <a:grpSpLocks/>
          </p:cNvGrpSpPr>
          <p:nvPr/>
        </p:nvGrpSpPr>
        <p:grpSpPr bwMode="auto">
          <a:xfrm>
            <a:off x="631702" y="2646946"/>
            <a:ext cx="508000" cy="508000"/>
            <a:chOff x="576" y="1728"/>
            <a:chExt cx="384" cy="384"/>
          </a:xfrm>
          <a:solidFill>
            <a:schemeClr val="accent2">
              <a:lumMod val="20000"/>
              <a:lumOff val="80000"/>
            </a:schemeClr>
          </a:solidFill>
        </p:grpSpPr>
        <p:sp>
          <p:nvSpPr>
            <p:cNvPr id="43" name="Rectangle 3"/>
            <p:cNvSpPr>
              <a:spLocks noChangeArrowheads="1"/>
            </p:cNvSpPr>
            <p:nvPr/>
          </p:nvSpPr>
          <p:spPr bwMode="auto">
            <a:xfrm>
              <a:off x="576" y="1728"/>
              <a:ext cx="384" cy="384"/>
            </a:xfrm>
            <a:prstGeom prst="rect">
              <a:avLst/>
            </a:prstGeom>
            <a:grpFill/>
            <a:ln w="19050">
              <a:solidFill>
                <a:schemeClr val="tx1"/>
              </a:solidFill>
              <a:miter lim="800000"/>
              <a:headEnd/>
              <a:tailEnd/>
            </a:ln>
          </p:spPr>
          <p:txBody>
            <a:bodyPr wrap="none" anchor="ctr"/>
            <a:lstStyle/>
            <a:p>
              <a:pPr fontAlgn="auto">
                <a:spcBef>
                  <a:spcPts val="0"/>
                </a:spcBef>
                <a:spcAft>
                  <a:spcPts val="0"/>
                </a:spcAft>
                <a:defRPr/>
              </a:pPr>
              <a:endParaRPr lang="en-US">
                <a:solidFill>
                  <a:schemeClr val="bg1"/>
                </a:solidFill>
                <a:latin typeface="+mn-lt"/>
                <a:ea typeface="+mn-ea"/>
              </a:endParaRPr>
            </a:p>
          </p:txBody>
        </p:sp>
        <p:sp>
          <p:nvSpPr>
            <p:cNvPr id="44" name="Line 4"/>
            <p:cNvSpPr>
              <a:spLocks noChangeShapeType="1"/>
            </p:cNvSpPr>
            <p:nvPr/>
          </p:nvSpPr>
          <p:spPr bwMode="auto">
            <a:xfrm>
              <a:off x="624" y="1803"/>
              <a:ext cx="288" cy="0"/>
            </a:xfrm>
            <a:prstGeom prst="line">
              <a:avLst/>
            </a:prstGeom>
            <a:grpFill/>
            <a:ln w="19050">
              <a:solidFill>
                <a:schemeClr val="tx1"/>
              </a:solidFill>
              <a:round/>
              <a:headEnd/>
              <a:tailEnd/>
            </a:ln>
          </p:spPr>
          <p:txBody>
            <a:bodyPr/>
            <a:lstStyle/>
            <a:p>
              <a:pPr fontAlgn="auto">
                <a:spcBef>
                  <a:spcPts val="0"/>
                </a:spcBef>
                <a:spcAft>
                  <a:spcPts val="0"/>
                </a:spcAft>
                <a:defRPr/>
              </a:pPr>
              <a:endParaRPr lang="en-US">
                <a:solidFill>
                  <a:schemeClr val="bg1"/>
                </a:solidFill>
                <a:latin typeface="+mn-lt"/>
                <a:ea typeface="+mn-ea"/>
              </a:endParaRPr>
            </a:p>
          </p:txBody>
        </p:sp>
        <p:sp>
          <p:nvSpPr>
            <p:cNvPr id="45" name="Line 5"/>
            <p:cNvSpPr>
              <a:spLocks noChangeShapeType="1"/>
            </p:cNvSpPr>
            <p:nvPr/>
          </p:nvSpPr>
          <p:spPr bwMode="auto">
            <a:xfrm>
              <a:off x="624" y="1857"/>
              <a:ext cx="288" cy="0"/>
            </a:xfrm>
            <a:prstGeom prst="line">
              <a:avLst/>
            </a:prstGeom>
            <a:grpFill/>
            <a:ln w="19050">
              <a:solidFill>
                <a:schemeClr val="tx1"/>
              </a:solidFill>
              <a:round/>
              <a:headEnd/>
              <a:tailEnd/>
            </a:ln>
          </p:spPr>
          <p:txBody>
            <a:bodyPr/>
            <a:lstStyle/>
            <a:p>
              <a:pPr fontAlgn="auto">
                <a:spcBef>
                  <a:spcPts val="0"/>
                </a:spcBef>
                <a:spcAft>
                  <a:spcPts val="0"/>
                </a:spcAft>
                <a:defRPr/>
              </a:pPr>
              <a:endParaRPr lang="en-US">
                <a:solidFill>
                  <a:schemeClr val="bg1"/>
                </a:solidFill>
                <a:latin typeface="+mn-lt"/>
                <a:ea typeface="+mn-ea"/>
              </a:endParaRPr>
            </a:p>
          </p:txBody>
        </p:sp>
        <p:sp>
          <p:nvSpPr>
            <p:cNvPr id="46" name="Line 6"/>
            <p:cNvSpPr>
              <a:spLocks noChangeShapeType="1"/>
            </p:cNvSpPr>
            <p:nvPr/>
          </p:nvSpPr>
          <p:spPr bwMode="auto">
            <a:xfrm>
              <a:off x="624" y="1899"/>
              <a:ext cx="288" cy="0"/>
            </a:xfrm>
            <a:prstGeom prst="line">
              <a:avLst/>
            </a:prstGeom>
            <a:grpFill/>
            <a:ln w="19050">
              <a:solidFill>
                <a:schemeClr val="tx1"/>
              </a:solidFill>
              <a:round/>
              <a:headEnd/>
              <a:tailEnd/>
            </a:ln>
          </p:spPr>
          <p:txBody>
            <a:bodyPr/>
            <a:lstStyle/>
            <a:p>
              <a:pPr fontAlgn="auto">
                <a:spcBef>
                  <a:spcPts val="0"/>
                </a:spcBef>
                <a:spcAft>
                  <a:spcPts val="0"/>
                </a:spcAft>
                <a:defRPr/>
              </a:pPr>
              <a:endParaRPr lang="en-US">
                <a:solidFill>
                  <a:schemeClr val="bg1"/>
                </a:solidFill>
                <a:latin typeface="+mn-lt"/>
                <a:ea typeface="+mn-ea"/>
              </a:endParaRPr>
            </a:p>
          </p:txBody>
        </p:sp>
        <p:sp>
          <p:nvSpPr>
            <p:cNvPr id="47" name="Line 7"/>
            <p:cNvSpPr>
              <a:spLocks noChangeShapeType="1"/>
            </p:cNvSpPr>
            <p:nvPr/>
          </p:nvSpPr>
          <p:spPr bwMode="auto">
            <a:xfrm>
              <a:off x="624" y="1953"/>
              <a:ext cx="288" cy="0"/>
            </a:xfrm>
            <a:prstGeom prst="line">
              <a:avLst/>
            </a:prstGeom>
            <a:grpFill/>
            <a:ln w="19050">
              <a:solidFill>
                <a:schemeClr val="tx1"/>
              </a:solidFill>
              <a:round/>
              <a:headEnd/>
              <a:tailEnd/>
            </a:ln>
          </p:spPr>
          <p:txBody>
            <a:bodyPr/>
            <a:lstStyle/>
            <a:p>
              <a:pPr fontAlgn="auto">
                <a:spcBef>
                  <a:spcPts val="0"/>
                </a:spcBef>
                <a:spcAft>
                  <a:spcPts val="0"/>
                </a:spcAft>
                <a:defRPr/>
              </a:pPr>
              <a:endParaRPr lang="en-US">
                <a:solidFill>
                  <a:schemeClr val="bg1"/>
                </a:solidFill>
                <a:latin typeface="+mn-lt"/>
                <a:ea typeface="+mn-ea"/>
              </a:endParaRPr>
            </a:p>
          </p:txBody>
        </p:sp>
        <p:sp>
          <p:nvSpPr>
            <p:cNvPr id="48" name="Line 8"/>
            <p:cNvSpPr>
              <a:spLocks noChangeShapeType="1"/>
            </p:cNvSpPr>
            <p:nvPr/>
          </p:nvSpPr>
          <p:spPr bwMode="auto">
            <a:xfrm>
              <a:off x="624" y="1995"/>
              <a:ext cx="288" cy="0"/>
            </a:xfrm>
            <a:prstGeom prst="line">
              <a:avLst/>
            </a:prstGeom>
            <a:grpFill/>
            <a:ln w="19050">
              <a:solidFill>
                <a:schemeClr val="tx1"/>
              </a:solidFill>
              <a:round/>
              <a:headEnd/>
              <a:tailEnd/>
            </a:ln>
          </p:spPr>
          <p:txBody>
            <a:bodyPr/>
            <a:lstStyle/>
            <a:p>
              <a:pPr fontAlgn="auto">
                <a:spcBef>
                  <a:spcPts val="0"/>
                </a:spcBef>
                <a:spcAft>
                  <a:spcPts val="0"/>
                </a:spcAft>
                <a:defRPr/>
              </a:pPr>
              <a:endParaRPr lang="en-US">
                <a:solidFill>
                  <a:schemeClr val="bg1"/>
                </a:solidFill>
                <a:latin typeface="+mn-lt"/>
                <a:ea typeface="+mn-ea"/>
              </a:endParaRPr>
            </a:p>
          </p:txBody>
        </p:sp>
        <p:sp>
          <p:nvSpPr>
            <p:cNvPr id="49" name="Line 9"/>
            <p:cNvSpPr>
              <a:spLocks noChangeShapeType="1"/>
            </p:cNvSpPr>
            <p:nvPr/>
          </p:nvSpPr>
          <p:spPr bwMode="auto">
            <a:xfrm>
              <a:off x="624" y="2049"/>
              <a:ext cx="288" cy="0"/>
            </a:xfrm>
            <a:prstGeom prst="line">
              <a:avLst/>
            </a:prstGeom>
            <a:grpFill/>
            <a:ln w="19050">
              <a:solidFill>
                <a:schemeClr val="tx1"/>
              </a:solidFill>
              <a:round/>
              <a:headEnd/>
              <a:tailEnd/>
            </a:ln>
          </p:spPr>
          <p:txBody>
            <a:bodyPr/>
            <a:lstStyle/>
            <a:p>
              <a:pPr fontAlgn="auto">
                <a:spcBef>
                  <a:spcPts val="0"/>
                </a:spcBef>
                <a:spcAft>
                  <a:spcPts val="0"/>
                </a:spcAft>
                <a:defRPr/>
              </a:pPr>
              <a:endParaRPr lang="en-US">
                <a:solidFill>
                  <a:schemeClr val="bg1"/>
                </a:solidFill>
                <a:latin typeface="+mn-lt"/>
                <a:ea typeface="+mn-ea"/>
              </a:endParaRPr>
            </a:p>
          </p:txBody>
        </p:sp>
      </p:grpSp>
      <p:grpSp>
        <p:nvGrpSpPr>
          <p:cNvPr id="50" name="Group 2"/>
          <p:cNvGrpSpPr>
            <a:grpSpLocks/>
          </p:cNvGrpSpPr>
          <p:nvPr/>
        </p:nvGrpSpPr>
        <p:grpSpPr bwMode="auto">
          <a:xfrm>
            <a:off x="504702" y="2519946"/>
            <a:ext cx="508000" cy="508000"/>
            <a:chOff x="576" y="1728"/>
            <a:chExt cx="384" cy="384"/>
          </a:xfrm>
          <a:solidFill>
            <a:schemeClr val="accent2">
              <a:lumMod val="20000"/>
              <a:lumOff val="80000"/>
            </a:schemeClr>
          </a:solidFill>
        </p:grpSpPr>
        <p:sp>
          <p:nvSpPr>
            <p:cNvPr id="51" name="Rectangle 3"/>
            <p:cNvSpPr>
              <a:spLocks noChangeArrowheads="1"/>
            </p:cNvSpPr>
            <p:nvPr/>
          </p:nvSpPr>
          <p:spPr bwMode="auto">
            <a:xfrm>
              <a:off x="576" y="1728"/>
              <a:ext cx="384" cy="384"/>
            </a:xfrm>
            <a:prstGeom prst="rect">
              <a:avLst/>
            </a:prstGeom>
            <a:grpFill/>
            <a:ln w="19050">
              <a:solidFill>
                <a:schemeClr val="tx1"/>
              </a:solidFill>
              <a:miter lim="800000"/>
              <a:headEnd/>
              <a:tailEnd/>
            </a:ln>
          </p:spPr>
          <p:txBody>
            <a:bodyPr wrap="none" anchor="ctr"/>
            <a:lstStyle/>
            <a:p>
              <a:pPr fontAlgn="auto">
                <a:spcBef>
                  <a:spcPts val="0"/>
                </a:spcBef>
                <a:spcAft>
                  <a:spcPts val="0"/>
                </a:spcAft>
                <a:defRPr/>
              </a:pPr>
              <a:endParaRPr lang="en-US">
                <a:solidFill>
                  <a:schemeClr val="bg1"/>
                </a:solidFill>
                <a:latin typeface="+mn-lt"/>
                <a:ea typeface="+mn-ea"/>
              </a:endParaRPr>
            </a:p>
          </p:txBody>
        </p:sp>
        <p:sp>
          <p:nvSpPr>
            <p:cNvPr id="52" name="Line 4"/>
            <p:cNvSpPr>
              <a:spLocks noChangeShapeType="1"/>
            </p:cNvSpPr>
            <p:nvPr/>
          </p:nvSpPr>
          <p:spPr bwMode="auto">
            <a:xfrm>
              <a:off x="624" y="1803"/>
              <a:ext cx="288" cy="0"/>
            </a:xfrm>
            <a:prstGeom prst="line">
              <a:avLst/>
            </a:prstGeom>
            <a:grpFill/>
            <a:ln w="19050">
              <a:solidFill>
                <a:schemeClr val="tx1"/>
              </a:solidFill>
              <a:round/>
              <a:headEnd/>
              <a:tailEnd/>
            </a:ln>
          </p:spPr>
          <p:txBody>
            <a:bodyPr/>
            <a:lstStyle/>
            <a:p>
              <a:pPr fontAlgn="auto">
                <a:spcBef>
                  <a:spcPts val="0"/>
                </a:spcBef>
                <a:spcAft>
                  <a:spcPts val="0"/>
                </a:spcAft>
                <a:defRPr/>
              </a:pPr>
              <a:endParaRPr lang="en-US">
                <a:solidFill>
                  <a:schemeClr val="bg1"/>
                </a:solidFill>
                <a:latin typeface="+mn-lt"/>
                <a:ea typeface="+mn-ea"/>
              </a:endParaRPr>
            </a:p>
          </p:txBody>
        </p:sp>
        <p:sp>
          <p:nvSpPr>
            <p:cNvPr id="53" name="Line 5"/>
            <p:cNvSpPr>
              <a:spLocks noChangeShapeType="1"/>
            </p:cNvSpPr>
            <p:nvPr/>
          </p:nvSpPr>
          <p:spPr bwMode="auto">
            <a:xfrm>
              <a:off x="624" y="1857"/>
              <a:ext cx="288" cy="0"/>
            </a:xfrm>
            <a:prstGeom prst="line">
              <a:avLst/>
            </a:prstGeom>
            <a:grpFill/>
            <a:ln w="19050">
              <a:solidFill>
                <a:schemeClr val="tx1"/>
              </a:solidFill>
              <a:round/>
              <a:headEnd/>
              <a:tailEnd/>
            </a:ln>
          </p:spPr>
          <p:txBody>
            <a:bodyPr/>
            <a:lstStyle/>
            <a:p>
              <a:pPr fontAlgn="auto">
                <a:spcBef>
                  <a:spcPts val="0"/>
                </a:spcBef>
                <a:spcAft>
                  <a:spcPts val="0"/>
                </a:spcAft>
                <a:defRPr/>
              </a:pPr>
              <a:endParaRPr lang="en-US">
                <a:solidFill>
                  <a:schemeClr val="bg1"/>
                </a:solidFill>
                <a:latin typeface="+mn-lt"/>
                <a:ea typeface="+mn-ea"/>
              </a:endParaRPr>
            </a:p>
          </p:txBody>
        </p:sp>
        <p:sp>
          <p:nvSpPr>
            <p:cNvPr id="54" name="Line 6"/>
            <p:cNvSpPr>
              <a:spLocks noChangeShapeType="1"/>
            </p:cNvSpPr>
            <p:nvPr/>
          </p:nvSpPr>
          <p:spPr bwMode="auto">
            <a:xfrm>
              <a:off x="624" y="1899"/>
              <a:ext cx="288" cy="0"/>
            </a:xfrm>
            <a:prstGeom prst="line">
              <a:avLst/>
            </a:prstGeom>
            <a:grpFill/>
            <a:ln w="19050">
              <a:solidFill>
                <a:schemeClr val="tx1"/>
              </a:solidFill>
              <a:round/>
              <a:headEnd/>
              <a:tailEnd/>
            </a:ln>
          </p:spPr>
          <p:txBody>
            <a:bodyPr/>
            <a:lstStyle/>
            <a:p>
              <a:pPr fontAlgn="auto">
                <a:spcBef>
                  <a:spcPts val="0"/>
                </a:spcBef>
                <a:spcAft>
                  <a:spcPts val="0"/>
                </a:spcAft>
                <a:defRPr/>
              </a:pPr>
              <a:endParaRPr lang="en-US">
                <a:solidFill>
                  <a:schemeClr val="bg1"/>
                </a:solidFill>
                <a:latin typeface="+mn-lt"/>
                <a:ea typeface="+mn-ea"/>
              </a:endParaRPr>
            </a:p>
          </p:txBody>
        </p:sp>
        <p:sp>
          <p:nvSpPr>
            <p:cNvPr id="55" name="Line 7"/>
            <p:cNvSpPr>
              <a:spLocks noChangeShapeType="1"/>
            </p:cNvSpPr>
            <p:nvPr/>
          </p:nvSpPr>
          <p:spPr bwMode="auto">
            <a:xfrm>
              <a:off x="624" y="1953"/>
              <a:ext cx="288" cy="0"/>
            </a:xfrm>
            <a:prstGeom prst="line">
              <a:avLst/>
            </a:prstGeom>
            <a:grpFill/>
            <a:ln w="19050">
              <a:solidFill>
                <a:schemeClr val="tx1"/>
              </a:solidFill>
              <a:round/>
              <a:headEnd/>
              <a:tailEnd/>
            </a:ln>
          </p:spPr>
          <p:txBody>
            <a:bodyPr/>
            <a:lstStyle/>
            <a:p>
              <a:pPr fontAlgn="auto">
                <a:spcBef>
                  <a:spcPts val="0"/>
                </a:spcBef>
                <a:spcAft>
                  <a:spcPts val="0"/>
                </a:spcAft>
                <a:defRPr/>
              </a:pPr>
              <a:endParaRPr lang="en-US">
                <a:solidFill>
                  <a:schemeClr val="bg1"/>
                </a:solidFill>
                <a:latin typeface="+mn-lt"/>
                <a:ea typeface="+mn-ea"/>
              </a:endParaRPr>
            </a:p>
          </p:txBody>
        </p:sp>
        <p:sp>
          <p:nvSpPr>
            <p:cNvPr id="56" name="Line 8"/>
            <p:cNvSpPr>
              <a:spLocks noChangeShapeType="1"/>
            </p:cNvSpPr>
            <p:nvPr/>
          </p:nvSpPr>
          <p:spPr bwMode="auto">
            <a:xfrm>
              <a:off x="624" y="1995"/>
              <a:ext cx="288" cy="0"/>
            </a:xfrm>
            <a:prstGeom prst="line">
              <a:avLst/>
            </a:prstGeom>
            <a:grpFill/>
            <a:ln w="19050">
              <a:solidFill>
                <a:schemeClr val="tx1"/>
              </a:solidFill>
              <a:round/>
              <a:headEnd/>
              <a:tailEnd/>
            </a:ln>
          </p:spPr>
          <p:txBody>
            <a:bodyPr/>
            <a:lstStyle/>
            <a:p>
              <a:pPr fontAlgn="auto">
                <a:spcBef>
                  <a:spcPts val="0"/>
                </a:spcBef>
                <a:spcAft>
                  <a:spcPts val="0"/>
                </a:spcAft>
                <a:defRPr/>
              </a:pPr>
              <a:endParaRPr lang="en-US">
                <a:solidFill>
                  <a:schemeClr val="bg1"/>
                </a:solidFill>
                <a:latin typeface="+mn-lt"/>
                <a:ea typeface="+mn-ea"/>
              </a:endParaRPr>
            </a:p>
          </p:txBody>
        </p:sp>
        <p:sp>
          <p:nvSpPr>
            <p:cNvPr id="57" name="Line 9"/>
            <p:cNvSpPr>
              <a:spLocks noChangeShapeType="1"/>
            </p:cNvSpPr>
            <p:nvPr/>
          </p:nvSpPr>
          <p:spPr bwMode="auto">
            <a:xfrm>
              <a:off x="624" y="2049"/>
              <a:ext cx="288" cy="0"/>
            </a:xfrm>
            <a:prstGeom prst="line">
              <a:avLst/>
            </a:prstGeom>
            <a:grpFill/>
            <a:ln w="19050">
              <a:solidFill>
                <a:schemeClr val="tx1"/>
              </a:solidFill>
              <a:round/>
              <a:headEnd/>
              <a:tailEnd/>
            </a:ln>
          </p:spPr>
          <p:txBody>
            <a:bodyPr/>
            <a:lstStyle/>
            <a:p>
              <a:pPr fontAlgn="auto">
                <a:spcBef>
                  <a:spcPts val="0"/>
                </a:spcBef>
                <a:spcAft>
                  <a:spcPts val="0"/>
                </a:spcAft>
                <a:defRPr/>
              </a:pPr>
              <a:endParaRPr lang="en-US">
                <a:solidFill>
                  <a:schemeClr val="bg1"/>
                </a:solidFill>
                <a:latin typeface="+mn-lt"/>
                <a:ea typeface="+mn-ea"/>
              </a:endParaRPr>
            </a:p>
          </p:txBody>
        </p:sp>
      </p:grpSp>
      <p:sp>
        <p:nvSpPr>
          <p:cNvPr id="58" name="Rounded Rectangle 74"/>
          <p:cNvSpPr/>
          <p:nvPr/>
        </p:nvSpPr>
        <p:spPr bwMode="auto">
          <a:xfrm>
            <a:off x="393354" y="3429000"/>
            <a:ext cx="2353849" cy="751893"/>
          </a:xfrm>
          <a:prstGeom prst="roundRect">
            <a:avLst>
              <a:gd name="adj" fmla="val 9033"/>
            </a:avLst>
          </a:prstGeom>
          <a:solidFill>
            <a:schemeClr val="accent3">
              <a:lumMod val="75000"/>
            </a:schemeClr>
          </a:solidFill>
          <a:ln>
            <a:headEnd type="none" w="med" len="med"/>
            <a:tailEnd type="none" w="med" len="med"/>
          </a:ln>
          <a:effectLst/>
          <a:scene3d>
            <a:camera prst="orthographicFront">
              <a:rot lat="0" lon="0" rev="0"/>
            </a:camera>
            <a:lightRig rig="threePt" dir="t">
              <a:rot lat="0" lon="0" rev="1200000"/>
            </a:lightRig>
          </a:scene3d>
        </p:spPr>
        <p:style>
          <a:lnRef idx="0">
            <a:schemeClr val="accent4"/>
          </a:lnRef>
          <a:fillRef idx="3">
            <a:schemeClr val="accent4"/>
          </a:fillRef>
          <a:effectRef idx="3">
            <a:schemeClr val="accent4"/>
          </a:effectRef>
          <a:fontRef idx="minor">
            <a:schemeClr val="lt1"/>
          </a:fontRef>
        </p:style>
        <p:txBody>
          <a:bodyPr lIns="91436" tIns="45718" rIns="91436" bIns="45718" anchor="ctr"/>
          <a:lstStyle/>
          <a:p>
            <a:pPr algn="ctr" defTabSz="914099" fontAlgn="auto">
              <a:spcBef>
                <a:spcPts val="0"/>
              </a:spcBef>
              <a:spcAft>
                <a:spcPts val="0"/>
              </a:spcAft>
              <a:defRPr/>
            </a:pPr>
            <a:r>
              <a:rPr lang="en-US" sz="2000" dirty="0">
                <a:solidFill>
                  <a:srgbClr val="FFFFFF"/>
                </a:solidFill>
                <a:effectLst>
                  <a:outerShdw blurRad="38100" dist="38100" dir="2700000" algn="tl">
                    <a:srgbClr val="000000">
                      <a:alpha val="43137"/>
                    </a:srgbClr>
                  </a:outerShdw>
                </a:effectLst>
                <a:latin typeface="Calibri" pitchFamily="34" charset="0"/>
              </a:rPr>
              <a:t>Workflow</a:t>
            </a:r>
          </a:p>
          <a:p>
            <a:pPr algn="ctr" defTabSz="914099" fontAlgn="auto">
              <a:spcBef>
                <a:spcPts val="0"/>
              </a:spcBef>
              <a:spcAft>
                <a:spcPts val="0"/>
              </a:spcAft>
              <a:defRPr/>
            </a:pPr>
            <a:r>
              <a:rPr lang="en-US" sz="2000" dirty="0" err="1">
                <a:solidFill>
                  <a:srgbClr val="FFFFFF"/>
                </a:solidFill>
                <a:effectLst>
                  <a:outerShdw blurRad="38100" dist="38100" dir="2700000" algn="tl">
                    <a:srgbClr val="000000">
                      <a:alpha val="43137"/>
                    </a:srgbClr>
                  </a:outerShdw>
                </a:effectLst>
                <a:latin typeface="Calibri" pitchFamily="34" charset="0"/>
              </a:rPr>
              <a:t>ServiceHost</a:t>
            </a:r>
            <a:endParaRPr lang="en-US" sz="2000" dirty="0">
              <a:solidFill>
                <a:srgbClr val="FFFFFF"/>
              </a:solidFill>
              <a:effectLst>
                <a:outerShdw blurRad="38100" dist="38100" dir="2700000" algn="tl">
                  <a:srgbClr val="000000">
                    <a:alpha val="43137"/>
                  </a:srgbClr>
                </a:outerShdw>
              </a:effectLst>
              <a:latin typeface="Calibri" pitchFamily="34" charset="0"/>
            </a:endParaRPr>
          </a:p>
        </p:txBody>
      </p:sp>
      <p:grpSp>
        <p:nvGrpSpPr>
          <p:cNvPr id="75" name="グループ化 74"/>
          <p:cNvGrpSpPr>
            <a:grpSpLocks/>
          </p:cNvGrpSpPr>
          <p:nvPr/>
        </p:nvGrpSpPr>
        <p:grpSpPr bwMode="auto">
          <a:xfrm>
            <a:off x="193675" y="5141913"/>
            <a:ext cx="2336800" cy="814387"/>
            <a:chOff x="193040" y="5401153"/>
            <a:chExt cx="2336801" cy="815932"/>
          </a:xfrm>
        </p:grpSpPr>
        <p:sp>
          <p:nvSpPr>
            <p:cNvPr id="60" name="Rounded Rectangle 88"/>
            <p:cNvSpPr/>
            <p:nvPr/>
          </p:nvSpPr>
          <p:spPr bwMode="auto">
            <a:xfrm>
              <a:off x="193041" y="5401153"/>
              <a:ext cx="2336800" cy="344466"/>
            </a:xfrm>
            <a:prstGeom prst="roundRect">
              <a:avLst>
                <a:gd name="adj" fmla="val 9033"/>
              </a:avLst>
            </a:prstGeom>
            <a:solidFill>
              <a:schemeClr val="accent3">
                <a:lumMod val="75000"/>
              </a:schemeClr>
            </a:solidFill>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lIns="91436" tIns="45718" rIns="91436" bIns="45718" anchor="ctr"/>
            <a:lstStyle/>
            <a:p>
              <a:pPr algn="ctr" defTabSz="914099" fontAlgn="auto">
                <a:spcBef>
                  <a:spcPts val="0"/>
                </a:spcBef>
                <a:spcAft>
                  <a:spcPts val="0"/>
                </a:spcAft>
                <a:defRPr/>
              </a:pPr>
              <a:r>
                <a:rPr lang="en-US" sz="1400" dirty="0" err="1">
                  <a:solidFill>
                    <a:srgbClr val="FFFFFF"/>
                  </a:solidFill>
                  <a:effectLst>
                    <a:outerShdw blurRad="38100" dist="38100" dir="2700000" algn="tl">
                      <a:srgbClr val="000000">
                        <a:alpha val="43137"/>
                      </a:srgbClr>
                    </a:outerShdw>
                  </a:effectLst>
                  <a:latin typeface="Calibri" pitchFamily="34" charset="0"/>
                </a:rPr>
                <a:t>WorkflowServiceBehavior</a:t>
              </a:r>
              <a:endParaRPr lang="en-US" sz="1400" dirty="0">
                <a:solidFill>
                  <a:srgbClr val="FFFFFF"/>
                </a:solidFill>
                <a:effectLst>
                  <a:outerShdw blurRad="38100" dist="38100" dir="2700000" algn="tl">
                    <a:srgbClr val="000000">
                      <a:alpha val="43137"/>
                    </a:srgbClr>
                  </a:outerShdw>
                </a:effectLst>
                <a:latin typeface="Calibri" pitchFamily="34" charset="0"/>
              </a:endParaRPr>
            </a:p>
          </p:txBody>
        </p:sp>
        <p:sp>
          <p:nvSpPr>
            <p:cNvPr id="61" name="Rounded Rectangle 90"/>
            <p:cNvSpPr/>
            <p:nvPr/>
          </p:nvSpPr>
          <p:spPr bwMode="auto">
            <a:xfrm>
              <a:off x="193040" y="5872619"/>
              <a:ext cx="2336800" cy="344466"/>
            </a:xfrm>
            <a:prstGeom prst="roundRect">
              <a:avLst>
                <a:gd name="adj" fmla="val 9033"/>
              </a:avLst>
            </a:prstGeom>
            <a:solidFill>
              <a:schemeClr val="accent3">
                <a:lumMod val="75000"/>
              </a:schemeClr>
            </a:solidFill>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lIns="91436" tIns="45718" rIns="91436" bIns="45718" anchor="ctr"/>
            <a:lstStyle/>
            <a:p>
              <a:pPr algn="ctr" defTabSz="914099" fontAlgn="auto">
                <a:spcBef>
                  <a:spcPts val="0"/>
                </a:spcBef>
                <a:spcAft>
                  <a:spcPts val="0"/>
                </a:spcAft>
                <a:defRPr/>
              </a:pPr>
              <a:r>
                <a:rPr lang="en-US" sz="1400" dirty="0" err="1">
                  <a:solidFill>
                    <a:srgbClr val="FFFFFF"/>
                  </a:solidFill>
                  <a:effectLst>
                    <a:outerShdw blurRad="38100" dist="38100" dir="2700000" algn="tl">
                      <a:srgbClr val="000000">
                        <a:alpha val="43137"/>
                      </a:srgbClr>
                    </a:outerShdw>
                  </a:effectLst>
                  <a:latin typeface="Calibri" pitchFamily="34" charset="0"/>
                </a:rPr>
                <a:t>WorkflowOperationBehavior</a:t>
              </a:r>
              <a:endParaRPr lang="en-US" sz="1400" dirty="0">
                <a:solidFill>
                  <a:srgbClr val="FFFFFF"/>
                </a:solidFill>
                <a:effectLst>
                  <a:outerShdw blurRad="38100" dist="38100" dir="2700000" algn="tl">
                    <a:srgbClr val="000000">
                      <a:alpha val="43137"/>
                    </a:srgbClr>
                  </a:outerShdw>
                </a:effectLst>
                <a:latin typeface="Calibri" pitchFamily="34" charset="0"/>
              </a:endParaRPr>
            </a:p>
          </p:txBody>
        </p:sp>
      </p:grpSp>
      <p:sp>
        <p:nvSpPr>
          <p:cNvPr id="62" name="Rounded Rectangle 98"/>
          <p:cNvSpPr/>
          <p:nvPr/>
        </p:nvSpPr>
        <p:spPr bwMode="auto">
          <a:xfrm>
            <a:off x="3373120" y="2622546"/>
            <a:ext cx="2250440" cy="344466"/>
          </a:xfrm>
          <a:prstGeom prst="roundRect">
            <a:avLst>
              <a:gd name="adj" fmla="val 9033"/>
            </a:avLst>
          </a:prstGeom>
          <a:solidFill>
            <a:schemeClr val="accent3">
              <a:lumMod val="75000"/>
            </a:schemeClr>
          </a:solidFill>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lIns="91436" tIns="45718" rIns="91436" bIns="45718" anchor="ctr"/>
          <a:lstStyle/>
          <a:p>
            <a:pPr algn="ctr" defTabSz="914099" fontAlgn="auto">
              <a:spcBef>
                <a:spcPts val="0"/>
              </a:spcBef>
              <a:spcAft>
                <a:spcPts val="0"/>
              </a:spcAft>
              <a:defRPr/>
            </a:pPr>
            <a:r>
              <a:rPr lang="en-US" sz="1400" dirty="0" err="1">
                <a:solidFill>
                  <a:srgbClr val="FFFFFF"/>
                </a:solidFill>
                <a:effectLst>
                  <a:outerShdw blurRad="38100" dist="38100" dir="2700000" algn="tl">
                    <a:srgbClr val="000000">
                      <a:alpha val="43137"/>
                    </a:srgbClr>
                  </a:outerShdw>
                </a:effectLst>
                <a:latin typeface="Calibri" pitchFamily="34" charset="0"/>
              </a:rPr>
              <a:t>WorkflowOperationInvoker</a:t>
            </a:r>
            <a:endParaRPr lang="en-US" sz="1400" dirty="0">
              <a:solidFill>
                <a:srgbClr val="FFFFFF"/>
              </a:solidFill>
              <a:effectLst>
                <a:outerShdw blurRad="38100" dist="38100" dir="2700000" algn="tl">
                  <a:srgbClr val="000000">
                    <a:alpha val="43137"/>
                  </a:srgbClr>
                </a:outerShdw>
              </a:effectLst>
              <a:latin typeface="Calibri" pitchFamily="34" charset="0"/>
            </a:endParaRPr>
          </a:p>
        </p:txBody>
      </p:sp>
      <p:sp>
        <p:nvSpPr>
          <p:cNvPr id="63" name="Rounded Rectangle 101"/>
          <p:cNvSpPr/>
          <p:nvPr/>
        </p:nvSpPr>
        <p:spPr bwMode="auto">
          <a:xfrm>
            <a:off x="3378200" y="3478410"/>
            <a:ext cx="2250440" cy="344466"/>
          </a:xfrm>
          <a:prstGeom prst="roundRect">
            <a:avLst>
              <a:gd name="adj" fmla="val 9033"/>
            </a:avLst>
          </a:prstGeom>
          <a:solidFill>
            <a:schemeClr val="accent3">
              <a:lumMod val="75000"/>
            </a:schemeClr>
          </a:solidFill>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lIns="91436" tIns="45718" rIns="91436" bIns="45718" anchor="ctr"/>
          <a:lstStyle/>
          <a:p>
            <a:pPr algn="ctr" defTabSz="914099" fontAlgn="auto">
              <a:spcBef>
                <a:spcPts val="0"/>
              </a:spcBef>
              <a:spcAft>
                <a:spcPts val="0"/>
              </a:spcAft>
              <a:defRPr/>
            </a:pPr>
            <a:r>
              <a:rPr lang="en-US" sz="1400" dirty="0" err="1">
                <a:solidFill>
                  <a:srgbClr val="FFFFFF"/>
                </a:solidFill>
                <a:effectLst>
                  <a:outerShdw blurRad="38100" dist="38100" dir="2700000" algn="tl">
                    <a:srgbClr val="000000">
                      <a:alpha val="43137"/>
                    </a:srgbClr>
                  </a:outerShdw>
                </a:effectLst>
                <a:latin typeface="Calibri" pitchFamily="34" charset="0"/>
              </a:rPr>
              <a:t>DurableInstanceProvider</a:t>
            </a:r>
            <a:endParaRPr lang="en-US" sz="1400" dirty="0">
              <a:solidFill>
                <a:srgbClr val="FFFFFF"/>
              </a:solidFill>
              <a:effectLst>
                <a:outerShdw blurRad="38100" dist="38100" dir="2700000" algn="tl">
                  <a:srgbClr val="000000">
                    <a:alpha val="43137"/>
                  </a:srgbClr>
                </a:outerShdw>
              </a:effectLst>
              <a:latin typeface="Calibri" pitchFamily="34" charset="0"/>
            </a:endParaRPr>
          </a:p>
        </p:txBody>
      </p:sp>
      <p:sp>
        <p:nvSpPr>
          <p:cNvPr id="64" name="Rounded Rectangle 102"/>
          <p:cNvSpPr/>
          <p:nvPr/>
        </p:nvSpPr>
        <p:spPr bwMode="auto">
          <a:xfrm>
            <a:off x="3383280" y="3897852"/>
            <a:ext cx="2250440" cy="344466"/>
          </a:xfrm>
          <a:prstGeom prst="roundRect">
            <a:avLst>
              <a:gd name="adj" fmla="val 9033"/>
            </a:avLst>
          </a:prstGeom>
          <a:solidFill>
            <a:schemeClr val="accent3">
              <a:lumMod val="75000"/>
            </a:schemeClr>
          </a:solidFill>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lIns="91436" tIns="45718" rIns="91436" bIns="45718" anchor="ctr"/>
          <a:lstStyle/>
          <a:p>
            <a:pPr algn="ctr" defTabSz="914099" fontAlgn="auto">
              <a:spcBef>
                <a:spcPts val="0"/>
              </a:spcBef>
              <a:spcAft>
                <a:spcPts val="0"/>
              </a:spcAft>
              <a:defRPr/>
            </a:pPr>
            <a:r>
              <a:rPr lang="en-US" sz="1400" dirty="0" err="1">
                <a:solidFill>
                  <a:srgbClr val="FFFFFF"/>
                </a:solidFill>
                <a:effectLst>
                  <a:outerShdw blurRad="38100" dist="38100" dir="2700000" algn="tl">
                    <a:srgbClr val="000000">
                      <a:alpha val="43137"/>
                    </a:srgbClr>
                  </a:outerShdw>
                </a:effectLst>
                <a:latin typeface="Calibri" pitchFamily="34" charset="0"/>
              </a:rPr>
              <a:t>MessageContextInspector</a:t>
            </a:r>
            <a:endParaRPr lang="en-US" sz="1400" dirty="0">
              <a:solidFill>
                <a:srgbClr val="FFFFFF"/>
              </a:solidFill>
              <a:effectLst>
                <a:outerShdw blurRad="38100" dist="38100" dir="2700000" algn="tl">
                  <a:srgbClr val="000000">
                    <a:alpha val="43137"/>
                  </a:srgbClr>
                </a:outerShdw>
              </a:effectLst>
              <a:latin typeface="Calibri" pitchFamily="34" charset="0"/>
            </a:endParaRPr>
          </a:p>
        </p:txBody>
      </p:sp>
      <p:sp>
        <p:nvSpPr>
          <p:cNvPr id="65" name="Rounded Rectangle 103"/>
          <p:cNvSpPr/>
          <p:nvPr/>
        </p:nvSpPr>
        <p:spPr bwMode="auto">
          <a:xfrm>
            <a:off x="3453496" y="4714884"/>
            <a:ext cx="2421698" cy="386688"/>
          </a:xfrm>
          <a:prstGeom prst="roundRect">
            <a:avLst>
              <a:gd name="adj" fmla="val 9033"/>
            </a:avLst>
          </a:prstGeom>
          <a:solidFill>
            <a:schemeClr val="accent3">
              <a:lumMod val="75000"/>
            </a:schemeClr>
          </a:solidFill>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lIns="91436" tIns="45718" rIns="91436" bIns="45718" anchor="ctr"/>
          <a:lstStyle/>
          <a:p>
            <a:pPr algn="ctr" defTabSz="914099" fontAlgn="auto">
              <a:spcBef>
                <a:spcPts val="0"/>
              </a:spcBef>
              <a:spcAft>
                <a:spcPts val="0"/>
              </a:spcAft>
              <a:defRPr/>
            </a:pPr>
            <a:r>
              <a:rPr lang="en-US" sz="2000" dirty="0" err="1">
                <a:solidFill>
                  <a:srgbClr val="FFFFFF"/>
                </a:solidFill>
                <a:effectLst>
                  <a:outerShdw blurRad="38100" dist="38100" dir="2700000" algn="tl">
                    <a:srgbClr val="000000">
                      <a:alpha val="43137"/>
                    </a:srgbClr>
                  </a:outerShdw>
                </a:effectLst>
                <a:latin typeface="Calibri" pitchFamily="34" charset="0"/>
              </a:rPr>
              <a:t>ContextChannel</a:t>
            </a:r>
            <a:endParaRPr lang="en-US" sz="2000" dirty="0">
              <a:solidFill>
                <a:srgbClr val="FFFFFF"/>
              </a:solidFill>
              <a:effectLst>
                <a:outerShdw blurRad="38100" dist="38100" dir="2700000" algn="tl">
                  <a:srgbClr val="000000">
                    <a:alpha val="43137"/>
                  </a:srgbClr>
                </a:outerShdw>
              </a:effectLst>
              <a:latin typeface="Calibri" pitchFamily="34" charset="0"/>
            </a:endParaRPr>
          </a:p>
        </p:txBody>
      </p:sp>
      <p:grpSp>
        <p:nvGrpSpPr>
          <p:cNvPr id="84" name="グループ化 83"/>
          <p:cNvGrpSpPr>
            <a:grpSpLocks/>
          </p:cNvGrpSpPr>
          <p:nvPr/>
        </p:nvGrpSpPr>
        <p:grpSpPr bwMode="auto">
          <a:xfrm>
            <a:off x="6357938" y="2143125"/>
            <a:ext cx="2420937" cy="1500188"/>
            <a:chOff x="4500562" y="0"/>
            <a:chExt cx="2421698" cy="1500174"/>
          </a:xfrm>
        </p:grpSpPr>
        <p:sp>
          <p:nvSpPr>
            <p:cNvPr id="67" name="Rounded Rectangle 105"/>
            <p:cNvSpPr/>
            <p:nvPr/>
          </p:nvSpPr>
          <p:spPr bwMode="auto">
            <a:xfrm>
              <a:off x="4500562" y="0"/>
              <a:ext cx="2421698" cy="1500174"/>
            </a:xfrm>
            <a:prstGeom prst="roundRect">
              <a:avLst>
                <a:gd name="adj" fmla="val 9033"/>
              </a:avLst>
            </a:prstGeom>
            <a:solidFill>
              <a:schemeClr val="accent3">
                <a:lumMod val="75000"/>
              </a:schemeClr>
            </a:solidFill>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lIns="91436" tIns="45718" rIns="91436" bIns="45718"/>
            <a:lstStyle/>
            <a:p>
              <a:pPr algn="ctr" defTabSz="914099" fontAlgn="auto">
                <a:spcBef>
                  <a:spcPts val="0"/>
                </a:spcBef>
                <a:spcAft>
                  <a:spcPts val="0"/>
                </a:spcAft>
                <a:defRPr/>
              </a:pPr>
              <a:r>
                <a:rPr lang="en-US" sz="2000" dirty="0">
                  <a:solidFill>
                    <a:srgbClr val="FFFFFF"/>
                  </a:solidFill>
                  <a:effectLst>
                    <a:outerShdw blurRad="38100" dist="38100" dir="2700000" algn="tl">
                      <a:srgbClr val="000000">
                        <a:alpha val="43137"/>
                      </a:srgbClr>
                    </a:outerShdw>
                  </a:effectLst>
                  <a:latin typeface="Calibri" pitchFamily="34" charset="0"/>
                </a:rPr>
                <a:t>Workflow Instance</a:t>
              </a:r>
            </a:p>
          </p:txBody>
        </p:sp>
        <p:grpSp>
          <p:nvGrpSpPr>
            <p:cNvPr id="68" name="Group 90"/>
            <p:cNvGrpSpPr/>
            <p:nvPr/>
          </p:nvGrpSpPr>
          <p:grpSpPr>
            <a:xfrm>
              <a:off x="4991164" y="502418"/>
              <a:ext cx="1734507" cy="815932"/>
              <a:chOff x="4962394" y="3534426"/>
              <a:chExt cx="2081409" cy="979118"/>
            </a:xfrm>
            <a:solidFill>
              <a:schemeClr val="accent3">
                <a:lumMod val="75000"/>
              </a:schemeClr>
            </a:solidFill>
          </p:grpSpPr>
          <p:sp>
            <p:nvSpPr>
              <p:cNvPr id="69" name="Rounded Rectangle 107"/>
              <p:cNvSpPr/>
              <p:nvPr/>
            </p:nvSpPr>
            <p:spPr bwMode="auto">
              <a:xfrm>
                <a:off x="4962394" y="3534426"/>
                <a:ext cx="2081409" cy="413359"/>
              </a:xfrm>
              <a:prstGeom prst="roundRect">
                <a:avLst>
                  <a:gd name="adj" fmla="val 9033"/>
                </a:avLst>
              </a:prstGeom>
              <a:grpFill/>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lIns="91436" tIns="45718" rIns="91436" bIns="45718" anchor="ctr"/>
              <a:lstStyle/>
              <a:p>
                <a:pPr algn="ctr" defTabSz="914099" fontAlgn="auto">
                  <a:spcBef>
                    <a:spcPts val="0"/>
                  </a:spcBef>
                  <a:spcAft>
                    <a:spcPts val="0"/>
                  </a:spcAft>
                  <a:defRPr/>
                </a:pPr>
                <a:r>
                  <a:rPr lang="en-US" sz="1400" dirty="0" err="1">
                    <a:solidFill>
                      <a:srgbClr val="FFFFFF"/>
                    </a:solidFill>
                    <a:effectLst>
                      <a:outerShdw blurRad="38100" dist="38100" dir="2700000" algn="tl">
                        <a:srgbClr val="000000">
                          <a:alpha val="43137"/>
                        </a:srgbClr>
                      </a:outerShdw>
                    </a:effectLst>
                    <a:latin typeface="Calibri" pitchFamily="34" charset="0"/>
                  </a:rPr>
                  <a:t>ReceiveActivity</a:t>
                </a:r>
                <a:r>
                  <a:rPr lang="en-US" sz="1400" dirty="0">
                    <a:solidFill>
                      <a:srgbClr val="FFFFFF"/>
                    </a:solidFill>
                    <a:effectLst>
                      <a:outerShdw blurRad="38100" dist="38100" dir="2700000" algn="tl">
                        <a:srgbClr val="000000">
                          <a:alpha val="43137"/>
                        </a:srgbClr>
                      </a:outerShdw>
                    </a:effectLst>
                    <a:latin typeface="Calibri" pitchFamily="34" charset="0"/>
                  </a:rPr>
                  <a:t> 1</a:t>
                </a:r>
              </a:p>
            </p:txBody>
          </p:sp>
          <p:sp>
            <p:nvSpPr>
              <p:cNvPr id="70" name="Rounded Rectangle 108"/>
              <p:cNvSpPr/>
              <p:nvPr/>
            </p:nvSpPr>
            <p:spPr bwMode="auto">
              <a:xfrm>
                <a:off x="4962394" y="4100185"/>
                <a:ext cx="2081409" cy="413359"/>
              </a:xfrm>
              <a:prstGeom prst="roundRect">
                <a:avLst>
                  <a:gd name="adj" fmla="val 9033"/>
                </a:avLst>
              </a:prstGeom>
              <a:grpFill/>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lIns="91436" tIns="45718" rIns="91436" bIns="45718" anchor="ctr"/>
              <a:lstStyle/>
              <a:p>
                <a:pPr algn="ctr" defTabSz="914099" fontAlgn="auto">
                  <a:spcBef>
                    <a:spcPts val="0"/>
                  </a:spcBef>
                  <a:spcAft>
                    <a:spcPts val="0"/>
                  </a:spcAft>
                  <a:defRPr/>
                </a:pPr>
                <a:r>
                  <a:rPr lang="en-US" sz="1400" dirty="0" err="1">
                    <a:solidFill>
                      <a:srgbClr val="FFFFFF"/>
                    </a:solidFill>
                    <a:effectLst>
                      <a:outerShdw blurRad="38100" dist="38100" dir="2700000" algn="tl">
                        <a:srgbClr val="000000">
                          <a:alpha val="43137"/>
                        </a:srgbClr>
                      </a:outerShdw>
                    </a:effectLst>
                    <a:latin typeface="Calibri" pitchFamily="34" charset="0"/>
                  </a:rPr>
                  <a:t>ReceiveActivity</a:t>
                </a:r>
                <a:r>
                  <a:rPr lang="en-US" sz="1400" dirty="0">
                    <a:solidFill>
                      <a:srgbClr val="FFFFFF"/>
                    </a:solidFill>
                    <a:effectLst>
                      <a:outerShdw blurRad="38100" dist="38100" dir="2700000" algn="tl">
                        <a:srgbClr val="000000">
                          <a:alpha val="43137"/>
                        </a:srgbClr>
                      </a:outerShdw>
                    </a:effectLst>
                    <a:latin typeface="Calibri" pitchFamily="34" charset="0"/>
                  </a:rPr>
                  <a:t> 2</a:t>
                </a:r>
              </a:p>
            </p:txBody>
          </p:sp>
        </p:grpSp>
      </p:grpSp>
      <p:cxnSp>
        <p:nvCxnSpPr>
          <p:cNvPr id="71" name="Shape 96"/>
          <p:cNvCxnSpPr/>
          <p:nvPr/>
        </p:nvCxnSpPr>
        <p:spPr bwMode="auto">
          <a:xfrm>
            <a:off x="5681663" y="2786063"/>
            <a:ext cx="1179512" cy="1587"/>
          </a:xfrm>
          <a:prstGeom prst="bentConnector3">
            <a:avLst>
              <a:gd name="adj1" fmla="val 50000"/>
            </a:avLst>
          </a:prstGeom>
          <a:ln w="38100">
            <a:solidFill>
              <a:schemeClr val="tx2"/>
            </a:solidFill>
            <a:headEnd type="none" w="med" len="med"/>
            <a:tailEnd type="arrow"/>
          </a:ln>
        </p:spPr>
        <p:style>
          <a:lnRef idx="1">
            <a:schemeClr val="accent6"/>
          </a:lnRef>
          <a:fillRef idx="0">
            <a:schemeClr val="accent6"/>
          </a:fillRef>
          <a:effectRef idx="0">
            <a:schemeClr val="accent6"/>
          </a:effectRef>
          <a:fontRef idx="minor">
            <a:schemeClr val="tx1"/>
          </a:fontRef>
        </p:style>
      </p:cxnSp>
      <p:sp>
        <p:nvSpPr>
          <p:cNvPr id="72" name="AutoShape 104"/>
          <p:cNvSpPr>
            <a:spLocks noChangeArrowheads="1"/>
          </p:cNvSpPr>
          <p:nvPr/>
        </p:nvSpPr>
        <p:spPr bwMode="auto">
          <a:xfrm>
            <a:off x="6364781" y="5057156"/>
            <a:ext cx="2470355" cy="657860"/>
          </a:xfrm>
          <a:prstGeom prst="can">
            <a:avLst>
              <a:gd name="adj" fmla="val 25000"/>
            </a:avLst>
          </a:prstGeom>
          <a:solidFill>
            <a:schemeClr val="accent4">
              <a:lumMod val="75000"/>
            </a:schemeClr>
          </a:solidFill>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lIns="91436" tIns="45718" rIns="91436" bIns="45718" anchor="ctr"/>
          <a:lstStyle/>
          <a:p>
            <a:pPr algn="ctr" defTabSz="914099">
              <a:defRPr/>
            </a:pPr>
            <a:r>
              <a:rPr lang="en-US" sz="2000" dirty="0">
                <a:solidFill>
                  <a:srgbClr val="FFFFFF"/>
                </a:solidFill>
                <a:effectLst>
                  <a:outerShdw blurRad="38100" dist="38100" dir="2700000" algn="tl">
                    <a:srgbClr val="000000">
                      <a:alpha val="43137"/>
                    </a:srgbClr>
                  </a:outerShdw>
                </a:effectLst>
                <a:latin typeface="Calibri" pitchFamily="34" charset="0"/>
              </a:rPr>
              <a:t>WF Persistence DB</a:t>
            </a:r>
          </a:p>
        </p:txBody>
      </p:sp>
      <p:cxnSp>
        <p:nvCxnSpPr>
          <p:cNvPr id="73" name="Shape 26"/>
          <p:cNvCxnSpPr>
            <a:stCxn id="0" idx="2"/>
            <a:endCxn id="0" idx="1"/>
          </p:cNvCxnSpPr>
          <p:nvPr/>
        </p:nvCxnSpPr>
        <p:spPr bwMode="auto">
          <a:xfrm rot="5400000">
            <a:off x="7294563" y="4751388"/>
            <a:ext cx="611187" cy="1587"/>
          </a:xfrm>
          <a:prstGeom prst="bentConnector3">
            <a:avLst>
              <a:gd name="adj1" fmla="val 50000"/>
            </a:avLst>
          </a:prstGeom>
          <a:ln w="38100">
            <a:solidFill>
              <a:schemeClr val="tx2"/>
            </a:solidFill>
            <a:headEnd type="arrow" w="med" len="med"/>
            <a:tailEnd type="arrow"/>
          </a:ln>
        </p:spPr>
        <p:style>
          <a:lnRef idx="1">
            <a:schemeClr val="accent6"/>
          </a:lnRef>
          <a:fillRef idx="0">
            <a:schemeClr val="accent6"/>
          </a:fillRef>
          <a:effectRef idx="0">
            <a:schemeClr val="accent6"/>
          </a:effectRef>
          <a:fontRef idx="minor">
            <a:schemeClr val="tx1"/>
          </a:fontRef>
        </p:style>
      </p:cxnSp>
      <p:sp>
        <p:nvSpPr>
          <p:cNvPr id="74" name="TextBox 63"/>
          <p:cNvSpPr txBox="1">
            <a:spLocks noChangeArrowheads="1"/>
          </p:cNvSpPr>
          <p:nvPr/>
        </p:nvSpPr>
        <p:spPr bwMode="auto">
          <a:xfrm>
            <a:off x="315913" y="1747838"/>
            <a:ext cx="1584325" cy="323850"/>
          </a:xfrm>
          <a:prstGeom prst="rect">
            <a:avLst/>
          </a:prstGeom>
          <a:noFill/>
          <a:ln w="9525">
            <a:noFill/>
            <a:miter lim="800000"/>
            <a:headEnd/>
            <a:tailEnd/>
          </a:ln>
        </p:spPr>
        <p:txBody>
          <a:bodyPr lIns="76197" tIns="38098" rIns="76197" bIns="38098">
            <a:spAutoFit/>
          </a:bodyPr>
          <a:lstStyle/>
          <a:p>
            <a:r>
              <a:rPr lang="en-US" altLang="ja-JP" sz="1600"/>
              <a:t>Service.cs</a:t>
            </a:r>
          </a:p>
        </p:txBody>
      </p:sp>
      <p:pic>
        <p:nvPicPr>
          <p:cNvPr id="18479" name="Picture 2"/>
          <p:cNvPicPr>
            <a:picLocks noChangeAspect="1" noChangeArrowheads="1"/>
          </p:cNvPicPr>
          <p:nvPr/>
        </p:nvPicPr>
        <p:blipFill>
          <a:blip r:embed="rId2"/>
          <a:srcRect/>
          <a:stretch>
            <a:fillRect/>
          </a:stretch>
        </p:blipFill>
        <p:spPr bwMode="auto">
          <a:xfrm>
            <a:off x="4500563" y="5846763"/>
            <a:ext cx="428625" cy="422275"/>
          </a:xfrm>
          <a:prstGeom prst="rect">
            <a:avLst/>
          </a:prstGeom>
          <a:noFill/>
          <a:ln w="9525">
            <a:noFill/>
            <a:miter lim="800000"/>
            <a:headEnd/>
            <a:tailEnd/>
          </a:ln>
        </p:spPr>
      </p:pic>
      <p:sp>
        <p:nvSpPr>
          <p:cNvPr id="18480" name="テキスト ボックス 77"/>
          <p:cNvSpPr txBox="1">
            <a:spLocks noChangeArrowheads="1"/>
          </p:cNvSpPr>
          <p:nvPr/>
        </p:nvSpPr>
        <p:spPr bwMode="auto">
          <a:xfrm>
            <a:off x="5857875" y="5938838"/>
            <a:ext cx="2352675" cy="276225"/>
          </a:xfrm>
          <a:prstGeom prst="rect">
            <a:avLst/>
          </a:prstGeom>
          <a:noFill/>
          <a:ln w="9525">
            <a:noFill/>
            <a:miter lim="800000"/>
            <a:headEnd/>
            <a:tailEnd/>
          </a:ln>
        </p:spPr>
        <p:txBody>
          <a:bodyPr wrap="none">
            <a:spAutoFit/>
          </a:bodyPr>
          <a:lstStyle/>
          <a:p>
            <a:r>
              <a:rPr lang="ja-JP" altLang="en-US" sz="1200"/>
              <a:t>出典</a:t>
            </a:r>
            <a:r>
              <a:rPr lang="en-US" altLang="ja-JP" sz="1200"/>
              <a:t>:Microsoft</a:t>
            </a:r>
            <a:r>
              <a:rPr lang="ja-JP" altLang="en-US" sz="1200"/>
              <a:t>社 </a:t>
            </a:r>
            <a:r>
              <a:rPr lang="en-US" altLang="ja-JP" sz="1200"/>
              <a:t>MSDN</a:t>
            </a:r>
            <a:r>
              <a:rPr lang="ja-JP" altLang="en-US" sz="1200"/>
              <a:t>ライブラリ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0" fill="hold" grpId="0" nodeType="clickEffect">
                                  <p:stCondLst>
                                    <p:cond delay="0"/>
                                  </p:stCondLst>
                                  <p:childTnLst>
                                    <p:anim calcmode="lin" valueType="num">
                                      <p:cBhvr>
                                        <p:cTn id="6" dur="1000"/>
                                        <p:tgtEl>
                                          <p:spTgt spid="74"/>
                                        </p:tgtEl>
                                        <p:attrNameLst>
                                          <p:attrName>ppt_w</p:attrName>
                                        </p:attrNameLst>
                                      </p:cBhvr>
                                      <p:tavLst>
                                        <p:tav tm="0">
                                          <p:val>
                                            <p:strVal val="ppt_w"/>
                                          </p:val>
                                        </p:tav>
                                        <p:tav tm="100000">
                                          <p:val>
                                            <p:fltVal val="0"/>
                                          </p:val>
                                        </p:tav>
                                      </p:tavLst>
                                    </p:anim>
                                    <p:anim calcmode="lin" valueType="num">
                                      <p:cBhvr>
                                        <p:cTn id="7" dur="1000"/>
                                        <p:tgtEl>
                                          <p:spTgt spid="74"/>
                                        </p:tgtEl>
                                        <p:attrNameLst>
                                          <p:attrName>ppt_h</p:attrName>
                                        </p:attrNameLst>
                                      </p:cBhvr>
                                      <p:tavLst>
                                        <p:tav tm="0">
                                          <p:val>
                                            <p:strVal val="ppt_h"/>
                                          </p:val>
                                        </p:tav>
                                        <p:tav tm="100000">
                                          <p:val>
                                            <p:fltVal val="0"/>
                                          </p:val>
                                        </p:tav>
                                      </p:tavLst>
                                    </p:anim>
                                    <p:animEffect transition="out" filter="fade">
                                      <p:cBhvr>
                                        <p:cTn id="8" dur="1000"/>
                                        <p:tgtEl>
                                          <p:spTgt spid="74"/>
                                        </p:tgtEl>
                                      </p:cBhvr>
                                    </p:animEffect>
                                    <p:set>
                                      <p:cBhvr>
                                        <p:cTn id="9" dur="1" fill="hold">
                                          <p:stCondLst>
                                            <p:cond delay="999"/>
                                          </p:stCondLst>
                                        </p:cTn>
                                        <p:tgtEl>
                                          <p:spTgt spid="74"/>
                                        </p:tgtEl>
                                        <p:attrNameLst>
                                          <p:attrName>style.visibility</p:attrName>
                                        </p:attrNameLst>
                                      </p:cBhvr>
                                      <p:to>
                                        <p:strVal val="hidden"/>
                                      </p:to>
                                    </p:set>
                                  </p:childTnLst>
                                </p:cTn>
                              </p:par>
                              <p:par>
                                <p:cTn id="10" presetID="9" presetClass="entr" presetSubtype="0" fill="hold" grpId="0" nodeType="with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dissolve">
                                      <p:cBhvr>
                                        <p:cTn id="12" dur="1000"/>
                                        <p:tgtEl>
                                          <p:spTgt spid="22"/>
                                        </p:tgtEl>
                                      </p:cBhvr>
                                    </p:animEffect>
                                  </p:childTnLst>
                                </p:cTn>
                              </p:par>
                              <p:par>
                                <p:cTn id="13" presetID="9" presetClass="entr" presetSubtype="0" fill="hold" nodeType="withEffect">
                                  <p:stCondLst>
                                    <p:cond delay="0"/>
                                  </p:stCondLst>
                                  <p:childTnLst>
                                    <p:set>
                                      <p:cBhvr>
                                        <p:cTn id="14" dur="1" fill="hold">
                                          <p:stCondLst>
                                            <p:cond delay="0"/>
                                          </p:stCondLst>
                                        </p:cTn>
                                        <p:tgtEl>
                                          <p:spTgt spid="58"/>
                                        </p:tgtEl>
                                        <p:attrNameLst>
                                          <p:attrName>style.visibility</p:attrName>
                                        </p:attrNameLst>
                                      </p:cBhvr>
                                      <p:to>
                                        <p:strVal val="visible"/>
                                      </p:to>
                                    </p:set>
                                    <p:animEffect transition="in" filter="dissolve">
                                      <p:cBhvr>
                                        <p:cTn id="15" dur="1000"/>
                                        <p:tgtEl>
                                          <p:spTgt spid="58"/>
                                        </p:tgtEl>
                                      </p:cBhvr>
                                    </p:animEffect>
                                  </p:childTnLst>
                                </p:cTn>
                              </p:par>
                              <p:par>
                                <p:cTn id="16" presetID="9" presetClass="entr" presetSubtype="0" fill="hold" nodeType="withEffect">
                                  <p:stCondLst>
                                    <p:cond delay="0"/>
                                  </p:stCondLst>
                                  <p:childTnLst>
                                    <p:set>
                                      <p:cBhvr>
                                        <p:cTn id="17" dur="1" fill="hold">
                                          <p:stCondLst>
                                            <p:cond delay="0"/>
                                          </p:stCondLst>
                                        </p:cTn>
                                        <p:tgtEl>
                                          <p:spTgt spid="62"/>
                                        </p:tgtEl>
                                        <p:attrNameLst>
                                          <p:attrName>style.visibility</p:attrName>
                                        </p:attrNameLst>
                                      </p:cBhvr>
                                      <p:to>
                                        <p:strVal val="visible"/>
                                      </p:to>
                                    </p:set>
                                    <p:animEffect transition="in" filter="dissolve">
                                      <p:cBhvr>
                                        <p:cTn id="18" dur="1000"/>
                                        <p:tgtEl>
                                          <p:spTgt spid="62"/>
                                        </p:tgtEl>
                                      </p:cBhvr>
                                    </p:animEffect>
                                  </p:childTnLst>
                                </p:cTn>
                              </p:par>
                              <p:par>
                                <p:cTn id="19" presetID="9" presetClass="entr" presetSubtype="0" fill="hold" nodeType="withEffect">
                                  <p:stCondLst>
                                    <p:cond delay="0"/>
                                  </p:stCondLst>
                                  <p:childTnLst>
                                    <p:set>
                                      <p:cBhvr>
                                        <p:cTn id="20" dur="1" fill="hold">
                                          <p:stCondLst>
                                            <p:cond delay="0"/>
                                          </p:stCondLst>
                                        </p:cTn>
                                        <p:tgtEl>
                                          <p:spTgt spid="63"/>
                                        </p:tgtEl>
                                        <p:attrNameLst>
                                          <p:attrName>style.visibility</p:attrName>
                                        </p:attrNameLst>
                                      </p:cBhvr>
                                      <p:to>
                                        <p:strVal val="visible"/>
                                      </p:to>
                                    </p:set>
                                    <p:animEffect transition="in" filter="dissolve">
                                      <p:cBhvr>
                                        <p:cTn id="21" dur="1000"/>
                                        <p:tgtEl>
                                          <p:spTgt spid="63"/>
                                        </p:tgtEl>
                                      </p:cBhvr>
                                    </p:animEffect>
                                  </p:childTnLst>
                                </p:cTn>
                              </p:par>
                              <p:par>
                                <p:cTn id="22" presetID="9" presetClass="entr" presetSubtype="0" fill="hold" nodeType="withEffect">
                                  <p:stCondLst>
                                    <p:cond delay="0"/>
                                  </p:stCondLst>
                                  <p:childTnLst>
                                    <p:set>
                                      <p:cBhvr>
                                        <p:cTn id="23" dur="1" fill="hold">
                                          <p:stCondLst>
                                            <p:cond delay="0"/>
                                          </p:stCondLst>
                                        </p:cTn>
                                        <p:tgtEl>
                                          <p:spTgt spid="64"/>
                                        </p:tgtEl>
                                        <p:attrNameLst>
                                          <p:attrName>style.visibility</p:attrName>
                                        </p:attrNameLst>
                                      </p:cBhvr>
                                      <p:to>
                                        <p:strVal val="visible"/>
                                      </p:to>
                                    </p:set>
                                    <p:animEffect transition="in" filter="dissolve">
                                      <p:cBhvr>
                                        <p:cTn id="24" dur="1000"/>
                                        <p:tgtEl>
                                          <p:spTgt spid="64"/>
                                        </p:tgtEl>
                                      </p:cBhvr>
                                    </p:animEffect>
                                  </p:childTnLst>
                                </p:cTn>
                              </p:par>
                              <p:par>
                                <p:cTn id="25" presetID="9" presetClass="entr" presetSubtype="0" fill="hold" nodeType="withEffect">
                                  <p:stCondLst>
                                    <p:cond delay="0"/>
                                  </p:stCondLst>
                                  <p:childTnLst>
                                    <p:set>
                                      <p:cBhvr>
                                        <p:cTn id="26" dur="1" fill="hold">
                                          <p:stCondLst>
                                            <p:cond delay="0"/>
                                          </p:stCondLst>
                                        </p:cTn>
                                        <p:tgtEl>
                                          <p:spTgt spid="65"/>
                                        </p:tgtEl>
                                        <p:attrNameLst>
                                          <p:attrName>style.visibility</p:attrName>
                                        </p:attrNameLst>
                                      </p:cBhvr>
                                      <p:to>
                                        <p:strVal val="visible"/>
                                      </p:to>
                                    </p:set>
                                    <p:animEffect transition="in" filter="dissolve">
                                      <p:cBhvr>
                                        <p:cTn id="27" dur="1000"/>
                                        <p:tgtEl>
                                          <p:spTgt spid="65"/>
                                        </p:tgtEl>
                                      </p:cBhvr>
                                    </p:animEffect>
                                  </p:childTnLst>
                                </p:cTn>
                              </p:par>
                              <p:par>
                                <p:cTn id="28" presetID="9" presetClass="entr" presetSubtype="0" fill="hold" nodeType="with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dissolve">
                                      <p:cBhvr>
                                        <p:cTn id="30" dur="1000"/>
                                        <p:tgtEl>
                                          <p:spTgt spid="13"/>
                                        </p:tgtEl>
                                      </p:cBhvr>
                                    </p:animEffect>
                                  </p:childTnLst>
                                </p:cTn>
                              </p:par>
                              <p:par>
                                <p:cTn id="31" presetID="9" presetClass="entr" presetSubtype="0" fill="hold" nodeType="withEffect">
                                  <p:stCondLst>
                                    <p:cond delay="0"/>
                                  </p:stCondLst>
                                  <p:childTnLst>
                                    <p:set>
                                      <p:cBhvr>
                                        <p:cTn id="32" dur="1" fill="hold">
                                          <p:stCondLst>
                                            <p:cond delay="0"/>
                                          </p:stCondLst>
                                        </p:cTn>
                                        <p:tgtEl>
                                          <p:spTgt spid="72"/>
                                        </p:tgtEl>
                                        <p:attrNameLst>
                                          <p:attrName>style.visibility</p:attrName>
                                        </p:attrNameLst>
                                      </p:cBhvr>
                                      <p:to>
                                        <p:strVal val="visible"/>
                                      </p:to>
                                    </p:set>
                                    <p:animEffect transition="in" filter="dissolve">
                                      <p:cBhvr>
                                        <p:cTn id="33" dur="1000"/>
                                        <p:tgtEl>
                                          <p:spTgt spid="72"/>
                                        </p:tgtEl>
                                      </p:cBhvr>
                                    </p:animEffect>
                                  </p:childTnLst>
                                </p:cTn>
                              </p:par>
                              <p:par>
                                <p:cTn id="34" presetID="9" presetClass="entr" presetSubtype="0" fill="hold" nodeType="withEffect">
                                  <p:stCondLst>
                                    <p:cond delay="0"/>
                                  </p:stCondLst>
                                  <p:childTnLst>
                                    <p:set>
                                      <p:cBhvr>
                                        <p:cTn id="35" dur="1" fill="hold">
                                          <p:stCondLst>
                                            <p:cond delay="0"/>
                                          </p:stCondLst>
                                        </p:cTn>
                                        <p:tgtEl>
                                          <p:spTgt spid="75"/>
                                        </p:tgtEl>
                                        <p:attrNameLst>
                                          <p:attrName>style.visibility</p:attrName>
                                        </p:attrNameLst>
                                      </p:cBhvr>
                                      <p:to>
                                        <p:strVal val="visible"/>
                                      </p:to>
                                    </p:set>
                                    <p:animEffect transition="in" filter="dissolve">
                                      <p:cBhvr>
                                        <p:cTn id="36" dur="500"/>
                                        <p:tgtEl>
                                          <p:spTgt spid="75"/>
                                        </p:tgtEl>
                                      </p:cBhvr>
                                    </p:animEffect>
                                  </p:childTnLst>
                                </p:cTn>
                              </p:par>
                              <p:par>
                                <p:cTn id="37" presetID="9" presetClass="entr" presetSubtype="0" fill="hold" nodeType="withEffect">
                                  <p:stCondLst>
                                    <p:cond delay="0"/>
                                  </p:stCondLst>
                                  <p:childTnLst>
                                    <p:set>
                                      <p:cBhvr>
                                        <p:cTn id="38" dur="1" fill="hold">
                                          <p:stCondLst>
                                            <p:cond delay="0"/>
                                          </p:stCondLst>
                                        </p:cTn>
                                        <p:tgtEl>
                                          <p:spTgt spid="73"/>
                                        </p:tgtEl>
                                        <p:attrNameLst>
                                          <p:attrName>style.visibility</p:attrName>
                                        </p:attrNameLst>
                                      </p:cBhvr>
                                      <p:to>
                                        <p:strVal val="visible"/>
                                      </p:to>
                                    </p:set>
                                    <p:animEffect transition="in" filter="dissolve">
                                      <p:cBhvr>
                                        <p:cTn id="39" dur="500"/>
                                        <p:tgtEl>
                                          <p:spTgt spid="73"/>
                                        </p:tgtEl>
                                      </p:cBhvr>
                                    </p:animEffect>
                                  </p:childTnLst>
                                </p:cTn>
                              </p:par>
                              <p:par>
                                <p:cTn id="40" presetID="9" presetClass="entr" presetSubtype="0" fill="hold" nodeType="withEffect">
                                  <p:stCondLst>
                                    <p:cond delay="0"/>
                                  </p:stCondLst>
                                  <p:childTnLst>
                                    <p:set>
                                      <p:cBhvr>
                                        <p:cTn id="41" dur="1" fill="hold">
                                          <p:stCondLst>
                                            <p:cond delay="0"/>
                                          </p:stCondLst>
                                        </p:cTn>
                                        <p:tgtEl>
                                          <p:spTgt spid="84"/>
                                        </p:tgtEl>
                                        <p:attrNameLst>
                                          <p:attrName>style.visibility</p:attrName>
                                        </p:attrNameLst>
                                      </p:cBhvr>
                                      <p:to>
                                        <p:strVal val="visible"/>
                                      </p:to>
                                    </p:set>
                                    <p:animEffect transition="in" filter="dissolve">
                                      <p:cBhvr>
                                        <p:cTn id="42" dur="500"/>
                                        <p:tgtEl>
                                          <p:spTgt spid="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7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タイトル 1"/>
          <p:cNvSpPr>
            <a:spLocks noGrp="1"/>
          </p:cNvSpPr>
          <p:nvPr>
            <p:ph type="title"/>
          </p:nvPr>
        </p:nvSpPr>
        <p:spPr>
          <a:xfrm>
            <a:off x="457200" y="274638"/>
            <a:ext cx="8229600" cy="725487"/>
          </a:xfrm>
        </p:spPr>
        <p:txBody>
          <a:bodyPr/>
          <a:lstStyle/>
          <a:p>
            <a:pPr eaLnBrk="1" hangingPunct="1"/>
            <a:r>
              <a:rPr lang="en-US" altLang="ja-JP" sz="3600" smtClean="0"/>
              <a:t>WF</a:t>
            </a:r>
            <a:r>
              <a:rPr lang="ja-JP" altLang="en-US" sz="3600" smtClean="0"/>
              <a:t>の機能</a:t>
            </a:r>
          </a:p>
        </p:txBody>
      </p:sp>
      <p:sp>
        <p:nvSpPr>
          <p:cNvPr id="19458" name="テキスト プレースホルダ 9"/>
          <p:cNvSpPr>
            <a:spLocks noGrp="1"/>
          </p:cNvSpPr>
          <p:nvPr>
            <p:ph type="body" idx="1"/>
          </p:nvPr>
        </p:nvSpPr>
        <p:spPr/>
        <p:txBody>
          <a:bodyPr/>
          <a:lstStyle/>
          <a:p>
            <a:pPr eaLnBrk="1" hangingPunct="1"/>
            <a:r>
              <a:rPr lang="ja-JP" altLang="en-US" smtClean="0"/>
              <a:t>シーケンシャル・ワークフロー</a:t>
            </a:r>
          </a:p>
        </p:txBody>
      </p:sp>
      <p:sp>
        <p:nvSpPr>
          <p:cNvPr id="19459" name="コンテンツ プレースホルダ 2"/>
          <p:cNvSpPr>
            <a:spLocks noGrp="1"/>
          </p:cNvSpPr>
          <p:nvPr>
            <p:ph sz="half" idx="2"/>
          </p:nvPr>
        </p:nvSpPr>
        <p:spPr/>
        <p:txBody>
          <a:bodyPr/>
          <a:lstStyle/>
          <a:p>
            <a:pPr algn="ctr" eaLnBrk="1" hangingPunct="1">
              <a:buFontTx/>
              <a:buNone/>
            </a:pPr>
            <a:r>
              <a:rPr lang="ja-JP" altLang="en-US" smtClean="0"/>
              <a:t>シーケンシャル・ワークフロー</a:t>
            </a:r>
            <a:endParaRPr lang="en-US" altLang="ja-JP" smtClean="0"/>
          </a:p>
          <a:p>
            <a:pPr eaLnBrk="1" hangingPunct="1"/>
            <a:endParaRPr lang="en-US" altLang="ja-JP" smtClean="0"/>
          </a:p>
        </p:txBody>
      </p:sp>
      <p:sp>
        <p:nvSpPr>
          <p:cNvPr id="19460" name="テキスト プレースホルダ 10"/>
          <p:cNvSpPr>
            <a:spLocks noGrp="1"/>
          </p:cNvSpPr>
          <p:nvPr>
            <p:ph type="body" sz="quarter" idx="3"/>
          </p:nvPr>
        </p:nvSpPr>
        <p:spPr/>
        <p:txBody>
          <a:bodyPr/>
          <a:lstStyle/>
          <a:p>
            <a:pPr eaLnBrk="1" hangingPunct="1"/>
            <a:r>
              <a:rPr lang="ja-JP" altLang="en-US" smtClean="0"/>
              <a:t>ステートマシン・ワークフロー</a:t>
            </a:r>
          </a:p>
        </p:txBody>
      </p:sp>
      <p:sp>
        <p:nvSpPr>
          <p:cNvPr id="19461" name="コンテンツ プレースホルダ 4"/>
          <p:cNvSpPr>
            <a:spLocks noGrp="1"/>
          </p:cNvSpPr>
          <p:nvPr>
            <p:ph sz="quarter" idx="4"/>
          </p:nvPr>
        </p:nvSpPr>
        <p:spPr/>
        <p:txBody>
          <a:bodyPr/>
          <a:lstStyle/>
          <a:p>
            <a:pPr algn="ctr" eaLnBrk="1" hangingPunct="1">
              <a:buFontTx/>
              <a:buNone/>
            </a:pPr>
            <a:r>
              <a:rPr lang="ja-JP" altLang="en-US" smtClean="0"/>
              <a:t>ステートマシン・ワークフロー</a:t>
            </a:r>
          </a:p>
          <a:p>
            <a:pPr eaLnBrk="1" hangingPunct="1"/>
            <a:endParaRPr lang="ja-JP" altLang="en-US" smtClean="0"/>
          </a:p>
        </p:txBody>
      </p:sp>
      <p:sp>
        <p:nvSpPr>
          <p:cNvPr id="6" name="タイトル 1"/>
          <p:cNvSpPr txBox="1">
            <a:spLocks/>
          </p:cNvSpPr>
          <p:nvPr/>
        </p:nvSpPr>
        <p:spPr>
          <a:xfrm>
            <a:off x="457200" y="1071563"/>
            <a:ext cx="8229600" cy="654050"/>
          </a:xfrm>
          <a:prstGeom prst="rect">
            <a:avLst/>
          </a:prstGeom>
        </p:spPr>
        <p:txBody>
          <a:bodyPr anchor="ctr">
            <a:normAutofit fontScale="90000" lnSpcReduction="10000"/>
          </a:bodyPr>
          <a:lstStyle/>
          <a:p>
            <a:pPr algn="ctr" fontAlgn="auto">
              <a:spcAft>
                <a:spcPts val="0"/>
              </a:spcAft>
              <a:defRPr/>
            </a:pPr>
            <a:endParaRPr lang="ja-JP" altLang="en-US" sz="4400" dirty="0">
              <a:latin typeface="+mj-lt"/>
              <a:ea typeface="+mj-ea"/>
              <a:cs typeface="+mj-cs"/>
            </a:endParaRPr>
          </a:p>
        </p:txBody>
      </p:sp>
      <p:sp>
        <p:nvSpPr>
          <p:cNvPr id="19463" name="正方形/長方形 6"/>
          <p:cNvSpPr>
            <a:spLocks noChangeArrowheads="1"/>
          </p:cNvSpPr>
          <p:nvPr/>
        </p:nvSpPr>
        <p:spPr bwMode="auto">
          <a:xfrm>
            <a:off x="500063" y="1071563"/>
            <a:ext cx="7786687" cy="523875"/>
          </a:xfrm>
          <a:prstGeom prst="rect">
            <a:avLst/>
          </a:prstGeom>
          <a:noFill/>
          <a:ln w="9525">
            <a:noFill/>
            <a:miter lim="800000"/>
            <a:headEnd/>
            <a:tailEnd/>
          </a:ln>
        </p:spPr>
        <p:txBody>
          <a:bodyPr>
            <a:spAutoFit/>
          </a:bodyPr>
          <a:lstStyle/>
          <a:p>
            <a:pPr marL="342900" indent="-342900" algn="ctr">
              <a:spcBef>
                <a:spcPct val="20000"/>
              </a:spcBef>
            </a:pPr>
            <a:r>
              <a:rPr lang="ja-JP" altLang="en-US" sz="2800">
                <a:solidFill>
                  <a:srgbClr val="000000"/>
                </a:solidFill>
              </a:rPr>
              <a:t>作れるワークフローは基本的に</a:t>
            </a:r>
            <a:r>
              <a:rPr lang="en-US" altLang="ja-JP" sz="2800">
                <a:solidFill>
                  <a:srgbClr val="000000"/>
                </a:solidFill>
              </a:rPr>
              <a:t>2</a:t>
            </a:r>
            <a:r>
              <a:rPr lang="ja-JP" altLang="en-US" sz="2800">
                <a:solidFill>
                  <a:srgbClr val="000000"/>
                </a:solidFill>
              </a:rPr>
              <a:t>種類</a:t>
            </a:r>
            <a:endParaRPr lang="en-US" altLang="ja-JP" sz="2800">
              <a:solidFill>
                <a:srgbClr val="000000"/>
              </a:solidFill>
            </a:endParaRPr>
          </a:p>
        </p:txBody>
      </p:sp>
      <p:pic>
        <p:nvPicPr>
          <p:cNvPr id="19464" name="図 7" descr="シーケンシャルワークフロー.JPG"/>
          <p:cNvPicPr>
            <a:picLocks noChangeAspect="1"/>
          </p:cNvPicPr>
          <p:nvPr/>
        </p:nvPicPr>
        <p:blipFill>
          <a:blip r:embed="rId2"/>
          <a:srcRect/>
          <a:stretch>
            <a:fillRect/>
          </a:stretch>
        </p:blipFill>
        <p:spPr bwMode="auto">
          <a:xfrm>
            <a:off x="571500" y="2143125"/>
            <a:ext cx="3730625" cy="3929063"/>
          </a:xfrm>
          <a:prstGeom prst="rect">
            <a:avLst/>
          </a:prstGeom>
          <a:noFill/>
          <a:ln w="9525">
            <a:noFill/>
            <a:miter lim="800000"/>
            <a:headEnd/>
            <a:tailEnd/>
          </a:ln>
        </p:spPr>
      </p:pic>
      <p:pic>
        <p:nvPicPr>
          <p:cNvPr id="19465" name="図 8" descr="ステートマシン・ワークフロー.JPG"/>
          <p:cNvPicPr>
            <a:picLocks noChangeAspect="1"/>
          </p:cNvPicPr>
          <p:nvPr/>
        </p:nvPicPr>
        <p:blipFill>
          <a:blip r:embed="rId3"/>
          <a:srcRect/>
          <a:stretch>
            <a:fillRect/>
          </a:stretch>
        </p:blipFill>
        <p:spPr bwMode="auto">
          <a:xfrm>
            <a:off x="4835525" y="2143125"/>
            <a:ext cx="3736975" cy="3929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タイトル 6"/>
          <p:cNvSpPr>
            <a:spLocks noGrp="1"/>
          </p:cNvSpPr>
          <p:nvPr>
            <p:ph type="title"/>
          </p:nvPr>
        </p:nvSpPr>
        <p:spPr>
          <a:xfrm>
            <a:off x="457200" y="274638"/>
            <a:ext cx="8229600" cy="654050"/>
          </a:xfrm>
        </p:spPr>
        <p:txBody>
          <a:bodyPr/>
          <a:lstStyle/>
          <a:p>
            <a:pPr eaLnBrk="1" hangingPunct="1"/>
            <a:r>
              <a:rPr lang="ja-JP" altLang="en-US" sz="3600" smtClean="0"/>
              <a:t>シーケンシャル・ワークフロー</a:t>
            </a:r>
          </a:p>
        </p:txBody>
      </p:sp>
      <p:sp>
        <p:nvSpPr>
          <p:cNvPr id="20482" name="コンテンツ プレースホルダ 7"/>
          <p:cNvSpPr>
            <a:spLocks noGrp="1"/>
          </p:cNvSpPr>
          <p:nvPr>
            <p:ph idx="1"/>
          </p:nvPr>
        </p:nvSpPr>
        <p:spPr/>
        <p:txBody>
          <a:bodyPr/>
          <a:lstStyle/>
          <a:p>
            <a:pPr eaLnBrk="1" hangingPunct="1"/>
            <a:r>
              <a:rPr lang="ja-JP" altLang="en-US" smtClean="0"/>
              <a:t>シーケンシャル・ワークフローは、ワークフローが開始されてから様々なステップ、条件式などが次々に実行され、最後のアクティビティが完了するまで途切れることなく続行される処理に適しています。</a:t>
            </a:r>
            <a:endParaRPr lang="en-US" altLang="ja-JP" smtClean="0"/>
          </a:p>
          <a:p>
            <a:pPr eaLnBrk="1" hangingPunct="1"/>
            <a:r>
              <a:rPr lang="ja-JP" altLang="en-US" smtClean="0"/>
              <a:t>しかし、シーケンシャル・ワークフローはその中で定義された外部接続、外部イベントからの接続、条件により複数の処理の同時実行などにより、内部に定義された実行順序が異なる場合があります。</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357188" y="1500188"/>
            <a:ext cx="4000500" cy="3929062"/>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1506" name="タイトル 1"/>
          <p:cNvSpPr>
            <a:spLocks noGrp="1"/>
          </p:cNvSpPr>
          <p:nvPr>
            <p:ph type="title"/>
          </p:nvPr>
        </p:nvSpPr>
        <p:spPr>
          <a:xfrm>
            <a:off x="457200" y="274638"/>
            <a:ext cx="8229600" cy="582612"/>
          </a:xfrm>
        </p:spPr>
        <p:txBody>
          <a:bodyPr/>
          <a:lstStyle/>
          <a:p>
            <a:pPr eaLnBrk="1" hangingPunct="1"/>
            <a:r>
              <a:rPr lang="ja-JP" altLang="en-US" sz="3600" smtClean="0"/>
              <a:t>内部に定義された実行順序が異なる</a:t>
            </a:r>
            <a:r>
              <a:rPr lang="en-US" altLang="ja-JP" sz="3600" smtClean="0"/>
              <a:t>?</a:t>
            </a:r>
            <a:endParaRPr lang="ja-JP" altLang="en-US" sz="3600" smtClean="0"/>
          </a:p>
        </p:txBody>
      </p:sp>
      <p:sp>
        <p:nvSpPr>
          <p:cNvPr id="21507" name="コンテンツ プレースホルダ 2"/>
          <p:cNvSpPr>
            <a:spLocks noGrp="1"/>
          </p:cNvSpPr>
          <p:nvPr>
            <p:ph idx="1"/>
          </p:nvPr>
        </p:nvSpPr>
        <p:spPr>
          <a:xfrm>
            <a:off x="457200" y="1000125"/>
            <a:ext cx="8229600" cy="5126038"/>
          </a:xfrm>
        </p:spPr>
        <p:txBody>
          <a:bodyPr/>
          <a:lstStyle/>
          <a:p>
            <a:pPr eaLnBrk="1" hangingPunct="1"/>
            <a:r>
              <a:rPr lang="ja-JP" altLang="en-US" sz="2400" smtClean="0"/>
              <a:t>それはどんな時でしょう</a:t>
            </a:r>
            <a:r>
              <a:rPr lang="en-US" altLang="ja-JP" sz="2400" smtClean="0"/>
              <a:t>?</a:t>
            </a:r>
            <a:endParaRPr lang="ja-JP" altLang="en-US" sz="2400" smtClean="0"/>
          </a:p>
        </p:txBody>
      </p:sp>
      <p:sp>
        <p:nvSpPr>
          <p:cNvPr id="5" name="円/楕円 4"/>
          <p:cNvSpPr/>
          <p:nvPr/>
        </p:nvSpPr>
        <p:spPr>
          <a:xfrm>
            <a:off x="2214563" y="1571625"/>
            <a:ext cx="285750" cy="2857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sp>
        <p:nvSpPr>
          <p:cNvPr id="7" name="正方形/長方形 6"/>
          <p:cNvSpPr/>
          <p:nvPr/>
        </p:nvSpPr>
        <p:spPr>
          <a:xfrm>
            <a:off x="1714500" y="2071688"/>
            <a:ext cx="1285875" cy="357187"/>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受注</a:t>
            </a:r>
          </a:p>
        </p:txBody>
      </p:sp>
      <p:sp>
        <p:nvSpPr>
          <p:cNvPr id="8" name="正方形/長方形 7"/>
          <p:cNvSpPr/>
          <p:nvPr/>
        </p:nvSpPr>
        <p:spPr>
          <a:xfrm>
            <a:off x="6858000" y="1214438"/>
            <a:ext cx="1571625" cy="1071562"/>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r>
              <a:rPr lang="ja-JP" altLang="en-US" sz="1400" dirty="0">
                <a:solidFill>
                  <a:schemeClr val="tx1"/>
                </a:solidFill>
              </a:rPr>
              <a:t>Ａメーカー</a:t>
            </a:r>
          </a:p>
        </p:txBody>
      </p:sp>
      <p:sp>
        <p:nvSpPr>
          <p:cNvPr id="9" name="正方形/長方形 8"/>
          <p:cNvSpPr/>
          <p:nvPr/>
        </p:nvSpPr>
        <p:spPr>
          <a:xfrm>
            <a:off x="6858000" y="2714625"/>
            <a:ext cx="1571625" cy="1071563"/>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defRPr/>
            </a:pPr>
            <a:r>
              <a:rPr lang="ja-JP" altLang="en-US" sz="1400" dirty="0">
                <a:solidFill>
                  <a:schemeClr val="tx1"/>
                </a:solidFill>
              </a:rPr>
              <a:t>Ｂメーカー</a:t>
            </a:r>
            <a:endParaRPr lang="ja-JP" altLang="en-US" sz="1400" dirty="0"/>
          </a:p>
        </p:txBody>
      </p:sp>
      <p:sp>
        <p:nvSpPr>
          <p:cNvPr id="10" name="正方形/長方形 9"/>
          <p:cNvSpPr/>
          <p:nvPr/>
        </p:nvSpPr>
        <p:spPr>
          <a:xfrm>
            <a:off x="785813" y="2857500"/>
            <a:ext cx="1143000" cy="1357313"/>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1" name="正方形/長方形 10"/>
          <p:cNvSpPr/>
          <p:nvPr/>
        </p:nvSpPr>
        <p:spPr>
          <a:xfrm>
            <a:off x="2714625" y="2857500"/>
            <a:ext cx="1143000" cy="135731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2" name="正方形/長方形 11"/>
          <p:cNvSpPr/>
          <p:nvPr/>
        </p:nvSpPr>
        <p:spPr>
          <a:xfrm>
            <a:off x="928688" y="3000375"/>
            <a:ext cx="857250" cy="428625"/>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a:solidFill>
                  <a:schemeClr val="tx1"/>
                </a:solidFill>
              </a:rPr>
              <a:t>在庫</a:t>
            </a:r>
            <a:endParaRPr lang="en-US" altLang="ja-JP" sz="1400" dirty="0">
              <a:solidFill>
                <a:schemeClr val="tx1"/>
              </a:solidFill>
            </a:endParaRPr>
          </a:p>
          <a:p>
            <a:pPr algn="ctr" fontAlgn="auto">
              <a:spcBef>
                <a:spcPts val="0"/>
              </a:spcBef>
              <a:spcAft>
                <a:spcPts val="0"/>
              </a:spcAft>
              <a:defRPr/>
            </a:pPr>
            <a:r>
              <a:rPr lang="ja-JP" altLang="en-US" sz="1400" dirty="0">
                <a:solidFill>
                  <a:schemeClr val="tx1"/>
                </a:solidFill>
              </a:rPr>
              <a:t>問合せ</a:t>
            </a:r>
          </a:p>
        </p:txBody>
      </p:sp>
      <p:sp>
        <p:nvSpPr>
          <p:cNvPr id="13" name="正方形/長方形 12"/>
          <p:cNvSpPr/>
          <p:nvPr/>
        </p:nvSpPr>
        <p:spPr>
          <a:xfrm>
            <a:off x="2857500" y="3000375"/>
            <a:ext cx="857250" cy="428625"/>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a:solidFill>
                  <a:schemeClr val="tx1"/>
                </a:solidFill>
              </a:rPr>
              <a:t>在庫</a:t>
            </a:r>
            <a:endParaRPr lang="en-US" altLang="ja-JP" sz="1400" dirty="0">
              <a:solidFill>
                <a:schemeClr val="tx1"/>
              </a:solidFill>
            </a:endParaRPr>
          </a:p>
          <a:p>
            <a:pPr algn="ctr" fontAlgn="auto">
              <a:spcBef>
                <a:spcPts val="0"/>
              </a:spcBef>
              <a:spcAft>
                <a:spcPts val="0"/>
              </a:spcAft>
              <a:defRPr/>
            </a:pPr>
            <a:r>
              <a:rPr lang="ja-JP" altLang="en-US" sz="1400" dirty="0">
                <a:solidFill>
                  <a:schemeClr val="tx1"/>
                </a:solidFill>
              </a:rPr>
              <a:t>問合せ</a:t>
            </a:r>
          </a:p>
        </p:txBody>
      </p:sp>
      <p:cxnSp>
        <p:nvCxnSpPr>
          <p:cNvPr id="15" name="直線矢印コネクタ 14"/>
          <p:cNvCxnSpPr>
            <a:stCxn id="5" idx="4"/>
            <a:endCxn id="7" idx="0"/>
          </p:cNvCxnSpPr>
          <p:nvPr/>
        </p:nvCxnSpPr>
        <p:spPr>
          <a:xfrm rot="5400000">
            <a:off x="2249487" y="1963738"/>
            <a:ext cx="214313"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カギ線コネクタ 17"/>
          <p:cNvCxnSpPr>
            <a:stCxn id="7" idx="2"/>
            <a:endCxn id="10" idx="0"/>
          </p:cNvCxnSpPr>
          <p:nvPr/>
        </p:nvCxnSpPr>
        <p:spPr>
          <a:xfrm rot="5400000">
            <a:off x="1643063" y="2143125"/>
            <a:ext cx="428625" cy="1000125"/>
          </a:xfrm>
          <a:prstGeom prst="bentConnector3">
            <a:avLst>
              <a:gd name="adj1" fmla="val 50000"/>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カギ線コネクタ 22"/>
          <p:cNvCxnSpPr>
            <a:stCxn id="7" idx="2"/>
            <a:endCxn id="11" idx="0"/>
          </p:cNvCxnSpPr>
          <p:nvPr/>
        </p:nvCxnSpPr>
        <p:spPr>
          <a:xfrm rot="16200000" flipH="1">
            <a:off x="2607469" y="2178844"/>
            <a:ext cx="428625" cy="928687"/>
          </a:xfrm>
          <a:prstGeom prst="bentConnector3">
            <a:avLst>
              <a:gd name="adj1" fmla="val 50000"/>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正方形/長方形 23"/>
          <p:cNvSpPr/>
          <p:nvPr/>
        </p:nvSpPr>
        <p:spPr>
          <a:xfrm>
            <a:off x="1214438" y="5429250"/>
            <a:ext cx="285750" cy="357188"/>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5" name="正方形/長方形 24"/>
          <p:cNvSpPr/>
          <p:nvPr/>
        </p:nvSpPr>
        <p:spPr>
          <a:xfrm>
            <a:off x="3214688" y="5429250"/>
            <a:ext cx="285750" cy="214313"/>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6" name="正方形/長方形 25"/>
          <p:cNvSpPr/>
          <p:nvPr/>
        </p:nvSpPr>
        <p:spPr>
          <a:xfrm>
            <a:off x="928688" y="3571875"/>
            <a:ext cx="857250" cy="428625"/>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a:solidFill>
                  <a:schemeClr val="tx1"/>
                </a:solidFill>
              </a:rPr>
              <a:t>在庫</a:t>
            </a:r>
            <a:endParaRPr lang="en-US" altLang="ja-JP" sz="1400" dirty="0">
              <a:solidFill>
                <a:schemeClr val="tx1"/>
              </a:solidFill>
            </a:endParaRPr>
          </a:p>
          <a:p>
            <a:pPr algn="ctr" fontAlgn="auto">
              <a:spcBef>
                <a:spcPts val="0"/>
              </a:spcBef>
              <a:spcAft>
                <a:spcPts val="0"/>
              </a:spcAft>
              <a:defRPr/>
            </a:pPr>
            <a:r>
              <a:rPr lang="ja-JP" altLang="en-US" sz="1400" dirty="0">
                <a:solidFill>
                  <a:schemeClr val="tx1"/>
                </a:solidFill>
              </a:rPr>
              <a:t>結果</a:t>
            </a:r>
          </a:p>
        </p:txBody>
      </p:sp>
      <p:sp>
        <p:nvSpPr>
          <p:cNvPr id="27" name="正方形/長方形 26"/>
          <p:cNvSpPr/>
          <p:nvPr/>
        </p:nvSpPr>
        <p:spPr>
          <a:xfrm>
            <a:off x="2857500" y="3571875"/>
            <a:ext cx="857250" cy="428625"/>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a:solidFill>
                  <a:schemeClr val="tx1"/>
                </a:solidFill>
              </a:rPr>
              <a:t>在庫</a:t>
            </a:r>
            <a:endParaRPr lang="en-US" altLang="ja-JP" sz="1400" dirty="0">
              <a:solidFill>
                <a:schemeClr val="tx1"/>
              </a:solidFill>
            </a:endParaRPr>
          </a:p>
          <a:p>
            <a:pPr algn="ctr" fontAlgn="auto">
              <a:spcBef>
                <a:spcPts val="0"/>
              </a:spcBef>
              <a:spcAft>
                <a:spcPts val="0"/>
              </a:spcAft>
              <a:defRPr/>
            </a:pPr>
            <a:r>
              <a:rPr lang="ja-JP" altLang="en-US" sz="1400" dirty="0">
                <a:solidFill>
                  <a:schemeClr val="tx1"/>
                </a:solidFill>
              </a:rPr>
              <a:t>結果</a:t>
            </a:r>
          </a:p>
        </p:txBody>
      </p:sp>
      <p:cxnSp>
        <p:nvCxnSpPr>
          <p:cNvPr id="29" name="カギ線コネクタ 28"/>
          <p:cNvCxnSpPr>
            <a:stCxn id="12" idx="0"/>
            <a:endCxn id="8" idx="0"/>
          </p:cNvCxnSpPr>
          <p:nvPr/>
        </p:nvCxnSpPr>
        <p:spPr>
          <a:xfrm rot="5400000" flipH="1" flipV="1">
            <a:off x="3607594" y="-1035843"/>
            <a:ext cx="1785937" cy="6286500"/>
          </a:xfrm>
          <a:prstGeom prst="bentConnector3">
            <a:avLst>
              <a:gd name="adj1" fmla="val 112800"/>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2" name="カギ線コネクタ 31"/>
          <p:cNvCxnSpPr>
            <a:stCxn id="13" idx="0"/>
            <a:endCxn id="9" idx="0"/>
          </p:cNvCxnSpPr>
          <p:nvPr/>
        </p:nvCxnSpPr>
        <p:spPr>
          <a:xfrm rot="5400000" flipH="1" flipV="1">
            <a:off x="5322094" y="678656"/>
            <a:ext cx="285750" cy="4357688"/>
          </a:xfrm>
          <a:prstGeom prst="bentConnector3">
            <a:avLst>
              <a:gd name="adj1" fmla="val 179999"/>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4" name="カギ線コネクタ 33"/>
          <p:cNvCxnSpPr>
            <a:stCxn id="9" idx="2"/>
            <a:endCxn id="25" idx="2"/>
          </p:cNvCxnSpPr>
          <p:nvPr/>
        </p:nvCxnSpPr>
        <p:spPr>
          <a:xfrm rot="5400000">
            <a:off x="4572000" y="2571751"/>
            <a:ext cx="1857375" cy="4286250"/>
          </a:xfrm>
          <a:prstGeom prst="bentConnector3">
            <a:avLst>
              <a:gd name="adj1" fmla="val 112308"/>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図形 35"/>
          <p:cNvCxnSpPr>
            <a:stCxn id="8" idx="3"/>
            <a:endCxn id="24" idx="2"/>
          </p:cNvCxnSpPr>
          <p:nvPr/>
        </p:nvCxnSpPr>
        <p:spPr>
          <a:xfrm flipH="1">
            <a:off x="1357313" y="1749425"/>
            <a:ext cx="7072312" cy="4037013"/>
          </a:xfrm>
          <a:prstGeom prst="bentConnector4">
            <a:avLst>
              <a:gd name="adj1" fmla="val -3232"/>
              <a:gd name="adj2" fmla="val 105664"/>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7" name="円/楕円 36"/>
          <p:cNvSpPr/>
          <p:nvPr/>
        </p:nvSpPr>
        <p:spPr>
          <a:xfrm>
            <a:off x="2214563" y="5072063"/>
            <a:ext cx="285750" cy="2857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4" name="正方形/長方形 43"/>
          <p:cNvSpPr/>
          <p:nvPr/>
        </p:nvSpPr>
        <p:spPr>
          <a:xfrm>
            <a:off x="1714500" y="4500563"/>
            <a:ext cx="1285875" cy="357187"/>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solidFill>
                  <a:schemeClr val="tx1"/>
                </a:solidFill>
              </a:rPr>
              <a:t>受注確定</a:t>
            </a:r>
          </a:p>
        </p:txBody>
      </p:sp>
      <p:cxnSp>
        <p:nvCxnSpPr>
          <p:cNvPr id="46" name="カギ線コネクタ 45"/>
          <p:cNvCxnSpPr>
            <a:stCxn id="10" idx="2"/>
            <a:endCxn id="44" idx="0"/>
          </p:cNvCxnSpPr>
          <p:nvPr/>
        </p:nvCxnSpPr>
        <p:spPr>
          <a:xfrm rot="16200000" flipH="1">
            <a:off x="1714501" y="3857625"/>
            <a:ext cx="285750" cy="1000125"/>
          </a:xfrm>
          <a:prstGeom prst="bentConnector3">
            <a:avLst>
              <a:gd name="adj1" fmla="val 50000"/>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8" name="カギ線コネクタ 47"/>
          <p:cNvCxnSpPr>
            <a:stCxn id="11" idx="2"/>
            <a:endCxn id="44" idx="0"/>
          </p:cNvCxnSpPr>
          <p:nvPr/>
        </p:nvCxnSpPr>
        <p:spPr>
          <a:xfrm rot="5400000">
            <a:off x="2678907" y="3893344"/>
            <a:ext cx="285750" cy="928687"/>
          </a:xfrm>
          <a:prstGeom prst="bentConnector3">
            <a:avLst>
              <a:gd name="adj1" fmla="val 50000"/>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0" name="カギ線コネクタ 49"/>
          <p:cNvCxnSpPr>
            <a:stCxn id="44" idx="2"/>
            <a:endCxn id="37" idx="0"/>
          </p:cNvCxnSpPr>
          <p:nvPr/>
        </p:nvCxnSpPr>
        <p:spPr>
          <a:xfrm rot="5400000">
            <a:off x="2249488" y="4965700"/>
            <a:ext cx="214312" cy="1588"/>
          </a:xfrm>
          <a:prstGeom prst="bentConnector3">
            <a:avLst>
              <a:gd name="adj1" fmla="val 50000"/>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1" name="円/楕円 50"/>
          <p:cNvSpPr/>
          <p:nvPr/>
        </p:nvSpPr>
        <p:spPr>
          <a:xfrm>
            <a:off x="5143500" y="857250"/>
            <a:ext cx="285750" cy="28575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ja-JP" dirty="0">
                <a:solidFill>
                  <a:schemeClr val="tx1"/>
                </a:solidFill>
              </a:rPr>
              <a:t>1</a:t>
            </a:r>
            <a:endParaRPr lang="ja-JP" altLang="en-US" dirty="0">
              <a:solidFill>
                <a:schemeClr val="tx1"/>
              </a:solidFill>
            </a:endParaRPr>
          </a:p>
        </p:txBody>
      </p:sp>
      <p:sp>
        <p:nvSpPr>
          <p:cNvPr id="52" name="円/楕円 51"/>
          <p:cNvSpPr/>
          <p:nvPr/>
        </p:nvSpPr>
        <p:spPr>
          <a:xfrm>
            <a:off x="5143500" y="2357438"/>
            <a:ext cx="285750" cy="28575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ja-JP" dirty="0">
                <a:solidFill>
                  <a:schemeClr val="tx1"/>
                </a:solidFill>
              </a:rPr>
              <a:t>2</a:t>
            </a:r>
            <a:endParaRPr lang="ja-JP" altLang="en-US" dirty="0">
              <a:solidFill>
                <a:schemeClr val="tx1"/>
              </a:solidFill>
            </a:endParaRPr>
          </a:p>
        </p:txBody>
      </p:sp>
      <p:sp>
        <p:nvSpPr>
          <p:cNvPr id="53" name="円/楕円 52"/>
          <p:cNvSpPr/>
          <p:nvPr/>
        </p:nvSpPr>
        <p:spPr>
          <a:xfrm>
            <a:off x="7500938" y="4857750"/>
            <a:ext cx="285750" cy="28575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ja-JP" dirty="0">
                <a:solidFill>
                  <a:schemeClr val="tx1"/>
                </a:solidFill>
              </a:rPr>
              <a:t>3</a:t>
            </a:r>
            <a:endParaRPr lang="ja-JP" altLang="en-US" dirty="0">
              <a:solidFill>
                <a:schemeClr val="tx1"/>
              </a:solidFill>
            </a:endParaRPr>
          </a:p>
        </p:txBody>
      </p:sp>
      <p:sp>
        <p:nvSpPr>
          <p:cNvPr id="54" name="円/楕円 53"/>
          <p:cNvSpPr/>
          <p:nvPr/>
        </p:nvSpPr>
        <p:spPr>
          <a:xfrm>
            <a:off x="8501063" y="4857750"/>
            <a:ext cx="285750" cy="28575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ja-JP" dirty="0">
                <a:solidFill>
                  <a:schemeClr val="tx1"/>
                </a:solidFill>
              </a:rPr>
              <a:t>4</a:t>
            </a:r>
            <a:endParaRPr lang="ja-JP" alt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dissolve">
                                      <p:cBhvr>
                                        <p:cTn id="7" dur="500"/>
                                        <p:tgtEl>
                                          <p:spTgt spid="29"/>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1"/>
                                        </p:tgtEl>
                                        <p:attrNameLst>
                                          <p:attrName>style.visibility</p:attrName>
                                        </p:attrNameLst>
                                      </p:cBhvr>
                                      <p:to>
                                        <p:strVal val="visible"/>
                                      </p:to>
                                    </p:set>
                                    <p:animEffect transition="in" filter="dissolve">
                                      <p:cBhvr>
                                        <p:cTn id="10" dur="500"/>
                                        <p:tgtEl>
                                          <p:spTgt spid="51"/>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52"/>
                                        </p:tgtEl>
                                        <p:attrNameLst>
                                          <p:attrName>style.visibility</p:attrName>
                                        </p:attrNameLst>
                                      </p:cBhvr>
                                      <p:to>
                                        <p:strVal val="visible"/>
                                      </p:to>
                                    </p:set>
                                    <p:animEffect transition="in" filter="dissolve">
                                      <p:cBhvr>
                                        <p:cTn id="15" dur="500"/>
                                        <p:tgtEl>
                                          <p:spTgt spid="52"/>
                                        </p:tgtEl>
                                      </p:cBhvr>
                                    </p:animEffect>
                                  </p:childTnLst>
                                </p:cTn>
                              </p:par>
                              <p:par>
                                <p:cTn id="16" presetID="9" presetClass="entr" presetSubtype="0" fill="hold" nodeType="with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dissolve">
                                      <p:cBhvr>
                                        <p:cTn id="18" dur="500"/>
                                        <p:tgtEl>
                                          <p:spTgt spid="32"/>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3"/>
                                        </p:tgtEl>
                                        <p:attrNameLst>
                                          <p:attrName>style.visibility</p:attrName>
                                        </p:attrNameLst>
                                      </p:cBhvr>
                                      <p:to>
                                        <p:strVal val="visible"/>
                                      </p:to>
                                    </p:set>
                                    <p:anim calcmode="lin" valueType="num">
                                      <p:cBhvr additive="base">
                                        <p:cTn id="23" dur="500" fill="hold"/>
                                        <p:tgtEl>
                                          <p:spTgt spid="53"/>
                                        </p:tgtEl>
                                        <p:attrNameLst>
                                          <p:attrName>ppt_x</p:attrName>
                                        </p:attrNameLst>
                                      </p:cBhvr>
                                      <p:tavLst>
                                        <p:tav tm="0">
                                          <p:val>
                                            <p:strVal val="#ppt_x"/>
                                          </p:val>
                                        </p:tav>
                                        <p:tav tm="100000">
                                          <p:val>
                                            <p:strVal val="#ppt_x"/>
                                          </p:val>
                                        </p:tav>
                                      </p:tavLst>
                                    </p:anim>
                                    <p:anim calcmode="lin" valueType="num">
                                      <p:cBhvr additive="base">
                                        <p:cTn id="24" dur="500" fill="hold"/>
                                        <p:tgtEl>
                                          <p:spTgt spid="53"/>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4"/>
                                        </p:tgtEl>
                                        <p:attrNameLst>
                                          <p:attrName>style.visibility</p:attrName>
                                        </p:attrNameLst>
                                      </p:cBhvr>
                                      <p:to>
                                        <p:strVal val="visible"/>
                                      </p:to>
                                    </p:set>
                                    <p:anim calcmode="lin" valueType="num">
                                      <p:cBhvr additive="base">
                                        <p:cTn id="27" dur="500" fill="hold"/>
                                        <p:tgtEl>
                                          <p:spTgt spid="34"/>
                                        </p:tgtEl>
                                        <p:attrNameLst>
                                          <p:attrName>ppt_x</p:attrName>
                                        </p:attrNameLst>
                                      </p:cBhvr>
                                      <p:tavLst>
                                        <p:tav tm="0">
                                          <p:val>
                                            <p:strVal val="#ppt_x"/>
                                          </p:val>
                                        </p:tav>
                                        <p:tav tm="100000">
                                          <p:val>
                                            <p:strVal val="#ppt_x"/>
                                          </p:val>
                                        </p:tav>
                                      </p:tavLst>
                                    </p:anim>
                                    <p:anim calcmode="lin" valueType="num">
                                      <p:cBhvr additive="base">
                                        <p:cTn id="28"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54"/>
                                        </p:tgtEl>
                                        <p:attrNameLst>
                                          <p:attrName>style.visibility</p:attrName>
                                        </p:attrNameLst>
                                      </p:cBhvr>
                                      <p:to>
                                        <p:strVal val="visible"/>
                                      </p:to>
                                    </p:set>
                                    <p:anim calcmode="lin" valueType="num">
                                      <p:cBhvr additive="base">
                                        <p:cTn id="33" dur="500" fill="hold"/>
                                        <p:tgtEl>
                                          <p:spTgt spid="54"/>
                                        </p:tgtEl>
                                        <p:attrNameLst>
                                          <p:attrName>ppt_x</p:attrName>
                                        </p:attrNameLst>
                                      </p:cBhvr>
                                      <p:tavLst>
                                        <p:tav tm="0">
                                          <p:val>
                                            <p:strVal val="#ppt_x"/>
                                          </p:val>
                                        </p:tav>
                                        <p:tav tm="100000">
                                          <p:val>
                                            <p:strVal val="#ppt_x"/>
                                          </p:val>
                                        </p:tav>
                                      </p:tavLst>
                                    </p:anim>
                                    <p:anim calcmode="lin" valueType="num">
                                      <p:cBhvr additive="base">
                                        <p:cTn id="34" dur="500" fill="hold"/>
                                        <p:tgtEl>
                                          <p:spTgt spid="54"/>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6"/>
                                        </p:tgtEl>
                                        <p:attrNameLst>
                                          <p:attrName>style.visibility</p:attrName>
                                        </p:attrNameLst>
                                      </p:cBhvr>
                                      <p:to>
                                        <p:strVal val="visible"/>
                                      </p:to>
                                    </p:set>
                                    <p:anim calcmode="lin" valueType="num">
                                      <p:cBhvr additive="base">
                                        <p:cTn id="37" dur="500" fill="hold"/>
                                        <p:tgtEl>
                                          <p:spTgt spid="36"/>
                                        </p:tgtEl>
                                        <p:attrNameLst>
                                          <p:attrName>ppt_x</p:attrName>
                                        </p:attrNameLst>
                                      </p:cBhvr>
                                      <p:tavLst>
                                        <p:tav tm="0">
                                          <p:val>
                                            <p:strVal val="#ppt_x"/>
                                          </p:val>
                                        </p:tav>
                                        <p:tav tm="100000">
                                          <p:val>
                                            <p:strVal val="#ppt_x"/>
                                          </p:val>
                                        </p:tav>
                                      </p:tavLst>
                                    </p:anim>
                                    <p:anim calcmode="lin" valueType="num">
                                      <p:cBhvr additive="base">
                                        <p:cTn id="38"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animBg="1"/>
      <p:bldP spid="52" grpId="0" animBg="1"/>
      <p:bldP spid="53" grpId="0" animBg="1"/>
      <p:bldP spid="5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タイトル 1"/>
          <p:cNvSpPr>
            <a:spLocks noGrp="1"/>
          </p:cNvSpPr>
          <p:nvPr>
            <p:ph type="title"/>
          </p:nvPr>
        </p:nvSpPr>
        <p:spPr>
          <a:xfrm>
            <a:off x="457200" y="274638"/>
            <a:ext cx="8229600" cy="1011237"/>
          </a:xfrm>
        </p:spPr>
        <p:txBody>
          <a:bodyPr/>
          <a:lstStyle/>
          <a:p>
            <a:pPr eaLnBrk="1" hangingPunct="1"/>
            <a:r>
              <a:rPr lang="ja-JP" altLang="en-US" sz="3600" smtClean="0"/>
              <a:t>シーケンシャル・ワークフローで</a:t>
            </a:r>
            <a:r>
              <a:rPr lang="en-US" altLang="ja-JP" sz="3600" smtClean="0"/>
              <a:t/>
            </a:r>
            <a:br>
              <a:rPr lang="en-US" altLang="ja-JP" sz="3600" smtClean="0"/>
            </a:br>
            <a:r>
              <a:rPr lang="ja-JP" altLang="en-US" sz="3600" smtClean="0"/>
              <a:t>使えるアクティビティ</a:t>
            </a:r>
          </a:p>
        </p:txBody>
      </p:sp>
      <p:graphicFrame>
        <p:nvGraphicFramePr>
          <p:cNvPr id="4" name="コンテンツ プレースホルダ 3"/>
          <p:cNvGraphicFramePr>
            <a:graphicFrameLocks noGrp="1"/>
          </p:cNvGraphicFramePr>
          <p:nvPr>
            <p:ph idx="1"/>
          </p:nvPr>
        </p:nvGraphicFramePr>
        <p:xfrm>
          <a:off x="457200" y="1458913"/>
          <a:ext cx="8229600" cy="4185285"/>
        </p:xfrm>
        <a:graphic>
          <a:graphicData uri="http://schemas.openxmlformats.org/drawingml/2006/table">
            <a:tbl>
              <a:tblPr firstRow="1" bandRow="1">
                <a:tableStyleId>{5C22544A-7EE6-4342-B048-85BDC9FD1C3A}</a:tableStyleId>
              </a:tblPr>
              <a:tblGrid>
                <a:gridCol w="1971660"/>
                <a:gridCol w="6257940"/>
              </a:tblGrid>
              <a:tr h="370840">
                <a:tc>
                  <a:txBody>
                    <a:bodyPr/>
                    <a:lstStyle/>
                    <a:p>
                      <a:pPr algn="ctr" fontAlgn="ctr"/>
                      <a:r>
                        <a:rPr lang="ja-JP" altLang="en-US" sz="1400" b="0" i="0" u="none" strike="noStrike" dirty="0">
                          <a:solidFill>
                            <a:srgbClr val="000000"/>
                          </a:solidFill>
                          <a:latin typeface="ＭＳ Ｐゴシック"/>
                        </a:rPr>
                        <a:t>クラス</a:t>
                      </a:r>
                    </a:p>
                  </a:txBody>
                  <a:tcPr marL="9525" marR="9525" marT="9525" marB="0" anchor="ctr"/>
                </a:tc>
                <a:tc>
                  <a:txBody>
                    <a:bodyPr/>
                    <a:lstStyle/>
                    <a:p>
                      <a:pPr algn="ctr" fontAlgn="ctr"/>
                      <a:r>
                        <a:rPr lang="ja-JP" altLang="en-US" sz="1400" b="0" i="0" u="none" strike="noStrike" dirty="0">
                          <a:solidFill>
                            <a:srgbClr val="000000"/>
                          </a:solidFill>
                          <a:latin typeface="ＭＳ Ｐゴシック"/>
                        </a:rPr>
                        <a:t>説明</a:t>
                      </a:r>
                    </a:p>
                  </a:txBody>
                  <a:tcPr marL="9525" marR="9525" marT="9525" marB="0" anchor="ctr"/>
                </a:tc>
              </a:tr>
              <a:tr h="370840">
                <a:tc>
                  <a:txBody>
                    <a:bodyPr/>
                    <a:lstStyle/>
                    <a:p>
                      <a:pPr algn="l" fontAlgn="ctr"/>
                      <a:r>
                        <a:rPr lang="en-US" sz="1100" b="0" i="0" u="none" strike="noStrike" dirty="0" err="1">
                          <a:solidFill>
                            <a:srgbClr val="000000"/>
                          </a:solidFill>
                          <a:latin typeface="ＭＳ Ｐゴシック"/>
                        </a:rPr>
                        <a:t>CallExternalMethodActivity</a:t>
                      </a:r>
                      <a:endParaRPr lang="en-US" sz="1100" b="0"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0" i="0" u="none" strike="noStrike">
                          <a:solidFill>
                            <a:srgbClr val="000000"/>
                          </a:solidFill>
                          <a:latin typeface="ＭＳ Ｐゴシック"/>
                        </a:rPr>
                        <a:t>ローカル サービスでのメソッドの呼び出しに使用されるワークフロー通信アクティビティを定義します。このアクティビティは、ローカル サービスでワークフローからホストにデータを送信するために使用されます。</a:t>
                      </a:r>
                    </a:p>
                  </a:txBody>
                  <a:tcPr marL="9525" marR="9525" marT="9525" marB="0" anchor="ctr"/>
                </a:tc>
              </a:tr>
              <a:tr h="370840">
                <a:tc>
                  <a:txBody>
                    <a:bodyPr/>
                    <a:lstStyle/>
                    <a:p>
                      <a:pPr algn="l" fontAlgn="ctr"/>
                      <a:r>
                        <a:rPr lang="en-US" sz="1100" b="0" i="0" u="none" strike="noStrike">
                          <a:solidFill>
                            <a:srgbClr val="000000"/>
                          </a:solidFill>
                          <a:latin typeface="ＭＳ Ｐゴシック"/>
                        </a:rPr>
                        <a:t>CodeActivity</a:t>
                      </a:r>
                    </a:p>
                  </a:txBody>
                  <a:tcPr marL="9525" marR="9525" marT="9525" marB="0" anchor="ctr"/>
                </a:tc>
                <a:tc>
                  <a:txBody>
                    <a:bodyPr/>
                    <a:lstStyle/>
                    <a:p>
                      <a:pPr algn="l" fontAlgn="ctr"/>
                      <a:r>
                        <a:rPr lang="ja-JP" altLang="en-US" sz="1100" b="0" i="0" u="none" strike="noStrike">
                          <a:solidFill>
                            <a:srgbClr val="000000"/>
                          </a:solidFill>
                          <a:latin typeface="ＭＳ Ｐゴシック"/>
                        </a:rPr>
                        <a:t>ここにワークフロー内で実行するロジックを記述します。</a:t>
                      </a:r>
                    </a:p>
                  </a:txBody>
                  <a:tcPr marL="9525" marR="9525" marT="9525" marB="0" anchor="ctr"/>
                </a:tc>
              </a:tr>
              <a:tr h="370840">
                <a:tc>
                  <a:txBody>
                    <a:bodyPr/>
                    <a:lstStyle/>
                    <a:p>
                      <a:pPr algn="l" fontAlgn="ctr"/>
                      <a:r>
                        <a:rPr lang="en-US" sz="1100" b="0" i="0" u="none" strike="noStrike">
                          <a:solidFill>
                            <a:srgbClr val="000000"/>
                          </a:solidFill>
                          <a:latin typeface="ＭＳ Ｐゴシック"/>
                        </a:rPr>
                        <a:t>CompensatableSequenceActivity</a:t>
                      </a:r>
                    </a:p>
                  </a:txBody>
                  <a:tcPr marL="9525" marR="9525" marT="9525" marB="0" anchor="ctr"/>
                </a:tc>
                <a:tc>
                  <a:txBody>
                    <a:bodyPr/>
                    <a:lstStyle/>
                    <a:p>
                      <a:pPr algn="l" fontAlgn="ctr"/>
                      <a:r>
                        <a:rPr lang="en-US" altLang="ja-JP" sz="1100" b="0" i="0" u="none" strike="noStrike">
                          <a:solidFill>
                            <a:srgbClr val="000000"/>
                          </a:solidFill>
                          <a:latin typeface="ＭＳ Ｐゴシック"/>
                        </a:rPr>
                        <a:t>SequenceActivity </a:t>
                      </a:r>
                      <a:r>
                        <a:rPr lang="ja-JP" altLang="en-US" sz="1100" b="0" i="0" u="none" strike="noStrike">
                          <a:solidFill>
                            <a:srgbClr val="000000"/>
                          </a:solidFill>
                          <a:latin typeface="ＭＳ Ｐゴシック"/>
                        </a:rPr>
                        <a:t>アクティビティの補正可能バージョンを定義します。このクラスは継承できません。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CompensatableTransactionScopeActivity</a:t>
                      </a:r>
                    </a:p>
                  </a:txBody>
                  <a:tcPr marL="9525" marR="9525" marT="9525" marB="0" anchor="ctr"/>
                </a:tc>
                <a:tc>
                  <a:txBody>
                    <a:bodyPr/>
                    <a:lstStyle/>
                    <a:p>
                      <a:pPr algn="l" fontAlgn="ctr"/>
                      <a:r>
                        <a:rPr lang="en-US" altLang="ja-JP" sz="1100" b="0" i="0" u="none" strike="noStrike">
                          <a:solidFill>
                            <a:srgbClr val="000000"/>
                          </a:solidFill>
                          <a:latin typeface="ＭＳ Ｐゴシック"/>
                        </a:rPr>
                        <a:t>TransactionScopeActivity </a:t>
                      </a:r>
                      <a:r>
                        <a:rPr lang="ja-JP" altLang="en-US" sz="1100" b="0" i="0" u="none" strike="noStrike">
                          <a:solidFill>
                            <a:srgbClr val="000000"/>
                          </a:solidFill>
                          <a:latin typeface="ＭＳ Ｐゴシック"/>
                        </a:rPr>
                        <a:t>アクティビティの補正可能バージョンを定義します。このクラスは継承できません。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ConditionedActivityGroup</a:t>
                      </a:r>
                    </a:p>
                  </a:txBody>
                  <a:tcPr marL="9525" marR="9525" marT="9525" marB="0" anchor="ctr"/>
                </a:tc>
                <a:tc>
                  <a:txBody>
                    <a:bodyPr/>
                    <a:lstStyle/>
                    <a:p>
                      <a:pPr algn="l" fontAlgn="ctr"/>
                      <a:r>
                        <a:rPr lang="ja-JP" altLang="en-US" sz="1100" b="0" i="0" u="none" strike="noStrike">
                          <a:solidFill>
                            <a:srgbClr val="000000"/>
                          </a:solidFill>
                          <a:latin typeface="ＭＳ Ｐゴシック"/>
                        </a:rPr>
                        <a:t>制約に基づく実行コンテキストの定義を子アクティビティのセットに提供します。</a:t>
                      </a:r>
                    </a:p>
                  </a:txBody>
                  <a:tcPr marL="9525" marR="9525" marT="9525" marB="0" anchor="ctr"/>
                </a:tc>
              </a:tr>
              <a:tr h="370840">
                <a:tc>
                  <a:txBody>
                    <a:bodyPr/>
                    <a:lstStyle/>
                    <a:p>
                      <a:pPr algn="l" fontAlgn="ctr"/>
                      <a:r>
                        <a:rPr lang="en-US" sz="1100" b="0" i="0" u="none" strike="noStrike">
                          <a:solidFill>
                            <a:srgbClr val="000000"/>
                          </a:solidFill>
                          <a:latin typeface="ＭＳ Ｐゴシック"/>
                        </a:rPr>
                        <a:t>DelayActivity</a:t>
                      </a:r>
                    </a:p>
                  </a:txBody>
                  <a:tcPr marL="9525" marR="9525" marT="9525" marB="0" anchor="ctr"/>
                </a:tc>
                <a:tc>
                  <a:txBody>
                    <a:bodyPr/>
                    <a:lstStyle/>
                    <a:p>
                      <a:pPr algn="l" fontAlgn="ctr"/>
                      <a:r>
                        <a:rPr lang="ja-JP" altLang="en-US" sz="1100" b="0" i="0" u="none" strike="noStrike">
                          <a:solidFill>
                            <a:srgbClr val="000000"/>
                          </a:solidFill>
                          <a:latin typeface="ＭＳ Ｐゴシック"/>
                        </a:rPr>
                        <a:t>タイマを設置し、非同期的にタイマの期限切れを待機するロジックを提供します。このクラスは継承できません。</a:t>
                      </a:r>
                    </a:p>
                  </a:txBody>
                  <a:tcPr marL="9525" marR="9525" marT="9525" marB="0" anchor="ctr"/>
                </a:tc>
              </a:tr>
              <a:tr h="370840">
                <a:tc>
                  <a:txBody>
                    <a:bodyPr/>
                    <a:lstStyle/>
                    <a:p>
                      <a:pPr algn="l" fontAlgn="ctr"/>
                      <a:r>
                        <a:rPr lang="en-US" sz="1100" b="0" i="0" u="none" strike="noStrike">
                          <a:solidFill>
                            <a:srgbClr val="000000"/>
                          </a:solidFill>
                          <a:latin typeface="ＭＳ Ｐゴシック"/>
                        </a:rPr>
                        <a:t>EventDrivenActivity</a:t>
                      </a:r>
                    </a:p>
                  </a:txBody>
                  <a:tcPr marL="9525" marR="9525" marT="9525" marB="0" anchor="ctr"/>
                </a:tc>
                <a:tc>
                  <a:txBody>
                    <a:bodyPr/>
                    <a:lstStyle/>
                    <a:p>
                      <a:pPr algn="l" fontAlgn="ctr"/>
                      <a:r>
                        <a:rPr lang="ja-JP" altLang="en-US" sz="1100" b="0" i="0" u="none" strike="noStrike" dirty="0">
                          <a:solidFill>
                            <a:srgbClr val="000000"/>
                          </a:solidFill>
                          <a:latin typeface="ＭＳ Ｐゴシック"/>
                        </a:rPr>
                        <a:t>実行がイベントによって初期化される </a:t>
                      </a:r>
                      <a:r>
                        <a:rPr lang="en-US" altLang="ja-JP" sz="1100" b="0" i="0" u="none" strike="noStrike" dirty="0">
                          <a:solidFill>
                            <a:srgbClr val="000000"/>
                          </a:solidFill>
                          <a:latin typeface="ＭＳ Ｐゴシック"/>
                        </a:rPr>
                        <a:t>Activity </a:t>
                      </a:r>
                      <a:r>
                        <a:rPr lang="ja-JP" altLang="en-US" sz="1100" b="0" i="0" u="none" strike="noStrike" dirty="0">
                          <a:solidFill>
                            <a:srgbClr val="000000"/>
                          </a:solidFill>
                          <a:latin typeface="ＭＳ Ｐゴシック"/>
                        </a:rPr>
                        <a:t>をラップします。このクラスは継承できません。これは、イベントの処理に使用される </a:t>
                      </a:r>
                      <a:r>
                        <a:rPr lang="en-US" altLang="ja-JP" sz="1100" b="0" i="0" u="none" strike="noStrike" dirty="0" err="1">
                          <a:solidFill>
                            <a:srgbClr val="000000"/>
                          </a:solidFill>
                          <a:latin typeface="ＭＳ Ｐゴシック"/>
                        </a:rPr>
                        <a:t>CompositeActivity</a:t>
                      </a:r>
                      <a:r>
                        <a:rPr lang="en-US" altLang="ja-JP" sz="1100" b="0" i="0" u="none" strike="noStrike" dirty="0">
                          <a:solidFill>
                            <a:srgbClr val="000000"/>
                          </a:solidFill>
                          <a:latin typeface="ＭＳ Ｐゴシック"/>
                        </a:rPr>
                        <a:t> </a:t>
                      </a:r>
                      <a:r>
                        <a:rPr lang="ja-JP" altLang="en-US" sz="1100" b="0" i="0" u="none" strike="noStrike" dirty="0">
                          <a:solidFill>
                            <a:srgbClr val="000000"/>
                          </a:solidFill>
                          <a:latin typeface="ＭＳ Ｐゴシック"/>
                        </a:rPr>
                        <a:t>です。通常、イベントは、遅延タイマの期限切れに応答してホストまたはランタイムによって発生させることができます。</a:t>
                      </a:r>
                      <a:r>
                        <a:rPr lang="en-US" altLang="ja-JP" sz="1100" b="0" i="0" u="none" strike="noStrike" dirty="0" err="1">
                          <a:solidFill>
                            <a:srgbClr val="000000"/>
                          </a:solidFill>
                          <a:latin typeface="ＭＳ Ｐゴシック"/>
                        </a:rPr>
                        <a:t>EventDrivenActivity</a:t>
                      </a:r>
                      <a:r>
                        <a:rPr lang="en-US" altLang="ja-JP" sz="1100" b="0" i="0" u="none" strike="noStrike" dirty="0">
                          <a:solidFill>
                            <a:srgbClr val="000000"/>
                          </a:solidFill>
                          <a:latin typeface="ＭＳ Ｐゴシック"/>
                        </a:rPr>
                        <a:t> </a:t>
                      </a:r>
                      <a:r>
                        <a:rPr lang="ja-JP" altLang="en-US" sz="1100" b="0" i="0" u="none" strike="noStrike" dirty="0">
                          <a:solidFill>
                            <a:srgbClr val="000000"/>
                          </a:solidFill>
                          <a:latin typeface="ＭＳ Ｐゴシック"/>
                        </a:rPr>
                        <a:t>は、</a:t>
                      </a:r>
                      <a:r>
                        <a:rPr lang="en-US" altLang="ja-JP" sz="1100" b="0" i="0" u="none" strike="noStrike" dirty="0" err="1">
                          <a:solidFill>
                            <a:srgbClr val="000000"/>
                          </a:solidFill>
                          <a:latin typeface="ＭＳ Ｐゴシック"/>
                        </a:rPr>
                        <a:t>SequenceActivity</a:t>
                      </a:r>
                      <a:r>
                        <a:rPr lang="en-US" altLang="ja-JP" sz="1100" b="0" i="0" u="none" strike="noStrike" dirty="0">
                          <a:solidFill>
                            <a:srgbClr val="000000"/>
                          </a:solidFill>
                          <a:latin typeface="ＭＳ Ｐゴシック"/>
                        </a:rPr>
                        <a:t> </a:t>
                      </a:r>
                      <a:r>
                        <a:rPr lang="ja-JP" altLang="en-US" sz="1100" b="0" i="0" u="none" strike="noStrike" dirty="0">
                          <a:solidFill>
                            <a:srgbClr val="000000"/>
                          </a:solidFill>
                          <a:latin typeface="ＭＳ Ｐゴシック"/>
                        </a:rPr>
                        <a:t>から継承されるので、これは、最初のアクティビティを </a:t>
                      </a:r>
                      <a:r>
                        <a:rPr lang="en-US" altLang="ja-JP" sz="1100" b="0" i="0" u="none" strike="noStrike" dirty="0" err="1">
                          <a:solidFill>
                            <a:srgbClr val="000000"/>
                          </a:solidFill>
                          <a:latin typeface="ＭＳ Ｐゴシック"/>
                        </a:rPr>
                        <a:t>IEventActivity</a:t>
                      </a:r>
                      <a:r>
                        <a:rPr lang="en-US" altLang="ja-JP" sz="1100" b="0" i="0" u="none" strike="noStrike" dirty="0">
                          <a:solidFill>
                            <a:srgbClr val="000000"/>
                          </a:solidFill>
                          <a:latin typeface="ＭＳ Ｐゴシック"/>
                        </a:rPr>
                        <a:t> </a:t>
                      </a:r>
                      <a:r>
                        <a:rPr lang="ja-JP" altLang="en-US" sz="1100" b="0" i="0" u="none" strike="noStrike" dirty="0">
                          <a:solidFill>
                            <a:srgbClr val="000000"/>
                          </a:solidFill>
                          <a:latin typeface="ＭＳ Ｐゴシック"/>
                        </a:rPr>
                        <a:t>にする必要があるという追加の制約が加えられたシーケンスです。</a:t>
                      </a:r>
                    </a:p>
                  </a:txBody>
                  <a:tcPr marL="9525" marR="9525" marT="9525" marB="0" anchor="ctr"/>
                </a:tc>
              </a:tr>
              <a:tr h="370840">
                <a:tc>
                  <a:txBody>
                    <a:bodyPr/>
                    <a:lstStyle/>
                    <a:p>
                      <a:pPr algn="l" fontAlgn="ctr"/>
                      <a:r>
                        <a:rPr lang="en-US" sz="1100" b="0" i="0" u="none" strike="noStrike" dirty="0" err="1">
                          <a:solidFill>
                            <a:srgbClr val="000000"/>
                          </a:solidFill>
                          <a:latin typeface="ＭＳ Ｐゴシック"/>
                        </a:rPr>
                        <a:t>EventHandlingScopeActivity</a:t>
                      </a:r>
                      <a:endParaRPr lang="en-US" sz="1100" b="0"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0" i="0" u="none" strike="noStrike" dirty="0">
                          <a:solidFill>
                            <a:srgbClr val="000000"/>
                          </a:solidFill>
                          <a:latin typeface="ＭＳ Ｐゴシック"/>
                        </a:rPr>
                        <a:t>子アクティビティの実行と共にイベント処理を有効にします。このクラスは継承できません。</a:t>
                      </a:r>
                    </a:p>
                  </a:txBody>
                  <a:tcPr marL="9525" marR="9525" marT="9525" marB="0" anchor="ctr"/>
                </a:tc>
              </a:tr>
              <a:tr h="370840">
                <a:tc>
                  <a:txBody>
                    <a:bodyPr/>
                    <a:lstStyle/>
                    <a:p>
                      <a:pPr algn="l" fontAlgn="ctr"/>
                      <a:r>
                        <a:rPr lang="en-US" sz="1100" b="0" i="0" u="none" strike="noStrike" dirty="0" err="1">
                          <a:solidFill>
                            <a:srgbClr val="000000"/>
                          </a:solidFill>
                          <a:latin typeface="ＭＳ Ｐゴシック"/>
                        </a:rPr>
                        <a:t>FaultHandlerActivity</a:t>
                      </a:r>
                      <a:endParaRPr lang="en-US" sz="1100" b="0" i="0" u="none" strike="noStrike" dirty="0">
                        <a:solidFill>
                          <a:srgbClr val="000000"/>
                        </a:solidFill>
                        <a:latin typeface="ＭＳ Ｐゴシック"/>
                      </a:endParaRPr>
                    </a:p>
                  </a:txBody>
                  <a:tcPr marL="9525" marR="9525" marT="9525" marB="0" anchor="ctr"/>
                </a:tc>
                <a:tc>
                  <a:txBody>
                    <a:bodyPr/>
                    <a:lstStyle/>
                    <a:p>
                      <a:pPr algn="l" fontAlgn="ctr"/>
                      <a:r>
                        <a:rPr lang="en-US" altLang="ja-JP" sz="1100" b="0" i="0" u="none" strike="noStrike" dirty="0" err="1">
                          <a:solidFill>
                            <a:srgbClr val="000000"/>
                          </a:solidFill>
                          <a:latin typeface="ＭＳ Ｐゴシック"/>
                        </a:rPr>
                        <a:t>FaultType</a:t>
                      </a:r>
                      <a:r>
                        <a:rPr lang="en-US" altLang="ja-JP" sz="1100" b="0" i="0" u="none" strike="noStrike" dirty="0">
                          <a:solidFill>
                            <a:srgbClr val="000000"/>
                          </a:solidFill>
                          <a:latin typeface="ＭＳ Ｐゴシック"/>
                        </a:rPr>
                        <a:t> </a:t>
                      </a:r>
                      <a:r>
                        <a:rPr lang="ja-JP" altLang="en-US" sz="1100" b="0" i="0" u="none" strike="noStrike" dirty="0">
                          <a:solidFill>
                            <a:srgbClr val="000000"/>
                          </a:solidFill>
                          <a:latin typeface="ＭＳ Ｐゴシック"/>
                        </a:rPr>
                        <a:t>プロパティで指定された型の </a:t>
                      </a:r>
                      <a:r>
                        <a:rPr lang="en-US" altLang="ja-JP" sz="1100" b="0" i="0" u="none" strike="noStrike" dirty="0">
                          <a:solidFill>
                            <a:srgbClr val="000000"/>
                          </a:solidFill>
                          <a:latin typeface="ＭＳ Ｐゴシック"/>
                        </a:rPr>
                        <a:t>Exception </a:t>
                      </a:r>
                      <a:r>
                        <a:rPr lang="ja-JP" altLang="en-US" sz="1100" b="0" i="0" u="none" strike="noStrike" dirty="0">
                          <a:solidFill>
                            <a:srgbClr val="000000"/>
                          </a:solidFill>
                          <a:latin typeface="ＭＳ Ｐゴシック"/>
                        </a:rPr>
                        <a:t>を操作するアクティビティ クラスを表します。このクラスは継承できません。 </a:t>
                      </a:r>
                    </a:p>
                  </a:txBody>
                  <a:tcPr marL="9525" marR="9525" marT="9525" marB="0" anchor="ctr"/>
                </a:tc>
              </a:tr>
            </a:tbl>
          </a:graphicData>
        </a:graphic>
      </p:graphicFrame>
      <p:sp>
        <p:nvSpPr>
          <p:cNvPr id="22565" name="テキスト ボックス 4"/>
          <p:cNvSpPr txBox="1">
            <a:spLocks noChangeArrowheads="1"/>
          </p:cNvSpPr>
          <p:nvPr/>
        </p:nvSpPr>
        <p:spPr bwMode="auto">
          <a:xfrm>
            <a:off x="5857875" y="6357938"/>
            <a:ext cx="2352675" cy="277812"/>
          </a:xfrm>
          <a:prstGeom prst="rect">
            <a:avLst/>
          </a:prstGeom>
          <a:noFill/>
          <a:ln w="9525">
            <a:noFill/>
            <a:miter lim="800000"/>
            <a:headEnd/>
            <a:tailEnd/>
          </a:ln>
        </p:spPr>
        <p:txBody>
          <a:bodyPr wrap="none">
            <a:spAutoFit/>
          </a:bodyPr>
          <a:lstStyle/>
          <a:p>
            <a:r>
              <a:rPr lang="ja-JP" altLang="en-US" sz="1200"/>
              <a:t>出典</a:t>
            </a:r>
            <a:r>
              <a:rPr lang="en-US" altLang="ja-JP" sz="1200"/>
              <a:t>:Microsoft</a:t>
            </a:r>
            <a:r>
              <a:rPr lang="ja-JP" altLang="en-US" sz="1200"/>
              <a:t>社 </a:t>
            </a:r>
            <a:r>
              <a:rPr lang="en-US" altLang="ja-JP" sz="1200"/>
              <a:t>MSDN</a:t>
            </a:r>
            <a:r>
              <a:rPr lang="ja-JP" altLang="en-US" sz="1200"/>
              <a:t>ライブラリ</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T10">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スライドマスタT21</Template>
  <TotalTime>530</TotalTime>
  <Words>2578</Words>
  <Application>Microsoft Office PowerPoint</Application>
  <PresentationFormat>画面に合わせる (4:3)</PresentationFormat>
  <Paragraphs>294</Paragraphs>
  <Slides>24</Slides>
  <Notes>0</Notes>
  <HiddenSlides>0</HiddenSlides>
  <MMClips>0</MMClips>
  <ScaleCrop>false</ScaleCrop>
  <HeadingPairs>
    <vt:vector size="4" baseType="variant">
      <vt:variant>
        <vt:lpstr>テーマ</vt:lpstr>
      </vt:variant>
      <vt:variant>
        <vt:i4>1</vt:i4>
      </vt:variant>
      <vt:variant>
        <vt:lpstr>スライド タイトル</vt:lpstr>
      </vt:variant>
      <vt:variant>
        <vt:i4>24</vt:i4>
      </vt:variant>
    </vt:vector>
  </HeadingPairs>
  <TitlesOfParts>
    <vt:vector size="25" baseType="lpstr">
      <vt:lpstr>スライドマスタT10</vt:lpstr>
      <vt:lpstr>Microsoft Windows Workflow Foundationについて ～3.0から3.5に進化～</vt:lpstr>
      <vt:lpstr>Microsoft Windows Workflow Foundation(WF)とは</vt:lpstr>
      <vt:lpstr>WFで使用される用語は主に2つ</vt:lpstr>
      <vt:lpstr>WFで使用される用語は主に2つ</vt:lpstr>
      <vt:lpstr>WFのアーキテクチャ</vt:lpstr>
      <vt:lpstr>WFの機能</vt:lpstr>
      <vt:lpstr>シーケンシャル・ワークフロー</vt:lpstr>
      <vt:lpstr>内部に定義された実行順序が異なる?</vt:lpstr>
      <vt:lpstr>シーケンシャル・ワークフローで 使えるアクティビティ</vt:lpstr>
      <vt:lpstr>シーケンシャル・ワークフローで 使えるアクティビティ</vt:lpstr>
      <vt:lpstr>シーケンシャル・ワークフローで 使えるアクティビティ</vt:lpstr>
      <vt:lpstr>ステートマシン・ワークフロー</vt:lpstr>
      <vt:lpstr>単純なステートマシン･ワークフロー</vt:lpstr>
      <vt:lpstr>持続性のあるステートマシン･ワークフロー</vt:lpstr>
      <vt:lpstr>ステートマシン･ワークフローで 使えるアクティビティ</vt:lpstr>
      <vt:lpstr>ステートマシン･ワークフローで 使えるアクティビティ</vt:lpstr>
      <vt:lpstr>ステートマシン･ワークフローで 使えるアクティビティ</vt:lpstr>
      <vt:lpstr>ステートマシン･ワークフローで 使えるアクティビティ</vt:lpstr>
      <vt:lpstr>WFは.NET Framework 3.5で どう変わったのか</vt:lpstr>
      <vt:lpstr>.NET Framework 3.5で 追加されたアクティビティ</vt:lpstr>
      <vt:lpstr>ReceiveActivityとは</vt:lpstr>
      <vt:lpstr>SendActivityとは</vt:lpstr>
      <vt:lpstr>Tech Ed 2008 North Americaでの WFの扱いは</vt:lpstr>
      <vt:lpstr>是非試してみて下さい。</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Windows Workflow Foundationについて ～3.0から3.5に進化～</dc:title>
  <dc:creator>Toshihiro Tsuyuki</dc:creator>
  <cp:lastModifiedBy>わんくま同盟</cp:lastModifiedBy>
  <cp:revision>43</cp:revision>
  <dcterms:created xsi:type="dcterms:W3CDTF">2008-06-17T23:54:44Z</dcterms:created>
  <dcterms:modified xsi:type="dcterms:W3CDTF">2008-12-23T04:17:28Z</dcterms:modified>
</cp:coreProperties>
</file>