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shift_jis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C5432-9B07-48EE-A2E3-DE7F89C8A23D}" type="datetimeFigureOut">
              <a:rPr kumimoji="1" lang="ja-JP" altLang="en-US" smtClean="0"/>
              <a:pPr/>
              <a:t>2008/12/23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189C3-70FD-45C8-AA34-3D07BFDF18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ocalnaka\Desktop\3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57158" y="285728"/>
            <a:ext cx="8286808" cy="5709181"/>
          </a:xfrm>
          <a:prstGeom prst="rect">
            <a:avLst/>
          </a:prstGeom>
          <a:noFill/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79613" y="6165850"/>
            <a:ext cx="6624637" cy="571500"/>
          </a:xfrm>
          <a:prstGeom prst="rect">
            <a:avLst/>
          </a:prstGeom>
          <a:solidFill>
            <a:srgbClr val="F3BB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ja-JP" altLang="en-US" sz="2300" dirty="0" err="1">
                <a:solidFill>
                  <a:schemeClr val="tx2"/>
                </a:solidFill>
                <a:ea typeface="ＭＳ Ｐゴシック" pitchFamily="50" charset="-128"/>
              </a:rPr>
              <a:t>わんくま</a:t>
            </a:r>
            <a:r>
              <a:rPr kumimoji="0" lang="ja-JP" altLang="en-US" sz="2300" dirty="0">
                <a:solidFill>
                  <a:schemeClr val="tx2"/>
                </a:solidFill>
                <a:ea typeface="ＭＳ Ｐゴシック" pitchFamily="50" charset="-128"/>
              </a:rPr>
              <a:t>同盟 </a:t>
            </a:r>
            <a:r>
              <a:rPr kumimoji="0" lang="ja-JP" altLang="en-US" sz="2300" dirty="0" smtClean="0">
                <a:solidFill>
                  <a:schemeClr val="tx2"/>
                </a:solidFill>
                <a:ea typeface="ＭＳ Ｐゴシック" pitchFamily="50" charset="-128"/>
              </a:rPr>
              <a:t>東京勉強会 </a:t>
            </a:r>
            <a:r>
              <a:rPr kumimoji="0" lang="en-US" altLang="ja-JP" sz="2300" dirty="0" smtClean="0">
                <a:solidFill>
                  <a:schemeClr val="tx2"/>
                </a:solidFill>
                <a:ea typeface="ＭＳ Ｐゴシック" pitchFamily="50" charset="-128"/>
              </a:rPr>
              <a:t>#21</a:t>
            </a:r>
            <a:endParaRPr kumimoji="0" lang="en-US" altLang="ja-JP" sz="2300" dirty="0">
              <a:solidFill>
                <a:schemeClr val="tx2"/>
              </a:solidFill>
              <a:ea typeface="ＭＳ Ｐゴシック" pitchFamily="50" charset="-128"/>
            </a:endParaRPr>
          </a:p>
        </p:txBody>
      </p:sp>
      <p:pic>
        <p:nvPicPr>
          <p:cNvPr id="10" name="Picture 2" descr="C:\Users\localnaka\Desktop\名称未設定1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28596" y="6165056"/>
            <a:ext cx="1643074" cy="5729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wankuma.com/ryoichi/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hyperlink" Target="mailto:ryoichi@wankuma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cgsoft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msdn2.microsoft.com/en-us/library/bb982354.aspx" TargetMode="External"/><Relationship Id="rId2" Type="http://schemas.openxmlformats.org/officeDocument/2006/relationships/hyperlink" Target="http://www.microsoft.com/downloads/details.aspx?FamilyID=d466226b-8dab-445f-a7b4-448b326c48e7&amp;DisplayLang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crosoft.com/downloads/details.aspx?displaylang=ja&amp;FamilyID=01ae159f-08cd-495b-8bf4-a48cc395ad7b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137525" cy="230346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ja-JP" sz="5400" b="1" smtClean="0">
                <a:latin typeface="メイリオ" pitchFamily="50" charset="-128"/>
                <a:ea typeface="メイリオ" pitchFamily="50" charset="-128"/>
              </a:rPr>
              <a:t>MFC Feature Pack</a:t>
            </a:r>
            <a:r>
              <a:rPr lang="en-US" altLang="ja-JP" sz="4400" b="1" smtClean="0">
                <a:latin typeface="メイリオ" pitchFamily="50" charset="-128"/>
                <a:ea typeface="メイリオ" pitchFamily="50" charset="-128"/>
              </a:rPr>
              <a:t> </a:t>
            </a:r>
            <a:r>
              <a:rPr lang="ja-JP" altLang="en-US" sz="4400" b="1" smtClean="0">
                <a:latin typeface="メイリオ" pitchFamily="50" charset="-128"/>
                <a:ea typeface="メイリオ" pitchFamily="50" charset="-128"/>
              </a:rPr>
              <a:t>で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ja-JP" altLang="en-US" sz="6600" b="1" smtClean="0">
                <a:solidFill>
                  <a:srgbClr val="FF3300"/>
                </a:solidFill>
                <a:latin typeface="メイリオ" pitchFamily="50" charset="-128"/>
                <a:ea typeface="メイリオ" pitchFamily="50" charset="-128"/>
              </a:rPr>
              <a:t>幸せに</a:t>
            </a:r>
            <a:r>
              <a:rPr lang="ja-JP" altLang="en-US" sz="4400" b="1" smtClean="0">
                <a:latin typeface="メイリオ" pitchFamily="50" charset="-128"/>
                <a:ea typeface="メイリオ" pitchFamily="50" charset="-128"/>
              </a:rPr>
              <a:t>なれるか？</a:t>
            </a:r>
            <a:r>
              <a:rPr lang="ja-JP" altLang="en-US" sz="4400" smtClean="0"/>
              <a:t> </a:t>
            </a:r>
            <a:endParaRPr lang="ja-JP" altLang="ja-JP" sz="4400" smtClean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211638" y="4724400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2400" b="1">
                <a:ea typeface="メイリオ" pitchFamily="50" charset="-128"/>
              </a:rPr>
              <a:t>りょーいち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843213" y="5157788"/>
            <a:ext cx="362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ja-JP">
                <a:hlinkClick r:id="rId3"/>
              </a:rPr>
              <a:t>http://blogs.wankuma.com/ryoichi/</a:t>
            </a:r>
            <a:endParaRPr lang="en-US" altLang="ja-JP"/>
          </a:p>
          <a:p>
            <a:r>
              <a:rPr lang="en-US" altLang="ja-JP">
                <a:hlinkClick r:id="rId4"/>
              </a:rPr>
              <a:t>ryoichi@wankuma.com</a:t>
            </a:r>
            <a:endParaRPr lang="ja-JP" altLang="en-US"/>
          </a:p>
        </p:txBody>
      </p:sp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6516688" y="4221163"/>
          <a:ext cx="2016125" cy="1512887"/>
        </p:xfrm>
        <a:graphic>
          <a:graphicData uri="http://schemas.openxmlformats.org/presentationml/2006/ole">
            <p:oleObj spid="_x0000_s1026" name="Image" r:id="rId5" imgW="3809524" imgH="285714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MFC Feature Pack </a:t>
            </a:r>
            <a:r>
              <a:rPr lang="ja-JP" altLang="en-US" smtClean="0"/>
              <a:t>とは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84213" y="1196975"/>
            <a:ext cx="76327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 sz="2800"/>
              <a:t>その </a:t>
            </a:r>
            <a:r>
              <a:rPr lang="en-US" altLang="ja-JP" sz="2800"/>
              <a:t>BCGSoft </a:t>
            </a:r>
            <a:r>
              <a:rPr lang="ja-JP" altLang="en-US" sz="2800"/>
              <a:t>からごっそり持ってきたおかげで、</a:t>
            </a:r>
            <a:r>
              <a:rPr lang="en-US" altLang="ja-JP" sz="2800"/>
              <a:t>BCGSoft </a:t>
            </a:r>
            <a:r>
              <a:rPr lang="ja-JP" altLang="en-US" sz="2800"/>
              <a:t>のサイトに行けばサンプルとかヘルプとか手に入ります。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755650" y="3644900"/>
            <a:ext cx="7200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ja-JP" sz="2800" dirty="0"/>
              <a:t>MFC Feature Pack </a:t>
            </a:r>
            <a:r>
              <a:rPr lang="ja-JP" altLang="en-US" sz="2800" dirty="0"/>
              <a:t>の元となっている、</a:t>
            </a:r>
            <a:r>
              <a:rPr lang="en-US" altLang="ja-JP" sz="2800" dirty="0" err="1"/>
              <a:t>BCGSoft</a:t>
            </a:r>
            <a:r>
              <a:rPr lang="en-US" altLang="ja-JP" sz="2800" dirty="0"/>
              <a:t> </a:t>
            </a:r>
            <a:r>
              <a:rPr lang="ja-JP" altLang="en-US" sz="2800" dirty="0"/>
              <a:t>の ライブラリも </a:t>
            </a:r>
            <a:r>
              <a:rPr lang="en-US" altLang="ja-JP" sz="2800" dirty="0"/>
              <a:t>30day trial version </a:t>
            </a:r>
            <a:r>
              <a:rPr lang="ja-JP" altLang="en-US" sz="2800" dirty="0"/>
              <a:t>がありますので</a:t>
            </a:r>
            <a:r>
              <a:rPr lang="ja-JP" altLang="en-US" sz="2800" dirty="0" smtClean="0"/>
              <a:t>、</a:t>
            </a:r>
            <a:r>
              <a:rPr lang="en-US" altLang="ja-JP" sz="2800" dirty="0" smtClean="0"/>
              <a:t>Visual Studio 2008 </a:t>
            </a:r>
            <a:r>
              <a:rPr lang="ja-JP" altLang="en-US" sz="2800" dirty="0" smtClean="0"/>
              <a:t>がない方</a:t>
            </a:r>
            <a:r>
              <a:rPr lang="ja-JP" altLang="en-US" sz="2800" dirty="0"/>
              <a:t>はこちらを試すのもありかも。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827088" y="2708275"/>
            <a:ext cx="3960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>
                <a:hlinkClick r:id="rId2"/>
              </a:rPr>
              <a:t>http://www.bcgsoft.com/</a:t>
            </a:r>
            <a:endParaRPr lang="ja-JP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71604" y="357166"/>
            <a:ext cx="6337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4000" dirty="0"/>
              <a:t>実際に使ってみよう</a:t>
            </a:r>
          </a:p>
        </p:txBody>
      </p:sp>
      <p:graphicFrame>
        <p:nvGraphicFramePr>
          <p:cNvPr id="25607" name="Object 7"/>
          <p:cNvGraphicFramePr>
            <a:graphicFrameLocks noChangeAspect="1"/>
          </p:cNvGraphicFramePr>
          <p:nvPr>
            <p:ph idx="1"/>
          </p:nvPr>
        </p:nvGraphicFramePr>
        <p:xfrm>
          <a:off x="1393009" y="1071546"/>
          <a:ext cx="6357982" cy="4769018"/>
        </p:xfrm>
        <a:graphic>
          <a:graphicData uri="http://schemas.openxmlformats.org/presentationml/2006/ole">
            <p:oleObj spid="_x0000_s4098" name="Image" r:id="rId3" imgW="8126984" imgH="609523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実際に使ってみよう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71472" y="785794"/>
            <a:ext cx="607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/>
              <a:t>MFC Feature Pack </a:t>
            </a:r>
            <a:r>
              <a:rPr lang="ja-JP" altLang="en-US" dirty="0"/>
              <a:t>適応後に増えた </a:t>
            </a:r>
            <a:r>
              <a:rPr lang="en-US" altLang="ja-JP" dirty="0"/>
              <a:t>MFC </a:t>
            </a:r>
            <a:r>
              <a:rPr lang="en-US" altLang="ja-JP" dirty="0" err="1"/>
              <a:t>Wizerd</a:t>
            </a:r>
            <a:r>
              <a:rPr lang="en-US" altLang="ja-JP" dirty="0"/>
              <a:t> </a:t>
            </a:r>
            <a:r>
              <a:rPr lang="ja-JP" altLang="en-US" dirty="0"/>
              <a:t>オプション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571868" y="5214950"/>
            <a:ext cx="5000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ja-JP" altLang="en-US" dirty="0"/>
              <a:t>スタイルに </a:t>
            </a:r>
            <a:r>
              <a:rPr lang="en-US" altLang="ja-JP" dirty="0"/>
              <a:t>Visual Studio</a:t>
            </a:r>
            <a:r>
              <a:rPr lang="ja-JP" altLang="en-US" dirty="0"/>
              <a:t> と </a:t>
            </a:r>
            <a:r>
              <a:rPr lang="en-US" altLang="ja-JP" dirty="0"/>
              <a:t>Office </a:t>
            </a:r>
            <a:r>
              <a:rPr lang="ja-JP" altLang="en-US" dirty="0"/>
              <a:t>が増えた。</a:t>
            </a:r>
          </a:p>
          <a:p>
            <a:pPr algn="l"/>
            <a:r>
              <a:rPr lang="ja-JP" altLang="en-US" dirty="0"/>
              <a:t>さらに、どのバージョンのスタイルかも選べる。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78267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正方形/長方形 9"/>
          <p:cNvSpPr/>
          <p:nvPr/>
        </p:nvSpPr>
        <p:spPr>
          <a:xfrm>
            <a:off x="5214942" y="2143116"/>
            <a:ext cx="2428892" cy="1857388"/>
          </a:xfrm>
          <a:prstGeom prst="rect">
            <a:avLst/>
          </a:pr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実際に使ってみよう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00034" y="785794"/>
            <a:ext cx="607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/>
              <a:t>MFC Feature Pack </a:t>
            </a:r>
            <a:r>
              <a:rPr lang="ja-JP" altLang="en-US" dirty="0"/>
              <a:t>適応後に増えた </a:t>
            </a:r>
            <a:r>
              <a:rPr lang="en-US" altLang="ja-JP" dirty="0"/>
              <a:t>MFC </a:t>
            </a:r>
            <a:r>
              <a:rPr lang="en-US" altLang="ja-JP" dirty="0" err="1"/>
              <a:t>Wizerd</a:t>
            </a:r>
            <a:r>
              <a:rPr lang="en-US" altLang="ja-JP" dirty="0"/>
              <a:t> </a:t>
            </a:r>
            <a:r>
              <a:rPr lang="ja-JP" altLang="en-US" dirty="0"/>
              <a:t>オプション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071802" y="5286388"/>
            <a:ext cx="5429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ja-JP" altLang="en-US" dirty="0"/>
              <a:t>ツールバーの形式の選択が増えた。</a:t>
            </a:r>
            <a:br>
              <a:rPr lang="ja-JP" altLang="en-US" dirty="0"/>
            </a:br>
            <a:r>
              <a:rPr lang="en-US" altLang="ja-JP" dirty="0"/>
              <a:t>Office 2007 </a:t>
            </a:r>
            <a:r>
              <a:rPr lang="ja-JP" altLang="en-US" dirty="0"/>
              <a:t>から採用された </a:t>
            </a:r>
            <a:r>
              <a:rPr lang="en-US" altLang="ja-JP" dirty="0"/>
              <a:t>UI </a:t>
            </a:r>
            <a:r>
              <a:rPr lang="ja-JP" altLang="en-US" dirty="0"/>
              <a:t>形式 </a:t>
            </a:r>
            <a:r>
              <a:rPr lang="en-US" altLang="ja-JP" dirty="0"/>
              <a:t>ribbon </a:t>
            </a:r>
            <a:r>
              <a:rPr lang="ja-JP" altLang="en-US" dirty="0"/>
              <a:t>も選べる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10622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正方形/長方形 7"/>
          <p:cNvSpPr/>
          <p:nvPr/>
        </p:nvSpPr>
        <p:spPr>
          <a:xfrm>
            <a:off x="5286380" y="2285992"/>
            <a:ext cx="3071834" cy="1643074"/>
          </a:xfrm>
          <a:prstGeom prst="rect">
            <a:avLst/>
          </a:pr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実際に使ってみよう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00034" y="857232"/>
            <a:ext cx="607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/>
              <a:t>MFC Feature Pack </a:t>
            </a:r>
            <a:r>
              <a:rPr lang="ja-JP" altLang="en-US" dirty="0"/>
              <a:t>適応後に増えた </a:t>
            </a:r>
            <a:r>
              <a:rPr lang="en-US" altLang="ja-JP" dirty="0"/>
              <a:t>MFC </a:t>
            </a:r>
            <a:r>
              <a:rPr lang="en-US" altLang="ja-JP" dirty="0" err="1"/>
              <a:t>Wizerd</a:t>
            </a:r>
            <a:r>
              <a:rPr lang="en-US" altLang="ja-JP" dirty="0"/>
              <a:t> </a:t>
            </a:r>
            <a:r>
              <a:rPr lang="ja-JP" altLang="en-US" dirty="0"/>
              <a:t>オプション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857884" y="5429264"/>
            <a:ext cx="2808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 dirty="0" smtClean="0"/>
              <a:t>ペインの</a:t>
            </a:r>
            <a:r>
              <a:rPr lang="ja-JP" altLang="en-US" dirty="0"/>
              <a:t>設定が増えた。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10622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正方形/長方形 7"/>
          <p:cNvSpPr/>
          <p:nvPr/>
        </p:nvSpPr>
        <p:spPr>
          <a:xfrm>
            <a:off x="5286380" y="2285992"/>
            <a:ext cx="2500330" cy="1928826"/>
          </a:xfrm>
          <a:prstGeom prst="rect">
            <a:avLst/>
          </a:pr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実際に使ってみよう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00034" y="857232"/>
            <a:ext cx="6469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/>
              <a:t>MFC Wizard </a:t>
            </a:r>
            <a:r>
              <a:rPr lang="ja-JP" altLang="en-US" dirty="0"/>
              <a:t>を </a:t>
            </a:r>
            <a:r>
              <a:rPr lang="en-US" altLang="ja-JP" dirty="0"/>
              <a:t>Default </a:t>
            </a:r>
            <a:r>
              <a:rPr lang="ja-JP" altLang="en-US" dirty="0" err="1"/>
              <a:t>のままで</a:t>
            </a:r>
            <a:r>
              <a:rPr lang="ja-JP" altLang="en-US" dirty="0"/>
              <a:t>プロジェクトを作るとこんな感じ。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715140" y="1857364"/>
            <a:ext cx="18966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dirty="0"/>
              <a:t>雛形というか</a:t>
            </a:r>
            <a:r>
              <a:rPr lang="ja-JP" altLang="en-US" dirty="0" err="1"/>
              <a:t>。</a:t>
            </a:r>
            <a:r>
              <a:rPr lang="ja-JP" altLang="en-US" dirty="0" err="1" smtClean="0"/>
              <a:t>。。</a:t>
            </a:r>
            <a:endParaRPr lang="ja-JP" altLang="en-US" dirty="0" smtClean="0"/>
          </a:p>
          <a:p>
            <a:r>
              <a:rPr lang="ja-JP" altLang="en-US" dirty="0" smtClean="0"/>
              <a:t>サンプル</a:t>
            </a:r>
            <a:r>
              <a:rPr lang="ja-JP" altLang="en-US" dirty="0"/>
              <a:t>？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590854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実際に使ってみよう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39750" y="1052513"/>
            <a:ext cx="447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ja-JP" altLang="en-US" sz="2800"/>
              <a:t>ここまで増えてしまいました。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39750" y="1844675"/>
            <a:ext cx="784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 sz="2800"/>
              <a:t>おかげで、新規プロジェクト作る時は、不要なものを削除するところから始めないといけない。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539750" y="3068638"/>
            <a:ext cx="74882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 sz="2800"/>
              <a:t>いきなりこの状態から始めると訳がわからなくなるのは確実。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39750" y="4271963"/>
            <a:ext cx="75612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 sz="2800"/>
              <a:t>実際にアプリ作る時は、これはサンプルとして考えて、従来通りの </a:t>
            </a:r>
            <a:r>
              <a:rPr lang="en-US" altLang="ja-JP" sz="2800"/>
              <a:t>Standard </a:t>
            </a:r>
            <a:r>
              <a:rPr lang="ja-JP" altLang="en-US" sz="2800"/>
              <a:t>な所から一つずつ足していった方が無難。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0" grpId="0"/>
      <p:bldP spid="317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実際に使ってみよう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68313" y="1052513"/>
            <a:ext cx="80645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ja-JP" sz="2800"/>
              <a:t>Visual C++ 2008 Samples </a:t>
            </a:r>
            <a:r>
              <a:rPr lang="ja-JP" altLang="en-US" sz="2800"/>
              <a:t>の中から</a:t>
            </a:r>
          </a:p>
          <a:p>
            <a:pPr algn="l"/>
            <a:r>
              <a:rPr lang="ja-JP" altLang="en-US" sz="2800"/>
              <a:t>いくつかピックアップ。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079500" y="3068638"/>
            <a:ext cx="806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 sz="2800"/>
              <a:t>・新しくなった各種コントロールの </a:t>
            </a:r>
            <a:r>
              <a:rPr lang="en-US" altLang="ja-JP" sz="2800"/>
              <a:t>Sample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079500" y="2205038"/>
            <a:ext cx="806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 sz="2800"/>
              <a:t>・デスクトップ アラート </a:t>
            </a:r>
            <a:r>
              <a:rPr lang="en-US" altLang="ja-JP" sz="2800"/>
              <a:t>Sample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079500" y="3933825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 sz="2800"/>
              <a:t>・</a:t>
            </a:r>
            <a:r>
              <a:rPr lang="en-US" altLang="ja-JP" sz="2800"/>
              <a:t>Visual Studio </a:t>
            </a:r>
            <a:r>
              <a:rPr lang="ja-JP" altLang="en-US" sz="2800"/>
              <a:t>風 </a:t>
            </a:r>
            <a:r>
              <a:rPr lang="en-US" altLang="ja-JP" sz="2800"/>
              <a:t>UI Sample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079500" y="4797425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 sz="2800"/>
              <a:t>・</a:t>
            </a:r>
            <a:r>
              <a:rPr lang="en-US" altLang="ja-JP" sz="2800"/>
              <a:t>Word 2007 </a:t>
            </a:r>
            <a:r>
              <a:rPr lang="ja-JP" altLang="en-US" sz="2800"/>
              <a:t>風 </a:t>
            </a:r>
            <a:r>
              <a:rPr lang="en-US" altLang="ja-JP" sz="2800"/>
              <a:t>UI Sample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  <p:bldP spid="37897" grpId="0"/>
      <p:bldP spid="37898" grpId="0"/>
      <p:bldP spid="378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実際に使ってみよう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/>
          <a:srcRect l="24176"/>
          <a:stretch>
            <a:fillRect/>
          </a:stretch>
        </p:blipFill>
        <p:spPr bwMode="auto">
          <a:xfrm>
            <a:off x="3276600" y="1844675"/>
            <a:ext cx="2484438" cy="1476375"/>
          </a:xfrm>
          <a:prstGeom prst="rect">
            <a:avLst/>
          </a:prstGeom>
          <a:noFill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/>
          <a:srcRect l="25563"/>
          <a:stretch>
            <a:fillRect/>
          </a:stretch>
        </p:blipFill>
        <p:spPr bwMode="auto">
          <a:xfrm>
            <a:off x="755650" y="3716338"/>
            <a:ext cx="2098675" cy="2143125"/>
          </a:xfrm>
          <a:prstGeom prst="rect">
            <a:avLst/>
          </a:prstGeom>
          <a:noFill/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916113"/>
            <a:ext cx="2181225" cy="1400175"/>
          </a:xfrm>
          <a:prstGeom prst="rect">
            <a:avLst/>
          </a:prstGeom>
          <a:noFill/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1916113"/>
            <a:ext cx="2276475" cy="1362075"/>
          </a:xfrm>
          <a:prstGeom prst="rect">
            <a:avLst/>
          </a:prstGeom>
          <a:noFill/>
        </p:spPr>
      </p:pic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468313" y="1125538"/>
            <a:ext cx="806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 sz="2800"/>
              <a:t>・デスクトップ アラート </a:t>
            </a:r>
            <a:r>
              <a:rPr lang="en-US" altLang="ja-JP" sz="2800"/>
              <a:t>Sample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3348038" y="4076700"/>
            <a:ext cx="504031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ja-JP" sz="2800"/>
              <a:t>Outlook </a:t>
            </a:r>
            <a:r>
              <a:rPr lang="ja-JP" altLang="en-US" sz="2800"/>
              <a:t>や </a:t>
            </a:r>
            <a:r>
              <a:rPr lang="en-US" altLang="ja-JP" sz="2800"/>
              <a:t>Messenger </a:t>
            </a:r>
            <a:r>
              <a:rPr lang="ja-JP" altLang="en-US" sz="2800"/>
              <a:t>で見かけるポップアップ通知が簡単に作れます。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実際に使ってみよう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95288" y="981075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 sz="2800"/>
              <a:t>・新しくなった各種コントロールの </a:t>
            </a:r>
            <a:r>
              <a:rPr lang="en-US" altLang="ja-JP" sz="2800"/>
              <a:t>Sample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700213"/>
            <a:ext cx="1990725" cy="1954212"/>
          </a:xfrm>
          <a:prstGeom prst="rect">
            <a:avLst/>
          </a:prstGeom>
          <a:noFill/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789363"/>
            <a:ext cx="2255837" cy="1985962"/>
          </a:xfrm>
          <a:prstGeom prst="rect">
            <a:avLst/>
          </a:prstGeom>
          <a:noFill/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3789363"/>
            <a:ext cx="4510087" cy="2035175"/>
          </a:xfrm>
          <a:prstGeom prst="rect">
            <a:avLst/>
          </a:prstGeom>
          <a:noFill/>
        </p:spPr>
      </p:pic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684213" y="1989138"/>
            <a:ext cx="48244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 sz="2400"/>
              <a:t>従来 </a:t>
            </a:r>
            <a:r>
              <a:rPr lang="en-US" altLang="ja-JP" sz="2400"/>
              <a:t>OwnerDraw </a:t>
            </a:r>
            <a:r>
              <a:rPr lang="ja-JP" altLang="en-US" sz="2400"/>
              <a:t>や</a:t>
            </a:r>
            <a:r>
              <a:rPr lang="en-US" altLang="ja-JP" sz="2400"/>
              <a:t>CustomDrow </a:t>
            </a:r>
            <a:r>
              <a:rPr lang="ja-JP" altLang="en-US" sz="2400"/>
              <a:t>などを駆使して自前で実装していたコントロールが標準装備。</a:t>
            </a:r>
            <a:endParaRPr lang="en-US" altLang="ja-JP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自己紹介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79838" y="1052513"/>
            <a:ext cx="4038600" cy="5048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ja-JP" sz="2800" smtClean="0"/>
              <a:t>HN: </a:t>
            </a:r>
            <a:r>
              <a:rPr lang="ja-JP" altLang="en-US" sz="2800" smtClean="0"/>
              <a:t>りょーいち。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708400" y="1604963"/>
            <a:ext cx="49672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3200" dirty="0" smtClean="0"/>
              <a:t>愛知県出身</a:t>
            </a:r>
            <a:endParaRPr lang="ja-JP" altLang="en-US" sz="3200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708400" y="2228850"/>
            <a:ext cx="48244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3200"/>
              <a:t>現在は東京在住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708400" y="2852738"/>
            <a:ext cx="46799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3200"/>
              <a:t>シュウたんの外の人。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539750" y="3789363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altLang="ja-JP" sz="3200"/>
              <a:t>MFC </a:t>
            </a:r>
            <a:r>
              <a:rPr lang="ja-JP" altLang="en-US" sz="3200"/>
              <a:t>は </a:t>
            </a:r>
            <a:r>
              <a:rPr lang="en-US" altLang="ja-JP" sz="3200"/>
              <a:t>Visual C++ 4.0 </a:t>
            </a:r>
            <a:r>
              <a:rPr lang="ja-JP" altLang="en-US" sz="3200"/>
              <a:t>から業務で使用。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539750" y="4437063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3200"/>
              <a:t>つい最近までずっと </a:t>
            </a:r>
            <a:r>
              <a:rPr lang="en-US" altLang="ja-JP" sz="3200"/>
              <a:t>MFC </a:t>
            </a:r>
            <a:r>
              <a:rPr lang="ja-JP" altLang="en-US" sz="3200"/>
              <a:t>アプリ屋でした。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539750" y="5084763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3200"/>
              <a:t>が、今は業務では触ってません</a:t>
            </a:r>
            <a:r>
              <a:rPr lang="en-US" altLang="ja-JP" sz="3200"/>
              <a:t>^^;</a:t>
            </a:r>
          </a:p>
        </p:txBody>
      </p:sp>
      <p:graphicFrame>
        <p:nvGraphicFramePr>
          <p:cNvPr id="17420" name="Object 12"/>
          <p:cNvGraphicFramePr>
            <a:graphicFrameLocks noChangeAspect="1"/>
          </p:cNvGraphicFramePr>
          <p:nvPr>
            <p:ph sz="half" idx="2"/>
          </p:nvPr>
        </p:nvGraphicFramePr>
        <p:xfrm>
          <a:off x="611188" y="1125538"/>
          <a:ext cx="3095625" cy="2322512"/>
        </p:xfrm>
        <a:graphic>
          <a:graphicData uri="http://schemas.openxmlformats.org/presentationml/2006/ole">
            <p:oleObj spid="_x0000_s2050" name="Image" r:id="rId3" imgW="5079365" imgH="380952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13" grpId="0"/>
      <p:bldP spid="174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実際に使ってみよう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557338"/>
            <a:ext cx="467995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468313" y="981075"/>
            <a:ext cx="4654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800"/>
              <a:t>・</a:t>
            </a:r>
            <a:r>
              <a:rPr lang="en-US" altLang="ja-JP" sz="2800"/>
              <a:t>Visual Studio </a:t>
            </a:r>
            <a:r>
              <a:rPr lang="ja-JP" altLang="en-US" sz="2800"/>
              <a:t>風 </a:t>
            </a:r>
            <a:r>
              <a:rPr lang="en-US" altLang="ja-JP" sz="2800"/>
              <a:t>UI Sample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3203575" y="5084763"/>
            <a:ext cx="5400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ja-JP" sz="2400"/>
              <a:t>Visual Studio </a:t>
            </a:r>
            <a:r>
              <a:rPr lang="ja-JP" altLang="en-US" sz="2400"/>
              <a:t>や </a:t>
            </a:r>
            <a:r>
              <a:rPr lang="en-US" altLang="ja-JP" sz="2400"/>
              <a:t>Office </a:t>
            </a:r>
            <a:r>
              <a:rPr lang="ja-JP" altLang="en-US" sz="2400"/>
              <a:t>で</a:t>
            </a:r>
          </a:p>
          <a:p>
            <a:pPr algn="l"/>
            <a:r>
              <a:rPr lang="ja-JP" altLang="en-US" sz="2400"/>
              <a:t>使い慣れた </a:t>
            </a:r>
            <a:r>
              <a:rPr lang="en-US" altLang="ja-JP" sz="2400"/>
              <a:t>UI </a:t>
            </a:r>
            <a:r>
              <a:rPr lang="ja-JP" altLang="en-US" sz="2400"/>
              <a:t>が色々含まれています。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実際に使ってみよう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68313" y="908050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 sz="2800"/>
              <a:t>・</a:t>
            </a:r>
            <a:r>
              <a:rPr lang="en-US" altLang="ja-JP" sz="2800"/>
              <a:t>Word 2007 </a:t>
            </a:r>
            <a:r>
              <a:rPr lang="ja-JP" altLang="en-US" sz="2800"/>
              <a:t>風 </a:t>
            </a:r>
            <a:r>
              <a:rPr lang="en-US" altLang="ja-JP" sz="2800"/>
              <a:t>UI Sample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28596" y="5357826"/>
            <a:ext cx="806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ja-JP" sz="2800" dirty="0"/>
              <a:t>Office 2007 </a:t>
            </a:r>
            <a:r>
              <a:rPr lang="ja-JP" altLang="en-US" sz="2800" dirty="0"/>
              <a:t>から採用された </a:t>
            </a:r>
            <a:r>
              <a:rPr lang="en-US" altLang="ja-JP" sz="2800" dirty="0"/>
              <a:t>Ribbon UI </a:t>
            </a:r>
            <a:r>
              <a:rPr lang="ja-JP" altLang="en-US" sz="2800" dirty="0"/>
              <a:t>が動きます。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357298"/>
            <a:ext cx="533738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MFC Feature Pack </a:t>
            </a:r>
            <a:r>
              <a:rPr lang="ja-JP" altLang="en-US" smtClean="0"/>
              <a:t>で幸せになれるか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900113" y="1773238"/>
            <a:ext cx="727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2400"/>
              <a:t>既に大抵のベンダーは自前で実装している。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827088" y="2276475"/>
            <a:ext cx="748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2400"/>
              <a:t>置き換えることによって余計なバグを含む可能性がある。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708400" y="1196975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2800">
                <a:solidFill>
                  <a:srgbClr val="FF3300"/>
                </a:solidFill>
              </a:rPr>
              <a:t>デメリット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851275" y="3213100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2800">
                <a:solidFill>
                  <a:srgbClr val="FF3300"/>
                </a:solidFill>
              </a:rPr>
              <a:t>メリット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684213" y="3789363"/>
            <a:ext cx="7489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2400"/>
              <a:t>「</a:t>
            </a:r>
            <a:r>
              <a:rPr lang="en-US" altLang="ja-JP" sz="2400"/>
              <a:t>MS</a:t>
            </a:r>
            <a:r>
              <a:rPr lang="ja-JP" altLang="en-US" sz="2400"/>
              <a:t>のコントロールだから、うちではどうしようもないよ」</a:t>
            </a:r>
          </a:p>
          <a:p>
            <a:pPr algn="ctr"/>
            <a:r>
              <a:rPr lang="ja-JP" altLang="en-US" sz="2400"/>
              <a:t>と言い訳できる。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827088" y="4724400"/>
            <a:ext cx="748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2400"/>
              <a:t>やたらと見た目を重視する顧客にはちょうどいい。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7" grpId="0"/>
      <p:bldP spid="44041" grpId="0"/>
      <p:bldP spid="440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MFC Feature Pack </a:t>
            </a:r>
            <a:r>
              <a:rPr lang="ja-JP" altLang="en-US" smtClean="0"/>
              <a:t>で幸せになれるか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39750" y="1125538"/>
            <a:ext cx="7920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3200"/>
              <a:t>幸せになれるかどうか、人それぞれ。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84213" y="2997200"/>
            <a:ext cx="7920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ja-JP" altLang="en-US" sz="3200"/>
              <a:t>あくまでも道具のひとつ。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827088" y="2060575"/>
            <a:ext cx="7527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3200"/>
              <a:t>うまく使えば開発者も顧客も幸せになれる。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1476375" y="4149725"/>
            <a:ext cx="611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sz="3200"/>
              <a:t>自分自身で工夫して</a:t>
            </a:r>
          </a:p>
          <a:p>
            <a:pPr algn="ctr"/>
            <a:r>
              <a:rPr lang="ja-JP" altLang="en-US" sz="3200"/>
              <a:t>幸せになる方法を見つけてください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5" grpId="0"/>
      <p:bldP spid="46086" grpId="0"/>
      <p:bldP spid="460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MFC Feature Pack </a:t>
            </a:r>
            <a:r>
              <a:rPr lang="ja-JP" altLang="en-US" smtClean="0"/>
              <a:t>で幸せになれる、かもしれない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39750" y="1052513"/>
            <a:ext cx="727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 sz="2400"/>
              <a:t>幸せになるための道のり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468313" y="1700213"/>
            <a:ext cx="7993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ja-JP" sz="2400"/>
              <a:t>Visual C++ 2008 Feature Pack Release</a:t>
            </a:r>
          </a:p>
          <a:p>
            <a:pPr algn="l"/>
            <a:r>
              <a:rPr lang="en-US" altLang="ja-JP">
                <a:hlinkClick r:id="rId2"/>
              </a:rPr>
              <a:t>http://www.microsoft.com/downloads/details.aspx?FamilyID=d466226b-8dab-445f-a7b4-448b326c48e7&amp;DisplayLang=en</a:t>
            </a:r>
            <a:endParaRPr lang="en-US" altLang="ja-JP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39750" y="3141663"/>
            <a:ext cx="6996113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2400"/>
              <a:t>MFC Feature Pack for Visual C++ 2008 Document</a:t>
            </a:r>
          </a:p>
          <a:p>
            <a:pPr algn="l"/>
            <a:r>
              <a:rPr lang="en-US" altLang="ja-JP">
                <a:hlinkClick r:id="rId3"/>
              </a:rPr>
              <a:t>http://msdn2.microsoft.com/en-us/library/bb982354.aspx</a:t>
            </a:r>
            <a:endParaRPr lang="en-US" altLang="ja-JP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39750" y="4437063"/>
            <a:ext cx="810260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ja-JP" sz="2400"/>
              <a:t>Visual Studio 2008 Sample Library</a:t>
            </a:r>
          </a:p>
          <a:p>
            <a:pPr algn="l"/>
            <a:r>
              <a:rPr lang="en-US" altLang="ja-JP">
                <a:hlinkClick r:id="rId4"/>
              </a:rPr>
              <a:t>http://www.microsoft.com/downloads/details.aspx?displaylang=ja&amp;FamilyID=01ae159f-08cd-495b-8bf4-a48cc395ad7b</a:t>
            </a:r>
            <a:endParaRPr lang="en-US" altLang="ja-JP"/>
          </a:p>
          <a:p>
            <a:pPr algn="l"/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アジェンダ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mtClean="0"/>
              <a:t>MFC Feature Pack </a:t>
            </a:r>
            <a:r>
              <a:rPr lang="ja-JP" altLang="en-US" smtClean="0"/>
              <a:t>とは</a:t>
            </a:r>
          </a:p>
          <a:p>
            <a:endParaRPr lang="ja-JP" altLang="en-US" smtClean="0"/>
          </a:p>
          <a:p>
            <a:endParaRPr lang="ja-JP" altLang="en-US" smtClean="0"/>
          </a:p>
          <a:p>
            <a:r>
              <a:rPr lang="ja-JP" altLang="en-US" smtClean="0"/>
              <a:t>実際に使ってみよう</a:t>
            </a:r>
          </a:p>
          <a:p>
            <a:endParaRPr lang="ja-JP" altLang="en-US" smtClean="0"/>
          </a:p>
          <a:p>
            <a:endParaRPr lang="ja-JP" altLang="en-US" smtClean="0"/>
          </a:p>
          <a:p>
            <a:r>
              <a:rPr lang="en-US" altLang="ja-JP" smtClean="0"/>
              <a:t>MFC Feature Pack </a:t>
            </a:r>
            <a:r>
              <a:rPr lang="ja-JP" altLang="en-US" smtClean="0"/>
              <a:t>で幸せになれるか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MFC Feature Pack </a:t>
            </a:r>
            <a:r>
              <a:rPr lang="ja-JP" altLang="en-US" smtClean="0"/>
              <a:t>とは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147050" cy="9366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ja-JP" sz="2800" smtClean="0"/>
              <a:t>Visual C++ 2008 Feature Pack </a:t>
            </a:r>
            <a:r>
              <a:rPr lang="ja-JP" altLang="en-US" sz="2800" smtClean="0"/>
              <a:t>が </a:t>
            </a:r>
            <a:r>
              <a:rPr lang="en-US" altLang="ja-JP" sz="2800" smtClean="0"/>
              <a:t>2008</a:t>
            </a:r>
            <a:r>
              <a:rPr lang="ja-JP" altLang="en-US" sz="2800" smtClean="0"/>
              <a:t>年</a:t>
            </a:r>
            <a:r>
              <a:rPr lang="en-US" altLang="ja-JP" sz="2800" smtClean="0"/>
              <a:t>4</a:t>
            </a:r>
            <a:r>
              <a:rPr lang="ja-JP" altLang="en-US" sz="2800" smtClean="0"/>
              <a:t>月</a:t>
            </a:r>
            <a:r>
              <a:rPr lang="en-US" altLang="ja-JP" sz="2800" smtClean="0"/>
              <a:t>6</a:t>
            </a:r>
            <a:r>
              <a:rPr lang="ja-JP" altLang="en-US" sz="2800" smtClean="0"/>
              <a:t>日に正式リリースされました。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68313" y="2133600"/>
            <a:ext cx="81470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2800"/>
              <a:t>これに含まれる拡張のひとつです。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68313" y="2924175"/>
            <a:ext cx="81470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altLang="ja-JP" sz="2800"/>
              <a:t>MFC </a:t>
            </a:r>
            <a:r>
              <a:rPr lang="ja-JP" altLang="en-US" sz="2800"/>
              <a:t>の拡張以外にも、 </a:t>
            </a:r>
            <a:r>
              <a:rPr lang="en-US" altLang="ja-JP" sz="2800"/>
              <a:t>TR1 </a:t>
            </a:r>
            <a:r>
              <a:rPr lang="ja-JP" altLang="en-US" sz="2800"/>
              <a:t>と呼ばれている </a:t>
            </a:r>
            <a:r>
              <a:rPr lang="en-US" altLang="ja-JP" sz="2800"/>
              <a:t>C++ </a:t>
            </a:r>
            <a:r>
              <a:rPr lang="ja-JP" altLang="en-US" sz="2800"/>
              <a:t>ライブラリの拡張もこの </a:t>
            </a:r>
            <a:r>
              <a:rPr lang="en-US" altLang="ja-JP" sz="2800"/>
              <a:t>Feature Pack </a:t>
            </a:r>
            <a:r>
              <a:rPr lang="ja-JP" altLang="en-US" sz="2800"/>
              <a:t>に含まれます。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4149725"/>
            <a:ext cx="81470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2800"/>
              <a:t>今日は </a:t>
            </a:r>
            <a:r>
              <a:rPr lang="en-US" altLang="ja-JP" sz="2800"/>
              <a:t>MFC </a:t>
            </a:r>
            <a:r>
              <a:rPr lang="ja-JP" altLang="en-US" sz="2800"/>
              <a:t>の拡張部分のお話。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MFC Feature Pack </a:t>
            </a:r>
            <a:r>
              <a:rPr lang="ja-JP" altLang="en-US" smtClean="0"/>
              <a:t>とは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6419850" cy="431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ja-JP" sz="2800" smtClean="0"/>
              <a:t>4/6 </a:t>
            </a:r>
            <a:r>
              <a:rPr lang="ja-JP" altLang="en-US" sz="2800" smtClean="0"/>
              <a:t>に </a:t>
            </a:r>
            <a:r>
              <a:rPr lang="en-US" altLang="ja-JP" sz="2800" smtClean="0"/>
              <a:t>Beta </a:t>
            </a:r>
            <a:r>
              <a:rPr lang="ja-JP" altLang="en-US" sz="2800" smtClean="0"/>
              <a:t>の文字が取れて正式リリース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84213" y="1628775"/>
            <a:ext cx="2232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2800"/>
              <a:t>だが、しかし。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11188" y="3860800"/>
            <a:ext cx="77041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2800"/>
              <a:t>日本人には</a:t>
            </a:r>
            <a:r>
              <a:rPr lang="ja-JP" altLang="en-US" sz="2800">
                <a:solidFill>
                  <a:srgbClr val="FF3300"/>
                </a:solidFill>
              </a:rPr>
              <a:t>適応不可</a:t>
            </a:r>
            <a:r>
              <a:rPr lang="en-US" altLang="ja-JP" sz="280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84213" y="2133600"/>
            <a:ext cx="77041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2800" dirty="0"/>
              <a:t>現時点</a:t>
            </a:r>
            <a:r>
              <a:rPr lang="en-US" altLang="ja-JP" sz="2800" dirty="0"/>
              <a:t>(</a:t>
            </a:r>
            <a:r>
              <a:rPr lang="en-US" altLang="ja-JP" sz="2800" dirty="0" smtClean="0"/>
              <a:t>2008/06/21)</a:t>
            </a:r>
            <a:r>
              <a:rPr lang="ja-JP" altLang="en-US" sz="2800" dirty="0" err="1"/>
              <a:t>での</a:t>
            </a:r>
            <a:r>
              <a:rPr lang="ja-JP" altLang="en-US" sz="2800" dirty="0"/>
              <a:t>適応要件は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900113" y="2708275"/>
            <a:ext cx="7345362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0" hangingPunct="0"/>
            <a:r>
              <a:rPr lang="en-US" altLang="ja-JP"/>
              <a:t>This Feature Pack is </a:t>
            </a:r>
            <a:r>
              <a:rPr lang="en-US" altLang="ja-JP">
                <a:solidFill>
                  <a:srgbClr val="FF3300"/>
                </a:solidFill>
              </a:rPr>
              <a:t>only supported</a:t>
            </a:r>
            <a:r>
              <a:rPr lang="en-US" altLang="ja-JP"/>
              <a:t> on systems which have the </a:t>
            </a:r>
            <a:r>
              <a:rPr lang="en-US" altLang="ja-JP">
                <a:solidFill>
                  <a:srgbClr val="FF3300"/>
                </a:solidFill>
              </a:rPr>
              <a:t>English language </a:t>
            </a:r>
            <a:r>
              <a:rPr lang="en-US" altLang="ja-JP" b="1">
                <a:solidFill>
                  <a:srgbClr val="FF3300"/>
                </a:solidFill>
              </a:rPr>
              <a:t>(ENU)</a:t>
            </a:r>
            <a:r>
              <a:rPr lang="en-US" altLang="ja-JP">
                <a:solidFill>
                  <a:srgbClr val="FF3300"/>
                </a:solidFill>
              </a:rPr>
              <a:t> version</a:t>
            </a:r>
            <a:r>
              <a:rPr lang="en-US" altLang="ja-JP"/>
              <a:t> of </a:t>
            </a:r>
            <a:r>
              <a:rPr lang="en-US" altLang="ja-JP" b="1"/>
              <a:t>Visual Studio 2008 Standard Edition or above</a:t>
            </a:r>
            <a:r>
              <a:rPr lang="en-US" altLang="ja-JP"/>
              <a:t> installed. 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684213" y="4581525"/>
            <a:ext cx="77041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ja-JP" sz="2800"/>
              <a:t>Visual Studio 2008 Standerd 以上の英語版のみ</a:t>
            </a:r>
            <a:endParaRPr lang="en-US" altLang="ja-JP" sz="2800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611188" y="3860800"/>
            <a:ext cx="77041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2800"/>
              <a:t>日本語版には</a:t>
            </a:r>
            <a:r>
              <a:rPr lang="ja-JP" altLang="en-US" sz="2800">
                <a:solidFill>
                  <a:srgbClr val="FF3300"/>
                </a:solidFill>
              </a:rPr>
              <a:t>適応不可</a:t>
            </a:r>
            <a:r>
              <a:rPr lang="en-US" altLang="ja-JP" sz="2800">
                <a:solidFill>
                  <a:srgbClr val="FF33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5" grpId="1"/>
      <p:bldP spid="20487" grpId="0" animBg="1"/>
      <p:bldP spid="20488" grpId="0"/>
      <p:bldP spid="204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MFC Feature Pack </a:t>
            </a:r>
            <a:r>
              <a:rPr lang="ja-JP" altLang="en-US" smtClean="0"/>
              <a:t>とは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268413"/>
            <a:ext cx="4038600" cy="431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ja-JP" altLang="en-US" sz="2800" smtClean="0"/>
              <a:t>日本語の対応ﾏﾀﾞｰ</a:t>
            </a:r>
            <a:r>
              <a:rPr lang="en-US" altLang="ja-JP" sz="2800" smtClean="0"/>
              <a:t>?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572000" y="1268413"/>
            <a:ext cx="20891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ja-JP" altLang="en-US" sz="2800"/>
              <a:t>ﾏﾁｸﾀﾋﾞﾚ</a:t>
            </a:r>
            <a:r>
              <a:rPr lang="en-US" altLang="ja-JP" sz="2800"/>
              <a:t>(ry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71472" y="2357430"/>
            <a:ext cx="5975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2800" dirty="0"/>
              <a:t>日本語の対応予定はちゃんとあります。</a:t>
            </a:r>
            <a:endParaRPr lang="en-US" altLang="ja-JP" sz="2800" dirty="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84213" y="3141663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ja-JP" sz="2800" dirty="0"/>
              <a:t>Visual Studio 2008 の SP1 には含まれる予定。</a:t>
            </a:r>
            <a:endParaRPr lang="en-US" altLang="ja-JP" sz="2800" dirty="0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84213" y="3716338"/>
            <a:ext cx="56165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ja-JP" sz="2800" dirty="0"/>
              <a:t>じゃあ、その SP1 っていつ出るの？</a:t>
            </a:r>
            <a:endParaRPr lang="en-US" altLang="ja-JP" sz="2800" dirty="0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714348" y="4214818"/>
            <a:ext cx="7286676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ja-JP" altLang="en-US" sz="2800" dirty="0" err="1" smtClean="0"/>
              <a:t>。。。</a:t>
            </a:r>
            <a:r>
              <a:rPr lang="ja-JP" altLang="en-US" sz="2800" dirty="0" smtClean="0"/>
              <a:t>夏ぐらい？？？  教えて</a:t>
            </a:r>
            <a:r>
              <a:rPr lang="en-US" altLang="ja-JP" sz="2800" dirty="0" smtClean="0"/>
              <a:t>! </a:t>
            </a:r>
            <a:r>
              <a:rPr lang="ja-JP" altLang="en-US" sz="2800" dirty="0" smtClean="0"/>
              <a:t>ｴﾗｲ人</a:t>
            </a:r>
            <a:r>
              <a:rPr lang="en-US" altLang="ja-JP" sz="2800" dirty="0" smtClean="0"/>
              <a:t>!!</a:t>
            </a:r>
            <a:endParaRPr lang="en-US" altLang="ja-JP" sz="2800" dirty="0"/>
          </a:p>
        </p:txBody>
      </p:sp>
      <p:graphicFrame>
        <p:nvGraphicFramePr>
          <p:cNvPr id="21515" name="Object 11"/>
          <p:cNvGraphicFramePr>
            <a:graphicFrameLocks noChangeAspect="1"/>
          </p:cNvGraphicFramePr>
          <p:nvPr>
            <p:ph sz="half" idx="2"/>
          </p:nvPr>
        </p:nvGraphicFramePr>
        <p:xfrm>
          <a:off x="6588125" y="765175"/>
          <a:ext cx="1785938" cy="2376488"/>
        </p:xfrm>
        <a:graphic>
          <a:graphicData uri="http://schemas.openxmlformats.org/presentationml/2006/ole">
            <p:oleObj spid="_x0000_s3074" name="Image" r:id="rId3" imgW="3339683" imgH="4444444" progId="">
              <p:embed/>
            </p:oleObj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14348" y="4786322"/>
            <a:ext cx="814393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ja-JP" altLang="en-US" sz="2800" dirty="0" smtClean="0"/>
              <a:t>先日で</a:t>
            </a:r>
            <a:r>
              <a:rPr lang="ja-JP" altLang="en-US" sz="2800" dirty="0" err="1" smtClean="0"/>
              <a:t>た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VS2008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SP1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Beta 1 </a:t>
            </a:r>
            <a:r>
              <a:rPr lang="ja-JP" altLang="en-US" sz="2800" dirty="0" err="1" smtClean="0"/>
              <a:t>には</a:t>
            </a:r>
            <a:r>
              <a:rPr lang="ja-JP" altLang="en-US" sz="2800" dirty="0" smtClean="0"/>
              <a:t>日本語版が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ja-JP" altLang="en-US" sz="2800" dirty="0" smtClean="0"/>
              <a:t>入っているので、とりあえずそちらでお試しください。</a:t>
            </a:r>
            <a:endParaRPr lang="en-US" altLang="ja-JP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MFC Feature Pack </a:t>
            </a:r>
            <a:r>
              <a:rPr lang="ja-JP" altLang="en-US" smtClean="0"/>
              <a:t>とは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68313" y="1989138"/>
            <a:ext cx="6264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2800"/>
              <a:t>主に </a:t>
            </a:r>
            <a:r>
              <a:rPr lang="en-US" altLang="ja-JP" sz="2800"/>
              <a:t>UI </a:t>
            </a:r>
            <a:r>
              <a:rPr lang="ja-JP" altLang="en-US" sz="2800"/>
              <a:t>周りの拡張ライブラリ。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39750" y="2708275"/>
            <a:ext cx="72009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2800"/>
              <a:t>今までなんで無かったの？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2800"/>
              <a:t>みたいなクラスが凄い勢いで沢山増えてます。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68313" y="1196975"/>
            <a:ext cx="79914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2800"/>
              <a:t>その </a:t>
            </a:r>
            <a:r>
              <a:rPr lang="en-US" altLang="ja-JP" sz="2800"/>
              <a:t>MFC Feature Pack </a:t>
            </a:r>
            <a:r>
              <a:rPr lang="ja-JP" altLang="en-US" sz="2800"/>
              <a:t>には何が入っているの？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539750" y="4005263"/>
            <a:ext cx="756126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2800"/>
              <a:t>そりゃもう</a:t>
            </a:r>
            <a:r>
              <a:rPr lang="en-US" altLang="ja-JP" sz="2800"/>
              <a:t>8/30</a:t>
            </a:r>
            <a:r>
              <a:rPr lang="ja-JP" altLang="en-US" sz="2800"/>
              <a:t>の夏休みの宿題の進捗具合のように、凄い勢いで。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MFC Feature Pack </a:t>
            </a:r>
            <a:r>
              <a:rPr lang="ja-JP" altLang="en-US" smtClean="0"/>
              <a:t>とは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95288" y="908050"/>
            <a:ext cx="483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/>
              <a:t>どんなクラスがあるか紹介してみる。</a:t>
            </a:r>
          </a:p>
        </p:txBody>
      </p:sp>
      <p:graphicFrame>
        <p:nvGraphicFramePr>
          <p:cNvPr id="35892" name="Group 52"/>
          <p:cNvGraphicFramePr>
            <a:graphicFrameLocks noGrp="1"/>
          </p:cNvGraphicFramePr>
          <p:nvPr>
            <p:ph idx="1"/>
          </p:nvPr>
        </p:nvGraphicFramePr>
        <p:xfrm>
          <a:off x="395288" y="1341438"/>
          <a:ext cx="8435975" cy="4602480"/>
        </p:xfrm>
        <a:graphic>
          <a:graphicData uri="http://schemas.openxmlformats.org/drawingml/2006/table">
            <a:tbl>
              <a:tblPr/>
              <a:tblGrid>
                <a:gridCol w="1738312"/>
                <a:gridCol w="1728788"/>
                <a:gridCol w="1727200"/>
                <a:gridCol w="1800225"/>
                <a:gridCol w="1441450"/>
              </a:tblGrid>
              <a:tr h="453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CAutoHideDockSite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CBasePane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CBaseTabbedPane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CContextMenuManager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CDialogEx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CDockablePane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CDockablePaneAdapter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CDockingManager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CDockingPanesRow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CDockSite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CDrawingManager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CFrameImpl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CFrameWndEx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CKeyboardManager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CMDIChildWndEx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CMDIClientAreaWnd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CMDIFrameWndEx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CMDITabInfo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CMenuImages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CMenuTearOffManager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CMFCAcceleratorKey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CMFCAcceleratorKeyAssignCtrl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CMFCAutoHideButton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CMFCAutoHideBar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CMFCBaseTabCtrl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CMFCButton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CMFCCaptionBar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CMFCCaptionButton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CMFCColorBar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CMFCColorButton </a:t>
                      </a:r>
                      <a:endParaRPr kumimoji="1" lang="ja-JP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CMFCColorDialog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CMFCColorMenuButton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CMFCColorPickerCtrl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CMFCDesktopAlertDialog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CMFCDesktopAlertWnd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CMFCDesktopAlertWndInfo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CMFCDragFrameImpl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CMFCDropDownToolBar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CMFCDropDownToolbarButton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CMFCEditBrowseCtrl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CMFCFontComboBox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CMFCFontInfo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CMFCHeaderCtrl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CMFCImageEditorDialog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CMFCKeyMapDialog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CMFCLinkCtrl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CMFCListCtrl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CMFCMaskedEdit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CMFCMenuBar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CMFCMenuButton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CMFCOutlookBar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CMFCOutlookBarPane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CMFCOutlookBarTabCtrl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CMFCPopupMenu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CMFCPopupMenuBar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CMFCPropertyGridColorProperty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CMFCPropertyGridCtrl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CMFCPropertyGridFileProperty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CMFCPropertyGridFontProperty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CMFCPropertyGridProperty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CMFCPropertyPage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CMFCPropertySheet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CMFCPropertySheetCategoryInfo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CMFCReBar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CMFCRibbonApplicationButton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CMFCRibbonBaseElement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CMFCRibbonButton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CMFCRibbonButtonsGroup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CMFCRibbonCategory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CMFCRibbonCheckBox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CMFCRibbonColorButton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CMFCRibbonComboBox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CMFCRibbonContextCaption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CMFCRibbonEdit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CMFCRibbonFontComboBox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CMFCRibbonGallery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CMFCRibbonGalleryMenuButton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CMFCRibbonLabel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CMFCRibbonLinkCtrl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CMFCRibbonMainPanel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CMFCRibbonMiniToolBar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CMFCRibbonPanel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CMFCRibbonProgressBar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CMFCRibbonSlider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CMFCRibbonStatusBar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CMFCRibbonStatusBarPane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CMFCRibbonUndoButton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CMFCShellListCtrl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CMFCShellTreeCtrl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CMFCSpinButtonCtrl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CMFCStatusBar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CMFCTabCtrl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CMFCTabToolTipInfo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CMFCTasksPane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CMFCTasksPaneTask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CMFCTasksPaneTaskGroup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CMFCToolBar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CMFCToolBarButton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CMFCToolBarComboBoxButton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CMFCToolBarComboBoxEdit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CMFCToolBarDateTimeCtrl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CMFCToolBarEditBoxButton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CMFCToolBarFontComboBox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CMFCToolBarFontSizeComboBox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CMFCToolBarImages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CMFCToolBarInfo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CMFCToolBarMenuButton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CMFCToolBarsCustomizeDialog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CMFCToolTipCtrl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CMFCToolTipInfo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CMFCVisualManager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CMFCVisualManagerOffice2003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CMFCVisualManagerOffice2007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CMFCVisualManagerVS2005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CMFCVisualManagerWindows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CMFCWindowsManagerDialog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CMouseManager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CMultiPaneFrameWnd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COleIPFrameWndEx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CPane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CPaneContainer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CPaneContainerManager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CPaneDialog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CPaneDivider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CPaneFrameWnd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CRecentDockSiteInfo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CSettingsStore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CShellManager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CSmartDockingInfo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CSplitterWndEx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CTabbedPane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CTabView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CTooltipManager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CUserTool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CUserToolsManager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CVSListBox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CWinAppEx </a:t>
                      </a:r>
                      <a:endParaRPr kumimoji="1" lang="ja-JP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93" name="Text Box 53"/>
          <p:cNvSpPr txBox="1">
            <a:spLocks noChangeArrowheads="1"/>
          </p:cNvSpPr>
          <p:nvPr/>
        </p:nvSpPr>
        <p:spPr bwMode="auto">
          <a:xfrm>
            <a:off x="1763713" y="2924175"/>
            <a:ext cx="57594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ja-JP" sz="7200">
                <a:solidFill>
                  <a:srgbClr val="FF3300"/>
                </a:solidFill>
              </a:rPr>
              <a:t>137 </a:t>
            </a:r>
            <a:r>
              <a:rPr lang="ja-JP" altLang="en-US" sz="7200">
                <a:solidFill>
                  <a:srgbClr val="FF3300"/>
                </a:solidFill>
              </a:rPr>
              <a:t>クラス</a:t>
            </a:r>
            <a:r>
              <a:rPr lang="en-US" altLang="ja-JP" sz="7200">
                <a:solidFill>
                  <a:srgbClr val="FF3300"/>
                </a:solidFill>
              </a:rPr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MFC Feature Pack </a:t>
            </a:r>
            <a:r>
              <a:rPr lang="ja-JP" altLang="en-US" smtClean="0"/>
              <a:t>とは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68313" y="981075"/>
            <a:ext cx="77390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 sz="2800">
                <a:solidFill>
                  <a:schemeClr val="tx2"/>
                </a:solidFill>
              </a:rPr>
              <a:t>何で </a:t>
            </a:r>
            <a:r>
              <a:rPr lang="en-US" altLang="ja-JP" sz="2800">
                <a:solidFill>
                  <a:schemeClr val="tx2"/>
                </a:solidFill>
              </a:rPr>
              <a:t>Visual C++ 4.0 </a:t>
            </a:r>
            <a:r>
              <a:rPr lang="ja-JP" altLang="en-US" sz="2800">
                <a:solidFill>
                  <a:schemeClr val="tx2"/>
                </a:solidFill>
              </a:rPr>
              <a:t>の </a:t>
            </a:r>
            <a:r>
              <a:rPr lang="en-US" altLang="ja-JP" sz="2800">
                <a:solidFill>
                  <a:schemeClr val="tx2"/>
                </a:solidFill>
              </a:rPr>
              <a:t>MFC4.0 </a:t>
            </a:r>
            <a:r>
              <a:rPr lang="ja-JP" altLang="en-US" sz="2800">
                <a:solidFill>
                  <a:schemeClr val="tx2"/>
                </a:solidFill>
              </a:rPr>
              <a:t>から地味な追加しかなかったのに、今になって突然増えたのか。</a:t>
            </a:r>
            <a:endParaRPr lang="en-US" altLang="ja-JP" sz="2800">
              <a:solidFill>
                <a:schemeClr val="tx2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68313" y="2420938"/>
            <a:ext cx="77390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ja-JP" sz="2800"/>
              <a:t>BCGSoft という MFC 向けのライブラリを作っている会社がありまして、そこからごっそり持ってきた。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39750" y="4005263"/>
            <a:ext cx="75612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2800"/>
              <a:t>そりゃもう</a:t>
            </a:r>
            <a:r>
              <a:rPr lang="en-US" altLang="ja-JP" sz="2800"/>
              <a:t>9/1</a:t>
            </a:r>
            <a:r>
              <a:rPr lang="ja-JP" altLang="en-US" sz="2800"/>
              <a:t>の夏休みの宿</a:t>
            </a:r>
            <a:r>
              <a:rPr lang="en-US" altLang="ja-JP" sz="2800"/>
              <a:t>(ry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9" grpId="0"/>
    </p:bldLst>
  </p:timing>
</p:sld>
</file>

<file path=ppt/theme/theme1.xml><?xml version="1.0" encoding="utf-8"?>
<a:theme xmlns:a="http://schemas.openxmlformats.org/drawingml/2006/main" name="スライドマスタT21">
  <a:themeElements>
    <a:clrScheme name="プレゼンテーション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プレゼンテーション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プレゼンテーション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スライドマスタT21</Template>
  <TotalTime>228</TotalTime>
  <Words>1087</Words>
  <Application>Microsoft Office PowerPoint</Application>
  <PresentationFormat>画面に合わせる (4:3)</PresentationFormat>
  <Paragraphs>259</Paragraphs>
  <Slides>24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6" baseType="lpstr">
      <vt:lpstr>スライドマスタT21</vt:lpstr>
      <vt:lpstr>Image</vt:lpstr>
      <vt:lpstr>スライド 1</vt:lpstr>
      <vt:lpstr>自己紹介</vt:lpstr>
      <vt:lpstr>アジェンダ</vt:lpstr>
      <vt:lpstr>MFC Feature Pack とは</vt:lpstr>
      <vt:lpstr>MFC Feature Pack とは</vt:lpstr>
      <vt:lpstr>MFC Feature Pack とは</vt:lpstr>
      <vt:lpstr>MFC Feature Pack とは</vt:lpstr>
      <vt:lpstr>MFC Feature Pack とは</vt:lpstr>
      <vt:lpstr>MFC Feature Pack とは</vt:lpstr>
      <vt:lpstr>MFC Feature Pack とは</vt:lpstr>
      <vt:lpstr>スライド 11</vt:lpstr>
      <vt:lpstr>実際に使ってみよう</vt:lpstr>
      <vt:lpstr>実際に使ってみよう</vt:lpstr>
      <vt:lpstr>実際に使ってみよう</vt:lpstr>
      <vt:lpstr>実際に使ってみよう</vt:lpstr>
      <vt:lpstr>実際に使ってみよう</vt:lpstr>
      <vt:lpstr>実際に使ってみよう</vt:lpstr>
      <vt:lpstr>実際に使ってみよう</vt:lpstr>
      <vt:lpstr>実際に使ってみよう</vt:lpstr>
      <vt:lpstr>実際に使ってみよう</vt:lpstr>
      <vt:lpstr>実際に使ってみよう</vt:lpstr>
      <vt:lpstr>MFC Feature Pack で幸せになれるか</vt:lpstr>
      <vt:lpstr>MFC Feature Pack で幸せになれるか</vt:lpstr>
      <vt:lpstr>MFC Feature Pack で幸せになれる、かもしれない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Ito</dc:creator>
  <cp:lastModifiedBy>わんくま同盟</cp:lastModifiedBy>
  <cp:revision>23</cp:revision>
  <dcterms:created xsi:type="dcterms:W3CDTF">2008-06-15T03:08:51Z</dcterms:created>
  <dcterms:modified xsi:type="dcterms:W3CDTF">2008-12-23T04:16:54Z</dcterms:modified>
</cp:coreProperties>
</file>