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</p:sldMasterIdLst>
  <p:notesMasterIdLst>
    <p:notesMasterId r:id="rId30"/>
  </p:notesMasterIdLst>
  <p:handoutMasterIdLst>
    <p:handoutMasterId r:id="rId31"/>
  </p:handoutMasterIdLst>
  <p:sldIdLst>
    <p:sldId id="265" r:id="rId2"/>
    <p:sldId id="270" r:id="rId3"/>
    <p:sldId id="274" r:id="rId4"/>
    <p:sldId id="266" r:id="rId5"/>
    <p:sldId id="269" r:id="rId6"/>
    <p:sldId id="268" r:id="rId7"/>
    <p:sldId id="267" r:id="rId8"/>
    <p:sldId id="273" r:id="rId9"/>
    <p:sldId id="275" r:id="rId10"/>
    <p:sldId id="281" r:id="rId11"/>
    <p:sldId id="282" r:id="rId12"/>
    <p:sldId id="276" r:id="rId13"/>
    <p:sldId id="283" r:id="rId14"/>
    <p:sldId id="271" r:id="rId15"/>
    <p:sldId id="279" r:id="rId16"/>
    <p:sldId id="280" r:id="rId17"/>
    <p:sldId id="287" r:id="rId18"/>
    <p:sldId id="284" r:id="rId19"/>
    <p:sldId id="288" r:id="rId20"/>
    <p:sldId id="285" r:id="rId21"/>
    <p:sldId id="286" r:id="rId22"/>
    <p:sldId id="289" r:id="rId23"/>
    <p:sldId id="292" r:id="rId24"/>
    <p:sldId id="290" r:id="rId25"/>
    <p:sldId id="291" r:id="rId26"/>
    <p:sldId id="293" r:id="rId27"/>
    <p:sldId id="295" r:id="rId28"/>
    <p:sldId id="294" r:id="rId29"/>
  </p:sldIdLst>
  <p:sldSz cx="9144000" cy="6858000" type="screen4x3"/>
  <p:notesSz cx="6735763" cy="9866313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ED083AE6-46FA-4A59-8FB0-9F97EB10719F}" styleName="淡色スタイル 3 - アクセント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775DCB02-9BB8-47FD-8907-85C794F793BA}" styleName="テーマ スタイル 1 - アクセント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284E427A-3D55-4303-BF80-6455036E1DE7}" styleName="テーマ スタイル 1 - アクセント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C2FFA5D-87B4-456A-9821-1D502468CF0F}" styleName="テーマ スタイル 1 - アクセント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5758FB7-9AC5-4552-8A53-C91805E547FA}" styleName="テーマ スタイル 1 - アクセント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08FB837D-C827-4EFA-A057-4D05807E0F7C}" styleName="テーマ スタイル 1 - アクセント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6912" autoAdjust="0"/>
    <p:restoredTop sz="94660"/>
  </p:normalViewPr>
  <p:slideViewPr>
    <p:cSldViewPr>
      <p:cViewPr>
        <p:scale>
          <a:sx n="75" d="100"/>
          <a:sy n="75" d="100"/>
        </p:scale>
        <p:origin x="-330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quarter" idx="1"/>
          </p:nvPr>
        </p:nvSpPr>
        <p:spPr>
          <a:xfrm>
            <a:off x="3814763" y="0"/>
            <a:ext cx="2919412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6417CC-9DC9-4128-BAA6-08CC47DB4ADF}" type="datetimeFigureOut">
              <a:rPr kumimoji="1" lang="ja-JP" altLang="en-US" smtClean="0"/>
              <a:pPr/>
              <a:t>2008/11/8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2"/>
          </p:nvPr>
        </p:nvSpPr>
        <p:spPr>
          <a:xfrm>
            <a:off x="0" y="9371013"/>
            <a:ext cx="2919413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3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7CB8C5-E141-4851-927B-9CDC255FE92B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9E7249-59A1-4456-8214-EB8B186A10A6}" type="datetimeFigureOut">
              <a:rPr kumimoji="1" lang="ja-JP" altLang="en-US" smtClean="0"/>
              <a:pPr/>
              <a:t>2008/11/8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73100" y="4686300"/>
            <a:ext cx="5389563" cy="44402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A7ABE0-85ED-4B21-8184-F7D3B513735D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タイトルと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052513"/>
            <a:ext cx="4038600" cy="5073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052513"/>
            <a:ext cx="4038600" cy="5073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ja-JP" altLang="en-US" noProof="0" smtClean="0"/>
              <a:t>アイコンをクリックして図を追加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706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ja-JP" altLang="ja-JP" smtClean="0"/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052513"/>
            <a:ext cx="8229600" cy="5073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dirty="0" smtClean="0"/>
              <a:t>マスタ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1979613" y="6165850"/>
            <a:ext cx="6624637" cy="571500"/>
          </a:xfrm>
          <a:prstGeom prst="rect">
            <a:avLst/>
          </a:prstGeom>
          <a:solidFill>
            <a:srgbClr val="F3BB50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kumimoji="0" lang="ja-JP" altLang="en-US" sz="2300" dirty="0" err="1" smtClean="0">
                <a:solidFill>
                  <a:schemeClr val="tx2"/>
                </a:solidFill>
                <a:ea typeface="ＭＳ Ｐゴシック" pitchFamily="50" charset="-128"/>
              </a:rPr>
              <a:t>わんくま</a:t>
            </a:r>
            <a:r>
              <a:rPr kumimoji="0" lang="ja-JP" altLang="en-US" sz="2300" dirty="0" smtClean="0">
                <a:solidFill>
                  <a:schemeClr val="tx2"/>
                </a:solidFill>
                <a:ea typeface="ＭＳ Ｐゴシック" pitchFamily="50" charset="-128"/>
              </a:rPr>
              <a:t>同盟　大阪勉強会</a:t>
            </a:r>
            <a:r>
              <a:rPr kumimoji="0" lang="en-US" altLang="ja-JP" sz="2300" dirty="0" smtClean="0">
                <a:solidFill>
                  <a:schemeClr val="tx2"/>
                </a:solidFill>
                <a:ea typeface="ＭＳ Ｐゴシック" pitchFamily="50" charset="-128"/>
              </a:rPr>
              <a:t>#19</a:t>
            </a:r>
            <a:endParaRPr kumimoji="0" lang="en-US" altLang="ja-JP" sz="2300" dirty="0">
              <a:solidFill>
                <a:schemeClr val="tx2"/>
              </a:solidFill>
              <a:ea typeface="ＭＳ Ｐゴシック" pitchFamily="50" charset="-128"/>
            </a:endParaRPr>
          </a:p>
        </p:txBody>
      </p:sp>
      <p:pic>
        <p:nvPicPr>
          <p:cNvPr id="7" name="Picture 3" descr="C:\Users\localnaka\Desktop\3.png"/>
          <p:cNvPicPr>
            <a:picLocks noChangeAspect="1" noChangeArrowheads="1"/>
          </p:cNvPicPr>
          <p:nvPr userDrawn="1"/>
        </p:nvPicPr>
        <p:blipFill>
          <a:blip r:embed="rId14"/>
          <a:srcRect/>
          <a:stretch>
            <a:fillRect/>
          </a:stretch>
        </p:blipFill>
        <p:spPr bwMode="auto">
          <a:xfrm>
            <a:off x="357158" y="293120"/>
            <a:ext cx="8286808" cy="5709181"/>
          </a:xfrm>
          <a:prstGeom prst="rect">
            <a:avLst/>
          </a:prstGeom>
          <a:noFill/>
        </p:spPr>
      </p:pic>
      <p:pic>
        <p:nvPicPr>
          <p:cNvPr id="10" name="Picture 2" descr="C:\Users\localnaka\Desktop\名称未設定1.png"/>
          <p:cNvPicPr>
            <a:picLocks noChangeAspect="1" noChangeArrowheads="1"/>
          </p:cNvPicPr>
          <p:nvPr/>
        </p:nvPicPr>
        <p:blipFill>
          <a:blip r:embed="rId15"/>
          <a:srcRect/>
          <a:stretch>
            <a:fillRect/>
          </a:stretch>
        </p:blipFill>
        <p:spPr bwMode="auto">
          <a:xfrm>
            <a:off x="428596" y="6165056"/>
            <a:ext cx="1643074" cy="572951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7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7" Type="http://schemas.openxmlformats.org/officeDocument/2006/relationships/image" Target="../media/image19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26.png"/><Relationship Id="rId4" Type="http://schemas.openxmlformats.org/officeDocument/2006/relationships/image" Target="../media/image25.png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1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hyperlink" Target="http://d.hatena.ne.jp/Yamaki/20080409/1207721518" TargetMode="External"/><Relationship Id="rId1" Type="http://schemas.openxmlformats.org/officeDocument/2006/relationships/slideLayout" Target="../slideLayouts/slideLayout1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blogs.msdn.com/ashish/archive/2008/04/03/silverlight-roadmap-questions.aspx" TargetMode="Externa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icrosoft.com/downloads/details.aspx?FamilyId=1840CAB5-196C-4264-B55D-562242A72625&amp;displaylang=en" TargetMode="External"/><Relationship Id="rId2" Type="http://schemas.openxmlformats.org/officeDocument/2006/relationships/hyperlink" Target="http://www.microsoft.com/downloads/details.aspx?FamilyId=4E03409A-77F3-413F-B108-1243C243C4FE&amp;displaylang=en" TargetMode="External"/><Relationship Id="rId1" Type="http://schemas.openxmlformats.org/officeDocument/2006/relationships/slideLayout" Target="../slideLayouts/slideLayout12.xml"/><Relationship Id="rId5" Type="http://schemas.openxmlformats.org/officeDocument/2006/relationships/hyperlink" Target="http://www.microsoft.com/downloads/details.aspx?FamilyId=32A3E916-E681-4955-BC9F-CFBA49273C7C&amp;displaylang=en" TargetMode="External"/><Relationship Id="rId4" Type="http://schemas.openxmlformats.org/officeDocument/2006/relationships/hyperlink" Target="http://www.microsoft.com/downloads/details.aspx?displaylang=ja&amp;FamilyID=e0bae58e-9c0b-4090-a1db-f134d9f095fd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ja-JP" altLang="ja-JP" dirty="0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52513"/>
            <a:ext cx="8229600" cy="4233875"/>
          </a:xfrm>
        </p:spPr>
        <p:txBody>
          <a:bodyPr/>
          <a:lstStyle/>
          <a:p>
            <a:pPr>
              <a:buNone/>
            </a:pPr>
            <a:endParaRPr lang="en-US" altLang="ja-JP" sz="5400" dirty="0" smtClean="0"/>
          </a:p>
          <a:p>
            <a:pPr>
              <a:buNone/>
            </a:pPr>
            <a:r>
              <a:rPr lang="en-US" altLang="ja-JP" sz="5400" dirty="0" smtClean="0"/>
              <a:t>WPF(.NET3.5) </a:t>
            </a:r>
          </a:p>
          <a:p>
            <a:pPr>
              <a:buNone/>
            </a:pPr>
            <a:r>
              <a:rPr lang="ja-JP" altLang="en-US" sz="5400" dirty="0" smtClean="0"/>
              <a:t>　</a:t>
            </a:r>
            <a:r>
              <a:rPr lang="en-US" altLang="ja-JP" sz="5400" dirty="0" smtClean="0"/>
              <a:t>	</a:t>
            </a:r>
            <a:r>
              <a:rPr lang="en-US" altLang="ja-JP" sz="5400" dirty="0" err="1" smtClean="0"/>
              <a:t>vs</a:t>
            </a:r>
            <a:r>
              <a:rPr lang="en-US" altLang="ja-JP" sz="5400" dirty="0" smtClean="0"/>
              <a:t> </a:t>
            </a:r>
            <a:r>
              <a:rPr lang="en-US" altLang="ja-JP" sz="5400" dirty="0" err="1" smtClean="0"/>
              <a:t>Silverlight</a:t>
            </a:r>
            <a:r>
              <a:rPr lang="en-US" altLang="ja-JP" sz="5400" dirty="0" smtClean="0"/>
              <a:t> 2.0 Beta1</a:t>
            </a:r>
          </a:p>
          <a:p>
            <a:pPr algn="ctr">
              <a:buNone/>
            </a:pPr>
            <a:endParaRPr lang="en-US" altLang="ja-JP" sz="4800" dirty="0" smtClean="0"/>
          </a:p>
          <a:p>
            <a:pPr algn="ctr">
              <a:buNone/>
            </a:pPr>
            <a:r>
              <a:rPr lang="ja-JP" altLang="en-US" sz="4800" dirty="0" smtClean="0"/>
              <a:t>中　博俊＠</a:t>
            </a:r>
            <a:r>
              <a:rPr lang="ja-JP" altLang="en-US" sz="4800" dirty="0" err="1" smtClean="0"/>
              <a:t>わんくま</a:t>
            </a:r>
            <a:r>
              <a:rPr lang="ja-JP" altLang="en-US" sz="4800" dirty="0" smtClean="0"/>
              <a:t>同盟</a:t>
            </a:r>
            <a:endParaRPr lang="en-US" altLang="ja-JP" sz="4800" dirty="0" smtClean="0"/>
          </a:p>
          <a:p>
            <a:pPr>
              <a:buNone/>
            </a:pPr>
            <a:endParaRPr lang="ja-JP" altLang="en-US" sz="5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起動ルーチン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WPF</a:t>
            </a:r>
            <a:r>
              <a:rPr kumimoji="1" lang="ja-JP" altLang="en-US" dirty="0" smtClean="0"/>
              <a:t>のデフォルトは</a:t>
            </a:r>
            <a:r>
              <a:rPr kumimoji="1" lang="en-US" altLang="ja-JP" dirty="0" err="1" smtClean="0"/>
              <a:t>StartupUri</a:t>
            </a:r>
            <a:endParaRPr kumimoji="1" lang="en-US" altLang="ja-JP" dirty="0" smtClean="0"/>
          </a:p>
          <a:p>
            <a:endParaRPr lang="en-US" altLang="ja-JP" dirty="0" smtClean="0"/>
          </a:p>
          <a:p>
            <a:endParaRPr kumimoji="1" lang="en-US" altLang="ja-JP" dirty="0" smtClean="0"/>
          </a:p>
          <a:p>
            <a:endParaRPr lang="en-US" altLang="ja-JP" dirty="0" smtClean="0"/>
          </a:p>
          <a:p>
            <a:endParaRPr kumimoji="1" lang="en-US" altLang="ja-JP" dirty="0" smtClean="0"/>
          </a:p>
          <a:p>
            <a:r>
              <a:rPr lang="ja-JP" altLang="en-US" dirty="0" smtClean="0"/>
              <a:t>ほかに</a:t>
            </a:r>
            <a:r>
              <a:rPr lang="en-US" altLang="ja-JP" dirty="0" err="1" smtClean="0"/>
              <a:t>Application.Start</a:t>
            </a:r>
            <a:r>
              <a:rPr lang="ja-JP" altLang="en-US" dirty="0" smtClean="0"/>
              <a:t>イベントを利用する。</a:t>
            </a:r>
            <a:endParaRPr kumimoji="1" lang="ja-JP" alt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5786" y="1643050"/>
            <a:ext cx="7000924" cy="19594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正方形/長方形 4"/>
          <p:cNvSpPr/>
          <p:nvPr/>
        </p:nvSpPr>
        <p:spPr>
          <a:xfrm>
            <a:off x="6643702" y="2857496"/>
            <a:ext cx="172355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altLang="ja-JP" sz="5400" b="1" cap="none" spc="0" dirty="0" smtClean="0">
                <a:ln w="11430">
                  <a:solidFill>
                    <a:schemeClr val="tx1"/>
                  </a:solidFill>
                </a:ln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WPF</a:t>
            </a:r>
            <a:endParaRPr lang="ja-JP" altLang="en-US" sz="5400" b="1" cap="none" spc="0" dirty="0">
              <a:ln w="11430">
                <a:solidFill>
                  <a:schemeClr val="tx1"/>
                </a:solidFill>
              </a:ln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起動ルーチン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err="1" smtClean="0"/>
              <a:t>Silverlight</a:t>
            </a:r>
            <a:r>
              <a:rPr kumimoji="1" lang="ja-JP" altLang="en-US" dirty="0" smtClean="0"/>
              <a:t>のデフォルトは</a:t>
            </a:r>
            <a:r>
              <a:rPr kumimoji="1" lang="en-US" altLang="ja-JP" dirty="0" smtClean="0"/>
              <a:t>Startup</a:t>
            </a:r>
            <a:r>
              <a:rPr kumimoji="1" lang="ja-JP" altLang="en-US" dirty="0" smtClean="0"/>
              <a:t>イベント</a:t>
            </a:r>
            <a:endParaRPr kumimoji="1" lang="en-US" altLang="ja-JP" dirty="0" smtClean="0"/>
          </a:p>
          <a:p>
            <a:endParaRPr lang="en-US" altLang="ja-JP" dirty="0" smtClean="0"/>
          </a:p>
          <a:p>
            <a:endParaRPr kumimoji="1" lang="en-US" altLang="ja-JP" dirty="0" smtClean="0"/>
          </a:p>
          <a:p>
            <a:endParaRPr lang="en-US" altLang="ja-JP" dirty="0" smtClean="0"/>
          </a:p>
          <a:p>
            <a:endParaRPr kumimoji="1" lang="en-US" altLang="ja-JP" dirty="0" smtClean="0"/>
          </a:p>
          <a:p>
            <a:endParaRPr lang="en-US" altLang="ja-JP" dirty="0" smtClean="0"/>
          </a:p>
          <a:p>
            <a:r>
              <a:rPr kumimoji="1" lang="en-US" altLang="ja-JP" dirty="0" err="1" smtClean="0"/>
              <a:t>RootVisual</a:t>
            </a:r>
            <a:r>
              <a:rPr kumimoji="1" lang="ja-JP" altLang="en-US" dirty="0" smtClean="0"/>
              <a:t>に</a:t>
            </a:r>
            <a:r>
              <a:rPr kumimoji="1" lang="en-US" altLang="ja-JP" dirty="0" smtClean="0"/>
              <a:t>Page</a:t>
            </a:r>
            <a:r>
              <a:rPr kumimoji="1" lang="ja-JP" altLang="en-US" dirty="0" smtClean="0"/>
              <a:t>を入れています。</a:t>
            </a:r>
            <a:endParaRPr kumimoji="1" lang="ja-JP" alt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28662" y="1714488"/>
            <a:ext cx="7500990" cy="27272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正方形/長方形 6"/>
          <p:cNvSpPr/>
          <p:nvPr/>
        </p:nvSpPr>
        <p:spPr>
          <a:xfrm>
            <a:off x="6143636" y="5214950"/>
            <a:ext cx="2694969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4400" b="1" cap="none" spc="0" dirty="0" err="1" smtClean="0">
                <a:ln w="900" cmpd="sng">
                  <a:solidFill>
                    <a:srgbClr val="FF0000">
                      <a:alpha val="55000"/>
                    </a:srgbClr>
                  </a:solidFill>
                  <a:prstDash val="solid"/>
                </a:ln>
                <a:solidFill>
                  <a:srgbClr val="FF0000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Silvelight</a:t>
            </a:r>
            <a:endParaRPr lang="ja-JP" altLang="en-US" sz="4400" b="1" cap="none" spc="0" dirty="0">
              <a:ln w="900" cmpd="sng">
                <a:solidFill>
                  <a:srgbClr val="FF0000">
                    <a:alpha val="55000"/>
                  </a:srgbClr>
                </a:solidFill>
                <a:prstDash val="solid"/>
              </a:ln>
              <a:solidFill>
                <a:srgbClr val="FF0000"/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Application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5572139"/>
            <a:ext cx="8229600" cy="554023"/>
          </a:xfrm>
        </p:spPr>
        <p:txBody>
          <a:bodyPr/>
          <a:lstStyle/>
          <a:p>
            <a:r>
              <a:rPr lang="ja-JP" altLang="en-US" dirty="0" smtClean="0"/>
              <a:t>必要最小限に絞り込まれています</a:t>
            </a:r>
            <a:endParaRPr kumimoji="1" lang="ja-JP" alt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1000108"/>
            <a:ext cx="3414728" cy="3964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00430" y="1233488"/>
            <a:ext cx="2200275" cy="439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72137" y="1285860"/>
            <a:ext cx="2819400" cy="4400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正方形/長方形 7"/>
          <p:cNvSpPr/>
          <p:nvPr/>
        </p:nvSpPr>
        <p:spPr>
          <a:xfrm>
            <a:off x="7420450" y="1071546"/>
            <a:ext cx="172355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altLang="ja-JP" sz="5400" b="1" cap="none" spc="0" dirty="0" smtClean="0">
                <a:ln w="11430">
                  <a:solidFill>
                    <a:schemeClr val="tx1"/>
                  </a:solidFill>
                </a:ln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WPF</a:t>
            </a:r>
            <a:endParaRPr lang="ja-JP" altLang="en-US" sz="5400" b="1" cap="none" spc="0" dirty="0">
              <a:ln w="11430">
                <a:solidFill>
                  <a:schemeClr val="tx1"/>
                </a:solidFill>
              </a:ln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0" y="4857760"/>
            <a:ext cx="2694969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4400" b="1" cap="none" spc="0" dirty="0" err="1" smtClean="0">
                <a:ln w="900" cmpd="sng">
                  <a:solidFill>
                    <a:srgbClr val="FF0000">
                      <a:alpha val="55000"/>
                    </a:srgbClr>
                  </a:solidFill>
                  <a:prstDash val="solid"/>
                </a:ln>
                <a:solidFill>
                  <a:srgbClr val="FF0000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Silvelight</a:t>
            </a:r>
            <a:endParaRPr lang="ja-JP" altLang="en-US" sz="4400" b="1" cap="none" spc="0" dirty="0">
              <a:ln w="900" cmpd="sng">
                <a:solidFill>
                  <a:srgbClr val="FF0000">
                    <a:alpha val="55000"/>
                  </a:srgbClr>
                </a:solidFill>
                <a:prstDash val="solid"/>
              </a:ln>
              <a:solidFill>
                <a:srgbClr val="FF0000"/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Application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ja-JP" altLang="en-US" dirty="0" smtClean="0"/>
              <a:t>終了させる方法は？</a:t>
            </a:r>
            <a:endParaRPr lang="en-US" altLang="ja-JP" dirty="0" smtClean="0"/>
          </a:p>
          <a:p>
            <a:endParaRPr lang="en-US" altLang="ja-JP" dirty="0" smtClean="0"/>
          </a:p>
          <a:p>
            <a:r>
              <a:rPr lang="ja-JP" altLang="en-US" dirty="0" smtClean="0"/>
              <a:t>たぶん</a:t>
            </a:r>
            <a:r>
              <a:rPr lang="en-US" altLang="ja-JP" dirty="0" err="1" smtClean="0"/>
              <a:t>Silverlight</a:t>
            </a:r>
            <a:r>
              <a:rPr lang="ja-JP" altLang="en-US" dirty="0" smtClean="0"/>
              <a:t>はない</a:t>
            </a:r>
            <a:endParaRPr lang="en-US" altLang="ja-JP" dirty="0" smtClean="0"/>
          </a:p>
          <a:p>
            <a:pPr lvl="1"/>
            <a:r>
              <a:rPr lang="en-US" altLang="ja-JP" dirty="0" smtClean="0"/>
              <a:t>Flash</a:t>
            </a:r>
            <a:r>
              <a:rPr lang="ja-JP" altLang="en-US" dirty="0" err="1" smtClean="0"/>
              <a:t>っぽい</a:t>
            </a:r>
            <a:r>
              <a:rPr lang="ja-JP" altLang="en-US" dirty="0" smtClean="0"/>
              <a:t>アプリケーションなら頭から再生を用意しよう。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業務系ならあっさり</a:t>
            </a:r>
            <a:r>
              <a:rPr lang="en-US" altLang="ja-JP" dirty="0" smtClean="0"/>
              <a:t>&lt;</a:t>
            </a:r>
            <a:r>
              <a:rPr lang="en-US" altLang="ja-JP" dirty="0" err="1" smtClean="0"/>
              <a:t>TextBlock</a:t>
            </a:r>
            <a:r>
              <a:rPr lang="en-US" altLang="ja-JP" dirty="0" smtClean="0"/>
              <a:t> Text=“</a:t>
            </a:r>
            <a:r>
              <a:rPr lang="ja-JP" altLang="en-US" dirty="0" smtClean="0"/>
              <a:t>終了しました</a:t>
            </a:r>
            <a:r>
              <a:rPr lang="en-US" altLang="ja-JP" dirty="0" smtClean="0"/>
              <a:t>”&gt;</a:t>
            </a:r>
            <a:r>
              <a:rPr lang="ja-JP" altLang="en-US" dirty="0" smtClean="0"/>
              <a:t>でいいかもしれない。</a:t>
            </a:r>
            <a:endParaRPr lang="en-US" altLang="ja-JP" dirty="0" smtClean="0"/>
          </a:p>
          <a:p>
            <a:pPr lvl="1"/>
            <a:r>
              <a:rPr lang="en-US" altLang="ja-JP" dirty="0" err="1" smtClean="0"/>
              <a:t>Application.Exit</a:t>
            </a:r>
            <a:r>
              <a:rPr lang="ja-JP" altLang="en-US" dirty="0" smtClean="0"/>
              <a:t>イベントが走るのはブラウザが閉じられるか、別ページに行ったとき</a:t>
            </a:r>
            <a:endParaRPr lang="en-US" altLang="ja-JP" dirty="0" smtClean="0"/>
          </a:p>
          <a:p>
            <a:pPr lvl="1"/>
            <a:r>
              <a:rPr lang="en-US" altLang="ja-JP" dirty="0" smtClean="0"/>
              <a:t>Web</a:t>
            </a:r>
            <a:r>
              <a:rPr lang="ja-JP" altLang="en-US" dirty="0" smtClean="0"/>
              <a:t>のお約束で、実行を期待しないこと。</a:t>
            </a:r>
            <a:endParaRPr lang="en-US" altLang="ja-JP" dirty="0" smtClean="0"/>
          </a:p>
          <a:p>
            <a:endParaRPr kumimoji="1" lang="ja-JP" altLang="en-US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5786" y="1714487"/>
            <a:ext cx="7715304" cy="4914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正方形/長方形 4"/>
          <p:cNvSpPr/>
          <p:nvPr/>
        </p:nvSpPr>
        <p:spPr>
          <a:xfrm>
            <a:off x="7420450" y="1071546"/>
            <a:ext cx="172355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altLang="ja-JP" sz="5400" b="1" cap="none" spc="0" dirty="0" smtClean="0">
                <a:ln w="11430">
                  <a:solidFill>
                    <a:schemeClr val="tx1"/>
                  </a:solidFill>
                </a:ln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WPF</a:t>
            </a:r>
            <a:endParaRPr lang="ja-JP" altLang="en-US" sz="5400" b="1" cap="none" spc="0" dirty="0">
              <a:ln w="11430">
                <a:solidFill>
                  <a:schemeClr val="tx1"/>
                </a:solidFill>
              </a:ln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6449031" y="2143116"/>
            <a:ext cx="2694969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4400" b="1" cap="none" spc="0" dirty="0" err="1" smtClean="0">
                <a:ln w="900" cmpd="sng">
                  <a:solidFill>
                    <a:srgbClr val="FF0000">
                      <a:alpha val="55000"/>
                    </a:srgbClr>
                  </a:solidFill>
                  <a:prstDash val="solid"/>
                </a:ln>
                <a:solidFill>
                  <a:srgbClr val="FF0000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Silvelight</a:t>
            </a:r>
            <a:endParaRPr lang="ja-JP" altLang="en-US" sz="4400" b="1" cap="none" spc="0" dirty="0">
              <a:ln w="900" cmpd="sng">
                <a:solidFill>
                  <a:srgbClr val="FF0000">
                    <a:alpha val="55000"/>
                  </a:srgbClr>
                </a:solidFill>
                <a:prstDash val="solid"/>
              </a:ln>
              <a:solidFill>
                <a:srgbClr val="FF0000"/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最初の画面、画面遷移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052513"/>
            <a:ext cx="8229600" cy="1090603"/>
          </a:xfrm>
        </p:spPr>
        <p:txBody>
          <a:bodyPr/>
          <a:lstStyle/>
          <a:p>
            <a:r>
              <a:rPr kumimoji="1" lang="en-US" altLang="ja-JP" dirty="0" smtClean="0"/>
              <a:t>WPF</a:t>
            </a:r>
            <a:r>
              <a:rPr kumimoji="1" lang="ja-JP" altLang="en-US" dirty="0" smtClean="0"/>
              <a:t>は</a:t>
            </a:r>
            <a:r>
              <a:rPr kumimoji="1" lang="en-US" altLang="ja-JP" dirty="0" smtClean="0"/>
              <a:t>Window</a:t>
            </a:r>
            <a:r>
              <a:rPr kumimoji="1" lang="ja-JP" altLang="en-US" dirty="0" smtClean="0"/>
              <a:t>作成</a:t>
            </a:r>
            <a:endParaRPr kumimoji="1" lang="ja-JP" alt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472" y="1571611"/>
            <a:ext cx="7929618" cy="16131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0034" y="3929066"/>
            <a:ext cx="8143932" cy="202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テキスト プレースホルダ 2"/>
          <p:cNvSpPr txBox="1">
            <a:spLocks/>
          </p:cNvSpPr>
          <p:nvPr/>
        </p:nvSpPr>
        <p:spPr bwMode="auto">
          <a:xfrm>
            <a:off x="457200" y="3286124"/>
            <a:ext cx="8229600" cy="10906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1" lang="en-US" altLang="ja-JP" sz="32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Silverlight</a:t>
            </a:r>
            <a:r>
              <a:rPr kumimoji="1" lang="ja-JP" alt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はすべて</a:t>
            </a:r>
            <a:r>
              <a:rPr kumimoji="1" lang="en-US" altLang="ja-JP" sz="32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UserControl</a:t>
            </a:r>
            <a:endParaRPr kumimoji="1" lang="ja-JP" altLang="en-US" sz="32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6643702" y="2285992"/>
            <a:ext cx="172355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altLang="ja-JP" sz="5400" b="1" cap="none" spc="0" dirty="0" smtClean="0">
                <a:ln w="11430">
                  <a:solidFill>
                    <a:schemeClr val="tx1"/>
                  </a:solidFill>
                </a:ln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WPF</a:t>
            </a:r>
            <a:endParaRPr lang="ja-JP" altLang="en-US" sz="5400" b="1" cap="none" spc="0" dirty="0">
              <a:ln w="11430">
                <a:solidFill>
                  <a:schemeClr val="tx1"/>
                </a:solidFill>
              </a:ln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6143636" y="5214950"/>
            <a:ext cx="2694969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4400" b="1" cap="none" spc="0" dirty="0" err="1" smtClean="0">
                <a:ln w="900" cmpd="sng">
                  <a:solidFill>
                    <a:srgbClr val="FF0000">
                      <a:alpha val="55000"/>
                    </a:srgbClr>
                  </a:solidFill>
                  <a:prstDash val="solid"/>
                </a:ln>
                <a:solidFill>
                  <a:srgbClr val="FF0000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Silvelight</a:t>
            </a:r>
            <a:endParaRPr lang="ja-JP" altLang="en-US" sz="4400" b="1" cap="none" spc="0" dirty="0">
              <a:ln w="900" cmpd="sng">
                <a:solidFill>
                  <a:srgbClr val="FF0000">
                    <a:alpha val="55000"/>
                  </a:srgbClr>
                </a:solidFill>
                <a:prstDash val="solid"/>
              </a:ln>
              <a:solidFill>
                <a:srgbClr val="FF0000"/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最初の画面、画面遷移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ja-JP" altLang="en-US" dirty="0" smtClean="0"/>
              <a:t>画面遷移などは？</a:t>
            </a:r>
            <a:endParaRPr lang="en-US" altLang="ja-JP" dirty="0" smtClean="0"/>
          </a:p>
          <a:p>
            <a:endParaRPr kumimoji="1" lang="en-US" altLang="ja-JP" dirty="0" smtClean="0"/>
          </a:p>
          <a:p>
            <a:endParaRPr lang="en-US" altLang="ja-JP" dirty="0" smtClean="0"/>
          </a:p>
          <a:p>
            <a:endParaRPr lang="en-US" altLang="ja-JP" dirty="0" smtClean="0"/>
          </a:p>
          <a:p>
            <a:pPr lvl="1"/>
            <a:r>
              <a:rPr lang="ja-JP" altLang="en-US" dirty="0" smtClean="0"/>
              <a:t>今までの</a:t>
            </a:r>
            <a:r>
              <a:rPr lang="en-US" altLang="ja-JP" dirty="0" err="1" smtClean="0"/>
              <a:t>WindowsForm</a:t>
            </a:r>
            <a:r>
              <a:rPr lang="ja-JP" altLang="en-US" dirty="0" smtClean="0"/>
              <a:t>と特に変わらない</a:t>
            </a:r>
            <a:endParaRPr kumimoji="1" lang="ja-JP" alt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71538" y="1714488"/>
            <a:ext cx="7429552" cy="15813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正方形/長方形 8"/>
          <p:cNvSpPr/>
          <p:nvPr/>
        </p:nvSpPr>
        <p:spPr>
          <a:xfrm>
            <a:off x="6643702" y="2714620"/>
            <a:ext cx="172355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altLang="ja-JP" sz="5400" b="1" cap="none" spc="0" dirty="0" smtClean="0">
                <a:ln w="11430">
                  <a:solidFill>
                    <a:schemeClr val="tx1"/>
                  </a:solidFill>
                </a:ln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WPF</a:t>
            </a:r>
            <a:endParaRPr lang="ja-JP" altLang="en-US" sz="5400" b="1" cap="none" spc="0" dirty="0">
              <a:ln w="11430">
                <a:solidFill>
                  <a:schemeClr val="tx1"/>
                </a:solidFill>
              </a:ln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最初の画面、画面遷移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Window</a:t>
            </a:r>
            <a:r>
              <a:rPr kumimoji="1" lang="ja-JP" altLang="en-US" dirty="0" smtClean="0"/>
              <a:t>がない</a:t>
            </a:r>
            <a:endParaRPr kumimoji="1" lang="en-US" altLang="ja-JP" dirty="0" smtClean="0"/>
          </a:p>
          <a:p>
            <a:r>
              <a:rPr lang="ja-JP" altLang="en-US" dirty="0" smtClean="0"/>
              <a:t>画面遷移などは？</a:t>
            </a:r>
            <a:endParaRPr lang="en-US" altLang="ja-JP" dirty="0" smtClean="0"/>
          </a:p>
          <a:p>
            <a:endParaRPr kumimoji="1" lang="en-US" altLang="ja-JP" dirty="0" smtClean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57224" y="2285992"/>
            <a:ext cx="7715304" cy="17344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28662" y="4143380"/>
            <a:ext cx="6786610" cy="17248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正方形/長方形 9"/>
          <p:cNvSpPr/>
          <p:nvPr/>
        </p:nvSpPr>
        <p:spPr>
          <a:xfrm>
            <a:off x="6143636" y="5214950"/>
            <a:ext cx="2694969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4400" b="1" cap="none" spc="0" dirty="0" err="1" smtClean="0">
                <a:ln w="900" cmpd="sng">
                  <a:solidFill>
                    <a:srgbClr val="FF0000">
                      <a:alpha val="55000"/>
                    </a:srgbClr>
                  </a:solidFill>
                  <a:prstDash val="solid"/>
                </a:ln>
                <a:solidFill>
                  <a:srgbClr val="FF0000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Silvelight</a:t>
            </a:r>
            <a:endParaRPr lang="ja-JP" altLang="en-US" sz="4400" b="1" cap="none" spc="0" dirty="0">
              <a:ln w="900" cmpd="sng">
                <a:solidFill>
                  <a:srgbClr val="FF0000">
                    <a:alpha val="55000"/>
                  </a:srgbClr>
                </a:solidFill>
                <a:prstDash val="solid"/>
              </a:ln>
              <a:solidFill>
                <a:srgbClr val="FF0000"/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  <p:sp>
        <p:nvSpPr>
          <p:cNvPr id="11" name="ドーナツ 10"/>
          <p:cNvSpPr/>
          <p:nvPr/>
        </p:nvSpPr>
        <p:spPr>
          <a:xfrm>
            <a:off x="1500166" y="4643446"/>
            <a:ext cx="3071834" cy="714380"/>
          </a:xfrm>
          <a:prstGeom prst="donut">
            <a:avLst>
              <a:gd name="adj" fmla="val 5309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n>
                <a:solidFill>
                  <a:srgbClr val="FF0000"/>
                </a:solidFill>
              </a:ln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最初の画面、画面遷移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 anchor="ctr"/>
          <a:lstStyle/>
          <a:p>
            <a:pPr algn="ctr">
              <a:buNone/>
            </a:pPr>
            <a:r>
              <a:rPr lang="en-US" altLang="ja-JP" sz="23900" dirty="0" smtClean="0">
                <a:latin typeface="Freestyle Script" pitchFamily="66" charset="0"/>
              </a:rPr>
              <a:t>DEMO</a:t>
            </a:r>
            <a:r>
              <a:rPr kumimoji="1" lang="en-US" altLang="ja-JP" sz="23900" dirty="0" smtClean="0">
                <a:latin typeface="Freestyle Script" pitchFamily="66" charset="0"/>
              </a:rPr>
              <a:t>1</a:t>
            </a:r>
            <a:endParaRPr kumimoji="1" lang="ja-JP" altLang="en-US" sz="23900" dirty="0">
              <a:latin typeface="Freestyle Script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メッセージボックス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ja-JP" altLang="en-US" dirty="0" smtClean="0"/>
              <a:t>いつものメッセージボックス</a:t>
            </a:r>
            <a:endParaRPr lang="en-US" altLang="ja-JP" dirty="0" smtClean="0"/>
          </a:p>
          <a:p>
            <a:endParaRPr kumimoji="1" lang="en-US" altLang="ja-JP" dirty="0" smtClean="0"/>
          </a:p>
          <a:p>
            <a:endParaRPr lang="en-US" altLang="ja-JP" dirty="0" smtClean="0"/>
          </a:p>
          <a:p>
            <a:r>
              <a:rPr kumimoji="1" lang="en-US" altLang="ja-JP" dirty="0" err="1" smtClean="0"/>
              <a:t>Javascript</a:t>
            </a:r>
            <a:endParaRPr lang="en-US" altLang="ja-JP" dirty="0" smtClean="0"/>
          </a:p>
          <a:p>
            <a:endParaRPr kumimoji="1" lang="en-US" altLang="ja-JP" dirty="0" smtClean="0"/>
          </a:p>
          <a:p>
            <a:r>
              <a:rPr lang="en-US" altLang="ja-JP" dirty="0" err="1" smtClean="0"/>
              <a:t>Silverlight</a:t>
            </a:r>
            <a:r>
              <a:rPr lang="ja-JP" altLang="en-US" dirty="0" smtClean="0"/>
              <a:t>はホストページの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en-US" altLang="ja-JP" dirty="0" smtClean="0"/>
              <a:t>confirm</a:t>
            </a:r>
            <a:r>
              <a:rPr lang="ja-JP" altLang="en-US" dirty="0" smtClean="0"/>
              <a:t>をつかう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endParaRPr kumimoji="1" lang="ja-JP" altLang="en-US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71538" y="1714488"/>
            <a:ext cx="5476875" cy="90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715125" y="1571612"/>
            <a:ext cx="2428875" cy="185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正方形/長方形 5"/>
          <p:cNvSpPr/>
          <p:nvPr/>
        </p:nvSpPr>
        <p:spPr>
          <a:xfrm>
            <a:off x="5500694" y="857232"/>
            <a:ext cx="172355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altLang="ja-JP" sz="5400" b="1" cap="none" spc="0" dirty="0" smtClean="0">
                <a:ln w="11430">
                  <a:solidFill>
                    <a:schemeClr val="tx1"/>
                  </a:solidFill>
                </a:ln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WPF</a:t>
            </a:r>
            <a:endParaRPr lang="ja-JP" altLang="en-US" sz="5400" b="1" cap="none" spc="0" dirty="0">
              <a:ln w="11430">
                <a:solidFill>
                  <a:schemeClr val="tx1"/>
                </a:solidFill>
              </a:ln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6449031" y="5214950"/>
            <a:ext cx="2694969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4400" b="1" cap="none" spc="0" dirty="0" err="1" smtClean="0">
                <a:ln w="900" cmpd="sng">
                  <a:solidFill>
                    <a:srgbClr val="FF0000">
                      <a:alpha val="55000"/>
                    </a:srgbClr>
                  </a:solidFill>
                  <a:prstDash val="solid"/>
                </a:ln>
                <a:solidFill>
                  <a:srgbClr val="FF0000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Silvelight</a:t>
            </a:r>
            <a:endParaRPr lang="ja-JP" altLang="en-US" sz="4400" b="1" cap="none" spc="0" dirty="0">
              <a:ln w="900" cmpd="sng">
                <a:solidFill>
                  <a:srgbClr val="FF0000">
                    <a:alpha val="55000"/>
                  </a:srgbClr>
                </a:solidFill>
                <a:prstDash val="solid"/>
              </a:ln>
              <a:solidFill>
                <a:srgbClr val="FF0000"/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572264" y="3286124"/>
            <a:ext cx="2428875" cy="186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149" name="Picture 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071538" y="3357562"/>
            <a:ext cx="4143404" cy="6905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150" name="Picture 6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571868" y="2571744"/>
            <a:ext cx="7620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152" name="Picture 8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571472" y="4929197"/>
            <a:ext cx="5857916" cy="9305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メッセージボックス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 anchor="ctr"/>
          <a:lstStyle/>
          <a:p>
            <a:pPr algn="ctr">
              <a:buNone/>
            </a:pPr>
            <a:r>
              <a:rPr lang="en-US" altLang="ja-JP" sz="23900" dirty="0" smtClean="0">
                <a:latin typeface="Freestyle Script" pitchFamily="66" charset="0"/>
              </a:rPr>
              <a:t>DEMO</a:t>
            </a:r>
            <a:r>
              <a:rPr kumimoji="1" lang="en-US" altLang="ja-JP" sz="23900" dirty="0" smtClean="0">
                <a:latin typeface="Freestyle Script" pitchFamily="66" charset="0"/>
              </a:rPr>
              <a:t>2</a:t>
            </a:r>
            <a:endParaRPr kumimoji="1" lang="ja-JP" altLang="en-US" sz="23900" dirty="0">
              <a:latin typeface="Freestyle Script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アジェンダ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ja-JP" sz="5400" dirty="0" smtClean="0"/>
              <a:t>Silverlight2.0</a:t>
            </a:r>
            <a:r>
              <a:rPr lang="ja-JP" altLang="en-US" sz="5400" dirty="0" err="1" smtClean="0"/>
              <a:t>までの</a:t>
            </a:r>
            <a:r>
              <a:rPr lang="en-US" altLang="ja-JP" sz="5400" dirty="0" smtClean="0"/>
              <a:t/>
            </a:r>
            <a:br>
              <a:rPr lang="en-US" altLang="ja-JP" sz="5400" dirty="0" smtClean="0"/>
            </a:br>
            <a:r>
              <a:rPr lang="ja-JP" altLang="en-US" sz="5400" dirty="0" smtClean="0"/>
              <a:t>おさらい</a:t>
            </a:r>
            <a:endParaRPr lang="en-US" altLang="ja-JP" sz="5400" dirty="0" smtClean="0"/>
          </a:p>
          <a:p>
            <a:r>
              <a:rPr lang="ja-JP" altLang="en-US" sz="5400" dirty="0" smtClean="0"/>
              <a:t>細かい違いを見てみよう</a:t>
            </a:r>
            <a:endParaRPr lang="en-US" altLang="ja-JP" sz="5400" dirty="0" smtClean="0"/>
          </a:p>
          <a:p>
            <a:r>
              <a:rPr lang="ja-JP" altLang="en-US" sz="5400" dirty="0" smtClean="0"/>
              <a:t>まとめ</a:t>
            </a:r>
            <a:endParaRPr lang="en-US" altLang="ja-JP" sz="5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System.Windows.Browser</a:t>
            </a:r>
            <a:r>
              <a:rPr lang="ja-JP" altLang="en-US" dirty="0" smtClean="0"/>
              <a:t>　名前空間</a:t>
            </a:r>
            <a:endParaRPr kumimoji="1" lang="ja-JP" altLang="en-US" dirty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5000628" y="1857364"/>
            <a:ext cx="350046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 smtClean="0"/>
              <a:t>一通りの</a:t>
            </a:r>
            <a:r>
              <a:rPr lang="en-US" altLang="ja-JP" sz="3200" dirty="0" smtClean="0"/>
              <a:t>DOM</a:t>
            </a:r>
            <a:r>
              <a:rPr lang="ja-JP" altLang="en-US" sz="3200" dirty="0" smtClean="0"/>
              <a:t>コントロールはできるようです。</a:t>
            </a:r>
            <a:endParaRPr kumimoji="1" lang="ja-JP" altLang="en-US" sz="3200" dirty="0"/>
          </a:p>
        </p:txBody>
      </p:sp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14414" y="1071546"/>
            <a:ext cx="3857652" cy="50570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Panel</a:t>
            </a:r>
            <a:r>
              <a:rPr kumimoji="1" lang="ja-JP" altLang="en-US" dirty="0" smtClean="0"/>
              <a:t>要素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en-US" altLang="ja-JP" dirty="0" smtClean="0"/>
          </a:p>
          <a:p>
            <a:endParaRPr lang="en-US" altLang="ja-JP" dirty="0" smtClean="0"/>
          </a:p>
          <a:p>
            <a:endParaRPr kumimoji="1" lang="en-US" altLang="ja-JP" dirty="0" smtClean="0"/>
          </a:p>
          <a:p>
            <a:endParaRPr lang="en-US" altLang="ja-JP" dirty="0" smtClean="0"/>
          </a:p>
          <a:p>
            <a:endParaRPr kumimoji="1" lang="en-US" altLang="ja-JP" dirty="0" smtClean="0"/>
          </a:p>
          <a:p>
            <a:endParaRPr kumimoji="1" lang="en-US" altLang="ja-JP" dirty="0" smtClean="0"/>
          </a:p>
          <a:p>
            <a:r>
              <a:rPr lang="en-US" altLang="ja-JP" dirty="0" smtClean="0"/>
              <a:t>Grid, </a:t>
            </a:r>
            <a:r>
              <a:rPr lang="en-US" altLang="ja-JP" dirty="0" err="1" smtClean="0"/>
              <a:t>StackPanel</a:t>
            </a:r>
            <a:r>
              <a:rPr lang="ja-JP" altLang="en-US" dirty="0" smtClean="0"/>
              <a:t>が</a:t>
            </a:r>
            <a:r>
              <a:rPr lang="en-US" altLang="ja-JP" dirty="0" smtClean="0"/>
              <a:t>2.0</a:t>
            </a:r>
            <a:r>
              <a:rPr lang="ja-JP" altLang="en-US" dirty="0" smtClean="0"/>
              <a:t>で増えた。</a:t>
            </a:r>
            <a:endParaRPr lang="en-US" altLang="ja-JP" dirty="0" smtClean="0"/>
          </a:p>
          <a:p>
            <a:r>
              <a:rPr kumimoji="1" lang="en-US" altLang="ja-JP" dirty="0" err="1" smtClean="0"/>
              <a:t>WrapPanel</a:t>
            </a:r>
            <a:r>
              <a:rPr kumimoji="1" lang="ja-JP" altLang="en-US" dirty="0" smtClean="0"/>
              <a:t>がないのがちょっと残念</a:t>
            </a:r>
            <a:endParaRPr kumimoji="1" lang="en-US" altLang="ja-JP" dirty="0" smtClean="0"/>
          </a:p>
          <a:p>
            <a:pPr lvl="1"/>
            <a:r>
              <a:rPr kumimoji="1" lang="ja-JP" altLang="en-US" dirty="0" smtClean="0"/>
              <a:t>（</a:t>
            </a:r>
            <a:r>
              <a:rPr kumimoji="1" lang="en-US" altLang="ja-JP" dirty="0" smtClean="0"/>
              <a:t>Grid</a:t>
            </a:r>
            <a:r>
              <a:rPr kumimoji="1" lang="ja-JP" altLang="en-US" dirty="0" smtClean="0"/>
              <a:t>で代用）</a:t>
            </a:r>
            <a:endParaRPr kumimoji="1" lang="ja-JP" altLang="en-US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3571876"/>
            <a:ext cx="4071966" cy="10826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8596" y="1071547"/>
            <a:ext cx="4643470" cy="24668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正方形/長方形 5"/>
          <p:cNvSpPr/>
          <p:nvPr/>
        </p:nvSpPr>
        <p:spPr>
          <a:xfrm>
            <a:off x="6143636" y="1714488"/>
            <a:ext cx="172355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altLang="ja-JP" sz="5400" b="1" cap="none" spc="0" dirty="0" smtClean="0">
                <a:ln w="11430">
                  <a:solidFill>
                    <a:schemeClr val="tx1"/>
                  </a:solidFill>
                </a:ln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WPF</a:t>
            </a:r>
            <a:endParaRPr lang="ja-JP" altLang="en-US" sz="5400" b="1" cap="none" spc="0" dirty="0">
              <a:ln w="11430">
                <a:solidFill>
                  <a:schemeClr val="tx1"/>
                </a:solidFill>
              </a:ln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5643570" y="3643314"/>
            <a:ext cx="2694969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4400" b="1" cap="none" spc="0" dirty="0" err="1" smtClean="0">
                <a:ln w="900" cmpd="sng">
                  <a:solidFill>
                    <a:srgbClr val="FF0000">
                      <a:alpha val="55000"/>
                    </a:srgbClr>
                  </a:solidFill>
                  <a:prstDash val="solid"/>
                </a:ln>
                <a:solidFill>
                  <a:srgbClr val="FF0000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Silvelight</a:t>
            </a:r>
            <a:endParaRPr lang="ja-JP" altLang="en-US" sz="4400" b="1" cap="none" spc="0" dirty="0">
              <a:ln w="900" cmpd="sng">
                <a:solidFill>
                  <a:srgbClr val="FF0000">
                    <a:alpha val="55000"/>
                  </a:srgbClr>
                </a:solidFill>
                <a:prstDash val="solid"/>
              </a:ln>
              <a:solidFill>
                <a:srgbClr val="FF0000"/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Binding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857752" y="5000635"/>
            <a:ext cx="3829048" cy="1125527"/>
          </a:xfrm>
        </p:spPr>
        <p:txBody>
          <a:bodyPr/>
          <a:lstStyle/>
          <a:p>
            <a:r>
              <a:rPr kumimoji="1" lang="en-US" altLang="ja-JP" dirty="0" smtClean="0"/>
              <a:t>Path=</a:t>
            </a:r>
            <a:r>
              <a:rPr kumimoji="1" lang="ja-JP" altLang="en-US" dirty="0" smtClean="0"/>
              <a:t>が書けない</a:t>
            </a:r>
            <a:endParaRPr kumimoji="1" lang="ja-JP" altLang="en-US" dirty="0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500694" y="1071546"/>
            <a:ext cx="3309946" cy="2587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0034" y="1071546"/>
            <a:ext cx="2790825" cy="397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220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571868" y="4080086"/>
            <a:ext cx="5572132" cy="9586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正方形/長方形 6"/>
          <p:cNvSpPr/>
          <p:nvPr/>
        </p:nvSpPr>
        <p:spPr>
          <a:xfrm>
            <a:off x="571472" y="142852"/>
            <a:ext cx="172355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altLang="ja-JP" sz="5400" b="1" cap="none" spc="0" dirty="0" smtClean="0">
                <a:ln w="11430">
                  <a:solidFill>
                    <a:schemeClr val="tx1"/>
                  </a:solidFill>
                </a:ln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WPF</a:t>
            </a:r>
            <a:endParaRPr lang="ja-JP" altLang="en-US" sz="5400" b="1" cap="none" spc="0" dirty="0">
              <a:ln w="11430">
                <a:solidFill>
                  <a:schemeClr val="tx1"/>
                </a:solidFill>
              </a:ln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5929322" y="357166"/>
            <a:ext cx="2694969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4400" b="1" cap="none" spc="0" dirty="0" err="1" smtClean="0">
                <a:ln w="900" cmpd="sng">
                  <a:solidFill>
                    <a:srgbClr val="FF0000">
                      <a:alpha val="55000"/>
                    </a:srgbClr>
                  </a:solidFill>
                  <a:prstDash val="solid"/>
                </a:ln>
                <a:solidFill>
                  <a:srgbClr val="FF0000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Silvelight</a:t>
            </a:r>
            <a:endParaRPr lang="ja-JP" altLang="en-US" sz="4400" b="1" cap="none" spc="0" dirty="0">
              <a:ln w="900" cmpd="sng">
                <a:solidFill>
                  <a:srgbClr val="FF0000">
                    <a:alpha val="55000"/>
                  </a:srgbClr>
                </a:solidFill>
                <a:prstDash val="solid"/>
              </a:ln>
              <a:solidFill>
                <a:srgbClr val="FF0000"/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  <p:pic>
        <p:nvPicPr>
          <p:cNvPr id="9221" name="Picture 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00034" y="5072074"/>
            <a:ext cx="4181475" cy="619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Binding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786182" y="1071547"/>
            <a:ext cx="4900618" cy="5054616"/>
          </a:xfrm>
        </p:spPr>
        <p:txBody>
          <a:bodyPr/>
          <a:lstStyle/>
          <a:p>
            <a:r>
              <a:rPr lang="ja-JP" altLang="en-US" dirty="0" smtClean="0"/>
              <a:t>ポイントになりそうな欠け</a:t>
            </a:r>
            <a:endParaRPr lang="en-US" altLang="ja-JP" dirty="0" smtClean="0"/>
          </a:p>
          <a:p>
            <a:pPr lvl="1"/>
            <a:r>
              <a:rPr kumimoji="1" lang="en-US" altLang="ja-JP" dirty="0" err="1" smtClean="0"/>
              <a:t>ElementName</a:t>
            </a:r>
            <a:endParaRPr kumimoji="1" lang="en-US" altLang="ja-JP" dirty="0" smtClean="0"/>
          </a:p>
          <a:p>
            <a:pPr lvl="2"/>
            <a:r>
              <a:rPr lang="ja-JP" altLang="en-US" dirty="0" smtClean="0"/>
              <a:t>別の要素の値へのバインド</a:t>
            </a:r>
            <a:endParaRPr lang="en-US" altLang="ja-JP" dirty="0" smtClean="0"/>
          </a:p>
          <a:p>
            <a:pPr lvl="1"/>
            <a:r>
              <a:rPr kumimoji="1" lang="en-US" altLang="ja-JP" dirty="0" err="1" smtClean="0"/>
              <a:t>RelativeSource</a:t>
            </a:r>
            <a:endParaRPr kumimoji="1" lang="en-US" altLang="ja-JP" dirty="0" smtClean="0"/>
          </a:p>
          <a:p>
            <a:pPr lvl="2"/>
            <a:r>
              <a:rPr lang="en-US" altLang="ja-JP" dirty="0" err="1" smtClean="0"/>
              <a:t>VisualTree</a:t>
            </a:r>
            <a:r>
              <a:rPr lang="ja-JP" altLang="en-US" dirty="0" smtClean="0"/>
              <a:t>をたどってのバインド</a:t>
            </a:r>
            <a:endParaRPr lang="en-US" altLang="ja-JP" dirty="0" smtClean="0"/>
          </a:p>
          <a:p>
            <a:pPr lvl="1"/>
            <a:r>
              <a:rPr lang="en-US" altLang="ja-JP" dirty="0" err="1" smtClean="0"/>
              <a:t>Xpath</a:t>
            </a:r>
            <a:endParaRPr lang="en-US" altLang="ja-JP" dirty="0" smtClean="0"/>
          </a:p>
          <a:p>
            <a:pPr lvl="2"/>
            <a:r>
              <a:rPr lang="en-US" altLang="ja-JP" dirty="0" smtClean="0"/>
              <a:t>XML</a:t>
            </a:r>
            <a:r>
              <a:rPr lang="ja-JP" altLang="en-US" dirty="0" err="1" smtClean="0"/>
              <a:t>への</a:t>
            </a:r>
            <a:r>
              <a:rPr lang="ja-JP" altLang="en-US" dirty="0" smtClean="0"/>
              <a:t>直接のバインド</a:t>
            </a:r>
            <a:endParaRPr lang="en-US" altLang="ja-JP" dirty="0" smtClean="0"/>
          </a:p>
          <a:p>
            <a:endParaRPr kumimoji="1" lang="ja-JP" altLang="en-US" dirty="0"/>
          </a:p>
        </p:txBody>
      </p:sp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1071546"/>
            <a:ext cx="3286148" cy="46768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Binding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 anchor="ctr"/>
          <a:lstStyle/>
          <a:p>
            <a:pPr algn="ctr">
              <a:buNone/>
            </a:pPr>
            <a:r>
              <a:rPr lang="en-US" altLang="ja-JP" sz="23900" dirty="0" smtClean="0">
                <a:latin typeface="Freestyle Script" pitchFamily="66" charset="0"/>
              </a:rPr>
              <a:t>DEMO3</a:t>
            </a:r>
            <a:endParaRPr kumimoji="1" lang="ja-JP" altLang="en-US" sz="23900" dirty="0">
              <a:latin typeface="Freestyle Script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Binding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3929065"/>
            <a:ext cx="8229600" cy="2197097"/>
          </a:xfrm>
        </p:spPr>
        <p:txBody>
          <a:bodyPr/>
          <a:lstStyle/>
          <a:p>
            <a:pPr>
              <a:buNone/>
            </a:pPr>
            <a:r>
              <a:rPr kumimoji="1" lang="ja-JP" altLang="en-US" dirty="0" smtClean="0"/>
              <a:t>とりあえず</a:t>
            </a:r>
            <a:endParaRPr kumimoji="1" lang="en-US" altLang="ja-JP" dirty="0" smtClean="0"/>
          </a:p>
          <a:p>
            <a:pPr>
              <a:buNone/>
            </a:pPr>
            <a:r>
              <a:rPr lang="en-US" altLang="ja-JP" dirty="0" smtClean="0"/>
              <a:t>{Binding text1, Mode=</a:t>
            </a:r>
            <a:r>
              <a:rPr lang="en-US" altLang="ja-JP" dirty="0" err="1" smtClean="0"/>
              <a:t>TwoWay</a:t>
            </a:r>
            <a:r>
              <a:rPr lang="en-US" altLang="ja-JP" dirty="0" smtClean="0"/>
              <a:t>}</a:t>
            </a:r>
          </a:p>
          <a:p>
            <a:pPr>
              <a:buNone/>
            </a:pPr>
            <a:r>
              <a:rPr kumimoji="1" lang="ja-JP" altLang="en-US" dirty="0" smtClean="0"/>
              <a:t>と書いておけば安心</a:t>
            </a:r>
            <a:endParaRPr kumimoji="1" lang="ja-JP" altLang="en-US" dirty="0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1142984"/>
            <a:ext cx="8029604" cy="25896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err="1" smtClean="0"/>
              <a:t>UIElement.IsEnabled</a:t>
            </a:r>
            <a:r>
              <a:rPr kumimoji="1" lang="ja-JP" altLang="en-US" dirty="0" smtClean="0"/>
              <a:t>と、プロパティの継承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ja-JP" dirty="0" smtClean="0">
                <a:hlinkClick r:id="rId2"/>
              </a:rPr>
              <a:t>http://d.hatena.ne.jp/Yamaki/20080409/1207721518</a:t>
            </a:r>
            <a:endParaRPr lang="en-US" altLang="ja-JP" dirty="0" smtClean="0"/>
          </a:p>
          <a:p>
            <a:r>
              <a:rPr kumimoji="1" lang="en-US" altLang="ja-JP" dirty="0" smtClean="0"/>
              <a:t>Silverlight2</a:t>
            </a:r>
            <a:r>
              <a:rPr kumimoji="1" lang="ja-JP" altLang="en-US" dirty="0" smtClean="0"/>
              <a:t>では依存プロパティ値を継承させる方法がない</a:t>
            </a:r>
            <a:endParaRPr kumimoji="1" lang="en-US" altLang="ja-JP" dirty="0" smtClean="0"/>
          </a:p>
          <a:p>
            <a:pPr lvl="1"/>
            <a:r>
              <a:rPr lang="ja-JP" altLang="en-US" dirty="0" smtClean="0"/>
              <a:t>バインドにもない</a:t>
            </a:r>
            <a:endParaRPr lang="en-US" altLang="ja-JP" dirty="0" smtClean="0"/>
          </a:p>
          <a:p>
            <a:r>
              <a:rPr kumimoji="1" lang="en-US" altLang="ja-JP" dirty="0" err="1" smtClean="0"/>
              <a:t>UIElement.IsEnabled</a:t>
            </a:r>
            <a:r>
              <a:rPr kumimoji="1" lang="ja-JP" altLang="en-US" dirty="0" smtClean="0"/>
              <a:t>がない</a:t>
            </a:r>
            <a:endParaRPr kumimoji="1" lang="en-US" altLang="ja-JP" dirty="0" smtClean="0"/>
          </a:p>
          <a:p>
            <a:endParaRPr lang="en-US" altLang="ja-JP" dirty="0" smtClean="0"/>
          </a:p>
          <a:p>
            <a:r>
              <a:rPr kumimoji="1" lang="ja-JP" altLang="en-US" dirty="0" smtClean="0"/>
              <a:t>→パネルの範囲を無効にするとかができない。</a:t>
            </a:r>
            <a:endParaRPr kumimoji="1" lang="ja-JP" altLang="en-US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285720" y="285728"/>
            <a:ext cx="8572560" cy="5840435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buNone/>
            </a:pPr>
            <a:r>
              <a:rPr lang="ja-JP" altLang="en-US" sz="4400" dirty="0" smtClean="0"/>
              <a:t>まとめ</a:t>
            </a:r>
            <a:endParaRPr lang="en-US" altLang="ja-JP" sz="4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WPF</a:t>
            </a:r>
            <a:r>
              <a:rPr kumimoji="1" lang="ja-JP" altLang="en-US" dirty="0" smtClean="0"/>
              <a:t>知って</a:t>
            </a:r>
            <a:r>
              <a:rPr kumimoji="1" lang="ja-JP" altLang="en-US" dirty="0" err="1" smtClean="0"/>
              <a:t>れば</a:t>
            </a:r>
            <a:r>
              <a:rPr kumimoji="1" lang="en-US" altLang="ja-JP" dirty="0" err="1" smtClean="0"/>
              <a:t>Silverlight</a:t>
            </a:r>
            <a:r>
              <a:rPr kumimoji="1" lang="ja-JP" altLang="en-US" dirty="0" smtClean="0"/>
              <a:t>は全く怖くない</a:t>
            </a:r>
            <a:endParaRPr kumimoji="1" lang="en-US" altLang="ja-JP" dirty="0" smtClean="0"/>
          </a:p>
          <a:p>
            <a:r>
              <a:rPr lang="ja-JP" altLang="en-US" dirty="0" smtClean="0"/>
              <a:t>はまるポイント</a:t>
            </a:r>
            <a:r>
              <a:rPr lang="en-US" altLang="ja-JP" dirty="0" smtClean="0"/>
              <a:t>(</a:t>
            </a:r>
            <a:r>
              <a:rPr lang="ja-JP" altLang="en-US" dirty="0" smtClean="0"/>
              <a:t>できること、できないことをきっちりと</a:t>
            </a:r>
            <a:r>
              <a:rPr lang="en-US" altLang="ja-JP" dirty="0" smtClean="0"/>
              <a:t>)</a:t>
            </a:r>
            <a:r>
              <a:rPr lang="ja-JP" altLang="en-US" dirty="0" smtClean="0"/>
              <a:t>は確実に抑えよう</a:t>
            </a:r>
            <a:endParaRPr lang="en-US" altLang="ja-JP" dirty="0" smtClean="0"/>
          </a:p>
          <a:p>
            <a:r>
              <a:rPr lang="ja-JP" altLang="en-US" dirty="0" smtClean="0"/>
              <a:t>そのためには</a:t>
            </a:r>
            <a:r>
              <a:rPr lang="en-US" altLang="ja-JP" dirty="0" err="1" smtClean="0"/>
              <a:t>Silverlight</a:t>
            </a:r>
            <a:r>
              <a:rPr lang="ja-JP" altLang="en-US" dirty="0" smtClean="0"/>
              <a:t>アプリも</a:t>
            </a:r>
            <a:r>
              <a:rPr lang="en-US" altLang="ja-JP" dirty="0" smtClean="0"/>
              <a:t>WPF</a:t>
            </a:r>
            <a:r>
              <a:rPr lang="ja-JP" altLang="en-US" dirty="0" smtClean="0"/>
              <a:t>アプリも作っておくことが必要。</a:t>
            </a:r>
            <a:endParaRPr lang="en-US" altLang="ja-JP" dirty="0" smtClean="0"/>
          </a:p>
          <a:p>
            <a:r>
              <a:rPr lang="en-US" altLang="ja-JP" dirty="0" smtClean="0"/>
              <a:t>RTW</a:t>
            </a:r>
            <a:r>
              <a:rPr lang="ja-JP" altLang="en-US" dirty="0" smtClean="0"/>
              <a:t>がめちゃめちゃたのしみです。</a:t>
            </a:r>
            <a:endParaRPr lang="en-US" altLang="ja-JP" dirty="0" smtClean="0"/>
          </a:p>
          <a:p>
            <a:pPr>
              <a:buNone/>
            </a:pPr>
            <a:endParaRPr kumimoji="1" lang="ja-JP" altLang="en-US" dirty="0"/>
          </a:p>
        </p:txBody>
      </p:sp>
      <p:sp>
        <p:nvSpPr>
          <p:cNvPr id="4" name="右矢印 3"/>
          <p:cNvSpPr/>
          <p:nvPr/>
        </p:nvSpPr>
        <p:spPr>
          <a:xfrm>
            <a:off x="285720" y="4429132"/>
            <a:ext cx="8358246" cy="1643074"/>
          </a:xfrm>
          <a:prstGeom prst="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000" dirty="0" smtClean="0"/>
              <a:t>Enjoy WPF &amp; </a:t>
            </a:r>
            <a:r>
              <a:rPr kumimoji="1" lang="en-US" altLang="ja-JP" sz="4000" dirty="0" err="1" smtClean="0"/>
              <a:t>Silverlight</a:t>
            </a:r>
            <a:endParaRPr kumimoji="1" lang="ja-JP" alt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285720" y="285728"/>
            <a:ext cx="8572560" cy="5840435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buNone/>
            </a:pPr>
            <a:r>
              <a:rPr lang="en-US" altLang="ja-JP" sz="4400" dirty="0" smtClean="0"/>
              <a:t>Silverlight2.0</a:t>
            </a:r>
            <a:r>
              <a:rPr lang="ja-JP" altLang="en-US" sz="4400" dirty="0" err="1" smtClean="0"/>
              <a:t>までの</a:t>
            </a:r>
            <a:r>
              <a:rPr lang="ja-JP" altLang="en-US" sz="4400" dirty="0" smtClean="0"/>
              <a:t>おさらい</a:t>
            </a:r>
            <a:endParaRPr lang="en-US" altLang="ja-JP" sz="4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err="1" smtClean="0"/>
              <a:t>Silverlight</a:t>
            </a:r>
            <a:r>
              <a:rPr kumimoji="1" lang="ja-JP" altLang="en-US" dirty="0" smtClean="0"/>
              <a:t>とは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ja-JP" dirty="0" smtClean="0"/>
              <a:t>1.0</a:t>
            </a:r>
            <a:r>
              <a:rPr lang="ja-JP" altLang="en-US" dirty="0" smtClean="0"/>
              <a:t>が</a:t>
            </a:r>
            <a:r>
              <a:rPr lang="en-US" altLang="ja-JP" dirty="0" smtClean="0"/>
              <a:t>2007/09/04</a:t>
            </a:r>
            <a:r>
              <a:rPr lang="ja-JP" altLang="en-US" dirty="0" smtClean="0"/>
              <a:t>リリース</a:t>
            </a:r>
            <a:endParaRPr lang="en-US" altLang="ja-JP" dirty="0" smtClean="0"/>
          </a:p>
          <a:p>
            <a:pPr lvl="1"/>
            <a:r>
              <a:rPr lang="en-US" altLang="ja-JP" sz="1800" dirty="0" smtClean="0"/>
              <a:t>http://www.microsoft.com/presspass/press/2007/sep07/09-04SilverlightPR.mspx</a:t>
            </a:r>
          </a:p>
          <a:p>
            <a:r>
              <a:rPr kumimoji="1" lang="en-US" altLang="ja-JP" dirty="0" smtClean="0"/>
              <a:t>Flash</a:t>
            </a:r>
            <a:r>
              <a:rPr kumimoji="1" lang="ja-JP" altLang="en-US" dirty="0" smtClean="0"/>
              <a:t>キラー？</a:t>
            </a:r>
            <a:endParaRPr kumimoji="1" lang="en-US" altLang="ja-JP" dirty="0" smtClean="0"/>
          </a:p>
          <a:p>
            <a:r>
              <a:rPr lang="en-US" altLang="ja-JP" dirty="0" smtClean="0"/>
              <a:t>XAML(</a:t>
            </a:r>
            <a:r>
              <a:rPr lang="ja-JP" altLang="en-US" dirty="0" smtClean="0"/>
              <a:t>サブセット</a:t>
            </a:r>
            <a:r>
              <a:rPr lang="en-US" altLang="ja-JP" dirty="0" smtClean="0"/>
              <a:t>)</a:t>
            </a:r>
            <a:r>
              <a:rPr lang="ja-JP" altLang="en-US" dirty="0" smtClean="0"/>
              <a:t>で見た目を作成する</a:t>
            </a:r>
            <a:endParaRPr kumimoji="1" lang="en-US" altLang="ja-JP" dirty="0" smtClean="0"/>
          </a:p>
          <a:p>
            <a:r>
              <a:rPr lang="en-US" altLang="ja-JP" dirty="0" smtClean="0"/>
              <a:t>OS</a:t>
            </a:r>
            <a:r>
              <a:rPr lang="ja-JP" altLang="en-US" dirty="0" smtClean="0"/>
              <a:t>が</a:t>
            </a:r>
            <a:r>
              <a:rPr lang="en-US" altLang="ja-JP" dirty="0" smtClean="0"/>
              <a:t>Windows</a:t>
            </a:r>
            <a:r>
              <a:rPr lang="ja-JP" altLang="en-US" dirty="0" smtClean="0"/>
              <a:t>と</a:t>
            </a:r>
            <a:r>
              <a:rPr lang="en-US" altLang="ja-JP" dirty="0" smtClean="0"/>
              <a:t>Macintosh</a:t>
            </a:r>
          </a:p>
          <a:p>
            <a:r>
              <a:rPr lang="ja-JP" altLang="en-US" dirty="0" smtClean="0"/>
              <a:t>ブラウザが</a:t>
            </a:r>
            <a:r>
              <a:rPr lang="en-US" altLang="ja-JP" dirty="0" smtClean="0"/>
              <a:t>IE, Safari, Firefox, Mozilla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err="1" smtClean="0"/>
              <a:t>Silverlight</a:t>
            </a:r>
            <a:r>
              <a:rPr kumimoji="1" lang="ja-JP" altLang="en-US" dirty="0" smtClean="0"/>
              <a:t>とは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ja-JP" dirty="0" err="1" smtClean="0"/>
              <a:t>Silverlight</a:t>
            </a:r>
            <a:r>
              <a:rPr lang="en-US" altLang="ja-JP" dirty="0" smtClean="0"/>
              <a:t> Mobile (Nokia)</a:t>
            </a:r>
            <a:r>
              <a:rPr lang="ja-JP" altLang="en-US" dirty="0" smtClean="0"/>
              <a:t>　が発表されました。</a:t>
            </a:r>
            <a:endParaRPr lang="en-US" altLang="ja-JP" dirty="0" smtClean="0"/>
          </a:p>
          <a:p>
            <a:pPr lvl="1"/>
            <a:r>
              <a:rPr lang="en-US" altLang="ja-JP" sz="2400" dirty="0" smtClean="0"/>
              <a:t>http://www.nokia.com/A4136001?newsid=1197788</a:t>
            </a:r>
          </a:p>
          <a:p>
            <a:pPr lvl="1"/>
            <a:r>
              <a:rPr lang="ja-JP" altLang="en-US" dirty="0" smtClean="0"/>
              <a:t>日本上陸は？</a:t>
            </a:r>
            <a:endParaRPr lang="en-US" altLang="ja-JP" dirty="0" smtClean="0"/>
          </a:p>
          <a:p>
            <a:pPr lvl="1"/>
            <a:endParaRPr lang="en-US" altLang="ja-JP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2.0</a:t>
            </a:r>
            <a:r>
              <a:rPr lang="ja-JP" altLang="en-US" dirty="0" smtClean="0"/>
              <a:t>の特徴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err="1" smtClean="0"/>
              <a:t>MiniCLR</a:t>
            </a:r>
            <a:r>
              <a:rPr kumimoji="1" lang="ja-JP" altLang="en-US" dirty="0" smtClean="0"/>
              <a:t>が搭載されている</a:t>
            </a:r>
            <a:endParaRPr kumimoji="1" lang="en-US" altLang="ja-JP" dirty="0" smtClean="0"/>
          </a:p>
          <a:p>
            <a:r>
              <a:rPr lang="en-US" altLang="ja-JP" dirty="0" err="1" smtClean="0"/>
              <a:t>Xaml</a:t>
            </a:r>
            <a:r>
              <a:rPr lang="ja-JP" altLang="en-US" dirty="0" smtClean="0"/>
              <a:t>のデータモデルが結構変更されている。</a:t>
            </a:r>
            <a:endParaRPr lang="en-US" altLang="ja-JP" dirty="0" smtClean="0"/>
          </a:p>
          <a:p>
            <a:r>
              <a:rPr lang="ja-JP" altLang="en-US" dirty="0" smtClean="0"/>
              <a:t>日本語対応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2.0</a:t>
            </a:r>
            <a:r>
              <a:rPr lang="ja-JP" altLang="en-US" dirty="0" smtClean="0"/>
              <a:t>って？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ja-JP" dirty="0" smtClean="0"/>
              <a:t>2.0</a:t>
            </a:r>
            <a:r>
              <a:rPr lang="ja-JP" altLang="en-US" dirty="0" smtClean="0"/>
              <a:t>は今年中リリース予定？</a:t>
            </a:r>
          </a:p>
          <a:p>
            <a:pPr lvl="1"/>
            <a:r>
              <a:rPr lang="en-US" altLang="ja-JP" dirty="0" smtClean="0">
                <a:hlinkClick r:id="rId2"/>
              </a:rPr>
              <a:t>http://blogs.msdn.com/ashish/archive/2008/04/03/silverlight-roadmap-questions.aspx</a:t>
            </a:r>
            <a:endParaRPr lang="en-US" altLang="ja-JP" dirty="0" smtClean="0"/>
          </a:p>
          <a:p>
            <a:pPr lvl="0"/>
            <a:r>
              <a:rPr lang="en-US" sz="2000" dirty="0" smtClean="0"/>
              <a:t>We are targeting late Summer</a:t>
            </a:r>
          </a:p>
          <a:p>
            <a:r>
              <a:rPr lang="en-US" sz="2000" dirty="0" smtClean="0"/>
              <a:t>Here is a rough timeline:</a:t>
            </a:r>
            <a:br>
              <a:rPr lang="en-US" sz="2000" dirty="0" smtClean="0"/>
            </a:br>
            <a:r>
              <a:rPr lang="en-US" sz="2000" dirty="0" err="1" smtClean="0"/>
              <a:t>Silverlight</a:t>
            </a:r>
            <a:r>
              <a:rPr lang="en-US" sz="2000" dirty="0" smtClean="0"/>
              <a:t> 2.0 Beta 1 (Q1CY08 with limited (non commercial) Go-Live) </a:t>
            </a:r>
            <a:br>
              <a:rPr lang="en-US" sz="2000" dirty="0" smtClean="0"/>
            </a:br>
            <a:r>
              <a:rPr lang="en-US" sz="2000" dirty="0" err="1" smtClean="0"/>
              <a:t>Silverlight</a:t>
            </a:r>
            <a:r>
              <a:rPr lang="en-US" sz="2000" dirty="0" smtClean="0"/>
              <a:t> 2.0 Beta 2 (Q2CY08 with Go-Live)</a:t>
            </a:r>
            <a:br>
              <a:rPr lang="en-US" sz="2000" dirty="0" smtClean="0"/>
            </a:br>
            <a:r>
              <a:rPr lang="en-US" sz="2000" dirty="0" err="1" smtClean="0"/>
              <a:t>Silverlight</a:t>
            </a:r>
            <a:r>
              <a:rPr lang="en-US" sz="2000" dirty="0" smtClean="0"/>
              <a:t> 2.0 RTM (Summer 2008) – Exact timing TBD</a:t>
            </a:r>
          </a:p>
          <a:p>
            <a:r>
              <a:rPr lang="en-US" sz="2000" dirty="0" err="1" smtClean="0"/>
              <a:t>Silverlight</a:t>
            </a:r>
            <a:r>
              <a:rPr lang="en-US" sz="2000" dirty="0" smtClean="0"/>
              <a:t> </a:t>
            </a:r>
            <a:r>
              <a:rPr lang="en-US" sz="2000" dirty="0" err="1" smtClean="0"/>
              <a:t>v.next</a:t>
            </a:r>
            <a:r>
              <a:rPr lang="en-US" sz="2000" dirty="0" smtClean="0"/>
              <a:t> – We are working on a </a:t>
            </a:r>
            <a:r>
              <a:rPr lang="en-US" sz="2000" dirty="0" err="1" smtClean="0"/>
              <a:t>v.Next</a:t>
            </a:r>
            <a:r>
              <a:rPr lang="en-US" sz="2000" dirty="0" smtClean="0"/>
              <a:t> plan and have nothing to announce at this time</a:t>
            </a:r>
          </a:p>
          <a:p>
            <a:r>
              <a:rPr lang="en-US" sz="2000" dirty="0" err="1" smtClean="0"/>
              <a:t>Silverlight</a:t>
            </a:r>
            <a:r>
              <a:rPr lang="en-US" sz="2000" dirty="0" smtClean="0"/>
              <a:t> for mobile – No date available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2.0 Beta</a:t>
            </a:r>
            <a:r>
              <a:rPr kumimoji="1" lang="ja-JP" altLang="en-US" dirty="0" smtClean="0"/>
              <a:t>を試す環境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ja-JP" sz="2800" dirty="0" err="1" smtClean="0"/>
              <a:t>Silverlight</a:t>
            </a:r>
            <a:r>
              <a:rPr lang="en-US" altLang="ja-JP" sz="2800" dirty="0" smtClean="0"/>
              <a:t> 2.0 SDK Beta1</a:t>
            </a:r>
          </a:p>
          <a:p>
            <a:pPr lvl="1"/>
            <a:r>
              <a:rPr lang="en-US" altLang="ja-JP" sz="1800" dirty="0" smtClean="0">
                <a:hlinkClick r:id="rId2"/>
              </a:rPr>
              <a:t>http://www.microsoft.com/downloads/details.aspx?FamilyId=4E03409A-77F3-413F-B108-1243C243C4FE&amp;displaylang=en</a:t>
            </a:r>
            <a:endParaRPr lang="en-US" altLang="ja-JP" sz="1800" dirty="0" smtClean="0"/>
          </a:p>
          <a:p>
            <a:r>
              <a:rPr lang="en-US" altLang="ja-JP" sz="2800" dirty="0" smtClean="0"/>
              <a:t>Microsoft® </a:t>
            </a:r>
            <a:r>
              <a:rPr lang="en-US" altLang="ja-JP" sz="2800" dirty="0" err="1" smtClean="0"/>
              <a:t>Silverlight</a:t>
            </a:r>
            <a:r>
              <a:rPr lang="en-US" altLang="ja-JP" sz="2800" dirty="0" smtClean="0"/>
              <a:t>™ 2 Software Development Kit Beta 1 Documentation</a:t>
            </a:r>
          </a:p>
          <a:p>
            <a:pPr lvl="1"/>
            <a:r>
              <a:rPr lang="en-US" altLang="ja-JP" sz="1800" dirty="0" smtClean="0">
                <a:hlinkClick r:id="rId3"/>
              </a:rPr>
              <a:t>http://www.microsoft.com/downloads/details.aspx?FamilyId=1840CAB5-196C-4264-B55D-562242A72625&amp;displaylang=en</a:t>
            </a:r>
            <a:endParaRPr lang="en-US" altLang="ja-JP" sz="1800" dirty="0" smtClean="0"/>
          </a:p>
          <a:p>
            <a:r>
              <a:rPr lang="en-US" altLang="ja-JP" sz="2800" dirty="0" smtClean="0"/>
              <a:t>Tools Beta1</a:t>
            </a:r>
          </a:p>
          <a:p>
            <a:pPr lvl="1"/>
            <a:r>
              <a:rPr lang="en-US" altLang="ja-JP" sz="1800" dirty="0" smtClean="0">
                <a:hlinkClick r:id="rId4"/>
              </a:rPr>
              <a:t>http://www.microsoft.com/downloads/details.aspx?displaylang=ja&amp;FamilyID=e0bae58e-9c0b-4090-a1db-f134d9f095fd</a:t>
            </a:r>
            <a:endParaRPr lang="en-US" altLang="ja-JP" sz="1800" dirty="0" smtClean="0"/>
          </a:p>
          <a:p>
            <a:r>
              <a:rPr lang="en-US" altLang="ja-JP" sz="2800" dirty="0" smtClean="0"/>
              <a:t>Blend 2.5 March 2008 Preview</a:t>
            </a:r>
          </a:p>
          <a:p>
            <a:pPr lvl="1">
              <a:buNone/>
            </a:pPr>
            <a:r>
              <a:rPr lang="en-US" altLang="ja-JP" sz="1400" dirty="0" smtClean="0">
                <a:hlinkClick r:id="rId5"/>
              </a:rPr>
              <a:t>http://www.microsoft.com/downloads/details.aspx?FamilyId=32A3E916-E681-4955-BC9F-CFBA49273C7C&amp;displaylang=en</a:t>
            </a:r>
            <a:endParaRPr lang="en-US" altLang="ja-JP" sz="1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285720" y="285728"/>
            <a:ext cx="8572560" cy="5840435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buNone/>
            </a:pPr>
            <a:r>
              <a:rPr lang="ja-JP" altLang="en-US" sz="4400" dirty="0" smtClean="0"/>
              <a:t>細かい違いをみてみよう</a:t>
            </a:r>
            <a:endParaRPr lang="en-US" altLang="ja-JP" sz="4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プレゼンテーション1">
  <a:themeElements>
    <a:clrScheme name="プレゼンテーション1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プレゼンテーション1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>
    <a:extraClrScheme>
      <a:clrScheme name="プレゼンテーション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4938</TotalTime>
  <Words>492</Words>
  <Application>Microsoft Office PowerPoint</Application>
  <PresentationFormat>画面に合わせる (4:3)</PresentationFormat>
  <Paragraphs>147</Paragraphs>
  <Slides>28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28</vt:i4>
      </vt:variant>
    </vt:vector>
  </HeadingPairs>
  <TitlesOfParts>
    <vt:vector size="29" baseType="lpstr">
      <vt:lpstr>1_プレゼンテーション1</vt:lpstr>
      <vt:lpstr>スライド 1</vt:lpstr>
      <vt:lpstr>アジェンダ</vt:lpstr>
      <vt:lpstr>スライド 3</vt:lpstr>
      <vt:lpstr>Silverlightとは</vt:lpstr>
      <vt:lpstr>Silverlightとは</vt:lpstr>
      <vt:lpstr>2.0の特徴</vt:lpstr>
      <vt:lpstr>2.0って？</vt:lpstr>
      <vt:lpstr>2.0 Betaを試す環境</vt:lpstr>
      <vt:lpstr>スライド 9</vt:lpstr>
      <vt:lpstr>起動ルーチン</vt:lpstr>
      <vt:lpstr>起動ルーチン</vt:lpstr>
      <vt:lpstr>Application</vt:lpstr>
      <vt:lpstr>Application</vt:lpstr>
      <vt:lpstr>最初の画面、画面遷移</vt:lpstr>
      <vt:lpstr>最初の画面、画面遷移</vt:lpstr>
      <vt:lpstr>最初の画面、画面遷移</vt:lpstr>
      <vt:lpstr>最初の画面、画面遷移</vt:lpstr>
      <vt:lpstr>メッセージボックス</vt:lpstr>
      <vt:lpstr>メッセージボックス</vt:lpstr>
      <vt:lpstr>System.Windows.Browser　名前空間</vt:lpstr>
      <vt:lpstr>Panel要素</vt:lpstr>
      <vt:lpstr>Binding</vt:lpstr>
      <vt:lpstr>Binding</vt:lpstr>
      <vt:lpstr>Binding</vt:lpstr>
      <vt:lpstr>Binding</vt:lpstr>
      <vt:lpstr>UIElement.IsEnabledと、プロパティの継承</vt:lpstr>
      <vt:lpstr>スライド 27</vt:lpstr>
      <vt:lpstr>スライド 28</vt:lpstr>
    </vt:vector>
  </TitlesOfParts>
  <Company>UG Software.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わんくま同盟 大阪勉強会 #1</dc:title>
  <dc:creator>中 博俊</dc:creator>
  <cp:lastModifiedBy>わんくま同盟</cp:lastModifiedBy>
  <cp:revision>436</cp:revision>
  <dcterms:created xsi:type="dcterms:W3CDTF">2006-05-15T04:25:02Z</dcterms:created>
  <dcterms:modified xsi:type="dcterms:W3CDTF">2008-11-08T02:58:21Z</dcterms:modified>
</cp:coreProperties>
</file>