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sldIdLst>
    <p:sldId id="265" r:id="rId2"/>
    <p:sldId id="284" r:id="rId3"/>
    <p:sldId id="283" r:id="rId4"/>
    <p:sldId id="282" r:id="rId5"/>
    <p:sldId id="285" r:id="rId6"/>
    <p:sldId id="286" r:id="rId7"/>
    <p:sldId id="287" r:id="rId8"/>
    <p:sldId id="294" r:id="rId9"/>
    <p:sldId id="288" r:id="rId10"/>
    <p:sldId id="289" r:id="rId11"/>
    <p:sldId id="292" r:id="rId12"/>
    <p:sldId id="290" r:id="rId13"/>
    <p:sldId id="291" r:id="rId14"/>
    <p:sldId id="293" r:id="rId15"/>
    <p:sldId id="297" r:id="rId16"/>
    <p:sldId id="298" r:id="rId17"/>
    <p:sldId id="306" r:id="rId18"/>
    <p:sldId id="307" r:id="rId19"/>
    <p:sldId id="296" r:id="rId20"/>
    <p:sldId id="308" r:id="rId21"/>
    <p:sldId id="299" r:id="rId22"/>
    <p:sldId id="300" r:id="rId23"/>
    <p:sldId id="303" r:id="rId24"/>
    <p:sldId id="304" r:id="rId25"/>
    <p:sldId id="305" r:id="rId26"/>
    <p:sldId id="309" r:id="rId27"/>
    <p:sldId id="310" r:id="rId28"/>
    <p:sldId id="311" r:id="rId2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83135B"/>
    <a:srgbClr val="FDD3FB"/>
    <a:srgbClr val="C94165"/>
    <a:srgbClr val="FF99FF"/>
    <a:srgbClr val="B4266D"/>
    <a:srgbClr val="FFFF99"/>
    <a:srgbClr val="DA2098"/>
    <a:srgbClr val="D129BD"/>
    <a:srgbClr val="FF99CC"/>
    <a:srgbClr val="FFCC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91" autoAdjust="0"/>
    <p:restoredTop sz="95492" autoAdjust="0"/>
  </p:normalViewPr>
  <p:slideViewPr>
    <p:cSldViewPr>
      <p:cViewPr>
        <p:scale>
          <a:sx n="80" d="100"/>
          <a:sy n="80" d="100"/>
        </p:scale>
        <p:origin x="-20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172" y="-96"/>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2008/9/21</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28</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XML</a:t>
            </a:r>
            <a:r>
              <a:rPr kumimoji="1" lang="ja-JP" altLang="en-US" dirty="0" smtClean="0"/>
              <a:t>とは</a:t>
            </a:r>
            <a:r>
              <a:rPr kumimoji="1" lang="en-US" altLang="ja-JP" dirty="0" smtClean="0"/>
              <a:t>Extensible</a:t>
            </a:r>
            <a:r>
              <a:rPr kumimoji="1" lang="ja-JP" altLang="en-US" dirty="0" smtClean="0"/>
              <a:t> </a:t>
            </a:r>
            <a:r>
              <a:rPr kumimoji="1" lang="en-US" altLang="ja-JP" dirty="0" smtClean="0"/>
              <a:t>Markup</a:t>
            </a:r>
            <a:r>
              <a:rPr kumimoji="1" lang="ja-JP" altLang="en-US" dirty="0" smtClean="0"/>
              <a:t> </a:t>
            </a:r>
            <a:r>
              <a:rPr kumimoji="1" lang="en-US" altLang="ja-JP" dirty="0" smtClean="0"/>
              <a:t>Language</a:t>
            </a:r>
            <a:r>
              <a:rPr kumimoji="1" lang="ja-JP" altLang="en-US" dirty="0" smtClean="0"/>
              <a:t>の略で</a:t>
            </a:r>
            <a:endParaRPr kumimoji="1" lang="en-US" altLang="ja-JP" dirty="0" smtClean="0"/>
          </a:p>
          <a:p>
            <a:r>
              <a:rPr kumimoji="1" lang="ja-JP" altLang="en-US" dirty="0" smtClean="0"/>
              <a:t>データにマーク付けを追加するために必要な規則の集まりを定義しています。</a:t>
            </a:r>
            <a:endParaRPr kumimoji="1" lang="en-US" altLang="ja-JP" dirty="0" smtClean="0"/>
          </a:p>
          <a:p>
            <a:r>
              <a:rPr kumimoji="1" lang="ja-JP" altLang="en-US" dirty="0" smtClean="0"/>
              <a:t>マーク付けはデータに構造を追加し、そのデータの意味を語る手段を提供します。</a:t>
            </a:r>
            <a:endParaRPr kumimoji="1" lang="en-US" altLang="ja-JP" dirty="0" smtClean="0"/>
          </a:p>
          <a:p>
            <a:endParaRPr kumimoji="1" lang="en-US" altLang="ja-JP" dirty="0" smtClean="0"/>
          </a:p>
          <a:p>
            <a:r>
              <a:rPr kumimoji="1" lang="ja-JP" altLang="en-US" dirty="0" smtClean="0"/>
              <a:t>・・・というのが一般的なかた</a:t>
            </a:r>
            <a:r>
              <a:rPr kumimoji="1" lang="ja-JP" altLang="en-US" dirty="0" err="1" smtClean="0"/>
              <a:t>っ</a:t>
            </a:r>
            <a:r>
              <a:rPr kumimoji="1" lang="ja-JP" altLang="en-US" dirty="0" smtClean="0"/>
              <a:t>くるしい言い方ですが、</a:t>
            </a:r>
            <a:endParaRPr kumimoji="1" lang="en-US" altLang="ja-JP" dirty="0" smtClean="0"/>
          </a:p>
          <a:p>
            <a:r>
              <a:rPr kumimoji="1" lang="ja-JP" altLang="en-US" dirty="0" smtClean="0"/>
              <a:t>簡単に言ってしまえば</a:t>
            </a:r>
            <a:endParaRPr kumimoji="1" lang="en-US" altLang="ja-JP" dirty="0" smtClean="0"/>
          </a:p>
          <a:p>
            <a:r>
              <a:rPr kumimoji="1" lang="ja-JP" altLang="en-US" dirty="0" smtClean="0"/>
              <a:t>データを意味のあるフィールド毎に分離して、フィールドに名前をつけたものってことです。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lum bright="22000" contrast="-4000"/>
          </a:blip>
          <a:stretch>
            <a:fillRect/>
          </a:stretch>
        </p:blipFill>
        <p:spPr bwMode="auto">
          <a:xfrm>
            <a:off x="361613" y="285728"/>
            <a:ext cx="8277897"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C94165"/>
          </a:solidFill>
          <a:ln w="9525">
            <a:solidFill>
              <a:srgbClr val="FFCCFF"/>
            </a:solid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#20</a:t>
            </a:r>
            <a:r>
              <a:rPr kumimoji="0" lang="ja-JP" altLang="en-US" sz="2300" dirty="0" smtClean="0">
                <a:solidFill>
                  <a:schemeClr val="tx2"/>
                </a:solidFill>
                <a:ea typeface="ＭＳ Ｐゴシック" pitchFamily="50" charset="-128"/>
              </a:rPr>
              <a:t>　</a:t>
            </a:r>
            <a:r>
              <a:rPr kumimoji="0" lang="en-US" altLang="ja-JP" sz="2300" dirty="0" smtClean="0">
                <a:solidFill>
                  <a:schemeClr val="tx2"/>
                </a:solidFill>
                <a:ea typeface="ＭＳ Ｐゴシック" pitchFamily="50" charset="-128"/>
              </a:rPr>
              <a:t>[</a:t>
            </a:r>
            <a:r>
              <a:rPr kumimoji="0" lang="ja-JP" altLang="en-US" sz="2300" dirty="0" smtClean="0">
                <a:solidFill>
                  <a:schemeClr val="tx2"/>
                </a:solidFill>
                <a:ea typeface="ＭＳ Ｐゴシック" pitchFamily="50" charset="-128"/>
              </a:rPr>
              <a:t>ぴんくま</a:t>
            </a:r>
            <a:r>
              <a:rPr kumimoji="0" lang="en-US" altLang="ja-JP" sz="2300" dirty="0" smtClean="0">
                <a:solidFill>
                  <a:schemeClr val="tx2"/>
                </a:solidFill>
                <a:ea typeface="ＭＳ Ｐゴシック" pitchFamily="50" charset="-128"/>
              </a:rPr>
              <a:t>Day]</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tretch>
            <a:fillRect/>
          </a:stretch>
        </p:blipFill>
        <p:spPr bwMode="auto">
          <a:xfrm>
            <a:off x="360000" y="6166800"/>
            <a:ext cx="1645647" cy="572400"/>
          </a:xfrm>
          <a:prstGeom prst="rect">
            <a:avLst/>
          </a:prstGeom>
          <a:noFill/>
        </p:spPr>
      </p:pic>
    </p:spTree>
  </p:cSld>
  <p:clrMap bg1="lt1" tx1="dk1" bg2="lt2" tx2="dk2" accent1="accent1" accent2="accent2" accent3="accent3" accent4="accent4" accent5="accent5" accent6="accent6" hlink="hlink" folHlink="folHlink"/>
  <p:sldLayoutIdLst>
    <p:sldLayoutId id="2147483651"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t>XML with </a:t>
            </a:r>
            <a:r>
              <a:rPr lang="en-US" sz="6000" dirty="0" err="1" smtClean="0"/>
              <a:t>SQLServer</a:t>
            </a:r>
            <a:endParaRPr lang="en-US" sz="6000" dirty="0" smtClean="0"/>
          </a:p>
          <a:p>
            <a:pPr algn="ctr">
              <a:buNone/>
            </a:pPr>
            <a:r>
              <a:rPr lang="en-US" sz="3600" dirty="0" smtClean="0"/>
              <a:t>～let's take fun when you can do it～</a:t>
            </a:r>
          </a:p>
          <a:p>
            <a:pPr algn="ctr">
              <a:buNone/>
            </a:pPr>
            <a:endParaRPr lang="en-US" altLang="ja-JP" sz="3600" dirty="0" smtClean="0">
              <a:latin typeface="メイリオ" pitchFamily="50" charset="-128"/>
              <a:ea typeface="メイリオ" pitchFamily="50" charset="-128"/>
              <a:cs typeface="Arial Unicode MS" pitchFamily="50" charset="-128"/>
            </a:endParaRPr>
          </a:p>
          <a:p>
            <a:pPr algn="ctr">
              <a:buNone/>
            </a:pPr>
            <a:endParaRPr lang="en-US" altLang="ja-JP" sz="3600" dirty="0" smtClean="0">
              <a:latin typeface="メイリオ" pitchFamily="50" charset="-128"/>
              <a:ea typeface="メイリオ" pitchFamily="50" charset="-128"/>
              <a:cs typeface="Arial Unicode MS" pitchFamily="50" charset="-128"/>
            </a:endParaRPr>
          </a:p>
          <a:p>
            <a:pPr algn="ctr">
              <a:buNone/>
            </a:pPr>
            <a:endParaRPr lang="en-US" altLang="ja-JP" sz="3600" smtClean="0">
              <a:latin typeface="メイリオ" pitchFamily="50" charset="-128"/>
              <a:ea typeface="メイリオ" pitchFamily="50" charset="-128"/>
              <a:cs typeface="Arial Unicode MS" pitchFamily="50" charset="-128"/>
            </a:endParaRPr>
          </a:p>
          <a:p>
            <a:pPr algn="ctr">
              <a:buNone/>
            </a:pPr>
            <a:endParaRPr lang="en-US" altLang="ja-JP" sz="3600" dirty="0" smtClean="0">
              <a:latin typeface="メイリオ" pitchFamily="50" charset="-128"/>
              <a:ea typeface="メイリオ" pitchFamily="50" charset="-128"/>
              <a:cs typeface="Arial Unicode MS" pitchFamily="50" charset="-128"/>
            </a:endParaRPr>
          </a:p>
          <a:p>
            <a:pPr algn="r">
              <a:buNone/>
            </a:pPr>
            <a:r>
              <a:rPr lang="en-US" sz="3600" dirty="0" smtClean="0"/>
              <a:t>Presented by </a:t>
            </a:r>
            <a:r>
              <a:rPr lang="ja-JP" altLang="en-US" sz="3600" dirty="0" smtClean="0"/>
              <a:t>夏椰</a:t>
            </a:r>
            <a:r>
              <a:rPr lang="en-US" altLang="ja-JP" sz="3600" dirty="0" smtClean="0"/>
              <a:t>(</a:t>
            </a:r>
            <a:r>
              <a:rPr lang="ja-JP" altLang="en-US" sz="3600" dirty="0" smtClean="0"/>
              <a:t>今川　美保</a:t>
            </a:r>
            <a:r>
              <a:rPr lang="en-US" altLang="ja-JP" sz="3600" dirty="0" smtClean="0"/>
              <a:t>)</a:t>
            </a:r>
            <a:r>
              <a:rPr lang="en-US" sz="3600" dirty="0" smtClean="0"/>
              <a:t> </a:t>
            </a:r>
            <a:endParaRPr lang="ja-JP" altLang="ja-JP" sz="3600" dirty="0" smtClean="0">
              <a:latin typeface="メイリオ" pitchFamily="50" charset="-128"/>
              <a:ea typeface="メイリオ" pitchFamily="50" charset="-128"/>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XMLSchema</a:t>
            </a:r>
            <a:r>
              <a:rPr lang="ja-JP" altLang="en-US" dirty="0" smtClean="0"/>
              <a:t>とは</a:t>
            </a:r>
            <a:endParaRPr lang="en-US" altLang="ja-JP" dirty="0" smtClean="0"/>
          </a:p>
          <a:p>
            <a:pPr>
              <a:buNone/>
            </a:pPr>
            <a:endParaRPr lang="en-US" altLang="ja-JP" sz="2800" dirty="0" smtClean="0"/>
          </a:p>
          <a:p>
            <a:pPr>
              <a:buNone/>
            </a:pPr>
            <a:endParaRPr lang="en-US" altLang="ja-JP" sz="2800" dirty="0" smtClean="0"/>
          </a:p>
          <a:p>
            <a:pPr>
              <a:buNone/>
            </a:pPr>
            <a:r>
              <a:rPr lang="en-US" altLang="ja-JP" sz="2800" dirty="0" smtClean="0"/>
              <a:t>	</a:t>
            </a:r>
          </a:p>
          <a:p>
            <a:pPr>
              <a:buNone/>
            </a:pPr>
            <a:r>
              <a:rPr lang="en-US" altLang="ja-JP" sz="2800" dirty="0" smtClean="0"/>
              <a:t>	ex)</a:t>
            </a:r>
          </a:p>
        </p:txBody>
      </p:sp>
      <p:sp>
        <p:nvSpPr>
          <p:cNvPr id="4" name="テキスト ボックス 3"/>
          <p:cNvSpPr txBox="1"/>
          <p:nvPr/>
        </p:nvSpPr>
        <p:spPr>
          <a:xfrm>
            <a:off x="1428728" y="1857364"/>
            <a:ext cx="7000924" cy="3493264"/>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lIns="0" tIns="0" rIns="0" rtlCol="0">
            <a:spAutoFit/>
            <a:flatTx/>
          </a:bodyPr>
          <a:lstStyle/>
          <a:p>
            <a:pPr lvl="1">
              <a:buNone/>
            </a:pPr>
            <a:r>
              <a:rPr lang="en-US" altLang="ja-JP" sz="1400" dirty="0" smtClean="0">
                <a:solidFill>
                  <a:srgbClr val="002060"/>
                </a:solidFill>
                <a:effectLst>
                  <a:outerShdw blurRad="50800" dist="38100" dir="2700000" algn="tl" rotWithShape="0">
                    <a:prstClr val="black">
                      <a:alpha val="40000"/>
                    </a:prstClr>
                  </a:outerShdw>
                </a:effectLst>
              </a:rPr>
              <a:t>&lt;?xml version="1.0" encoding="utf-8"?&gt;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a:t>
            </a:r>
            <a:r>
              <a:rPr lang="en-US" altLang="ja-JP" sz="1400" dirty="0" err="1" smtClean="0">
                <a:solidFill>
                  <a:srgbClr val="002060"/>
                </a:solidFill>
                <a:effectLst>
                  <a:outerShdw blurRad="50800" dist="38100" dir="2700000" algn="tl" rotWithShape="0">
                    <a:prstClr val="black">
                      <a:alpha val="40000"/>
                    </a:prstClr>
                  </a:outerShdw>
                </a:effectLst>
              </a:rPr>
              <a:t>xsd:schema</a:t>
            </a:r>
            <a:r>
              <a:rPr lang="en-US" altLang="ja-JP" sz="1400" dirty="0" smtClean="0">
                <a:solidFill>
                  <a:srgbClr val="002060"/>
                </a:solidFill>
                <a:effectLst>
                  <a:outerShdw blurRad="50800" dist="38100" dir="2700000" algn="tl" rotWithShape="0">
                    <a:prstClr val="black">
                      <a:alpha val="40000"/>
                    </a:prstClr>
                  </a:outerShdw>
                </a:effectLst>
              </a:rPr>
              <a:t> </a:t>
            </a:r>
            <a:r>
              <a:rPr lang="en-US" altLang="ja-JP" sz="1400" dirty="0" err="1" smtClean="0">
                <a:solidFill>
                  <a:srgbClr val="002060"/>
                </a:solidFill>
                <a:effectLst>
                  <a:outerShdw blurRad="50800" dist="38100" dir="2700000" algn="tl" rotWithShape="0">
                    <a:prstClr val="black">
                      <a:alpha val="40000"/>
                    </a:prstClr>
                  </a:outerShdw>
                </a:effectLst>
              </a:rPr>
              <a:t>xmlns:xsd</a:t>
            </a:r>
            <a:r>
              <a:rPr lang="en-US" altLang="ja-JP" sz="1400" dirty="0" smtClean="0">
                <a:solidFill>
                  <a:srgbClr val="002060"/>
                </a:solidFill>
                <a:effectLst>
                  <a:outerShdw blurRad="50800" dist="38100" dir="2700000" algn="tl" rotWithShape="0">
                    <a:prstClr val="black">
                      <a:alpha val="40000"/>
                    </a:prstClr>
                  </a:outerShdw>
                </a:effectLst>
              </a:rPr>
              <a:t>="http://www.w3.org/2001/XMLSchema"&gt;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xsd:complexType</a:t>
            </a:r>
            <a:r>
              <a:rPr lang="en-US" altLang="ja-JP" sz="1400" dirty="0" smtClean="0">
                <a:solidFill>
                  <a:srgbClr val="002060"/>
                </a:solidFill>
                <a:effectLst>
                  <a:outerShdw blurRad="50800" dist="38100" dir="2700000" algn="tl" rotWithShape="0">
                    <a:prstClr val="black">
                      <a:alpha val="40000"/>
                    </a:prstClr>
                  </a:outerShdw>
                </a:effectLst>
              </a:rPr>
              <a:t> name="group"&gt;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xsd:sequence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xsd:element</a:t>
            </a:r>
            <a:r>
              <a:rPr lang="en-US" altLang="ja-JP" sz="1400" dirty="0" smtClean="0">
                <a:solidFill>
                  <a:srgbClr val="002060"/>
                </a:solidFill>
                <a:effectLst>
                  <a:outerShdw blurRad="50800" dist="38100" dir="2700000" algn="tl" rotWithShape="0">
                    <a:prstClr val="black">
                      <a:alpha val="40000"/>
                    </a:prstClr>
                  </a:outerShdw>
                </a:effectLst>
              </a:rPr>
              <a:t> name="name" type="</a:t>
            </a:r>
            <a:r>
              <a:rPr lang="en-US" altLang="ja-JP" sz="1400" dirty="0" err="1" smtClean="0">
                <a:solidFill>
                  <a:srgbClr val="002060"/>
                </a:solidFill>
                <a:effectLst>
                  <a:outerShdw blurRad="50800" dist="38100" dir="2700000" algn="tl" rotWithShape="0">
                    <a:prstClr val="black">
                      <a:alpha val="40000"/>
                    </a:prstClr>
                  </a:outerShdw>
                </a:effectLst>
              </a:rPr>
              <a:t>xsd:string</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xsd:element</a:t>
            </a:r>
            <a:r>
              <a:rPr lang="en-US" altLang="ja-JP" sz="1400" dirty="0" smtClean="0">
                <a:solidFill>
                  <a:srgbClr val="002060"/>
                </a:solidFill>
                <a:effectLst>
                  <a:outerShdw blurRad="50800" dist="38100" dir="2700000" algn="tl" rotWithShape="0">
                    <a:prstClr val="black">
                      <a:alpha val="40000"/>
                    </a:prstClr>
                  </a:outerShdw>
                </a:effectLst>
              </a:rPr>
              <a:t> name="member" type="Member"/&gt;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xsd:sequence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xsd:complexType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xsd:complexType</a:t>
            </a:r>
            <a:r>
              <a:rPr lang="en-US" altLang="ja-JP" sz="1400" dirty="0" smtClean="0">
                <a:solidFill>
                  <a:srgbClr val="002060"/>
                </a:solidFill>
                <a:effectLst>
                  <a:outerShdw blurRad="50800" dist="38100" dir="2700000" algn="tl" rotWithShape="0">
                    <a:prstClr val="black">
                      <a:alpha val="40000"/>
                    </a:prstClr>
                  </a:outerShdw>
                </a:effectLst>
              </a:rPr>
              <a:t> name="Member"&gt;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xsd:sequence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xsd:element</a:t>
            </a:r>
            <a:r>
              <a:rPr lang="en-US" altLang="ja-JP" sz="1400" dirty="0" smtClean="0">
                <a:solidFill>
                  <a:srgbClr val="002060"/>
                </a:solidFill>
                <a:effectLst>
                  <a:outerShdw blurRad="50800" dist="38100" dir="2700000" algn="tl" rotWithShape="0">
                    <a:prstClr val="black">
                      <a:alpha val="40000"/>
                    </a:prstClr>
                  </a:outerShdw>
                </a:effectLst>
              </a:rPr>
              <a:t> name="name" type="</a:t>
            </a:r>
            <a:r>
              <a:rPr lang="en-US" altLang="ja-JP" sz="1400" dirty="0" err="1" smtClean="0">
                <a:solidFill>
                  <a:srgbClr val="002060"/>
                </a:solidFill>
                <a:effectLst>
                  <a:outerShdw blurRad="50800" dist="38100" dir="2700000" algn="tl" rotWithShape="0">
                    <a:prstClr val="black">
                      <a:alpha val="40000"/>
                    </a:prstClr>
                  </a:outerShdw>
                </a:effectLst>
              </a:rPr>
              <a:t>xsd:string</a:t>
            </a:r>
            <a:r>
              <a:rPr lang="en-US" altLang="ja-JP" sz="1400" dirty="0" smtClean="0">
                <a:solidFill>
                  <a:srgbClr val="002060"/>
                </a:solidFill>
                <a:effectLst>
                  <a:outerShdw blurRad="50800" dist="38100" dir="2700000" algn="tl" rotWithShape="0">
                    <a:prstClr val="black">
                      <a:alpha val="40000"/>
                    </a:prstClr>
                  </a:outerShdw>
                </a:effectLst>
              </a:rPr>
              <a:t>" </a:t>
            </a:r>
          </a:p>
          <a:p>
            <a:pPr lvl="1">
              <a:buNone/>
            </a:pPr>
            <a:r>
              <a:rPr lang="en-US" altLang="ja-JP" sz="1400" dirty="0" smtClean="0">
                <a:solidFill>
                  <a:srgbClr val="002060"/>
                </a:solidFill>
                <a:effectLst>
                  <a:outerShdw blurRad="50800" dist="38100" dir="2700000" algn="tl" rotWithShape="0">
                    <a:prstClr val="black">
                      <a:alpha val="40000"/>
                    </a:prstClr>
                  </a:outerShdw>
                </a:effectLst>
              </a:rPr>
              <a:t>			</a:t>
            </a:r>
            <a:r>
              <a:rPr lang="ja-JP" altLang="en-US" sz="1400" dirty="0" smtClean="0">
                <a:solidFill>
                  <a:srgbClr val="002060"/>
                </a:solidFill>
                <a:effectLst>
                  <a:outerShdw blurRad="50800" dist="38100" dir="2700000" algn="tl" rotWithShape="0">
                    <a:prstClr val="black">
                      <a:alpha val="40000"/>
                    </a:prstClr>
                  </a:outerShdw>
                </a:effectLst>
              </a:rPr>
              <a:t>          </a:t>
            </a:r>
            <a:r>
              <a:rPr lang="en-US" altLang="ja-JP" sz="1400" dirty="0" err="1" smtClean="0">
                <a:solidFill>
                  <a:srgbClr val="002060"/>
                </a:solidFill>
                <a:effectLst>
                  <a:outerShdw blurRad="50800" dist="38100" dir="2700000" algn="tl" rotWithShape="0">
                    <a:prstClr val="black">
                      <a:alpha val="40000"/>
                    </a:prstClr>
                  </a:outerShdw>
                </a:effectLst>
              </a:rPr>
              <a:t>minOccurs</a:t>
            </a:r>
            <a:r>
              <a:rPr lang="en-US" altLang="ja-JP" sz="1400" dirty="0" smtClean="0">
                <a:solidFill>
                  <a:srgbClr val="002060"/>
                </a:solidFill>
                <a:effectLst>
                  <a:outerShdw blurRad="50800" dist="38100" dir="2700000" algn="tl" rotWithShape="0">
                    <a:prstClr val="black">
                      <a:alpha val="40000"/>
                    </a:prstClr>
                  </a:outerShdw>
                </a:effectLst>
              </a:rPr>
              <a:t>="1" </a:t>
            </a:r>
            <a:r>
              <a:rPr lang="en-US" altLang="ja-JP" sz="1400" dirty="0" err="1" smtClean="0">
                <a:solidFill>
                  <a:srgbClr val="002060"/>
                </a:solidFill>
                <a:effectLst>
                  <a:outerShdw blurRad="50800" dist="38100" dir="2700000" algn="tl" rotWithShape="0">
                    <a:prstClr val="black">
                      <a:alpha val="40000"/>
                    </a:prstClr>
                  </a:outerShdw>
                </a:effectLst>
              </a:rPr>
              <a:t>maxOccurs</a:t>
            </a:r>
            <a:r>
              <a:rPr lang="en-US" altLang="ja-JP" sz="1400" dirty="0" smtClean="0">
                <a:solidFill>
                  <a:srgbClr val="002060"/>
                </a:solidFill>
                <a:effectLst>
                  <a:outerShdw blurRad="50800" dist="38100" dir="2700000" algn="tl" rotWithShape="0">
                    <a:prstClr val="black">
                      <a:alpha val="40000"/>
                    </a:prstClr>
                  </a:outerShdw>
                </a:effectLst>
              </a:rPr>
              <a:t>="unbounded"/&gt;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xsd:sequence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xsd:complexType</a:t>
            </a:r>
            <a:r>
              <a:rPr lang="en-US" altLang="ja-JP" sz="1400" dirty="0" smtClean="0">
                <a:solidFill>
                  <a:srgbClr val="002060"/>
                </a:solidFill>
                <a:effectLst>
                  <a:outerShdw blurRad="50800" dist="38100" dir="2700000" algn="tl" rotWithShape="0">
                    <a:prstClr val="black">
                      <a:alpha val="40000"/>
                    </a:prstClr>
                  </a:outerShdw>
                </a:effectLst>
              </a:rPr>
              <a:t>&gt;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xsd:element</a:t>
            </a:r>
            <a:r>
              <a:rPr lang="en-US" altLang="ja-JP" sz="1400" dirty="0" smtClean="0">
                <a:solidFill>
                  <a:srgbClr val="002060"/>
                </a:solidFill>
                <a:effectLst>
                  <a:outerShdw blurRad="50800" dist="38100" dir="2700000" algn="tl" rotWithShape="0">
                    <a:prstClr val="black">
                      <a:alpha val="40000"/>
                    </a:prstClr>
                  </a:outerShdw>
                </a:effectLst>
              </a:rPr>
              <a:t> name="group" type="group"/&gt;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a:t>
            </a:r>
            <a:r>
              <a:rPr lang="en-US" altLang="ja-JP" sz="1400" dirty="0" err="1" smtClean="0">
                <a:solidFill>
                  <a:srgbClr val="002060"/>
                </a:solidFill>
                <a:effectLst>
                  <a:outerShdw blurRad="50800" dist="38100" dir="2700000" algn="tl" rotWithShape="0">
                    <a:prstClr val="black">
                      <a:alpha val="40000"/>
                    </a:prstClr>
                  </a:outerShdw>
                </a:effectLst>
              </a:rPr>
              <a:t>xsd:schema</a:t>
            </a:r>
            <a:r>
              <a:rPr lang="en-US" altLang="ja-JP" sz="1400" dirty="0" smtClean="0">
                <a:solidFill>
                  <a:srgbClr val="002060"/>
                </a:solidFill>
                <a:effectLst>
                  <a:outerShdw blurRad="50800" dist="38100" dir="2700000" algn="tl" rotWithShape="0">
                    <a:prstClr val="black">
                      <a:alpha val="40000"/>
                    </a:prstClr>
                  </a:outerShdw>
                </a:effectLst>
              </a:rPr>
              <a:t>&gt;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nchor="ctr"/>
          <a:lstStyle/>
          <a:p>
            <a:pPr algn="ctr">
              <a:buNone/>
            </a:pPr>
            <a:r>
              <a:rPr kumimoji="1" lang="en-US" altLang="ja-JP" sz="4400" dirty="0" smtClean="0"/>
              <a:t>DEMO</a:t>
            </a:r>
          </a:p>
          <a:p>
            <a:pPr algn="ctr">
              <a:buNone/>
            </a:pPr>
            <a:r>
              <a:rPr lang="en-US" altLang="ja-JP" sz="4400" dirty="0" smtClean="0"/>
              <a:t>(XML</a:t>
            </a:r>
            <a:r>
              <a:rPr lang="ja-JP" altLang="en-US" sz="4400" dirty="0" smtClean="0"/>
              <a:t> </a:t>
            </a:r>
            <a:r>
              <a:rPr lang="en-US" altLang="ja-JP" sz="4400" dirty="0" smtClean="0"/>
              <a:t>Schema)</a:t>
            </a:r>
            <a:endParaRPr kumimoji="1" lang="ja-JP" altLang="en-US" sz="4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XQuery</a:t>
            </a:r>
            <a:r>
              <a:rPr lang="ja-JP" altLang="en-US" dirty="0" smtClean="0"/>
              <a:t>とは</a:t>
            </a:r>
            <a:endParaRPr lang="en-US" altLang="ja-JP" dirty="0" smtClean="0"/>
          </a:p>
          <a:p>
            <a:pPr lvl="1"/>
            <a:r>
              <a:rPr lang="en-US" altLang="ja-JP" dirty="0" smtClean="0"/>
              <a:t>XML</a:t>
            </a:r>
            <a:r>
              <a:rPr lang="ja-JP" altLang="en-US" dirty="0" smtClean="0"/>
              <a:t>文書の問い合わせを行うための言語</a:t>
            </a:r>
            <a:endParaRPr lang="en-US" altLang="ja-JP" dirty="0" smtClean="0"/>
          </a:p>
          <a:p>
            <a:pPr lvl="1"/>
            <a:r>
              <a:rPr lang="en-US" altLang="ja-JP" dirty="0" err="1" smtClean="0"/>
              <a:t>XPath</a:t>
            </a:r>
            <a:r>
              <a:rPr lang="ja-JP" altLang="en-US" dirty="0" smtClean="0"/>
              <a:t>は特定要素を指し示すのに対し、</a:t>
            </a:r>
            <a:endParaRPr lang="en-US" altLang="ja-JP" dirty="0" smtClean="0"/>
          </a:p>
          <a:p>
            <a:pPr lvl="1">
              <a:buNone/>
            </a:pPr>
            <a:r>
              <a:rPr lang="en-US" altLang="ja-JP" dirty="0" smtClean="0"/>
              <a:t>	</a:t>
            </a:r>
            <a:r>
              <a:rPr lang="en-US" altLang="ja-JP" dirty="0" err="1" smtClean="0"/>
              <a:t>XQuery</a:t>
            </a:r>
            <a:r>
              <a:rPr lang="ja-JP" altLang="en-US" dirty="0" smtClean="0"/>
              <a:t>はデータを参照するための</a:t>
            </a:r>
            <a:endParaRPr lang="en-US" altLang="ja-JP" dirty="0" smtClean="0"/>
          </a:p>
          <a:p>
            <a:pPr lvl="1">
              <a:buNone/>
            </a:pPr>
            <a:r>
              <a:rPr lang="en-US" altLang="ja-JP" dirty="0" smtClean="0"/>
              <a:t>	</a:t>
            </a:r>
            <a:r>
              <a:rPr lang="ja-JP" altLang="en-US" dirty="0" smtClean="0"/>
              <a:t>機能を提供する</a:t>
            </a:r>
            <a:endParaRPr lang="en-US" altLang="ja-JP" dirty="0" smtClean="0"/>
          </a:p>
          <a:p>
            <a:pPr lvl="1">
              <a:buNone/>
            </a:pPr>
            <a:r>
              <a:rPr lang="ja-JP" altLang="en-US" dirty="0" smtClean="0"/>
              <a:t>   </a:t>
            </a:r>
            <a:r>
              <a:rPr lang="en-US" altLang="ja-JP" sz="2400" dirty="0" smtClean="0"/>
              <a:t>(XPath2.0</a:t>
            </a:r>
            <a:r>
              <a:rPr lang="ja-JP" altLang="en-US" sz="2400" dirty="0" smtClean="0"/>
              <a:t>の拡張が</a:t>
            </a:r>
            <a:r>
              <a:rPr lang="en-US" altLang="ja-JP" sz="2400" dirty="0" smtClean="0"/>
              <a:t>XQuery1.0)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XQuery</a:t>
            </a:r>
            <a:r>
              <a:rPr lang="ja-JP" altLang="en-US" dirty="0" smtClean="0"/>
              <a:t>とは</a:t>
            </a:r>
            <a:endParaRPr lang="en-US" altLang="ja-JP" dirty="0" smtClean="0"/>
          </a:p>
          <a:p>
            <a:pPr lvl="1"/>
            <a:r>
              <a:rPr lang="en-US" altLang="ja-JP" dirty="0" smtClean="0"/>
              <a:t>XML</a:t>
            </a:r>
            <a:r>
              <a:rPr lang="ja-JP" altLang="en-US" dirty="0" smtClean="0"/>
              <a:t>文書の問い合わせを行うための言語</a:t>
            </a:r>
            <a:endParaRPr lang="en-US" altLang="ja-JP" dirty="0" smtClean="0"/>
          </a:p>
          <a:p>
            <a:pPr lvl="1"/>
            <a:r>
              <a:rPr lang="en-US" altLang="ja-JP" dirty="0" err="1" smtClean="0"/>
              <a:t>XPath</a:t>
            </a:r>
            <a:r>
              <a:rPr lang="ja-JP" altLang="en-US" dirty="0" smtClean="0"/>
              <a:t>は特定要素を指し示すのに対し、</a:t>
            </a:r>
            <a:endParaRPr lang="en-US" altLang="ja-JP" dirty="0" smtClean="0"/>
          </a:p>
          <a:p>
            <a:pPr lvl="1">
              <a:buNone/>
            </a:pPr>
            <a:r>
              <a:rPr lang="en-US" altLang="ja-JP" dirty="0" smtClean="0"/>
              <a:t>	</a:t>
            </a:r>
            <a:r>
              <a:rPr lang="en-US" altLang="ja-JP" dirty="0" err="1" smtClean="0"/>
              <a:t>XQuery</a:t>
            </a:r>
            <a:r>
              <a:rPr lang="ja-JP" altLang="en-US" dirty="0" smtClean="0"/>
              <a:t>はデータを参照するための</a:t>
            </a:r>
            <a:endParaRPr lang="en-US" altLang="ja-JP" dirty="0" smtClean="0"/>
          </a:p>
          <a:p>
            <a:pPr lvl="1">
              <a:buNone/>
            </a:pPr>
            <a:r>
              <a:rPr lang="en-US" altLang="ja-JP" dirty="0" smtClean="0"/>
              <a:t>	</a:t>
            </a:r>
            <a:r>
              <a:rPr lang="ja-JP" altLang="en-US" dirty="0" smtClean="0"/>
              <a:t>機能を提供する</a:t>
            </a:r>
            <a:endParaRPr lang="en-US" altLang="ja-JP" dirty="0" smtClean="0"/>
          </a:p>
          <a:p>
            <a:pPr lvl="1">
              <a:buNone/>
            </a:pPr>
            <a:r>
              <a:rPr lang="ja-JP" altLang="en-US" dirty="0" smtClean="0"/>
              <a:t>   </a:t>
            </a:r>
            <a:r>
              <a:rPr lang="en-US" altLang="ja-JP" sz="2400" dirty="0" smtClean="0"/>
              <a:t>(XPath2.0</a:t>
            </a:r>
            <a:r>
              <a:rPr lang="ja-JP" altLang="en-US" sz="2400" dirty="0" smtClean="0"/>
              <a:t>の拡張が</a:t>
            </a:r>
            <a:r>
              <a:rPr lang="en-US" altLang="ja-JP" sz="2400" dirty="0" smtClean="0"/>
              <a:t>XQuery1.0)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nchor="ctr"/>
          <a:lstStyle/>
          <a:p>
            <a:pPr algn="ctr">
              <a:buNone/>
            </a:pPr>
            <a:r>
              <a:rPr kumimoji="1" lang="en-US" altLang="ja-JP" sz="4400" dirty="0" smtClean="0"/>
              <a:t>DEMO</a:t>
            </a:r>
          </a:p>
          <a:p>
            <a:pPr algn="ctr">
              <a:buNone/>
            </a:pPr>
            <a:r>
              <a:rPr lang="en-US" altLang="ja-JP" sz="4400" dirty="0" smtClean="0"/>
              <a:t>(</a:t>
            </a:r>
            <a:r>
              <a:rPr lang="en-US" altLang="ja-JP" sz="4400" dirty="0" err="1" smtClean="0"/>
              <a:t>XQuery</a:t>
            </a:r>
            <a:r>
              <a:rPr lang="en-US" altLang="ja-JP" sz="4400" dirty="0" smtClean="0"/>
              <a:t>)</a:t>
            </a:r>
            <a:endParaRPr kumimoji="1" lang="ja-JP" altLang="en-US" sz="4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pPr lvl="1">
              <a:buNone/>
            </a:pPr>
            <a:r>
              <a:rPr lang="ja-JP" altLang="en-US" dirty="0" smtClean="0"/>
              <a:t>テーブル一覧</a:t>
            </a:r>
            <a:r>
              <a:rPr lang="en-US" altLang="ja-JP" dirty="0" smtClean="0"/>
              <a:t>(RDB-</a:t>
            </a:r>
            <a:r>
              <a:rPr lang="ja-JP" altLang="en-US" dirty="0" smtClean="0"/>
              <a:t>共通</a:t>
            </a:r>
            <a:r>
              <a:rPr lang="en-US" altLang="ja-JP" dirty="0" smtClean="0"/>
              <a:t>)</a:t>
            </a:r>
          </a:p>
          <a:p>
            <a:pPr lvl="1">
              <a:buNone/>
            </a:pPr>
            <a:r>
              <a:rPr lang="en-US" altLang="ja-JP" dirty="0" smtClean="0"/>
              <a:t>	</a:t>
            </a:r>
          </a:p>
        </p:txBody>
      </p:sp>
      <p:graphicFrame>
        <p:nvGraphicFramePr>
          <p:cNvPr id="6" name="表 5"/>
          <p:cNvGraphicFramePr>
            <a:graphicFrameLocks noGrp="1"/>
          </p:cNvGraphicFramePr>
          <p:nvPr/>
        </p:nvGraphicFramePr>
        <p:xfrm>
          <a:off x="1714480" y="1571612"/>
          <a:ext cx="5572164" cy="1483360"/>
        </p:xfrm>
        <a:graphic>
          <a:graphicData uri="http://schemas.openxmlformats.org/drawingml/2006/table">
            <a:tbl>
              <a:tblPr firstRow="1" bandRow="1">
                <a:tableStyleId>{5C22544A-7EE6-4342-B048-85BDC9FD1C3A}</a:tableStyleId>
              </a:tblPr>
              <a:tblGrid>
                <a:gridCol w="571504"/>
                <a:gridCol w="1357322"/>
                <a:gridCol w="1857388"/>
                <a:gridCol w="1785950"/>
              </a:tblGrid>
              <a:tr h="370840">
                <a:tc gridSpan="4">
                  <a:txBody>
                    <a:bodyPr/>
                    <a:lstStyle/>
                    <a:p>
                      <a:r>
                        <a:rPr kumimoji="1" lang="en-US" altLang="ja-JP" dirty="0" smtClean="0">
                          <a:solidFill>
                            <a:sysClr val="windowText" lastClr="000000"/>
                          </a:solidFill>
                        </a:rPr>
                        <a:t>Students</a:t>
                      </a:r>
                      <a:endParaRPr kumimoji="1" lang="ja-JP" altLang="en-US" dirty="0">
                        <a:solidFill>
                          <a:sysClr val="windowText" lastClr="000000"/>
                        </a:solidFill>
                      </a:endParaRPr>
                    </a:p>
                  </a:txBody>
                  <a:tcPr>
                    <a:cell3D prstMaterial="dkEdge">
                      <a:bevel/>
                      <a:lightRig rig="flood" dir="t"/>
                    </a:cell3D>
                    <a:solidFill>
                      <a:srgbClr val="83135B">
                        <a:alpha val="30980"/>
                      </a:srgb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70840">
                <a:tc>
                  <a:txBody>
                    <a:bodyPr/>
                    <a:lstStyle/>
                    <a:p>
                      <a:r>
                        <a:rPr kumimoji="1" lang="en-US" altLang="ja-JP" dirty="0" smtClean="0"/>
                        <a:t>PK</a:t>
                      </a:r>
                    </a:p>
                  </a:txBody>
                  <a:tcPr>
                    <a:cell3D prstMaterial="dkEdge">
                      <a:bevel/>
                      <a:lightRig rig="flood" dir="t"/>
                    </a:cell3D>
                    <a:solidFill>
                      <a:srgbClr val="83135B">
                        <a:alpha val="30980"/>
                      </a:srgbClr>
                    </a:solidFill>
                  </a:tcPr>
                </a:tc>
                <a:tc>
                  <a:txBody>
                    <a:bodyPr/>
                    <a:lstStyle/>
                    <a:p>
                      <a:r>
                        <a:rPr kumimoji="1" lang="en-US" altLang="ja-JP" dirty="0" err="1" smtClean="0"/>
                        <a:t>StudentId</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decimal(8,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70840">
                <a:tc>
                  <a:txBody>
                    <a:bodyPr/>
                    <a:lstStyle/>
                    <a:p>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KanjiName</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varchar</a:t>
                      </a:r>
                      <a:r>
                        <a:rPr kumimoji="1" lang="en-US" altLang="ja-JP" dirty="0" smtClean="0"/>
                        <a:t>(50)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70840">
                <a:tc>
                  <a:txBody>
                    <a:bodyPr/>
                    <a:lstStyle/>
                    <a:p>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KanaName</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nchar</a:t>
                      </a:r>
                      <a:r>
                        <a:rPr kumimoji="1" lang="en-US" altLang="ja-JP" dirty="0" smtClean="0"/>
                        <a:t>(10)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bl>
          </a:graphicData>
        </a:graphic>
      </p:graphicFrame>
      <p:graphicFrame>
        <p:nvGraphicFramePr>
          <p:cNvPr id="5" name="表 4"/>
          <p:cNvGraphicFramePr>
            <a:graphicFrameLocks noGrp="1"/>
          </p:cNvGraphicFramePr>
          <p:nvPr/>
        </p:nvGraphicFramePr>
        <p:xfrm>
          <a:off x="1714480" y="4143380"/>
          <a:ext cx="5572164" cy="1112520"/>
        </p:xfrm>
        <a:graphic>
          <a:graphicData uri="http://schemas.openxmlformats.org/drawingml/2006/table">
            <a:tbl>
              <a:tblPr firstRow="1" bandRow="1">
                <a:tableStyleId>{5C22544A-7EE6-4342-B048-85BDC9FD1C3A}</a:tableStyleId>
              </a:tblPr>
              <a:tblGrid>
                <a:gridCol w="571504"/>
                <a:gridCol w="1357322"/>
                <a:gridCol w="1857388"/>
                <a:gridCol w="1785950"/>
              </a:tblGrid>
              <a:tr h="370840">
                <a:tc gridSpan="4">
                  <a:txBody>
                    <a:bodyPr/>
                    <a:lstStyle/>
                    <a:p>
                      <a:r>
                        <a:rPr kumimoji="1" lang="en-US" altLang="ja-JP" dirty="0" smtClean="0">
                          <a:solidFill>
                            <a:sysClr val="windowText" lastClr="000000"/>
                          </a:solidFill>
                        </a:rPr>
                        <a:t>Tests</a:t>
                      </a:r>
                      <a:endParaRPr kumimoji="1" lang="ja-JP" altLang="en-US" dirty="0">
                        <a:solidFill>
                          <a:sysClr val="windowText" lastClr="000000"/>
                        </a:solidFill>
                      </a:endParaRPr>
                    </a:p>
                  </a:txBody>
                  <a:tcPr>
                    <a:cell3D prstMaterial="dkEdge">
                      <a:bevel/>
                      <a:lightRig rig="flood" dir="t"/>
                    </a:cell3D>
                    <a:solidFill>
                      <a:srgbClr val="83135B">
                        <a:alpha val="30980"/>
                      </a:srgb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70840">
                <a:tc>
                  <a:txBody>
                    <a:bodyPr/>
                    <a:lstStyle/>
                    <a:p>
                      <a:r>
                        <a:rPr kumimoji="1" lang="en-US" altLang="ja-JP" dirty="0" smtClean="0"/>
                        <a:t>PK</a:t>
                      </a:r>
                    </a:p>
                  </a:txBody>
                  <a:tcPr>
                    <a:cell3D prstMaterial="dkEdge">
                      <a:bevel/>
                      <a:lightRig rig="flood" dir="t"/>
                    </a:cell3D>
                    <a:solidFill>
                      <a:srgbClr val="83135B">
                        <a:alpha val="30980"/>
                      </a:srgbClr>
                    </a:solidFill>
                  </a:tcPr>
                </a:tc>
                <a:tc>
                  <a:txBody>
                    <a:bodyPr/>
                    <a:lstStyle/>
                    <a:p>
                      <a:r>
                        <a:rPr kumimoji="1" lang="en-US" altLang="ja-JP" dirty="0" err="1" smtClean="0"/>
                        <a:t>TestId</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decimal(10,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70840">
                <a:tc>
                  <a:txBody>
                    <a:bodyPr/>
                    <a:lstStyle/>
                    <a:p>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TestName</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varchar</a:t>
                      </a:r>
                      <a:r>
                        <a:rPr kumimoji="1" lang="en-US" altLang="ja-JP" dirty="0" smtClean="0"/>
                        <a:t>(50)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pPr lvl="1">
              <a:buNone/>
            </a:pPr>
            <a:r>
              <a:rPr lang="ja-JP" altLang="en-US" dirty="0" smtClean="0"/>
              <a:t>テーブル </a:t>
            </a:r>
            <a:r>
              <a:rPr lang="en-US" altLang="ja-JP" dirty="0" smtClean="0"/>
              <a:t>(RDB)</a:t>
            </a:r>
          </a:p>
          <a:p>
            <a:pPr lvl="1">
              <a:buNone/>
            </a:pPr>
            <a:r>
              <a:rPr lang="en-US" altLang="ja-JP" dirty="0" smtClean="0"/>
              <a:t>	</a:t>
            </a:r>
          </a:p>
          <a:p>
            <a:pPr lvl="1">
              <a:buNone/>
            </a:pPr>
            <a:endParaRPr lang="en-US" altLang="ja-JP" dirty="0" smtClean="0"/>
          </a:p>
          <a:p>
            <a:pPr lvl="1">
              <a:buNone/>
            </a:pPr>
            <a:endParaRPr lang="en-US" altLang="ja-JP" dirty="0" smtClean="0"/>
          </a:p>
          <a:p>
            <a:pPr lvl="1">
              <a:buNone/>
            </a:pPr>
            <a:r>
              <a:rPr lang="ja-JP" altLang="en-US" dirty="0" smtClean="0"/>
              <a:t>テーブル </a:t>
            </a:r>
            <a:r>
              <a:rPr lang="en-US" altLang="ja-JP" dirty="0" smtClean="0"/>
              <a:t>(RDB+XML)</a:t>
            </a:r>
          </a:p>
          <a:p>
            <a:pPr lvl="1">
              <a:buNone/>
            </a:pPr>
            <a:endParaRPr lang="en-US" altLang="ja-JP" dirty="0" smtClean="0"/>
          </a:p>
        </p:txBody>
      </p:sp>
      <p:graphicFrame>
        <p:nvGraphicFramePr>
          <p:cNvPr id="6" name="表 5"/>
          <p:cNvGraphicFramePr>
            <a:graphicFrameLocks noGrp="1"/>
          </p:cNvGraphicFramePr>
          <p:nvPr/>
        </p:nvGraphicFramePr>
        <p:xfrm>
          <a:off x="1714480" y="1571612"/>
          <a:ext cx="5572164" cy="1483360"/>
        </p:xfrm>
        <a:graphic>
          <a:graphicData uri="http://schemas.openxmlformats.org/drawingml/2006/table">
            <a:tbl>
              <a:tblPr firstRow="1" bandRow="1">
                <a:tableStyleId>{5C22544A-7EE6-4342-B048-85BDC9FD1C3A}</a:tableStyleId>
              </a:tblPr>
              <a:tblGrid>
                <a:gridCol w="571504"/>
                <a:gridCol w="1357322"/>
                <a:gridCol w="1857388"/>
                <a:gridCol w="1785950"/>
              </a:tblGrid>
              <a:tr h="370840">
                <a:tc gridSpan="4">
                  <a:txBody>
                    <a:bodyPr/>
                    <a:lstStyle/>
                    <a:p>
                      <a:r>
                        <a:rPr kumimoji="1" lang="en-US" altLang="ja-JP" dirty="0" smtClean="0">
                          <a:solidFill>
                            <a:sysClr val="windowText" lastClr="000000"/>
                          </a:solidFill>
                        </a:rPr>
                        <a:t>Score</a:t>
                      </a:r>
                      <a:endParaRPr kumimoji="1" lang="ja-JP" altLang="en-US" dirty="0">
                        <a:solidFill>
                          <a:sysClr val="windowText" lastClr="000000"/>
                        </a:solidFill>
                      </a:endParaRPr>
                    </a:p>
                  </a:txBody>
                  <a:tcPr>
                    <a:cell3D prstMaterial="dkEdge">
                      <a:bevel/>
                      <a:lightRig rig="flood" dir="t"/>
                    </a:cell3D>
                    <a:solidFill>
                      <a:srgbClr val="83135B">
                        <a:alpha val="30980"/>
                      </a:srgb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70840">
                <a:tc>
                  <a:txBody>
                    <a:bodyPr/>
                    <a:lstStyle/>
                    <a:p>
                      <a:r>
                        <a:rPr kumimoji="1" lang="en-US" altLang="ja-JP" dirty="0" smtClean="0"/>
                        <a:t>PK</a:t>
                      </a:r>
                    </a:p>
                  </a:txBody>
                  <a:tcPr>
                    <a:cell3D prstMaterial="dkEdge">
                      <a:bevel/>
                      <a:lightRig rig="flood" dir="t"/>
                    </a:cell3D>
                    <a:solidFill>
                      <a:srgbClr val="83135B">
                        <a:alpha val="30980"/>
                      </a:srgbClr>
                    </a:solidFill>
                  </a:tcPr>
                </a:tc>
                <a:tc>
                  <a:txBody>
                    <a:bodyPr/>
                    <a:lstStyle/>
                    <a:p>
                      <a:r>
                        <a:rPr kumimoji="1" lang="en-US" altLang="ja-JP" dirty="0" err="1" smtClean="0"/>
                        <a:t>StudentId</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decimal(8,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70840">
                <a:tc>
                  <a:txBody>
                    <a:bodyPr/>
                    <a:lstStyle/>
                    <a:p>
                      <a:r>
                        <a:rPr kumimoji="1" lang="en-US" altLang="ja-JP" dirty="0" smtClean="0"/>
                        <a:t>PK</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err="1" smtClean="0"/>
                        <a:t>TestId</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decimal(10,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70840">
                <a:tc>
                  <a:txBody>
                    <a:bodyPr/>
                    <a:lstStyle/>
                    <a:p>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Score</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decimal(3,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bl>
          </a:graphicData>
        </a:graphic>
      </p:graphicFrame>
      <p:graphicFrame>
        <p:nvGraphicFramePr>
          <p:cNvPr id="5" name="表 4"/>
          <p:cNvGraphicFramePr>
            <a:graphicFrameLocks noGrp="1"/>
          </p:cNvGraphicFramePr>
          <p:nvPr/>
        </p:nvGraphicFramePr>
        <p:xfrm>
          <a:off x="1714480" y="3571876"/>
          <a:ext cx="5572164" cy="1183959"/>
        </p:xfrm>
        <a:graphic>
          <a:graphicData uri="http://schemas.openxmlformats.org/drawingml/2006/table">
            <a:tbl>
              <a:tblPr firstRow="1" bandRow="1">
                <a:tableStyleId>{5C22544A-7EE6-4342-B048-85BDC9FD1C3A}</a:tableStyleId>
              </a:tblPr>
              <a:tblGrid>
                <a:gridCol w="571504"/>
                <a:gridCol w="1357322"/>
                <a:gridCol w="1857388"/>
                <a:gridCol w="1785950"/>
              </a:tblGrid>
              <a:tr h="394653">
                <a:tc gridSpan="4">
                  <a:txBody>
                    <a:bodyPr/>
                    <a:lstStyle/>
                    <a:p>
                      <a:r>
                        <a:rPr kumimoji="1" lang="en-US" altLang="ja-JP" dirty="0" err="1" smtClean="0">
                          <a:solidFill>
                            <a:sysClr val="windowText" lastClr="000000"/>
                          </a:solidFill>
                        </a:rPr>
                        <a:t>ScoreXML</a:t>
                      </a:r>
                      <a:endParaRPr kumimoji="1" lang="ja-JP" altLang="en-US" dirty="0">
                        <a:solidFill>
                          <a:sysClr val="windowText" lastClr="000000"/>
                        </a:solidFill>
                      </a:endParaRPr>
                    </a:p>
                  </a:txBody>
                  <a:tcPr>
                    <a:cell3D prstMaterial="dkEdge">
                      <a:bevel/>
                      <a:lightRig rig="flood" dir="t"/>
                    </a:cell3D>
                    <a:solidFill>
                      <a:srgbClr val="83135B">
                        <a:alpha val="30980"/>
                      </a:srgb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394653">
                <a:tc>
                  <a:txBody>
                    <a:bodyPr/>
                    <a:lstStyle/>
                    <a:p>
                      <a:r>
                        <a:rPr kumimoji="1" lang="en-US" altLang="ja-JP" dirty="0" smtClean="0"/>
                        <a:t>PK</a:t>
                      </a:r>
                    </a:p>
                  </a:txBody>
                  <a:tcPr>
                    <a:cell3D prstMaterial="dkEdge">
                      <a:bevel/>
                      <a:lightRig rig="flood" dir="t"/>
                    </a:cell3D>
                    <a:solidFill>
                      <a:srgbClr val="83135B">
                        <a:alpha val="30980"/>
                      </a:srgbClr>
                    </a:solidFill>
                  </a:tcPr>
                </a:tc>
                <a:tc>
                  <a:txBody>
                    <a:bodyPr/>
                    <a:lstStyle/>
                    <a:p>
                      <a:r>
                        <a:rPr kumimoji="1" lang="en-US" altLang="ja-JP" dirty="0" err="1" smtClean="0"/>
                        <a:t>StudentId</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decimal(8, 0)</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r h="394653">
                <a:tc>
                  <a:txBody>
                    <a:bodyPr/>
                    <a:lstStyle/>
                    <a:p>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Score</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xml</a:t>
                      </a:r>
                      <a:endParaRPr kumimoji="1" lang="ja-JP" altLang="en-US" dirty="0"/>
                    </a:p>
                  </a:txBody>
                  <a:tcPr>
                    <a:cell3D prstMaterial="dkEdge">
                      <a:bevel/>
                      <a:lightRig rig="flood" dir="t"/>
                    </a:cell3D>
                    <a:solidFill>
                      <a:srgbClr val="83135B">
                        <a:alpha val="30980"/>
                      </a:srgbClr>
                    </a:solidFill>
                  </a:tcPr>
                </a:tc>
                <a:tc>
                  <a:txBody>
                    <a:bodyPr/>
                    <a:lstStyle/>
                    <a:p>
                      <a:r>
                        <a:rPr kumimoji="1" lang="en-US" altLang="ja-JP" dirty="0" smtClean="0"/>
                        <a:t>NOT NULL</a:t>
                      </a:r>
                      <a:endParaRPr kumimoji="1" lang="ja-JP" altLang="en-US" dirty="0"/>
                    </a:p>
                  </a:txBody>
                  <a:tcPr>
                    <a:cell3D prstMaterial="dkEdge">
                      <a:bevel/>
                      <a:lightRig rig="flood" dir="t"/>
                    </a:cell3D>
                    <a:solidFill>
                      <a:srgbClr val="83135B">
                        <a:alpha val="30980"/>
                      </a:srgbClr>
                    </a:solidFill>
                  </a:tcPr>
                </a:tc>
              </a:tr>
            </a:tbl>
          </a:graphicData>
        </a:graphic>
      </p:graphicFrame>
      <p:sp>
        <p:nvSpPr>
          <p:cNvPr id="8" name="テキスト ボックス 7"/>
          <p:cNvSpPr txBox="1"/>
          <p:nvPr/>
        </p:nvSpPr>
        <p:spPr>
          <a:xfrm>
            <a:off x="3071802" y="4929198"/>
            <a:ext cx="4071966" cy="553998"/>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none" lIns="0" tIns="0" rIns="0" bIns="0" rtlCol="0">
            <a:noAutofit/>
            <a:flatTx/>
          </a:bodyPr>
          <a:lstStyle/>
          <a:p>
            <a:pPr lvl="1" algn="ctr">
              <a:buNone/>
            </a:pPr>
            <a:r>
              <a:rPr lang="en-US" altLang="ja-JP" dirty="0" smtClean="0">
                <a:solidFill>
                  <a:srgbClr val="002060"/>
                </a:solidFill>
                <a:effectLst>
                  <a:outerShdw blurRad="50800" dist="38100" dir="2700000" algn="tl" rotWithShape="0">
                    <a:prstClr val="black">
                      <a:alpha val="40000"/>
                    </a:prstClr>
                  </a:outerShdw>
                </a:effectLst>
              </a:rPr>
              <a:t>&lt; Score </a:t>
            </a:r>
            <a:r>
              <a:rPr lang="en-US" altLang="ja-JP" dirty="0" err="1" smtClean="0">
                <a:solidFill>
                  <a:srgbClr val="002060"/>
                </a:solidFill>
                <a:effectLst>
                  <a:outerShdw blurRad="50800" dist="38100" dir="2700000" algn="tl" rotWithShape="0">
                    <a:prstClr val="black">
                      <a:alpha val="40000"/>
                    </a:prstClr>
                  </a:outerShdw>
                </a:effectLst>
              </a:rPr>
              <a:t>TestId</a:t>
            </a:r>
            <a:r>
              <a:rPr lang="en-US" altLang="ja-JP" dirty="0" smtClean="0">
                <a:solidFill>
                  <a:srgbClr val="002060"/>
                </a:solidFill>
                <a:effectLst>
                  <a:outerShdw blurRad="50800" dist="38100" dir="2700000" algn="tl" rotWithShape="0">
                    <a:prstClr val="black">
                      <a:alpha val="40000"/>
                    </a:prstClr>
                  </a:outerShdw>
                </a:effectLst>
              </a:rPr>
              <a:t>=“~”&gt;</a:t>
            </a:r>
            <a:r>
              <a:rPr lang="ja-JP" altLang="en-US" dirty="0" smtClean="0">
                <a:solidFill>
                  <a:srgbClr val="002060"/>
                </a:solidFill>
                <a:effectLst>
                  <a:outerShdw blurRad="50800" dist="38100" dir="2700000" algn="tl" rotWithShape="0">
                    <a:prstClr val="black">
                      <a:alpha val="40000"/>
                    </a:prstClr>
                  </a:outerShdw>
                </a:effectLst>
              </a:rPr>
              <a:t>点数</a:t>
            </a:r>
            <a:r>
              <a:rPr lang="en-US" altLang="ja-JP" dirty="0" smtClean="0">
                <a:solidFill>
                  <a:srgbClr val="002060"/>
                </a:solidFill>
                <a:effectLst>
                  <a:outerShdw blurRad="50800" dist="38100" dir="2700000" algn="tl" rotWithShape="0">
                    <a:prstClr val="black">
                      <a:alpha val="40000"/>
                    </a:prstClr>
                  </a:outerShdw>
                </a:effectLst>
              </a:rPr>
              <a:t>&lt;/Score&gt;</a:t>
            </a:r>
          </a:p>
          <a:p>
            <a:pPr lvl="1" algn="ctr">
              <a:buNone/>
            </a:pPr>
            <a:r>
              <a:rPr lang="en-US" altLang="ja-JP" dirty="0" smtClean="0">
                <a:solidFill>
                  <a:srgbClr val="002060"/>
                </a:solidFill>
                <a:effectLst>
                  <a:outerShdw blurRad="50800" dist="38100" dir="2700000" algn="tl" rotWithShape="0">
                    <a:prstClr val="black">
                      <a:alpha val="40000"/>
                    </a:prstClr>
                  </a:outerShdw>
                </a:effectLst>
              </a:rPr>
              <a:t>&lt; Score </a:t>
            </a:r>
            <a:r>
              <a:rPr lang="en-US" altLang="ja-JP" dirty="0" err="1" smtClean="0">
                <a:solidFill>
                  <a:srgbClr val="002060"/>
                </a:solidFill>
                <a:effectLst>
                  <a:outerShdw blurRad="50800" dist="38100" dir="2700000" algn="tl" rotWithShape="0">
                    <a:prstClr val="black">
                      <a:alpha val="40000"/>
                    </a:prstClr>
                  </a:outerShdw>
                </a:effectLst>
              </a:rPr>
              <a:t>TestId</a:t>
            </a:r>
            <a:r>
              <a:rPr lang="en-US" altLang="ja-JP" dirty="0" smtClean="0">
                <a:solidFill>
                  <a:srgbClr val="002060"/>
                </a:solidFill>
                <a:effectLst>
                  <a:outerShdw blurRad="50800" dist="38100" dir="2700000" algn="tl" rotWithShape="0">
                    <a:prstClr val="black">
                      <a:alpha val="40000"/>
                    </a:prstClr>
                  </a:outerShdw>
                </a:effectLst>
              </a:rPr>
              <a:t>=“~”&gt;</a:t>
            </a:r>
            <a:r>
              <a:rPr lang="ja-JP" altLang="en-US" dirty="0" smtClean="0">
                <a:solidFill>
                  <a:srgbClr val="002060"/>
                </a:solidFill>
                <a:effectLst>
                  <a:outerShdw blurRad="50800" dist="38100" dir="2700000" algn="tl" rotWithShape="0">
                    <a:prstClr val="black">
                      <a:alpha val="40000"/>
                    </a:prstClr>
                  </a:outerShdw>
                </a:effectLst>
              </a:rPr>
              <a:t>点数</a:t>
            </a:r>
            <a:r>
              <a:rPr lang="en-US" altLang="ja-JP" dirty="0" smtClean="0">
                <a:solidFill>
                  <a:srgbClr val="002060"/>
                </a:solidFill>
                <a:effectLst>
                  <a:outerShdw blurRad="50800" dist="38100" dir="2700000" algn="tl" rotWithShape="0">
                    <a:prstClr val="black">
                      <a:alpha val="40000"/>
                    </a:prstClr>
                  </a:outerShdw>
                </a:effectLst>
              </a:rPr>
              <a:t>&lt;/Score&gt;</a:t>
            </a:r>
          </a:p>
        </p:txBody>
      </p:sp>
      <p:sp>
        <p:nvSpPr>
          <p:cNvPr id="9" name="右矢印 8"/>
          <p:cNvSpPr/>
          <p:nvPr/>
        </p:nvSpPr>
        <p:spPr>
          <a:xfrm rot="1339640">
            <a:off x="2552438" y="4770376"/>
            <a:ext cx="1143008" cy="500066"/>
          </a:xfrm>
          <a:prstGeom prst="rightArrow">
            <a:avLst>
              <a:gd name="adj1" fmla="val 54749"/>
              <a:gd name="adj2" fmla="val 50000"/>
            </a:avLst>
          </a:prstGeom>
          <a:solidFill>
            <a:srgbClr val="83135B">
              <a:alpha val="31000"/>
            </a:srgbClr>
          </a:solidFill>
          <a:ln>
            <a:solidFill>
              <a:srgbClr val="83135B"/>
            </a:solidFill>
          </a:ln>
          <a:effectLst>
            <a:outerShdw blurRad="165100" dist="88900" dir="4800000" algn="tl" rotWithShape="0">
              <a:srgbClr val="83135B">
                <a:alpha val="40000"/>
              </a:srgbClr>
            </a:outerShdw>
          </a:effectLst>
          <a:scene3d>
            <a:camera prst="orthographicFront"/>
            <a:lightRig rig="freezing" dir="t"/>
          </a:scene3d>
          <a:sp3d extrusionH="76200" contourW="12700" prstMaterial="matte">
            <a:bevelT w="19050"/>
            <a:bevelB w="19050"/>
            <a:extrusionClr>
              <a:srgbClr val="83135B"/>
            </a:extrusionClr>
            <a:contourClr>
              <a:srgbClr val="83135B"/>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r>
              <a:rPr lang="en-US" altLang="ja-JP" dirty="0" smtClean="0"/>
              <a:t>XML</a:t>
            </a:r>
            <a:r>
              <a:rPr lang="ja-JP" altLang="en-US" dirty="0" smtClean="0"/>
              <a:t>型</a:t>
            </a:r>
            <a:endParaRPr lang="en-US" altLang="ja-JP" dirty="0" smtClean="0"/>
          </a:p>
          <a:p>
            <a:pPr lvl="1"/>
            <a:r>
              <a:rPr lang="en-US" altLang="ja-JP" dirty="0" smtClean="0"/>
              <a:t>XML</a:t>
            </a:r>
            <a:r>
              <a:rPr lang="ja-JP" altLang="en-US" dirty="0" smtClean="0"/>
              <a:t>文書を格納するためのデータ型</a:t>
            </a:r>
            <a:endParaRPr lang="en-US" altLang="ja-JP" dirty="0" smtClean="0"/>
          </a:p>
          <a:p>
            <a:pPr lvl="1"/>
            <a:r>
              <a:rPr lang="ja-JP" altLang="en-US" dirty="0" smtClean="0"/>
              <a:t>保存する文書は</a:t>
            </a:r>
            <a:r>
              <a:rPr lang="en-US" altLang="ja-JP" dirty="0" smtClean="0"/>
              <a:t>2G</a:t>
            </a:r>
            <a:r>
              <a:rPr lang="ja-JP" altLang="en-US" dirty="0" smtClean="0"/>
              <a:t>以内の制限がある</a:t>
            </a:r>
            <a:endParaRPr lang="en-US" altLang="ja-JP" dirty="0" smtClean="0"/>
          </a:p>
          <a:p>
            <a:pPr lvl="1"/>
            <a:r>
              <a:rPr lang="en-US" altLang="ja-JP" dirty="0" smtClean="0"/>
              <a:t>XML</a:t>
            </a:r>
            <a:r>
              <a:rPr lang="ja-JP" altLang="en-US" dirty="0" smtClean="0"/>
              <a:t>型に</a:t>
            </a:r>
            <a:r>
              <a:rPr lang="en-US" altLang="ja-JP" dirty="0" err="1" smtClean="0"/>
              <a:t>XMLSchema</a:t>
            </a:r>
            <a:r>
              <a:rPr lang="ja-JP" altLang="en-US" dirty="0" smtClean="0"/>
              <a:t>を適用することが可能</a:t>
            </a:r>
            <a:endParaRPr lang="en-US" altLang="ja-JP" dirty="0" smtClean="0"/>
          </a:p>
          <a:p>
            <a:pPr lvl="1"/>
            <a:r>
              <a:rPr lang="en-US" altLang="ja-JP" dirty="0" smtClean="0"/>
              <a:t>XML</a:t>
            </a:r>
            <a:r>
              <a:rPr lang="ja-JP" altLang="en-US" dirty="0" smtClean="0"/>
              <a:t>型には付属のメソッドが実装されている</a:t>
            </a:r>
            <a:endParaRPr lang="en-US" altLang="ja-JP" dirty="0" smtClean="0"/>
          </a:p>
          <a:p>
            <a:pPr lvl="1"/>
            <a:endParaRPr lang="en-US" altLang="ja-JP" dirty="0" smtClean="0"/>
          </a:p>
          <a:p>
            <a:pPr lvl="1"/>
            <a:endParaRPr lang="en-US" altLang="ja-JP" dirty="0" smtClean="0"/>
          </a:p>
          <a:p>
            <a:pPr lvl="1">
              <a:buNone/>
            </a:pPr>
            <a:endParaRPr lang="en-US" altLang="ja-JP" dirty="0" smtClean="0"/>
          </a:p>
        </p:txBody>
      </p:sp>
      <p:sp>
        <p:nvSpPr>
          <p:cNvPr id="4" name="テキスト ボックス 3"/>
          <p:cNvSpPr txBox="1"/>
          <p:nvPr/>
        </p:nvSpPr>
        <p:spPr>
          <a:xfrm>
            <a:off x="2714612" y="3786190"/>
            <a:ext cx="5072098" cy="477054"/>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lIns="0" tIns="0" rIns="0" rtlCol="0">
            <a:spAutoFit/>
            <a:flatTx/>
          </a:bodyPr>
          <a:lstStyle/>
          <a:p>
            <a:pPr lvl="1" algn="ctr">
              <a:buNone/>
            </a:pPr>
            <a:r>
              <a:rPr lang="en-US" altLang="ja-JP" sz="2800" dirty="0" smtClean="0">
                <a:solidFill>
                  <a:srgbClr val="002060"/>
                </a:solidFill>
                <a:effectLst>
                  <a:outerShdw blurRad="50800" dist="38100" dir="2700000" algn="tl" rotWithShape="0">
                    <a:prstClr val="black">
                      <a:alpha val="40000"/>
                    </a:prstClr>
                  </a:outerShdw>
                </a:effectLst>
              </a:rPr>
              <a:t>RDB</a:t>
            </a:r>
            <a:r>
              <a:rPr lang="ja-JP" altLang="en-US" sz="2800" dirty="0" smtClean="0">
                <a:solidFill>
                  <a:srgbClr val="002060"/>
                </a:solidFill>
                <a:effectLst>
                  <a:outerShdw blurRad="50800" dist="38100" dir="2700000" algn="tl" rotWithShape="0">
                    <a:prstClr val="black">
                      <a:alpha val="40000"/>
                    </a:prstClr>
                  </a:outerShdw>
                </a:effectLst>
              </a:rPr>
              <a:t>との連携ができる</a:t>
            </a:r>
            <a:endParaRPr lang="en-US" altLang="ja-JP" sz="2800" dirty="0" smtClean="0">
              <a:solidFill>
                <a:srgbClr val="002060"/>
              </a:solidFill>
              <a:effectLst>
                <a:outerShdw blurRad="50800" dist="38100" dir="2700000" algn="tl" rotWithShape="0">
                  <a:prstClr val="black">
                    <a:alpha val="40000"/>
                  </a:prstClr>
                </a:outerShdw>
              </a:effectLst>
            </a:endParaRPr>
          </a:p>
        </p:txBody>
      </p:sp>
      <p:sp>
        <p:nvSpPr>
          <p:cNvPr id="5" name="右矢印 4"/>
          <p:cNvSpPr/>
          <p:nvPr/>
        </p:nvSpPr>
        <p:spPr>
          <a:xfrm>
            <a:off x="1500166" y="3786190"/>
            <a:ext cx="1143008" cy="500066"/>
          </a:xfrm>
          <a:prstGeom prst="rightArrow">
            <a:avLst/>
          </a:prstGeom>
          <a:solidFill>
            <a:srgbClr val="83135B">
              <a:alpha val="31000"/>
            </a:srgbClr>
          </a:solidFill>
          <a:ln>
            <a:solidFill>
              <a:srgbClr val="83135B"/>
            </a:solidFill>
          </a:ln>
          <a:effectLst>
            <a:outerShdw blurRad="165100" dist="88900" dir="4800000" algn="tl" rotWithShape="0">
              <a:srgbClr val="83135B">
                <a:alpha val="40000"/>
              </a:srgbClr>
            </a:outerShdw>
          </a:effectLst>
          <a:scene3d>
            <a:camera prst="orthographicFront"/>
            <a:lightRig rig="freezing" dir="t"/>
          </a:scene3d>
          <a:sp3d extrusionH="76200" contourW="12700" prstMaterial="matte">
            <a:bevelT w="19050"/>
            <a:bevelB w="19050"/>
            <a:extrusionClr>
              <a:srgbClr val="83135B"/>
            </a:extrusionClr>
            <a:contourClr>
              <a:srgbClr val="83135B"/>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a:xfrm>
            <a:off x="428596" y="1000108"/>
            <a:ext cx="8229600" cy="5073650"/>
          </a:xfrm>
        </p:spPr>
        <p:txBody>
          <a:bodyPr/>
          <a:lstStyle/>
          <a:p>
            <a:r>
              <a:rPr lang="en-US" altLang="ja-JP" dirty="0" smtClean="0"/>
              <a:t>XML</a:t>
            </a:r>
            <a:r>
              <a:rPr lang="ja-JP" altLang="en-US" dirty="0" smtClean="0"/>
              <a:t>型</a:t>
            </a:r>
            <a:endParaRPr lang="en-US" altLang="ja-JP" dirty="0" smtClean="0"/>
          </a:p>
          <a:p>
            <a:pPr lvl="1"/>
            <a:r>
              <a:rPr lang="en-US" altLang="ja-JP" dirty="0" smtClean="0"/>
              <a:t>XML</a:t>
            </a:r>
            <a:r>
              <a:rPr lang="ja-JP" altLang="en-US" dirty="0" smtClean="0"/>
              <a:t>型にあるメソッドは・・・</a:t>
            </a:r>
            <a:endParaRPr lang="en-US" altLang="ja-JP" dirty="0" smtClean="0"/>
          </a:p>
          <a:p>
            <a:pPr lvl="1"/>
            <a:endParaRPr lang="en-US" altLang="ja-JP" dirty="0" smtClean="0"/>
          </a:p>
          <a:p>
            <a:pPr lvl="1"/>
            <a:endParaRPr lang="en-US" altLang="ja-JP" dirty="0" smtClean="0"/>
          </a:p>
          <a:p>
            <a:pPr lvl="1">
              <a:buNone/>
            </a:pPr>
            <a:endParaRPr lang="en-US" altLang="ja-JP" dirty="0" smtClean="0"/>
          </a:p>
        </p:txBody>
      </p:sp>
      <p:graphicFrame>
        <p:nvGraphicFramePr>
          <p:cNvPr id="7" name="表 6"/>
          <p:cNvGraphicFramePr>
            <a:graphicFrameLocks noGrp="1"/>
          </p:cNvGraphicFramePr>
          <p:nvPr/>
        </p:nvGraphicFramePr>
        <p:xfrm>
          <a:off x="1357290" y="2214554"/>
          <a:ext cx="6786610" cy="3169920"/>
        </p:xfrm>
        <a:graphic>
          <a:graphicData uri="http://schemas.openxmlformats.org/drawingml/2006/table">
            <a:tbl>
              <a:tblPr firstRow="1" bandRow="1">
                <a:tableStyleId>{5C22544A-7EE6-4342-B048-85BDC9FD1C3A}</a:tableStyleId>
              </a:tblPr>
              <a:tblGrid>
                <a:gridCol w="1916219"/>
                <a:gridCol w="4870391"/>
              </a:tblGrid>
              <a:tr h="334907">
                <a:tc>
                  <a:txBody>
                    <a:bodyPr/>
                    <a:lstStyle/>
                    <a:p>
                      <a:r>
                        <a:rPr kumimoji="1" lang="ja-JP" altLang="en-US" sz="2400" b="1" dirty="0" smtClean="0">
                          <a:solidFill>
                            <a:schemeClr val="tx1"/>
                          </a:solidFill>
                        </a:rPr>
                        <a:t>メソッド名</a:t>
                      </a:r>
                      <a:endParaRPr kumimoji="1" lang="ja-JP" altLang="en-US" sz="2400" b="1" dirty="0">
                        <a:solidFill>
                          <a:schemeClr val="tx1"/>
                        </a:solidFill>
                      </a:endParaRPr>
                    </a:p>
                  </a:txBody>
                  <a:tcPr>
                    <a:cell3D prstMaterial="dkEdge">
                      <a:bevel/>
                      <a:lightRig rig="flood" dir="t"/>
                    </a:cell3D>
                    <a:solidFill>
                      <a:srgbClr val="83135B">
                        <a:alpha val="30980"/>
                      </a:srgbClr>
                    </a:solidFill>
                  </a:tcPr>
                </a:tc>
                <a:tc>
                  <a:txBody>
                    <a:bodyPr/>
                    <a:lstStyle/>
                    <a:p>
                      <a:r>
                        <a:rPr kumimoji="1" lang="ja-JP" altLang="en-US" sz="2400" b="1" dirty="0" smtClean="0">
                          <a:solidFill>
                            <a:schemeClr val="tx1"/>
                          </a:solidFill>
                        </a:rPr>
                        <a:t>処理</a:t>
                      </a:r>
                      <a:endParaRPr kumimoji="1" lang="ja-JP" altLang="en-US" sz="2400" b="1" dirty="0">
                        <a:solidFill>
                          <a:schemeClr val="tx1"/>
                        </a:solidFill>
                      </a:endParaRPr>
                    </a:p>
                  </a:txBody>
                  <a:tcPr>
                    <a:cell3D prstMaterial="dkEdge">
                      <a:bevel/>
                      <a:lightRig rig="flood" dir="t"/>
                    </a:cell3D>
                    <a:solidFill>
                      <a:srgbClr val="83135B">
                        <a:alpha val="30980"/>
                      </a:srgbClr>
                    </a:solidFill>
                  </a:tcPr>
                </a:tc>
              </a:tr>
              <a:tr h="3349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b="0" dirty="0" smtClean="0">
                          <a:solidFill>
                            <a:schemeClr val="tx1"/>
                          </a:solidFill>
                        </a:rPr>
                        <a:t>Query</a:t>
                      </a:r>
                      <a:endParaRPr kumimoji="1" lang="ja-JP" altLang="en-US" sz="2000" b="0" dirty="0" smtClean="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0" dirty="0" smtClean="0">
                          <a:solidFill>
                            <a:schemeClr val="tx1"/>
                          </a:solidFill>
                          <a:effectLst/>
                        </a:rPr>
                        <a:t>XML </a:t>
                      </a:r>
                      <a:r>
                        <a:rPr lang="ja-JP" altLang="en-US" sz="1600" b="0" dirty="0" smtClean="0">
                          <a:solidFill>
                            <a:schemeClr val="tx1"/>
                          </a:solidFill>
                          <a:effectLst/>
                        </a:rPr>
                        <a:t>インスタンスに対するクエリを実行します。</a:t>
                      </a: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Value</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0" dirty="0" smtClean="0">
                          <a:solidFill>
                            <a:schemeClr val="tx1"/>
                          </a:solidFill>
                          <a:effectLst/>
                        </a:rPr>
                        <a:t>XML </a:t>
                      </a:r>
                      <a:r>
                        <a:rPr lang="ja-JP" altLang="en-US" sz="1600" b="0" dirty="0" smtClean="0">
                          <a:solidFill>
                            <a:schemeClr val="tx1"/>
                          </a:solidFill>
                          <a:effectLst/>
                        </a:rPr>
                        <a:t>インスタンスから </a:t>
                      </a:r>
                      <a:r>
                        <a:rPr lang="en-US" altLang="ja-JP" sz="1600" b="0" dirty="0" smtClean="0">
                          <a:solidFill>
                            <a:schemeClr val="tx1"/>
                          </a:solidFill>
                          <a:effectLst/>
                        </a:rPr>
                        <a:t>SQL </a:t>
                      </a:r>
                      <a:r>
                        <a:rPr lang="ja-JP" altLang="en-US" sz="1600" b="0" dirty="0" smtClean="0">
                          <a:solidFill>
                            <a:schemeClr val="tx1"/>
                          </a:solidFill>
                          <a:effectLst/>
                        </a:rPr>
                        <a:t>型の値を取得します。</a:t>
                      </a:r>
                    </a:p>
                    <a:p>
                      <a:endParaRPr kumimoji="1" lang="ja-JP" altLang="en-US" sz="1600" b="0" dirty="0">
                        <a:solidFill>
                          <a:schemeClr val="tx1"/>
                        </a:solidFill>
                        <a:effectLst/>
                      </a:endParaRP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Exist</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0" dirty="0" smtClean="0">
                          <a:solidFill>
                            <a:schemeClr val="tx1"/>
                          </a:solidFill>
                          <a:effectLst/>
                        </a:rPr>
                        <a:t>クエリから空でない結果が返されるかどうかを判断します。</a:t>
                      </a: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Modify</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0" dirty="0" smtClean="0">
                          <a:solidFill>
                            <a:schemeClr val="tx1"/>
                          </a:solidFill>
                          <a:effectLst/>
                        </a:rPr>
                        <a:t>XMLDML</a:t>
                      </a:r>
                      <a:r>
                        <a:rPr lang="ja-JP" altLang="en-US" sz="1600" b="0" dirty="0" smtClean="0">
                          <a:solidFill>
                            <a:schemeClr val="tx1"/>
                          </a:solidFill>
                          <a:effectLst/>
                        </a:rPr>
                        <a:t>ステートメントを指定し、更新を行います。</a:t>
                      </a:r>
                    </a:p>
                    <a:p>
                      <a:endParaRPr kumimoji="1" lang="ja-JP" altLang="en-US" sz="1600" b="0" dirty="0">
                        <a:solidFill>
                          <a:schemeClr val="tx1"/>
                        </a:solidFill>
                        <a:effectLst/>
                      </a:endParaRP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Nodes</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dirty="0" smtClean="0"/>
                        <a:t>XML </a:t>
                      </a:r>
                      <a:r>
                        <a:rPr lang="ja-JP" altLang="en-US" sz="1600" dirty="0" smtClean="0"/>
                        <a:t>を複数行に分割し、</a:t>
                      </a:r>
                      <a:r>
                        <a:rPr lang="en-US" altLang="ja-JP" sz="1600" dirty="0" smtClean="0"/>
                        <a:t>XML </a:t>
                      </a:r>
                      <a:r>
                        <a:rPr lang="ja-JP" altLang="en-US" sz="1600" dirty="0" smtClean="0"/>
                        <a:t>ドキュメントの各部分をそれぞれ行セットに反映します。</a:t>
                      </a:r>
                    </a:p>
                  </a:txBody>
                  <a:tcPr>
                    <a:cell3D prstMaterial="dkEdge">
                      <a:bevel/>
                      <a:lightRig rig="flood" dir="t"/>
                    </a:cell3D>
                    <a:solidFill>
                      <a:srgbClr val="83135B">
                        <a:alpha val="30980"/>
                      </a:srgbClr>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a:xfrm>
            <a:off x="457200" y="1052513"/>
            <a:ext cx="8229600" cy="1662107"/>
          </a:xfrm>
        </p:spPr>
        <p:txBody>
          <a:bodyPr/>
          <a:lstStyle/>
          <a:p>
            <a:r>
              <a:rPr lang="en-US" altLang="ja-JP" dirty="0" err="1" smtClean="0"/>
              <a:t>XMLSchema</a:t>
            </a:r>
            <a:endParaRPr lang="en-US" altLang="ja-JP" dirty="0" smtClean="0"/>
          </a:p>
          <a:p>
            <a:pPr lvl="1"/>
            <a:r>
              <a:rPr lang="en-US" altLang="ja-JP" dirty="0" smtClean="0"/>
              <a:t>XML</a:t>
            </a:r>
            <a:r>
              <a:rPr lang="ja-JP" altLang="en-US" dirty="0" smtClean="0"/>
              <a:t>型に自由勝手に</a:t>
            </a:r>
            <a:endParaRPr lang="en-US" altLang="ja-JP" dirty="0" smtClean="0"/>
          </a:p>
          <a:p>
            <a:pPr lvl="1">
              <a:buNone/>
            </a:pPr>
            <a:r>
              <a:rPr lang="en-US" altLang="ja-JP" dirty="0" smtClean="0"/>
              <a:t>	</a:t>
            </a:r>
            <a:r>
              <a:rPr lang="ja-JP" altLang="en-US" dirty="0" smtClean="0"/>
              <a:t>データを入れられては困る！！！</a:t>
            </a:r>
            <a:endParaRPr lang="en-US" altLang="ja-JP" dirty="0" smtClean="0"/>
          </a:p>
        </p:txBody>
      </p:sp>
      <p:sp>
        <p:nvSpPr>
          <p:cNvPr id="6" name="テキスト ボックス 5"/>
          <p:cNvSpPr txBox="1"/>
          <p:nvPr/>
        </p:nvSpPr>
        <p:spPr>
          <a:xfrm>
            <a:off x="928662" y="3714752"/>
            <a:ext cx="7286676" cy="2054196"/>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none" lIns="0" tIns="0" rIns="0" bIns="0" rtlCol="0" anchor="ctr" anchorCtr="0">
            <a:noAutofit/>
            <a:flatTx/>
          </a:bodyPr>
          <a:lstStyle/>
          <a:p>
            <a:pPr lvl="1">
              <a:buNone/>
            </a:pPr>
            <a:r>
              <a:rPr lang="en-US" altLang="ja-JP" sz="2800" dirty="0" err="1" smtClean="0"/>
              <a:t>XMLSchema</a:t>
            </a:r>
            <a:r>
              <a:rPr lang="ja-JP" altLang="en-US" sz="2800" dirty="0" smtClean="0"/>
              <a:t>を</a:t>
            </a:r>
            <a:r>
              <a:rPr lang="en-US" altLang="ja-JP" sz="2800" dirty="0" err="1" smtClean="0"/>
              <a:t>SQLServer</a:t>
            </a:r>
            <a:r>
              <a:rPr lang="ja-JP" altLang="en-US" sz="2800" dirty="0" err="1" smtClean="0"/>
              <a:t>に登</a:t>
            </a:r>
            <a:r>
              <a:rPr lang="ja-JP" altLang="en-US" sz="2800" dirty="0" smtClean="0"/>
              <a:t>録し、</a:t>
            </a:r>
            <a:endParaRPr lang="en-US" altLang="ja-JP" sz="2800" dirty="0" smtClean="0"/>
          </a:p>
          <a:p>
            <a:pPr lvl="1">
              <a:buNone/>
            </a:pPr>
            <a:r>
              <a:rPr lang="ja-JP" altLang="en-US" sz="2800" dirty="0" smtClean="0"/>
              <a:t>テーブルへ記録されるデータの</a:t>
            </a:r>
            <a:endParaRPr lang="en-US" altLang="ja-JP" sz="2800" dirty="0" smtClean="0"/>
          </a:p>
          <a:p>
            <a:pPr lvl="1">
              <a:buNone/>
            </a:pPr>
            <a:r>
              <a:rPr lang="en-US" altLang="ja-JP" sz="2800" dirty="0" smtClean="0"/>
              <a:t>XML</a:t>
            </a:r>
            <a:r>
              <a:rPr lang="ja-JP" altLang="en-US" sz="2800" dirty="0" smtClean="0"/>
              <a:t>をチェックするように設定する。</a:t>
            </a:r>
            <a:endParaRPr lang="en-US" altLang="ja-JP" sz="2800" dirty="0" smtClean="0"/>
          </a:p>
          <a:p>
            <a:pPr lvl="1" algn="ctr">
              <a:buNone/>
            </a:pPr>
            <a:endParaRPr lang="en-US" altLang="ja-JP" sz="2800" dirty="0" smtClean="0">
              <a:solidFill>
                <a:srgbClr val="002060"/>
              </a:solidFill>
              <a:effectLst>
                <a:outerShdw blurRad="50800" dist="38100" dir="2700000" algn="tl" rotWithShape="0">
                  <a:prstClr val="black">
                    <a:alpha val="40000"/>
                  </a:prstClr>
                </a:outerShdw>
              </a:effectLst>
            </a:endParaRPr>
          </a:p>
        </p:txBody>
      </p:sp>
      <p:sp>
        <p:nvSpPr>
          <p:cNvPr id="8" name="右矢印 7"/>
          <p:cNvSpPr/>
          <p:nvPr/>
        </p:nvSpPr>
        <p:spPr>
          <a:xfrm rot="5400000">
            <a:off x="2500298" y="2928934"/>
            <a:ext cx="1071570" cy="500066"/>
          </a:xfrm>
          <a:prstGeom prst="rightArrow">
            <a:avLst>
              <a:gd name="adj1" fmla="val 54749"/>
              <a:gd name="adj2" fmla="val 50000"/>
            </a:avLst>
          </a:prstGeom>
          <a:solidFill>
            <a:srgbClr val="83135B">
              <a:alpha val="31000"/>
            </a:srgbClr>
          </a:solidFill>
          <a:ln>
            <a:solidFill>
              <a:srgbClr val="83135B"/>
            </a:solidFill>
          </a:ln>
          <a:effectLst>
            <a:outerShdw blurRad="165100" dist="88900" dir="4800000" algn="tl" rotWithShape="0">
              <a:srgbClr val="83135B">
                <a:alpha val="40000"/>
              </a:srgbClr>
            </a:outerShdw>
          </a:effectLst>
          <a:scene3d>
            <a:camera prst="orthographicFront"/>
            <a:lightRig rig="freezing" dir="t"/>
          </a:scene3d>
          <a:sp3d extrusionH="76200" contourW="12700" prstMaterial="matte">
            <a:bevelT w="19050"/>
            <a:bevelB w="19050"/>
            <a:extrusionClr>
              <a:srgbClr val="83135B"/>
            </a:extrusionClr>
            <a:contourClr>
              <a:srgbClr val="83135B"/>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smtClean="0"/>
              <a:t>A</a:t>
            </a:r>
            <a:r>
              <a:rPr lang="en-US" b="1" dirty="0" smtClean="0"/>
              <a:t>genda</a:t>
            </a:r>
            <a:r>
              <a:rPr lang="en-US" altLang="ja-JP" b="1" dirty="0" smtClean="0"/>
              <a:t>(</a:t>
            </a:r>
            <a:r>
              <a:rPr lang="ja-JP" altLang="en-US" b="1" dirty="0" smtClean="0"/>
              <a:t>その</a:t>
            </a:r>
            <a:r>
              <a:rPr lang="en-US" altLang="ja-JP" b="1" dirty="0" smtClean="0"/>
              <a:t>1)</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XML</a:t>
            </a:r>
            <a:endParaRPr lang="en-US" altLang="ja-JP" dirty="0" smtClean="0"/>
          </a:p>
          <a:p>
            <a:pPr lvl="1"/>
            <a:r>
              <a:rPr lang="en-US" altLang="ja-JP" dirty="0" smtClean="0"/>
              <a:t>XML</a:t>
            </a:r>
          </a:p>
          <a:p>
            <a:pPr lvl="1"/>
            <a:r>
              <a:rPr lang="en-US" altLang="ja-JP" dirty="0" smtClean="0"/>
              <a:t>XSLT</a:t>
            </a:r>
          </a:p>
          <a:p>
            <a:pPr lvl="1"/>
            <a:r>
              <a:rPr lang="en-US" altLang="ja-JP" dirty="0" err="1" smtClean="0"/>
              <a:t>XPath</a:t>
            </a:r>
            <a:endParaRPr lang="en-US" altLang="ja-JP" dirty="0" smtClean="0"/>
          </a:p>
          <a:p>
            <a:pPr lvl="1"/>
            <a:r>
              <a:rPr lang="en-US" altLang="ja-JP" dirty="0" smtClean="0"/>
              <a:t>XML Schema</a:t>
            </a:r>
          </a:p>
          <a:p>
            <a:pPr lvl="1"/>
            <a:r>
              <a:rPr lang="en-US" altLang="ja-JP" dirty="0" err="1" smtClean="0"/>
              <a:t>XQuery</a:t>
            </a: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a:xfrm>
            <a:off x="457200" y="1052513"/>
            <a:ext cx="8229600" cy="4162437"/>
          </a:xfrm>
        </p:spPr>
        <p:txBody>
          <a:bodyPr/>
          <a:lstStyle/>
          <a:p>
            <a:r>
              <a:rPr lang="en-US" altLang="ja-JP" dirty="0" err="1" smtClean="0"/>
              <a:t>XMLSchema</a:t>
            </a:r>
            <a:endParaRPr lang="en-US" altLang="ja-JP" dirty="0" smtClean="0"/>
          </a:p>
          <a:p>
            <a:pPr lvl="1"/>
            <a:r>
              <a:rPr lang="en-US" altLang="ja-JP" dirty="0" smtClean="0"/>
              <a:t>CREATE XML SCHEMA COLLECTION</a:t>
            </a:r>
          </a:p>
          <a:p>
            <a:pPr lvl="1">
              <a:buNone/>
            </a:pPr>
            <a:r>
              <a:rPr lang="en-US" altLang="ja-JP" dirty="0" smtClean="0"/>
              <a:t>	</a:t>
            </a:r>
            <a:r>
              <a:rPr lang="ja-JP" altLang="en-US" dirty="0" smtClean="0"/>
              <a:t>を実行し、</a:t>
            </a:r>
            <a:r>
              <a:rPr lang="en-US" altLang="ja-JP" dirty="0" err="1" smtClean="0"/>
              <a:t>XMLSchema</a:t>
            </a:r>
            <a:r>
              <a:rPr lang="ja-JP" altLang="en-US" dirty="0" err="1" smtClean="0"/>
              <a:t>を登</a:t>
            </a:r>
            <a:r>
              <a:rPr lang="ja-JP" altLang="en-US" dirty="0" smtClean="0"/>
              <a:t>録する</a:t>
            </a:r>
            <a:endParaRPr lang="en-US" altLang="ja-JP" dirty="0" smtClean="0"/>
          </a:p>
          <a:p>
            <a:pPr lvl="1"/>
            <a:r>
              <a:rPr lang="en-US" altLang="ja-JP" dirty="0" smtClean="0"/>
              <a:t>XML</a:t>
            </a:r>
            <a:r>
              <a:rPr lang="ja-JP" altLang="en-US" dirty="0" smtClean="0"/>
              <a:t>型に指定されている列のプロパティにある</a:t>
            </a:r>
            <a:endParaRPr lang="en-US" altLang="ja-JP" dirty="0" smtClean="0"/>
          </a:p>
          <a:p>
            <a:pPr lvl="1">
              <a:buNone/>
            </a:pPr>
            <a:r>
              <a:rPr lang="en-US" altLang="ja-JP" dirty="0" smtClean="0"/>
              <a:t>	</a:t>
            </a:r>
            <a:r>
              <a:rPr lang="ja-JP" altLang="en-US" dirty="0" smtClean="0"/>
              <a:t>「</a:t>
            </a:r>
            <a:r>
              <a:rPr lang="en-US" altLang="ja-JP" dirty="0" smtClean="0"/>
              <a:t>XML</a:t>
            </a:r>
            <a:r>
              <a:rPr lang="ja-JP" altLang="en-US" dirty="0" smtClean="0"/>
              <a:t>タイプ仕様」</a:t>
            </a:r>
            <a:r>
              <a:rPr lang="ja-JP" altLang="en-US" dirty="0" err="1" smtClean="0"/>
              <a:t>ー</a:t>
            </a:r>
            <a:r>
              <a:rPr lang="ja-JP" altLang="en-US" dirty="0" smtClean="0"/>
              <a:t>「</a:t>
            </a:r>
            <a:r>
              <a:rPr lang="en-US" altLang="ja-JP" dirty="0" smtClean="0"/>
              <a:t>(</a:t>
            </a:r>
            <a:r>
              <a:rPr lang="ja-JP" altLang="en-US" dirty="0" smtClean="0"/>
              <a:t>スキーマコレクション</a:t>
            </a:r>
            <a:r>
              <a:rPr lang="en-US" altLang="ja-JP" dirty="0" smtClean="0"/>
              <a:t>)</a:t>
            </a:r>
            <a:r>
              <a:rPr lang="ja-JP" altLang="en-US" dirty="0" smtClean="0"/>
              <a:t>」で</a:t>
            </a:r>
            <a:endParaRPr lang="en-US" altLang="ja-JP" dirty="0" smtClean="0"/>
          </a:p>
          <a:p>
            <a:pPr lvl="1">
              <a:buNone/>
            </a:pPr>
            <a:r>
              <a:rPr lang="en-US" altLang="ja-JP" dirty="0" smtClean="0"/>
              <a:t>	</a:t>
            </a:r>
            <a:r>
              <a:rPr lang="ja-JP" altLang="en-US" dirty="0" smtClean="0"/>
              <a:t>作成したスキーマコレクション名を入れる</a:t>
            </a:r>
            <a:endParaRPr lang="en-US" altLang="ja-JP"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nchor="ctr"/>
          <a:lstStyle/>
          <a:p>
            <a:pPr algn="ctr">
              <a:buNone/>
            </a:pPr>
            <a:r>
              <a:rPr kumimoji="1" lang="en-US" altLang="ja-JP" sz="4400" dirty="0" smtClean="0"/>
              <a:t>DEMO</a:t>
            </a:r>
          </a:p>
          <a:p>
            <a:pPr algn="ctr">
              <a:buNone/>
            </a:pPr>
            <a:r>
              <a:rPr lang="en-US" altLang="ja-JP" sz="4400" dirty="0" smtClean="0"/>
              <a:t>(Schema Collection</a:t>
            </a:r>
            <a:r>
              <a:rPr lang="ja-JP" altLang="en-US" sz="4400" dirty="0" smtClean="0"/>
              <a:t>作成</a:t>
            </a:r>
            <a:r>
              <a:rPr lang="en-US" altLang="ja-JP" sz="4400" dirty="0" smtClean="0"/>
              <a:t>+</a:t>
            </a:r>
            <a:r>
              <a:rPr lang="ja-JP" altLang="en-US" sz="4400" dirty="0" smtClean="0"/>
              <a:t>適用</a:t>
            </a:r>
            <a:r>
              <a:rPr lang="en-US" altLang="ja-JP" sz="4400" dirty="0" smtClean="0"/>
              <a:t>)</a:t>
            </a:r>
            <a:endParaRPr kumimoji="1" lang="ja-JP" altLang="en-US" sz="4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r>
              <a:rPr lang="ja-JP" altLang="en-US" dirty="0" smtClean="0"/>
              <a:t>チェック制約</a:t>
            </a:r>
            <a:endParaRPr lang="en-US" altLang="ja-JP" dirty="0" smtClean="0"/>
          </a:p>
          <a:p>
            <a:pPr lvl="1"/>
            <a:r>
              <a:rPr lang="en-US" altLang="ja-JP" dirty="0" smtClean="0"/>
              <a:t>Schema</a:t>
            </a:r>
            <a:r>
              <a:rPr lang="ja-JP" altLang="en-US" dirty="0" smtClean="0"/>
              <a:t> </a:t>
            </a:r>
            <a:r>
              <a:rPr lang="en-US" altLang="ja-JP" dirty="0" smtClean="0"/>
              <a:t>Collection</a:t>
            </a:r>
            <a:r>
              <a:rPr lang="ja-JP" altLang="en-US" dirty="0" smtClean="0"/>
              <a:t>で</a:t>
            </a:r>
            <a:r>
              <a:rPr lang="en-US" altLang="ja-JP" dirty="0" smtClean="0"/>
              <a:t>XML</a:t>
            </a:r>
            <a:r>
              <a:rPr lang="ja-JP" altLang="en-US" dirty="0" smtClean="0"/>
              <a:t>の整形はできる。</a:t>
            </a:r>
            <a:endParaRPr lang="en-US" altLang="ja-JP" dirty="0" smtClean="0"/>
          </a:p>
          <a:p>
            <a:pPr lvl="1"/>
            <a:r>
              <a:rPr lang="en-US" altLang="ja-JP" dirty="0" smtClean="0"/>
              <a:t>XML</a:t>
            </a:r>
            <a:r>
              <a:rPr lang="ja-JP" altLang="en-US" dirty="0" smtClean="0"/>
              <a:t>型に格納されている</a:t>
            </a:r>
            <a:endParaRPr lang="en-US" altLang="ja-JP" dirty="0" smtClean="0"/>
          </a:p>
          <a:p>
            <a:pPr lvl="1">
              <a:buNone/>
            </a:pPr>
            <a:r>
              <a:rPr lang="en-US" altLang="ja-JP" dirty="0" smtClean="0"/>
              <a:t>	</a:t>
            </a:r>
            <a:r>
              <a:rPr lang="ja-JP" altLang="en-US" u="sng" dirty="0" smtClean="0"/>
              <a:t>データの整合性は</a:t>
            </a:r>
            <a:r>
              <a:rPr lang="ja-JP" altLang="en-US" dirty="0" smtClean="0"/>
              <a:t>・・・？</a:t>
            </a:r>
            <a:endParaRPr lang="en-US" altLang="ja-JP" dirty="0" smtClean="0"/>
          </a:p>
          <a:p>
            <a:pPr lvl="1">
              <a:buNone/>
            </a:pPr>
            <a:r>
              <a:rPr lang="ja-JP" altLang="en-US" dirty="0" smtClean="0"/>
              <a:t>    </a:t>
            </a:r>
            <a:endParaRPr lang="en-US" altLang="ja-JP" dirty="0" smtClean="0"/>
          </a:p>
        </p:txBody>
      </p:sp>
      <p:sp>
        <p:nvSpPr>
          <p:cNvPr id="4" name="テキスト ボックス 3"/>
          <p:cNvSpPr txBox="1"/>
          <p:nvPr/>
        </p:nvSpPr>
        <p:spPr>
          <a:xfrm>
            <a:off x="1285852" y="4786322"/>
            <a:ext cx="5429288" cy="696874"/>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none" lIns="0" tIns="0" rIns="0" bIns="0" rtlCol="0" anchor="ctr" anchorCtr="0">
            <a:noAutofit/>
            <a:flatTx/>
          </a:bodyPr>
          <a:lstStyle/>
          <a:p>
            <a:pPr lvl="1" algn="ctr">
              <a:buNone/>
            </a:pPr>
            <a:r>
              <a:rPr lang="ja-JP" altLang="en-US" sz="2800" dirty="0" smtClean="0">
                <a:solidFill>
                  <a:srgbClr val="002060"/>
                </a:solidFill>
                <a:effectLst>
                  <a:outerShdw blurRad="50800" dist="38100" dir="2700000" algn="tl" rotWithShape="0">
                    <a:prstClr val="black">
                      <a:alpha val="40000"/>
                    </a:prstClr>
                  </a:outerShdw>
                </a:effectLst>
              </a:rPr>
              <a:t>チェック制約にて行います</a:t>
            </a:r>
            <a:r>
              <a:rPr lang="en-US" altLang="ja-JP" sz="2800" dirty="0" smtClean="0">
                <a:solidFill>
                  <a:srgbClr val="002060"/>
                </a:solidFill>
                <a:effectLst>
                  <a:outerShdw blurRad="50800" dist="38100" dir="2700000" algn="tl" rotWithShape="0">
                    <a:prstClr val="black">
                      <a:alpha val="40000"/>
                    </a:prstClr>
                  </a:outerShdw>
                </a:effectLst>
              </a:rPr>
              <a:t>!!</a:t>
            </a:r>
          </a:p>
        </p:txBody>
      </p:sp>
      <p:sp>
        <p:nvSpPr>
          <p:cNvPr id="5" name="右矢印 4"/>
          <p:cNvSpPr/>
          <p:nvPr/>
        </p:nvSpPr>
        <p:spPr>
          <a:xfrm rot="5400000">
            <a:off x="3143240" y="3929066"/>
            <a:ext cx="1071570" cy="500066"/>
          </a:xfrm>
          <a:prstGeom prst="rightArrow">
            <a:avLst>
              <a:gd name="adj1" fmla="val 54749"/>
              <a:gd name="adj2" fmla="val 50000"/>
            </a:avLst>
          </a:prstGeom>
          <a:solidFill>
            <a:srgbClr val="83135B">
              <a:alpha val="31000"/>
            </a:srgbClr>
          </a:solidFill>
          <a:ln>
            <a:solidFill>
              <a:srgbClr val="83135B"/>
            </a:solidFill>
          </a:ln>
          <a:effectLst>
            <a:outerShdw blurRad="165100" dist="88900" dir="4800000" algn="tl" rotWithShape="0">
              <a:srgbClr val="83135B">
                <a:alpha val="40000"/>
              </a:srgbClr>
            </a:outerShdw>
          </a:effectLst>
          <a:scene3d>
            <a:camera prst="orthographicFront"/>
            <a:lightRig rig="freezing" dir="t"/>
          </a:scene3d>
          <a:sp3d extrusionH="76200" contourW="12700" prstMaterial="matte">
            <a:bevelT w="19050"/>
            <a:bevelB w="19050"/>
            <a:extrusionClr>
              <a:srgbClr val="83135B"/>
            </a:extrusionClr>
            <a:contourClr>
              <a:srgbClr val="83135B"/>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r>
              <a:rPr lang="ja-JP" altLang="en-US" dirty="0" smtClean="0"/>
              <a:t>データ更新</a:t>
            </a:r>
            <a:endParaRPr lang="en-US" altLang="ja-JP" dirty="0" smtClean="0"/>
          </a:p>
          <a:p>
            <a:pPr lvl="1"/>
            <a:r>
              <a:rPr lang="en-US" altLang="ja-JP" dirty="0" smtClean="0"/>
              <a:t>XML</a:t>
            </a:r>
            <a:r>
              <a:rPr lang="ja-JP" altLang="en-US" dirty="0" smtClean="0"/>
              <a:t>型の関数「</a:t>
            </a:r>
            <a:r>
              <a:rPr lang="en-US" altLang="ja-JP" b="1" dirty="0" smtClean="0"/>
              <a:t>modify</a:t>
            </a:r>
            <a:r>
              <a:rPr lang="ja-JP" altLang="en-US" dirty="0" smtClean="0"/>
              <a:t>」にて行う。</a:t>
            </a:r>
            <a:endParaRPr lang="en-US" altLang="ja-JP" dirty="0" smtClean="0"/>
          </a:p>
          <a:p>
            <a:pPr lvl="1">
              <a:buNone/>
            </a:pPr>
            <a:r>
              <a:rPr lang="en-US" altLang="ja-JP" dirty="0" smtClean="0"/>
              <a:t>	</a:t>
            </a:r>
            <a:r>
              <a:rPr lang="ja-JP" altLang="en-US" dirty="0" smtClean="0"/>
              <a:t>または、</a:t>
            </a:r>
            <a:r>
              <a:rPr lang="en-US" altLang="ja-JP" dirty="0" smtClean="0"/>
              <a:t>XML</a:t>
            </a:r>
            <a:r>
              <a:rPr lang="ja-JP" altLang="en-US" dirty="0" smtClean="0"/>
              <a:t>データ自体を更新する</a:t>
            </a:r>
            <a:endParaRPr lang="en-US" altLang="ja-JP" dirty="0" smtClean="0"/>
          </a:p>
          <a:p>
            <a:pPr lvl="1"/>
            <a:r>
              <a:rPr lang="ja-JP" altLang="en-US" dirty="0" smtClean="0"/>
              <a:t>「</a:t>
            </a:r>
            <a:r>
              <a:rPr lang="en-US" altLang="ja-JP" dirty="0" smtClean="0"/>
              <a:t>modify</a:t>
            </a:r>
            <a:r>
              <a:rPr lang="ja-JP" altLang="en-US" dirty="0" smtClean="0"/>
              <a:t>」には「</a:t>
            </a:r>
            <a:r>
              <a:rPr lang="en-US" altLang="ja-JP" dirty="0" smtClean="0"/>
              <a:t>INSERT</a:t>
            </a:r>
            <a:r>
              <a:rPr lang="ja-JP" altLang="en-US" dirty="0" smtClean="0"/>
              <a:t>」「</a:t>
            </a:r>
            <a:r>
              <a:rPr lang="en-US" altLang="ja-JP" dirty="0" smtClean="0"/>
              <a:t>DELETE</a:t>
            </a:r>
            <a:r>
              <a:rPr lang="ja-JP" altLang="en-US" dirty="0" smtClean="0"/>
              <a:t>」「</a:t>
            </a:r>
            <a:r>
              <a:rPr lang="en-US" altLang="ja-JP" dirty="0" smtClean="0"/>
              <a:t>REPLACE VALUE OF</a:t>
            </a:r>
            <a:r>
              <a:rPr lang="ja-JP" altLang="en-US" dirty="0" smtClean="0"/>
              <a:t>」の</a:t>
            </a:r>
            <a:r>
              <a:rPr lang="en-US" altLang="ja-JP" dirty="0" smtClean="0"/>
              <a:t>2</a:t>
            </a:r>
            <a:r>
              <a:rPr lang="ja-JP" altLang="en-US" dirty="0" smtClean="0"/>
              <a:t>種類がある。</a:t>
            </a:r>
            <a:endParaRPr lang="en-US" altLang="ja-JP"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nchor="ctr"/>
          <a:lstStyle/>
          <a:p>
            <a:pPr algn="ctr">
              <a:buNone/>
            </a:pPr>
            <a:r>
              <a:rPr kumimoji="1" lang="en-US" altLang="ja-JP" sz="4400" dirty="0" smtClean="0"/>
              <a:t>DEMO</a:t>
            </a:r>
          </a:p>
          <a:p>
            <a:pPr algn="ctr">
              <a:buNone/>
            </a:pPr>
            <a:r>
              <a:rPr lang="en-US" altLang="ja-JP" sz="4400" dirty="0" smtClean="0"/>
              <a:t>(</a:t>
            </a:r>
            <a:r>
              <a:rPr lang="ja-JP" altLang="en-US" sz="4400" dirty="0" smtClean="0"/>
              <a:t>チェック制約作成</a:t>
            </a:r>
            <a:r>
              <a:rPr lang="en-US" altLang="ja-JP" sz="4400" dirty="0" smtClean="0"/>
              <a:t>+</a:t>
            </a:r>
            <a:r>
              <a:rPr lang="ja-JP" altLang="en-US" sz="4400" dirty="0" smtClean="0"/>
              <a:t>適用</a:t>
            </a:r>
            <a:r>
              <a:rPr lang="en-US" altLang="ja-JP" sz="4400" dirty="0" smtClean="0"/>
              <a:t>)</a:t>
            </a:r>
            <a:endParaRPr lang="ja-JP" altLang="en-US" sz="4400" dirty="0" smtClean="0"/>
          </a:p>
          <a:p>
            <a:pPr algn="ctr">
              <a:buNone/>
            </a:pPr>
            <a:r>
              <a:rPr kumimoji="1" lang="ja-JP" altLang="en-US" sz="4400" dirty="0" smtClean="0"/>
              <a:t>＆</a:t>
            </a:r>
            <a:endParaRPr kumimoji="1" lang="en-US" altLang="ja-JP" sz="4400" dirty="0" smtClean="0"/>
          </a:p>
          <a:p>
            <a:pPr algn="ctr">
              <a:buNone/>
            </a:pPr>
            <a:r>
              <a:rPr lang="en-US" altLang="ja-JP" sz="4400" dirty="0" smtClean="0"/>
              <a:t>(modify</a:t>
            </a:r>
            <a:r>
              <a:rPr lang="ja-JP" altLang="en-US" sz="4400" dirty="0" smtClean="0"/>
              <a:t>実行</a:t>
            </a:r>
            <a:r>
              <a:rPr lang="en-US" altLang="ja-JP" sz="4400" dirty="0" smtClean="0"/>
              <a:t>+</a:t>
            </a:r>
            <a:r>
              <a:rPr lang="ja-JP" altLang="en-US" sz="4400" dirty="0" smtClean="0"/>
              <a:t>チェック制約確認</a:t>
            </a:r>
            <a:r>
              <a:rPr lang="en-US" altLang="ja-JP" sz="4400" dirty="0" smtClean="0"/>
              <a:t>)</a:t>
            </a:r>
            <a:endParaRPr kumimoji="1" lang="ja-JP" altLang="en-US" sz="4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r>
              <a:rPr lang="en-US" altLang="ja-JP" dirty="0" smtClean="0"/>
              <a:t>FOR</a:t>
            </a:r>
            <a:r>
              <a:rPr lang="ja-JP" altLang="en-US" dirty="0" smtClean="0"/>
              <a:t>　</a:t>
            </a:r>
            <a:r>
              <a:rPr lang="en-US" altLang="ja-JP" dirty="0" smtClean="0"/>
              <a:t>XML</a:t>
            </a:r>
          </a:p>
          <a:p>
            <a:pPr lvl="1"/>
            <a:r>
              <a:rPr lang="ja-JP" altLang="en-US" dirty="0" smtClean="0"/>
              <a:t>ＲＤＢ形式のデータを</a:t>
            </a:r>
            <a:r>
              <a:rPr lang="en-US" altLang="ja-JP" dirty="0" smtClean="0"/>
              <a:t>XML</a:t>
            </a:r>
            <a:r>
              <a:rPr lang="ja-JP" altLang="en-US" dirty="0" smtClean="0"/>
              <a:t>として出力する。</a:t>
            </a:r>
            <a:r>
              <a:rPr lang="en-US" altLang="ja-JP" dirty="0" smtClean="0"/>
              <a:t>	</a:t>
            </a:r>
          </a:p>
        </p:txBody>
      </p:sp>
      <p:graphicFrame>
        <p:nvGraphicFramePr>
          <p:cNvPr id="4" name="表 3"/>
          <p:cNvGraphicFramePr>
            <a:graphicFrameLocks noGrp="1"/>
          </p:cNvGraphicFramePr>
          <p:nvPr/>
        </p:nvGraphicFramePr>
        <p:xfrm>
          <a:off x="571472" y="2143116"/>
          <a:ext cx="7929618" cy="3749040"/>
        </p:xfrm>
        <a:graphic>
          <a:graphicData uri="http://schemas.openxmlformats.org/drawingml/2006/table">
            <a:tbl>
              <a:tblPr firstRow="1" bandRow="1">
                <a:tableStyleId>{5C22544A-7EE6-4342-B048-85BDC9FD1C3A}</a:tableStyleId>
              </a:tblPr>
              <a:tblGrid>
                <a:gridCol w="2238951"/>
                <a:gridCol w="5690667"/>
              </a:tblGrid>
              <a:tr h="334907">
                <a:tc>
                  <a:txBody>
                    <a:bodyPr/>
                    <a:lstStyle/>
                    <a:p>
                      <a:r>
                        <a:rPr kumimoji="1" lang="ja-JP" altLang="en-US" sz="2400" b="1" dirty="0" smtClean="0">
                          <a:solidFill>
                            <a:schemeClr val="tx1"/>
                          </a:solidFill>
                        </a:rPr>
                        <a:t>モード</a:t>
                      </a:r>
                      <a:endParaRPr kumimoji="1" lang="ja-JP" altLang="en-US" sz="2400" b="1" dirty="0">
                        <a:solidFill>
                          <a:schemeClr val="tx1"/>
                        </a:solidFill>
                      </a:endParaRPr>
                    </a:p>
                  </a:txBody>
                  <a:tcPr>
                    <a:cell3D prstMaterial="dkEdge">
                      <a:bevel/>
                      <a:lightRig rig="flood" dir="t"/>
                    </a:cell3D>
                    <a:solidFill>
                      <a:srgbClr val="83135B">
                        <a:alpha val="30980"/>
                      </a:srgbClr>
                    </a:solidFill>
                  </a:tcPr>
                </a:tc>
                <a:tc>
                  <a:txBody>
                    <a:bodyPr/>
                    <a:lstStyle/>
                    <a:p>
                      <a:r>
                        <a:rPr kumimoji="1" lang="ja-JP" altLang="en-US" sz="2400" b="1" dirty="0" smtClean="0">
                          <a:solidFill>
                            <a:schemeClr val="tx1"/>
                          </a:solidFill>
                        </a:rPr>
                        <a:t>処理</a:t>
                      </a:r>
                      <a:endParaRPr kumimoji="1" lang="ja-JP" altLang="en-US" sz="2400" b="1" dirty="0">
                        <a:solidFill>
                          <a:schemeClr val="tx1"/>
                        </a:solidFill>
                      </a:endParaRPr>
                    </a:p>
                  </a:txBody>
                  <a:tcPr>
                    <a:cell3D prstMaterial="dkEdge">
                      <a:bevel/>
                      <a:lightRig rig="flood" dir="t"/>
                    </a:cell3D>
                    <a:solidFill>
                      <a:srgbClr val="83135B">
                        <a:alpha val="30980"/>
                      </a:srgbClr>
                    </a:solidFill>
                  </a:tcPr>
                </a:tc>
              </a:tr>
              <a:tr h="3349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b="0" dirty="0" smtClean="0">
                          <a:solidFill>
                            <a:schemeClr val="tx1"/>
                          </a:solidFill>
                        </a:rPr>
                        <a:t>RAW</a:t>
                      </a:r>
                      <a:endParaRPr kumimoji="1" lang="ja-JP" altLang="en-US" sz="2000" b="0" dirty="0" smtClean="0">
                        <a:solidFill>
                          <a:schemeClr val="tx1"/>
                        </a:solidFill>
                      </a:endParaRPr>
                    </a:p>
                  </a:txBody>
                  <a:tcPr>
                    <a:cell3D prstMaterial="dkEdge">
                      <a:bevel/>
                      <a:lightRig rig="flood" dir="t"/>
                    </a:cell3D>
                    <a:solidFill>
                      <a:srgbClr val="83135B">
                        <a:alpha val="30980"/>
                      </a:srgbClr>
                    </a:solidFill>
                  </a:tcPr>
                </a:tc>
                <a:tc>
                  <a:txBody>
                    <a:bodyPr/>
                    <a:lstStyle/>
                    <a:p>
                      <a:r>
                        <a:rPr lang="en-US" altLang="ja-JP" sz="1600" dirty="0" smtClean="0"/>
                        <a:t>SELECT </a:t>
                      </a:r>
                      <a:r>
                        <a:rPr lang="ja-JP" altLang="en-US" sz="1600" dirty="0" smtClean="0"/>
                        <a:t>ステートメントによって返された行セットの行 </a:t>
                      </a:r>
                      <a:r>
                        <a:rPr lang="en-US" altLang="ja-JP" sz="1600" dirty="0" smtClean="0"/>
                        <a:t>1 </a:t>
                      </a:r>
                      <a:r>
                        <a:rPr lang="ja-JP" altLang="en-US" sz="1600" dirty="0" err="1" smtClean="0"/>
                        <a:t>つに</a:t>
                      </a:r>
                      <a:r>
                        <a:rPr lang="ja-JP" altLang="en-US" sz="1600" dirty="0" smtClean="0"/>
                        <a:t>つき </a:t>
                      </a:r>
                      <a:r>
                        <a:rPr lang="en-US" altLang="ja-JP" sz="1600" dirty="0" smtClean="0"/>
                        <a:t>1 </a:t>
                      </a:r>
                      <a:r>
                        <a:rPr lang="ja-JP" altLang="en-US" sz="1600" dirty="0" err="1" smtClean="0"/>
                        <a:t>つの</a:t>
                      </a:r>
                      <a:r>
                        <a:rPr lang="ja-JP" altLang="en-US" sz="1600" dirty="0" smtClean="0"/>
                        <a:t> </a:t>
                      </a:r>
                      <a:r>
                        <a:rPr lang="en-US" altLang="ja-JP" sz="1600" dirty="0" smtClean="0"/>
                        <a:t>&lt;row&gt; </a:t>
                      </a:r>
                      <a:r>
                        <a:rPr lang="ja-JP" altLang="en-US" sz="1600" dirty="0" smtClean="0"/>
                        <a:t>要素を生成します。</a:t>
                      </a:r>
                      <a:endParaRPr lang="ja-JP" altLang="en-US" sz="1600" dirty="0"/>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AUTO</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t>入れ子構造の </a:t>
                      </a:r>
                      <a:r>
                        <a:rPr lang="en-US" altLang="ja-JP" sz="1600" dirty="0" smtClean="0"/>
                        <a:t>XML </a:t>
                      </a:r>
                      <a:r>
                        <a:rPr lang="ja-JP" altLang="en-US" sz="1600" dirty="0" smtClean="0"/>
                        <a:t>要素としてクエリ結果が返されます。</a:t>
                      </a:r>
                      <a:endParaRPr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0" dirty="0" smtClean="0">
                          <a:solidFill>
                            <a:schemeClr val="tx1"/>
                          </a:solidFill>
                          <a:effectLst/>
                        </a:rPr>
                        <a:t>XML</a:t>
                      </a:r>
                      <a:r>
                        <a:rPr lang="ja-JP" altLang="en-US" sz="1600" b="0" dirty="0" smtClean="0">
                          <a:solidFill>
                            <a:schemeClr val="tx1"/>
                          </a:solidFill>
                          <a:effectLst/>
                        </a:rPr>
                        <a:t>構造はあまり制御されないので、</a:t>
                      </a:r>
                      <a:r>
                        <a:rPr lang="ja-JP" altLang="en-US" sz="1600" dirty="0" smtClean="0"/>
                        <a:t>単純な階層を生成する場合に役立ちます。</a:t>
                      </a:r>
                      <a:endParaRPr lang="en-US" altLang="ja-JP" sz="1600" b="0" dirty="0" smtClean="0">
                        <a:solidFill>
                          <a:schemeClr val="tx1"/>
                        </a:solidFill>
                        <a:effectLst/>
                      </a:endParaRP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PATH</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t>要素と属性を組み合わせた使用が容易になり、入れ子構造を使用することで、複雑なプロパティも容易に表現できるようになります。</a:t>
                      </a:r>
                      <a:endParaRPr lang="ja-JP" altLang="en-US" sz="1600" b="0" dirty="0" smtClean="0">
                        <a:solidFill>
                          <a:schemeClr val="tx1"/>
                        </a:solidFill>
                        <a:effectLst/>
                      </a:endParaRPr>
                    </a:p>
                  </a:txBody>
                  <a:tcPr>
                    <a:cell3D prstMaterial="dkEdge">
                      <a:bevel/>
                      <a:lightRig rig="flood" dir="t"/>
                    </a:cell3D>
                    <a:solidFill>
                      <a:srgbClr val="83135B">
                        <a:alpha val="30980"/>
                      </a:srgbClr>
                    </a:solidFill>
                  </a:tcPr>
                </a:tc>
              </a:tr>
              <a:tr h="334907">
                <a:tc>
                  <a:txBody>
                    <a:bodyPr/>
                    <a:lstStyle/>
                    <a:p>
                      <a:r>
                        <a:rPr kumimoji="1" lang="en-US" altLang="ja-JP" sz="2000" b="0" dirty="0" smtClean="0">
                          <a:solidFill>
                            <a:schemeClr val="tx1"/>
                          </a:solidFill>
                        </a:rPr>
                        <a:t>EXPLICIT</a:t>
                      </a:r>
                      <a:endParaRPr kumimoji="1" lang="ja-JP" altLang="en-US" sz="2000" b="0" dirty="0">
                        <a:solidFill>
                          <a:schemeClr val="tx1"/>
                        </a:solidFill>
                      </a:endParaRPr>
                    </a:p>
                  </a:txBody>
                  <a:tcPr>
                    <a:cell3D prstMaterial="dkEdge">
                      <a:bevel/>
                      <a:lightRig rig="flood" dir="t"/>
                    </a:cell3D>
                    <a:solidFill>
                      <a:srgbClr val="83135B">
                        <a:alpha val="3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smtClean="0"/>
                        <a:t>結果の </a:t>
                      </a:r>
                      <a:r>
                        <a:rPr lang="en-US" altLang="ja-JP" sz="1600" dirty="0" smtClean="0"/>
                        <a:t>XML </a:t>
                      </a:r>
                      <a:r>
                        <a:rPr lang="ja-JP" altLang="en-US" sz="1600" dirty="0" smtClean="0"/>
                        <a:t>ツリーの構造を明示的に定義することを指定します。このモードを使用する場合は、クエリを特殊な方法で記述することにより、目的の入れ子構造に関して追加情報を明示的に指定する必要があります。</a:t>
                      </a:r>
                      <a:endParaRPr kumimoji="1" lang="ja-JP" altLang="en-US" sz="1600" b="0" dirty="0">
                        <a:solidFill>
                          <a:schemeClr val="tx1"/>
                        </a:solidFill>
                        <a:effectLst/>
                      </a:endParaRPr>
                    </a:p>
                  </a:txBody>
                  <a:tcPr>
                    <a:cell3D prstMaterial="dkEdge">
                      <a:bevel/>
                      <a:lightRig rig="flood" dir="t"/>
                    </a:cell3D>
                    <a:solidFill>
                      <a:srgbClr val="83135B">
                        <a:alpha val="30980"/>
                      </a:srgbClr>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r>
              <a:rPr lang="en-US" altLang="ja-JP" dirty="0" smtClean="0"/>
              <a:t>OPENXML</a:t>
            </a:r>
          </a:p>
          <a:p>
            <a:pPr lvl="1"/>
            <a:r>
              <a:rPr lang="en-US" altLang="ja-JP" dirty="0" smtClean="0"/>
              <a:t>XML</a:t>
            </a:r>
            <a:r>
              <a:rPr lang="ja-JP" altLang="en-US" dirty="0" smtClean="0"/>
              <a:t>をテーブルやビューと同様の行セットで</a:t>
            </a:r>
            <a:endParaRPr lang="en-US" altLang="ja-JP" dirty="0" smtClean="0"/>
          </a:p>
          <a:p>
            <a:pPr lvl="1">
              <a:buNone/>
            </a:pPr>
            <a:r>
              <a:rPr lang="en-US" altLang="ja-JP" dirty="0" smtClean="0"/>
              <a:t>	</a:t>
            </a:r>
            <a:r>
              <a:rPr lang="ja-JP" altLang="en-US" dirty="0" smtClean="0"/>
              <a:t>結果取得できる。</a:t>
            </a:r>
            <a:endParaRPr lang="en-US" altLang="ja-JP" dirty="0" smtClean="0"/>
          </a:p>
          <a:p>
            <a:pPr lvl="1">
              <a:buNone/>
            </a:pPr>
            <a:r>
              <a:rPr lang="en-US" altLang="ja-JP" dirty="0" smtClean="0"/>
              <a:t>	</a:t>
            </a:r>
          </a:p>
          <a:p>
            <a:pPr lvl="1">
              <a:buNone/>
            </a:pPr>
            <a:r>
              <a:rPr lang="en-US" altLang="ja-JP" dirty="0" smtClean="0"/>
              <a:t>		</a:t>
            </a:r>
          </a:p>
        </p:txBody>
      </p:sp>
      <p:sp>
        <p:nvSpPr>
          <p:cNvPr id="5" name="テキスト ボックス 4"/>
          <p:cNvSpPr txBox="1"/>
          <p:nvPr/>
        </p:nvSpPr>
        <p:spPr>
          <a:xfrm>
            <a:off x="2500298" y="2857496"/>
            <a:ext cx="5072098" cy="907941"/>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lIns="0" tIns="0" rIns="0" rtlCol="0">
            <a:spAutoFit/>
            <a:flatTx/>
          </a:bodyPr>
          <a:lstStyle/>
          <a:p>
            <a:pPr lvl="1" algn="ctr">
              <a:buNone/>
            </a:pPr>
            <a:r>
              <a:rPr lang="en-US" altLang="ja-JP" sz="2800" dirty="0" smtClean="0">
                <a:effectLst>
                  <a:outerShdw blurRad="38100" dist="38100" dir="2700000" algn="tl">
                    <a:srgbClr val="000000">
                      <a:alpha val="43137"/>
                    </a:srgbClr>
                  </a:outerShdw>
                </a:effectLst>
              </a:rPr>
              <a:t>RDB</a:t>
            </a:r>
            <a:r>
              <a:rPr lang="ja-JP" altLang="en-US" sz="2800" dirty="0" smtClean="0">
                <a:effectLst>
                  <a:outerShdw blurRad="38100" dist="38100" dir="2700000" algn="tl">
                    <a:srgbClr val="000000">
                      <a:alpha val="43137"/>
                    </a:srgbClr>
                  </a:outerShdw>
                </a:effectLst>
              </a:rPr>
              <a:t>同様に </a:t>
            </a:r>
            <a:r>
              <a:rPr lang="en-US" altLang="ja-JP" sz="2800" dirty="0" smtClean="0">
                <a:effectLst>
                  <a:outerShdw blurRad="38100" dist="38100" dir="2700000" algn="tl">
                    <a:srgbClr val="000000">
                      <a:alpha val="43137"/>
                    </a:srgbClr>
                  </a:outerShdw>
                </a:effectLst>
              </a:rPr>
              <a:t>XML</a:t>
            </a:r>
            <a:r>
              <a:rPr lang="ja-JP" altLang="en-US" sz="2800" dirty="0" smtClean="0">
                <a:effectLst>
                  <a:outerShdw blurRad="38100" dist="38100" dir="2700000" algn="tl">
                    <a:srgbClr val="000000">
                      <a:alpha val="43137"/>
                    </a:srgbClr>
                  </a:outerShdw>
                </a:effectLst>
              </a:rPr>
              <a:t>データに</a:t>
            </a:r>
            <a:endParaRPr lang="en-US" altLang="ja-JP" sz="2800" dirty="0" smtClean="0">
              <a:effectLst>
                <a:outerShdw blurRad="38100" dist="38100" dir="2700000" algn="tl">
                  <a:srgbClr val="000000">
                    <a:alpha val="43137"/>
                  </a:srgbClr>
                </a:outerShdw>
              </a:effectLst>
            </a:endParaRPr>
          </a:p>
          <a:p>
            <a:pPr lvl="1" algn="ctr">
              <a:buNone/>
            </a:pPr>
            <a:r>
              <a:rPr lang="ja-JP" altLang="en-US" sz="2800" dirty="0" smtClean="0">
                <a:effectLst>
                  <a:outerShdw blurRad="38100" dist="38100" dir="2700000" algn="tl">
                    <a:srgbClr val="000000">
                      <a:alpha val="43137"/>
                    </a:srgbClr>
                  </a:outerShdw>
                </a:effectLst>
              </a:rPr>
              <a:t>アクセスできるようになります。</a:t>
            </a:r>
            <a:endParaRPr lang="en-US" altLang="ja-JP" sz="2800" dirty="0" smtClean="0">
              <a:solidFill>
                <a:srgbClr val="002060"/>
              </a:solidFill>
              <a:effectLst>
                <a:outerShdw blurRad="38100" dist="38100" dir="2700000" algn="tl">
                  <a:srgbClr val="000000">
                    <a:alpha val="43137"/>
                  </a:srgbClr>
                </a:outerShdw>
              </a:effectLst>
            </a:endParaRPr>
          </a:p>
        </p:txBody>
      </p:sp>
      <p:sp>
        <p:nvSpPr>
          <p:cNvPr id="6" name="右矢印 5"/>
          <p:cNvSpPr/>
          <p:nvPr/>
        </p:nvSpPr>
        <p:spPr>
          <a:xfrm>
            <a:off x="1285852" y="3071810"/>
            <a:ext cx="1143008" cy="500066"/>
          </a:xfrm>
          <a:prstGeom prst="rightArrow">
            <a:avLst/>
          </a:prstGeom>
          <a:solidFill>
            <a:srgbClr val="83135B">
              <a:alpha val="31000"/>
            </a:srgbClr>
          </a:solidFill>
          <a:ln>
            <a:solidFill>
              <a:srgbClr val="83135B"/>
            </a:solidFill>
          </a:ln>
          <a:effectLst>
            <a:outerShdw blurRad="165100" dist="88900" dir="4800000" algn="tl" rotWithShape="0">
              <a:srgbClr val="83135B">
                <a:alpha val="40000"/>
              </a:srgbClr>
            </a:outerShdw>
          </a:effectLst>
          <a:scene3d>
            <a:camera prst="orthographicFront"/>
            <a:lightRig rig="freezing" dir="t"/>
          </a:scene3d>
          <a:sp3d extrusionH="76200" contourW="12700" prstMaterial="matte">
            <a:bevelT w="19050"/>
            <a:bevelB w="19050"/>
            <a:extrusionClr>
              <a:srgbClr val="83135B"/>
            </a:extrusionClr>
            <a:contourClr>
              <a:srgbClr val="83135B"/>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nchor="ctr"/>
          <a:lstStyle/>
          <a:p>
            <a:pPr algn="ctr">
              <a:buNone/>
            </a:pPr>
            <a:r>
              <a:rPr kumimoji="1" lang="en-US" altLang="ja-JP" sz="4400" dirty="0" smtClean="0"/>
              <a:t>DEMO</a:t>
            </a:r>
          </a:p>
          <a:p>
            <a:pPr algn="ctr">
              <a:buNone/>
            </a:pPr>
            <a:r>
              <a:rPr lang="en-US" altLang="ja-JP" sz="4400" dirty="0" smtClean="0"/>
              <a:t>(OPENXML)</a:t>
            </a:r>
            <a:endParaRPr lang="ja-JP" altLang="en-US" sz="4400" dirty="0" smtClean="0"/>
          </a:p>
          <a:p>
            <a:pPr algn="ctr">
              <a:buNone/>
            </a:pPr>
            <a:r>
              <a:rPr kumimoji="1" lang="ja-JP" altLang="en-US" sz="4400" dirty="0" smtClean="0"/>
              <a:t>＆</a:t>
            </a:r>
            <a:endParaRPr kumimoji="1" lang="en-US" altLang="ja-JP" sz="4400" dirty="0" smtClean="0"/>
          </a:p>
          <a:p>
            <a:pPr algn="ctr">
              <a:buNone/>
            </a:pPr>
            <a:r>
              <a:rPr lang="en-US" altLang="ja-JP" sz="4400" dirty="0" smtClean="0"/>
              <a:t>(FOR</a:t>
            </a:r>
            <a:r>
              <a:rPr lang="ja-JP" altLang="en-US" sz="4400" dirty="0" smtClean="0"/>
              <a:t> </a:t>
            </a:r>
            <a:r>
              <a:rPr lang="en-US" altLang="ja-JP" sz="4400" dirty="0" smtClean="0"/>
              <a:t>XML(EXPLICT</a:t>
            </a:r>
            <a:r>
              <a:rPr lang="ja-JP" altLang="en-US" sz="4400" dirty="0" smtClean="0"/>
              <a:t>モード</a:t>
            </a:r>
            <a:r>
              <a:rPr lang="en-US" altLang="ja-JP" sz="4400" dirty="0" smtClean="0"/>
              <a:t>))</a:t>
            </a:r>
            <a:endParaRPr lang="ja-JP" altLang="en-US" sz="44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err="1" smtClean="0"/>
              <a:t>SQLServer</a:t>
            </a:r>
            <a:r>
              <a:rPr lang="ja-JP" altLang="en-US" dirty="0" smtClean="0"/>
              <a:t>における</a:t>
            </a:r>
            <a:r>
              <a:rPr lang="en-US" altLang="ja-JP" dirty="0" smtClean="0"/>
              <a:t>XML</a:t>
            </a:r>
          </a:p>
        </p:txBody>
      </p:sp>
      <p:sp>
        <p:nvSpPr>
          <p:cNvPr id="3" name="テキスト プレースホルダ 2"/>
          <p:cNvSpPr>
            <a:spLocks noGrp="1"/>
          </p:cNvSpPr>
          <p:nvPr>
            <p:ph type="body" idx="1"/>
          </p:nvPr>
        </p:nvSpPr>
        <p:spPr/>
        <p:txBody>
          <a:bodyPr/>
          <a:lstStyle/>
          <a:p>
            <a:pPr lvl="1">
              <a:buNone/>
            </a:pPr>
            <a:r>
              <a:rPr lang="ja-JP" altLang="en-US" dirty="0" smtClean="0"/>
              <a:t>最後に・・・・</a:t>
            </a:r>
            <a:endParaRPr lang="en-US" altLang="ja-JP" dirty="0" smtClean="0"/>
          </a:p>
          <a:p>
            <a:pPr lvl="1"/>
            <a:r>
              <a:rPr lang="en-US" altLang="ja-JP" dirty="0" smtClean="0"/>
              <a:t>XML</a:t>
            </a:r>
            <a:r>
              <a:rPr lang="ja-JP" altLang="en-US" dirty="0" smtClean="0"/>
              <a:t>の柔軟さを受け入れつつ</a:t>
            </a:r>
            <a:endParaRPr lang="en-US" altLang="ja-JP" dirty="0" smtClean="0"/>
          </a:p>
          <a:p>
            <a:pPr lvl="1">
              <a:buNone/>
            </a:pPr>
            <a:r>
              <a:rPr lang="en-US" altLang="ja-JP" dirty="0" smtClean="0"/>
              <a:t>	</a:t>
            </a:r>
            <a:r>
              <a:rPr lang="ja-JP" altLang="en-US" dirty="0" smtClean="0"/>
              <a:t>既存の</a:t>
            </a:r>
            <a:r>
              <a:rPr lang="en-US" altLang="ja-JP" dirty="0" smtClean="0"/>
              <a:t>RDB</a:t>
            </a:r>
            <a:r>
              <a:rPr lang="ja-JP" altLang="en-US" dirty="0" smtClean="0"/>
              <a:t>との連携もできる利点がある。</a:t>
            </a:r>
            <a:endParaRPr lang="en-US" altLang="ja-JP" dirty="0" smtClean="0"/>
          </a:p>
          <a:p>
            <a:pPr lvl="1">
              <a:buNone/>
            </a:pPr>
            <a:r>
              <a:rPr lang="en-US" altLang="ja-JP" dirty="0" smtClean="0"/>
              <a:t>		</a:t>
            </a:r>
          </a:p>
          <a:p>
            <a:pPr lvl="1"/>
            <a:r>
              <a:rPr lang="en-US" altLang="ja-JP" dirty="0" smtClean="0"/>
              <a:t>XML</a:t>
            </a:r>
            <a:r>
              <a:rPr lang="ja-JP" altLang="en-US" dirty="0" smtClean="0"/>
              <a:t>でデータを使えれば、</a:t>
            </a:r>
            <a:endParaRPr lang="en-US" altLang="ja-JP" dirty="0" smtClean="0"/>
          </a:p>
          <a:p>
            <a:pPr lvl="1">
              <a:buNone/>
            </a:pPr>
            <a:r>
              <a:rPr lang="en-US" altLang="ja-JP" dirty="0" smtClean="0"/>
              <a:t>	</a:t>
            </a:r>
            <a:r>
              <a:rPr lang="ja-JP" altLang="en-US" dirty="0" smtClean="0"/>
              <a:t>プログラムでの出力に</a:t>
            </a:r>
            <a:r>
              <a:rPr lang="en-US" altLang="ja-JP" dirty="0" smtClean="0"/>
              <a:t>XSLT</a:t>
            </a:r>
            <a:r>
              <a:rPr lang="ja-JP" altLang="en-US" dirty="0" smtClean="0"/>
              <a:t>など使って</a:t>
            </a:r>
            <a:endParaRPr lang="en-US" altLang="ja-JP" dirty="0" smtClean="0"/>
          </a:p>
          <a:p>
            <a:pPr lvl="1">
              <a:buNone/>
            </a:pPr>
            <a:r>
              <a:rPr lang="ja-JP" altLang="en-US" dirty="0" smtClean="0"/>
              <a:t>　簡単にすることができるんじゃない・・・かな？</a:t>
            </a:r>
            <a:endParaRPr lang="en-US" altLang="ja-JP" dirty="0" smtClean="0"/>
          </a:p>
        </p:txBody>
      </p:sp>
      <p:sp>
        <p:nvSpPr>
          <p:cNvPr id="7" name="テキスト ボックス 6"/>
          <p:cNvSpPr txBox="1"/>
          <p:nvPr/>
        </p:nvSpPr>
        <p:spPr>
          <a:xfrm>
            <a:off x="714348" y="4786322"/>
            <a:ext cx="7715304" cy="907941"/>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lIns="0" tIns="0" rIns="0" rtlCol="0">
            <a:spAutoFit/>
            <a:flatTx/>
          </a:bodyPr>
          <a:lstStyle/>
          <a:p>
            <a:pPr lvl="1" algn="ctr">
              <a:buNone/>
            </a:pPr>
            <a:r>
              <a:rPr lang="ja-JP" altLang="en-US" sz="2800" dirty="0" smtClean="0">
                <a:solidFill>
                  <a:srgbClr val="002060"/>
                </a:solidFill>
                <a:effectLst>
                  <a:outerShdw blurRad="38100" dist="38100" dir="2700000" algn="tl">
                    <a:srgbClr val="000000">
                      <a:alpha val="43137"/>
                    </a:srgbClr>
                  </a:outerShdw>
                </a:effectLst>
              </a:rPr>
              <a:t>いろいろな可能性があります。</a:t>
            </a:r>
            <a:endParaRPr lang="en-US" altLang="ja-JP" sz="2800" dirty="0" smtClean="0">
              <a:solidFill>
                <a:srgbClr val="002060"/>
              </a:solidFill>
              <a:effectLst>
                <a:outerShdw blurRad="38100" dist="38100" dir="2700000" algn="tl">
                  <a:srgbClr val="000000">
                    <a:alpha val="43137"/>
                  </a:srgbClr>
                </a:outerShdw>
              </a:effectLst>
            </a:endParaRPr>
          </a:p>
          <a:p>
            <a:pPr lvl="1" algn="ctr">
              <a:buNone/>
            </a:pPr>
            <a:r>
              <a:rPr lang="ja-JP" altLang="en-US" sz="2800" dirty="0" smtClean="0">
                <a:solidFill>
                  <a:srgbClr val="002060"/>
                </a:solidFill>
                <a:effectLst>
                  <a:outerShdw blurRad="38100" dist="38100" dir="2700000" algn="tl">
                    <a:srgbClr val="000000">
                      <a:alpha val="43137"/>
                    </a:srgbClr>
                  </a:outerShdw>
                </a:effectLst>
              </a:rPr>
              <a:t>その可能性を楽しく利用してください♪</a:t>
            </a:r>
            <a:endParaRPr lang="en-US" altLang="ja-JP" sz="2800" dirty="0" smtClean="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1" dirty="0" smtClean="0"/>
              <a:t>A</a:t>
            </a:r>
            <a:r>
              <a:rPr lang="en-US" b="1" dirty="0" smtClean="0"/>
              <a:t>genda</a:t>
            </a:r>
            <a:r>
              <a:rPr lang="en-US" altLang="ja-JP" b="1" dirty="0" smtClean="0"/>
              <a:t>(</a:t>
            </a:r>
            <a:r>
              <a:rPr lang="ja-JP" altLang="en-US" b="1" dirty="0" smtClean="0"/>
              <a:t>その</a:t>
            </a:r>
            <a:r>
              <a:rPr lang="en-US" altLang="ja-JP" b="1" dirty="0" smtClean="0"/>
              <a:t>2)</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err="1" smtClean="0"/>
              <a:t>SQLServer</a:t>
            </a:r>
            <a:r>
              <a:rPr kumimoji="1" lang="ja-JP" altLang="en-US" dirty="0" smtClean="0"/>
              <a:t>における</a:t>
            </a:r>
            <a:r>
              <a:rPr kumimoji="1" lang="en-US" altLang="ja-JP" dirty="0" smtClean="0"/>
              <a:t>XML</a:t>
            </a:r>
            <a:endParaRPr lang="en-US" altLang="ja-JP" dirty="0" smtClean="0"/>
          </a:p>
          <a:p>
            <a:pPr lvl="1"/>
            <a:r>
              <a:rPr lang="en-US" altLang="ja-JP" dirty="0" smtClean="0"/>
              <a:t>XML</a:t>
            </a:r>
            <a:r>
              <a:rPr lang="ja-JP" altLang="en-US" dirty="0" smtClean="0"/>
              <a:t>型</a:t>
            </a:r>
            <a:endParaRPr lang="en-US" altLang="ja-JP" dirty="0" smtClean="0"/>
          </a:p>
          <a:p>
            <a:pPr lvl="1"/>
            <a:r>
              <a:rPr lang="en-US" altLang="ja-JP" dirty="0" smtClean="0"/>
              <a:t>XML Schema</a:t>
            </a:r>
          </a:p>
          <a:p>
            <a:pPr lvl="1"/>
            <a:r>
              <a:rPr lang="en-US" altLang="ja-JP" dirty="0" err="1" smtClean="0"/>
              <a:t>XQuery</a:t>
            </a:r>
            <a:r>
              <a:rPr lang="en-US" altLang="ja-JP" dirty="0" smtClean="0"/>
              <a:t> &amp; </a:t>
            </a:r>
            <a:r>
              <a:rPr lang="en-US" altLang="ja-JP" dirty="0" err="1" smtClean="0"/>
              <a:t>XPath</a:t>
            </a:r>
            <a:endParaRPr lang="en-US" altLang="ja-JP" dirty="0" smtClean="0"/>
          </a:p>
          <a:p>
            <a:pPr lvl="1"/>
            <a:r>
              <a:rPr lang="ja-JP" altLang="en-US" dirty="0" smtClean="0"/>
              <a:t>チェック制約</a:t>
            </a:r>
            <a:endParaRPr lang="en-US" altLang="ja-JP" dirty="0" smtClean="0"/>
          </a:p>
          <a:p>
            <a:pPr lvl="1"/>
            <a:r>
              <a:rPr lang="ja-JP" altLang="en-US" dirty="0" smtClean="0"/>
              <a:t>データ更新</a:t>
            </a:r>
            <a:endParaRPr lang="en-US" altLang="ja-JP" dirty="0" smtClean="0"/>
          </a:p>
          <a:p>
            <a:pPr lvl="1"/>
            <a:r>
              <a:rPr lang="en-US" altLang="ja-JP" dirty="0" smtClean="0"/>
              <a:t>FOR XML</a:t>
            </a:r>
          </a:p>
          <a:p>
            <a:pPr lvl="1"/>
            <a:r>
              <a:rPr lang="en-US" altLang="ja-JP" dirty="0" smtClean="0"/>
              <a:t>OPEN</a:t>
            </a:r>
            <a:r>
              <a:rPr lang="ja-JP" altLang="en-US" dirty="0" smtClean="0"/>
              <a:t> </a:t>
            </a:r>
            <a:r>
              <a:rPr lang="en-US" altLang="ja-JP" dirty="0" smtClean="0"/>
              <a:t>XML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smtClean="0"/>
              <a:t>XML</a:t>
            </a:r>
            <a:r>
              <a:rPr lang="ja-JP" altLang="en-US" dirty="0" smtClean="0"/>
              <a:t>とは</a:t>
            </a:r>
            <a:endParaRPr lang="en-US" altLang="ja-JP" dirty="0" smtClean="0"/>
          </a:p>
          <a:p>
            <a:pPr lvl="1"/>
            <a:r>
              <a:rPr lang="en-US" altLang="ja-JP" dirty="0" smtClean="0"/>
              <a:t>XML=Extensible</a:t>
            </a:r>
            <a:r>
              <a:rPr lang="ja-JP" altLang="en-US" dirty="0" smtClean="0"/>
              <a:t> </a:t>
            </a:r>
            <a:r>
              <a:rPr lang="en-US" altLang="ja-JP" dirty="0" smtClean="0"/>
              <a:t>Markup</a:t>
            </a:r>
            <a:r>
              <a:rPr lang="ja-JP" altLang="en-US" dirty="0" smtClean="0"/>
              <a:t> </a:t>
            </a:r>
            <a:r>
              <a:rPr lang="en-US" altLang="ja-JP" dirty="0" smtClean="0"/>
              <a:t>Language</a:t>
            </a:r>
            <a:r>
              <a:rPr lang="ja-JP" altLang="en-US" dirty="0" smtClean="0"/>
              <a:t>の略</a:t>
            </a:r>
            <a:endParaRPr lang="en-US" altLang="ja-JP" dirty="0" smtClean="0"/>
          </a:p>
          <a:p>
            <a:pPr lvl="1"/>
            <a:r>
              <a:rPr lang="ja-JP" altLang="en-US" dirty="0" smtClean="0"/>
              <a:t>データを分離して、</a:t>
            </a:r>
            <a:endParaRPr lang="en-US" altLang="ja-JP" dirty="0" smtClean="0"/>
          </a:p>
          <a:p>
            <a:pPr lvl="1">
              <a:buNone/>
            </a:pPr>
            <a:r>
              <a:rPr lang="en-US" altLang="ja-JP" dirty="0" smtClean="0"/>
              <a:t>	</a:t>
            </a:r>
            <a:r>
              <a:rPr lang="ja-JP" altLang="en-US" dirty="0" smtClean="0"/>
              <a:t>分離したデータ毎に名前を付け、木構造であらわされるもの</a:t>
            </a:r>
            <a:endParaRPr lang="en-US" altLang="ja-JP" dirty="0" smtClean="0"/>
          </a:p>
          <a:p>
            <a:pPr lvl="1">
              <a:buNone/>
            </a:pPr>
            <a:r>
              <a:rPr lang="en-US" altLang="ja-JP" dirty="0" smtClean="0"/>
              <a:t>	</a:t>
            </a:r>
            <a:r>
              <a:rPr lang="ja-JP" altLang="en-US" dirty="0" smtClean="0"/>
              <a:t>データは要素と属性がある</a:t>
            </a:r>
            <a:endParaRPr lang="en-US" altLang="ja-JP" dirty="0" smtClean="0"/>
          </a:p>
          <a:p>
            <a:pPr lvl="1">
              <a:buNone/>
            </a:pPr>
            <a:endParaRPr lang="en-US" altLang="ja-JP" dirty="0" smtClean="0"/>
          </a:p>
          <a:p>
            <a:pPr lvl="1">
              <a:buNone/>
            </a:pPr>
            <a:r>
              <a:rPr lang="en-US" altLang="ja-JP" dirty="0" smtClean="0"/>
              <a:t>ex)</a:t>
            </a:r>
          </a:p>
        </p:txBody>
      </p:sp>
      <p:sp>
        <p:nvSpPr>
          <p:cNvPr id="4" name="テキスト ボックス 3"/>
          <p:cNvSpPr txBox="1"/>
          <p:nvPr/>
        </p:nvSpPr>
        <p:spPr>
          <a:xfrm>
            <a:off x="1714480" y="4143380"/>
            <a:ext cx="6715172" cy="1477328"/>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rtlCol="0">
            <a:spAutoFit/>
            <a:flatTx/>
          </a:bodyPr>
          <a:lstStyle/>
          <a:p>
            <a:pPr lvl="1">
              <a:buNone/>
            </a:pPr>
            <a:r>
              <a:rPr lang="en-US" altLang="ja-JP" dirty="0" smtClean="0">
                <a:solidFill>
                  <a:srgbClr val="002060"/>
                </a:solidFill>
                <a:effectLst>
                  <a:outerShdw blurRad="50800" dist="38100" dir="2700000" algn="tl" rotWithShape="0">
                    <a:prstClr val="black">
                      <a:alpha val="40000"/>
                    </a:prstClr>
                  </a:outerShdw>
                </a:effectLst>
              </a:rPr>
              <a:t>&lt;?xml version="1.0" encoding="utf-8"?&gt;</a:t>
            </a:r>
          </a:p>
          <a:p>
            <a:pPr lvl="1">
              <a:buNone/>
            </a:pPr>
            <a:r>
              <a:rPr lang="en-US" altLang="ja-JP" dirty="0" smtClean="0">
                <a:solidFill>
                  <a:srgbClr val="002060"/>
                </a:solidFill>
                <a:effectLst>
                  <a:outerShdw blurRad="50800" dist="38100" dir="2700000" algn="tl" rotWithShape="0">
                    <a:prstClr val="black">
                      <a:alpha val="40000"/>
                    </a:prstClr>
                  </a:outerShdw>
                </a:effectLst>
              </a:rPr>
              <a:t>&lt;group&gt;</a:t>
            </a:r>
          </a:p>
          <a:p>
            <a:pPr lvl="1">
              <a:buNone/>
            </a:pPr>
            <a:r>
              <a:rPr lang="en-US" altLang="ja-JP" dirty="0" smtClean="0">
                <a:solidFill>
                  <a:srgbClr val="002060"/>
                </a:solidFill>
                <a:effectLst>
                  <a:outerShdw blurRad="50800" dist="38100" dir="2700000" algn="tl" rotWithShape="0">
                    <a:prstClr val="black">
                      <a:alpha val="40000"/>
                    </a:prstClr>
                  </a:outerShdw>
                </a:effectLst>
              </a:rPr>
              <a:t>	&lt;name&gt;</a:t>
            </a:r>
            <a:r>
              <a:rPr lang="ja-JP" altLang="en-US" dirty="0" err="1" smtClean="0">
                <a:solidFill>
                  <a:srgbClr val="002060"/>
                </a:solidFill>
                <a:effectLst>
                  <a:outerShdw blurRad="50800" dist="38100" dir="2700000" algn="tl" rotWithShape="0">
                    <a:prstClr val="black">
                      <a:alpha val="40000"/>
                    </a:prstClr>
                  </a:outerShdw>
                </a:effectLst>
              </a:rPr>
              <a:t>わんくま</a:t>
            </a:r>
            <a:r>
              <a:rPr lang="ja-JP" altLang="en-US" dirty="0" smtClean="0">
                <a:solidFill>
                  <a:srgbClr val="002060"/>
                </a:solidFill>
                <a:effectLst>
                  <a:outerShdw blurRad="50800" dist="38100" dir="2700000" algn="tl" rotWithShape="0">
                    <a:prstClr val="black">
                      <a:alpha val="40000"/>
                    </a:prstClr>
                  </a:outerShdw>
                </a:effectLst>
              </a:rPr>
              <a:t>同盟</a:t>
            </a:r>
            <a:r>
              <a:rPr lang="en-US" altLang="ja-JP" dirty="0" smtClean="0">
                <a:solidFill>
                  <a:srgbClr val="002060"/>
                </a:solidFill>
                <a:effectLst>
                  <a:outerShdw blurRad="50800" dist="38100" dir="2700000" algn="tl" rotWithShape="0">
                    <a:prstClr val="black">
                      <a:alpha val="40000"/>
                    </a:prstClr>
                  </a:outerShdw>
                </a:effectLst>
              </a:rPr>
              <a:t>&lt;/name&gt;</a:t>
            </a:r>
          </a:p>
          <a:p>
            <a:pPr lvl="1">
              <a:buNone/>
            </a:pPr>
            <a:r>
              <a:rPr lang="en-US" altLang="ja-JP" dirty="0" smtClean="0">
                <a:solidFill>
                  <a:srgbClr val="002060"/>
                </a:solidFill>
                <a:effectLst>
                  <a:outerShdw blurRad="50800" dist="38100" dir="2700000" algn="tl" rotWithShape="0">
                    <a:prstClr val="black">
                      <a:alpha val="40000"/>
                    </a:prstClr>
                  </a:outerShdw>
                </a:effectLst>
              </a:rPr>
              <a:t>&lt;/group&gt;</a:t>
            </a:r>
          </a:p>
          <a:p>
            <a:endParaRPr kumimoji="1" lang="ja-JP" altLang="en-US" dirty="0">
              <a:solidFill>
                <a:srgbClr val="83135B"/>
              </a:solidFill>
            </a:endParaRPr>
          </a:p>
        </p:txBody>
      </p:sp>
      <p:sp>
        <p:nvSpPr>
          <p:cNvPr id="5" name="円/楕円 4"/>
          <p:cNvSpPr/>
          <p:nvPr/>
        </p:nvSpPr>
        <p:spPr>
          <a:xfrm>
            <a:off x="2643174" y="4702742"/>
            <a:ext cx="3214710" cy="357190"/>
          </a:xfrm>
          <a:prstGeom prst="ellipse">
            <a:avLst/>
          </a:prstGeom>
          <a:solidFill>
            <a:srgbClr val="7030A0">
              <a:alpha val="17000"/>
            </a:srgbClr>
          </a:solidFill>
          <a:ln>
            <a:solidFill>
              <a:srgbClr val="7030A0">
                <a:alpha val="81000"/>
              </a:srgbClr>
            </a:solidFill>
          </a:ln>
          <a:scene3d>
            <a:camera prst="obliqueBottomRight"/>
            <a:lightRig rig="sunset" dir="t"/>
          </a:scene3d>
          <a:sp3d prstMaterial="fla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4286248" y="4202676"/>
            <a:ext cx="1857388" cy="285752"/>
          </a:xfrm>
          <a:prstGeom prst="ellipse">
            <a:avLst/>
          </a:prstGeom>
          <a:solidFill>
            <a:srgbClr val="7030A0">
              <a:alpha val="17000"/>
            </a:srgbClr>
          </a:solidFill>
          <a:ln>
            <a:solidFill>
              <a:srgbClr val="7030A0">
                <a:alpha val="81000"/>
              </a:srgbClr>
            </a:solidFill>
          </a:ln>
          <a:scene3d>
            <a:camera prst="obliqueBottomRight"/>
            <a:lightRig rig="sunset" dir="t"/>
          </a:scene3d>
          <a:sp3d prstMaterial="fla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p:cNvCxnSpPr>
            <a:endCxn id="6" idx="6"/>
          </p:cNvCxnSpPr>
          <p:nvPr/>
        </p:nvCxnSpPr>
        <p:spPr>
          <a:xfrm rot="10800000">
            <a:off x="6143636" y="4345552"/>
            <a:ext cx="500066" cy="142878"/>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643702" y="4345552"/>
            <a:ext cx="1765227" cy="369332"/>
          </a:xfrm>
          <a:prstGeom prst="rect">
            <a:avLst/>
          </a:prstGeom>
          <a:noFill/>
        </p:spPr>
        <p:txBody>
          <a:bodyPr wrap="none" rtlCol="0">
            <a:spAutoFit/>
          </a:bodyPr>
          <a:lstStyle/>
          <a:p>
            <a:r>
              <a:rPr kumimoji="1" lang="ja-JP" altLang="en-US" b="1" dirty="0" smtClean="0">
                <a:solidFill>
                  <a:srgbClr val="002060"/>
                </a:solidFill>
                <a:effectLst>
                  <a:outerShdw blurRad="50800" dist="38100" dir="5400000" algn="t" rotWithShape="0">
                    <a:prstClr val="black">
                      <a:alpha val="40000"/>
                    </a:prstClr>
                  </a:outerShdw>
                </a:effectLst>
              </a:rPr>
              <a:t>属性</a:t>
            </a:r>
            <a:r>
              <a:rPr kumimoji="1" lang="en-US" altLang="ja-JP" b="1" dirty="0" smtClean="0">
                <a:solidFill>
                  <a:srgbClr val="002060"/>
                </a:solidFill>
                <a:effectLst>
                  <a:outerShdw blurRad="50800" dist="38100" dir="5400000" algn="t" rotWithShape="0">
                    <a:prstClr val="black">
                      <a:alpha val="40000"/>
                    </a:prstClr>
                  </a:outerShdw>
                </a:effectLst>
              </a:rPr>
              <a:t>(Attribute)</a:t>
            </a:r>
            <a:endParaRPr kumimoji="1" lang="ja-JP" altLang="en-US" b="1" dirty="0">
              <a:solidFill>
                <a:srgbClr val="002060"/>
              </a:solidFill>
              <a:effectLst>
                <a:outerShdw blurRad="50800" dist="38100" dir="5400000" algn="t" rotWithShape="0">
                  <a:prstClr val="black">
                    <a:alpha val="40000"/>
                  </a:prstClr>
                </a:outerShdw>
              </a:effectLst>
            </a:endParaRPr>
          </a:p>
        </p:txBody>
      </p:sp>
      <p:cxnSp>
        <p:nvCxnSpPr>
          <p:cNvPr id="12" name="直線矢印コネクタ 11"/>
          <p:cNvCxnSpPr>
            <a:endCxn id="5" idx="6"/>
          </p:cNvCxnSpPr>
          <p:nvPr/>
        </p:nvCxnSpPr>
        <p:spPr>
          <a:xfrm rot="10800000">
            <a:off x="5857884" y="4881338"/>
            <a:ext cx="857256" cy="178595"/>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6715140" y="4917056"/>
            <a:ext cx="1697901" cy="369332"/>
          </a:xfrm>
          <a:prstGeom prst="rect">
            <a:avLst/>
          </a:prstGeom>
          <a:noFill/>
        </p:spPr>
        <p:txBody>
          <a:bodyPr wrap="none" rtlCol="0">
            <a:spAutoFit/>
          </a:bodyPr>
          <a:lstStyle/>
          <a:p>
            <a:r>
              <a:rPr kumimoji="1" lang="ja-JP" altLang="en-US" b="1" dirty="0" smtClean="0">
                <a:solidFill>
                  <a:srgbClr val="002060"/>
                </a:solidFill>
                <a:effectLst>
                  <a:outerShdw blurRad="50800" dist="38100" dir="2700000" algn="tl" rotWithShape="0">
                    <a:prstClr val="black">
                      <a:alpha val="40000"/>
                    </a:prstClr>
                  </a:outerShdw>
                </a:effectLst>
              </a:rPr>
              <a:t>要素</a:t>
            </a:r>
            <a:r>
              <a:rPr kumimoji="1" lang="en-US" altLang="ja-JP" b="1" dirty="0" smtClean="0">
                <a:solidFill>
                  <a:srgbClr val="002060"/>
                </a:solidFill>
                <a:effectLst>
                  <a:outerShdw blurRad="50800" dist="38100" dir="2700000" algn="tl" rotWithShape="0">
                    <a:prstClr val="black">
                      <a:alpha val="40000"/>
                    </a:prstClr>
                  </a:outerShdw>
                </a:effectLst>
              </a:rPr>
              <a:t>(</a:t>
            </a:r>
            <a:r>
              <a:rPr lang="en-US" altLang="ja-JP" b="1" dirty="0" smtClean="0">
                <a:solidFill>
                  <a:srgbClr val="002060"/>
                </a:solidFill>
                <a:effectLst>
                  <a:outerShdw blurRad="50800" dist="38100" dir="2700000" algn="tl" rotWithShape="0">
                    <a:prstClr val="black">
                      <a:alpha val="40000"/>
                    </a:prstClr>
                  </a:outerShdw>
                </a:effectLst>
              </a:rPr>
              <a:t>Element)</a:t>
            </a:r>
            <a:endParaRPr lang="en-US" b="1" dirty="0" smtClean="0">
              <a:solidFill>
                <a:srgbClr val="002060"/>
              </a:solidFill>
              <a:effectLst>
                <a:outerShdw blurRad="50800" dist="38100" dir="2700000" algn="tl"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smtClean="0"/>
              <a:t>XSLT</a:t>
            </a:r>
            <a:r>
              <a:rPr lang="ja-JP" altLang="en-US" dirty="0" smtClean="0"/>
              <a:t>とは</a:t>
            </a:r>
            <a:endParaRPr lang="en-US" altLang="ja-JP" dirty="0" smtClean="0"/>
          </a:p>
          <a:p>
            <a:pPr lvl="1"/>
            <a:r>
              <a:rPr lang="en-US" sz="2700" dirty="0" smtClean="0"/>
              <a:t>XML </a:t>
            </a:r>
            <a:r>
              <a:rPr lang="en-US" sz="2700" dirty="0" err="1" smtClean="0"/>
              <a:t>Stylesheet</a:t>
            </a:r>
            <a:r>
              <a:rPr lang="en-US" sz="2700" dirty="0" smtClean="0"/>
              <a:t> Language Transformations</a:t>
            </a:r>
            <a:r>
              <a:rPr lang="ja-JP" altLang="en-US" sz="2700" dirty="0" smtClean="0"/>
              <a:t>の略</a:t>
            </a:r>
            <a:endParaRPr lang="en-US" altLang="ja-JP" sz="2700" dirty="0" smtClean="0"/>
          </a:p>
          <a:p>
            <a:pPr lvl="1"/>
            <a:r>
              <a:rPr lang="en-US" altLang="ja-JP" dirty="0" smtClean="0"/>
              <a:t>XML</a:t>
            </a:r>
            <a:r>
              <a:rPr lang="ja-JP" altLang="en-US" dirty="0" smtClean="0"/>
              <a:t>文書を別の書式へ変換するための言語</a:t>
            </a:r>
            <a:endParaRPr lang="en-US" altLang="ja-JP" dirty="0" smtClean="0"/>
          </a:p>
          <a:p>
            <a:pPr lvl="1"/>
            <a:r>
              <a:rPr lang="en-US" altLang="ja-JP" dirty="0" smtClean="0"/>
              <a:t>XSLT</a:t>
            </a:r>
            <a:r>
              <a:rPr lang="ja-JP" altLang="en-US" dirty="0" smtClean="0"/>
              <a:t>は</a:t>
            </a:r>
            <a:r>
              <a:rPr lang="en-US" altLang="ja-JP" dirty="0" err="1" smtClean="0"/>
              <a:t>XPath</a:t>
            </a:r>
            <a:r>
              <a:rPr lang="ja-JP" altLang="en-US" dirty="0" smtClean="0"/>
              <a:t>に依存</a:t>
            </a:r>
            <a:endParaRPr lang="en-US" altLang="ja-JP" dirty="0" smtClean="0"/>
          </a:p>
          <a:p>
            <a:pPr lvl="1">
              <a:buNone/>
            </a:pPr>
            <a:endParaRPr lang="en-US" altLang="ja-JP" dirty="0" smtClean="0"/>
          </a:p>
          <a:p>
            <a:pPr lvl="1">
              <a:buNone/>
            </a:pPr>
            <a:endParaRPr lang="en-US" altLang="ja-JP" dirty="0" smtClean="0"/>
          </a:p>
          <a:p>
            <a:pPr lvl="1">
              <a:buNone/>
            </a:pPr>
            <a:r>
              <a:rPr lang="en-US" altLang="ja-JP" dirty="0" smtClean="0"/>
              <a:t>ex)</a:t>
            </a:r>
          </a:p>
          <a:p>
            <a:pPr lvl="1">
              <a:buNone/>
            </a:pPr>
            <a:r>
              <a:rPr lang="en-US" altLang="ja-JP" dirty="0" smtClean="0"/>
              <a:t>	</a:t>
            </a:r>
          </a:p>
        </p:txBody>
      </p:sp>
      <p:sp>
        <p:nvSpPr>
          <p:cNvPr id="4" name="テキスト ボックス 3"/>
          <p:cNvSpPr txBox="1"/>
          <p:nvPr/>
        </p:nvSpPr>
        <p:spPr>
          <a:xfrm>
            <a:off x="1714480" y="3071810"/>
            <a:ext cx="6715172" cy="2893100"/>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rtlCol="0">
            <a:spAutoFit/>
            <a:flatTx/>
          </a:bodyPr>
          <a:lstStyle/>
          <a:p>
            <a:pPr lvl="1">
              <a:buNone/>
            </a:pPr>
            <a:r>
              <a:rPr lang="en-US" altLang="ja-JP" sz="1400" dirty="0" smtClean="0">
                <a:solidFill>
                  <a:srgbClr val="002060"/>
                </a:solidFill>
                <a:effectLst>
                  <a:outerShdw blurRad="50800" dist="38100" dir="2700000" algn="tl" rotWithShape="0">
                    <a:prstClr val="black">
                      <a:alpha val="40000"/>
                    </a:prstClr>
                  </a:outerShdw>
                </a:effectLst>
              </a:rPr>
              <a:t>&lt;?xml version="1.0" encoding="utf-8"?&gt;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a:t>
            </a:r>
            <a:r>
              <a:rPr lang="en-US" altLang="ja-JP" sz="1400" dirty="0" err="1" smtClean="0">
                <a:solidFill>
                  <a:srgbClr val="002060"/>
                </a:solidFill>
                <a:effectLst>
                  <a:outerShdw blurRad="50800" dist="38100" dir="2700000" algn="tl" rotWithShape="0">
                    <a:prstClr val="black">
                      <a:alpha val="40000"/>
                    </a:prstClr>
                  </a:outerShdw>
                </a:effectLst>
              </a:rPr>
              <a:t>xsl:stylesheet</a:t>
            </a:r>
            <a:r>
              <a:rPr lang="en-US" altLang="ja-JP" sz="1400" dirty="0" smtClean="0">
                <a:solidFill>
                  <a:srgbClr val="002060"/>
                </a:solidFill>
                <a:effectLst>
                  <a:outerShdw blurRad="50800" dist="38100" dir="2700000" algn="tl" rotWithShape="0">
                    <a:prstClr val="black">
                      <a:alpha val="40000"/>
                    </a:prstClr>
                  </a:outerShdw>
                </a:effectLst>
              </a:rPr>
              <a:t> version="1.0" </a:t>
            </a:r>
            <a:r>
              <a:rPr lang="en-US" altLang="ja-JP" sz="1400" dirty="0" err="1" smtClean="0">
                <a:solidFill>
                  <a:srgbClr val="002060"/>
                </a:solidFill>
                <a:effectLst>
                  <a:outerShdw blurRad="50800" dist="38100" dir="2700000" algn="tl" rotWithShape="0">
                    <a:prstClr val="black">
                      <a:alpha val="40000"/>
                    </a:prstClr>
                  </a:outerShdw>
                </a:effectLst>
              </a:rPr>
              <a:t>xmlns:xsl</a:t>
            </a:r>
            <a:r>
              <a:rPr lang="en-US" altLang="ja-JP" sz="1400" dirty="0" smtClean="0">
                <a:solidFill>
                  <a:srgbClr val="002060"/>
                </a:solidFill>
                <a:effectLst>
                  <a:outerShdw blurRad="50800" dist="38100" dir="2700000" algn="tl" rotWithShape="0">
                    <a:prstClr val="black">
                      <a:alpha val="40000"/>
                    </a:prstClr>
                  </a:outerShdw>
                </a:effectLst>
              </a:rPr>
              <a:t>="http://www.w3.org/1999/XSL/Transform"&gt;</a:t>
            </a:r>
          </a:p>
          <a:p>
            <a:pPr lvl="1">
              <a:buNone/>
            </a:pPr>
            <a:endParaRPr lang="en-US" altLang="ja-JP" sz="1400" dirty="0" smtClean="0">
              <a:solidFill>
                <a:srgbClr val="002060"/>
              </a:solidFill>
              <a:effectLst>
                <a:outerShdw blurRad="50800" dist="38100" dir="2700000" algn="tl" rotWithShape="0">
                  <a:prstClr val="black">
                    <a:alpha val="40000"/>
                  </a:prstClr>
                </a:outerShdw>
              </a:effectLst>
            </a:endParaRPr>
          </a:p>
          <a:p>
            <a:pPr lvl="1">
              <a:buNone/>
            </a:pPr>
            <a:r>
              <a:rPr lang="en-US" altLang="ja-JP" sz="1400" dirty="0" smtClean="0">
                <a:solidFill>
                  <a:srgbClr val="002060"/>
                </a:solidFill>
                <a:effectLst>
                  <a:outerShdw blurRad="50800" dist="38100" dir="2700000" algn="tl" rotWithShape="0">
                    <a:prstClr val="black">
                      <a:alpha val="40000"/>
                    </a:prstClr>
                  </a:outerShdw>
                </a:effectLst>
              </a:rPr>
              <a:t>&lt;</a:t>
            </a:r>
            <a:r>
              <a:rPr lang="en-US" altLang="ja-JP" sz="1400" dirty="0" err="1" smtClean="0">
                <a:solidFill>
                  <a:srgbClr val="002060"/>
                </a:solidFill>
                <a:effectLst>
                  <a:outerShdw blurRad="50800" dist="38100" dir="2700000" algn="tl" rotWithShape="0">
                    <a:prstClr val="black">
                      <a:alpha val="40000"/>
                    </a:prstClr>
                  </a:outerShdw>
                </a:effectLst>
              </a:rPr>
              <a:t>xsl:template</a:t>
            </a:r>
            <a:r>
              <a:rPr lang="en-US" altLang="ja-JP" sz="1400" dirty="0" smtClean="0">
                <a:solidFill>
                  <a:srgbClr val="002060"/>
                </a:solidFill>
                <a:effectLst>
                  <a:outerShdw blurRad="50800" dist="38100" dir="2700000" algn="tl" rotWithShape="0">
                    <a:prstClr val="black">
                      <a:alpha val="40000"/>
                    </a:prstClr>
                  </a:outerShdw>
                </a:effectLst>
              </a:rPr>
              <a:t> match="group"&gt;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&lt;html&gt;</a:t>
            </a:r>
          </a:p>
          <a:p>
            <a:pPr lvl="2"/>
            <a:r>
              <a:rPr lang="en-US" altLang="ja-JP" sz="1400" dirty="0" smtClean="0">
                <a:solidFill>
                  <a:srgbClr val="002060"/>
                </a:solidFill>
                <a:effectLst>
                  <a:outerShdw blurRad="50800" dist="38100" dir="2700000" algn="tl" rotWithShape="0">
                    <a:prstClr val="black">
                      <a:alpha val="40000"/>
                    </a:prstClr>
                  </a:outerShdw>
                </a:effectLst>
              </a:rPr>
              <a:t>&lt;head&gt;</a:t>
            </a:r>
          </a:p>
          <a:p>
            <a:pPr lvl="2"/>
            <a:r>
              <a:rPr lang="en-US" altLang="ja-JP" sz="1400" dirty="0" smtClean="0">
                <a:solidFill>
                  <a:srgbClr val="002060"/>
                </a:solidFill>
                <a:effectLst>
                  <a:outerShdw blurRad="50800" dist="38100" dir="2700000" algn="tl" rotWithShape="0">
                    <a:prstClr val="black">
                      <a:alpha val="40000"/>
                    </a:prstClr>
                  </a:outerShdw>
                </a:effectLst>
              </a:rPr>
              <a:t>&lt;/head&gt;</a:t>
            </a:r>
          </a:p>
          <a:p>
            <a:pPr lvl="2"/>
            <a:r>
              <a:rPr lang="en-US" altLang="ja-JP" sz="1400" dirty="0" smtClean="0">
                <a:solidFill>
                  <a:srgbClr val="002060"/>
                </a:solidFill>
                <a:effectLst>
                  <a:outerShdw blurRad="50800" dist="38100" dir="2700000" algn="tl" rotWithShape="0">
                    <a:prstClr val="black">
                      <a:alpha val="40000"/>
                    </a:prstClr>
                  </a:outerShdw>
                </a:effectLst>
              </a:rPr>
              <a:t>&lt;body&gt;</a:t>
            </a:r>
          </a:p>
          <a:p>
            <a:pPr lvl="2"/>
            <a:r>
              <a:rPr lang="en-US" altLang="ja-JP" sz="1400" dirty="0" smtClean="0">
                <a:solidFill>
                  <a:srgbClr val="002060"/>
                </a:solidFill>
                <a:effectLst>
                  <a:outerShdw blurRad="50800" dist="38100" dir="2700000" algn="tl" rotWithShape="0">
                    <a:prstClr val="black">
                      <a:alpha val="40000"/>
                    </a:prstClr>
                  </a:outerShdw>
                </a:effectLst>
              </a:rPr>
              <a:t>	&lt;</a:t>
            </a:r>
            <a:r>
              <a:rPr lang="en-US" altLang="ja-JP" sz="1400" dirty="0" err="1" smtClean="0">
                <a:solidFill>
                  <a:srgbClr val="002060"/>
                </a:solidFill>
                <a:effectLst>
                  <a:outerShdw blurRad="50800" dist="38100" dir="2700000" algn="tl" rotWithShape="0">
                    <a:prstClr val="black">
                      <a:alpha val="40000"/>
                    </a:prstClr>
                  </a:outerShdw>
                </a:effectLst>
              </a:rPr>
              <a:t>xsl:value</a:t>
            </a:r>
            <a:r>
              <a:rPr lang="en-US" altLang="ja-JP" sz="1400" dirty="0" smtClean="0">
                <a:solidFill>
                  <a:srgbClr val="002060"/>
                </a:solidFill>
                <a:effectLst>
                  <a:outerShdw blurRad="50800" dist="38100" dir="2700000" algn="tl" rotWithShape="0">
                    <a:prstClr val="black">
                      <a:alpha val="40000"/>
                    </a:prstClr>
                  </a:outerShdw>
                </a:effectLst>
              </a:rPr>
              <a:t>-of select="name"/&gt;</a:t>
            </a:r>
          </a:p>
          <a:p>
            <a:pPr lvl="2"/>
            <a:r>
              <a:rPr lang="en-US" altLang="ja-JP" sz="1400" dirty="0" smtClean="0">
                <a:solidFill>
                  <a:srgbClr val="002060"/>
                </a:solidFill>
                <a:effectLst>
                  <a:outerShdw blurRad="50800" dist="38100" dir="2700000" algn="tl" rotWithShape="0">
                    <a:prstClr val="black">
                      <a:alpha val="40000"/>
                    </a:prstClr>
                  </a:outerShdw>
                </a:effectLst>
              </a:rPr>
              <a:t>&lt;/body&gt;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&lt;/html&gt;</a:t>
            </a:r>
          </a:p>
          <a:p>
            <a:pPr lvl="1">
              <a:buNone/>
            </a:pPr>
            <a:r>
              <a:rPr lang="en-US" altLang="ja-JP" sz="1400" dirty="0" smtClean="0">
                <a:solidFill>
                  <a:srgbClr val="002060"/>
                </a:solidFill>
                <a:effectLst>
                  <a:outerShdw blurRad="50800" dist="38100" dir="2700000" algn="tl" rotWithShape="0">
                    <a:prstClr val="black">
                      <a:alpha val="40000"/>
                    </a:prstClr>
                  </a:outerShdw>
                </a:effectLst>
              </a:rPr>
              <a:t>&lt;/</a:t>
            </a:r>
            <a:r>
              <a:rPr lang="en-US" altLang="ja-JP" sz="1400" dirty="0" err="1" smtClean="0">
                <a:solidFill>
                  <a:srgbClr val="002060"/>
                </a:solidFill>
                <a:effectLst>
                  <a:outerShdw blurRad="50800" dist="38100" dir="2700000" algn="tl" rotWithShape="0">
                    <a:prstClr val="black">
                      <a:alpha val="40000"/>
                    </a:prstClr>
                  </a:outerShdw>
                </a:effectLst>
              </a:rPr>
              <a:t>xsl:stylesheet</a:t>
            </a:r>
            <a:r>
              <a:rPr lang="en-US" altLang="ja-JP" sz="1400" dirty="0" smtClean="0">
                <a:solidFill>
                  <a:srgbClr val="002060"/>
                </a:solidFill>
                <a:effectLst>
                  <a:outerShdw blurRad="50800" dist="38100" dir="2700000" algn="tl" rotWithShape="0">
                    <a:prstClr val="black">
                      <a:alpha val="40000"/>
                    </a:prstClr>
                  </a:outerShdw>
                </a:effectLst>
              </a:rPr>
              <a:t>&gt;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XPath</a:t>
            </a:r>
            <a:r>
              <a:rPr lang="ja-JP" altLang="en-US" dirty="0" smtClean="0"/>
              <a:t>とは</a:t>
            </a:r>
            <a:endParaRPr lang="en-US" altLang="ja-JP" dirty="0" smtClean="0"/>
          </a:p>
          <a:p>
            <a:pPr lvl="1"/>
            <a:r>
              <a:rPr lang="en-US" altLang="ja-JP" sz="2700" dirty="0" smtClean="0"/>
              <a:t>XML</a:t>
            </a:r>
            <a:r>
              <a:rPr lang="ja-JP" altLang="en-US" sz="2700" dirty="0" smtClean="0"/>
              <a:t>中の特定の要素を指し示す記述方法を</a:t>
            </a:r>
            <a:endParaRPr lang="en-US" altLang="ja-JP" sz="2700" dirty="0" smtClean="0"/>
          </a:p>
          <a:p>
            <a:pPr lvl="1">
              <a:buNone/>
            </a:pPr>
            <a:r>
              <a:rPr lang="en-US" altLang="ja-JP" sz="2700" dirty="0" smtClean="0"/>
              <a:t>	</a:t>
            </a:r>
            <a:r>
              <a:rPr lang="ja-JP" altLang="en-US" sz="2700" dirty="0" smtClean="0"/>
              <a:t>定めた規格</a:t>
            </a:r>
            <a:endParaRPr lang="en-US" altLang="ja-JP" sz="2700" dirty="0" smtClean="0"/>
          </a:p>
          <a:p>
            <a:pPr lvl="1"/>
            <a:r>
              <a:rPr lang="en-US" altLang="ja-JP" sz="2700" dirty="0" smtClean="0"/>
              <a:t>XML</a:t>
            </a:r>
            <a:r>
              <a:rPr lang="ja-JP" altLang="en-US" sz="2700" dirty="0" smtClean="0"/>
              <a:t>の木構造をたどって</a:t>
            </a:r>
            <a:endParaRPr lang="en-US" altLang="ja-JP" sz="2700" dirty="0" smtClean="0"/>
          </a:p>
          <a:p>
            <a:pPr lvl="1">
              <a:buNone/>
            </a:pPr>
            <a:r>
              <a:rPr lang="en-US" altLang="ja-JP" sz="2700" dirty="0" smtClean="0"/>
              <a:t>	</a:t>
            </a:r>
            <a:r>
              <a:rPr lang="ja-JP" altLang="en-US" sz="2700" dirty="0" smtClean="0"/>
              <a:t>文書内のあらゆる要素や属性に</a:t>
            </a:r>
            <a:endParaRPr lang="en-US" altLang="ja-JP" sz="2700" dirty="0" smtClean="0"/>
          </a:p>
          <a:p>
            <a:pPr lvl="1">
              <a:buNone/>
            </a:pPr>
            <a:r>
              <a:rPr lang="en-US" altLang="ja-JP" sz="2700" dirty="0" smtClean="0"/>
              <a:t>	</a:t>
            </a:r>
            <a:r>
              <a:rPr lang="ja-JP" altLang="en-US" sz="2700" dirty="0" smtClean="0"/>
              <a:t>アクセスする手段として使用する</a:t>
            </a:r>
            <a:endParaRPr lang="en-US" altLang="ja-JP" sz="2700" dirty="0" smtClean="0"/>
          </a:p>
          <a:p>
            <a:pPr lvl="1">
              <a:buNone/>
            </a:pPr>
            <a:r>
              <a:rPr lang="en-US" altLang="ja-JP"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XPath</a:t>
            </a:r>
            <a:r>
              <a:rPr lang="ja-JP" altLang="en-US" dirty="0" smtClean="0"/>
              <a:t>とは</a:t>
            </a:r>
            <a:endParaRPr lang="en-US" altLang="ja-JP" dirty="0" smtClean="0"/>
          </a:p>
          <a:p>
            <a:pPr marL="342900" lvl="1" indent="-342900">
              <a:buNone/>
            </a:pPr>
            <a:endParaRPr lang="en-US" altLang="ja-JP" dirty="0" smtClean="0"/>
          </a:p>
          <a:p>
            <a:pPr marL="342900" lvl="1" indent="-342900">
              <a:buNone/>
            </a:pPr>
            <a:endParaRPr lang="en-US" altLang="ja-JP" dirty="0" smtClean="0"/>
          </a:p>
          <a:p>
            <a:pPr marL="342900" lvl="1" indent="-342900">
              <a:buNone/>
            </a:pPr>
            <a:endParaRPr lang="en-US" altLang="ja-JP" dirty="0" smtClean="0"/>
          </a:p>
          <a:p>
            <a:pPr marL="342900" lvl="1" indent="-342900">
              <a:buNone/>
            </a:pPr>
            <a:r>
              <a:rPr lang="en-US" altLang="ja-JP" dirty="0" smtClean="0"/>
              <a:t>	ex)</a:t>
            </a:r>
          </a:p>
          <a:p>
            <a:pPr>
              <a:buNone/>
            </a:pPr>
            <a:endParaRPr lang="en-US" altLang="ja-JP" dirty="0" smtClean="0"/>
          </a:p>
        </p:txBody>
      </p:sp>
      <p:sp>
        <p:nvSpPr>
          <p:cNvPr id="5" name="テキスト ボックス 4"/>
          <p:cNvSpPr txBox="1"/>
          <p:nvPr/>
        </p:nvSpPr>
        <p:spPr>
          <a:xfrm>
            <a:off x="1428728" y="1610575"/>
            <a:ext cx="7000924" cy="4247317"/>
          </a:xfrm>
          <a:prstGeom prst="rect">
            <a:avLst/>
          </a:prstGeom>
          <a:solidFill>
            <a:srgbClr val="83135B">
              <a:alpha val="31000"/>
            </a:srgbClr>
          </a:solidFill>
          <a:ln cap="rnd" cmpd="thickThin">
            <a:solidFill>
              <a:srgbClr val="83135B"/>
            </a:solidFill>
            <a:prstDash val="solid"/>
            <a:bevel/>
          </a:ln>
          <a:effectLst>
            <a:outerShdw blurRad="165100" dist="88900" dir="4800000" sx="101000" sy="101000" algn="tl" rotWithShape="0">
              <a:srgbClr val="83135B">
                <a:alpha val="40000"/>
              </a:srgbClr>
            </a:outerShdw>
          </a:effectLst>
          <a:scene3d>
            <a:camera prst="orthographicFront"/>
            <a:lightRig rig="freezing" dir="t"/>
          </a:scene3d>
          <a:sp3d extrusionH="76200" contourW="12700" prstMaterial="matte">
            <a:bevelT w="12700" h="82550"/>
            <a:bevelB w="12700"/>
            <a:extrusionClr>
              <a:srgbClr val="B4266D"/>
            </a:extrusionClr>
            <a:contourClr>
              <a:srgbClr val="83135B"/>
            </a:contourClr>
          </a:sp3d>
        </p:spPr>
        <p:style>
          <a:lnRef idx="2">
            <a:schemeClr val="accent6"/>
          </a:lnRef>
          <a:fillRef idx="1">
            <a:schemeClr val="lt1"/>
          </a:fillRef>
          <a:effectRef idx="0">
            <a:schemeClr val="accent6"/>
          </a:effectRef>
          <a:fontRef idx="minor">
            <a:schemeClr val="dk1"/>
          </a:fontRef>
        </p:style>
        <p:txBody>
          <a:bodyPr wrap="square" lIns="0" tIns="0" rIns="0" rtlCol="0">
            <a:spAutoFit/>
            <a:flatTx/>
          </a:bodyPr>
          <a:lstStyle/>
          <a:p>
            <a:pPr lvl="1">
              <a:buNone/>
            </a:pPr>
            <a:r>
              <a:rPr lang="en-US" altLang="ja-JP" sz="1300" dirty="0" smtClean="0">
                <a:solidFill>
                  <a:srgbClr val="002060"/>
                </a:solidFill>
                <a:effectLst>
                  <a:outerShdw blurRad="50800" dist="38100" dir="2700000" algn="tl" rotWithShape="0">
                    <a:prstClr val="black">
                      <a:alpha val="40000"/>
                    </a:prstClr>
                  </a:outerShdw>
                </a:effectLst>
              </a:rPr>
              <a:t>&lt;?xml version="1.0" encoding="utf-8"?&gt;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xsl:stylesheet</a:t>
            </a:r>
            <a:r>
              <a:rPr lang="en-US" altLang="ja-JP" sz="1300" dirty="0" smtClean="0">
                <a:solidFill>
                  <a:srgbClr val="002060"/>
                </a:solidFill>
                <a:effectLst>
                  <a:outerShdw blurRad="50800" dist="38100" dir="2700000" algn="tl" rotWithShape="0">
                    <a:prstClr val="black">
                      <a:alpha val="40000"/>
                    </a:prstClr>
                  </a:outerShdw>
                </a:effectLst>
              </a:rPr>
              <a:t> version="1.0" </a:t>
            </a:r>
            <a:r>
              <a:rPr lang="en-US" altLang="ja-JP" sz="1300" dirty="0" err="1" smtClean="0">
                <a:solidFill>
                  <a:srgbClr val="002060"/>
                </a:solidFill>
                <a:effectLst>
                  <a:outerShdw blurRad="50800" dist="38100" dir="2700000" algn="tl" rotWithShape="0">
                    <a:prstClr val="black">
                      <a:alpha val="40000"/>
                    </a:prstClr>
                  </a:outerShdw>
                </a:effectLst>
              </a:rPr>
              <a:t>xmlns:xsl</a:t>
            </a:r>
            <a:r>
              <a:rPr lang="en-US" altLang="ja-JP" sz="1300" dirty="0" smtClean="0">
                <a:solidFill>
                  <a:srgbClr val="002060"/>
                </a:solidFill>
                <a:effectLst>
                  <a:outerShdw blurRad="50800" dist="38100" dir="2700000" algn="tl" rotWithShape="0">
                    <a:prstClr val="black">
                      <a:alpha val="40000"/>
                    </a:prstClr>
                  </a:outerShdw>
                </a:effectLst>
              </a:rPr>
              <a:t>="http://www.w3.org/1999/XSL/Transform"&gt;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xsl:template</a:t>
            </a:r>
            <a:r>
              <a:rPr lang="en-US" altLang="ja-JP" sz="1300" dirty="0" smtClean="0">
                <a:solidFill>
                  <a:srgbClr val="002060"/>
                </a:solidFill>
                <a:effectLst>
                  <a:outerShdw blurRad="50800" dist="38100" dir="2700000" algn="tl" rotWithShape="0">
                    <a:prstClr val="black">
                      <a:alpha val="40000"/>
                    </a:prstClr>
                  </a:outerShdw>
                </a:effectLst>
              </a:rPr>
              <a:t> match="group"&gt;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&lt;html&gt;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&lt;head&gt;&lt;/head&gt;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&lt;body&gt;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&lt;b&gt;</a:t>
            </a:r>
          </a:p>
          <a:p>
            <a:r>
              <a:rPr lang="en-US" altLang="ja-JP" sz="1300" dirty="0" smtClean="0">
                <a:solidFill>
                  <a:srgbClr val="002060"/>
                </a:solidFill>
                <a:effectLst>
                  <a:outerShdw blurRad="50800" dist="38100" dir="2700000" algn="tl" rotWithShape="0">
                    <a:prstClr val="black">
                      <a:alpha val="40000"/>
                    </a:prstClr>
                  </a:outerShdw>
                </a:effectLst>
              </a:rPr>
              <a:t>		&lt;</a:t>
            </a:r>
            <a:r>
              <a:rPr lang="en-US" altLang="ja-JP" sz="1300" dirty="0" err="1" smtClean="0">
                <a:solidFill>
                  <a:srgbClr val="002060"/>
                </a:solidFill>
                <a:effectLst>
                  <a:outerShdw blurRad="50800" dist="38100" dir="2700000" algn="tl" rotWithShape="0">
                    <a:prstClr val="black">
                      <a:alpha val="40000"/>
                    </a:prstClr>
                  </a:outerShdw>
                </a:effectLst>
              </a:rPr>
              <a:t>xsl:value</a:t>
            </a:r>
            <a:r>
              <a:rPr lang="en-US" altLang="ja-JP" sz="1300" dirty="0" smtClean="0">
                <a:solidFill>
                  <a:srgbClr val="002060"/>
                </a:solidFill>
                <a:effectLst>
                  <a:outerShdw blurRad="50800" dist="38100" dir="2700000" algn="tl" rotWithShape="0">
                    <a:prstClr val="black">
                      <a:alpha val="40000"/>
                    </a:prstClr>
                  </a:outerShdw>
                </a:effectLst>
              </a:rPr>
              <a:t>-of select="name"/&gt;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&lt;/b&gt;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&lt;table border="1"&gt;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a:t>
            </a:r>
            <a:r>
              <a:rPr lang="en-US" altLang="ja-JP" sz="1300" dirty="0" err="1" smtClean="0">
                <a:solidFill>
                  <a:srgbClr val="002060"/>
                </a:solidFill>
                <a:effectLst>
                  <a:outerShdw blurRad="50800" dist="38100" dir="2700000" algn="tl" rotWithShape="0">
                    <a:prstClr val="black">
                      <a:alpha val="40000"/>
                    </a:prstClr>
                  </a:outerShdw>
                </a:effectLst>
              </a:rPr>
              <a:t>xsl:apply</a:t>
            </a:r>
            <a:r>
              <a:rPr lang="en-US" altLang="ja-JP" sz="1300" dirty="0" smtClean="0">
                <a:solidFill>
                  <a:srgbClr val="002060"/>
                </a:solidFill>
                <a:effectLst>
                  <a:outerShdw blurRad="50800" dist="38100" dir="2700000" algn="tl" rotWithShape="0">
                    <a:prstClr val="black">
                      <a:alpha val="40000"/>
                    </a:prstClr>
                  </a:outerShdw>
                </a:effectLst>
              </a:rPr>
              <a:t>-templates select="member"/&gt;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&lt;/table&gt;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&lt;/body&gt;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&lt;/html&gt;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xsl:template</a:t>
            </a:r>
            <a:r>
              <a:rPr lang="en-US" altLang="ja-JP" sz="1300" dirty="0" smtClean="0">
                <a:solidFill>
                  <a:srgbClr val="002060"/>
                </a:solidFill>
                <a:effectLst>
                  <a:outerShdw blurRad="50800" dist="38100" dir="2700000" algn="tl" rotWithShape="0">
                    <a:prstClr val="black">
                      <a:alpha val="40000"/>
                    </a:prstClr>
                  </a:outerShdw>
                </a:effectLst>
              </a:rPr>
              <a:t>&gt;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xsl:template</a:t>
            </a:r>
            <a:r>
              <a:rPr lang="en-US" altLang="ja-JP" sz="1300" dirty="0" smtClean="0">
                <a:solidFill>
                  <a:srgbClr val="002060"/>
                </a:solidFill>
                <a:effectLst>
                  <a:outerShdw blurRad="50800" dist="38100" dir="2700000" algn="tl" rotWithShape="0">
                    <a:prstClr val="black">
                      <a:alpha val="40000"/>
                    </a:prstClr>
                  </a:outerShdw>
                </a:effectLst>
              </a:rPr>
              <a:t> match="member"&gt;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a:t>
            </a:r>
            <a:r>
              <a:rPr lang="en-US" altLang="ja-JP" sz="1300" dirty="0" err="1" smtClean="0">
                <a:solidFill>
                  <a:srgbClr val="002060"/>
                </a:solidFill>
                <a:effectLst>
                  <a:outerShdw blurRad="50800" dist="38100" dir="2700000" algn="tl" rotWithShape="0">
                    <a:prstClr val="black">
                      <a:alpha val="40000"/>
                    </a:prstClr>
                  </a:outerShdw>
                </a:effectLst>
              </a:rPr>
              <a:t>xsl:for</a:t>
            </a:r>
            <a:r>
              <a:rPr lang="en-US" altLang="ja-JP" sz="1300" dirty="0" smtClean="0">
                <a:solidFill>
                  <a:srgbClr val="002060"/>
                </a:solidFill>
                <a:effectLst>
                  <a:outerShdw blurRad="50800" dist="38100" dir="2700000" algn="tl" rotWithShape="0">
                    <a:prstClr val="black">
                      <a:alpha val="40000"/>
                    </a:prstClr>
                  </a:outerShdw>
                </a:effectLst>
              </a:rPr>
              <a:t>-each select="name"&gt;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a:t>
            </a:r>
            <a:r>
              <a:rPr lang="en-US" altLang="ja-JP" sz="1300" dirty="0" err="1" smtClean="0">
                <a:solidFill>
                  <a:srgbClr val="002060"/>
                </a:solidFill>
                <a:effectLst>
                  <a:outerShdw blurRad="50800" dist="38100" dir="2700000" algn="tl" rotWithShape="0">
                    <a:prstClr val="black">
                      <a:alpha val="40000"/>
                    </a:prstClr>
                  </a:outerShdw>
                </a:effectLst>
              </a:rPr>
              <a:t>tr</a:t>
            </a:r>
            <a:r>
              <a:rPr lang="en-US" altLang="ja-JP" sz="1300" dirty="0" smtClean="0">
                <a:solidFill>
                  <a:srgbClr val="002060"/>
                </a:solidFill>
                <a:effectLst>
                  <a:outerShdw blurRad="50800" dist="38100" dir="2700000" algn="tl" rotWithShape="0">
                    <a:prstClr val="black">
                      <a:alpha val="40000"/>
                    </a:prstClr>
                  </a:outerShdw>
                </a:effectLst>
              </a:rPr>
              <a:t>&gt;&lt;td&gt; &lt;</a:t>
            </a:r>
            <a:r>
              <a:rPr lang="en-US" altLang="ja-JP" sz="1300" dirty="0" err="1" smtClean="0">
                <a:solidFill>
                  <a:srgbClr val="002060"/>
                </a:solidFill>
                <a:effectLst>
                  <a:outerShdw blurRad="50800" dist="38100" dir="2700000" algn="tl" rotWithShape="0">
                    <a:prstClr val="black">
                      <a:alpha val="40000"/>
                    </a:prstClr>
                  </a:outerShdw>
                </a:effectLst>
              </a:rPr>
              <a:t>xsl:value</a:t>
            </a:r>
            <a:r>
              <a:rPr lang="en-US" altLang="ja-JP" sz="1300" dirty="0" smtClean="0">
                <a:solidFill>
                  <a:srgbClr val="002060"/>
                </a:solidFill>
                <a:effectLst>
                  <a:outerShdw blurRad="50800" dist="38100" dir="2700000" algn="tl" rotWithShape="0">
                    <a:prstClr val="black">
                      <a:alpha val="40000"/>
                    </a:prstClr>
                  </a:outerShdw>
                </a:effectLst>
              </a:rPr>
              <a:t>-of select="."/&gt; &lt;/td&gt;&lt;/</a:t>
            </a:r>
            <a:r>
              <a:rPr lang="en-US" altLang="ja-JP" sz="1300" dirty="0" err="1" smtClean="0">
                <a:solidFill>
                  <a:srgbClr val="002060"/>
                </a:solidFill>
                <a:effectLst>
                  <a:outerShdw blurRad="50800" dist="38100" dir="2700000" algn="tl" rotWithShape="0">
                    <a:prstClr val="black">
                      <a:alpha val="40000"/>
                    </a:prstClr>
                  </a:outerShdw>
                </a:effectLst>
              </a:rPr>
              <a:t>tr</a:t>
            </a:r>
            <a:r>
              <a:rPr lang="en-US" altLang="ja-JP" sz="1300" dirty="0" smtClean="0">
                <a:solidFill>
                  <a:srgbClr val="002060"/>
                </a:solidFill>
                <a:effectLst>
                  <a:outerShdw blurRad="50800" dist="38100" dir="2700000" algn="tl" rotWithShape="0">
                    <a:prstClr val="black">
                      <a:alpha val="40000"/>
                    </a:prstClr>
                  </a:outerShdw>
                </a:effectLst>
              </a:rPr>
              <a:t>&gt;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	&lt;/</a:t>
            </a:r>
            <a:r>
              <a:rPr lang="en-US" altLang="ja-JP" sz="1300" dirty="0" err="1" smtClean="0">
                <a:solidFill>
                  <a:srgbClr val="002060"/>
                </a:solidFill>
                <a:effectLst>
                  <a:outerShdw blurRad="50800" dist="38100" dir="2700000" algn="tl" rotWithShape="0">
                    <a:prstClr val="black">
                      <a:alpha val="40000"/>
                    </a:prstClr>
                  </a:outerShdw>
                </a:effectLst>
              </a:rPr>
              <a:t>xsl:for</a:t>
            </a:r>
            <a:r>
              <a:rPr lang="en-US" altLang="ja-JP" sz="1300" dirty="0" smtClean="0">
                <a:solidFill>
                  <a:srgbClr val="002060"/>
                </a:solidFill>
                <a:effectLst>
                  <a:outerShdw blurRad="50800" dist="38100" dir="2700000" algn="tl" rotWithShape="0">
                    <a:prstClr val="black">
                      <a:alpha val="40000"/>
                    </a:prstClr>
                  </a:outerShdw>
                </a:effectLst>
              </a:rPr>
              <a:t>-each&gt;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xsl:template</a:t>
            </a:r>
            <a:r>
              <a:rPr lang="en-US" altLang="ja-JP" sz="1300" dirty="0" smtClean="0">
                <a:solidFill>
                  <a:srgbClr val="002060"/>
                </a:solidFill>
                <a:effectLst>
                  <a:outerShdw blurRad="50800" dist="38100" dir="2700000" algn="tl" rotWithShape="0">
                    <a:prstClr val="black">
                      <a:alpha val="40000"/>
                    </a:prstClr>
                  </a:outerShdw>
                </a:effectLst>
              </a:rPr>
              <a:t>&gt;</a:t>
            </a:r>
          </a:p>
          <a:p>
            <a:pPr lvl="1">
              <a:buNone/>
            </a:pPr>
            <a:r>
              <a:rPr lang="en-US" altLang="ja-JP" sz="1300" dirty="0" smtClean="0">
                <a:solidFill>
                  <a:srgbClr val="002060"/>
                </a:solidFill>
                <a:effectLst>
                  <a:outerShdw blurRad="50800" dist="38100" dir="2700000" algn="tl" rotWithShape="0">
                    <a:prstClr val="black">
                      <a:alpha val="40000"/>
                    </a:prstClr>
                  </a:outerShdw>
                </a:effectLst>
              </a:rPr>
              <a:t>&lt;/</a:t>
            </a:r>
            <a:r>
              <a:rPr lang="en-US" altLang="ja-JP" sz="1300" dirty="0" err="1" smtClean="0">
                <a:solidFill>
                  <a:srgbClr val="002060"/>
                </a:solidFill>
                <a:effectLst>
                  <a:outerShdw blurRad="50800" dist="38100" dir="2700000" algn="tl" rotWithShape="0">
                    <a:prstClr val="black">
                      <a:alpha val="40000"/>
                    </a:prstClr>
                  </a:outerShdw>
                </a:effectLst>
              </a:rPr>
              <a:t>xsl:stylesheet</a:t>
            </a:r>
            <a:r>
              <a:rPr lang="en-US" altLang="ja-JP" sz="1300" dirty="0" smtClean="0">
                <a:solidFill>
                  <a:srgbClr val="002060"/>
                </a:solidFill>
                <a:effectLst>
                  <a:outerShdw blurRad="50800" dist="38100" dir="2700000" algn="tl" rotWithShape="0">
                    <a:prstClr val="black">
                      <a:alpha val="40000"/>
                    </a:prstClr>
                  </a:outerShdw>
                </a:effectLst>
              </a:rPr>
              <a:t>&gt;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nchor="ctr"/>
          <a:lstStyle/>
          <a:p>
            <a:pPr algn="ctr">
              <a:buNone/>
            </a:pPr>
            <a:r>
              <a:rPr kumimoji="1" lang="ja-JP" altLang="en-US" sz="1800" b="1" dirty="0" smtClean="0"/>
              <a:t>ちょっとした</a:t>
            </a:r>
            <a:endParaRPr kumimoji="1" lang="en-US" altLang="ja-JP" sz="1800" b="1" dirty="0" smtClean="0"/>
          </a:p>
          <a:p>
            <a:pPr algn="ctr">
              <a:buNone/>
            </a:pPr>
            <a:r>
              <a:rPr kumimoji="1" lang="en-US" altLang="ja-JP" sz="4400" dirty="0" smtClean="0"/>
              <a:t>DEMO</a:t>
            </a:r>
          </a:p>
          <a:p>
            <a:pPr algn="ctr">
              <a:buNone/>
            </a:pPr>
            <a:r>
              <a:rPr lang="en-US" altLang="ja-JP" sz="4400" dirty="0" smtClean="0"/>
              <a:t>(XML+XSLT)</a:t>
            </a:r>
            <a:endParaRPr kumimoji="1" lang="ja-JP" alt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en-US" altLang="ja-JP" dirty="0" smtClean="0"/>
              <a:t>XML</a:t>
            </a:r>
          </a:p>
        </p:txBody>
      </p:sp>
      <p:sp>
        <p:nvSpPr>
          <p:cNvPr id="3" name="テキスト プレースホルダ 2"/>
          <p:cNvSpPr>
            <a:spLocks noGrp="1"/>
          </p:cNvSpPr>
          <p:nvPr>
            <p:ph type="body" idx="1"/>
          </p:nvPr>
        </p:nvSpPr>
        <p:spPr/>
        <p:txBody>
          <a:bodyPr/>
          <a:lstStyle/>
          <a:p>
            <a:r>
              <a:rPr kumimoji="1" lang="en-US" altLang="ja-JP" dirty="0" err="1" smtClean="0"/>
              <a:t>XMLSchema</a:t>
            </a:r>
            <a:r>
              <a:rPr lang="ja-JP" altLang="en-US" dirty="0" smtClean="0"/>
              <a:t>とは</a:t>
            </a:r>
            <a:endParaRPr lang="en-US" altLang="ja-JP" dirty="0" smtClean="0"/>
          </a:p>
          <a:p>
            <a:pPr lvl="1"/>
            <a:r>
              <a:rPr lang="en-US" altLang="ja-JP" dirty="0" smtClean="0"/>
              <a:t>XML</a:t>
            </a:r>
            <a:r>
              <a:rPr lang="ja-JP" altLang="en-US" dirty="0" smtClean="0"/>
              <a:t>文書の取り得る構造を記述した</a:t>
            </a:r>
            <a:endParaRPr lang="en-US" altLang="ja-JP" dirty="0" smtClean="0"/>
          </a:p>
          <a:p>
            <a:pPr lvl="1">
              <a:buNone/>
            </a:pPr>
            <a:r>
              <a:rPr lang="en-US" altLang="ja-JP" dirty="0" smtClean="0"/>
              <a:t>	</a:t>
            </a:r>
            <a:r>
              <a:rPr lang="ja-JP" altLang="en-US" dirty="0" smtClean="0"/>
              <a:t>スキーマ言語の一つ</a:t>
            </a:r>
            <a:endParaRPr lang="en-US" altLang="ja-JP" dirty="0" smtClean="0"/>
          </a:p>
          <a:p>
            <a:pPr lvl="1"/>
            <a:r>
              <a:rPr lang="en-US" altLang="ja-JP" dirty="0" smtClean="0"/>
              <a:t>XML</a:t>
            </a:r>
            <a:r>
              <a:rPr lang="ja-JP" altLang="en-US" dirty="0" err="1" smtClean="0"/>
              <a:t>での</a:t>
            </a:r>
            <a:r>
              <a:rPr lang="ja-JP" altLang="en-US" dirty="0" smtClean="0"/>
              <a:t>すべてのニーズに対応する</a:t>
            </a:r>
            <a:endParaRPr lang="en-US" altLang="ja-JP" dirty="0" smtClean="0"/>
          </a:p>
          <a:p>
            <a:pPr lvl="1">
              <a:buNone/>
            </a:pPr>
            <a:r>
              <a:rPr lang="en-US" altLang="ja-JP" dirty="0" smtClean="0"/>
              <a:t>	</a:t>
            </a:r>
            <a:r>
              <a:rPr lang="ja-JP" altLang="en-US" dirty="0" smtClean="0"/>
              <a:t>唯一のスキーマ言語として策定</a:t>
            </a:r>
            <a:endParaRPr lang="en-US" altLang="ja-JP" dirty="0" smtClean="0"/>
          </a:p>
          <a:p>
            <a:pPr lvl="1">
              <a:buNone/>
            </a:pPr>
            <a:r>
              <a:rPr lang="en-US" altLang="ja-JP" dirty="0" smtClean="0"/>
              <a:t>(</a:t>
            </a:r>
            <a:r>
              <a:rPr lang="ja-JP" altLang="en-US" dirty="0" smtClean="0"/>
              <a:t>他のスキーマ言語：</a:t>
            </a:r>
            <a:endParaRPr lang="en-US" altLang="ja-JP" dirty="0" smtClean="0"/>
          </a:p>
          <a:p>
            <a:pPr lvl="1">
              <a:buNone/>
            </a:pPr>
            <a:r>
              <a:rPr lang="en-US" dirty="0" smtClean="0"/>
              <a:t>			DTD, RELAX, XML Data Reduced</a:t>
            </a:r>
            <a:r>
              <a:rPr lang="en-US" altLang="ja-JP"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東京#20 ぴんくま 夏椰">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東京#20 ぴんくま 夏椰</Template>
  <TotalTime>1032</TotalTime>
  <Words>990</Words>
  <Application>Microsoft Office PowerPoint</Application>
  <PresentationFormat>画面に合わせる (4:3)</PresentationFormat>
  <Paragraphs>321</Paragraphs>
  <Slides>28</Slides>
  <Notes>28</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東京#20 ぴんくま 夏椰</vt:lpstr>
      <vt:lpstr>スライド 1</vt:lpstr>
      <vt:lpstr>Agenda(その1)</vt:lpstr>
      <vt:lpstr>Agenda(その2)</vt:lpstr>
      <vt:lpstr>XML</vt:lpstr>
      <vt:lpstr>XML</vt:lpstr>
      <vt:lpstr>XML</vt:lpstr>
      <vt:lpstr>XML</vt:lpstr>
      <vt:lpstr>スライド 8</vt:lpstr>
      <vt:lpstr>XML</vt:lpstr>
      <vt:lpstr>XML</vt:lpstr>
      <vt:lpstr>スライド 11</vt:lpstr>
      <vt:lpstr>XML</vt:lpstr>
      <vt:lpstr>XML</vt:lpstr>
      <vt:lpstr>スライド 14</vt:lpstr>
      <vt:lpstr>SQLServerにおけるXML</vt:lpstr>
      <vt:lpstr>SQLServerにおけるXML</vt:lpstr>
      <vt:lpstr>SQLServerにおけるXML</vt:lpstr>
      <vt:lpstr>SQLServerにおけるXML</vt:lpstr>
      <vt:lpstr>SQLServerにおけるXML</vt:lpstr>
      <vt:lpstr>SQLServerにおけるXML</vt:lpstr>
      <vt:lpstr>スライド 21</vt:lpstr>
      <vt:lpstr>SQLServerにおけるXML</vt:lpstr>
      <vt:lpstr>SQLServerにおけるXML</vt:lpstr>
      <vt:lpstr>スライド 24</vt:lpstr>
      <vt:lpstr>SQLServerにおけるXML</vt:lpstr>
      <vt:lpstr>SQLServerにおけるXML</vt:lpstr>
      <vt:lpstr>スライド 27</vt:lpstr>
      <vt:lpstr>SQLServerにおけるXML</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わんくま同盟</cp:lastModifiedBy>
  <cp:revision>112</cp:revision>
  <dcterms:created xsi:type="dcterms:W3CDTF">2008-05-01T04:18:48Z</dcterms:created>
  <dcterms:modified xsi:type="dcterms:W3CDTF">2008-09-21T12:23:05Z</dcterms:modified>
</cp:coreProperties>
</file>