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0"/>
  </p:notesMasterIdLst>
  <p:sldIdLst>
    <p:sldId id="268" r:id="rId2"/>
    <p:sldId id="266" r:id="rId3"/>
    <p:sldId id="269" r:id="rId4"/>
    <p:sldId id="270" r:id="rId5"/>
    <p:sldId id="278" r:id="rId6"/>
    <p:sldId id="279" r:id="rId7"/>
    <p:sldId id="271" r:id="rId8"/>
    <p:sldId id="272" r:id="rId9"/>
    <p:sldId id="283" r:id="rId10"/>
    <p:sldId id="284" r:id="rId11"/>
    <p:sldId id="280" r:id="rId12"/>
    <p:sldId id="273" r:id="rId13"/>
    <p:sldId id="276" r:id="rId14"/>
    <p:sldId id="274" r:id="rId15"/>
    <p:sldId id="281" r:id="rId16"/>
    <p:sldId id="282" r:id="rId17"/>
    <p:sldId id="277" r:id="rId18"/>
    <p:sldId id="275" r:id="rId19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  <p:clrMru>
    <a:srgbClr val="FFFF99"/>
    <a:srgbClr val="FF99CC"/>
    <a:srgbClr val="00CCFF"/>
    <a:srgbClr val="996633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0873" autoAdjust="0"/>
    <p:restoredTop sz="94660"/>
  </p:normalViewPr>
  <p:slideViewPr>
    <p:cSldViewPr>
      <p:cViewPr varScale="1">
        <p:scale>
          <a:sx n="70" d="100"/>
          <a:sy n="70" d="100"/>
        </p:scale>
        <p:origin x="-36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fld id="{111A16FA-D5D2-4E90-A972-6FE869B43015}" type="datetimeFigureOut">
              <a:rPr lang="ja-JP" altLang="en-US"/>
              <a:pPr>
                <a:defRPr/>
              </a:pPr>
              <a:t>2008/9/13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fld id="{F8D751FF-EF56-4DC5-85F3-11A0E0B2A78C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3" descr="C:\Users\localnaka\Desktop\3.pn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357188" y="285750"/>
            <a:ext cx="8286750" cy="570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</a:rPr>
              <a:t>同盟 </a:t>
            </a:r>
            <a:r>
              <a:rPr kumimoji="0" lang="ja-JP" altLang="en-US" sz="2300" dirty="0">
                <a:solidFill>
                  <a:schemeClr val="tx2"/>
                </a:solidFill>
              </a:rPr>
              <a:t>大阪勉強会 </a:t>
            </a:r>
            <a:r>
              <a:rPr kumimoji="0" lang="en-US" altLang="ja-JP" sz="2300">
                <a:solidFill>
                  <a:schemeClr val="tx2"/>
                </a:solidFill>
              </a:rPr>
              <a:t>#18</a:t>
            </a:r>
            <a:endParaRPr kumimoji="0" lang="en-US" altLang="ja-JP" sz="2300" dirty="0">
              <a:solidFill>
                <a:schemeClr val="tx2"/>
              </a:solidFill>
            </a:endParaRPr>
          </a:p>
        </p:txBody>
      </p:sp>
      <p:pic>
        <p:nvPicPr>
          <p:cNvPr id="215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428625" y="6164263"/>
            <a:ext cx="1643063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utism.or.jp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blogs.wankuma.com/mrt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ja-JP" altLang="en-US"/>
              <a:t>自閉症.</a:t>
            </a:r>
            <a:r>
              <a:rPr lang="en-US" altLang="ja-JP"/>
              <a:t>hack</a:t>
            </a:r>
            <a:endParaRPr lang="ja-JP" altLang="en-US"/>
          </a:p>
        </p:txBody>
      </p:sp>
      <p:sp>
        <p:nvSpPr>
          <p:cNvPr id="19459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609600"/>
          </a:xfrm>
        </p:spPr>
        <p:txBody>
          <a:bodyPr/>
          <a:lstStyle/>
          <a:p>
            <a:r>
              <a:rPr lang="ja-JP" altLang="en-US"/>
              <a:t>自閉症ってなんだ？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u="sng"/>
              <a:t>②自閉症ってなに？ （身体）</a:t>
            </a:r>
            <a:endParaRPr lang="ja-JP" alt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身体、感覚</a:t>
            </a:r>
          </a:p>
          <a:p>
            <a:pPr lvl="1"/>
            <a:r>
              <a:rPr lang="ja-JP" altLang="en-US"/>
              <a:t>耳が聞こえないんじゃね？</a:t>
            </a:r>
          </a:p>
          <a:p>
            <a:pPr lvl="1"/>
            <a:endParaRPr lang="ja-JP" altLang="en-US"/>
          </a:p>
          <a:p>
            <a:pPr lvl="1"/>
            <a:endParaRPr lang="ja-JP" altLang="en-US"/>
          </a:p>
          <a:p>
            <a:pPr lvl="1"/>
            <a:r>
              <a:rPr lang="ja-JP" altLang="en-US"/>
              <a:t>目を合わせることが、なぜかできない？</a:t>
            </a:r>
            <a:endParaRPr lang="en-US" altLang="ja-JP"/>
          </a:p>
          <a:p>
            <a:endParaRPr lang="ja-JP" altLang="en-US"/>
          </a:p>
          <a:p>
            <a:endParaRPr lang="ja-JP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②自閉症ってなに？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私個人の意見としては、自閉症は欠損</a:t>
            </a:r>
          </a:p>
          <a:p>
            <a:endParaRPr lang="ja-JP" altLang="en-US"/>
          </a:p>
          <a:p>
            <a:endParaRPr lang="ja-JP" altLang="en-US"/>
          </a:p>
          <a:p>
            <a:r>
              <a:rPr lang="ja-JP" altLang="en-US"/>
              <a:t>自閉症を受け入れられるかどうかが鍵</a:t>
            </a:r>
          </a:p>
          <a:p>
            <a:pPr lvl="1">
              <a:buFontTx/>
              <a:buNone/>
            </a:pPr>
            <a:endParaRPr lang="ja-JP" altLang="en-US"/>
          </a:p>
          <a:p>
            <a:pPr lvl="1">
              <a:buFontTx/>
              <a:buNone/>
            </a:pPr>
            <a:endParaRPr lang="ja-JP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u="sng"/>
              <a:t>③自閉症についての勘違い（基本）</a:t>
            </a:r>
            <a:endParaRPr lang="en-US" altLang="ja-JP" u="sng"/>
          </a:p>
        </p:txBody>
      </p:sp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838200" y="800100"/>
            <a:ext cx="19510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3600"/>
              <a:t>治るの？</a:t>
            </a: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762000" y="1587500"/>
            <a:ext cx="2362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b="1"/>
              <a:t>水銀、キレート療法</a:t>
            </a:r>
            <a:endParaRPr lang="en-US" altLang="ja-JP" sz="1200"/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762000" y="2057400"/>
            <a:ext cx="2362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b="1"/>
              <a:t>軽度三角頭蓋手術</a:t>
            </a:r>
            <a:endParaRPr lang="en-US" altLang="ja-JP" b="1"/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838200" y="2514600"/>
            <a:ext cx="172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GFCF</a:t>
            </a:r>
            <a:r>
              <a:rPr lang="ja-JP" altLang="en-US"/>
              <a:t>ダイエット</a:t>
            </a:r>
          </a:p>
        </p:txBody>
      </p:sp>
      <p:sp>
        <p:nvSpPr>
          <p:cNvPr id="29707" name="AutoShape 11"/>
          <p:cNvSpPr>
            <a:spLocks/>
          </p:cNvSpPr>
          <p:nvPr/>
        </p:nvSpPr>
        <p:spPr bwMode="auto">
          <a:xfrm>
            <a:off x="2819400" y="1676400"/>
            <a:ext cx="76200" cy="1219200"/>
          </a:xfrm>
          <a:prstGeom prst="rightBrace">
            <a:avLst>
              <a:gd name="adj1" fmla="val 13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9708" name="Text Box 12"/>
          <p:cNvSpPr txBox="1">
            <a:spLocks noChangeArrowheads="1"/>
          </p:cNvSpPr>
          <p:nvPr/>
        </p:nvSpPr>
        <p:spPr bwMode="auto">
          <a:xfrm>
            <a:off x="3108325" y="1317625"/>
            <a:ext cx="51419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b="1"/>
              <a:t>こんな学会からはまだ認められていない療法がある</a:t>
            </a:r>
          </a:p>
        </p:txBody>
      </p:sp>
      <p:grpSp>
        <p:nvGrpSpPr>
          <p:cNvPr id="29711" name="Group 15"/>
          <p:cNvGrpSpPr>
            <a:grpSpLocks/>
          </p:cNvGrpSpPr>
          <p:nvPr/>
        </p:nvGrpSpPr>
        <p:grpSpPr bwMode="auto">
          <a:xfrm>
            <a:off x="3200400" y="1905000"/>
            <a:ext cx="3805238" cy="1112838"/>
            <a:chOff x="2016" y="1200"/>
            <a:chExt cx="2397" cy="701"/>
          </a:xfrm>
        </p:grpSpPr>
        <p:sp>
          <p:nvSpPr>
            <p:cNvPr id="29709" name="AutoShape 13"/>
            <p:cNvSpPr>
              <a:spLocks noChangeArrowheads="1"/>
            </p:cNvSpPr>
            <p:nvPr/>
          </p:nvSpPr>
          <p:spPr bwMode="auto">
            <a:xfrm>
              <a:off x="2784" y="1200"/>
              <a:ext cx="288" cy="384"/>
            </a:xfrm>
            <a:prstGeom prst="downArrow">
              <a:avLst>
                <a:gd name="adj1" fmla="val 50000"/>
                <a:gd name="adj2" fmla="val 33333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ja-JP" altLang="en-US"/>
            </a:p>
          </p:txBody>
        </p:sp>
        <p:sp>
          <p:nvSpPr>
            <p:cNvPr id="29710" name="Text Box 14"/>
            <p:cNvSpPr txBox="1">
              <a:spLocks noChangeArrowheads="1"/>
            </p:cNvSpPr>
            <p:nvPr/>
          </p:nvSpPr>
          <p:spPr bwMode="auto">
            <a:xfrm>
              <a:off x="2016" y="1536"/>
              <a:ext cx="2397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ja-JP" altLang="en-US" sz="3200"/>
                <a:t>でもやっぱり治らない</a:t>
              </a:r>
            </a:p>
          </p:txBody>
        </p:sp>
      </p:grpSp>
      <p:sp>
        <p:nvSpPr>
          <p:cNvPr id="29712" name="Text Box 16"/>
          <p:cNvSpPr txBox="1">
            <a:spLocks noChangeArrowheads="1"/>
          </p:cNvSpPr>
          <p:nvPr/>
        </p:nvSpPr>
        <p:spPr bwMode="auto">
          <a:xfrm>
            <a:off x="838200" y="3581400"/>
            <a:ext cx="63404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3600"/>
              <a:t>医者に行けばよくなるんでしょ？</a:t>
            </a:r>
          </a:p>
        </p:txBody>
      </p:sp>
      <p:grpSp>
        <p:nvGrpSpPr>
          <p:cNvPr id="29717" name="Group 21"/>
          <p:cNvGrpSpPr>
            <a:grpSpLocks/>
          </p:cNvGrpSpPr>
          <p:nvPr/>
        </p:nvGrpSpPr>
        <p:grpSpPr bwMode="auto">
          <a:xfrm>
            <a:off x="1411288" y="4267200"/>
            <a:ext cx="4989512" cy="1112838"/>
            <a:chOff x="313" y="2688"/>
            <a:chExt cx="3143" cy="701"/>
          </a:xfrm>
        </p:grpSpPr>
        <p:sp>
          <p:nvSpPr>
            <p:cNvPr id="29715" name="AutoShape 19"/>
            <p:cNvSpPr>
              <a:spLocks noChangeArrowheads="1"/>
            </p:cNvSpPr>
            <p:nvPr/>
          </p:nvSpPr>
          <p:spPr bwMode="auto">
            <a:xfrm>
              <a:off x="1680" y="2688"/>
              <a:ext cx="288" cy="384"/>
            </a:xfrm>
            <a:prstGeom prst="downArrow">
              <a:avLst>
                <a:gd name="adj1" fmla="val 50000"/>
                <a:gd name="adj2" fmla="val 33333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ja-JP" altLang="en-US"/>
            </a:p>
          </p:txBody>
        </p:sp>
        <p:sp>
          <p:nvSpPr>
            <p:cNvPr id="29716" name="Text Box 20"/>
            <p:cNvSpPr txBox="1">
              <a:spLocks noChangeArrowheads="1"/>
            </p:cNvSpPr>
            <p:nvPr/>
          </p:nvSpPr>
          <p:spPr bwMode="auto">
            <a:xfrm>
              <a:off x="313" y="3024"/>
              <a:ext cx="314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ja-JP" altLang="en-US" sz="3200"/>
                <a:t>良くなりません、今のところ。</a:t>
              </a:r>
            </a:p>
          </p:txBody>
        </p:sp>
      </p:grpSp>
      <p:sp>
        <p:nvSpPr>
          <p:cNvPr id="29718" name="Text Box 22"/>
          <p:cNvSpPr txBox="1">
            <a:spLocks noChangeArrowheads="1"/>
          </p:cNvSpPr>
          <p:nvPr/>
        </p:nvSpPr>
        <p:spPr bwMode="auto">
          <a:xfrm>
            <a:off x="6096000" y="5029200"/>
            <a:ext cx="2540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4800">
                <a:solidFill>
                  <a:srgbClr val="FF3300"/>
                </a:solidFill>
              </a:rPr>
              <a:t>定説です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9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18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u="sng"/>
              <a:t>③自閉症についての勘違い（応用）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観察と、治療ではない療育</a:t>
            </a:r>
          </a:p>
          <a:p>
            <a:pPr lvl="1"/>
            <a:r>
              <a:rPr lang="ja-JP" altLang="en-US"/>
              <a:t>何はなくともまずは観察</a:t>
            </a:r>
          </a:p>
          <a:p>
            <a:pPr lvl="1"/>
            <a:r>
              <a:rPr lang="ja-JP" altLang="en-US"/>
              <a:t>療育なのだよ。教育なのだよ</a:t>
            </a:r>
            <a:br>
              <a:rPr lang="ja-JP" altLang="en-US"/>
            </a:br>
            <a:r>
              <a:rPr lang="ja-JP" altLang="en-US"/>
              <a:t/>
            </a:r>
            <a:br>
              <a:rPr lang="ja-JP" altLang="en-US"/>
            </a:br>
            <a:r>
              <a:rPr lang="ja-JP" altLang="en-US"/>
              <a:t>		</a:t>
            </a:r>
          </a:p>
          <a:p>
            <a:r>
              <a:rPr lang="ja-JP" altLang="en-US"/>
              <a:t>ラッピング</a:t>
            </a:r>
          </a:p>
          <a:p>
            <a:pPr lvl="1"/>
            <a:r>
              <a:rPr lang="ja-JP" altLang="en-US"/>
              <a:t>ラッパ関数を思い浮かべる</a:t>
            </a:r>
          </a:p>
          <a:p>
            <a:pPr lvl="1"/>
            <a:r>
              <a:rPr lang="ja-JP" altLang="en-US"/>
              <a:t>インターフェイスを整える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457200" indent="-457200"/>
            <a:r>
              <a:rPr lang="ja-JP" altLang="en-US" u="sng"/>
              <a:t>④自閉症への対応は？（言葉）</a:t>
            </a: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820738" y="1082675"/>
            <a:ext cx="1098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3600">
                <a:solidFill>
                  <a:srgbClr val="FF3300"/>
                </a:solidFill>
              </a:rPr>
              <a:t>言葉</a:t>
            </a:r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1520825" y="1752600"/>
            <a:ext cx="6403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2400"/>
              <a:t>短く、はっきりと、そして全てのことに選択肢を。</a:t>
            </a:r>
          </a:p>
        </p:txBody>
      </p:sp>
      <p:sp>
        <p:nvSpPr>
          <p:cNvPr id="31757" name="Text Box 13"/>
          <p:cNvSpPr txBox="1">
            <a:spLocks noChangeArrowheads="1"/>
          </p:cNvSpPr>
          <p:nvPr/>
        </p:nvSpPr>
        <p:spPr bwMode="auto">
          <a:xfrm>
            <a:off x="1600200" y="2743200"/>
            <a:ext cx="5105400" cy="187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l"/>
            </a:pPr>
            <a:r>
              <a:rPr lang="ja-JP" altLang="en-US"/>
              <a:t>フローチャートなんか最適じゃないか？</a:t>
            </a:r>
          </a:p>
          <a:p>
            <a:pPr>
              <a:spcBef>
                <a:spcPct val="50000"/>
              </a:spcBef>
              <a:buFont typeface="Wingdings" pitchFamily="2" charset="2"/>
              <a:buChar char="l"/>
            </a:pPr>
            <a:r>
              <a:rPr lang="ja-JP" altLang="en-US"/>
              <a:t>白黒をはっきりさせる。灰色を持ち込まない</a:t>
            </a:r>
          </a:p>
          <a:p>
            <a:r>
              <a:rPr lang="ja-JP" altLang="en-US"/>
              <a:t>「～します（命令）」</a:t>
            </a:r>
          </a:p>
          <a:p>
            <a:r>
              <a:rPr lang="ja-JP" altLang="en-US"/>
              <a:t>「～しましょう（誘導）」</a:t>
            </a:r>
          </a:p>
          <a:p>
            <a:r>
              <a:rPr lang="ja-JP" altLang="en-US"/>
              <a:t>「～しますか？（提案）」</a:t>
            </a:r>
          </a:p>
          <a:p>
            <a:r>
              <a:rPr lang="ja-JP" altLang="en-US"/>
              <a:t>画一的な言い方をする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u="sng"/>
              <a:t>④自閉症への対応は？（心）</a:t>
            </a: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838200" y="990600"/>
            <a:ext cx="641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3600">
                <a:solidFill>
                  <a:srgbClr val="FF3300"/>
                </a:solidFill>
              </a:rPr>
              <a:t>心</a:t>
            </a:r>
          </a:p>
        </p:txBody>
      </p:sp>
      <p:sp>
        <p:nvSpPr>
          <p:cNvPr id="39944" name="Text Box 8"/>
          <p:cNvSpPr txBox="1">
            <a:spLocks noChangeArrowheads="1"/>
          </p:cNvSpPr>
          <p:nvPr/>
        </p:nvSpPr>
        <p:spPr bwMode="auto">
          <a:xfrm>
            <a:off x="1508125" y="22320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ja-JP" altLang="en-US"/>
          </a:p>
        </p:txBody>
      </p:sp>
      <p:sp>
        <p:nvSpPr>
          <p:cNvPr id="39945" name="Text Box 9"/>
          <p:cNvSpPr txBox="1">
            <a:spLocks noChangeArrowheads="1"/>
          </p:cNvSpPr>
          <p:nvPr/>
        </p:nvSpPr>
        <p:spPr bwMode="auto">
          <a:xfrm>
            <a:off x="1660525" y="3411538"/>
            <a:ext cx="4133850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l"/>
            </a:pPr>
            <a:r>
              <a:rPr lang="ja-JP" altLang="en-US"/>
              <a:t>基本は、一対一の関係に持ち込む。</a:t>
            </a:r>
            <a:br>
              <a:rPr lang="ja-JP" altLang="en-US"/>
            </a:br>
            <a:r>
              <a:rPr lang="ja-JP" altLang="en-US"/>
              <a:t>　（みんな～しようね、的な言い方はだめ）</a:t>
            </a:r>
          </a:p>
          <a:p>
            <a:pPr>
              <a:buFont typeface="Wingdings" pitchFamily="2" charset="2"/>
              <a:buChar char="l"/>
            </a:pPr>
            <a:r>
              <a:rPr lang="ja-JP" altLang="en-US"/>
              <a:t>続けて二度怒らない</a:t>
            </a:r>
          </a:p>
          <a:p>
            <a:pPr>
              <a:buFont typeface="Wingdings" pitchFamily="2" charset="2"/>
              <a:buChar char="l"/>
            </a:pPr>
            <a:r>
              <a:rPr lang="ja-JP" altLang="en-US"/>
              <a:t>どうしてこうするのかを説明すること。</a:t>
            </a:r>
          </a:p>
          <a:p>
            <a:pPr>
              <a:buFont typeface="Wingdings" pitchFamily="2" charset="2"/>
              <a:buChar char="l"/>
            </a:pPr>
            <a:r>
              <a:rPr lang="ja-JP" altLang="en-US"/>
              <a:t>できるだけ怒鳴らない（緊急回避は別）</a:t>
            </a:r>
          </a:p>
        </p:txBody>
      </p:sp>
      <p:sp>
        <p:nvSpPr>
          <p:cNvPr id="39946" name="Text Box 10"/>
          <p:cNvSpPr txBox="1">
            <a:spLocks noChangeArrowheads="1"/>
          </p:cNvSpPr>
          <p:nvPr/>
        </p:nvSpPr>
        <p:spPr bwMode="auto">
          <a:xfrm>
            <a:off x="1371600" y="1676400"/>
            <a:ext cx="640397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2400"/>
              <a:t>パニックにさせない。</a:t>
            </a:r>
          </a:p>
          <a:p>
            <a:pPr>
              <a:spcBef>
                <a:spcPct val="50000"/>
              </a:spcBef>
            </a:pPr>
            <a:r>
              <a:rPr lang="ja-JP" altLang="en-US" sz="2400"/>
              <a:t>そいつを笑うな。</a:t>
            </a:r>
          </a:p>
          <a:p>
            <a:pPr>
              <a:spcBef>
                <a:spcPct val="50000"/>
              </a:spcBef>
            </a:pPr>
            <a:r>
              <a:rPr lang="ja-JP" altLang="en-US" sz="2400"/>
              <a:t>ダメなことはだめ。でも、こちらがキレない。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614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u="sng"/>
              <a:t>④自閉症への対応は？（身体）</a:t>
            </a:r>
          </a:p>
        </p:txBody>
      </p:sp>
      <p:sp>
        <p:nvSpPr>
          <p:cNvPr id="40964" name="Text Box 6148"/>
          <p:cNvSpPr txBox="1">
            <a:spLocks noChangeArrowheads="1"/>
          </p:cNvSpPr>
          <p:nvPr/>
        </p:nvSpPr>
        <p:spPr bwMode="auto">
          <a:xfrm>
            <a:off x="817563" y="990600"/>
            <a:ext cx="1098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3600">
                <a:solidFill>
                  <a:srgbClr val="FF3300"/>
                </a:solidFill>
              </a:rPr>
              <a:t>身体</a:t>
            </a:r>
          </a:p>
        </p:txBody>
      </p:sp>
      <p:sp>
        <p:nvSpPr>
          <p:cNvPr id="40965" name="Text Box 6149"/>
          <p:cNvSpPr txBox="1">
            <a:spLocks noChangeArrowheads="1"/>
          </p:cNvSpPr>
          <p:nvPr/>
        </p:nvSpPr>
        <p:spPr bwMode="auto">
          <a:xfrm>
            <a:off x="1520825" y="1662113"/>
            <a:ext cx="64039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2400"/>
              <a:t>全てマニュアルであることもある。</a:t>
            </a:r>
            <a:br>
              <a:rPr lang="ja-JP" altLang="en-US" sz="2400"/>
            </a:br>
            <a:r>
              <a:rPr lang="ja-JP" altLang="en-US" sz="2400"/>
              <a:t>最低ラインから考える。</a:t>
            </a:r>
          </a:p>
        </p:txBody>
      </p:sp>
      <p:sp>
        <p:nvSpPr>
          <p:cNvPr id="40967" name="Text Box 6151"/>
          <p:cNvSpPr txBox="1">
            <a:spLocks noChangeArrowheads="1"/>
          </p:cNvSpPr>
          <p:nvPr/>
        </p:nvSpPr>
        <p:spPr bwMode="auto">
          <a:xfrm>
            <a:off x="1660525" y="3411538"/>
            <a:ext cx="548322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l"/>
            </a:pPr>
            <a:r>
              <a:rPr lang="ja-JP" altLang="en-US"/>
              <a:t>時間をきっちり守ってやらせる。</a:t>
            </a:r>
          </a:p>
          <a:p>
            <a:pPr>
              <a:buFont typeface="Wingdings" pitchFamily="2" charset="2"/>
              <a:buChar char="l"/>
            </a:pPr>
            <a:r>
              <a:rPr lang="ja-JP" altLang="en-US"/>
              <a:t>何が快、不快なのかを知っておく</a:t>
            </a:r>
          </a:p>
          <a:p>
            <a:pPr>
              <a:buFont typeface="Wingdings" pitchFamily="2" charset="2"/>
              <a:buChar char="l"/>
            </a:pPr>
            <a:r>
              <a:rPr lang="ja-JP" altLang="en-US"/>
              <a:t>やらせてみる。そしてやらせるからには、成功体験を。</a:t>
            </a:r>
            <a:br>
              <a:rPr lang="ja-JP" altLang="en-US"/>
            </a:br>
            <a:endParaRPr lang="ja-JP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u="sng"/>
              <a:t>⑤最後に</a:t>
            </a:r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1127125" y="1392238"/>
            <a:ext cx="42719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/>
              <a:t>初めてのセッションでしたが、</a:t>
            </a:r>
          </a:p>
          <a:p>
            <a:r>
              <a:rPr lang="ja-JP" altLang="en-US" sz="2400"/>
              <a:t>楽しめていただけたでしょうか？</a:t>
            </a:r>
          </a:p>
        </p:txBody>
      </p:sp>
      <p:sp>
        <p:nvSpPr>
          <p:cNvPr id="34823" name="Text Box 7"/>
          <p:cNvSpPr txBox="1">
            <a:spLocks noChangeArrowheads="1"/>
          </p:cNvSpPr>
          <p:nvPr/>
        </p:nvSpPr>
        <p:spPr bwMode="auto">
          <a:xfrm>
            <a:off x="1219200" y="2514600"/>
            <a:ext cx="650875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/>
              <a:t>技術ネタではないけども、</a:t>
            </a:r>
          </a:p>
          <a:p>
            <a:r>
              <a:rPr lang="ja-JP" altLang="en-US" sz="2400"/>
              <a:t>タイトル通りにハックできてるとはいえないけども、</a:t>
            </a:r>
          </a:p>
          <a:p>
            <a:r>
              <a:rPr lang="ja-JP" altLang="en-US" sz="2400"/>
              <a:t>自閉症について少し理解が頂ければ</a:t>
            </a:r>
          </a:p>
          <a:p>
            <a:r>
              <a:rPr lang="ja-JP" altLang="en-US" sz="2400"/>
              <a:t>やってよかったなーと思います。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u="sng"/>
              <a:t>参考</a:t>
            </a:r>
            <a:r>
              <a:rPr lang="en-US" altLang="ja-JP" u="sng"/>
              <a:t>URL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sz="1800" b="1"/>
              <a:t>日本自閉症協会</a:t>
            </a:r>
            <a:br>
              <a:rPr lang="ja-JP" altLang="en-US" sz="1800" b="1"/>
            </a:br>
            <a:r>
              <a:rPr lang="en-US" altLang="ja-JP" sz="1800" b="1">
                <a:hlinkClick r:id="rId2"/>
              </a:rPr>
              <a:t>http://www.autism.or.jp/</a:t>
            </a:r>
            <a:endParaRPr lang="en-US" altLang="ja-JP" sz="1800" b="1"/>
          </a:p>
          <a:p>
            <a:endParaRPr lang="ja-JP" altLang="en-US" sz="1800" b="1"/>
          </a:p>
          <a:p>
            <a:r>
              <a:rPr lang="ja-JP" altLang="en-US" sz="1800" b="1"/>
              <a:t>水銀、キレート療法</a:t>
            </a:r>
            <a:r>
              <a:rPr lang="ja-JP" altLang="en-US" sz="1800"/>
              <a:t> </a:t>
            </a:r>
            <a:r>
              <a:rPr lang="en-US" altLang="ja-JP" sz="1800"/>
              <a:t>http://asdnews.at.infoseek.co.jp/</a:t>
            </a:r>
            <a:br>
              <a:rPr lang="en-US" altLang="ja-JP" sz="1800"/>
            </a:br>
            <a:r>
              <a:rPr lang="ja-JP" altLang="en-US" sz="1800"/>
              <a:t>これについての学会からの正式表明 </a:t>
            </a:r>
            <a:br>
              <a:rPr lang="ja-JP" altLang="en-US" sz="1800"/>
            </a:br>
            <a:r>
              <a:rPr lang="en-US" altLang="ja-JP" sz="1800"/>
              <a:t>http://child-neuro-jp.org/visitor/iken2/4.html</a:t>
            </a:r>
          </a:p>
          <a:p>
            <a:endParaRPr lang="ja-JP" altLang="en-US" sz="1800"/>
          </a:p>
          <a:p>
            <a:r>
              <a:rPr lang="ja-JP" altLang="en-US" sz="1800"/>
              <a:t>日本児童青年精神医学会</a:t>
            </a:r>
            <a:br>
              <a:rPr lang="ja-JP" altLang="en-US" sz="1800"/>
            </a:br>
            <a:r>
              <a:rPr lang="ja-JP" altLang="en-US" sz="1800"/>
              <a:t>軽度三角頭蓋の外科手術に関する見解</a:t>
            </a:r>
            <a:br>
              <a:rPr lang="ja-JP" altLang="en-US" sz="1800"/>
            </a:br>
            <a:r>
              <a:rPr lang="en-US" altLang="ja-JP" sz="1800"/>
              <a:t>http://wwwsoc.nii.ac.jp/jscap/topics.htm</a:t>
            </a:r>
            <a:br>
              <a:rPr lang="en-US" altLang="ja-JP" sz="1800"/>
            </a:br>
            <a:endParaRPr lang="en-US" altLang="ja-JP" sz="1800"/>
          </a:p>
          <a:p>
            <a:r>
              <a:rPr lang="en-US" altLang="ja-JP" sz="1800"/>
              <a:t>GFCF</a:t>
            </a:r>
            <a:r>
              <a:rPr lang="ja-JP" altLang="en-US" sz="1800"/>
              <a:t>ダイエット</a:t>
            </a:r>
            <a:br>
              <a:rPr lang="ja-JP" altLang="en-US" sz="1800"/>
            </a:br>
            <a:r>
              <a:rPr lang="en-US" altLang="ja-JP" sz="1800"/>
              <a:t>http://www.geocities.jp/darabojp/gfcf.html</a:t>
            </a:r>
            <a:endParaRPr lang="ja-JP" altLang="en-US" sz="1800"/>
          </a:p>
          <a:p>
            <a:endParaRPr lang="ja-JP" altLang="en-US" sz="1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26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ja-JP" altLang="ja-JP" u="sng"/>
              <a:t>自己紹介</a:t>
            </a:r>
          </a:p>
        </p:txBody>
      </p:sp>
      <p:sp>
        <p:nvSpPr>
          <p:cNvPr id="17411" name="Rectangle 1027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ja-JP" altLang="ja-JP"/>
              <a:t>名前：Mr.T</a:t>
            </a:r>
            <a:endParaRPr lang="en-US" altLang="ja-JP"/>
          </a:p>
          <a:p>
            <a:r>
              <a:rPr lang="ja-JP" altLang="en-US"/>
              <a:t>職業：社内システム屋</a:t>
            </a:r>
          </a:p>
          <a:p>
            <a:r>
              <a:rPr lang="ja-JP" altLang="en-US"/>
              <a:t>飛行機：嫌い。飛行機だけはカンベンな。</a:t>
            </a:r>
          </a:p>
          <a:p>
            <a:r>
              <a:rPr lang="ja-JP" altLang="en-US"/>
              <a:t>猫：まる、もろ、にゃんざぶろう</a:t>
            </a:r>
          </a:p>
          <a:p>
            <a:r>
              <a:rPr lang="en-US" altLang="ja-JP"/>
              <a:t>blog：</a:t>
            </a:r>
            <a:r>
              <a:rPr lang="en-US" altLang="ja-JP">
                <a:hlinkClick r:id="rId2"/>
              </a:rPr>
              <a:t>http://blogs.wankuma.com/mrt/</a:t>
            </a:r>
            <a:endParaRPr lang="en-US" altLang="ja-JP"/>
          </a:p>
          <a:p>
            <a:pPr lvl="2">
              <a:buFontTx/>
              <a:buNone/>
            </a:pPr>
            <a:r>
              <a:rPr lang="ja-JP" altLang="en-US" sz="1800" b="1"/>
              <a:t>「ずっと嫁のターン」</a:t>
            </a:r>
            <a:r>
              <a:rPr lang="ja-JP" altLang="en-US" sz="1800"/>
              <a:t>という不定期連載エントリ書いてます。</a:t>
            </a:r>
            <a:endParaRPr lang="ja-JP" altLang="en-US"/>
          </a:p>
          <a:p>
            <a:pPr lvl="2">
              <a:buFontTx/>
              <a:buNone/>
            </a:pPr>
            <a:endParaRPr lang="ja-JP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07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u="sng"/>
              <a:t>本日のお話の流れ</a:t>
            </a:r>
          </a:p>
        </p:txBody>
      </p:sp>
      <p:sp>
        <p:nvSpPr>
          <p:cNvPr id="22531" name="Rectangle 307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circleNumDbPlain"/>
            </a:pPr>
            <a:r>
              <a:rPr lang="ja-JP" altLang="en-US"/>
              <a:t>自閉症って知ってますか？</a:t>
            </a:r>
          </a:p>
          <a:p>
            <a:pPr marL="609600" indent="-609600">
              <a:buFontTx/>
              <a:buAutoNum type="circleNumDbPlain"/>
            </a:pPr>
            <a:r>
              <a:rPr lang="ja-JP" altLang="en-US"/>
              <a:t>自閉症ってどんなの？</a:t>
            </a:r>
          </a:p>
          <a:p>
            <a:pPr marL="609600" indent="-609600">
              <a:buFontTx/>
              <a:buAutoNum type="circleNumDbPlain"/>
            </a:pPr>
            <a:r>
              <a:rPr lang="ja-JP" altLang="en-US"/>
              <a:t>自閉症についての勘違い</a:t>
            </a:r>
          </a:p>
          <a:p>
            <a:pPr marL="609600" indent="-609600">
              <a:buFontTx/>
              <a:buAutoNum type="circleNumDbPlain"/>
            </a:pPr>
            <a:r>
              <a:rPr lang="ja-JP" altLang="en-US"/>
              <a:t>自閉症への対応は？</a:t>
            </a:r>
          </a:p>
          <a:p>
            <a:pPr marL="609600" indent="-609600">
              <a:buFontTx/>
              <a:buAutoNum type="circleNumDbPlain"/>
            </a:pPr>
            <a:r>
              <a:rPr lang="ja-JP" altLang="en-US"/>
              <a:t>最後に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u="sng"/>
              <a:t>①自閉症って知ってますか？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1385887"/>
          </a:xfrm>
        </p:spPr>
        <p:txBody>
          <a:bodyPr/>
          <a:lstStyle/>
          <a:p>
            <a:r>
              <a:rPr lang="ja-JP" altLang="en-US" sz="2800"/>
              <a:t>自閉症（じへいしょう、</a:t>
            </a:r>
            <a:r>
              <a:rPr lang="en-US" altLang="ja-JP" sz="2800"/>
              <a:t>Autism）</a:t>
            </a:r>
            <a:r>
              <a:rPr lang="ja-JP" altLang="en-US" sz="2800"/>
              <a:t>は社会性や他者とのコミュニケーション能力の発達が遅滞する発達障害の一種、先天性の脳機能障害である。</a:t>
            </a:r>
            <a:endParaRPr lang="ja-JP" altLang="en-US" sz="2800" i="1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1631950" y="2438400"/>
            <a:ext cx="63119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600" i="1"/>
              <a:t>Wikipedia</a:t>
            </a:r>
            <a:r>
              <a:rPr lang="ja-JP" altLang="en-US" sz="1600" i="1"/>
              <a:t>からの引用</a:t>
            </a:r>
          </a:p>
          <a:p>
            <a:r>
              <a:rPr lang="en-US" altLang="ja-JP" sz="1600" i="1"/>
              <a:t>http://ja.wikipedia.org/wiki/%E8%87%AA%E9%96%89%E7%97%87</a:t>
            </a:r>
          </a:p>
        </p:txBody>
      </p:sp>
      <p:sp>
        <p:nvSpPr>
          <p:cNvPr id="1030" name="Text Box 6"/>
          <p:cNvSpPr txBox="1">
            <a:spLocks noChangeArrowheads="1"/>
          </p:cNvSpPr>
          <p:nvPr/>
        </p:nvSpPr>
        <p:spPr bwMode="auto">
          <a:xfrm>
            <a:off x="1828800" y="4159250"/>
            <a:ext cx="51196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地球生まれの宇宙人です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0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人数比較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733800"/>
            <a:ext cx="8229600" cy="990600"/>
          </a:xfrm>
        </p:spPr>
        <p:txBody>
          <a:bodyPr/>
          <a:lstStyle/>
          <a:p>
            <a:r>
              <a:rPr lang="ja-JP" altLang="en-US" sz="1800"/>
              <a:t>例えば、</a:t>
            </a:r>
            <a:r>
              <a:rPr lang="en-US" altLang="ja-JP" sz="1800"/>
              <a:t>C</a:t>
            </a:r>
            <a:r>
              <a:rPr lang="ja-JP" altLang="en-US" sz="1800"/>
              <a:t>型慢性肝炎の患者さんは、肝炎症状のない持続感染者（キャリア）を含めると150万～200万人いると推測されています。</a:t>
            </a:r>
          </a:p>
          <a:p>
            <a:r>
              <a:rPr lang="ja-JP" altLang="en-US" sz="1800"/>
              <a:t>はてな、総ユーザ数が40万超え。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1371600" y="5105400"/>
            <a:ext cx="60896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/>
              <a:t>120万は、自閉症、アスペルガー、高機能自閉症を含んだもの</a:t>
            </a:r>
          </a:p>
          <a:p>
            <a:r>
              <a:rPr lang="ja-JP" altLang="en-US"/>
              <a:t>純粋に自閉症なのは、36万人</a:t>
            </a:r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1295400" y="1066800"/>
            <a:ext cx="7086600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2000"/>
              <a:t>日本には36～120万人いるらしい（アスペルガー、高機能含む）</a:t>
            </a:r>
            <a:endParaRPr lang="en-US" altLang="ja-JP" sz="2000"/>
          </a:p>
          <a:p>
            <a:pPr>
              <a:spcBef>
                <a:spcPct val="50000"/>
              </a:spcBef>
            </a:pPr>
            <a:r>
              <a:rPr lang="ja-JP" altLang="en-US" sz="2000"/>
              <a:t>確率的には、</a:t>
            </a:r>
          </a:p>
          <a:p>
            <a:pPr>
              <a:spcBef>
                <a:spcPct val="50000"/>
              </a:spcBef>
            </a:pPr>
            <a:r>
              <a:rPr lang="ja-JP" altLang="en-US" sz="2000"/>
              <a:t>360000/127,767,994=0.0028～1200000/127,767,994=0.0093</a:t>
            </a:r>
          </a:p>
          <a:p>
            <a:pPr>
              <a:spcBef>
                <a:spcPct val="50000"/>
              </a:spcBef>
            </a:pPr>
            <a:r>
              <a:rPr lang="ja-JP" altLang="en-US" sz="2000"/>
              <a:t>1000人中2.8人～9.3人くらい。</a:t>
            </a:r>
          </a:p>
          <a:p>
            <a:pPr>
              <a:spcBef>
                <a:spcPct val="50000"/>
              </a:spcBef>
            </a:pPr>
            <a:r>
              <a:rPr lang="ja-JP" altLang="en-US" sz="2000"/>
              <a:t>最近、増えてる…ような気がします。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自閉症とアスペルガーと高機能自閉症</a:t>
            </a:r>
          </a:p>
        </p:txBody>
      </p:sp>
      <p:sp>
        <p:nvSpPr>
          <p:cNvPr id="3789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アスペルガー</a:t>
            </a:r>
          </a:p>
          <a:p>
            <a:pPr lvl="1"/>
            <a:r>
              <a:rPr lang="ja-JP" altLang="en-US"/>
              <a:t>知能の遅れがない、逆に知能指数は高い場合もある。</a:t>
            </a:r>
          </a:p>
          <a:p>
            <a:pPr lvl="1">
              <a:buFontTx/>
              <a:buNone/>
            </a:pPr>
            <a:endParaRPr lang="ja-JP" altLang="en-US"/>
          </a:p>
          <a:p>
            <a:r>
              <a:rPr lang="ja-JP" altLang="en-US"/>
              <a:t>高機能自閉症</a:t>
            </a:r>
          </a:p>
          <a:p>
            <a:pPr lvl="1"/>
            <a:r>
              <a:rPr lang="ja-JP" altLang="en-US"/>
              <a:t>カナータイプの自閉症</a:t>
            </a:r>
          </a:p>
          <a:p>
            <a:pPr lvl="1"/>
            <a:r>
              <a:rPr lang="ja-JP" altLang="en-US"/>
              <a:t>言葉がきちんと話せないけど、知能の遅れがない。</a:t>
            </a:r>
          </a:p>
          <a:p>
            <a:pPr lvl="1"/>
            <a:endParaRPr lang="ja-JP" altLang="en-US"/>
          </a:p>
          <a:p>
            <a:endParaRPr lang="ja-JP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Oval 4"/>
          <p:cNvSpPr>
            <a:spLocks noChangeArrowheads="1"/>
          </p:cNvSpPr>
          <p:nvPr/>
        </p:nvSpPr>
        <p:spPr bwMode="auto">
          <a:xfrm>
            <a:off x="1371600" y="1219200"/>
            <a:ext cx="1600200" cy="1676400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 sz="3600"/>
              <a:t>自閉症</a:t>
            </a:r>
          </a:p>
        </p:txBody>
      </p:sp>
      <p:sp>
        <p:nvSpPr>
          <p:cNvPr id="25605" name="Oval 5"/>
          <p:cNvSpPr>
            <a:spLocks noChangeArrowheads="1"/>
          </p:cNvSpPr>
          <p:nvPr/>
        </p:nvSpPr>
        <p:spPr bwMode="auto">
          <a:xfrm>
            <a:off x="3657600" y="1219200"/>
            <a:ext cx="1600200" cy="16764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 sz="3600"/>
              <a:t>アスペルガー</a:t>
            </a:r>
          </a:p>
          <a:p>
            <a:pPr algn="ctr"/>
            <a:r>
              <a:rPr lang="ja-JP" altLang="en-US" sz="3600"/>
              <a:t>症候群</a:t>
            </a:r>
          </a:p>
        </p:txBody>
      </p:sp>
      <p:sp>
        <p:nvSpPr>
          <p:cNvPr id="25606" name="Oval 6"/>
          <p:cNvSpPr>
            <a:spLocks noChangeArrowheads="1"/>
          </p:cNvSpPr>
          <p:nvPr/>
        </p:nvSpPr>
        <p:spPr bwMode="auto">
          <a:xfrm>
            <a:off x="5943600" y="1219200"/>
            <a:ext cx="1600200" cy="1676400"/>
          </a:xfrm>
          <a:prstGeom prst="ellipse">
            <a:avLst/>
          </a:prstGeom>
          <a:solidFill>
            <a:srgbClr val="FF99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 sz="3600"/>
              <a:t>高機能</a:t>
            </a:r>
          </a:p>
          <a:p>
            <a:pPr algn="ctr"/>
            <a:r>
              <a:rPr lang="ja-JP" altLang="en-US" sz="3600"/>
              <a:t>自閉症</a:t>
            </a:r>
          </a:p>
        </p:txBody>
      </p:sp>
      <p:grpSp>
        <p:nvGrpSpPr>
          <p:cNvPr id="25610" name="Group 10"/>
          <p:cNvGrpSpPr>
            <a:grpSpLocks/>
          </p:cNvGrpSpPr>
          <p:nvPr/>
        </p:nvGrpSpPr>
        <p:grpSpPr bwMode="auto">
          <a:xfrm>
            <a:off x="838200" y="914400"/>
            <a:ext cx="7239000" cy="2438400"/>
            <a:chOff x="480" y="1008"/>
            <a:chExt cx="4560" cy="1728"/>
          </a:xfrm>
        </p:grpSpPr>
        <p:sp>
          <p:nvSpPr>
            <p:cNvPr id="25607" name="Rectangle 7"/>
            <p:cNvSpPr>
              <a:spLocks noChangeArrowheads="1"/>
            </p:cNvSpPr>
            <p:nvPr/>
          </p:nvSpPr>
          <p:spPr bwMode="auto">
            <a:xfrm>
              <a:off x="480" y="1008"/>
              <a:ext cx="4560" cy="1632"/>
            </a:xfrm>
            <a:prstGeom prst="rect">
              <a:avLst/>
            </a:prstGeom>
            <a:noFill/>
            <a:ln w="57150" cmpd="thinThick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ja-JP" altLang="en-US" sz="2400"/>
            </a:p>
          </p:txBody>
        </p:sp>
        <p:sp>
          <p:nvSpPr>
            <p:cNvPr id="25609" name="Rectangle 9"/>
            <p:cNvSpPr>
              <a:spLocks noChangeArrowheads="1"/>
            </p:cNvSpPr>
            <p:nvPr/>
          </p:nvSpPr>
          <p:spPr bwMode="auto">
            <a:xfrm>
              <a:off x="1440" y="2448"/>
              <a:ext cx="2640" cy="28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ja-JP" altLang="en-US" sz="2400"/>
                <a:t>広汎性発達障害</a:t>
              </a:r>
            </a:p>
          </p:txBody>
        </p:sp>
      </p:grpSp>
      <p:sp>
        <p:nvSpPr>
          <p:cNvPr id="25611" name="Rectangle 11"/>
          <p:cNvSpPr>
            <a:spLocks noChangeArrowheads="1"/>
          </p:cNvSpPr>
          <p:nvPr/>
        </p:nvSpPr>
        <p:spPr bwMode="auto">
          <a:xfrm>
            <a:off x="914400" y="3733800"/>
            <a:ext cx="62484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ja-JP" altLang="en-US" b="1"/>
              <a:t>アスペルガーとは、「知能障害のない自閉症」</a:t>
            </a:r>
          </a:p>
          <a:p>
            <a:r>
              <a:rPr lang="ja-JP" altLang="en-US" b="1"/>
              <a:t>高機能自閉症とは、「言語障害があり、知的障害がない自閉症」</a:t>
            </a:r>
          </a:p>
          <a:p>
            <a:r>
              <a:rPr lang="ja-JP" altLang="en-US" b="1"/>
              <a:t>そのほか、</a:t>
            </a:r>
            <a:r>
              <a:rPr lang="en-US" altLang="ja-JP" b="1"/>
              <a:t>ADHD（</a:t>
            </a:r>
            <a:r>
              <a:rPr lang="ja-JP" altLang="en-US" b="1"/>
              <a:t>注意欠陥・多動性障害）、</a:t>
            </a:r>
            <a:r>
              <a:rPr lang="en-US" altLang="ja-JP" b="1"/>
              <a:t>LD（</a:t>
            </a:r>
            <a:r>
              <a:rPr lang="ja-JP" altLang="en-US" b="1"/>
              <a:t>学習障害）</a:t>
            </a:r>
          </a:p>
          <a:p>
            <a:r>
              <a:rPr lang="ja-JP" altLang="en-US" b="1"/>
              <a:t>なんてのもある。（発達障害）</a:t>
            </a:r>
          </a:p>
        </p:txBody>
      </p:sp>
      <p:sp>
        <p:nvSpPr>
          <p:cNvPr id="25613" name="Text Box 13"/>
          <p:cNvSpPr txBox="1">
            <a:spLocks noChangeArrowheads="1"/>
          </p:cNvSpPr>
          <p:nvPr/>
        </p:nvSpPr>
        <p:spPr bwMode="auto">
          <a:xfrm>
            <a:off x="1752600" y="5057775"/>
            <a:ext cx="55133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800"/>
              <a:t>で、自閉症ってどういうものなのさ？</a:t>
            </a:r>
          </a:p>
        </p:txBody>
      </p:sp>
      <p:sp>
        <p:nvSpPr>
          <p:cNvPr id="25615" name="Rectangle 15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ja-JP" altLang="en-US" u="sng"/>
              <a:t>分類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u="sng"/>
              <a:t>②自閉症ってなに？（言葉）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言葉（コミュニケーション）</a:t>
            </a:r>
          </a:p>
          <a:p>
            <a:pPr lvl="1"/>
            <a:r>
              <a:rPr lang="ja-JP" altLang="en-US"/>
              <a:t>気軽にご飯を食べに行こうって、云えない？</a:t>
            </a:r>
          </a:p>
          <a:p>
            <a:pPr lvl="1"/>
            <a:endParaRPr lang="ja-JP" altLang="en-US"/>
          </a:p>
          <a:p>
            <a:pPr lvl="1"/>
            <a:endParaRPr lang="ja-JP" altLang="en-US"/>
          </a:p>
          <a:p>
            <a:pPr lvl="1"/>
            <a:r>
              <a:rPr lang="ja-JP" altLang="en-US"/>
              <a:t>いいよ、だめ、が云えない？</a:t>
            </a:r>
          </a:p>
          <a:p>
            <a:endParaRPr lang="ja-JP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u="sng"/>
              <a:t>②自閉症ってなに？ （心）</a:t>
            </a:r>
            <a:endParaRPr lang="ja-JP" alt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心（喜怒哀楽）</a:t>
            </a:r>
          </a:p>
          <a:p>
            <a:pPr lvl="1"/>
            <a:r>
              <a:rPr lang="ja-JP" altLang="en-US"/>
              <a:t>怒っているの、笑っているの？</a:t>
            </a:r>
          </a:p>
          <a:p>
            <a:pPr lvl="1"/>
            <a:endParaRPr lang="ja-JP" altLang="en-US"/>
          </a:p>
          <a:p>
            <a:pPr lvl="1"/>
            <a:endParaRPr lang="ja-JP" altLang="en-US"/>
          </a:p>
          <a:p>
            <a:pPr lvl="1"/>
            <a:r>
              <a:rPr lang="ja-JP" altLang="en-US"/>
              <a:t>唯一わかるのは、「悲しい」</a:t>
            </a:r>
          </a:p>
          <a:p>
            <a:pPr lvl="1"/>
            <a:endParaRPr lang="ja-JP" altLang="en-US"/>
          </a:p>
          <a:p>
            <a:pPr lvl="1"/>
            <a:endParaRPr lang="ja-JP" altLang="en-US"/>
          </a:p>
          <a:p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自閉症.hack">
  <a:themeElements>
    <a:clrScheme name="自閉症.hac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自閉症.hack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自閉症.hac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閉症.hac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閉症.hac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閉症.hac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閉症.hac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閉症.hac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閉症.hac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閉症.hac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閉症.hac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閉症.hac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閉症.hac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閉症.hac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D:\wankuma\Speaker\20080510\自閉症.hack.pot</Template>
  <TotalTime>550</TotalTime>
  <Words>759</Words>
  <Application>Microsoft Office PowerPoint</Application>
  <PresentationFormat>画面に合わせる (4:3)</PresentationFormat>
  <Paragraphs>128</Paragraphs>
  <Slides>18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18</vt:i4>
      </vt:variant>
    </vt:vector>
  </HeadingPairs>
  <TitlesOfParts>
    <vt:vector size="23" baseType="lpstr">
      <vt:lpstr>Arial</vt:lpstr>
      <vt:lpstr>ＭＳ Ｐゴシック</vt:lpstr>
      <vt:lpstr>Calibri</vt:lpstr>
      <vt:lpstr>Wingdings</vt:lpstr>
      <vt:lpstr>自閉症.hack</vt:lpstr>
      <vt:lpstr>自閉症.hack</vt:lpstr>
      <vt:lpstr>自己紹介</vt:lpstr>
      <vt:lpstr>本日のお話の流れ</vt:lpstr>
      <vt:lpstr>①自閉症って知ってますか？</vt:lpstr>
      <vt:lpstr>人数比較</vt:lpstr>
      <vt:lpstr>自閉症とアスペルガーと高機能自閉症</vt:lpstr>
      <vt:lpstr>分類</vt:lpstr>
      <vt:lpstr>②自閉症ってなに？（言葉）</vt:lpstr>
      <vt:lpstr>②自閉症ってなに？ （心）</vt:lpstr>
      <vt:lpstr>②自閉症ってなに？ （身体）</vt:lpstr>
      <vt:lpstr>②自閉症ってなに？</vt:lpstr>
      <vt:lpstr>③自閉症についての勘違い（基本）</vt:lpstr>
      <vt:lpstr>③自閉症についての勘違い（応用）</vt:lpstr>
      <vt:lpstr>④自閉症への対応は？（言葉）</vt:lpstr>
      <vt:lpstr>④自閉症への対応は？（心）</vt:lpstr>
      <vt:lpstr>④自閉症への対応は？（身体）</vt:lpstr>
      <vt:lpstr>⑤最後に</vt:lpstr>
      <vt:lpstr>参考URL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Mr.T</dc:creator>
  <cp:lastModifiedBy>わんくま同盟</cp:lastModifiedBy>
  <cp:revision>101</cp:revision>
  <dcterms:created xsi:type="dcterms:W3CDTF">2008-04-30T06:41:08Z</dcterms:created>
  <dcterms:modified xsi:type="dcterms:W3CDTF">2008-09-13T05:50:56Z</dcterms:modified>
</cp:coreProperties>
</file>