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8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3" r:id="rId19"/>
    <p:sldId id="285" r:id="rId20"/>
    <p:sldId id="282" r:id="rId21"/>
    <p:sldId id="286" r:id="rId22"/>
    <p:sldId id="287" r:id="rId23"/>
    <p:sldId id="289" r:id="rId24"/>
    <p:sldId id="288" r:id="rId25"/>
  </p:sldIdLst>
  <p:sldSz cx="9144000" cy="6858000" type="screen4x3"/>
  <p:notesSz cx="6735763" cy="9866313"/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271" autoAdjust="0"/>
  </p:normalViewPr>
  <p:slideViewPr>
    <p:cSldViewPr>
      <p:cViewPr varScale="1">
        <p:scale>
          <a:sx n="63" d="100"/>
          <a:sy n="6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938FA3C7-C73A-4845-BA31-82BCA0015C6A}" type="datetimeFigureOut">
              <a:rPr lang="ja-JP" altLang="en-US"/>
              <a:pPr>
                <a:defRPr/>
              </a:pPr>
              <a:t>2008/9/13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5DE19B53-E8EA-45B6-839D-BA8E81A86F9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</a:rPr>
              <a:t>同盟 </a:t>
            </a:r>
            <a:r>
              <a:rPr kumimoji="0" lang="ja-JP" altLang="en-US" sz="2300" dirty="0">
                <a:solidFill>
                  <a:schemeClr val="tx2"/>
                </a:solidFill>
              </a:rPr>
              <a:t>名古屋勉強会 </a:t>
            </a:r>
            <a:r>
              <a:rPr kumimoji="0" lang="en-US" altLang="ja-JP" sz="2300">
                <a:solidFill>
                  <a:schemeClr val="tx2"/>
                </a:solidFill>
              </a:rPr>
              <a:t>#2</a:t>
            </a:r>
            <a:endParaRPr kumimoji="0" lang="en-US" altLang="ja-JP" sz="2300" dirty="0">
              <a:solidFill>
                <a:schemeClr val="tx2"/>
              </a:solidFill>
            </a:endParaRP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ankuma.com/ryoichi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ryoichi@wankuma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gsof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bb982354.aspx" TargetMode="External"/><Relationship Id="rId2" Type="http://schemas.openxmlformats.org/officeDocument/2006/relationships/hyperlink" Target="http://www.microsoft.com/downloads/details.aspx?FamilyID=d466226b-8dab-445f-a7b4-448b326c48e7&amp;Display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oft.com/downloads/details.aspx?displaylang=ja&amp;FamilyID=01ae159f-08cd-495b-8bf4-a48cc395ad7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37525" cy="23034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5400" b="1" smtClean="0">
                <a:latin typeface="メイリオ" pitchFamily="50" charset="-128"/>
                <a:ea typeface="メイリオ" pitchFamily="50" charset="-128"/>
              </a:rPr>
              <a:t>MFC Feature Pack</a:t>
            </a:r>
            <a:r>
              <a:rPr lang="en-US" altLang="ja-JP" sz="44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400" b="1" smtClean="0">
                <a:latin typeface="メイリオ" pitchFamily="50" charset="-128"/>
                <a:ea typeface="メイリオ" pitchFamily="50" charset="-128"/>
              </a:rPr>
              <a:t>で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6600" b="1" smtClean="0">
                <a:solidFill>
                  <a:srgbClr val="FF3300"/>
                </a:solidFill>
                <a:latin typeface="メイリオ" pitchFamily="50" charset="-128"/>
                <a:ea typeface="メイリオ" pitchFamily="50" charset="-128"/>
              </a:rPr>
              <a:t>幸せに</a:t>
            </a:r>
            <a:r>
              <a:rPr lang="ja-JP" altLang="en-US" sz="4400" b="1" smtClean="0">
                <a:latin typeface="メイリオ" pitchFamily="50" charset="-128"/>
                <a:ea typeface="メイリオ" pitchFamily="50" charset="-128"/>
              </a:rPr>
              <a:t>なれるか？</a:t>
            </a:r>
            <a:r>
              <a:rPr lang="ja-JP" altLang="en-US" sz="4400" smtClean="0"/>
              <a:t> </a:t>
            </a:r>
            <a:endParaRPr lang="ja-JP" altLang="ja-JP" sz="4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11638" y="47244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400" b="1">
                <a:ea typeface="メイリオ" pitchFamily="50" charset="-128"/>
              </a:rPr>
              <a:t>りょーいち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43213" y="5157788"/>
            <a:ext cx="362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>
                <a:hlinkClick r:id="rId3"/>
              </a:rPr>
              <a:t>http://blogs.wankuma.com/ryoichi/</a:t>
            </a:r>
            <a:endParaRPr lang="en-US" altLang="ja-JP"/>
          </a:p>
          <a:p>
            <a:r>
              <a:rPr lang="en-US" altLang="ja-JP">
                <a:hlinkClick r:id="rId4"/>
              </a:rPr>
              <a:t>ryoichi@wankuma.com</a:t>
            </a:r>
            <a:endParaRPr lang="ja-JP" alt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516688" y="4221163"/>
          <a:ext cx="2016125" cy="1512887"/>
        </p:xfrm>
        <a:graphic>
          <a:graphicData uri="http://schemas.openxmlformats.org/presentationml/2006/ole">
            <p:oleObj spid="_x0000_s2057" name="Image" r:id="rId5" imgW="3809524" imgH="2857143" progId="PhotoshopElements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4213" y="1196975"/>
            <a:ext cx="7632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その </a:t>
            </a:r>
            <a:r>
              <a:rPr lang="en-US" altLang="ja-JP" sz="2800"/>
              <a:t>BCGSoft </a:t>
            </a:r>
            <a:r>
              <a:rPr lang="ja-JP" altLang="en-US" sz="2800"/>
              <a:t>からごっそり持ってきたおかげで、</a:t>
            </a:r>
            <a:r>
              <a:rPr lang="en-US" altLang="ja-JP" sz="2800"/>
              <a:t>BCGSoft </a:t>
            </a:r>
            <a:r>
              <a:rPr lang="ja-JP" altLang="en-US" sz="2800"/>
              <a:t>のサイトに行けばサンプルとかヘルプとか手に入ります。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55650" y="3644900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MFC Feature Pack </a:t>
            </a:r>
            <a:r>
              <a:rPr lang="ja-JP" altLang="en-US" sz="2800"/>
              <a:t>の元となっている、</a:t>
            </a:r>
            <a:r>
              <a:rPr lang="en-US" altLang="ja-JP" sz="2800"/>
              <a:t>BCGSoft </a:t>
            </a:r>
            <a:r>
              <a:rPr lang="ja-JP" altLang="en-US" sz="2800"/>
              <a:t>の ライブラリも </a:t>
            </a:r>
            <a:r>
              <a:rPr lang="en-US" altLang="ja-JP" sz="2800"/>
              <a:t>30day trial version </a:t>
            </a:r>
            <a:r>
              <a:rPr lang="ja-JP" altLang="en-US" sz="2800"/>
              <a:t>がありますので、日本語環境で雰囲気つかみたい方はこちらを試すのもありかも。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27088" y="27082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>
                <a:hlinkClick r:id="rId2"/>
              </a:rPr>
              <a:t>http://www.bcgsoft.com/</a:t>
            </a:r>
            <a:endParaRPr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47813" y="1196975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000"/>
              <a:t>実際に使ってみよう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ph idx="1"/>
          </p:nvPr>
        </p:nvGraphicFramePr>
        <p:xfrm>
          <a:off x="2268538" y="1989138"/>
          <a:ext cx="4751387" cy="3563937"/>
        </p:xfrm>
        <a:graphic>
          <a:graphicData uri="http://schemas.openxmlformats.org/presentationml/2006/ole">
            <p:oleObj spid="_x0000_s25607" name="Image" r:id="rId3" imgW="8126984" imgH="6095238" progId="PhotoshopElements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9750" y="1052513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MFC Feature Pack </a:t>
            </a:r>
            <a:r>
              <a:rPr lang="ja-JP" altLang="en-US"/>
              <a:t>適応後に増えた </a:t>
            </a:r>
            <a:r>
              <a:rPr lang="en-US" altLang="ja-JP"/>
              <a:t>MFC Wizerd </a:t>
            </a:r>
            <a:r>
              <a:rPr lang="ja-JP" altLang="en-US"/>
              <a:t>オプション</a:t>
            </a: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755650" y="1557338"/>
            <a:ext cx="4679950" cy="3398837"/>
            <a:chOff x="340" y="1026"/>
            <a:chExt cx="2948" cy="2141"/>
          </a:xfrm>
        </p:grpSpPr>
        <p:pic>
          <p:nvPicPr>
            <p:cNvPr id="26629" name="Picture 5" descr="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1026"/>
              <a:ext cx="2948" cy="2141"/>
            </a:xfrm>
            <a:prstGeom prst="rect">
              <a:avLst/>
            </a:prstGeom>
            <a:noFill/>
          </p:spPr>
        </p:pic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245" y="1570"/>
              <a:ext cx="907" cy="862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580063" y="2060575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/>
              <a:t>スタイルに </a:t>
            </a:r>
            <a:r>
              <a:rPr lang="en-US" altLang="ja-JP"/>
              <a:t>Visual Studio</a:t>
            </a:r>
            <a:r>
              <a:rPr lang="ja-JP" altLang="en-US"/>
              <a:t> と </a:t>
            </a:r>
            <a:r>
              <a:rPr lang="en-US" altLang="ja-JP"/>
              <a:t>Office </a:t>
            </a:r>
            <a:r>
              <a:rPr lang="ja-JP" altLang="en-US"/>
              <a:t>が増えた。</a:t>
            </a:r>
          </a:p>
          <a:p>
            <a:pPr algn="l"/>
            <a:r>
              <a:rPr lang="ja-JP" altLang="en-US"/>
              <a:t>さらに、どのバージョンのスタイルかも選べる。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9750" y="1052513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MFC Feature Pack </a:t>
            </a:r>
            <a:r>
              <a:rPr lang="ja-JP" altLang="en-US"/>
              <a:t>適応後に増えた </a:t>
            </a:r>
            <a:r>
              <a:rPr lang="en-US" altLang="ja-JP"/>
              <a:t>MFC Wizerd </a:t>
            </a:r>
            <a:r>
              <a:rPr lang="ja-JP" altLang="en-US"/>
              <a:t>オプション</a:t>
            </a:r>
          </a:p>
        </p:txBody>
      </p:sp>
      <p:pic>
        <p:nvPicPr>
          <p:cNvPr id="28676" name="Picture 4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4752975" cy="3452812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779838" y="2420938"/>
            <a:ext cx="1655762" cy="1295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80063" y="2060575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/>
              <a:t>ツールバーの形式の選択が増えた。</a:t>
            </a:r>
            <a:br>
              <a:rPr lang="ja-JP" altLang="en-US"/>
            </a:br>
            <a:r>
              <a:rPr lang="en-US" altLang="ja-JP"/>
              <a:t>Office 2007 </a:t>
            </a:r>
            <a:r>
              <a:rPr lang="ja-JP" altLang="en-US"/>
              <a:t>から採用された </a:t>
            </a:r>
            <a:r>
              <a:rPr lang="en-US" altLang="ja-JP"/>
              <a:t>UI </a:t>
            </a:r>
            <a:r>
              <a:rPr lang="ja-JP" altLang="en-US"/>
              <a:t>形式 </a:t>
            </a:r>
            <a:r>
              <a:rPr lang="en-US" altLang="ja-JP"/>
              <a:t>ribbon </a:t>
            </a:r>
            <a:r>
              <a:rPr lang="ja-JP" altLang="en-US"/>
              <a:t>も選べる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4752975" cy="3452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750" y="1052513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MFC Feature Pack </a:t>
            </a:r>
            <a:r>
              <a:rPr lang="ja-JP" altLang="en-US"/>
              <a:t>適応後に増えた </a:t>
            </a:r>
            <a:r>
              <a:rPr lang="en-US" altLang="ja-JP"/>
              <a:t>MFC Wizerd </a:t>
            </a:r>
            <a:r>
              <a:rPr lang="ja-JP" altLang="en-US"/>
              <a:t>オプション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80063" y="20605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/>
              <a:t>Pane</a:t>
            </a:r>
            <a:r>
              <a:rPr lang="ja-JP" altLang="en-US"/>
              <a:t>の設定が増えた。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779838" y="2420938"/>
            <a:ext cx="1368425" cy="9366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1052513"/>
            <a:ext cx="646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MFC Wizard </a:t>
            </a:r>
            <a:r>
              <a:rPr lang="ja-JP" altLang="en-US"/>
              <a:t>を </a:t>
            </a:r>
            <a:r>
              <a:rPr lang="en-US" altLang="ja-JP"/>
              <a:t>Default </a:t>
            </a:r>
            <a:r>
              <a:rPr lang="ja-JP" altLang="en-US"/>
              <a:t>のままでプロジェクトを作るとこんな感じ。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5400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003800" y="5300663"/>
            <a:ext cx="311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雛形というか。。。。サンプル？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750" y="1052513"/>
            <a:ext cx="447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800"/>
              <a:t>ここまで増えてしまいました。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9750" y="18446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おかげで、新規プロジェクト作る時は、不要なものを削除するところから始めないといけない。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39750" y="3068638"/>
            <a:ext cx="7488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いきなりこの状態から始めると訳がわからなくなるのは確実。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39750" y="4271963"/>
            <a:ext cx="75612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実際にアプリ作る時は、これはサンプルとして考えて、従来通りの </a:t>
            </a:r>
            <a:r>
              <a:rPr lang="en-US" altLang="ja-JP" sz="2800"/>
              <a:t>Standard </a:t>
            </a:r>
            <a:r>
              <a:rPr lang="ja-JP" altLang="en-US" sz="2800"/>
              <a:t>な所から一つずつ足していった方が無難。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8313" y="1052513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Visual C++ 2008 Samples </a:t>
            </a:r>
            <a:r>
              <a:rPr lang="ja-JP" altLang="en-US" sz="2800"/>
              <a:t>の中から</a:t>
            </a:r>
          </a:p>
          <a:p>
            <a:pPr algn="l"/>
            <a:r>
              <a:rPr lang="ja-JP" altLang="en-US" sz="2800"/>
              <a:t>いくつかピックアップ。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079500" y="30686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・新しくなった各種コントロールの </a:t>
            </a:r>
            <a:r>
              <a:rPr lang="en-US" altLang="ja-JP" sz="2800"/>
              <a:t>Sample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079500" y="22050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・デスクトップ アラート </a:t>
            </a:r>
            <a:r>
              <a:rPr lang="en-US" altLang="ja-JP" sz="2800"/>
              <a:t>Sample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79500" y="393382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Visual Studio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079500" y="479742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Word 2007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  <p:bldP spid="37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 l="24176"/>
          <a:stretch>
            <a:fillRect/>
          </a:stretch>
        </p:blipFill>
        <p:spPr bwMode="auto">
          <a:xfrm>
            <a:off x="3276600" y="1844675"/>
            <a:ext cx="2484438" cy="14763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 l="25563"/>
          <a:stretch>
            <a:fillRect/>
          </a:stretch>
        </p:blipFill>
        <p:spPr bwMode="auto">
          <a:xfrm>
            <a:off x="755650" y="3716338"/>
            <a:ext cx="2098675" cy="2143125"/>
          </a:xfrm>
          <a:prstGeom prst="rect">
            <a:avLst/>
          </a:prstGeom>
          <a:noFill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916113"/>
            <a:ext cx="2181225" cy="1400175"/>
          </a:xfrm>
          <a:prstGeom prst="rect">
            <a:avLst/>
          </a:prstGeom>
          <a:noFill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916113"/>
            <a:ext cx="2276475" cy="1362075"/>
          </a:xfrm>
          <a:prstGeom prst="rect">
            <a:avLst/>
          </a:prstGeom>
          <a:noFill/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・デスクトップ アラート </a:t>
            </a:r>
            <a:r>
              <a:rPr lang="en-US" altLang="ja-JP" sz="2800"/>
              <a:t>Sample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348038" y="4076700"/>
            <a:ext cx="5040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Outlook </a:t>
            </a:r>
            <a:r>
              <a:rPr lang="ja-JP" altLang="en-US" sz="2800"/>
              <a:t>や </a:t>
            </a:r>
            <a:r>
              <a:rPr lang="en-US" altLang="ja-JP" sz="2800"/>
              <a:t>Messenger </a:t>
            </a:r>
            <a:r>
              <a:rPr lang="ja-JP" altLang="en-US" sz="2800"/>
              <a:t>で見かけるポップアップ通知が簡単に作れます。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・新しくなった各種コントロールの </a:t>
            </a:r>
            <a:r>
              <a:rPr lang="en-US" altLang="ja-JP" sz="2800"/>
              <a:t>Sample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00213"/>
            <a:ext cx="1990725" cy="1954212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89363"/>
            <a:ext cx="2255837" cy="1985962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789363"/>
            <a:ext cx="4510087" cy="2035175"/>
          </a:xfrm>
          <a:prstGeom prst="rect">
            <a:avLst/>
          </a:prstGeom>
          <a:noFill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4824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400"/>
              <a:t>従来 </a:t>
            </a:r>
            <a:r>
              <a:rPr lang="en-US" altLang="ja-JP" sz="2400"/>
              <a:t>OwnerDraw </a:t>
            </a:r>
            <a:r>
              <a:rPr lang="ja-JP" altLang="en-US" sz="2400"/>
              <a:t>や</a:t>
            </a:r>
            <a:r>
              <a:rPr lang="en-US" altLang="ja-JP" sz="2400"/>
              <a:t>CustomDrow </a:t>
            </a:r>
            <a:r>
              <a:rPr lang="ja-JP" altLang="en-US" sz="2400"/>
              <a:t>などを駆使して自前で実装していたコントロールが標準装備。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自己紹介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1052513"/>
            <a:ext cx="4038600" cy="504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HN: </a:t>
            </a:r>
            <a:r>
              <a:rPr lang="ja-JP" altLang="en-US" sz="2800" smtClean="0"/>
              <a:t>りょーいち。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08400" y="1604963"/>
            <a:ext cx="4967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西春町</a:t>
            </a:r>
            <a:r>
              <a:rPr lang="en-US" altLang="ja-JP" sz="3200"/>
              <a:t>(</a:t>
            </a:r>
            <a:r>
              <a:rPr lang="ja-JP" altLang="en-US" sz="3200"/>
              <a:t>現北名古屋市</a:t>
            </a:r>
            <a:r>
              <a:rPr lang="en-US" altLang="ja-JP" sz="3200"/>
              <a:t>)</a:t>
            </a:r>
            <a:r>
              <a:rPr lang="ja-JP" altLang="en-US" sz="3200"/>
              <a:t>出身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08400" y="2228850"/>
            <a:ext cx="48244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現在は東京在住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708400" y="2852738"/>
            <a:ext cx="4679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シュウたんの外の人。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9750" y="37893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3200"/>
              <a:t>MFC </a:t>
            </a:r>
            <a:r>
              <a:rPr lang="ja-JP" altLang="en-US" sz="3200"/>
              <a:t>は </a:t>
            </a:r>
            <a:r>
              <a:rPr lang="en-US" altLang="ja-JP" sz="3200"/>
              <a:t>Visual C++ 4.0 </a:t>
            </a:r>
            <a:r>
              <a:rPr lang="ja-JP" altLang="en-US" sz="3200"/>
              <a:t>から業務で使用。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9750" y="44370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つい最近までずっと </a:t>
            </a:r>
            <a:r>
              <a:rPr lang="en-US" altLang="ja-JP" sz="3200"/>
              <a:t>MFC </a:t>
            </a:r>
            <a:r>
              <a:rPr lang="ja-JP" altLang="en-US" sz="3200"/>
              <a:t>アプリ屋でした。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39750" y="50847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が、今は業務では触ってません</a:t>
            </a:r>
            <a:r>
              <a:rPr lang="en-US" altLang="ja-JP" sz="3200"/>
              <a:t>^^;</a:t>
            </a: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11188" y="1125538"/>
          <a:ext cx="3095625" cy="2322512"/>
        </p:xfrm>
        <a:graphic>
          <a:graphicData uri="http://schemas.openxmlformats.org/presentationml/2006/ole">
            <p:oleObj spid="_x0000_s17420" name="Image" r:id="rId3" imgW="5079365" imgH="3809524" progId="PhotoshopElements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46799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68313" y="981075"/>
            <a:ext cx="465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/>
              <a:t>・</a:t>
            </a:r>
            <a:r>
              <a:rPr lang="en-US" altLang="ja-JP" sz="2800"/>
              <a:t>Visual Studio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203575" y="5084763"/>
            <a:ext cx="540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Studio </a:t>
            </a:r>
            <a:r>
              <a:rPr lang="ja-JP" altLang="en-US" sz="2400"/>
              <a:t>や </a:t>
            </a:r>
            <a:r>
              <a:rPr lang="en-US" altLang="ja-JP" sz="2400"/>
              <a:t>Office </a:t>
            </a:r>
            <a:r>
              <a:rPr lang="ja-JP" altLang="en-US" sz="2400"/>
              <a:t>で</a:t>
            </a:r>
          </a:p>
          <a:p>
            <a:pPr algn="l"/>
            <a:r>
              <a:rPr lang="ja-JP" altLang="en-US" sz="2400"/>
              <a:t>使い慣れた </a:t>
            </a:r>
            <a:r>
              <a:rPr lang="en-US" altLang="ja-JP" sz="2400"/>
              <a:t>UI </a:t>
            </a:r>
            <a:r>
              <a:rPr lang="ja-JP" altLang="en-US" sz="2400"/>
              <a:t>が色々含まれています。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54006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8313" y="90805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Word 2007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Office 2007 </a:t>
            </a:r>
            <a:r>
              <a:rPr lang="ja-JP" altLang="en-US" sz="2800"/>
              <a:t>から採用された </a:t>
            </a:r>
            <a:r>
              <a:rPr lang="en-US" altLang="ja-JP" sz="2800"/>
              <a:t>Ribbon UI </a:t>
            </a:r>
            <a:r>
              <a:rPr lang="ja-JP" altLang="en-US" sz="2800"/>
              <a:t>が動きます。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既に大抵のベンダーは自前で実装している。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7088" y="2276475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置き換えることによって余計なバグを含む可能性がある。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708400" y="11969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FF3300"/>
                </a:solidFill>
              </a:rPr>
              <a:t>デメリット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51275" y="32131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FF3300"/>
                </a:solidFill>
              </a:rPr>
              <a:t>メリット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84213" y="3789363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「</a:t>
            </a:r>
            <a:r>
              <a:rPr lang="en-US" altLang="ja-JP" sz="2400"/>
              <a:t>MS</a:t>
            </a:r>
            <a:r>
              <a:rPr lang="ja-JP" altLang="en-US" sz="2400"/>
              <a:t>のコントロールだから、うちではどうしようもないよ」</a:t>
            </a:r>
          </a:p>
          <a:p>
            <a:pPr algn="ctr"/>
            <a:r>
              <a:rPr lang="ja-JP" altLang="en-US" sz="2400"/>
              <a:t>と言い訳できる。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27088" y="472440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やたらと見た目を重視する顧客にはちょうどいい。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41" grpId="0"/>
      <p:bldP spid="440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920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3200"/>
              <a:t>幸せになれるかどうか、人それぞれ。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7920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3200"/>
              <a:t>あくまでも道具のひとつ。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27088" y="2060575"/>
            <a:ext cx="752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うまく使えば開発者も顧客も幸せになれる。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476375" y="4149725"/>
            <a:ext cx="611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3200"/>
              <a:t>自分自身で工夫して</a:t>
            </a:r>
          </a:p>
          <a:p>
            <a:pPr algn="ctr"/>
            <a:r>
              <a:rPr lang="ja-JP" altLang="en-US" sz="3200"/>
              <a:t>幸せになる方法を見つけてください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/>
      <p:bldP spid="46086" grpId="0"/>
      <p:bldP spid="460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で幸せになれる、かもしれない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400"/>
              <a:t>幸せになるための道のり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68313" y="1700213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C++ 2008 Feature Pack Release</a:t>
            </a:r>
          </a:p>
          <a:p>
            <a:pPr algn="l"/>
            <a:r>
              <a:rPr lang="en-US" altLang="ja-JP">
                <a:hlinkClick r:id="rId2"/>
              </a:rPr>
              <a:t>http://www.microsoft.com/downloads/details.aspx?FamilyID=d466226b-8dab-445f-a7b4-448b326c48e7&amp;DisplayLang=en</a:t>
            </a:r>
            <a:endParaRPr lang="en-US" altLang="ja-JP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9750" y="3141663"/>
            <a:ext cx="69961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/>
              <a:t>MFC Feature Pack for Visual C++ 2008 Document</a:t>
            </a:r>
          </a:p>
          <a:p>
            <a:pPr algn="l"/>
            <a:r>
              <a:rPr lang="en-US" altLang="ja-JP">
                <a:hlinkClick r:id="rId3"/>
              </a:rPr>
              <a:t>http://msdn2.microsoft.com/en-us/library/bb982354.aspx</a:t>
            </a:r>
            <a:endParaRPr lang="en-US" altLang="ja-JP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81026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Studio 2008 Sample Library</a:t>
            </a:r>
          </a:p>
          <a:p>
            <a:pPr algn="l"/>
            <a:r>
              <a:rPr lang="en-US" altLang="ja-JP">
                <a:hlinkClick r:id="rId4"/>
              </a:rPr>
              <a:t>http://www.microsoft.com/downloads/details.aspx?displaylang=ja&amp;FamilyID=01ae159f-08cd-495b-8bf4-a48cc395ad7b</a:t>
            </a:r>
            <a:endParaRPr lang="en-US" altLang="ja-JP"/>
          </a:p>
          <a:p>
            <a:pPr algn="l"/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ja-JP" altLang="en-US" smtClean="0"/>
              <a:t>実際に使ってみよう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147050" cy="936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Visual C++ 2008 Feature Pack </a:t>
            </a:r>
            <a:r>
              <a:rPr lang="ja-JP" altLang="en-US" sz="2800" smtClean="0"/>
              <a:t>が </a:t>
            </a:r>
            <a:r>
              <a:rPr lang="en-US" altLang="ja-JP" sz="2800" smtClean="0"/>
              <a:t>2008</a:t>
            </a:r>
            <a:r>
              <a:rPr lang="ja-JP" altLang="en-US" sz="2800" smtClean="0"/>
              <a:t>年</a:t>
            </a:r>
            <a:r>
              <a:rPr lang="en-US" altLang="ja-JP" sz="2800" smtClean="0"/>
              <a:t>4</a:t>
            </a:r>
            <a:r>
              <a:rPr lang="ja-JP" altLang="en-US" sz="2800" smtClean="0"/>
              <a:t>月</a:t>
            </a:r>
            <a:r>
              <a:rPr lang="en-US" altLang="ja-JP" sz="2800" smtClean="0"/>
              <a:t>6</a:t>
            </a:r>
            <a:r>
              <a:rPr lang="ja-JP" altLang="en-US" sz="2800" smtClean="0"/>
              <a:t>日に正式リリースされました。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2133600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これに含まれる拡張のひとつです。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68313" y="2924175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2800"/>
              <a:t>MFC </a:t>
            </a:r>
            <a:r>
              <a:rPr lang="ja-JP" altLang="en-US" sz="2800"/>
              <a:t>の拡張以外にも、 </a:t>
            </a:r>
            <a:r>
              <a:rPr lang="en-US" altLang="ja-JP" sz="2800"/>
              <a:t>TR1 </a:t>
            </a:r>
            <a:r>
              <a:rPr lang="ja-JP" altLang="en-US" sz="2800"/>
              <a:t>と呼ばれている </a:t>
            </a:r>
            <a:r>
              <a:rPr lang="en-US" altLang="ja-JP" sz="2800"/>
              <a:t>C++ </a:t>
            </a:r>
            <a:r>
              <a:rPr lang="ja-JP" altLang="en-US" sz="2800"/>
              <a:t>ライブラリの拡張もこの </a:t>
            </a:r>
            <a:r>
              <a:rPr lang="en-US" altLang="ja-JP" sz="2800"/>
              <a:t>Feature Pack </a:t>
            </a:r>
            <a:r>
              <a:rPr lang="ja-JP" altLang="en-US" sz="2800"/>
              <a:t>に含まれます。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4149725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今日は </a:t>
            </a:r>
            <a:r>
              <a:rPr lang="en-US" altLang="ja-JP" sz="2800"/>
              <a:t>MFC </a:t>
            </a:r>
            <a:r>
              <a:rPr lang="ja-JP" altLang="en-US" sz="2800"/>
              <a:t>の拡張部分のお話。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641985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4/6 </a:t>
            </a:r>
            <a:r>
              <a:rPr lang="ja-JP" altLang="en-US" sz="2800" smtClean="0"/>
              <a:t>に </a:t>
            </a:r>
            <a:r>
              <a:rPr lang="en-US" altLang="ja-JP" sz="2800" smtClean="0"/>
              <a:t>Beta </a:t>
            </a:r>
            <a:r>
              <a:rPr lang="ja-JP" altLang="en-US" sz="2800" smtClean="0"/>
              <a:t>の文字が取れて正式リリース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1628775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だが、しかし。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38608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日本人には</a:t>
            </a:r>
            <a:r>
              <a:rPr lang="ja-JP" altLang="en-US" sz="2800">
                <a:solidFill>
                  <a:srgbClr val="FF3300"/>
                </a:solidFill>
              </a:rPr>
              <a:t>適応不可</a:t>
            </a:r>
            <a:r>
              <a:rPr lang="en-US" altLang="ja-JP" sz="28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4213" y="21336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現時点</a:t>
            </a:r>
            <a:r>
              <a:rPr lang="en-US" altLang="ja-JP" sz="2800"/>
              <a:t>(2008/04/26)</a:t>
            </a:r>
            <a:r>
              <a:rPr lang="ja-JP" altLang="en-US" sz="2800"/>
              <a:t>での適応要件は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00113" y="2708275"/>
            <a:ext cx="7345362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ja-JP"/>
              <a:t>This Feature Pack is </a:t>
            </a:r>
            <a:r>
              <a:rPr lang="en-US" altLang="ja-JP">
                <a:solidFill>
                  <a:srgbClr val="FF3300"/>
                </a:solidFill>
              </a:rPr>
              <a:t>only supported</a:t>
            </a:r>
            <a:r>
              <a:rPr lang="en-US" altLang="ja-JP"/>
              <a:t> on systems which have the </a:t>
            </a:r>
            <a:r>
              <a:rPr lang="en-US" altLang="ja-JP">
                <a:solidFill>
                  <a:srgbClr val="FF3300"/>
                </a:solidFill>
              </a:rPr>
              <a:t>English language </a:t>
            </a:r>
            <a:r>
              <a:rPr lang="en-US" altLang="ja-JP" b="1">
                <a:solidFill>
                  <a:srgbClr val="FF3300"/>
                </a:solidFill>
              </a:rPr>
              <a:t>(ENU)</a:t>
            </a:r>
            <a:r>
              <a:rPr lang="en-US" altLang="ja-JP">
                <a:solidFill>
                  <a:srgbClr val="FF3300"/>
                </a:solidFill>
              </a:rPr>
              <a:t> version</a:t>
            </a:r>
            <a:r>
              <a:rPr lang="en-US" altLang="ja-JP"/>
              <a:t> of </a:t>
            </a:r>
            <a:r>
              <a:rPr lang="en-US" altLang="ja-JP" b="1"/>
              <a:t>Visual Studio 2008 Standard Edition or above</a:t>
            </a:r>
            <a:r>
              <a:rPr lang="en-US" altLang="ja-JP"/>
              <a:t> installed.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4213" y="4581525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/>
              <a:t>Visual Studio 2008 Standerd 以上の英語版のみ</a:t>
            </a:r>
            <a:endParaRPr lang="en-US" altLang="ja-JP" sz="28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11188" y="38608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日本語版には</a:t>
            </a:r>
            <a:r>
              <a:rPr lang="ja-JP" altLang="en-US" sz="2800">
                <a:solidFill>
                  <a:srgbClr val="FF3300"/>
                </a:solidFill>
              </a:rPr>
              <a:t>適応不可</a:t>
            </a:r>
            <a:r>
              <a:rPr lang="en-US" altLang="ja-JP" sz="280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5" grpId="1"/>
      <p:bldP spid="20487" grpId="0" animBg="1"/>
      <p:bldP spid="20488" grpId="0"/>
      <p:bldP spid="20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403860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smtClean="0"/>
              <a:t>日本語の対応ﾏﾀﾞｰ</a:t>
            </a:r>
            <a:r>
              <a:rPr lang="en-US" altLang="ja-JP" sz="2800" smtClean="0"/>
              <a:t>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0" y="1268413"/>
            <a:ext cx="2089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ja-JP" altLang="en-US" sz="2800"/>
              <a:t>ﾏﾁｸﾀﾋﾞﾚ</a:t>
            </a:r>
            <a:r>
              <a:rPr lang="en-US" altLang="ja-JP" sz="2800"/>
              <a:t>(ry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1188" y="2420938"/>
            <a:ext cx="5975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日本語の対応予定はちゃんとあります。</a:t>
            </a:r>
            <a:endParaRPr lang="en-US" altLang="ja-JP" sz="28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4213" y="3141663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/>
              <a:t>Visual Studio 2008 の SP1 には含まれる予定。</a:t>
            </a:r>
            <a:endParaRPr lang="en-US" altLang="ja-JP" sz="28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4213" y="3716338"/>
            <a:ext cx="5616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/>
              <a:t>じゃあ、その SP1 っていつ出るの？</a:t>
            </a:r>
            <a:endParaRPr lang="en-US" altLang="ja-JP" sz="280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403350" y="4292600"/>
            <a:ext cx="6048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/>
              <a:t>There will be localized versions of the MFC updates included in VS2008 SP1, available </a:t>
            </a:r>
            <a:r>
              <a:rPr lang="en-US" altLang="ja-JP" sz="2000">
                <a:solidFill>
                  <a:srgbClr val="FF3300"/>
                </a:solidFill>
              </a:rPr>
              <a:t>later this year.</a:t>
            </a:r>
            <a:endParaRPr lang="ja-JP" altLang="en-US" sz="2000">
              <a:solidFill>
                <a:srgbClr val="FF330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11188" y="5157788"/>
            <a:ext cx="3240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/>
              <a:t>つまり、今年末</a:t>
            </a:r>
            <a:r>
              <a:rPr lang="ja-JP" altLang="en-US" sz="2800"/>
              <a:t>?</a:t>
            </a:r>
            <a:r>
              <a:rPr lang="en-US" altLang="ja-JP" sz="2800"/>
              <a:t>?</a:t>
            </a: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588125" y="765175"/>
          <a:ext cx="1785938" cy="2376488"/>
        </p:xfrm>
        <a:graphic>
          <a:graphicData uri="http://schemas.openxmlformats.org/presentationml/2006/ole">
            <p:oleObj spid="_x0000_s21515" name="Image" r:id="rId3" imgW="3339683" imgH="4444444" progId="PhotoshopElements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198913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主に </a:t>
            </a:r>
            <a:r>
              <a:rPr lang="en-US" altLang="ja-JP" sz="2800"/>
              <a:t>UI </a:t>
            </a:r>
            <a:r>
              <a:rPr lang="ja-JP" altLang="en-US" sz="2800"/>
              <a:t>周りの拡張ライブラリ。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750" y="2708275"/>
            <a:ext cx="7200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今までなんで無かったの？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みたいなクラスが凄い勢いで沢山増えてます。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1196975"/>
            <a:ext cx="7991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その </a:t>
            </a:r>
            <a:r>
              <a:rPr lang="en-US" altLang="ja-JP" sz="2800"/>
              <a:t>MFC Feature Pack </a:t>
            </a:r>
            <a:r>
              <a:rPr lang="ja-JP" altLang="en-US" sz="2800"/>
              <a:t>には何が入っているの？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9750" y="4005263"/>
            <a:ext cx="75612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そりゃもう</a:t>
            </a:r>
            <a:r>
              <a:rPr lang="en-US" altLang="ja-JP" sz="2800"/>
              <a:t>8/30</a:t>
            </a:r>
            <a:r>
              <a:rPr lang="ja-JP" altLang="en-US" sz="2800"/>
              <a:t>の夏休みの宿題の進捗具合のように、凄い勢いで。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483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どんなクラスがあるか紹介してみる。</a:t>
            </a:r>
          </a:p>
        </p:txBody>
      </p:sp>
      <p:graphicFrame>
        <p:nvGraphicFramePr>
          <p:cNvPr id="35892" name="Group 52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435975" cy="4602480"/>
        </p:xfrm>
        <a:graphic>
          <a:graphicData uri="http://schemas.openxmlformats.org/drawingml/2006/table">
            <a:tbl>
              <a:tblPr/>
              <a:tblGrid>
                <a:gridCol w="1738312"/>
                <a:gridCol w="1728788"/>
                <a:gridCol w="1727200"/>
                <a:gridCol w="1800225"/>
                <a:gridCol w="1441450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CAutoHideDockSite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CBasePane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CBaseTabbedPane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CContextMenuManager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CDialogEx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CDockablePane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CDockablePaneAdapter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CDockingManager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CDockingPanesRow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CDockSite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CDrawingManager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CFrameImpl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CKeyboardManager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CMDIChildWndEx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CMDIClientAreaWnd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CMDIFrameWndEx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CMDITabInfo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CMenuImages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CMenuTearOffManager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CMFCAcceleratorKey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CMFCAcceleratorKeyAssignCtrl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CMFCAutoHideButton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CMFCAutoHideBar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CMFCBaseTabCtrl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CMFCCaptionBar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CMFCCaptionButton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CMFCColorBar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CMFCColorButton </a:t>
                      </a: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CMFCColorDialog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CMFCColorMenuButton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CMFCColorPickerCtrl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CMFCDesktopAlertDialog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CMFCDesktopAlertWnd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CMFCDesktopAlertWndInfo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CMFCDragFrameImpl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CMFCDropDownToolBar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CMFCDropDownToolbarButton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CMFCEditBrowseCtrl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CMFCFontInfo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CMFCHeaderCtrl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CMFCImageEditorDialog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CMFCKeyMapDialog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CMFCLinkCtrl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CMFCListCtrl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CMFCMaskedEdit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CMFCMenuBar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CMFCOutlookBar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CMFCOutlookBarPane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CMFCOutlookBarTabCtrl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CMFCPopupMenu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CMFCPopupMenuBar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CMFCPropertyGridColorProperty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CMFCPropertyGridCtrl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CMFCPropertyGridFileProperty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CMFCPropertyGridFontProperty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CMFCPropertyGridProperty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CMFCPropertyPage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CMFCPropertySheet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CMFCPropertySheetCategoryInfo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CMFCReBar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CMFCRibbonApplicationButton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CMFCRibbonBaseElement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CMFCRibbonButtonsGroup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CMFCRibbonCategory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CMFCRibbonCheckBox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CMFCRibbonColorButton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CMFCRibbonContextCaption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CMFCRibbonGallery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CMFCRibbonGalleryMenuButton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CMFCRibbonLabel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CMFCRibbonLinkCtrl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CMFCRibbonMainPanel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CMFCRibbonMiniToolBar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CMFCRibbonPanel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CMFCRibbonProgressBar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CMFCRibbonSlider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CMFCRibbonStatusBar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CMFCRibbonStatusBarPane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CMFCRibbonUndoButton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CMFCShellListCtrl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CMFCShellTreeCtrl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CMFCSpinButtonCtrl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CMFCStatusBar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CMFCTabToolTipInfo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CMFCTasksPane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CMFCTasksPaneTask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CMFCTasksPaneTaskGroup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CMFCToolBarComboBoxButton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CMFCToolBarComboBoxEdit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CMFCToolBarDateTimeCtrl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CMFCToolBarEditBoxButton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CMFCToolBarFontSizeComboBox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CMFCToolBarImages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CMFCToolBarsCustomizeDialog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CMFCToolTipCtrl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CMFCToolTipInfo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CMFCVisualManager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CMFCVisualManagerOffice2003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CMFCVisualManagerOffice2007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CMFCVisualManagerVS2005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CMFCVisualManagerWindows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CMFCWindowsManagerDialog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CMouseManager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CMultiPaneFrameWnd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COleIPFrameWndEx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CPaneContainer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CPaneContainerManager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CPaneDivider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CPaneFrameWnd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CRecentDockSiteInfo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CSettingsStore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CShellManager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CSmartDockingInfo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CSplitterWndEx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CTabbedPane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CTabView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CTooltipManager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CUserTool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CUserToolsManager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CVSListBox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CWinAppEx </a:t>
                      </a: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1763713" y="2924175"/>
            <a:ext cx="57594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7200">
                <a:solidFill>
                  <a:srgbClr val="FF3300"/>
                </a:solidFill>
              </a:rPr>
              <a:t>137 </a:t>
            </a:r>
            <a:r>
              <a:rPr lang="ja-JP" altLang="en-US" sz="7200">
                <a:solidFill>
                  <a:srgbClr val="FF3300"/>
                </a:solidFill>
              </a:rPr>
              <a:t>クラス</a:t>
            </a:r>
            <a:r>
              <a:rPr lang="en-US" altLang="ja-JP" sz="7200">
                <a:solidFill>
                  <a:srgbClr val="FF330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981075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>
                <a:solidFill>
                  <a:schemeClr val="tx2"/>
                </a:solidFill>
              </a:rPr>
              <a:t>何で </a:t>
            </a:r>
            <a:r>
              <a:rPr lang="en-US" altLang="ja-JP" sz="2800">
                <a:solidFill>
                  <a:schemeClr val="tx2"/>
                </a:solidFill>
              </a:rPr>
              <a:t>Visual C++ 4.0 </a:t>
            </a:r>
            <a:r>
              <a:rPr lang="ja-JP" altLang="en-US" sz="2800">
                <a:solidFill>
                  <a:schemeClr val="tx2"/>
                </a:solidFill>
              </a:rPr>
              <a:t>の </a:t>
            </a:r>
            <a:r>
              <a:rPr lang="en-US" altLang="ja-JP" sz="2800">
                <a:solidFill>
                  <a:schemeClr val="tx2"/>
                </a:solidFill>
              </a:rPr>
              <a:t>MFC4.0 </a:t>
            </a:r>
            <a:r>
              <a:rPr lang="ja-JP" altLang="en-US" sz="2800">
                <a:solidFill>
                  <a:schemeClr val="tx2"/>
                </a:solidFill>
              </a:rPr>
              <a:t>から地味な追加しかなかったのに、今になって突然増えたのか。</a:t>
            </a:r>
            <a:endParaRPr lang="en-US" altLang="ja-JP" sz="2800">
              <a:solidFill>
                <a:schemeClr val="tx2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2420938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ja-JP" sz="2800"/>
              <a:t>BCGSoft という MFC 向けのライブラリを作っている会社がありまして、そこからごっそり持ってきた。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9750" y="4005263"/>
            <a:ext cx="7561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そりゃもう</a:t>
            </a:r>
            <a:r>
              <a:rPr lang="en-US" altLang="ja-JP" sz="2800"/>
              <a:t>9/1</a:t>
            </a:r>
            <a:r>
              <a:rPr lang="ja-JP" altLang="en-US" sz="2800"/>
              <a:t>の夏休みの宿</a:t>
            </a:r>
            <a:r>
              <a:rPr lang="en-US" altLang="ja-JP" sz="2800"/>
              <a:t>(ry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</p:bldLst>
  </p:timing>
</p:sld>
</file>

<file path=ppt/theme/theme1.xml><?xml version="1.0" encoding="utf-8"?>
<a:theme xmlns:a="http://schemas.openxmlformats.org/drawingml/2006/main" name="スライドマスタN02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スライドマスタN02</Template>
  <TotalTime>3810</TotalTime>
  <Words>1084</Words>
  <Application>Microsoft Office PowerPoint</Application>
  <PresentationFormat>画面に合わせる (4:3)</PresentationFormat>
  <Paragraphs>257</Paragraphs>
  <Slides>24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Arial</vt:lpstr>
      <vt:lpstr>ＭＳ Ｐゴシック</vt:lpstr>
      <vt:lpstr>Calibri</vt:lpstr>
      <vt:lpstr>メイリオ</vt:lpstr>
      <vt:lpstr>スライドマスタN02</vt:lpstr>
      <vt:lpstr>Adobe Photoshop Elements Image</vt:lpstr>
      <vt:lpstr>スライド 1</vt:lpstr>
      <vt:lpstr>自己紹介</vt:lpstr>
      <vt:lpstr>アジェンダ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スライド 11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MFC Feature Pack で幸せになれるか</vt:lpstr>
      <vt:lpstr>MFC Feature Pack で幸せになれるか</vt:lpstr>
      <vt:lpstr>MFC Feature Pack で幸せになれる、かもしれない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 </dc:creator>
  <cp:lastModifiedBy>わんくま同盟</cp:lastModifiedBy>
  <cp:revision>13</cp:revision>
  <dcterms:created xsi:type="dcterms:W3CDTF">2008-04-16T04:21:53Z</dcterms:created>
  <dcterms:modified xsi:type="dcterms:W3CDTF">2008-09-13T04:57:07Z</dcterms:modified>
</cp:coreProperties>
</file>