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9" r:id="rId1"/>
  </p:sldMasterIdLst>
  <p:notesMasterIdLst>
    <p:notesMasterId r:id="rId22"/>
  </p:notesMasterIdLst>
  <p:handoutMasterIdLst>
    <p:handoutMasterId r:id="rId23"/>
  </p:handoutMasterIdLst>
  <p:sldIdLst>
    <p:sldId id="266" r:id="rId2"/>
    <p:sldId id="268" r:id="rId3"/>
    <p:sldId id="265" r:id="rId4"/>
    <p:sldId id="270" r:id="rId5"/>
    <p:sldId id="271" r:id="rId6"/>
    <p:sldId id="282" r:id="rId7"/>
    <p:sldId id="272" r:id="rId8"/>
    <p:sldId id="283" r:id="rId9"/>
    <p:sldId id="273" r:id="rId10"/>
    <p:sldId id="274" r:id="rId11"/>
    <p:sldId id="275" r:id="rId12"/>
    <p:sldId id="279" r:id="rId13"/>
    <p:sldId id="280" r:id="rId14"/>
    <p:sldId id="281" r:id="rId15"/>
    <p:sldId id="276" r:id="rId16"/>
    <p:sldId id="284" r:id="rId17"/>
    <p:sldId id="277" r:id="rId18"/>
    <p:sldId id="285" r:id="rId19"/>
    <p:sldId id="278" r:id="rId20"/>
    <p:sldId id="267" r:id="rId21"/>
  </p:sldIdLst>
  <p:sldSz cx="9144000" cy="6858000" type="screen4x3"/>
  <p:notesSz cx="6735763" cy="9866313"/>
  <p:embeddedFontLst>
    <p:embeddedFont>
      <p:font typeface="Arial Rounded MT Bold" pitchFamily="34" charset="0"/>
      <p:regular r:id="rId24"/>
    </p:embeddedFont>
    <p:embeddedFont>
      <p:font typeface="メイリオ" pitchFamily="50" charset="-128"/>
      <p:regular r:id="rId25"/>
      <p:bold r:id="rId26"/>
      <p:italic r:id="rId27"/>
      <p:boldItalic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Arial Unicode MS" pitchFamily="50" charset="-128"/>
      <p:regular r:id="rId33"/>
    </p:embeddedFont>
    <p:embeddedFont>
      <p:font typeface="Lucida Console" pitchFamily="49" charset="0"/>
      <p:regular r:id="rId34"/>
    </p:embeddedFont>
  </p:embeddedFontLst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shift_jis"/>
  <p:clrMru>
    <a:srgbClr val="336699"/>
    <a:srgbClr val="00CC00"/>
    <a:srgbClr val="FF0000"/>
    <a:srgbClr val="FF3300"/>
    <a:srgbClr val="FF6600"/>
    <a:srgbClr val="1166BB"/>
    <a:srgbClr val="1186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808" autoAdjust="0"/>
    <p:restoredTop sz="86358" autoAdjust="0"/>
  </p:normalViewPr>
  <p:slideViewPr>
    <p:cSldViewPr>
      <p:cViewPr varScale="1">
        <p:scale>
          <a:sx n="64" d="100"/>
          <a:sy n="64" d="100"/>
        </p:scale>
        <p:origin x="-57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VS2008 </a:t>
            </a:r>
            <a:r>
              <a:rPr lang="ja-JP" altLang="en-US"/>
              <a:t>でやる </a:t>
            </a:r>
            <a:r>
              <a:rPr lang="en-US" altLang="ja-JP"/>
              <a:t>TDD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2008/4/26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0A729F7C-DB7C-4648-B6AA-1249A47395ED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/>
              <a:t>VS2008 </a:t>
            </a:r>
            <a:r>
              <a:rPr lang="ja-JP" altLang="en-US"/>
              <a:t>でやる </a:t>
            </a:r>
            <a:r>
              <a:rPr lang="en-US" altLang="ja-JP"/>
              <a:t>TDD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r>
              <a:rPr lang="en-US" altLang="ja-JP"/>
              <a:t>2008/4/26</a:t>
            </a:r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E838C156-A151-41E7-B471-C493BB51C0D6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23556" name="日付プレースホルダ 3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2008/4/26</a:t>
            </a:r>
            <a:endParaRPr lang="ja-JP" altLang="en-US" smtClean="0"/>
          </a:p>
        </p:txBody>
      </p:sp>
      <p:sp>
        <p:nvSpPr>
          <p:cNvPr id="23557" name="スライド番号プレースホルダ 5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DF5FFE-CFA1-4098-87BF-28B5994D11A3}" type="slidenum">
              <a:rPr lang="ja-JP" altLang="en-US" smtClean="0"/>
              <a:pPr/>
              <a:t>1</a:t>
            </a:fld>
            <a:endParaRPr lang="ja-JP" altLang="en-US" smtClean="0"/>
          </a:p>
        </p:txBody>
      </p:sp>
      <p:sp>
        <p:nvSpPr>
          <p:cNvPr id="23558" name="ヘッダー プレースホルダ 6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VS2008 </a:t>
            </a:r>
            <a:r>
              <a:rPr lang="ja-JP" altLang="en-US" smtClean="0"/>
              <a:t>でやる </a:t>
            </a:r>
            <a:r>
              <a:rPr lang="en-US" altLang="ja-JP" smtClean="0"/>
              <a:t>TDD</a:t>
            </a:r>
            <a:endParaRPr lang="ja-JP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 smtClean="0"/>
          </a:p>
        </p:txBody>
      </p:sp>
      <p:sp>
        <p:nvSpPr>
          <p:cNvPr id="2458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9C4FB29-C5C9-4B8C-B422-40F055918CA0}" type="slidenum">
              <a:rPr lang="ja-JP" altLang="en-US" smtClean="0"/>
              <a:pPr/>
              <a:t>9</a:t>
            </a:fld>
            <a:endParaRPr lang="ja-JP" altLang="en-US" smtClean="0"/>
          </a:p>
        </p:txBody>
      </p:sp>
      <p:sp>
        <p:nvSpPr>
          <p:cNvPr id="24581" name="日付プレースホルダ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2008/4/26</a:t>
            </a:r>
            <a:endParaRPr lang="ja-JP" altLang="en-US" smtClean="0"/>
          </a:p>
        </p:txBody>
      </p:sp>
      <p:sp>
        <p:nvSpPr>
          <p:cNvPr id="24582" name="ヘッダー プレースホルダ 6"/>
          <p:cNvSpPr>
            <a:spLocks noGrp="1"/>
          </p:cNvSpPr>
          <p:nvPr>
            <p:ph type="hdr" sz="quarter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ja-JP" smtClean="0"/>
              <a:t>VS2008 </a:t>
            </a:r>
            <a:r>
              <a:rPr lang="ja-JP" altLang="en-US" smtClean="0"/>
              <a:t>でやる </a:t>
            </a:r>
            <a:r>
              <a:rPr lang="en-US" altLang="ja-JP" smtClean="0"/>
              <a:t>TDD</a:t>
            </a:r>
            <a:endParaRPr lang="ja-JP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dirty="0" smtClean="0"/>
              <a:t>マスタ サブタイトルの書式設定</a:t>
            </a:r>
            <a:endParaRPr lang="ja-JP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タイトルと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 b="1">
                <a:solidFill>
                  <a:srgbClr val="C00000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166BB"/>
                </a:solidFill>
              </a:defRPr>
            </a:lvl1pPr>
            <a:lvl2pPr>
              <a:defRPr>
                <a:solidFill>
                  <a:srgbClr val="1166BB"/>
                </a:solidFill>
              </a:defRPr>
            </a:lvl2pPr>
            <a:lvl3pPr>
              <a:defRPr>
                <a:solidFill>
                  <a:srgbClr val="1166BB"/>
                </a:solidFill>
              </a:defRPr>
            </a:lvl3pPr>
            <a:lvl4pPr>
              <a:defRPr>
                <a:solidFill>
                  <a:srgbClr val="1166BB"/>
                </a:solidFill>
              </a:defRPr>
            </a:lvl4pPr>
            <a:lvl5pPr>
              <a:defRPr>
                <a:solidFill>
                  <a:srgbClr val="1166BB"/>
                </a:solidFill>
              </a:defRPr>
            </a:lvl5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073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 smtClean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C:\Users\localnaka\Desktop\3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57188" y="285750"/>
            <a:ext cx="8286750" cy="570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ja-JP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52513"/>
            <a:ext cx="8229600" cy="507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979613" y="6165850"/>
            <a:ext cx="6624637" cy="571500"/>
          </a:xfrm>
          <a:prstGeom prst="rect">
            <a:avLst/>
          </a:prstGeom>
          <a:solidFill>
            <a:srgbClr val="F3BB50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kumimoji="0" lang="ja-JP" altLang="en-US" sz="2300" dirty="0">
                <a:solidFill>
                  <a:schemeClr val="tx2"/>
                </a:solidFill>
                <a:ea typeface="ＭＳ Ｐゴシック" pitchFamily="50" charset="-128"/>
              </a:rPr>
              <a:t>わんくま同盟 名古屋勉強会 </a:t>
            </a:r>
            <a:r>
              <a:rPr kumimoji="0" lang="en-US" altLang="ja-JP" sz="2300" dirty="0">
                <a:solidFill>
                  <a:schemeClr val="tx2"/>
                </a:solidFill>
                <a:ea typeface="ＭＳ Ｐゴシック" pitchFamily="50" charset="-128"/>
              </a:rPr>
              <a:t>#2</a:t>
            </a:r>
          </a:p>
        </p:txBody>
      </p:sp>
      <p:pic>
        <p:nvPicPr>
          <p:cNvPr id="1030" name="Picture 2" descr="C:\Users\localnaka\Desktop\名称未設定1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8625" y="6164263"/>
            <a:ext cx="1643063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 Rounded MT Bold" pitchFamily="34" charset="0"/>
          <a:ea typeface="メイリオ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 Rounded MT Bold" pitchFamily="34" charset="0"/>
          <a:ea typeface="メイリオ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 Rounded MT Bold" pitchFamily="34" charset="0"/>
          <a:ea typeface="メイリオ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 Rounded MT Bold" pitchFamily="34" charset="0"/>
          <a:ea typeface="メイリオ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2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ja-JP" sz="3600" b="1" smtClean="0">
                <a:solidFill>
                  <a:srgbClr val="A50021"/>
                </a:solidFill>
              </a:rPr>
              <a:t>Visual Studio 2008 </a:t>
            </a:r>
            <a:r>
              <a:rPr lang="ja-JP" altLang="en-US" sz="3600" b="1" smtClean="0">
                <a:solidFill>
                  <a:srgbClr val="A50021"/>
                </a:solidFill>
              </a:rPr>
              <a:t>でやる</a:t>
            </a:r>
            <a:r>
              <a:rPr lang="en-US" altLang="ja-JP" sz="3600" b="1" smtClean="0">
                <a:solidFill>
                  <a:srgbClr val="A50021"/>
                </a:solidFill>
              </a:rPr>
              <a:t/>
            </a:r>
            <a:br>
              <a:rPr lang="en-US" altLang="ja-JP" sz="3600" b="1" smtClean="0">
                <a:solidFill>
                  <a:srgbClr val="A50021"/>
                </a:solidFill>
              </a:rPr>
            </a:br>
            <a:r>
              <a:rPr lang="ja-JP" altLang="en-US" sz="3600" b="1" smtClean="0">
                <a:solidFill>
                  <a:srgbClr val="A50021"/>
                </a:solidFill>
              </a:rPr>
              <a:t>テスト駆動開発</a:t>
            </a:r>
          </a:p>
        </p:txBody>
      </p:sp>
      <p:sp>
        <p:nvSpPr>
          <p:cNvPr id="2051" name="サブタイトル 2"/>
          <p:cNvSpPr>
            <a:spLocks noGrp="1"/>
          </p:cNvSpPr>
          <p:nvPr>
            <p:ph type="subTitle" idx="1"/>
          </p:nvPr>
        </p:nvSpPr>
        <p:spPr>
          <a:xfrm>
            <a:off x="3643313" y="4500563"/>
            <a:ext cx="4129087" cy="1138237"/>
          </a:xfrm>
        </p:spPr>
        <p:txBody>
          <a:bodyPr/>
          <a:lstStyle/>
          <a:p>
            <a:pPr algn="r" eaLnBrk="1" hangingPunct="1"/>
            <a:r>
              <a:rPr lang="en-US" altLang="ja-JP" sz="1800" smtClean="0">
                <a:solidFill>
                  <a:srgbClr val="1166BB"/>
                </a:solidFill>
                <a:latin typeface="Arial Rounded MT Bold" pitchFamily="34" charset="0"/>
              </a:rPr>
              <a:t>2008/04/26 </a:t>
            </a:r>
            <a:r>
              <a:rPr lang="en-US" altLang="ja-JP" sz="2400" smtClean="0">
                <a:solidFill>
                  <a:srgbClr val="1166BB"/>
                </a:solidFill>
                <a:latin typeface="Arial Rounded MT Bold" pitchFamily="34" charset="0"/>
              </a:rPr>
              <a:t>biac</a:t>
            </a:r>
            <a:r>
              <a:rPr lang="en-US" altLang="ja-JP" smtClean="0">
                <a:solidFill>
                  <a:srgbClr val="1166BB"/>
                </a:solidFill>
              </a:rPr>
              <a:t/>
            </a:r>
            <a:br>
              <a:rPr lang="en-US" altLang="ja-JP" smtClean="0">
                <a:solidFill>
                  <a:srgbClr val="1166BB"/>
                </a:solidFill>
              </a:rPr>
            </a:br>
            <a:r>
              <a:rPr lang="en-US" altLang="ja-JP" sz="1600" smtClean="0">
                <a:solidFill>
                  <a:srgbClr val="1166BB"/>
                </a:solidFill>
                <a:latin typeface="Arial Rounded MT Bold" pitchFamily="34" charset="0"/>
              </a:rPr>
              <a:t>http://bluewatersoft.cocolog-nifty.com/</a:t>
            </a:r>
            <a:br>
              <a:rPr lang="en-US" altLang="ja-JP" sz="1600" smtClean="0">
                <a:solidFill>
                  <a:srgbClr val="1166BB"/>
                </a:solidFill>
                <a:latin typeface="Arial Rounded MT Bold" pitchFamily="34" charset="0"/>
              </a:rPr>
            </a:br>
            <a:r>
              <a:rPr lang="en-US" altLang="ja-JP" sz="800" smtClean="0">
                <a:solidFill>
                  <a:srgbClr val="1166BB"/>
                </a:solidFill>
                <a:latin typeface="Arial Rounded MT Bold" pitchFamily="34" charset="0"/>
              </a:rPr>
              <a:t/>
            </a:r>
            <a:br>
              <a:rPr lang="en-US" altLang="ja-JP" sz="800" smtClean="0">
                <a:solidFill>
                  <a:srgbClr val="1166BB"/>
                </a:solidFill>
                <a:latin typeface="Arial Rounded MT Bold" pitchFamily="34" charset="0"/>
              </a:rPr>
            </a:br>
            <a:r>
              <a:rPr lang="ja-JP" altLang="en-US" sz="1600" smtClean="0">
                <a:solidFill>
                  <a:srgbClr val="1166BB"/>
                </a:solidFill>
                <a:latin typeface="Arial Rounded MT Bold" pitchFamily="34" charset="0"/>
              </a:rPr>
              <a:t>機材協力</a:t>
            </a:r>
            <a:r>
              <a:rPr lang="en-US" altLang="ja-JP" sz="1600" smtClean="0">
                <a:solidFill>
                  <a:srgbClr val="1166BB"/>
                </a:solidFill>
                <a:latin typeface="Arial Rounded MT Bold" pitchFamily="34" charset="0"/>
              </a:rPr>
              <a:t>: </a:t>
            </a:r>
            <a:r>
              <a:rPr lang="ja-JP" altLang="en-US" sz="1600" smtClean="0">
                <a:solidFill>
                  <a:srgbClr val="1166BB"/>
                </a:solidFill>
                <a:latin typeface="Arial Rounded MT Bold" pitchFamily="34" charset="0"/>
              </a:rPr>
              <a:t>日本インフォメーション㈱</a:t>
            </a:r>
          </a:p>
        </p:txBody>
      </p:sp>
      <p:sp>
        <p:nvSpPr>
          <p:cNvPr id="2052" name="Text Box 5"/>
          <p:cNvSpPr txBox="1">
            <a:spLocks noChangeArrowheads="1"/>
          </p:cNvSpPr>
          <p:nvPr/>
        </p:nvSpPr>
        <p:spPr bwMode="auto">
          <a:xfrm>
            <a:off x="827088" y="404813"/>
            <a:ext cx="4537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>
                <a:solidFill>
                  <a:srgbClr val="1166BB"/>
                </a:solidFill>
                <a:latin typeface="Arial Unicode MS" pitchFamily="50" charset="-128"/>
              </a:rPr>
              <a:t>Test Driven Development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sz="3200" b="1" smtClean="0">
                <a:solidFill>
                  <a:srgbClr val="C00000"/>
                </a:solidFill>
              </a:rPr>
              <a:t>なぜ単体テストコード</a:t>
            </a:r>
            <a:r>
              <a:rPr lang="en-US" altLang="ja-JP" sz="3200" b="1" smtClean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ja-JP" altLang="en-US" sz="2400" dirty="0" smtClean="0"/>
              <a:t>単体テスト </a:t>
            </a:r>
            <a:r>
              <a:rPr lang="en-US" altLang="ja-JP" sz="2400" dirty="0" smtClean="0"/>
              <a:t>== </a:t>
            </a:r>
            <a:r>
              <a:rPr lang="ja-JP" altLang="en-US" sz="2400" dirty="0" smtClean="0"/>
              <a:t>メソッドレベルの外部設計書</a:t>
            </a:r>
            <a:endParaRPr lang="en-US" altLang="ja-JP" sz="2400" dirty="0" smtClean="0">
              <a:solidFill>
                <a:srgbClr val="1166BB"/>
              </a:solidFill>
            </a:endParaRPr>
          </a:p>
          <a:p>
            <a:pPr lvl="1" eaLnBrk="1" hangingPunct="1">
              <a:defRPr/>
            </a:pPr>
            <a:r>
              <a:rPr lang="ja-JP" altLang="en-US" sz="2000" dirty="0" smtClean="0">
                <a:solidFill>
                  <a:srgbClr val="1166BB"/>
                </a:solidFill>
              </a:rPr>
              <a:t>メソッドのシグネチャと戻り値の定義 </a:t>
            </a:r>
            <a:r>
              <a:rPr lang="en-US" altLang="ja-JP" sz="2000" dirty="0" smtClean="0">
                <a:solidFill>
                  <a:srgbClr val="1166BB"/>
                </a:solidFill>
              </a:rPr>
              <a:t>(</a:t>
            </a:r>
            <a:r>
              <a:rPr lang="ja-JP" altLang="en-US" sz="2000" dirty="0" smtClean="0">
                <a:solidFill>
                  <a:srgbClr val="1166BB"/>
                </a:solidFill>
              </a:rPr>
              <a:t>外部設計</a:t>
            </a:r>
            <a:r>
              <a:rPr lang="en-US" altLang="ja-JP" sz="2000" dirty="0" smtClean="0">
                <a:solidFill>
                  <a:srgbClr val="1166BB"/>
                </a:solidFill>
              </a:rPr>
              <a:t>) </a:t>
            </a:r>
            <a:r>
              <a:rPr lang="ja-JP" altLang="en-US" sz="2000" dirty="0" smtClean="0">
                <a:solidFill>
                  <a:srgbClr val="1166BB"/>
                </a:solidFill>
              </a:rPr>
              <a:t>は、昔は書いていた </a:t>
            </a:r>
            <a:r>
              <a:rPr lang="en-US" altLang="ja-JP" sz="2000" dirty="0" smtClean="0">
                <a:solidFill>
                  <a:srgbClr val="1166BB"/>
                </a:solidFill>
              </a:rPr>
              <a:t>( …</a:t>
            </a:r>
            <a:r>
              <a:rPr lang="ja-JP" altLang="en-US" sz="2000" dirty="0" smtClean="0">
                <a:solidFill>
                  <a:srgbClr val="1166BB"/>
                </a:solidFill>
              </a:rPr>
              <a:t>らしい</a:t>
            </a:r>
            <a:r>
              <a:rPr lang="en-US" altLang="ja-JP" sz="2000" dirty="0" smtClean="0">
                <a:solidFill>
                  <a:srgbClr val="1166BB"/>
                </a:solidFill>
              </a:rPr>
              <a:t>)</a:t>
            </a:r>
            <a:r>
              <a:rPr lang="ja-JP" altLang="en-US" sz="2000" dirty="0" err="1" smtClean="0">
                <a:solidFill>
                  <a:srgbClr val="1166BB"/>
                </a:solidFill>
              </a:rPr>
              <a:t>。</a:t>
            </a:r>
            <a:endParaRPr lang="ja-JP" altLang="en-US" sz="2000" dirty="0" smtClean="0">
              <a:solidFill>
                <a:srgbClr val="1166BB"/>
              </a:solidFill>
            </a:endParaRPr>
          </a:p>
          <a:p>
            <a:pPr lvl="1" eaLnBrk="1" hangingPunct="1">
              <a:defRPr/>
            </a:pPr>
            <a:r>
              <a:rPr lang="ja-JP" altLang="en-US" sz="2000" dirty="0" smtClean="0">
                <a:solidFill>
                  <a:srgbClr val="1166BB"/>
                </a:solidFill>
              </a:rPr>
              <a:t>厳密に書くのは、自然言語ではムリ。</a:t>
            </a:r>
          </a:p>
          <a:p>
            <a:pPr lvl="1" eaLnBrk="1" hangingPunct="1">
              <a:defRPr/>
            </a:pPr>
            <a:r>
              <a:rPr lang="ja-JP" altLang="en-US" sz="2000" dirty="0" smtClean="0">
                <a:solidFill>
                  <a:srgbClr val="1166BB"/>
                </a:solidFill>
              </a:rPr>
              <a:t>コードを書けない </a:t>
            </a:r>
            <a:r>
              <a:rPr lang="en-US" altLang="ja-JP" sz="2000" dirty="0" smtClean="0">
                <a:solidFill>
                  <a:srgbClr val="1166BB"/>
                </a:solidFill>
              </a:rPr>
              <a:t>SE </a:t>
            </a:r>
            <a:r>
              <a:rPr lang="ja-JP" altLang="en-US" sz="2000" dirty="0" smtClean="0">
                <a:solidFill>
                  <a:srgbClr val="1166BB"/>
                </a:solidFill>
              </a:rPr>
              <a:t>の書いた設計書では、たいがい作れない。</a:t>
            </a:r>
            <a:r>
              <a:rPr lang="en-US" altLang="ja-JP" sz="1200" dirty="0" smtClean="0">
                <a:solidFill>
                  <a:srgbClr val="1166BB"/>
                </a:solidFill>
              </a:rPr>
              <a:t/>
            </a:r>
            <a:br>
              <a:rPr lang="en-US" altLang="ja-JP" sz="1200" dirty="0" smtClean="0">
                <a:solidFill>
                  <a:srgbClr val="1166BB"/>
                </a:solidFill>
              </a:rPr>
            </a:br>
            <a:endParaRPr lang="ja-JP" altLang="en-US" sz="1200" dirty="0" smtClean="0"/>
          </a:p>
          <a:p>
            <a:pPr eaLnBrk="1" hangingPunct="1">
              <a:defRPr/>
            </a:pPr>
            <a:r>
              <a:rPr lang="ja-JP" altLang="en-US" sz="2400" dirty="0" smtClean="0"/>
              <a:t>テストに通る </a:t>
            </a:r>
            <a:r>
              <a:rPr lang="en-US" altLang="ja-JP" sz="2400" dirty="0" smtClean="0"/>
              <a:t>== </a:t>
            </a:r>
            <a:r>
              <a:rPr lang="ja-JP" altLang="en-US" sz="2400" dirty="0" smtClean="0"/>
              <a:t>ゴール</a:t>
            </a:r>
          </a:p>
          <a:p>
            <a:pPr lvl="1" eaLnBrk="1" hangingPunct="1">
              <a:defRPr/>
            </a:pPr>
            <a:r>
              <a:rPr lang="ja-JP" altLang="en-US" sz="2000" dirty="0" smtClean="0">
                <a:solidFill>
                  <a:srgbClr val="1166BB"/>
                </a:solidFill>
              </a:rPr>
              <a:t>自分のリズムに合ったゴールを設定し、さくさく開発。</a:t>
            </a:r>
          </a:p>
          <a:p>
            <a:pPr lvl="1" eaLnBrk="1" hangingPunct="1">
              <a:defRPr/>
            </a:pPr>
            <a:r>
              <a:rPr lang="ja-JP" altLang="en-US" sz="2000" dirty="0" smtClean="0">
                <a:solidFill>
                  <a:srgbClr val="1166BB"/>
                </a:solidFill>
              </a:rPr>
              <a:t>テストコードを書いた時点で、 わかりにくい仕様書のことは、 とりあえず忘れて </a:t>
            </a:r>
            <a:r>
              <a:rPr lang="en-US" altLang="ja-JP" sz="2000" dirty="0" smtClean="0">
                <a:solidFill>
                  <a:srgbClr val="1166BB"/>
                </a:solidFill>
              </a:rPr>
              <a:t>OK !</a:t>
            </a:r>
            <a:r>
              <a:rPr lang="en-US" altLang="ja-JP" sz="1200" dirty="0" smtClean="0">
                <a:solidFill>
                  <a:srgbClr val="1166BB"/>
                </a:solidFill>
              </a:rPr>
              <a:t/>
            </a:r>
            <a:br>
              <a:rPr lang="en-US" altLang="ja-JP" sz="1200" dirty="0" smtClean="0">
                <a:solidFill>
                  <a:srgbClr val="1166BB"/>
                </a:solidFill>
              </a:rPr>
            </a:br>
            <a:endParaRPr lang="en-US" altLang="ja-JP" sz="1200" dirty="0" smtClean="0">
              <a:solidFill>
                <a:srgbClr val="1166BB"/>
              </a:solidFill>
            </a:endParaRPr>
          </a:p>
          <a:p>
            <a:pPr eaLnBrk="1" hangingPunct="1">
              <a:defRPr/>
            </a:pPr>
            <a:r>
              <a:rPr lang="ja-JP" altLang="en-US" sz="2400" dirty="0" smtClean="0"/>
              <a:t>自動実行できる </a:t>
            </a:r>
            <a:r>
              <a:rPr lang="en-US" altLang="ja-JP" sz="2400" dirty="0" smtClean="0"/>
              <a:t>== </a:t>
            </a:r>
            <a:r>
              <a:rPr lang="ja-JP" altLang="en-US" sz="2400" dirty="0" smtClean="0"/>
              <a:t>リファクタリングできる</a:t>
            </a:r>
            <a:endParaRPr lang="ja-JP" altLang="en-US" sz="2400" dirty="0" smtClean="0">
              <a:solidFill>
                <a:srgbClr val="1166BB"/>
              </a:solidFill>
            </a:endParaRPr>
          </a:p>
          <a:p>
            <a:pPr lvl="1" eaLnBrk="1" hangingPunct="1">
              <a:defRPr/>
            </a:pPr>
            <a:r>
              <a:rPr lang="ja-JP" altLang="en-US" sz="2000" dirty="0" smtClean="0">
                <a:solidFill>
                  <a:srgbClr val="1166BB"/>
                </a:solidFill>
              </a:rPr>
              <a:t>いつでもすぐに単体テストを実行して、 コードを壊していないことを証明できる。時間さえ許すなら、 気が済むまでコードを改良できる。</a:t>
            </a:r>
          </a:p>
          <a:p>
            <a:pPr eaLnBrk="1" hangingPunct="1">
              <a:defRPr/>
            </a:pPr>
            <a:endParaRPr lang="en-US" altLang="ja-JP" sz="2400" dirty="0" smtClean="0">
              <a:solidFill>
                <a:srgbClr val="1166B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sz="3200" b="1" smtClean="0">
                <a:solidFill>
                  <a:srgbClr val="C00000"/>
                </a:solidFill>
              </a:rPr>
              <a:t>TDD </a:t>
            </a:r>
            <a:r>
              <a:rPr lang="ja-JP" altLang="en-US" sz="3200" b="1" smtClean="0">
                <a:solidFill>
                  <a:srgbClr val="C00000"/>
                </a:solidFill>
              </a:rPr>
              <a:t>は今や常識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2513"/>
            <a:ext cx="6829425" cy="5073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2400" smtClean="0"/>
              <a:t>開発プロセスの一部</a:t>
            </a:r>
            <a:endParaRPr lang="en-US" altLang="ja-JP" sz="2400" smtClean="0">
              <a:solidFill>
                <a:srgbClr val="1166BB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ja-JP" altLang="en-US" sz="2000" smtClean="0">
                <a:solidFill>
                  <a:srgbClr val="1166BB"/>
                </a:solidFill>
              </a:rPr>
              <a:t>たとえば </a:t>
            </a:r>
            <a:r>
              <a:rPr lang="en-US" altLang="ja-JP" sz="2000" smtClean="0">
                <a:solidFill>
                  <a:srgbClr val="1166BB"/>
                </a:solidFill>
              </a:rPr>
              <a:t>MSF Agile Ver.4</a:t>
            </a:r>
          </a:p>
          <a:p>
            <a:pPr lvl="2" eaLnBrk="1" hangingPunct="1">
              <a:lnSpc>
                <a:spcPct val="80000"/>
              </a:lnSpc>
            </a:pPr>
            <a:r>
              <a:rPr lang="ja-JP" altLang="en-US" sz="1800" smtClean="0">
                <a:solidFill>
                  <a:srgbClr val="1166BB"/>
                </a:solidFill>
              </a:rPr>
              <a:t>「開発タスク」に </a:t>
            </a:r>
            <a:r>
              <a:rPr lang="en-US" altLang="ja-JP" sz="1800" smtClean="0">
                <a:solidFill>
                  <a:srgbClr val="1166BB"/>
                </a:solidFill>
              </a:rPr>
              <a:t>TDD </a:t>
            </a:r>
            <a:r>
              <a:rPr lang="ja-JP" altLang="en-US" sz="1800" smtClean="0">
                <a:solidFill>
                  <a:srgbClr val="1166BB"/>
                </a:solidFill>
              </a:rPr>
              <a:t>が取り入れられている。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000" smtClean="0">
                <a:solidFill>
                  <a:srgbClr val="1166BB"/>
                </a:solidFill>
              </a:rPr>
              <a:t>そのほかの </a:t>
            </a:r>
            <a:r>
              <a:rPr lang="en-US" altLang="ja-JP" sz="2000" smtClean="0">
                <a:solidFill>
                  <a:srgbClr val="1166BB"/>
                </a:solidFill>
              </a:rPr>
              <a:t>Agile </a:t>
            </a:r>
            <a:r>
              <a:rPr lang="ja-JP" altLang="en-US" sz="2000" smtClean="0">
                <a:solidFill>
                  <a:srgbClr val="1166BB"/>
                </a:solidFill>
              </a:rPr>
              <a:t>プロセスも、 </a:t>
            </a:r>
            <a:r>
              <a:rPr lang="en-US" altLang="ja-JP" sz="2000" smtClean="0">
                <a:solidFill>
                  <a:srgbClr val="1166BB"/>
                </a:solidFill>
              </a:rPr>
              <a:t>TDD </a:t>
            </a:r>
            <a:r>
              <a:rPr lang="ja-JP" altLang="en-US" sz="2000" smtClean="0">
                <a:solidFill>
                  <a:srgbClr val="1166BB"/>
                </a:solidFill>
              </a:rPr>
              <a:t>を推奨。 </a:t>
            </a:r>
            <a:r>
              <a:rPr lang="en-US" altLang="ja-JP" sz="2000" smtClean="0">
                <a:solidFill>
                  <a:srgbClr val="1166BB"/>
                </a:solidFill>
              </a:rPr>
              <a:t/>
            </a:r>
            <a:br>
              <a:rPr lang="en-US" altLang="ja-JP" sz="2000" smtClean="0">
                <a:solidFill>
                  <a:srgbClr val="1166BB"/>
                </a:solidFill>
              </a:rPr>
            </a:br>
            <a:r>
              <a:rPr lang="en-US" altLang="ja-JP" sz="2000" smtClean="0">
                <a:solidFill>
                  <a:srgbClr val="1166BB"/>
                </a:solidFill>
              </a:rPr>
              <a:t>TDD </a:t>
            </a:r>
            <a:r>
              <a:rPr lang="ja-JP" altLang="en-US" sz="2000" smtClean="0">
                <a:solidFill>
                  <a:srgbClr val="1166BB"/>
                </a:solidFill>
              </a:rPr>
              <a:t>を排斥しているプロセスは無い。</a:t>
            </a:r>
            <a:br>
              <a:rPr lang="ja-JP" altLang="en-US" sz="2000" smtClean="0">
                <a:solidFill>
                  <a:srgbClr val="1166BB"/>
                </a:solidFill>
              </a:rPr>
            </a:br>
            <a:endParaRPr lang="ja-JP" altLang="en-US" sz="2000" smtClean="0"/>
          </a:p>
          <a:p>
            <a:pPr eaLnBrk="1" hangingPunct="1">
              <a:lnSpc>
                <a:spcPct val="80000"/>
              </a:lnSpc>
            </a:pPr>
            <a:r>
              <a:rPr lang="ja-JP" altLang="en-US" sz="2400" smtClean="0"/>
              <a:t>品質向上のコストパフォーマンスが高い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000" smtClean="0">
                <a:solidFill>
                  <a:srgbClr val="1166BB"/>
                </a:solidFill>
              </a:rPr>
              <a:t>開発プロセス全体では、「実装工程」の工数が少し増えるだけで、コードの品質は飛躍的に向上する。 </a:t>
            </a:r>
            <a:r>
              <a:rPr lang="en-US" altLang="ja-JP" sz="2000" smtClean="0">
                <a:solidFill>
                  <a:srgbClr val="1166BB"/>
                </a:solidFill>
              </a:rPr>
              <a:t>( </a:t>
            </a:r>
            <a:r>
              <a:rPr lang="ja-JP" altLang="en-US" sz="2000" smtClean="0">
                <a:solidFill>
                  <a:srgbClr val="1166BB"/>
                </a:solidFill>
              </a:rPr>
              <a:t>同じ品質にするなら、結合テスト </a:t>
            </a:r>
            <a:r>
              <a:rPr lang="en-US" altLang="ja-JP" sz="2000" smtClean="0">
                <a:solidFill>
                  <a:srgbClr val="1166BB"/>
                </a:solidFill>
              </a:rPr>
              <a:t>2</a:t>
            </a:r>
            <a:r>
              <a:rPr lang="ja-JP" altLang="en-US" sz="2000" smtClean="0">
                <a:solidFill>
                  <a:srgbClr val="1166BB"/>
                </a:solidFill>
              </a:rPr>
              <a:t>段分 </a:t>
            </a:r>
            <a:r>
              <a:rPr lang="en-US" altLang="ja-JP" sz="2000" smtClean="0">
                <a:solidFill>
                  <a:srgbClr val="1166BB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</a:pPr>
            <a:endParaRPr lang="en-US" altLang="ja-JP" sz="2400" smtClean="0">
              <a:solidFill>
                <a:srgbClr val="1166BB"/>
              </a:solidFill>
            </a:endParaRPr>
          </a:p>
        </p:txBody>
      </p:sp>
      <p:pic>
        <p:nvPicPr>
          <p:cNvPr id="12292" name="コンテンツ プレースホルダ 3" descr="MSFAgil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7838" y="1066800"/>
            <a:ext cx="300672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図 5" descr="TDDinMSF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63" y="1643063"/>
            <a:ext cx="12192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539750" y="4149725"/>
            <a:ext cx="1871663" cy="431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 sz="1600"/>
              <a:t>潜在バグ数</a:t>
            </a:r>
            <a:r>
              <a:rPr lang="en-US" altLang="ja-JP" sz="1600"/>
              <a:t>: 100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>
            <a:off x="3203575" y="4149725"/>
            <a:ext cx="720725" cy="431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600"/>
              <a:t>70</a:t>
            </a:r>
          </a:p>
        </p:txBody>
      </p:sp>
      <p:sp>
        <p:nvSpPr>
          <p:cNvPr id="12296" name="AutoShape 8"/>
          <p:cNvSpPr>
            <a:spLocks noChangeArrowheads="1"/>
          </p:cNvSpPr>
          <p:nvPr/>
        </p:nvSpPr>
        <p:spPr bwMode="auto">
          <a:xfrm>
            <a:off x="4716463" y="4149725"/>
            <a:ext cx="720725" cy="4318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ja-JP" sz="1600"/>
              <a:t>49</a:t>
            </a:r>
          </a:p>
        </p:txBody>
      </p:sp>
      <p:cxnSp>
        <p:nvCxnSpPr>
          <p:cNvPr id="12297" name="AutoShape 9"/>
          <p:cNvCxnSpPr>
            <a:cxnSpLocks noChangeShapeType="1"/>
            <a:stCxn id="12294" idx="3"/>
            <a:endCxn id="12295" idx="1"/>
          </p:cNvCxnSpPr>
          <p:nvPr/>
        </p:nvCxnSpPr>
        <p:spPr bwMode="auto">
          <a:xfrm>
            <a:off x="2411413" y="4365625"/>
            <a:ext cx="792162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298" name="AutoShape 10"/>
          <p:cNvCxnSpPr>
            <a:cxnSpLocks noChangeShapeType="1"/>
            <a:stCxn id="12295" idx="3"/>
            <a:endCxn id="12296" idx="1"/>
          </p:cNvCxnSpPr>
          <p:nvPr/>
        </p:nvCxnSpPr>
        <p:spPr bwMode="auto">
          <a:xfrm>
            <a:off x="3924300" y="4365625"/>
            <a:ext cx="792163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468313" y="4724400"/>
            <a:ext cx="2590800" cy="792163"/>
          </a:xfrm>
          <a:prstGeom prst="wedgeRectCallout">
            <a:avLst>
              <a:gd name="adj1" fmla="val 43870"/>
              <a:gd name="adj2" fmla="val -87273"/>
            </a:avLst>
          </a:prstGeom>
          <a:solidFill>
            <a:srgbClr val="FFFF99">
              <a:alpha val="50195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sz="1600"/>
              <a:t>単体テストを書くために、 仕様書をきっちり読む </a:t>
            </a:r>
            <a:r>
              <a:rPr lang="en-US" altLang="ja-JP" sz="1600"/>
              <a:t>= </a:t>
            </a:r>
            <a:r>
              <a:rPr lang="ja-JP" altLang="en-US" sz="1600"/>
              <a:t>レビュー効果でバグ </a:t>
            </a:r>
            <a:r>
              <a:rPr lang="en-US" altLang="ja-JP" sz="1600"/>
              <a:t>30% </a:t>
            </a:r>
            <a:r>
              <a:rPr lang="ja-JP" altLang="en-US" sz="1600"/>
              <a:t>減</a:t>
            </a:r>
          </a:p>
        </p:txBody>
      </p:sp>
      <p:sp>
        <p:nvSpPr>
          <p:cNvPr id="12300" name="AutoShape 13"/>
          <p:cNvSpPr>
            <a:spLocks noChangeArrowheads="1"/>
          </p:cNvSpPr>
          <p:nvPr/>
        </p:nvSpPr>
        <p:spPr bwMode="auto">
          <a:xfrm>
            <a:off x="3203575" y="4724400"/>
            <a:ext cx="1655763" cy="792163"/>
          </a:xfrm>
          <a:prstGeom prst="wedgeRectCallout">
            <a:avLst>
              <a:gd name="adj1" fmla="val 9347"/>
              <a:gd name="adj2" fmla="val -88278"/>
            </a:avLst>
          </a:prstGeom>
          <a:solidFill>
            <a:srgbClr val="FFFF99">
              <a:alpha val="50195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sz="1600"/>
              <a:t>単体テストを実施する効果でバグ </a:t>
            </a:r>
            <a:r>
              <a:rPr lang="en-US" altLang="ja-JP" sz="1600"/>
              <a:t>30% </a:t>
            </a:r>
            <a:r>
              <a:rPr lang="ja-JP" altLang="en-US" sz="1600"/>
              <a:t>減</a:t>
            </a:r>
          </a:p>
        </p:txBody>
      </p:sp>
      <p:sp>
        <p:nvSpPr>
          <p:cNvPr id="12301" name="AutoShape 14"/>
          <p:cNvSpPr>
            <a:spLocks noChangeArrowheads="1"/>
          </p:cNvSpPr>
          <p:nvPr/>
        </p:nvSpPr>
        <p:spPr bwMode="auto">
          <a:xfrm>
            <a:off x="5219700" y="4724400"/>
            <a:ext cx="1944688" cy="1081088"/>
          </a:xfrm>
          <a:prstGeom prst="wedgeRectCallout">
            <a:avLst>
              <a:gd name="adj1" fmla="val -8556"/>
              <a:gd name="adj2" fmla="val -51782"/>
            </a:avLst>
          </a:prstGeom>
          <a:solidFill>
            <a:srgbClr val="FFFF99">
              <a:alpha val="50195"/>
            </a:srgbClr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 sz="1600"/>
              <a:t>結合テストで発見されるバグ </a:t>
            </a:r>
            <a:r>
              <a:rPr lang="en-US" altLang="ja-JP" sz="1600"/>
              <a:t>≒ 15</a:t>
            </a:r>
            <a:r>
              <a:rPr lang="ja-JP" altLang="en-US" sz="1600"/>
              <a:t>個</a:t>
            </a:r>
            <a:br>
              <a:rPr lang="ja-JP" altLang="en-US" sz="1600"/>
            </a:br>
            <a:r>
              <a:rPr lang="en-US" altLang="ja-JP" sz="1600"/>
              <a:t>※ TDD </a:t>
            </a:r>
            <a:r>
              <a:rPr lang="ja-JP" altLang="en-US" sz="1600"/>
              <a:t>していなければ </a:t>
            </a:r>
            <a:r>
              <a:rPr lang="en-US" altLang="ja-JP" sz="1600"/>
              <a:t>30</a:t>
            </a:r>
            <a:r>
              <a:rPr lang="ja-JP" altLang="en-US" sz="1600"/>
              <a:t>個</a:t>
            </a:r>
          </a:p>
        </p:txBody>
      </p:sp>
      <p:sp>
        <p:nvSpPr>
          <p:cNvPr id="12302" name="Text Box 15"/>
          <p:cNvSpPr txBox="1">
            <a:spLocks noChangeArrowheads="1"/>
          </p:cNvSpPr>
          <p:nvPr/>
        </p:nvSpPr>
        <p:spPr bwMode="auto">
          <a:xfrm>
            <a:off x="1331913" y="5516563"/>
            <a:ext cx="4248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400"/>
              <a:t>※ </a:t>
            </a:r>
            <a:r>
              <a:rPr lang="ja-JP" altLang="en-US" sz="1400"/>
              <a:t>検査 </a:t>
            </a:r>
            <a:r>
              <a:rPr lang="en-US" altLang="ja-JP" sz="1400"/>
              <a:t>1</a:t>
            </a:r>
            <a:r>
              <a:rPr lang="ja-JP" altLang="en-US" sz="1400"/>
              <a:t>段で </a:t>
            </a:r>
            <a:r>
              <a:rPr lang="en-US" altLang="ja-JP" sz="1400"/>
              <a:t>30% </a:t>
            </a:r>
            <a:r>
              <a:rPr lang="ja-JP" altLang="en-US" sz="1400"/>
              <a:t>は </a:t>
            </a:r>
            <a:r>
              <a:rPr lang="en-US" altLang="ja-JP" sz="1400"/>
              <a:t>1990</a:t>
            </a:r>
            <a:r>
              <a:rPr lang="ja-JP" altLang="en-US" sz="1400"/>
              <a:t>年代米国の数字</a:t>
            </a:r>
            <a:br>
              <a:rPr lang="ja-JP" altLang="en-US" sz="1400"/>
            </a:br>
            <a:r>
              <a:rPr lang="ja-JP" altLang="en-US" sz="1400"/>
              <a:t>     日本では、 もっと良いような感触。</a:t>
            </a:r>
          </a:p>
        </p:txBody>
      </p:sp>
      <p:sp>
        <p:nvSpPr>
          <p:cNvPr id="12303" name="AutoShape 16"/>
          <p:cNvSpPr>
            <a:spLocks noChangeArrowheads="1"/>
          </p:cNvSpPr>
          <p:nvPr/>
        </p:nvSpPr>
        <p:spPr bwMode="auto">
          <a:xfrm flipV="1">
            <a:off x="5508625" y="4292600"/>
            <a:ext cx="719138" cy="431800"/>
          </a:xfrm>
          <a:custGeom>
            <a:avLst/>
            <a:gdLst>
              <a:gd name="T0" fmla="*/ 569393819 w 21600"/>
              <a:gd name="T1" fmla="*/ 0 h 21600"/>
              <a:gd name="T2" fmla="*/ 341621456 w 21600"/>
              <a:gd name="T3" fmla="*/ 57519877 h 21600"/>
              <a:gd name="T4" fmla="*/ 0 w 21600"/>
              <a:gd name="T5" fmla="*/ 143807939 h 21600"/>
              <a:gd name="T6" fmla="*/ 341621456 w 21600"/>
              <a:gd name="T7" fmla="*/ 172560092 h 21600"/>
              <a:gd name="T8" fmla="*/ 683243977 w 21600"/>
              <a:gd name="T9" fmla="*/ 119833373 h 21600"/>
              <a:gd name="T10" fmla="*/ 797129826 w 21600"/>
              <a:gd name="T11" fmla="*/ 5751987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FF99">
              <a:alpha val="59999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sz="3200" b="1" smtClean="0">
                <a:solidFill>
                  <a:srgbClr val="C00000"/>
                </a:solidFill>
              </a:rPr>
              <a:t>テストメソッドの基本 </a:t>
            </a:r>
            <a:r>
              <a:rPr lang="en-US" altLang="ja-JP" sz="3200" b="1" smtClean="0">
                <a:solidFill>
                  <a:srgbClr val="C00000"/>
                </a:solidFill>
              </a:rPr>
              <a:t>(1)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ja-JP" altLang="en-US" sz="2400" smtClean="0"/>
              <a:t>テストの起承転結</a:t>
            </a:r>
            <a:endParaRPr lang="en-US" altLang="ja-JP" sz="2400" smtClean="0">
              <a:solidFill>
                <a:srgbClr val="1166BB"/>
              </a:solidFill>
            </a:endParaRPr>
          </a:p>
          <a:p>
            <a:pPr lvl="1" eaLnBrk="1" hangingPunct="1"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[TestMethod]</a:t>
            </a:r>
          </a:p>
          <a:p>
            <a:pPr lvl="1" eaLnBrk="1" hangingPunct="1"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public void FooMethodTest()</a:t>
            </a:r>
          </a:p>
          <a:p>
            <a:pPr lvl="1" eaLnBrk="1" hangingPunct="1"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{</a:t>
            </a:r>
          </a:p>
          <a:p>
            <a:pPr lvl="1" eaLnBrk="1" hangingPunct="1"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  // </a:t>
            </a:r>
            <a:r>
              <a:rPr lang="ja-JP" altLang="en-US" sz="1600" smtClean="0">
                <a:solidFill>
                  <a:srgbClr val="1166BB"/>
                </a:solidFill>
                <a:latin typeface="Lucida Console" pitchFamily="49" charset="0"/>
              </a:rPr>
              <a:t>テストの</a:t>
            </a:r>
            <a:r>
              <a:rPr lang="ja-JP" altLang="en-US" sz="1600" b="1" smtClean="0">
                <a:solidFill>
                  <a:srgbClr val="00CC00"/>
                </a:solidFill>
                <a:latin typeface="Lucida Console" pitchFamily="49" charset="0"/>
              </a:rPr>
              <a:t>準備</a:t>
            </a:r>
            <a:r>
              <a:rPr lang="ja-JP" altLang="en-US" sz="1600" smtClean="0">
                <a:solidFill>
                  <a:srgbClr val="1166BB"/>
                </a:solidFill>
                <a:latin typeface="Lucida Console" pitchFamily="49" charset="0"/>
              </a:rPr>
              <a:t> </a:t>
            </a: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(</a:t>
            </a:r>
            <a:r>
              <a:rPr lang="ja-JP" altLang="en-US" sz="1600" smtClean="0">
                <a:solidFill>
                  <a:srgbClr val="1166BB"/>
                </a:solidFill>
                <a:latin typeface="Lucida Console" pitchFamily="49" charset="0"/>
              </a:rPr>
              <a:t>不要なこともある</a:t>
            </a: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) </a:t>
            </a:r>
          </a:p>
          <a:p>
            <a:pPr lvl="1" eaLnBrk="1" hangingPunct="1"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  //   → </a:t>
            </a:r>
            <a:r>
              <a:rPr lang="ja-JP" altLang="en-US" sz="1600" smtClean="0">
                <a:solidFill>
                  <a:srgbClr val="1166BB"/>
                </a:solidFill>
                <a:latin typeface="Lucida Console" pitchFamily="49" charset="0"/>
              </a:rPr>
              <a:t>共通部分は </a:t>
            </a: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TestInitialize, ClassInitialize </a:t>
            </a:r>
            <a:r>
              <a:rPr lang="ja-JP" altLang="en-US" sz="1600" smtClean="0">
                <a:solidFill>
                  <a:srgbClr val="1166BB"/>
                </a:solidFill>
                <a:latin typeface="Lucida Console" pitchFamily="49" charset="0"/>
              </a:rPr>
              <a:t>へ</a:t>
            </a:r>
          </a:p>
          <a:p>
            <a:pPr lvl="1" eaLnBrk="1" hangingPunct="1">
              <a:buFontTx/>
              <a:buNone/>
            </a:pPr>
            <a:endParaRPr lang="en-US" altLang="ja-JP" sz="1600" smtClean="0">
              <a:solidFill>
                <a:srgbClr val="1166BB"/>
              </a:solidFill>
              <a:latin typeface="Lucida Console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  // </a:t>
            </a:r>
            <a:r>
              <a:rPr lang="ja-JP" altLang="en-US" sz="1600" smtClean="0">
                <a:solidFill>
                  <a:srgbClr val="1166BB"/>
                </a:solidFill>
                <a:latin typeface="Lucida Console" pitchFamily="49" charset="0"/>
              </a:rPr>
              <a:t>テスト</a:t>
            </a:r>
            <a:r>
              <a:rPr lang="ja-JP" altLang="en-US" sz="1600" b="1" smtClean="0">
                <a:solidFill>
                  <a:srgbClr val="00CC00"/>
                </a:solidFill>
                <a:latin typeface="Lucida Console" pitchFamily="49" charset="0"/>
              </a:rPr>
              <a:t>実行</a:t>
            </a:r>
            <a:r>
              <a:rPr lang="ja-JP" altLang="en-US" sz="1600" smtClean="0">
                <a:solidFill>
                  <a:srgbClr val="1166BB"/>
                </a:solidFill>
                <a:latin typeface="Lucida Console" pitchFamily="49" charset="0"/>
              </a:rPr>
              <a:t> </a:t>
            </a: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--- </a:t>
            </a:r>
            <a:r>
              <a:rPr lang="ja-JP" altLang="en-US" sz="1600" smtClean="0">
                <a:solidFill>
                  <a:srgbClr val="1166BB"/>
                </a:solidFill>
                <a:latin typeface="Lucida Console" pitchFamily="49" charset="0"/>
              </a:rPr>
              <a:t>製品コードの呼び出し</a:t>
            </a:r>
          </a:p>
          <a:p>
            <a:pPr lvl="1" eaLnBrk="1" hangingPunct="1">
              <a:buFontTx/>
              <a:buNone/>
            </a:pPr>
            <a:r>
              <a:rPr lang="ja-JP" altLang="en-US" sz="1600" smtClean="0">
                <a:solidFill>
                  <a:srgbClr val="1166BB"/>
                </a:solidFill>
                <a:latin typeface="Lucida Console" pitchFamily="49" charset="0"/>
              </a:rPr>
              <a:t>  </a:t>
            </a: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string answer = BarClass.FooMethod();</a:t>
            </a:r>
          </a:p>
          <a:p>
            <a:pPr lvl="1" eaLnBrk="1" hangingPunct="1">
              <a:buFontTx/>
              <a:buNone/>
            </a:pPr>
            <a:endParaRPr lang="ja-JP" altLang="en-US" sz="1600" smtClean="0">
              <a:solidFill>
                <a:srgbClr val="1166BB"/>
              </a:solidFill>
              <a:latin typeface="Lucida Console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  // </a:t>
            </a:r>
            <a:r>
              <a:rPr lang="ja-JP" altLang="en-US" sz="1600" smtClean="0">
                <a:solidFill>
                  <a:srgbClr val="1166BB"/>
                </a:solidFill>
                <a:latin typeface="Lucida Console" pitchFamily="49" charset="0"/>
              </a:rPr>
              <a:t>結果</a:t>
            </a:r>
            <a:r>
              <a:rPr lang="ja-JP" altLang="en-US" sz="1600" b="1" smtClean="0">
                <a:solidFill>
                  <a:srgbClr val="00CC00"/>
                </a:solidFill>
                <a:latin typeface="Lucida Console" pitchFamily="49" charset="0"/>
              </a:rPr>
              <a:t>判定</a:t>
            </a:r>
          </a:p>
          <a:p>
            <a:pPr lvl="1" eaLnBrk="1" hangingPunct="1">
              <a:buFontTx/>
              <a:buNone/>
            </a:pPr>
            <a:r>
              <a:rPr lang="ja-JP" altLang="en-US" sz="1600" smtClean="0">
                <a:solidFill>
                  <a:srgbClr val="1166BB"/>
                </a:solidFill>
                <a:latin typeface="Lucida Console" pitchFamily="49" charset="0"/>
              </a:rPr>
              <a:t>  </a:t>
            </a: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Assert.AreEqual(“Hello, TDD!”, answer);</a:t>
            </a:r>
          </a:p>
          <a:p>
            <a:pPr lvl="1" eaLnBrk="1" hangingPunct="1">
              <a:buFontTx/>
              <a:buNone/>
            </a:pPr>
            <a:endParaRPr lang="ja-JP" altLang="en-US" sz="1600" smtClean="0">
              <a:solidFill>
                <a:srgbClr val="1166BB"/>
              </a:solidFill>
              <a:latin typeface="Lucida Console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  // </a:t>
            </a:r>
            <a:r>
              <a:rPr lang="ja-JP" altLang="en-US" sz="1600" smtClean="0">
                <a:solidFill>
                  <a:srgbClr val="1166BB"/>
                </a:solidFill>
                <a:latin typeface="Lucida Console" pitchFamily="49" charset="0"/>
              </a:rPr>
              <a:t>テストの後</a:t>
            </a:r>
            <a:r>
              <a:rPr lang="ja-JP" altLang="en-US" sz="1600" b="1" smtClean="0">
                <a:solidFill>
                  <a:srgbClr val="00CC00"/>
                </a:solidFill>
                <a:latin typeface="Lucida Console" pitchFamily="49" charset="0"/>
              </a:rPr>
              <a:t>始末</a:t>
            </a:r>
            <a:r>
              <a:rPr lang="ja-JP" altLang="en-US" sz="1600" smtClean="0">
                <a:solidFill>
                  <a:srgbClr val="1166BB"/>
                </a:solidFill>
                <a:latin typeface="Lucida Console" pitchFamily="49" charset="0"/>
              </a:rPr>
              <a:t> </a:t>
            </a: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(</a:t>
            </a:r>
            <a:r>
              <a:rPr lang="ja-JP" altLang="en-US" sz="1600" smtClean="0">
                <a:solidFill>
                  <a:srgbClr val="1166BB"/>
                </a:solidFill>
                <a:latin typeface="Lucida Console" pitchFamily="49" charset="0"/>
              </a:rPr>
              <a:t>不要なこともある</a:t>
            </a: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)</a:t>
            </a:r>
            <a:endParaRPr lang="ja-JP" altLang="en-US" sz="1600" smtClean="0">
              <a:solidFill>
                <a:srgbClr val="1166BB"/>
              </a:solidFill>
              <a:latin typeface="Lucida Console" pitchFamily="49" charset="0"/>
            </a:endParaRPr>
          </a:p>
          <a:p>
            <a:pPr lvl="1" eaLnBrk="1" hangingPunct="1"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  //   → </a:t>
            </a:r>
            <a:r>
              <a:rPr lang="ja-JP" altLang="en-US" sz="1600" smtClean="0">
                <a:solidFill>
                  <a:srgbClr val="1166BB"/>
                </a:solidFill>
                <a:latin typeface="Lucida Console" pitchFamily="49" charset="0"/>
              </a:rPr>
              <a:t>共通部分は </a:t>
            </a: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TestCleanup, ClassCleanup </a:t>
            </a:r>
            <a:r>
              <a:rPr lang="ja-JP" altLang="en-US" sz="1600" smtClean="0">
                <a:solidFill>
                  <a:srgbClr val="1166BB"/>
                </a:solidFill>
                <a:latin typeface="Lucida Console" pitchFamily="49" charset="0"/>
              </a:rPr>
              <a:t>へ</a:t>
            </a:r>
          </a:p>
          <a:p>
            <a:pPr lvl="1" eaLnBrk="1" hangingPunct="1"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}</a:t>
            </a:r>
          </a:p>
        </p:txBody>
      </p:sp>
      <p:sp>
        <p:nvSpPr>
          <p:cNvPr id="13316" name="AutoShape 4"/>
          <p:cNvSpPr>
            <a:spLocks noChangeArrowheads="1"/>
          </p:cNvSpPr>
          <p:nvPr/>
        </p:nvSpPr>
        <p:spPr bwMode="auto">
          <a:xfrm>
            <a:off x="6588125" y="3644900"/>
            <a:ext cx="1728788" cy="936625"/>
          </a:xfrm>
          <a:prstGeom prst="wedgeRoundRectCallout">
            <a:avLst>
              <a:gd name="adj1" fmla="val -86917"/>
              <a:gd name="adj2" fmla="val -41866"/>
              <a:gd name="adj3" fmla="val 16667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ja-JP" altLang="en-US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6372225" y="3573463"/>
            <a:ext cx="2160588" cy="1079500"/>
          </a:xfrm>
          <a:prstGeom prst="wedgeRoundRectCallout">
            <a:avLst>
              <a:gd name="adj1" fmla="val -64106"/>
              <a:gd name="adj2" fmla="val 34852"/>
              <a:gd name="adj3" fmla="val 16667"/>
            </a:avLst>
          </a:prstGeom>
          <a:solidFill>
            <a:schemeClr val="accent1">
              <a:alpha val="79999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ja-JP" altLang="en-US"/>
              <a:t>簡単な場合は、 実行と判定を同一行にまとめてもよい。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sz="3200" b="1" smtClean="0">
                <a:solidFill>
                  <a:srgbClr val="C00000"/>
                </a:solidFill>
              </a:rPr>
              <a:t>テストメソッドの基本 </a:t>
            </a:r>
            <a:r>
              <a:rPr lang="en-US" altLang="ja-JP" sz="3200" b="1" smtClean="0">
                <a:solidFill>
                  <a:srgbClr val="C00000"/>
                </a:solidFill>
              </a:rPr>
              <a:t>(2)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400" smtClean="0"/>
              <a:t>テストケースごとにテストメソッド</a:t>
            </a:r>
            <a:endParaRPr lang="en-US" altLang="ja-JP" sz="2400" smtClean="0">
              <a:solidFill>
                <a:srgbClr val="1166BB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[TestMethod]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public void FooMethod</a:t>
            </a:r>
            <a:r>
              <a:rPr lang="en-US" altLang="ja-JP" sz="1600" b="1" smtClean="0">
                <a:solidFill>
                  <a:srgbClr val="00CC00"/>
                </a:solidFill>
                <a:latin typeface="Lucida Console" pitchFamily="49" charset="0"/>
              </a:rPr>
              <a:t>Testcase1</a:t>
            </a: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Test(){ </a:t>
            </a:r>
            <a:r>
              <a:rPr lang="ja-JP" altLang="en-US" sz="1600" smtClean="0">
                <a:solidFill>
                  <a:srgbClr val="1166BB"/>
                </a:solidFill>
                <a:latin typeface="Lucida Console" pitchFamily="49" charset="0"/>
              </a:rPr>
              <a:t>・・・ </a:t>
            </a: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}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ja-JP" sz="1600" smtClean="0">
              <a:solidFill>
                <a:srgbClr val="1166BB"/>
              </a:solidFill>
              <a:latin typeface="Lucida Console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[TestMethod]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public void FooMethod</a:t>
            </a:r>
            <a:r>
              <a:rPr lang="en-US" altLang="ja-JP" sz="1600" b="1" smtClean="0">
                <a:solidFill>
                  <a:srgbClr val="00CC00"/>
                </a:solidFill>
                <a:latin typeface="Lucida Console" pitchFamily="49" charset="0"/>
              </a:rPr>
              <a:t>Testcase2</a:t>
            </a: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Test(){ </a:t>
            </a:r>
            <a:r>
              <a:rPr lang="ja-JP" altLang="en-US" sz="1600" smtClean="0">
                <a:solidFill>
                  <a:srgbClr val="1166BB"/>
                </a:solidFill>
                <a:latin typeface="Lucida Console" pitchFamily="49" charset="0"/>
              </a:rPr>
              <a:t>・・・ </a:t>
            </a: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}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ja-JP" sz="1600" smtClean="0">
              <a:solidFill>
                <a:srgbClr val="1166BB"/>
              </a:solidFill>
              <a:latin typeface="Lucida Console" pitchFamily="49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400" smtClean="0"/>
              <a:t>一連のテストケースでひとつのテストメソッド</a:t>
            </a:r>
            <a:endParaRPr lang="en-US" altLang="ja-JP" sz="2400" smtClean="0">
              <a:solidFill>
                <a:srgbClr val="1166BB"/>
              </a:solidFill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[TestMethod]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public void FooMethodTest(){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  // </a:t>
            </a:r>
            <a:r>
              <a:rPr lang="en-US" altLang="ja-JP" sz="1600" b="1" smtClean="0">
                <a:solidFill>
                  <a:srgbClr val="00CC00"/>
                </a:solidFill>
                <a:latin typeface="Lucida Console" pitchFamily="49" charset="0"/>
              </a:rPr>
              <a:t>Testcase1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  { </a:t>
            </a:r>
            <a:r>
              <a:rPr lang="ja-JP" altLang="en-US" sz="1600" smtClean="0">
                <a:solidFill>
                  <a:srgbClr val="1166BB"/>
                </a:solidFill>
                <a:latin typeface="Lucida Console" pitchFamily="49" charset="0"/>
              </a:rPr>
              <a:t>・・・ </a:t>
            </a: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}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ja-JP" sz="1600" smtClean="0">
              <a:solidFill>
                <a:srgbClr val="1166BB"/>
              </a:solidFill>
              <a:latin typeface="Lucida Console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  // </a:t>
            </a:r>
            <a:r>
              <a:rPr lang="en-US" altLang="ja-JP" sz="1600" b="1" smtClean="0">
                <a:solidFill>
                  <a:srgbClr val="00CC00"/>
                </a:solidFill>
                <a:latin typeface="Lucida Console" pitchFamily="49" charset="0"/>
              </a:rPr>
              <a:t>Testcase2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  { </a:t>
            </a:r>
            <a:r>
              <a:rPr lang="ja-JP" altLang="en-US" sz="1600" smtClean="0">
                <a:solidFill>
                  <a:srgbClr val="1166BB"/>
                </a:solidFill>
                <a:latin typeface="Lucida Console" pitchFamily="49" charset="0"/>
              </a:rPr>
              <a:t>・・・ </a:t>
            </a: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}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} </a:t>
            </a:r>
          </a:p>
        </p:txBody>
      </p:sp>
      <p:sp>
        <p:nvSpPr>
          <p:cNvPr id="14340" name="Text Box 6"/>
          <p:cNvSpPr txBox="1">
            <a:spLocks noChangeArrowheads="1"/>
          </p:cNvSpPr>
          <p:nvPr/>
        </p:nvSpPr>
        <p:spPr bwMode="auto">
          <a:xfrm>
            <a:off x="5364163" y="5013325"/>
            <a:ext cx="3024187" cy="660400"/>
          </a:xfrm>
          <a:prstGeom prst="rect">
            <a:avLst/>
          </a:prstGeom>
          <a:solidFill>
            <a:schemeClr val="accent1">
              <a:alpha val="59999"/>
            </a:schemeClr>
          </a:solidFill>
          <a:ln w="19050">
            <a:solidFill>
              <a:srgbClr val="33CC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/>
              <a:t>プロジェクト内でどちらかに統一されていれば良いと思う。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sz="3200" b="1" smtClean="0">
                <a:solidFill>
                  <a:srgbClr val="C00000"/>
                </a:solidFill>
              </a:rPr>
              <a:t>テストメソッドの基本 </a:t>
            </a:r>
            <a:r>
              <a:rPr lang="en-US" altLang="ja-JP" sz="3200" b="1" smtClean="0">
                <a:solidFill>
                  <a:srgbClr val="C00000"/>
                </a:solidFill>
              </a:rPr>
              <a:t>(3)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2400" smtClean="0"/>
              <a:t>例外を期待するテスト</a:t>
            </a:r>
            <a:r>
              <a:rPr lang="en-US" altLang="ja-JP" sz="2400" smtClean="0"/>
              <a:t>: ExpectedException </a:t>
            </a:r>
            <a:r>
              <a:rPr lang="ja-JP" altLang="en-US" sz="2400" smtClean="0"/>
              <a:t>属性</a:t>
            </a:r>
            <a:endParaRPr lang="ja-JP" altLang="en-US" sz="2400" smtClean="0">
              <a:solidFill>
                <a:srgbClr val="1166BB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[TestMethod]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[</a:t>
            </a:r>
            <a:r>
              <a:rPr lang="en-US" altLang="ja-JP" sz="1600" b="1" smtClean="0">
                <a:solidFill>
                  <a:srgbClr val="00CC00"/>
                </a:solidFill>
                <a:latin typeface="Lucida Console" pitchFamily="49" charset="0"/>
              </a:rPr>
              <a:t>ExpectedException</a:t>
            </a: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(typeof(System.DivideByZeroException))]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public void FooMethodTest(){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ja-JP" altLang="en-US" sz="1600" smtClean="0">
                <a:solidFill>
                  <a:srgbClr val="1166BB"/>
                </a:solidFill>
                <a:latin typeface="Lucida Console" pitchFamily="49" charset="0"/>
              </a:rPr>
              <a:t>  </a:t>
            </a: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int n = BarClass.FooMethod(0); // 0</a:t>
            </a:r>
            <a:r>
              <a:rPr lang="ja-JP" altLang="en-US" sz="1600" smtClean="0">
                <a:solidFill>
                  <a:srgbClr val="1166BB"/>
                </a:solidFill>
                <a:latin typeface="Lucida Console" pitchFamily="49" charset="0"/>
              </a:rPr>
              <a:t>除算例外が期待される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ja-JP" sz="1600" smtClean="0">
              <a:solidFill>
                <a:srgbClr val="1166BB"/>
              </a:solidFill>
              <a:latin typeface="Lucida Console" pitchFamily="49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ja-JP" altLang="en-US" sz="2400" smtClean="0"/>
              <a:t>例外を期待するテスト</a:t>
            </a:r>
            <a:r>
              <a:rPr lang="en-US" altLang="ja-JP" sz="2400" smtClean="0"/>
              <a:t>: try </a:t>
            </a:r>
            <a:r>
              <a:rPr lang="ja-JP" altLang="en-US" sz="2400" smtClean="0"/>
              <a:t>～ </a:t>
            </a:r>
            <a:r>
              <a:rPr lang="en-US" altLang="ja-JP" sz="2400" smtClean="0"/>
              <a:t>catch</a:t>
            </a:r>
            <a:endParaRPr lang="en-US" altLang="ja-JP" sz="2400" smtClean="0">
              <a:solidFill>
                <a:srgbClr val="1166BB"/>
              </a:solidFill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[TestMethod]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public void FooMethodTest(){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  try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ja-JP" altLang="en-US" sz="1600" smtClean="0">
                <a:solidFill>
                  <a:srgbClr val="1166BB"/>
                </a:solidFill>
                <a:latin typeface="Lucida Console" pitchFamily="49" charset="0"/>
              </a:rPr>
              <a:t>    </a:t>
            </a: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int n = BarClass.FooMethod(0); // 0</a:t>
            </a:r>
            <a:r>
              <a:rPr lang="ja-JP" altLang="en-US" sz="1600" smtClean="0">
                <a:solidFill>
                  <a:srgbClr val="1166BB"/>
                </a:solidFill>
                <a:latin typeface="Lucida Console" pitchFamily="49" charset="0"/>
              </a:rPr>
              <a:t>除算例外が期待される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    Assert.Fail(“</a:t>
            </a:r>
            <a:r>
              <a:rPr lang="ja-JP" altLang="en-US" sz="1600" smtClean="0">
                <a:solidFill>
                  <a:srgbClr val="1166BB"/>
                </a:solidFill>
                <a:latin typeface="Lucida Console" pitchFamily="49" charset="0"/>
              </a:rPr>
              <a:t>例外が出て、ここには来ないはずです。</a:t>
            </a: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");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  catch (System.DivideByZeroException){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    // ( success! 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  }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ja-JP" sz="1600" smtClean="0">
                <a:solidFill>
                  <a:srgbClr val="1166BB"/>
                </a:solidFill>
                <a:latin typeface="Lucida Console" pitchFamily="49" charset="0"/>
              </a:rPr>
              <a:t>} </a:t>
            </a:r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4000500" y="5143500"/>
            <a:ext cx="4500563" cy="584200"/>
          </a:xfrm>
          <a:prstGeom prst="rect">
            <a:avLst/>
          </a:prstGeom>
          <a:solidFill>
            <a:schemeClr val="accent1">
              <a:alpha val="59999"/>
            </a:schemeClr>
          </a:solidFill>
          <a:ln w="19050">
            <a:solidFill>
              <a:srgbClr val="33CC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sz="1600"/>
              <a:t>テストコードで </a:t>
            </a:r>
            <a:r>
              <a:rPr lang="en-US" altLang="ja-JP" sz="1600"/>
              <a:t>catch </a:t>
            </a:r>
            <a:r>
              <a:rPr lang="ja-JP" altLang="en-US" sz="1600"/>
              <a:t>するのは、このパターンだけ。</a:t>
            </a:r>
            <a:r>
              <a:rPr lang="en-US" altLang="ja-JP" sz="1600"/>
              <a:t/>
            </a:r>
            <a:br>
              <a:rPr lang="en-US" altLang="ja-JP" sz="1600"/>
            </a:br>
            <a:r>
              <a:rPr lang="ja-JP" altLang="en-US" sz="1600"/>
              <a:t>リソース解放が必要なら </a:t>
            </a:r>
            <a:r>
              <a:rPr lang="en-US" altLang="ja-JP" sz="1600"/>
              <a:t>finally </a:t>
            </a:r>
            <a:r>
              <a:rPr lang="ja-JP" altLang="en-US" sz="1600"/>
              <a:t>句で。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sz="3200" b="1" smtClean="0">
                <a:solidFill>
                  <a:srgbClr val="C00000"/>
                </a:solidFill>
              </a:rPr>
              <a:t>VS</a:t>
            </a:r>
            <a:r>
              <a:rPr lang="ja-JP" altLang="en-US" sz="3200" b="1" smtClean="0">
                <a:solidFill>
                  <a:srgbClr val="C00000"/>
                </a:solidFill>
              </a:rPr>
              <a:t>便利機能</a:t>
            </a:r>
            <a:r>
              <a:rPr lang="en-US" altLang="ja-JP" sz="3200" b="1" smtClean="0">
                <a:solidFill>
                  <a:srgbClr val="C00000"/>
                </a:solidFill>
              </a:rPr>
              <a:t>(1) private </a:t>
            </a:r>
            <a:r>
              <a:rPr lang="ja-JP" altLang="en-US" sz="3200" b="1" smtClean="0">
                <a:solidFill>
                  <a:srgbClr val="C00000"/>
                </a:solidFill>
              </a:rPr>
              <a:t>メソッドのテスト</a:t>
            </a:r>
            <a:endParaRPr lang="en-US" altLang="ja-JP" sz="3200" b="1" smtClean="0">
              <a:solidFill>
                <a:srgbClr val="C00000"/>
              </a:solidFill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ja-JP" sz="2400" smtClean="0"/>
              <a:t>NUnit </a:t>
            </a:r>
            <a:r>
              <a:rPr lang="ja-JP" altLang="en-US" sz="2400" smtClean="0"/>
              <a:t>では、 </a:t>
            </a:r>
            <a:r>
              <a:rPr lang="en-US" altLang="ja-JP" sz="2400" smtClean="0"/>
              <a:t>private </a:t>
            </a:r>
            <a:r>
              <a:rPr lang="ja-JP" altLang="en-US" sz="2400" smtClean="0"/>
              <a:t>メソッドはテストできない</a:t>
            </a:r>
            <a:endParaRPr lang="ja-JP" altLang="en-US" sz="2400" smtClean="0">
              <a:solidFill>
                <a:srgbClr val="1166BB"/>
              </a:solidFill>
            </a:endParaRPr>
          </a:p>
          <a:p>
            <a:pPr lvl="1" eaLnBrk="1" hangingPunct="1"/>
            <a:r>
              <a:rPr lang="en-US" altLang="ja-JP" sz="2000" smtClean="0">
                <a:solidFill>
                  <a:srgbClr val="1166BB"/>
                </a:solidFill>
              </a:rPr>
              <a:t>public </a:t>
            </a:r>
            <a:r>
              <a:rPr lang="ja-JP" altLang="en-US" sz="2000" smtClean="0">
                <a:solidFill>
                  <a:srgbClr val="1166BB"/>
                </a:solidFill>
              </a:rPr>
              <a:t>メソッド経由でテストされているはず。</a:t>
            </a:r>
          </a:p>
          <a:p>
            <a:pPr lvl="1" eaLnBrk="1" hangingPunct="1"/>
            <a:r>
              <a:rPr lang="ja-JP" altLang="en-US" sz="2000" smtClean="0">
                <a:solidFill>
                  <a:srgbClr val="1166BB"/>
                </a:solidFill>
              </a:rPr>
              <a:t>複雑な </a:t>
            </a:r>
            <a:r>
              <a:rPr lang="en-US" altLang="ja-JP" sz="2000" smtClean="0">
                <a:solidFill>
                  <a:srgbClr val="1166BB"/>
                </a:solidFill>
              </a:rPr>
              <a:t>private </a:t>
            </a:r>
            <a:r>
              <a:rPr lang="ja-JP" altLang="en-US" sz="2000" smtClean="0">
                <a:solidFill>
                  <a:srgbClr val="1166BB"/>
                </a:solidFill>
              </a:rPr>
              <a:t>メソッドなので、どうしてもそこだけテストしたいときは</a:t>
            </a:r>
            <a:r>
              <a:rPr lang="en-US" altLang="ja-JP" sz="2000" smtClean="0">
                <a:solidFill>
                  <a:srgbClr val="1166BB"/>
                </a:solidFill>
              </a:rPr>
              <a:t>… public </a:t>
            </a:r>
            <a:r>
              <a:rPr lang="ja-JP" altLang="en-US" sz="2000" smtClean="0">
                <a:solidFill>
                  <a:srgbClr val="1166BB"/>
                </a:solidFill>
              </a:rPr>
              <a:t>にしてしまったり、 </a:t>
            </a:r>
            <a:r>
              <a:rPr lang="en-US" altLang="ja-JP" sz="2000" smtClean="0">
                <a:solidFill>
                  <a:srgbClr val="1166BB"/>
                </a:solidFill>
              </a:rPr>
              <a:t>#if DEBUG </a:t>
            </a:r>
            <a:r>
              <a:rPr lang="ja-JP" altLang="en-US" sz="2000" smtClean="0">
                <a:solidFill>
                  <a:srgbClr val="1166BB"/>
                </a:solidFill>
              </a:rPr>
              <a:t>してみたり。</a:t>
            </a:r>
            <a:r>
              <a:rPr lang="ja-JP" altLang="en-US" sz="1200" smtClean="0">
                <a:solidFill>
                  <a:srgbClr val="1166BB"/>
                </a:solidFill>
              </a:rPr>
              <a:t/>
            </a:r>
            <a:br>
              <a:rPr lang="ja-JP" altLang="en-US" sz="1200" smtClean="0">
                <a:solidFill>
                  <a:srgbClr val="1166BB"/>
                </a:solidFill>
              </a:rPr>
            </a:br>
            <a:endParaRPr lang="ja-JP" altLang="en-US" sz="1200" smtClean="0">
              <a:solidFill>
                <a:srgbClr val="1166BB"/>
              </a:solidFill>
            </a:endParaRPr>
          </a:p>
          <a:p>
            <a:pPr eaLnBrk="1" hangingPunct="1"/>
            <a:r>
              <a:rPr lang="ja-JP" altLang="en-US" sz="2400" smtClean="0"/>
              <a:t>プライベート アクセッサ</a:t>
            </a:r>
          </a:p>
          <a:p>
            <a:pPr lvl="1" eaLnBrk="1" hangingPunct="1"/>
            <a:r>
              <a:rPr lang="ja-JP" altLang="en-US" sz="2000" smtClean="0">
                <a:solidFill>
                  <a:srgbClr val="1166BB"/>
                </a:solidFill>
              </a:rPr>
              <a:t>単体テストウィザードで、 </a:t>
            </a:r>
            <a:r>
              <a:rPr lang="en-US" altLang="ja-JP" sz="2000" smtClean="0">
                <a:solidFill>
                  <a:srgbClr val="1166BB"/>
                </a:solidFill>
              </a:rPr>
              <a:t>private </a:t>
            </a:r>
            <a:r>
              <a:rPr lang="ja-JP" altLang="en-US" sz="2000" smtClean="0">
                <a:solidFill>
                  <a:srgbClr val="1166BB"/>
                </a:solidFill>
              </a:rPr>
              <a:t>メソッドを指定して単体テストを作ると、 自動的にプライベートアクセッサが生成される。</a:t>
            </a:r>
            <a:br>
              <a:rPr lang="ja-JP" altLang="en-US" sz="2000" smtClean="0">
                <a:solidFill>
                  <a:srgbClr val="1166BB"/>
                </a:solidFill>
              </a:rPr>
            </a:br>
            <a:r>
              <a:rPr lang="en-US" altLang="ja-JP" sz="1800" smtClean="0"/>
              <a:t>http://msdn2.microsoft.com/ja-jp/library/ms184807.aspx</a:t>
            </a:r>
            <a:r>
              <a:rPr lang="en-US" altLang="ja-JP" sz="1200" smtClean="0"/>
              <a:t/>
            </a:r>
            <a:br>
              <a:rPr lang="en-US" altLang="ja-JP" sz="1200" smtClean="0"/>
            </a:br>
            <a:endParaRPr lang="ja-JP" altLang="en-US" sz="1200" smtClean="0">
              <a:solidFill>
                <a:srgbClr val="1166BB"/>
              </a:solidFill>
            </a:endParaRPr>
          </a:p>
          <a:p>
            <a:pPr eaLnBrk="1" hangingPunct="1"/>
            <a:r>
              <a:rPr lang="en-US" altLang="ja-JP" sz="2800" smtClean="0"/>
              <a:t>InternalsVisibleTo </a:t>
            </a:r>
            <a:r>
              <a:rPr lang="ja-JP" altLang="en-US" sz="2800" smtClean="0"/>
              <a:t>属性</a:t>
            </a:r>
            <a:endParaRPr lang="ja-JP" altLang="en-US" sz="2400" smtClean="0"/>
          </a:p>
          <a:p>
            <a:pPr lvl="1" eaLnBrk="1" hangingPunct="1"/>
            <a:r>
              <a:rPr lang="ja-JP" altLang="en-US" sz="2000" smtClean="0">
                <a:solidFill>
                  <a:srgbClr val="1166BB"/>
                </a:solidFill>
              </a:rPr>
              <a:t>単体テストウィザードで </a:t>
            </a:r>
            <a:r>
              <a:rPr lang="en-US" altLang="ja-JP" sz="2000" smtClean="0">
                <a:solidFill>
                  <a:srgbClr val="1166BB"/>
                </a:solidFill>
              </a:rPr>
              <a:t>[InternalsVisibleTo </a:t>
            </a:r>
            <a:r>
              <a:rPr lang="ja-JP" altLang="en-US" sz="2000" smtClean="0">
                <a:solidFill>
                  <a:srgbClr val="1166BB"/>
                </a:solidFill>
              </a:rPr>
              <a:t>属性を追加する</a:t>
            </a:r>
            <a:r>
              <a:rPr lang="en-US" altLang="ja-JP" sz="2000" smtClean="0">
                <a:solidFill>
                  <a:srgbClr val="1166BB"/>
                </a:solidFill>
              </a:rPr>
              <a:t>] </a:t>
            </a:r>
            <a:r>
              <a:rPr lang="ja-JP" altLang="en-US" sz="2000" smtClean="0">
                <a:solidFill>
                  <a:srgbClr val="1166BB"/>
                </a:solidFill>
              </a:rPr>
              <a:t>と、 </a:t>
            </a:r>
            <a:r>
              <a:rPr lang="en-US" altLang="en-US" sz="2000" smtClean="0">
                <a:solidFill>
                  <a:srgbClr val="1166BB"/>
                </a:solidFill>
              </a:rPr>
              <a:t>internal </a:t>
            </a:r>
            <a:r>
              <a:rPr lang="ja-JP" altLang="en-US" sz="2000" smtClean="0">
                <a:solidFill>
                  <a:srgbClr val="1166BB"/>
                </a:solidFill>
              </a:rPr>
              <a:t>メソッドが見えるようになる。</a:t>
            </a:r>
            <a:br>
              <a:rPr lang="ja-JP" altLang="en-US" sz="2000" smtClean="0">
                <a:solidFill>
                  <a:srgbClr val="1166BB"/>
                </a:solidFill>
              </a:rPr>
            </a:br>
            <a:r>
              <a:rPr lang="en-US" altLang="ja-JP" sz="1800" smtClean="0"/>
              <a:t>http://msdn2.microsoft.com/ja-jp/library/bb385840.aspx</a:t>
            </a:r>
            <a:endParaRPr lang="ja-JP" altLang="en-US" sz="1800" smtClean="0">
              <a:solidFill>
                <a:srgbClr val="1166BB"/>
              </a:solidFill>
            </a:endParaRPr>
          </a:p>
          <a:p>
            <a:pPr eaLnBrk="1" hangingPunct="1"/>
            <a:endParaRPr lang="en-US" altLang="ja-JP" sz="2400" smtClean="0">
              <a:solidFill>
                <a:srgbClr val="1166B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sz="3200" b="1" smtClean="0">
                <a:solidFill>
                  <a:srgbClr val="C00000"/>
                </a:solidFill>
              </a:rPr>
              <a:t>DEMO 2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2513"/>
            <a:ext cx="8115300" cy="5073650"/>
          </a:xfrm>
        </p:spPr>
        <p:txBody>
          <a:bodyPr/>
          <a:lstStyle/>
          <a:p>
            <a:pPr eaLnBrk="1" hangingPunct="1"/>
            <a:endParaRPr lang="en-US" altLang="ja-JP" sz="2000" smtClean="0">
              <a:solidFill>
                <a:srgbClr val="1166BB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39999">
                <a:srgbClr val="0A128C">
                  <a:alpha val="49000"/>
                </a:srgbClr>
              </a:gs>
              <a:gs pos="70000">
                <a:srgbClr val="181CC7">
                  <a:alpha val="50000"/>
                </a:srgbClr>
              </a:gs>
              <a:gs pos="88000">
                <a:srgbClr val="7005D4">
                  <a:alpha val="50000"/>
                </a:srgbClr>
              </a:gs>
              <a:gs pos="100000">
                <a:srgbClr val="8C3D91">
                  <a:alpha val="50000"/>
                </a:srgbClr>
              </a:gs>
            </a:gsLst>
            <a:lin ang="5400000" scaled="0"/>
          </a:gradFill>
        </p:spPr>
        <p:txBody>
          <a:bodyPr anchor="ctr"/>
          <a:lstStyle/>
          <a:p>
            <a:pPr algn="ctr">
              <a:defRPr/>
            </a:pPr>
            <a:r>
              <a:rPr lang="en-US" altLang="ja-JP" sz="7200" b="1" dirty="0">
                <a:solidFill>
                  <a:schemeClr val="bg1"/>
                </a:solidFill>
                <a:latin typeface="+mj-ea"/>
                <a:ea typeface="+mj-ea"/>
              </a:rPr>
              <a:t>DEMO</a:t>
            </a:r>
          </a:p>
          <a:p>
            <a:pPr algn="ctr">
              <a:defRPr/>
            </a:pPr>
            <a:endParaRPr lang="en-US" altLang="ja-JP" sz="6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en-US" altLang="ja-JP" sz="4400" b="1" dirty="0">
                <a:solidFill>
                  <a:schemeClr val="bg1"/>
                </a:solidFill>
                <a:latin typeface="+mj-ea"/>
                <a:ea typeface="+mj-ea"/>
              </a:rPr>
              <a:t>private </a:t>
            </a:r>
            <a:r>
              <a:rPr lang="ja-JP" altLang="en-US" sz="4400" b="1" dirty="0">
                <a:solidFill>
                  <a:schemeClr val="bg1"/>
                </a:solidFill>
                <a:latin typeface="+mj-ea"/>
                <a:ea typeface="+mj-ea"/>
              </a:rPr>
              <a:t>メソッドの</a:t>
            </a:r>
            <a:r>
              <a:rPr lang="en-US" altLang="ja-JP" sz="4400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ja-JP" sz="4400" b="1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ja-JP" altLang="en-US" sz="4400" b="1" dirty="0">
                <a:solidFill>
                  <a:schemeClr val="bg1"/>
                </a:solidFill>
                <a:latin typeface="+mj-ea"/>
                <a:ea typeface="+mj-ea"/>
              </a:rPr>
              <a:t>テスト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sz="3200" b="1" smtClean="0">
                <a:solidFill>
                  <a:srgbClr val="C00000"/>
                </a:solidFill>
              </a:rPr>
              <a:t>VS</a:t>
            </a:r>
            <a:r>
              <a:rPr lang="ja-JP" altLang="en-US" sz="3200" b="1" smtClean="0">
                <a:solidFill>
                  <a:srgbClr val="C00000"/>
                </a:solidFill>
              </a:rPr>
              <a:t>便利機能</a:t>
            </a:r>
            <a:r>
              <a:rPr lang="en-US" altLang="ja-JP" sz="3200" b="1" smtClean="0">
                <a:solidFill>
                  <a:srgbClr val="C00000"/>
                </a:solidFill>
              </a:rPr>
              <a:t>(2) </a:t>
            </a:r>
            <a:r>
              <a:rPr lang="ja-JP" altLang="en-US" sz="3200" b="1" smtClean="0">
                <a:solidFill>
                  <a:srgbClr val="C00000"/>
                </a:solidFill>
              </a:rPr>
              <a:t>データドリブン単体テスト</a:t>
            </a:r>
            <a:endParaRPr lang="en-US" altLang="ja-JP" sz="3200" b="1" smtClean="0">
              <a:solidFill>
                <a:srgbClr val="C00000"/>
              </a:solidFill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en-US" sz="2800" smtClean="0"/>
              <a:t>条件を変えて同じテストをする</a:t>
            </a:r>
            <a:endParaRPr lang="ja-JP" altLang="en-US" sz="2800" smtClean="0">
              <a:solidFill>
                <a:srgbClr val="1166BB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smtClean="0">
                <a:solidFill>
                  <a:srgbClr val="1166BB"/>
                </a:solidFill>
              </a:rPr>
              <a:t>引数や予想される結果が違うだけで、 同じテストロジックを何度も書くことはめんどくさい。</a:t>
            </a:r>
            <a:r>
              <a:rPr lang="en-US" altLang="ja-JP" sz="1200" smtClean="0">
                <a:solidFill>
                  <a:srgbClr val="1166BB"/>
                </a:solidFill>
              </a:rPr>
              <a:t/>
            </a:r>
            <a:br>
              <a:rPr lang="en-US" altLang="ja-JP" sz="1200" smtClean="0">
                <a:solidFill>
                  <a:srgbClr val="1166BB"/>
                </a:solidFill>
              </a:rPr>
            </a:br>
            <a:endParaRPr lang="ja-JP" altLang="en-US" sz="1200" smtClean="0">
              <a:solidFill>
                <a:srgbClr val="1166BB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ja-JP" altLang="en-US" sz="2800" smtClean="0"/>
              <a:t>データドリブン単体テスト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ja-JP" sz="2400" smtClean="0">
                <a:solidFill>
                  <a:srgbClr val="1166BB"/>
                </a:solidFill>
              </a:rPr>
              <a:t>DataSource </a:t>
            </a:r>
            <a:r>
              <a:rPr lang="ja-JP" altLang="en-US" sz="2400" smtClean="0">
                <a:solidFill>
                  <a:srgbClr val="1166BB"/>
                </a:solidFill>
              </a:rPr>
              <a:t>属性を付けることで、 データソースから </a:t>
            </a:r>
            <a:r>
              <a:rPr lang="en-US" altLang="ja-JP" sz="2400" smtClean="0">
                <a:solidFill>
                  <a:srgbClr val="1166BB"/>
                </a:solidFill>
              </a:rPr>
              <a:t>1</a:t>
            </a:r>
            <a:r>
              <a:rPr lang="ja-JP" altLang="en-US" sz="2400" smtClean="0">
                <a:solidFill>
                  <a:srgbClr val="1166BB"/>
                </a:solidFill>
              </a:rPr>
              <a:t>行読み込むごとにテストメソッドが </a:t>
            </a:r>
            <a:r>
              <a:rPr lang="en-US" altLang="ja-JP" sz="2400" smtClean="0">
                <a:solidFill>
                  <a:srgbClr val="1166BB"/>
                </a:solidFill>
              </a:rPr>
              <a:t>1</a:t>
            </a:r>
            <a:r>
              <a:rPr lang="ja-JP" altLang="en-US" sz="2400" smtClean="0">
                <a:solidFill>
                  <a:srgbClr val="1166BB"/>
                </a:solidFill>
              </a:rPr>
              <a:t>回呼び出されるようになる。</a:t>
            </a:r>
            <a:br>
              <a:rPr lang="ja-JP" altLang="en-US" sz="2400" smtClean="0">
                <a:solidFill>
                  <a:srgbClr val="1166BB"/>
                </a:solidFill>
              </a:rPr>
            </a:br>
            <a:r>
              <a:rPr lang="en-US" altLang="ja-JP" sz="2000" smtClean="0"/>
              <a:t>http://msdn2.microsoft.com/ja-jp/library/ms182528.aspx</a:t>
            </a:r>
            <a:endParaRPr lang="ja-JP" altLang="en-US" sz="1400" smtClean="0">
              <a:solidFill>
                <a:srgbClr val="1166BB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smtClean="0">
                <a:solidFill>
                  <a:srgbClr val="1166BB"/>
                </a:solidFill>
              </a:rPr>
              <a:t>読み込まれたレコードには、</a:t>
            </a:r>
            <a:r>
              <a:rPr lang="en-US" altLang="ja-JP" sz="2400" smtClean="0">
                <a:solidFill>
                  <a:srgbClr val="1166BB"/>
                </a:solidFill>
              </a:rPr>
              <a:t>TestContext.DataRow[“{</a:t>
            </a:r>
            <a:r>
              <a:rPr lang="ja-JP" altLang="en-US" sz="2400" smtClean="0">
                <a:solidFill>
                  <a:srgbClr val="1166BB"/>
                </a:solidFill>
              </a:rPr>
              <a:t>列名</a:t>
            </a:r>
            <a:r>
              <a:rPr lang="en-US" altLang="ja-JP" sz="2400" smtClean="0">
                <a:solidFill>
                  <a:srgbClr val="1166BB"/>
                </a:solidFill>
              </a:rPr>
              <a:t>}”] </a:t>
            </a:r>
            <a:r>
              <a:rPr lang="ja-JP" altLang="en-US" sz="2400" smtClean="0">
                <a:solidFill>
                  <a:srgbClr val="1166BB"/>
                </a:solidFill>
              </a:rPr>
              <a:t>でアクセス。</a:t>
            </a:r>
          </a:p>
          <a:p>
            <a:pPr lvl="1" eaLnBrk="1" hangingPunct="1">
              <a:lnSpc>
                <a:spcPct val="90000"/>
              </a:lnSpc>
            </a:pPr>
            <a:r>
              <a:rPr lang="ja-JP" altLang="en-US" sz="2400" smtClean="0">
                <a:solidFill>
                  <a:srgbClr val="1166BB"/>
                </a:solidFill>
              </a:rPr>
              <a:t>データソースには、データベース、 </a:t>
            </a:r>
            <a:r>
              <a:rPr lang="en-US" altLang="ja-JP" sz="2400" smtClean="0">
                <a:solidFill>
                  <a:srgbClr val="1166BB"/>
                </a:solidFill>
              </a:rPr>
              <a:t>CSV </a:t>
            </a:r>
            <a:r>
              <a:rPr lang="ja-JP" altLang="en-US" sz="2400" smtClean="0">
                <a:solidFill>
                  <a:srgbClr val="1166BB"/>
                </a:solidFill>
              </a:rPr>
              <a:t>ファイル、 </a:t>
            </a:r>
            <a:r>
              <a:rPr lang="en-US" altLang="ja-JP" sz="2400" smtClean="0">
                <a:solidFill>
                  <a:srgbClr val="1166BB"/>
                </a:solidFill>
              </a:rPr>
              <a:t>XML </a:t>
            </a:r>
            <a:r>
              <a:rPr lang="ja-JP" altLang="en-US" sz="2400" smtClean="0">
                <a:solidFill>
                  <a:srgbClr val="1166BB"/>
                </a:solidFill>
              </a:rPr>
              <a:t>ファイルが利用可能</a:t>
            </a:r>
            <a:br>
              <a:rPr lang="ja-JP" altLang="en-US" sz="2400" smtClean="0">
                <a:solidFill>
                  <a:srgbClr val="1166BB"/>
                </a:solidFill>
              </a:rPr>
            </a:br>
            <a:r>
              <a:rPr lang="en-US" altLang="ja-JP" sz="2000" smtClean="0"/>
              <a:t>ODBC </a:t>
            </a:r>
            <a:r>
              <a:rPr lang="ja-JP" altLang="en-US" sz="2000" smtClean="0"/>
              <a:t>データソースが使える </a:t>
            </a:r>
            <a:r>
              <a:rPr lang="en-US" altLang="ja-JP" sz="2000" smtClean="0"/>
              <a:t>== Excel </a:t>
            </a:r>
            <a:r>
              <a:rPr lang="ja-JP" altLang="en-US" sz="2000" smtClean="0"/>
              <a:t>ファイルも </a:t>
            </a:r>
            <a:r>
              <a:rPr lang="en-US" altLang="ja-JP" sz="2000" smtClean="0"/>
              <a:t>OK</a:t>
            </a:r>
          </a:p>
          <a:p>
            <a:pPr eaLnBrk="1" hangingPunct="1">
              <a:lnSpc>
                <a:spcPct val="90000"/>
              </a:lnSpc>
            </a:pPr>
            <a:endParaRPr lang="en-US" altLang="ja-JP" sz="2800" smtClean="0">
              <a:solidFill>
                <a:srgbClr val="1166B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sz="3200" b="1" smtClean="0">
                <a:solidFill>
                  <a:srgbClr val="C00000"/>
                </a:solidFill>
              </a:rPr>
              <a:t>DEMO 4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2513"/>
            <a:ext cx="8115300" cy="5073650"/>
          </a:xfrm>
        </p:spPr>
        <p:txBody>
          <a:bodyPr/>
          <a:lstStyle/>
          <a:p>
            <a:pPr eaLnBrk="1" hangingPunct="1"/>
            <a:endParaRPr lang="en-US" altLang="ja-JP" sz="2000" smtClean="0">
              <a:solidFill>
                <a:srgbClr val="1166BB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39999">
                <a:srgbClr val="0A128C">
                  <a:alpha val="49000"/>
                </a:srgbClr>
              </a:gs>
              <a:gs pos="70000">
                <a:srgbClr val="181CC7">
                  <a:alpha val="50000"/>
                </a:srgbClr>
              </a:gs>
              <a:gs pos="88000">
                <a:srgbClr val="7005D4">
                  <a:alpha val="50000"/>
                </a:srgbClr>
              </a:gs>
              <a:gs pos="100000">
                <a:srgbClr val="8C3D91">
                  <a:alpha val="50000"/>
                </a:srgbClr>
              </a:gs>
            </a:gsLst>
            <a:lin ang="5400000" scaled="0"/>
          </a:gradFill>
        </p:spPr>
        <p:txBody>
          <a:bodyPr anchor="ctr"/>
          <a:lstStyle/>
          <a:p>
            <a:pPr algn="ctr">
              <a:defRPr/>
            </a:pPr>
            <a:r>
              <a:rPr lang="en-US" altLang="ja-JP" sz="7200" b="1" dirty="0">
                <a:solidFill>
                  <a:schemeClr val="bg1"/>
                </a:solidFill>
                <a:latin typeface="+mj-ea"/>
                <a:ea typeface="+mj-ea"/>
              </a:rPr>
              <a:t>DEMO</a:t>
            </a:r>
          </a:p>
          <a:p>
            <a:pPr algn="ctr">
              <a:defRPr/>
            </a:pPr>
            <a:endParaRPr lang="en-US" altLang="ja-JP" sz="6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en-US" altLang="ja-JP" sz="4400" b="1" dirty="0">
                <a:solidFill>
                  <a:schemeClr val="bg1"/>
                </a:solidFill>
                <a:latin typeface="+mj-ea"/>
                <a:ea typeface="+mj-ea"/>
              </a:rPr>
              <a:t>Excel </a:t>
            </a:r>
            <a:r>
              <a:rPr lang="ja-JP" altLang="en-US" sz="4400" b="1" dirty="0">
                <a:solidFill>
                  <a:schemeClr val="bg1"/>
                </a:solidFill>
                <a:latin typeface="+mj-ea"/>
                <a:ea typeface="+mj-ea"/>
              </a:rPr>
              <a:t>を使った</a:t>
            </a:r>
            <a:r>
              <a:rPr lang="en-US" altLang="ja-JP" sz="4400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ja-JP" sz="4400" b="1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ja-JP" altLang="en-US" sz="4400" b="1" dirty="0">
                <a:solidFill>
                  <a:schemeClr val="bg1"/>
                </a:solidFill>
                <a:latin typeface="+mj-ea"/>
                <a:ea typeface="+mj-ea"/>
              </a:rPr>
              <a:t>データドリブンテスト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sz="3200" b="1" smtClean="0">
                <a:solidFill>
                  <a:srgbClr val="C00000"/>
                </a:solidFill>
              </a:rPr>
              <a:t>TDD </a:t>
            </a:r>
            <a:r>
              <a:rPr lang="ja-JP" altLang="en-US" sz="3200" b="1" smtClean="0">
                <a:solidFill>
                  <a:srgbClr val="C00000"/>
                </a:solidFill>
              </a:rPr>
              <a:t>を始めよう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ja-JP" sz="2400" dirty="0" smtClean="0"/>
              <a:t>TDD </a:t>
            </a:r>
            <a:r>
              <a:rPr lang="ja-JP" altLang="en-US" sz="2400" dirty="0" smtClean="0"/>
              <a:t>は楽しい</a:t>
            </a:r>
            <a:endParaRPr lang="en-US" altLang="ja-JP" sz="2400" dirty="0" smtClean="0">
              <a:solidFill>
                <a:srgbClr val="1166BB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ja-JP" altLang="en-US" sz="2000" dirty="0" smtClean="0">
                <a:solidFill>
                  <a:srgbClr val="1166BB"/>
                </a:solidFill>
              </a:rPr>
              <a:t>コードを書く時間が増える。</a:t>
            </a:r>
            <a:r>
              <a:rPr lang="ja-JP" altLang="en-US" sz="1800" dirty="0" smtClean="0">
                <a:solidFill>
                  <a:srgbClr val="1166BB"/>
                </a:solidFill>
              </a:rPr>
              <a:t> </a:t>
            </a:r>
            <a:r>
              <a:rPr lang="en-US" altLang="ja-JP" sz="1800" dirty="0" smtClean="0">
                <a:solidFill>
                  <a:srgbClr val="1166BB"/>
                </a:solidFill>
              </a:rPr>
              <a:t>( </a:t>
            </a:r>
            <a:r>
              <a:rPr lang="ja-JP" altLang="en-US" sz="1800" dirty="0" smtClean="0">
                <a:solidFill>
                  <a:srgbClr val="1166BB"/>
                </a:solidFill>
              </a:rPr>
              <a:t>あいまいな仕様書のことで悩んでいる時間が減る。 テストが書けないなら、 仕様書がおかしい </a:t>
            </a:r>
            <a:r>
              <a:rPr lang="en-US" altLang="ja-JP" sz="1800" dirty="0" smtClean="0">
                <a:solidFill>
                  <a:srgbClr val="1166BB"/>
                </a:solidFill>
              </a:rPr>
              <a:t>! 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ja-JP" altLang="en-US" sz="2000" dirty="0" smtClean="0">
                <a:solidFill>
                  <a:srgbClr val="1166BB"/>
                </a:solidFill>
              </a:rPr>
              <a:t>リファクタリングできる </a:t>
            </a:r>
            <a:r>
              <a:rPr lang="en-US" altLang="ja-JP" sz="2000" dirty="0" smtClean="0">
                <a:solidFill>
                  <a:srgbClr val="1166BB"/>
                </a:solidFill>
              </a:rPr>
              <a:t>!!</a:t>
            </a:r>
            <a:r>
              <a:rPr lang="en-US" altLang="ja-JP" sz="1200" dirty="0" smtClean="0">
                <a:solidFill>
                  <a:srgbClr val="1166BB"/>
                </a:solidFill>
              </a:rPr>
              <a:t/>
            </a:r>
            <a:br>
              <a:rPr lang="en-US" altLang="ja-JP" sz="1200" dirty="0" smtClean="0">
                <a:solidFill>
                  <a:srgbClr val="1166BB"/>
                </a:solidFill>
              </a:rPr>
            </a:br>
            <a:endParaRPr lang="ja-JP" altLang="en-US" sz="1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2400" dirty="0" smtClean="0"/>
              <a:t>参考書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ja-JP" altLang="en-US" sz="2000" dirty="0" smtClean="0">
                <a:solidFill>
                  <a:srgbClr val="1166BB"/>
                </a:solidFill>
              </a:rPr>
              <a:t>「</a:t>
            </a:r>
            <a:r>
              <a:rPr lang="en-US" altLang="ja-JP" sz="2000" b="1" dirty="0" smtClean="0">
                <a:solidFill>
                  <a:srgbClr val="1166BB"/>
                </a:solidFill>
              </a:rPr>
              <a:t>Microsoft.NET </a:t>
            </a:r>
            <a:r>
              <a:rPr lang="ja-JP" altLang="en-US" sz="2000" b="1" dirty="0" smtClean="0">
                <a:solidFill>
                  <a:srgbClr val="1166BB"/>
                </a:solidFill>
              </a:rPr>
              <a:t>でのテスト駆動開発</a:t>
            </a:r>
            <a:r>
              <a:rPr lang="ja-JP" altLang="en-US" sz="2000" dirty="0" smtClean="0">
                <a:solidFill>
                  <a:srgbClr val="1166BB"/>
                </a:solidFill>
              </a:rPr>
              <a:t>」</a:t>
            </a:r>
            <a:r>
              <a:rPr lang="en-US" altLang="ja-JP" sz="2000" dirty="0" smtClean="0">
                <a:solidFill>
                  <a:srgbClr val="1166BB"/>
                </a:solidFill>
              </a:rPr>
              <a:t>(</a:t>
            </a:r>
            <a:r>
              <a:rPr lang="ja-JP" altLang="en-US" sz="2000" dirty="0" smtClean="0">
                <a:solidFill>
                  <a:srgbClr val="1166BB"/>
                </a:solidFill>
              </a:rPr>
              <a:t>ジェームス・ニューカーク著</a:t>
            </a:r>
            <a:r>
              <a:rPr lang="en-US" altLang="ja-JP" sz="2000" dirty="0" smtClean="0">
                <a:solidFill>
                  <a:srgbClr val="1166BB"/>
                </a:solidFill>
              </a:rPr>
              <a:t>) ISBN-13: 978-4891004422</a:t>
            </a:r>
            <a:br>
              <a:rPr lang="en-US" altLang="ja-JP" sz="2000" dirty="0" smtClean="0">
                <a:solidFill>
                  <a:srgbClr val="1166BB"/>
                </a:solidFill>
              </a:rPr>
            </a:br>
            <a:r>
              <a:rPr lang="en-US" altLang="ja-JP" sz="1600" dirty="0" smtClean="0"/>
              <a:t>http://www.amazon.co.jp/exec/obidos/ASIN/4891004428/bluewatersoft-22</a:t>
            </a:r>
            <a:endParaRPr lang="ja-JP" altLang="en-US" sz="16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ja-JP" altLang="en-US" sz="2000" dirty="0" smtClean="0">
                <a:solidFill>
                  <a:srgbClr val="1166BB"/>
                </a:solidFill>
              </a:rPr>
              <a:t>「</a:t>
            </a:r>
            <a:r>
              <a:rPr lang="ja-JP" altLang="en-US" sz="2000" b="1" dirty="0" smtClean="0">
                <a:solidFill>
                  <a:srgbClr val="1166BB"/>
                </a:solidFill>
              </a:rPr>
              <a:t>リファクタリング</a:t>
            </a:r>
            <a:r>
              <a:rPr lang="ja-JP" altLang="en-US" sz="2000" dirty="0" smtClean="0">
                <a:solidFill>
                  <a:srgbClr val="1166BB"/>
                </a:solidFill>
              </a:rPr>
              <a:t> </a:t>
            </a:r>
            <a:r>
              <a:rPr lang="en-US" altLang="ja-JP" sz="2000" dirty="0" smtClean="0">
                <a:solidFill>
                  <a:srgbClr val="1166BB"/>
                </a:solidFill>
              </a:rPr>
              <a:t>― </a:t>
            </a:r>
            <a:r>
              <a:rPr lang="ja-JP" altLang="en-US" sz="2000" dirty="0" smtClean="0">
                <a:solidFill>
                  <a:srgbClr val="1166BB"/>
                </a:solidFill>
              </a:rPr>
              <a:t>プログラムの体質改善テクニック」 </a:t>
            </a:r>
            <a:r>
              <a:rPr lang="en-US" altLang="ja-JP" sz="2000" dirty="0" smtClean="0">
                <a:solidFill>
                  <a:srgbClr val="1166BB"/>
                </a:solidFill>
              </a:rPr>
              <a:t>(</a:t>
            </a:r>
            <a:r>
              <a:rPr lang="ja-JP" altLang="en-US" sz="2000" dirty="0" smtClean="0">
                <a:solidFill>
                  <a:srgbClr val="1166BB"/>
                </a:solidFill>
              </a:rPr>
              <a:t>マーチン ファウラー著</a:t>
            </a:r>
            <a:r>
              <a:rPr lang="en-US" altLang="ja-JP" sz="2000" dirty="0" smtClean="0">
                <a:solidFill>
                  <a:srgbClr val="1166BB"/>
                </a:solidFill>
              </a:rPr>
              <a:t>) ISBN-13: 978-4894712287</a:t>
            </a:r>
            <a:br>
              <a:rPr lang="en-US" altLang="ja-JP" sz="2000" dirty="0" smtClean="0">
                <a:solidFill>
                  <a:srgbClr val="1166BB"/>
                </a:solidFill>
              </a:rPr>
            </a:br>
            <a:r>
              <a:rPr lang="en-US" altLang="ja-JP" sz="1600" dirty="0" smtClean="0"/>
              <a:t>http://www.amazon.co.jp/exec/obidos/ASIN/4894712288/bluewatersoft-22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altLang="ja-JP" sz="2000" dirty="0" smtClean="0">
                <a:solidFill>
                  <a:srgbClr val="336699"/>
                </a:solidFill>
              </a:rPr>
              <a:t>Guidelines for Test-Driven Development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r>
              <a:rPr lang="en-US" altLang="ja-JP" sz="1600" dirty="0" smtClean="0"/>
              <a:t>http://msdn2.microsoft.com/en-us/library/aa730844.aspx</a:t>
            </a:r>
            <a:r>
              <a:rPr lang="en-US" altLang="ja-JP" sz="1200" dirty="0" smtClean="0"/>
              <a:t/>
            </a:r>
            <a:br>
              <a:rPr lang="en-US" altLang="ja-JP" sz="1200" dirty="0" smtClean="0"/>
            </a:br>
            <a:endParaRPr lang="en-US" altLang="ja-JP" sz="12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ja-JP" altLang="en-US" sz="2400" dirty="0" smtClean="0"/>
              <a:t>このスライドとサンプルコード</a:t>
            </a:r>
            <a:endParaRPr lang="ja-JP" altLang="en-US" sz="2400" dirty="0" smtClean="0">
              <a:solidFill>
                <a:srgbClr val="1166BB"/>
              </a:solidFill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ja-JP" altLang="en-US" sz="2000" dirty="0" smtClean="0">
                <a:solidFill>
                  <a:srgbClr val="1166BB"/>
                </a:solidFill>
              </a:rPr>
              <a:t>次の場所に置いてあります。</a:t>
            </a:r>
            <a:br>
              <a:rPr lang="ja-JP" altLang="en-US" sz="2000" dirty="0" smtClean="0">
                <a:solidFill>
                  <a:srgbClr val="1166BB"/>
                </a:solidFill>
              </a:rPr>
            </a:br>
            <a:r>
              <a:rPr lang="en-US" altLang="ja-JP" sz="2000" dirty="0" smtClean="0"/>
              <a:t>http://bluewatersoft.cocolog-nifty.com/blog/cat8051143/</a:t>
            </a:r>
            <a:endParaRPr lang="ja-JP" alt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endParaRPr lang="en-US" altLang="ja-JP" sz="2400" dirty="0" smtClean="0">
              <a:solidFill>
                <a:srgbClr val="1166B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自己紹介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ja-JP" altLang="en-US" sz="3000" smtClean="0"/>
              <a:t>山本 康彦 </a:t>
            </a:r>
            <a:r>
              <a:rPr lang="en-US" altLang="ja-JP" sz="3000" smtClean="0"/>
              <a:t>( </a:t>
            </a:r>
            <a:r>
              <a:rPr lang="en-US" altLang="ja-JP" sz="3000" b="1" smtClean="0"/>
              <a:t>biac</a:t>
            </a:r>
            <a:r>
              <a:rPr lang="en-US" altLang="ja-JP" sz="3000" smtClean="0"/>
              <a:t> )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600" smtClean="0"/>
              <a:t>いまだにプログラムを書きたがる </a:t>
            </a:r>
            <a:r>
              <a:rPr lang="en-US" altLang="ja-JP" sz="2600" smtClean="0"/>
              <a:t>50</a:t>
            </a:r>
            <a:r>
              <a:rPr lang="ja-JP" altLang="en-US" sz="2600" smtClean="0"/>
              <a:t>歳</a:t>
            </a:r>
            <a:br>
              <a:rPr lang="ja-JP" altLang="en-US" sz="2600" smtClean="0"/>
            </a:br>
            <a:r>
              <a:rPr lang="ja-JP" altLang="en-US" sz="1800" smtClean="0"/>
              <a:t> </a:t>
            </a:r>
            <a:r>
              <a:rPr lang="en-US" altLang="ja-JP" sz="1800" smtClean="0">
                <a:solidFill>
                  <a:schemeClr val="tx1"/>
                </a:solidFill>
              </a:rPr>
              <a:t>http://bluewatersoft.cocolog-nifty.com/blog/cat8051143/</a:t>
            </a:r>
            <a:br>
              <a:rPr lang="en-US" altLang="ja-JP" sz="1800" smtClean="0">
                <a:solidFill>
                  <a:schemeClr val="tx1"/>
                </a:solidFill>
              </a:rPr>
            </a:br>
            <a:endParaRPr lang="ja-JP" altLang="en-US" sz="180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ja-JP" altLang="en-US" sz="3000" smtClean="0"/>
              <a:t>名古屋のとある </a:t>
            </a:r>
            <a:r>
              <a:rPr lang="en-US" altLang="ja-JP" sz="3000" smtClean="0"/>
              <a:t>ISV </a:t>
            </a:r>
            <a:r>
              <a:rPr lang="ja-JP" altLang="en-US" sz="3000" smtClean="0"/>
              <a:t>勤務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600" smtClean="0"/>
              <a:t>現在、 </a:t>
            </a:r>
            <a:r>
              <a:rPr lang="en-US" altLang="ja-JP" sz="2600" smtClean="0"/>
              <a:t>WPF </a:t>
            </a:r>
            <a:r>
              <a:rPr lang="ja-JP" altLang="en-US" sz="2600" smtClean="0"/>
              <a:t>を使った業務アプリケーションの開発プロジェクトで品質保証を担当中</a:t>
            </a:r>
            <a:br>
              <a:rPr lang="ja-JP" altLang="en-US" sz="2600" smtClean="0"/>
            </a:br>
            <a:r>
              <a:rPr lang="en-US" altLang="ja-JP" sz="1800" smtClean="0">
                <a:solidFill>
                  <a:schemeClr val="tx1"/>
                </a:solidFill>
                <a:latin typeface="Arial Unicode MS" pitchFamily="50" charset="-128"/>
              </a:rPr>
              <a:t>http://www.nicnet.co.jp/page/d_system/d03_12_jisseki.html</a:t>
            </a:r>
            <a:endParaRPr lang="ja-JP" altLang="en-US" sz="1800" smtClean="0">
              <a:solidFill>
                <a:schemeClr val="tx1"/>
              </a:solidFill>
              <a:latin typeface="Arial Unicode MS" pitchFamily="50" charset="-128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ja-JP" sz="2600" smtClean="0"/>
              <a:t>MSF Agile </a:t>
            </a:r>
            <a:r>
              <a:rPr lang="ja-JP" altLang="en-US" sz="2600" smtClean="0"/>
              <a:t>を部分的に実施中</a:t>
            </a:r>
            <a:r>
              <a:rPr lang="en-US" altLang="ja-JP" sz="2600" smtClean="0"/>
              <a:t/>
            </a:r>
            <a:br>
              <a:rPr lang="en-US" altLang="ja-JP" sz="2600" smtClean="0"/>
            </a:br>
            <a:endParaRPr lang="ja-JP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ja-JP" altLang="en-US" sz="3000" b="1" smtClean="0"/>
              <a:t>もとは機械の設計屋さん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2600" smtClean="0"/>
              <a:t>ものごとの見方・考え方が、きっとズレてる</a:t>
            </a:r>
            <a:r>
              <a:rPr lang="en-US" altLang="ja-JP" sz="2600" smtClean="0"/>
              <a:t/>
            </a:r>
            <a:br>
              <a:rPr lang="en-US" altLang="ja-JP" sz="2600" smtClean="0"/>
            </a:br>
            <a:r>
              <a:rPr lang="en-US" altLang="ja-JP" sz="2600" smtClean="0"/>
              <a:t/>
            </a:r>
            <a:br>
              <a:rPr lang="en-US" altLang="ja-JP" sz="2600" smtClean="0"/>
            </a:br>
            <a:endParaRPr lang="en-US" altLang="ja-JP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ありがとうございました</a:t>
            </a:r>
          </a:p>
        </p:txBody>
      </p:sp>
      <p:sp>
        <p:nvSpPr>
          <p:cNvPr id="21507" name="テキスト プレースホル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ja-JP" alt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mtClean="0"/>
              <a:t>テスト駆動開発 </a:t>
            </a:r>
            <a:r>
              <a:rPr lang="en-US" altLang="ja-JP" smtClean="0"/>
              <a:t>( TDD )</a:t>
            </a:r>
            <a:endParaRPr lang="ja-JP" altLang="ja-JP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>
                <a:solidFill>
                  <a:schemeClr val="tx1"/>
                </a:solidFill>
              </a:rPr>
              <a:t>Test Driven Development</a:t>
            </a:r>
          </a:p>
          <a:p>
            <a:pPr lvl="1" eaLnBrk="1" hangingPunct="1"/>
            <a:r>
              <a:rPr lang="en-US" altLang="ja-JP" smtClean="0"/>
              <a:t>1. </a:t>
            </a:r>
            <a:r>
              <a:rPr lang="ja-JP" altLang="en-US" smtClean="0"/>
              <a:t>単体テストを書く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  </a:t>
            </a:r>
            <a:r>
              <a:rPr lang="ja-JP" altLang="en-US" smtClean="0"/>
              <a:t>テストは失敗する </a:t>
            </a:r>
            <a:r>
              <a:rPr lang="en-US" altLang="ja-JP" b="1" smtClean="0">
                <a:solidFill>
                  <a:srgbClr val="FF0000"/>
                </a:solidFill>
              </a:rPr>
              <a:t>(RED)</a:t>
            </a:r>
          </a:p>
          <a:p>
            <a:pPr lvl="1" eaLnBrk="1" hangingPunct="1"/>
            <a:r>
              <a:rPr lang="en-US" altLang="ja-JP" smtClean="0"/>
              <a:t>2. </a:t>
            </a:r>
            <a:r>
              <a:rPr lang="ja-JP" altLang="en-US" smtClean="0"/>
              <a:t>製品コードを書く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  </a:t>
            </a:r>
            <a:r>
              <a:rPr lang="ja-JP" altLang="en-US" smtClean="0"/>
              <a:t>テストを成功させる </a:t>
            </a:r>
            <a:r>
              <a:rPr lang="en-US" altLang="ja-JP" b="1" smtClean="0">
                <a:solidFill>
                  <a:srgbClr val="00B050"/>
                </a:solidFill>
              </a:rPr>
              <a:t>(GREEN)</a:t>
            </a:r>
          </a:p>
          <a:p>
            <a:pPr lvl="1" eaLnBrk="1" hangingPunct="1"/>
            <a:r>
              <a:rPr lang="en-US" altLang="ja-JP" smtClean="0"/>
              <a:t>3. </a:t>
            </a:r>
            <a:r>
              <a:rPr lang="ja-JP" altLang="en-US" smtClean="0"/>
              <a:t>リファクタリング </a:t>
            </a:r>
            <a:r>
              <a:rPr lang="en-US" altLang="ja-JP" b="1" smtClean="0">
                <a:solidFill>
                  <a:srgbClr val="00B0F0"/>
                </a:solidFill>
              </a:rPr>
              <a:t>(REFACTOR) 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  </a:t>
            </a:r>
            <a:r>
              <a:rPr lang="ja-JP" altLang="en-US" smtClean="0"/>
              <a:t>コードを綺麗に</a:t>
            </a:r>
            <a:r>
              <a:rPr lang="en-US" altLang="ja-JP" smtClean="0"/>
              <a:t/>
            </a:r>
            <a:br>
              <a:rPr lang="en-US" altLang="ja-JP" smtClean="0"/>
            </a:br>
            <a:r>
              <a:rPr lang="en-US" altLang="ja-JP" smtClean="0"/>
              <a:t>   </a:t>
            </a:r>
            <a:r>
              <a:rPr lang="ja-JP" altLang="en-US" smtClean="0"/>
              <a:t>→ </a:t>
            </a:r>
            <a:r>
              <a:rPr lang="en-US" altLang="ja-JP" smtClean="0"/>
              <a:t>1. </a:t>
            </a:r>
            <a:r>
              <a:rPr lang="ja-JP" altLang="en-US" smtClean="0"/>
              <a:t>に戻る</a:t>
            </a:r>
            <a:endParaRPr lang="en-US" altLang="ja-JP" smtClean="0"/>
          </a:p>
          <a:p>
            <a:pPr eaLnBrk="1" hangingPunct="1"/>
            <a:r>
              <a:rPr lang="en-US" altLang="ja-JP" b="1" smtClean="0">
                <a:solidFill>
                  <a:srgbClr val="FF0000"/>
                </a:solidFill>
              </a:rPr>
              <a:t>RED</a:t>
            </a:r>
            <a:r>
              <a:rPr lang="en-US" altLang="ja-JP" smtClean="0"/>
              <a:t> </a:t>
            </a:r>
            <a:r>
              <a:rPr lang="ja-JP" altLang="en-US" smtClean="0">
                <a:solidFill>
                  <a:schemeClr val="tx1"/>
                </a:solidFill>
              </a:rPr>
              <a:t>→</a:t>
            </a:r>
            <a:r>
              <a:rPr lang="ja-JP" altLang="en-US" smtClean="0"/>
              <a:t> </a:t>
            </a:r>
            <a:r>
              <a:rPr lang="en-US" altLang="ja-JP" b="1" smtClean="0">
                <a:solidFill>
                  <a:srgbClr val="00B050"/>
                </a:solidFill>
              </a:rPr>
              <a:t>GREEN</a:t>
            </a:r>
            <a:r>
              <a:rPr lang="en-US" altLang="ja-JP" smtClean="0"/>
              <a:t> </a:t>
            </a:r>
            <a:r>
              <a:rPr lang="ja-JP" altLang="en-US" smtClean="0">
                <a:solidFill>
                  <a:schemeClr val="tx1"/>
                </a:solidFill>
              </a:rPr>
              <a:t>→</a:t>
            </a:r>
            <a:r>
              <a:rPr lang="ja-JP" altLang="en-US" smtClean="0"/>
              <a:t> </a:t>
            </a:r>
            <a:r>
              <a:rPr lang="en-US" altLang="ja-JP" b="1" smtClean="0">
                <a:solidFill>
                  <a:srgbClr val="00B0F0"/>
                </a:solidFill>
              </a:rPr>
              <a:t>REFACTOR</a:t>
            </a:r>
            <a:r>
              <a:rPr lang="en-US" altLang="ja-JP" smtClean="0"/>
              <a:t> </a:t>
            </a:r>
            <a:r>
              <a:rPr lang="ja-JP" altLang="en-US" smtClean="0">
                <a:solidFill>
                  <a:schemeClr val="tx1"/>
                </a:solidFill>
              </a:rPr>
              <a:t>の</a:t>
            </a:r>
            <a:r>
              <a:rPr lang="en-US" altLang="ja-JP" smtClean="0">
                <a:solidFill>
                  <a:schemeClr val="tx1"/>
                </a:solidFill>
              </a:rPr>
              <a:t/>
            </a:r>
            <a:br>
              <a:rPr lang="en-US" altLang="ja-JP" smtClean="0">
                <a:solidFill>
                  <a:schemeClr val="tx1"/>
                </a:solidFill>
              </a:rPr>
            </a:br>
            <a:r>
              <a:rPr lang="ja-JP" altLang="en-US" smtClean="0">
                <a:solidFill>
                  <a:schemeClr val="tx1"/>
                </a:solidFill>
              </a:rPr>
              <a:t>リズムに乗って、 さくさく開発</a:t>
            </a:r>
            <a:endParaRPr lang="ja-JP" altLang="ja-JP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sz="3200" b="1" smtClean="0">
                <a:solidFill>
                  <a:srgbClr val="C00000"/>
                </a:solidFill>
              </a:rPr>
              <a:t>Visual Studio 2008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ja-JP" altLang="ja-JP" sz="2400" b="1" smtClean="0"/>
              <a:t>Professional</a:t>
            </a:r>
            <a:r>
              <a:rPr lang="ja-JP" altLang="ja-JP" sz="2400" smtClean="0"/>
              <a:t> Edition</a:t>
            </a:r>
            <a:endParaRPr lang="en-US" altLang="ja-JP" sz="3000" smtClean="0">
              <a:solidFill>
                <a:srgbClr val="1166BB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ja-JP" altLang="en-US" sz="2600" smtClean="0">
                <a:solidFill>
                  <a:srgbClr val="1166BB"/>
                </a:solidFill>
              </a:rPr>
              <a:t>単体テスト機能はアリ</a:t>
            </a:r>
            <a:br>
              <a:rPr lang="ja-JP" altLang="en-US" sz="2600" smtClean="0">
                <a:solidFill>
                  <a:srgbClr val="1166BB"/>
                </a:solidFill>
              </a:rPr>
            </a:br>
            <a:r>
              <a:rPr lang="en-US" altLang="en-US" sz="2000" smtClean="0"/>
              <a:t>http://msdn2.microsoft.com/ja-jp/library/bb385902.aspx</a:t>
            </a:r>
            <a:r>
              <a:rPr lang="en-US" altLang="ja-JP" sz="1800" smtClean="0"/>
              <a:t/>
            </a:r>
            <a:br>
              <a:rPr lang="en-US" altLang="ja-JP" sz="1800" smtClean="0"/>
            </a:br>
            <a:endParaRPr lang="ja-JP" altLang="en-US" sz="1800" smtClean="0"/>
          </a:p>
          <a:p>
            <a:pPr eaLnBrk="1" hangingPunct="1">
              <a:lnSpc>
                <a:spcPct val="90000"/>
              </a:lnSpc>
            </a:pPr>
            <a:r>
              <a:rPr lang="en-US" altLang="ja-JP" sz="2400" b="1" smtClean="0"/>
              <a:t>Team System</a:t>
            </a:r>
            <a:r>
              <a:rPr lang="en-US" altLang="ja-JP" sz="2400" smtClean="0"/>
              <a:t> Development Edition</a:t>
            </a:r>
            <a:endParaRPr lang="ja-JP" altLang="en-US" sz="3000" smtClean="0">
              <a:solidFill>
                <a:srgbClr val="1166BB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ja-JP" altLang="en-US" sz="2600" smtClean="0">
                <a:solidFill>
                  <a:srgbClr val="1166BB"/>
                </a:solidFill>
              </a:rPr>
              <a:t>さらに、 テストカバレッジ、 コード分析などの機能</a:t>
            </a:r>
            <a:br>
              <a:rPr lang="ja-JP" altLang="en-US" sz="2600" smtClean="0">
                <a:solidFill>
                  <a:srgbClr val="1166BB"/>
                </a:solidFill>
              </a:rPr>
            </a:br>
            <a:r>
              <a:rPr lang="en-US" altLang="en-US" sz="2000" smtClean="0"/>
              <a:t>http://msdn2.microsoft.com/ja-jp/library/47f7hz7y.asp</a:t>
            </a:r>
            <a:r>
              <a:rPr lang="en-US" altLang="ja-JP" sz="2000" smtClean="0"/>
              <a:t>x</a:t>
            </a:r>
            <a:endParaRPr lang="ja-JP" altLang="en-US" sz="1800" smtClean="0">
              <a:latin typeface="Arial Unicode MS" pitchFamily="50" charset="-128"/>
            </a:endParaRPr>
          </a:p>
          <a:p>
            <a:pPr lvl="1" eaLnBrk="1" hangingPunct="1">
              <a:lnSpc>
                <a:spcPct val="90000"/>
              </a:lnSpc>
            </a:pPr>
            <a:endParaRPr lang="ja-JP" altLang="en-US" sz="1800" smtClean="0">
              <a:solidFill>
                <a:srgbClr val="1166BB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ja-JP" sz="3000" b="1" smtClean="0"/>
              <a:t>Express / Std </a:t>
            </a:r>
            <a:r>
              <a:rPr lang="ja-JP" altLang="en-US" sz="3000" b="1" smtClean="0"/>
              <a:t>は </a:t>
            </a:r>
            <a:r>
              <a:rPr lang="en-US" altLang="ja-JP" sz="3000" b="1" smtClean="0"/>
              <a:t>?</a:t>
            </a:r>
            <a:endParaRPr lang="ja-JP" altLang="en-US" sz="3000" b="1" smtClean="0"/>
          </a:p>
          <a:p>
            <a:pPr lvl="1" eaLnBrk="1" hangingPunct="1">
              <a:lnSpc>
                <a:spcPct val="90000"/>
              </a:lnSpc>
            </a:pPr>
            <a:r>
              <a:rPr lang="ja-JP" altLang="en-US" sz="2600" smtClean="0">
                <a:solidFill>
                  <a:srgbClr val="1166BB"/>
                </a:solidFill>
              </a:rPr>
              <a:t>オープンソースのツールを利用しよう</a:t>
            </a:r>
            <a:r>
              <a:rPr lang="en-US" altLang="ja-JP" sz="2600" smtClean="0">
                <a:solidFill>
                  <a:srgbClr val="1166BB"/>
                </a:solidFill>
              </a:rPr>
              <a:t>!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ja-JP" sz="2200" smtClean="0">
                <a:solidFill>
                  <a:srgbClr val="1166BB"/>
                </a:solidFill>
              </a:rPr>
              <a:t>NUnit, NCover, FxCop …</a:t>
            </a:r>
            <a:br>
              <a:rPr lang="en-US" altLang="ja-JP" sz="2200" smtClean="0">
                <a:solidFill>
                  <a:srgbClr val="1166BB"/>
                </a:solidFill>
              </a:rPr>
            </a:br>
            <a:r>
              <a:rPr lang="en-US" altLang="ja-JP" sz="2200" smtClean="0">
                <a:solidFill>
                  <a:srgbClr val="1166BB"/>
                </a:solidFill>
              </a:rPr>
              <a:t/>
            </a:r>
            <a:br>
              <a:rPr lang="en-US" altLang="ja-JP" sz="2200" smtClean="0">
                <a:solidFill>
                  <a:srgbClr val="1166BB"/>
                </a:solidFill>
              </a:rPr>
            </a:br>
            <a:endParaRPr lang="en-US" altLang="ja-JP" sz="2200" smtClean="0">
              <a:solidFill>
                <a:srgbClr val="1166B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sz="3200" b="1" smtClean="0">
                <a:solidFill>
                  <a:srgbClr val="C00000"/>
                </a:solidFill>
              </a:rPr>
              <a:t>こんなものを作ってみよう</a:t>
            </a:r>
            <a:endParaRPr lang="en-US" altLang="ja-JP" sz="3200" b="1" smtClean="0">
              <a:solidFill>
                <a:srgbClr val="C0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2513"/>
            <a:ext cx="4043363" cy="5073650"/>
          </a:xfrm>
        </p:spPr>
        <p:txBody>
          <a:bodyPr/>
          <a:lstStyle/>
          <a:p>
            <a:pPr eaLnBrk="1" hangingPunct="1"/>
            <a:r>
              <a:rPr lang="ja-JP" altLang="ja-JP" sz="2400" smtClean="0"/>
              <a:t>どんなもの</a:t>
            </a:r>
            <a:r>
              <a:rPr lang="ja-JP" altLang="en-US" sz="2400" smtClean="0"/>
              <a:t>?</a:t>
            </a:r>
            <a:endParaRPr lang="en-US" altLang="ja-JP" sz="2400" smtClean="0">
              <a:solidFill>
                <a:srgbClr val="1166BB"/>
              </a:solidFill>
            </a:endParaRPr>
          </a:p>
          <a:p>
            <a:pPr lvl="1" eaLnBrk="1" hangingPunct="1"/>
            <a:r>
              <a:rPr lang="ja-JP" altLang="en-US" sz="2000" smtClean="0">
                <a:solidFill>
                  <a:srgbClr val="1166BB"/>
                </a:solidFill>
              </a:rPr>
              <a:t>誕生日までの日数を答えてくれる。</a:t>
            </a:r>
            <a:r>
              <a:rPr lang="ja-JP" altLang="en-US" sz="1200" smtClean="0">
                <a:solidFill>
                  <a:srgbClr val="1166BB"/>
                </a:solidFill>
              </a:rPr>
              <a:t/>
            </a:r>
            <a:br>
              <a:rPr lang="ja-JP" altLang="en-US" sz="1200" smtClean="0">
                <a:solidFill>
                  <a:srgbClr val="1166BB"/>
                </a:solidFill>
              </a:rPr>
            </a:br>
            <a:endParaRPr lang="ja-JP" altLang="en-US" sz="1200" smtClean="0"/>
          </a:p>
          <a:p>
            <a:pPr eaLnBrk="1" hangingPunct="1"/>
            <a:r>
              <a:rPr lang="ja-JP" altLang="en-US" sz="2400" smtClean="0"/>
              <a:t>どんな構造</a:t>
            </a:r>
            <a:r>
              <a:rPr lang="en-US" altLang="ja-JP" sz="2400" smtClean="0"/>
              <a:t>?</a:t>
            </a:r>
            <a:endParaRPr lang="ja-JP" altLang="en-US" sz="2400" smtClean="0">
              <a:solidFill>
                <a:srgbClr val="1166BB"/>
              </a:solidFill>
            </a:endParaRPr>
          </a:p>
          <a:p>
            <a:pPr lvl="1" eaLnBrk="1" hangingPunct="1"/>
            <a:r>
              <a:rPr lang="en-US" altLang="ja-JP" sz="2000" smtClean="0">
                <a:solidFill>
                  <a:srgbClr val="1166BB"/>
                </a:solidFill>
              </a:rPr>
              <a:t>WPF </a:t>
            </a:r>
            <a:r>
              <a:rPr lang="ja-JP" altLang="en-US" sz="2000" smtClean="0">
                <a:solidFill>
                  <a:srgbClr val="1166BB"/>
                </a:solidFill>
              </a:rPr>
              <a:t>の画面</a:t>
            </a:r>
          </a:p>
          <a:p>
            <a:pPr lvl="1" eaLnBrk="1" hangingPunct="1"/>
            <a:r>
              <a:rPr lang="ja-JP" altLang="en-US" sz="2000" smtClean="0">
                <a:solidFill>
                  <a:srgbClr val="1166BB"/>
                </a:solidFill>
              </a:rPr>
              <a:t>画面を抽象化したモデル</a:t>
            </a:r>
          </a:p>
          <a:p>
            <a:pPr lvl="1" eaLnBrk="1" hangingPunct="1"/>
            <a:r>
              <a:rPr lang="ja-JP" altLang="en-US" sz="2000" smtClean="0">
                <a:solidFill>
                  <a:srgbClr val="1166BB"/>
                </a:solidFill>
              </a:rPr>
              <a:t>返答を作るロジック</a:t>
            </a:r>
            <a:r>
              <a:rPr lang="ja-JP" altLang="en-US" sz="1200" smtClean="0">
                <a:solidFill>
                  <a:srgbClr val="1166BB"/>
                </a:solidFill>
              </a:rPr>
              <a:t/>
            </a:r>
            <a:br>
              <a:rPr lang="ja-JP" altLang="en-US" sz="1200" smtClean="0">
                <a:solidFill>
                  <a:srgbClr val="1166BB"/>
                </a:solidFill>
              </a:rPr>
            </a:br>
            <a:endParaRPr lang="ja-JP" altLang="en-US" sz="1200" smtClean="0">
              <a:solidFill>
                <a:srgbClr val="1166BB"/>
              </a:solidFill>
            </a:endParaRPr>
          </a:p>
          <a:p>
            <a:pPr eaLnBrk="1" hangingPunct="1"/>
            <a:r>
              <a:rPr lang="ja-JP" altLang="en-US" sz="2400" smtClean="0"/>
              <a:t>単体テストできるのは</a:t>
            </a:r>
            <a:r>
              <a:rPr lang="en-US" altLang="ja-JP" sz="2400" smtClean="0"/>
              <a:t>?</a:t>
            </a:r>
          </a:p>
          <a:p>
            <a:pPr lvl="1" eaLnBrk="1" hangingPunct="1"/>
            <a:r>
              <a:rPr lang="ja-JP" altLang="en-US" sz="2000" smtClean="0">
                <a:solidFill>
                  <a:srgbClr val="1166BB"/>
                </a:solidFill>
              </a:rPr>
              <a:t>ロジック部分のみ</a:t>
            </a:r>
          </a:p>
          <a:p>
            <a:pPr lvl="1" eaLnBrk="1" hangingPunct="1"/>
            <a:r>
              <a:rPr lang="en-US" altLang="ja-JP" sz="2000" smtClean="0">
                <a:solidFill>
                  <a:srgbClr val="1166BB"/>
                </a:solidFill>
              </a:rPr>
              <a:t>UI </a:t>
            </a:r>
            <a:r>
              <a:rPr lang="ja-JP" altLang="en-US" sz="2000" smtClean="0">
                <a:solidFill>
                  <a:srgbClr val="1166BB"/>
                </a:solidFill>
              </a:rPr>
              <a:t>は、 まだ難しい</a:t>
            </a:r>
            <a:endParaRPr lang="en-US" altLang="ja-JP" sz="2000" smtClean="0">
              <a:solidFill>
                <a:srgbClr val="1166BB"/>
              </a:solidFill>
            </a:endParaRPr>
          </a:p>
        </p:txBody>
      </p:sp>
      <p:pic>
        <p:nvPicPr>
          <p:cNvPr id="6148" name="図 4" descr="Sample01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3" y="1052513"/>
            <a:ext cx="4000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4214813" y="4149725"/>
            <a:ext cx="4244975" cy="1512888"/>
          </a:xfrm>
          <a:prstGeom prst="wedgeEllipseCallout">
            <a:avLst>
              <a:gd name="adj1" fmla="val -59477"/>
              <a:gd name="adj2" fmla="val -1625"/>
            </a:avLst>
          </a:prstGeom>
          <a:solidFill>
            <a:srgbClr val="99CCFF">
              <a:alpha val="59999"/>
            </a:srgbClr>
          </a:solidFill>
          <a:ln w="12700">
            <a:solidFill>
              <a:srgbClr val="1166BB"/>
            </a:solidFill>
            <a:miter lim="800000"/>
            <a:headEnd/>
            <a:tailEnd/>
          </a:ln>
        </p:spPr>
        <p:txBody>
          <a:bodyPr/>
          <a:lstStyle/>
          <a:p>
            <a:r>
              <a:rPr lang="ja-JP" altLang="en-US"/>
              <a:t/>
            </a:r>
            <a:br>
              <a:rPr lang="ja-JP" altLang="en-US"/>
            </a:br>
            <a:r>
              <a:rPr lang="ja-JP" altLang="en-US" sz="1600">
                <a:solidFill>
                  <a:srgbClr val="FF3300"/>
                </a:solidFill>
                <a:ea typeface="メイリオ" pitchFamily="50" charset="-128"/>
              </a:rPr>
              <a:t>・ </a:t>
            </a:r>
            <a:r>
              <a:rPr lang="en-US" altLang="ja-JP" sz="1600">
                <a:solidFill>
                  <a:srgbClr val="FF3300"/>
                </a:solidFill>
                <a:ea typeface="メイリオ" pitchFamily="50" charset="-128"/>
              </a:rPr>
              <a:t>UI </a:t>
            </a:r>
            <a:r>
              <a:rPr lang="ja-JP" altLang="en-US" sz="1600">
                <a:solidFill>
                  <a:srgbClr val="FF3300"/>
                </a:solidFill>
                <a:ea typeface="メイリオ" pitchFamily="50" charset="-128"/>
              </a:rPr>
              <a:t>とロジックを分離すべし</a:t>
            </a:r>
          </a:p>
          <a:p>
            <a:r>
              <a:rPr lang="ja-JP" altLang="en-US" sz="1600">
                <a:solidFill>
                  <a:srgbClr val="FF3300"/>
                </a:solidFill>
                <a:ea typeface="メイリオ" pitchFamily="50" charset="-128"/>
              </a:rPr>
              <a:t>・ </a:t>
            </a:r>
            <a:r>
              <a:rPr lang="en-US" altLang="ja-JP" sz="1600">
                <a:solidFill>
                  <a:srgbClr val="FF3300"/>
                </a:solidFill>
                <a:ea typeface="メイリオ" pitchFamily="50" charset="-128"/>
              </a:rPr>
              <a:t>UI </a:t>
            </a:r>
            <a:r>
              <a:rPr lang="ja-JP" altLang="en-US" sz="1600">
                <a:solidFill>
                  <a:srgbClr val="FF3300"/>
                </a:solidFill>
                <a:ea typeface="メイリオ" pitchFamily="50" charset="-128"/>
              </a:rPr>
              <a:t>のコード量は減らすべし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sz="3200" b="1" smtClean="0">
                <a:solidFill>
                  <a:srgbClr val="C00000"/>
                </a:solidFill>
              </a:rPr>
              <a:t>DEMO 0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2513"/>
            <a:ext cx="8115300" cy="5073650"/>
          </a:xfrm>
        </p:spPr>
        <p:txBody>
          <a:bodyPr/>
          <a:lstStyle/>
          <a:p>
            <a:pPr eaLnBrk="1" hangingPunct="1"/>
            <a:endParaRPr lang="en-US" altLang="ja-JP" sz="2000" smtClean="0">
              <a:solidFill>
                <a:srgbClr val="1166BB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39999">
                <a:srgbClr val="0A128C">
                  <a:alpha val="49000"/>
                </a:srgbClr>
              </a:gs>
              <a:gs pos="70000">
                <a:srgbClr val="181CC7">
                  <a:alpha val="50000"/>
                </a:srgbClr>
              </a:gs>
              <a:gs pos="88000">
                <a:srgbClr val="7005D4">
                  <a:alpha val="50000"/>
                </a:srgbClr>
              </a:gs>
              <a:gs pos="100000">
                <a:srgbClr val="8C3D91">
                  <a:alpha val="50000"/>
                </a:srgbClr>
              </a:gs>
            </a:gsLst>
            <a:lin ang="5400000" scaled="0"/>
          </a:gradFill>
        </p:spPr>
        <p:txBody>
          <a:bodyPr anchor="ctr"/>
          <a:lstStyle/>
          <a:p>
            <a:pPr algn="ctr">
              <a:defRPr/>
            </a:pPr>
            <a:r>
              <a:rPr lang="en-US" altLang="ja-JP" sz="7200" b="1" dirty="0">
                <a:solidFill>
                  <a:schemeClr val="bg1"/>
                </a:solidFill>
                <a:latin typeface="+mj-ea"/>
                <a:ea typeface="+mj-ea"/>
              </a:rPr>
              <a:t>DEMO</a:t>
            </a:r>
          </a:p>
          <a:p>
            <a:pPr algn="ctr">
              <a:defRPr/>
            </a:pPr>
            <a:endParaRPr lang="en-US" altLang="ja-JP" sz="6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ja-JP" altLang="en-US" sz="4400" b="1" dirty="0">
                <a:solidFill>
                  <a:schemeClr val="bg1"/>
                </a:solidFill>
                <a:latin typeface="+mj-ea"/>
                <a:ea typeface="+mj-ea"/>
              </a:rPr>
              <a:t>画面 </a:t>
            </a:r>
            <a:r>
              <a:rPr lang="en-US" altLang="ja-JP" sz="4400" b="1" dirty="0">
                <a:solidFill>
                  <a:schemeClr val="bg1"/>
                </a:solidFill>
                <a:latin typeface="+mj-ea"/>
                <a:ea typeface="+mj-ea"/>
              </a:rPr>
              <a:t>/ </a:t>
            </a:r>
            <a:r>
              <a:rPr lang="en-US" altLang="ja-JP" sz="4400" b="1" dirty="0" err="1">
                <a:solidFill>
                  <a:schemeClr val="bg1"/>
                </a:solidFill>
                <a:latin typeface="+mj-ea"/>
                <a:ea typeface="+mj-ea"/>
              </a:rPr>
              <a:t>UIModel</a:t>
            </a:r>
            <a:r>
              <a:rPr lang="en-US" altLang="ja-JP" sz="4400" b="1" dirty="0">
                <a:solidFill>
                  <a:schemeClr val="bg1"/>
                </a:solidFill>
                <a:latin typeface="+mj-ea"/>
                <a:ea typeface="+mj-ea"/>
              </a:rPr>
              <a:t> / Logic </a:t>
            </a:r>
            <a:r>
              <a:rPr lang="ja-JP" altLang="en-US" sz="4400" b="1" dirty="0">
                <a:solidFill>
                  <a:schemeClr val="bg1"/>
                </a:solidFill>
                <a:latin typeface="+mj-ea"/>
                <a:ea typeface="+mj-ea"/>
              </a:rPr>
              <a:t>の</a:t>
            </a:r>
            <a:r>
              <a:rPr lang="en-US" altLang="ja-JP" sz="4400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ja-JP" sz="4400" b="1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ja-JP" altLang="en-US" sz="4400" b="1" dirty="0">
                <a:solidFill>
                  <a:schemeClr val="bg1"/>
                </a:solidFill>
                <a:latin typeface="+mj-ea"/>
                <a:ea typeface="+mj-ea"/>
              </a:rPr>
              <a:t>スケルトン まで作っておく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sz="3200" b="1" smtClean="0">
                <a:solidFill>
                  <a:srgbClr val="C00000"/>
                </a:solidFill>
              </a:rPr>
              <a:t>最初の一歩</a:t>
            </a:r>
            <a:endParaRPr lang="en-US" altLang="ja-JP" sz="3200" b="1" smtClean="0">
              <a:solidFill>
                <a:srgbClr val="C00000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ja-JP" altLang="en-US" sz="2800" smtClean="0"/>
              <a:t>1</a:t>
            </a:r>
            <a:r>
              <a:rPr lang="en-US" altLang="ja-JP" sz="2800" smtClean="0"/>
              <a:t>. [</a:t>
            </a:r>
            <a:r>
              <a:rPr lang="ja-JP" altLang="en-US" sz="2800" smtClean="0"/>
              <a:t>製品</a:t>
            </a:r>
            <a:r>
              <a:rPr lang="en-US" altLang="ja-JP" sz="2800" smtClean="0"/>
              <a:t>] </a:t>
            </a:r>
            <a:r>
              <a:rPr lang="ja-JP" altLang="ja-JP" sz="2800" smtClean="0"/>
              <a:t>スケルトンを書く</a:t>
            </a:r>
            <a:endParaRPr lang="en-US" altLang="ja-JP" sz="2800" smtClean="0">
              <a:solidFill>
                <a:srgbClr val="1166BB"/>
              </a:solidFill>
            </a:endParaRPr>
          </a:p>
          <a:p>
            <a:pPr lvl="1" eaLnBrk="1" hangingPunct="1"/>
            <a:r>
              <a:rPr lang="ja-JP" altLang="en-US" sz="2400" smtClean="0">
                <a:solidFill>
                  <a:srgbClr val="1166BB"/>
                </a:solidFill>
              </a:rPr>
              <a:t>メソッドのシグネチャと、 仮の </a:t>
            </a:r>
            <a:r>
              <a:rPr lang="en-US" altLang="ja-JP" sz="2400" smtClean="0">
                <a:solidFill>
                  <a:srgbClr val="1166BB"/>
                </a:solidFill>
              </a:rPr>
              <a:t>return </a:t>
            </a:r>
            <a:r>
              <a:rPr lang="ja-JP" altLang="en-US" sz="2400" smtClean="0">
                <a:solidFill>
                  <a:srgbClr val="1166BB"/>
                </a:solidFill>
              </a:rPr>
              <a:t>文を書く。</a:t>
            </a:r>
          </a:p>
          <a:p>
            <a:pPr lvl="1" eaLnBrk="1" hangingPunct="1"/>
            <a:r>
              <a:rPr lang="en-US" altLang="ja-JP" sz="2400" smtClean="0">
                <a:solidFill>
                  <a:srgbClr val="1166BB"/>
                </a:solidFill>
              </a:rPr>
              <a:t>TDD </a:t>
            </a:r>
            <a:r>
              <a:rPr lang="ja-JP" altLang="en-US" sz="2400" smtClean="0">
                <a:solidFill>
                  <a:srgbClr val="1166BB"/>
                </a:solidFill>
              </a:rPr>
              <a:t>の本来の流儀からは、 外れている。</a:t>
            </a:r>
            <a:endParaRPr lang="ja-JP" altLang="en-US" sz="2400" smtClean="0"/>
          </a:p>
          <a:p>
            <a:pPr eaLnBrk="1" hangingPunct="1"/>
            <a:r>
              <a:rPr lang="en-US" altLang="ja-JP" sz="2800" smtClean="0"/>
              <a:t>2. </a:t>
            </a:r>
            <a:r>
              <a:rPr lang="ja-JP" altLang="en-US" sz="2800" smtClean="0"/>
              <a:t>単体テストを生成する</a:t>
            </a:r>
            <a:endParaRPr lang="ja-JP" altLang="en-US" sz="2800" smtClean="0">
              <a:solidFill>
                <a:srgbClr val="1166BB"/>
              </a:solidFill>
            </a:endParaRPr>
          </a:p>
          <a:p>
            <a:pPr lvl="1" eaLnBrk="1" hangingPunct="1"/>
            <a:r>
              <a:rPr lang="ja-JP" altLang="en-US" sz="2400" smtClean="0">
                <a:solidFill>
                  <a:srgbClr val="1166BB"/>
                </a:solidFill>
              </a:rPr>
              <a:t>「単体テストウィザード」を使って、 単体テストコードを自動生成する。</a:t>
            </a:r>
          </a:p>
          <a:p>
            <a:pPr eaLnBrk="1" hangingPunct="1"/>
            <a:r>
              <a:rPr lang="en-US" altLang="ja-JP" sz="2800" smtClean="0"/>
              <a:t>3. [</a:t>
            </a:r>
            <a:r>
              <a:rPr lang="ja-JP" altLang="en-US" sz="2800" smtClean="0"/>
              <a:t>テスト</a:t>
            </a:r>
            <a:r>
              <a:rPr lang="en-US" altLang="ja-JP" sz="2800" smtClean="0"/>
              <a:t>] </a:t>
            </a:r>
            <a:r>
              <a:rPr lang="ja-JP" altLang="en-US" sz="2800" smtClean="0"/>
              <a:t>テストコードを書く</a:t>
            </a:r>
          </a:p>
          <a:p>
            <a:pPr eaLnBrk="1" hangingPunct="1"/>
            <a:r>
              <a:rPr lang="en-US" altLang="ja-JP" sz="2800" smtClean="0"/>
              <a:t>4. </a:t>
            </a:r>
            <a:r>
              <a:rPr lang="ja-JP" altLang="en-US" sz="2800" smtClean="0"/>
              <a:t>テストをする </a:t>
            </a:r>
            <a:r>
              <a:rPr lang="en-US" altLang="ja-JP" sz="2800" smtClean="0"/>
              <a:t>( </a:t>
            </a:r>
            <a:r>
              <a:rPr lang="ja-JP" altLang="en-US" sz="2800" smtClean="0">
                <a:solidFill>
                  <a:srgbClr val="FF0000"/>
                </a:solidFill>
              </a:rPr>
              <a:t>失敗</a:t>
            </a:r>
            <a:r>
              <a:rPr lang="ja-JP" altLang="en-US" sz="2800" smtClean="0"/>
              <a:t>するはず </a:t>
            </a:r>
            <a:r>
              <a:rPr lang="en-US" altLang="ja-JP" sz="2800" smtClean="0"/>
              <a:t>)</a:t>
            </a:r>
          </a:p>
          <a:p>
            <a:pPr eaLnBrk="1" hangingPunct="1"/>
            <a:r>
              <a:rPr lang="en-US" altLang="ja-JP" sz="2800" smtClean="0"/>
              <a:t>5. [</a:t>
            </a:r>
            <a:r>
              <a:rPr lang="ja-JP" altLang="en-US" sz="2800" smtClean="0"/>
              <a:t>製品</a:t>
            </a:r>
            <a:r>
              <a:rPr lang="en-US" altLang="ja-JP" sz="2800" smtClean="0"/>
              <a:t>] </a:t>
            </a:r>
            <a:r>
              <a:rPr lang="ja-JP" altLang="en-US" sz="2800" smtClean="0"/>
              <a:t>テストを通るだけのコードを書く</a:t>
            </a:r>
          </a:p>
          <a:p>
            <a:pPr eaLnBrk="1" hangingPunct="1"/>
            <a:r>
              <a:rPr lang="en-US" altLang="ja-JP" sz="2800" smtClean="0"/>
              <a:t>6. </a:t>
            </a:r>
            <a:r>
              <a:rPr lang="ja-JP" altLang="en-US" sz="2800" smtClean="0"/>
              <a:t>テストをする </a:t>
            </a:r>
            <a:r>
              <a:rPr lang="en-US" altLang="ja-JP" sz="2800" smtClean="0"/>
              <a:t>( </a:t>
            </a:r>
            <a:r>
              <a:rPr lang="ja-JP" altLang="en-US" sz="2800" smtClean="0">
                <a:solidFill>
                  <a:srgbClr val="00CC00"/>
                </a:solidFill>
              </a:rPr>
              <a:t>成功</a:t>
            </a:r>
            <a:r>
              <a:rPr lang="ja-JP" altLang="en-US" sz="2800" smtClean="0"/>
              <a:t>するまで </a:t>
            </a:r>
            <a:r>
              <a:rPr lang="en-US" altLang="ja-JP" sz="2800" smtClean="0"/>
              <a:t>)</a:t>
            </a:r>
          </a:p>
          <a:p>
            <a:pPr eaLnBrk="1" hangingPunct="1"/>
            <a:endParaRPr lang="en-US" altLang="ja-JP" sz="2800" smtClean="0">
              <a:solidFill>
                <a:srgbClr val="1166B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ja-JP" sz="3200" b="1" smtClean="0">
                <a:solidFill>
                  <a:srgbClr val="C00000"/>
                </a:solidFill>
              </a:rPr>
              <a:t>DEMO 1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052513"/>
            <a:ext cx="8115300" cy="5073650"/>
          </a:xfrm>
        </p:spPr>
        <p:txBody>
          <a:bodyPr/>
          <a:lstStyle/>
          <a:p>
            <a:pPr eaLnBrk="1" hangingPunct="1"/>
            <a:endParaRPr lang="en-US" altLang="ja-JP" sz="2000" smtClean="0">
              <a:solidFill>
                <a:srgbClr val="1166BB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0000">
                  <a:alpha val="50000"/>
                </a:srgbClr>
              </a:gs>
              <a:gs pos="39999">
                <a:srgbClr val="0A128C">
                  <a:alpha val="49000"/>
                </a:srgbClr>
              </a:gs>
              <a:gs pos="70000">
                <a:srgbClr val="181CC7">
                  <a:alpha val="50000"/>
                </a:srgbClr>
              </a:gs>
              <a:gs pos="88000">
                <a:srgbClr val="7005D4">
                  <a:alpha val="50000"/>
                </a:srgbClr>
              </a:gs>
              <a:gs pos="100000">
                <a:srgbClr val="8C3D91">
                  <a:alpha val="50000"/>
                </a:srgbClr>
              </a:gs>
            </a:gsLst>
            <a:lin ang="5400000" scaled="0"/>
          </a:gradFill>
        </p:spPr>
        <p:txBody>
          <a:bodyPr anchor="ctr"/>
          <a:lstStyle/>
          <a:p>
            <a:pPr algn="ctr">
              <a:defRPr/>
            </a:pPr>
            <a:r>
              <a:rPr lang="en-US" altLang="ja-JP" sz="7200" b="1" dirty="0">
                <a:solidFill>
                  <a:schemeClr val="bg1"/>
                </a:solidFill>
                <a:latin typeface="+mj-ea"/>
                <a:ea typeface="+mj-ea"/>
              </a:rPr>
              <a:t>DEMO</a:t>
            </a:r>
          </a:p>
          <a:p>
            <a:pPr algn="ctr">
              <a:defRPr/>
            </a:pPr>
            <a:endParaRPr lang="en-US" altLang="ja-JP" sz="6000" b="1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>
              <a:defRPr/>
            </a:pPr>
            <a:r>
              <a:rPr lang="ja-JP" altLang="en-US" sz="4400" b="1" dirty="0">
                <a:solidFill>
                  <a:schemeClr val="bg1"/>
                </a:solidFill>
                <a:latin typeface="+mj-ea"/>
                <a:ea typeface="+mj-ea"/>
              </a:rPr>
              <a:t>最初のテスト と</a:t>
            </a:r>
            <a:r>
              <a:rPr lang="en-US" altLang="ja-JP" sz="4400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ja-JP" sz="4400" b="1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ja-JP" altLang="en-US" sz="4400" b="1" dirty="0">
                <a:solidFill>
                  <a:schemeClr val="bg1"/>
                </a:solidFill>
                <a:latin typeface="+mj-ea"/>
                <a:ea typeface="+mj-ea"/>
              </a:rPr>
              <a:t>コードカバレッジや</a:t>
            </a:r>
            <a:r>
              <a:rPr lang="en-US" altLang="ja-JP" sz="4400" b="1" dirty="0">
                <a:solidFill>
                  <a:schemeClr val="bg1"/>
                </a:solidFill>
                <a:latin typeface="+mj-ea"/>
                <a:ea typeface="+mj-ea"/>
              </a:rPr>
              <a:t/>
            </a:r>
            <a:br>
              <a:rPr lang="en-US" altLang="ja-JP" sz="4400" b="1" dirty="0">
                <a:solidFill>
                  <a:schemeClr val="bg1"/>
                </a:solidFill>
                <a:latin typeface="+mj-ea"/>
                <a:ea typeface="+mj-ea"/>
              </a:rPr>
            </a:br>
            <a:r>
              <a:rPr lang="ja-JP" altLang="en-US" sz="4400" b="1" dirty="0">
                <a:solidFill>
                  <a:schemeClr val="bg1"/>
                </a:solidFill>
                <a:latin typeface="+mj-ea"/>
                <a:ea typeface="+mj-ea"/>
              </a:rPr>
              <a:t>コード分析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ja-JP" altLang="en-US" sz="3200" b="1" smtClean="0">
                <a:solidFill>
                  <a:srgbClr val="C00000"/>
                </a:solidFill>
              </a:rPr>
              <a:t>コードの品質保証</a:t>
            </a:r>
            <a:endParaRPr lang="en-US" altLang="ja-JP" sz="3200" b="1" smtClean="0">
              <a:solidFill>
                <a:srgbClr val="C00000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ja-JP" sz="1800" smtClean="0"/>
              <a:t>※ </a:t>
            </a:r>
            <a:r>
              <a:rPr lang="ja-JP" altLang="en-US" sz="1800" smtClean="0"/>
              <a:t>以下は、</a:t>
            </a:r>
            <a:r>
              <a:rPr lang="en-US" altLang="ja-JP" sz="1800" smtClean="0"/>
              <a:t>Team System </a:t>
            </a:r>
            <a:r>
              <a:rPr lang="ja-JP" altLang="en-US" sz="1800" smtClean="0"/>
              <a:t>の機能</a:t>
            </a:r>
            <a:br>
              <a:rPr lang="ja-JP" altLang="en-US" sz="1800" smtClean="0"/>
            </a:br>
            <a:endParaRPr lang="ja-JP" altLang="en-US" sz="1800" smtClean="0"/>
          </a:p>
          <a:p>
            <a:pPr eaLnBrk="1" hangingPunct="1">
              <a:lnSpc>
                <a:spcPct val="80000"/>
              </a:lnSpc>
            </a:pPr>
            <a:r>
              <a:rPr lang="ja-JP" altLang="ja-JP" sz="2000" smtClean="0"/>
              <a:t>テストカバレッジ</a:t>
            </a:r>
            <a:endParaRPr lang="en-US" altLang="ja-JP" sz="2000" smtClean="0">
              <a:solidFill>
                <a:srgbClr val="1166BB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ja-JP" altLang="en-US" sz="1600" smtClean="0">
                <a:solidFill>
                  <a:srgbClr val="1166BB"/>
                </a:solidFill>
              </a:rPr>
              <a:t>単体テストのときに、 実行されたコード行をカウント。 ソースを色分けして表示。 </a:t>
            </a:r>
            <a:r>
              <a:rPr lang="en-US" altLang="ja-JP" sz="1600" smtClean="0">
                <a:solidFill>
                  <a:srgbClr val="1166BB"/>
                </a:solidFill>
              </a:rPr>
              <a:t>( C0 </a:t>
            </a:r>
            <a:r>
              <a:rPr lang="ja-JP" altLang="en-US" sz="1600" smtClean="0">
                <a:solidFill>
                  <a:srgbClr val="1166BB"/>
                </a:solidFill>
              </a:rPr>
              <a:t>カバレッジ </a:t>
            </a:r>
            <a:r>
              <a:rPr lang="en-US" altLang="ja-JP" sz="1600" smtClean="0">
                <a:solidFill>
                  <a:srgbClr val="1166BB"/>
                </a:solidFill>
              </a:rPr>
              <a:t>)</a:t>
            </a:r>
            <a:br>
              <a:rPr lang="en-US" altLang="ja-JP" sz="1600" smtClean="0">
                <a:solidFill>
                  <a:srgbClr val="1166BB"/>
                </a:solidFill>
              </a:rPr>
            </a:br>
            <a:r>
              <a:rPr lang="en-US" altLang="ja-JP" sz="1600" smtClean="0"/>
              <a:t>http://msdn2.microsoft.com/ja-jp/library/y8hcsad3.aspx</a:t>
            </a:r>
            <a:endParaRPr lang="en-US" altLang="ja-JP" sz="1600" smtClean="0">
              <a:solidFill>
                <a:srgbClr val="1166BB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ja-JP" altLang="en-US" sz="1600" smtClean="0">
                <a:solidFill>
                  <a:srgbClr val="1166BB"/>
                </a:solidFill>
              </a:rPr>
              <a:t>カバーされていないコード </a:t>
            </a:r>
            <a:r>
              <a:rPr lang="en-US" altLang="ja-JP" sz="1600" smtClean="0">
                <a:solidFill>
                  <a:srgbClr val="1166BB"/>
                </a:solidFill>
              </a:rPr>
              <a:t>== </a:t>
            </a:r>
            <a:r>
              <a:rPr lang="ja-JP" altLang="en-US" sz="1600" smtClean="0">
                <a:solidFill>
                  <a:srgbClr val="1166BB"/>
                </a:solidFill>
              </a:rPr>
              <a:t>不要なコード </a:t>
            </a:r>
            <a:r>
              <a:rPr lang="en-US" altLang="ja-JP" sz="1600" smtClean="0">
                <a:solidFill>
                  <a:srgbClr val="1166BB"/>
                </a:solidFill>
              </a:rPr>
              <a:t>(?)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en-US" sz="1600" smtClean="0">
                <a:solidFill>
                  <a:srgbClr val="1166BB"/>
                </a:solidFill>
              </a:rPr>
              <a:t>オープンソース</a:t>
            </a:r>
            <a:r>
              <a:rPr lang="en-US" altLang="ja-JP" sz="1600" smtClean="0">
                <a:solidFill>
                  <a:srgbClr val="1166BB"/>
                </a:solidFill>
              </a:rPr>
              <a:t>: NCover &amp; NCoverExplorer</a:t>
            </a:r>
            <a:br>
              <a:rPr lang="en-US" altLang="ja-JP" sz="1600" smtClean="0">
                <a:solidFill>
                  <a:srgbClr val="1166BB"/>
                </a:solidFill>
              </a:rPr>
            </a:br>
            <a:endParaRPr lang="ja-JP" altLang="en-US" sz="1600" smtClean="0"/>
          </a:p>
          <a:p>
            <a:pPr eaLnBrk="1" hangingPunct="1">
              <a:lnSpc>
                <a:spcPct val="80000"/>
              </a:lnSpc>
            </a:pPr>
            <a:r>
              <a:rPr lang="ja-JP" altLang="en-US" sz="2000" smtClean="0"/>
              <a:t>コード分析</a:t>
            </a:r>
            <a:r>
              <a:rPr lang="en-US" altLang="ja-JP" sz="1800" smtClean="0"/>
              <a:t> </a:t>
            </a:r>
            <a:endParaRPr lang="ja-JP" altLang="en-US" sz="1800" smtClean="0">
              <a:solidFill>
                <a:srgbClr val="1166BB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altLang="ja-JP" sz="1600" smtClean="0">
                <a:solidFill>
                  <a:srgbClr val="1166BB"/>
                </a:solidFill>
              </a:rPr>
              <a:t>Microsoft </a:t>
            </a:r>
            <a:r>
              <a:rPr lang="ja-JP" altLang="en-US" sz="1600" smtClean="0">
                <a:solidFill>
                  <a:srgbClr val="1166BB"/>
                </a:solidFill>
              </a:rPr>
              <a:t>の基準に沿ったコーディングをしているか、 チェック。</a:t>
            </a:r>
            <a:br>
              <a:rPr lang="ja-JP" altLang="en-US" sz="1600" smtClean="0">
                <a:solidFill>
                  <a:srgbClr val="1166BB"/>
                </a:solidFill>
              </a:rPr>
            </a:br>
            <a:r>
              <a:rPr lang="en-US" altLang="ja-JP" sz="1600" smtClean="0"/>
              <a:t>http://msdn2.microsoft.com/ja-jp/library/y8hcsad3.aspx</a:t>
            </a:r>
            <a:endParaRPr lang="ja-JP" altLang="en-US" sz="1600" smtClean="0">
              <a:solidFill>
                <a:srgbClr val="1166BB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ja-JP" altLang="en-US" sz="1600" smtClean="0">
                <a:solidFill>
                  <a:srgbClr val="1166BB"/>
                </a:solidFill>
              </a:rPr>
              <a:t>無視することもできるけど、 後で泣くのは誰</a:t>
            </a:r>
            <a:r>
              <a:rPr lang="en-US" altLang="ja-JP" sz="1600" smtClean="0">
                <a:solidFill>
                  <a:srgbClr val="1166BB"/>
                </a:solidFill>
              </a:rPr>
              <a:t>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ja-JP" sz="1600" smtClean="0">
                <a:solidFill>
                  <a:srgbClr val="1166BB"/>
                </a:solidFill>
              </a:rPr>
              <a:t>MS </a:t>
            </a:r>
            <a:r>
              <a:rPr lang="ja-JP" altLang="en-US" sz="1600" smtClean="0">
                <a:solidFill>
                  <a:srgbClr val="1166BB"/>
                </a:solidFill>
              </a:rPr>
              <a:t>の無償ツール</a:t>
            </a:r>
            <a:r>
              <a:rPr lang="en-US" altLang="ja-JP" sz="1600" smtClean="0">
                <a:solidFill>
                  <a:srgbClr val="1166BB"/>
                </a:solidFill>
              </a:rPr>
              <a:t>: FxCop</a:t>
            </a:r>
            <a:br>
              <a:rPr lang="en-US" altLang="ja-JP" sz="1600" smtClean="0">
                <a:solidFill>
                  <a:srgbClr val="1166BB"/>
                </a:solidFill>
              </a:rPr>
            </a:br>
            <a:endParaRPr lang="en-US" altLang="ja-JP" sz="1600" smtClean="0">
              <a:solidFill>
                <a:srgbClr val="1166BB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ja-JP" altLang="en-US" sz="2000" smtClean="0"/>
              <a:t>コードメトリックス</a:t>
            </a:r>
          </a:p>
          <a:p>
            <a:pPr lvl="1" eaLnBrk="1" hangingPunct="1">
              <a:lnSpc>
                <a:spcPct val="80000"/>
              </a:lnSpc>
            </a:pPr>
            <a:r>
              <a:rPr lang="ja-JP" altLang="ja-JP" sz="1600" smtClean="0">
                <a:solidFill>
                  <a:srgbClr val="1166BB"/>
                </a:solidFill>
              </a:rPr>
              <a:t>コードの複雑さや保守性を測定</a:t>
            </a:r>
            <a:r>
              <a:rPr lang="ja-JP" altLang="en-US" sz="1600" smtClean="0">
                <a:solidFill>
                  <a:srgbClr val="1166BB"/>
                </a:solidFill>
              </a:rPr>
              <a:t>する。</a:t>
            </a:r>
            <a:br>
              <a:rPr lang="ja-JP" altLang="en-US" sz="1600" smtClean="0">
                <a:solidFill>
                  <a:srgbClr val="1166BB"/>
                </a:solidFill>
              </a:rPr>
            </a:br>
            <a:r>
              <a:rPr lang="en-US" altLang="ja-JP" sz="1600" smtClean="0"/>
              <a:t>http://msdn2.microsoft.com/ja-jp/library/bb385910.aspx</a:t>
            </a:r>
            <a:endParaRPr lang="ja-JP" altLang="en-US" sz="1600" smtClean="0">
              <a:solidFill>
                <a:srgbClr val="1166BB"/>
              </a:solidFill>
            </a:endParaRPr>
          </a:p>
          <a:p>
            <a:pPr lvl="1" eaLnBrk="1" hangingPunct="1">
              <a:lnSpc>
                <a:spcPct val="80000"/>
              </a:lnSpc>
            </a:pPr>
            <a:r>
              <a:rPr lang="ja-JP" altLang="en-US" sz="1600" smtClean="0">
                <a:solidFill>
                  <a:srgbClr val="1166BB"/>
                </a:solidFill>
              </a:rPr>
              <a:t>点数が悪すぎるところは、 リファクタリング候補。</a:t>
            </a:r>
            <a:br>
              <a:rPr lang="ja-JP" altLang="en-US" sz="1600" smtClean="0">
                <a:solidFill>
                  <a:srgbClr val="1166BB"/>
                </a:solidFill>
              </a:rPr>
            </a:br>
            <a:endParaRPr lang="ja-JP" altLang="en-US" sz="1600" smtClean="0">
              <a:solidFill>
                <a:srgbClr val="1166BB"/>
              </a:solidFill>
            </a:endParaRP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en-US" altLang="ja-JP" sz="1600" smtClean="0">
              <a:solidFill>
                <a:srgbClr val="1166BB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スライドマスタN02">
  <a:themeElements>
    <a:clrScheme name="プレゼンテーション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メイリオ">
      <a:majorFont>
        <a:latin typeface="Arial Rounded MT Bold"/>
        <a:ea typeface="メイリオ"/>
        <a:cs typeface=""/>
      </a:majorFont>
      <a:minorFont>
        <a:latin typeface="Arial"/>
        <a:ea typeface="メイリオ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>
    <a:extraClrScheme>
      <a:clrScheme name="プレゼンテーション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プレゼンテーション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プレゼンテーション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スライドマスタN02</Template>
  <TotalTime>2109</TotalTime>
  <Words>792</Words>
  <Application>Microsoft Office PowerPoint</Application>
  <PresentationFormat>画面に合わせる (4:3)</PresentationFormat>
  <Paragraphs>189</Paragraphs>
  <Slides>20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20</vt:i4>
      </vt:variant>
    </vt:vector>
  </HeadingPairs>
  <TitlesOfParts>
    <vt:vector size="28" baseType="lpstr">
      <vt:lpstr>Arial</vt:lpstr>
      <vt:lpstr>ＭＳ Ｐゴシック</vt:lpstr>
      <vt:lpstr>Arial Rounded MT Bold</vt:lpstr>
      <vt:lpstr>メイリオ</vt:lpstr>
      <vt:lpstr>Calibri</vt:lpstr>
      <vt:lpstr>Arial Unicode MS</vt:lpstr>
      <vt:lpstr>Lucida Console</vt:lpstr>
      <vt:lpstr>スライドマスタN02</vt:lpstr>
      <vt:lpstr>Visual Studio 2008 でやる テスト駆動開発</vt:lpstr>
      <vt:lpstr>自己紹介</vt:lpstr>
      <vt:lpstr>テスト駆動開発 ( TDD )</vt:lpstr>
      <vt:lpstr>Visual Studio 2008</vt:lpstr>
      <vt:lpstr>こんなものを作ってみよう</vt:lpstr>
      <vt:lpstr>DEMO 0</vt:lpstr>
      <vt:lpstr>最初の一歩</vt:lpstr>
      <vt:lpstr>DEMO 1</vt:lpstr>
      <vt:lpstr>コードの品質保証</vt:lpstr>
      <vt:lpstr>なぜ単体テストコード?</vt:lpstr>
      <vt:lpstr>TDD は今や常識</vt:lpstr>
      <vt:lpstr>テストメソッドの基本 (1)</vt:lpstr>
      <vt:lpstr>テストメソッドの基本 (2)</vt:lpstr>
      <vt:lpstr>テストメソッドの基本 (3)</vt:lpstr>
      <vt:lpstr>VS便利機能(1) private メソッドのテスト</vt:lpstr>
      <vt:lpstr>DEMO 2</vt:lpstr>
      <vt:lpstr>VS便利機能(2) データドリブン単体テスト</vt:lpstr>
      <vt:lpstr>DEMO 4</vt:lpstr>
      <vt:lpstr>TDD を始めよう</vt:lpstr>
      <vt:lpstr>ありがとうございました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山本</dc:creator>
  <cp:lastModifiedBy>わんくま同盟</cp:lastModifiedBy>
  <cp:revision>61</cp:revision>
  <dcterms:created xsi:type="dcterms:W3CDTF">2008-04-14T09:46:45Z</dcterms:created>
  <dcterms:modified xsi:type="dcterms:W3CDTF">2008-09-13T04:45:32Z</dcterms:modified>
</cp:coreProperties>
</file>