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12"/>
  </p:notesMasterIdLst>
  <p:sldIdLst>
    <p:sldId id="266" r:id="rId2"/>
    <p:sldId id="267" r:id="rId3"/>
    <p:sldId id="268" r:id="rId4"/>
    <p:sldId id="269" r:id="rId5"/>
    <p:sldId id="270" r:id="rId6"/>
    <p:sldId id="271" r:id="rId7"/>
    <p:sldId id="273" r:id="rId8"/>
    <p:sldId id="272" r:id="rId9"/>
    <p:sldId id="274" r:id="rId10"/>
    <p:sldId id="275" r:id="rId11"/>
  </p:sldIdLst>
  <p:sldSz cx="9144000" cy="6858000" type="screen4x3"/>
  <p:notesSz cx="6735763" cy="9866313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encoding="shift_jis"/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>
        <p:scale>
          <a:sx n="100" d="100"/>
          <a:sy n="100" d="100"/>
        </p:scale>
        <p:origin x="-12" y="-3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14763" y="0"/>
            <a:ext cx="2919412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B3C5432-9B07-48EE-A2E3-DE7F89C8A23D}" type="datetimeFigureOut">
              <a:rPr kumimoji="1" lang="ja-JP" altLang="en-US" smtClean="0"/>
              <a:pPr/>
              <a:t>2008/9/13</a:t>
            </a:fld>
            <a:endParaRPr kumimoji="1"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901700" y="739775"/>
            <a:ext cx="493236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73100" y="4686300"/>
            <a:ext cx="5389563" cy="44402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9371013"/>
            <a:ext cx="2919413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14763" y="9371013"/>
            <a:ext cx="2919412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D7189C3-70FD-45C8-AA34-3D07BFDF182C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タイトルと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052513"/>
            <a:ext cx="4038600" cy="50736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052513"/>
            <a:ext cx="4038600" cy="50736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ja-JP" altLang="en-US" noProof="0" smtClean="0"/>
              <a:t>アイコンをクリックして図を追加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3" descr="C:\Users\localnaka\Desktop\3.png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357158" y="285728"/>
            <a:ext cx="8286808" cy="5709181"/>
          </a:xfrm>
          <a:prstGeom prst="rect">
            <a:avLst/>
          </a:prstGeom>
          <a:noFill/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706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ja-JP" altLang="ja-JP" smtClean="0"/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052513"/>
            <a:ext cx="8229600" cy="5073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dirty="0" smtClean="0"/>
              <a:t>マスタ テキストの書式設定</a:t>
            </a:r>
          </a:p>
          <a:p>
            <a:pPr lvl="1"/>
            <a:r>
              <a:rPr lang="ja-JP" altLang="en-US" dirty="0" smtClean="0"/>
              <a:t>第 </a:t>
            </a:r>
            <a:r>
              <a:rPr lang="en-US" altLang="ja-JP" dirty="0" smtClean="0"/>
              <a:t>2 </a:t>
            </a:r>
            <a:r>
              <a:rPr lang="ja-JP" altLang="en-US" dirty="0" smtClean="0"/>
              <a:t>レベル</a:t>
            </a:r>
          </a:p>
          <a:p>
            <a:pPr lvl="2"/>
            <a:r>
              <a:rPr lang="ja-JP" altLang="en-US" dirty="0" smtClean="0"/>
              <a:t>第 </a:t>
            </a:r>
            <a:r>
              <a:rPr lang="en-US" altLang="ja-JP" dirty="0" smtClean="0"/>
              <a:t>3 </a:t>
            </a:r>
            <a:r>
              <a:rPr lang="ja-JP" altLang="en-US" dirty="0" smtClean="0"/>
              <a:t>レベル</a:t>
            </a:r>
          </a:p>
          <a:p>
            <a:pPr lvl="3"/>
            <a:r>
              <a:rPr lang="ja-JP" altLang="en-US" dirty="0" smtClean="0"/>
              <a:t>第 </a:t>
            </a:r>
            <a:r>
              <a:rPr lang="en-US" altLang="ja-JP" dirty="0" smtClean="0"/>
              <a:t>4 </a:t>
            </a:r>
            <a:r>
              <a:rPr lang="ja-JP" altLang="en-US" dirty="0" smtClean="0"/>
              <a:t>レベル</a:t>
            </a:r>
          </a:p>
          <a:p>
            <a:pPr lvl="4"/>
            <a:r>
              <a:rPr lang="ja-JP" altLang="en-US" dirty="0" smtClean="0"/>
              <a:t>第 </a:t>
            </a:r>
            <a:r>
              <a:rPr lang="en-US" altLang="ja-JP" dirty="0" smtClean="0"/>
              <a:t>5 </a:t>
            </a:r>
            <a:r>
              <a:rPr lang="ja-JP" altLang="en-US" dirty="0" smtClean="0"/>
              <a:t>レベル</a:t>
            </a:r>
          </a:p>
        </p:txBody>
      </p:sp>
      <p:sp>
        <p:nvSpPr>
          <p:cNvPr id="4101" name="Rectangle 5"/>
          <p:cNvSpPr>
            <a:spLocks noChangeArrowheads="1"/>
          </p:cNvSpPr>
          <p:nvPr/>
        </p:nvSpPr>
        <p:spPr bwMode="auto">
          <a:xfrm>
            <a:off x="1979613" y="6165850"/>
            <a:ext cx="6624637" cy="571500"/>
          </a:xfrm>
          <a:prstGeom prst="rect">
            <a:avLst/>
          </a:prstGeom>
          <a:solidFill>
            <a:srgbClr val="F3BB50"/>
          </a:solidFill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kumimoji="0" lang="ja-JP" altLang="en-US" sz="2300" dirty="0" err="1">
                <a:solidFill>
                  <a:schemeClr val="tx2"/>
                </a:solidFill>
                <a:ea typeface="ＭＳ Ｐゴシック" pitchFamily="50" charset="-128"/>
              </a:rPr>
              <a:t>わんくま</a:t>
            </a:r>
            <a:r>
              <a:rPr kumimoji="0" lang="ja-JP" altLang="en-US" sz="2300" dirty="0">
                <a:solidFill>
                  <a:schemeClr val="tx2"/>
                </a:solidFill>
                <a:ea typeface="ＭＳ Ｐゴシック" pitchFamily="50" charset="-128"/>
              </a:rPr>
              <a:t>同盟 </a:t>
            </a:r>
            <a:r>
              <a:rPr kumimoji="0" lang="ja-JP" altLang="en-US" sz="2300" dirty="0" smtClean="0">
                <a:solidFill>
                  <a:schemeClr val="tx2"/>
                </a:solidFill>
                <a:ea typeface="ＭＳ Ｐゴシック" pitchFamily="50" charset="-128"/>
              </a:rPr>
              <a:t>名古屋勉強会 </a:t>
            </a:r>
            <a:r>
              <a:rPr kumimoji="0" lang="en-US" altLang="ja-JP" sz="2300" smtClean="0">
                <a:solidFill>
                  <a:schemeClr val="tx2"/>
                </a:solidFill>
                <a:ea typeface="ＭＳ Ｐゴシック" pitchFamily="50" charset="-128"/>
              </a:rPr>
              <a:t>#2</a:t>
            </a:r>
            <a:endParaRPr kumimoji="0" lang="en-US" altLang="ja-JP" sz="2300" dirty="0">
              <a:solidFill>
                <a:schemeClr val="tx2"/>
              </a:solidFill>
              <a:ea typeface="ＭＳ Ｐゴシック" pitchFamily="50" charset="-128"/>
            </a:endParaRPr>
          </a:p>
        </p:txBody>
      </p:sp>
      <p:pic>
        <p:nvPicPr>
          <p:cNvPr id="10" name="Picture 2" descr="C:\Users\localnaka\Desktop\名称未設定1.png"/>
          <p:cNvPicPr>
            <a:picLocks noChangeAspect="1" noChangeArrowheads="1"/>
          </p:cNvPicPr>
          <p:nvPr/>
        </p:nvPicPr>
        <p:blipFill>
          <a:blip r:embed="rId15"/>
          <a:srcRect/>
          <a:stretch>
            <a:fillRect/>
          </a:stretch>
        </p:blipFill>
        <p:spPr bwMode="auto">
          <a:xfrm>
            <a:off x="428596" y="6165056"/>
            <a:ext cx="1643074" cy="572951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2000232" y="1928802"/>
            <a:ext cx="4853636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en-US" altLang="ja-JP" sz="4800" b="1" dirty="0" err="1" smtClean="0"/>
              <a:t>WinUnit</a:t>
            </a:r>
            <a:r>
              <a:rPr kumimoji="1" lang="en-US" altLang="ja-JP" sz="3600" b="1" dirty="0" smtClean="0"/>
              <a:t> </a:t>
            </a:r>
            <a:endParaRPr lang="en-US" altLang="ja-JP" sz="3600" b="1" dirty="0" smtClean="0"/>
          </a:p>
          <a:p>
            <a:pPr algn="ctr"/>
            <a:r>
              <a:rPr kumimoji="1" lang="ja-JP" altLang="en-US" sz="3600" b="1" dirty="0" smtClean="0"/>
              <a:t>お</a:t>
            </a:r>
            <a:r>
              <a:rPr lang="ja-JP" altLang="en-US" sz="3600" b="1" dirty="0" smtClean="0"/>
              <a:t>気楽</a:t>
            </a:r>
            <a:r>
              <a:rPr kumimoji="1" lang="ja-JP" altLang="en-US" sz="3600" b="1" dirty="0" smtClean="0"/>
              <a:t>お手軽 </a:t>
            </a:r>
            <a:r>
              <a:rPr kumimoji="1" lang="en-US" altLang="ja-JP" sz="3600" b="1" dirty="0" err="1" smtClean="0"/>
              <a:t>UnitTest</a:t>
            </a:r>
            <a:endParaRPr kumimoji="1" lang="ja-JP" altLang="en-US" sz="2000" b="1" dirty="0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4500562" y="3714752"/>
            <a:ext cx="3929281" cy="190821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err="1" smtClean="0"/>
              <a:t>わんくま</a:t>
            </a:r>
            <a:r>
              <a:rPr kumimoji="1" lang="ja-JP" altLang="en-US" dirty="0" smtClean="0"/>
              <a:t>同盟</a:t>
            </a:r>
            <a:r>
              <a:rPr kumimoji="1" lang="en-US" altLang="ja-JP" dirty="0" smtClean="0"/>
              <a:t/>
            </a:r>
            <a:br>
              <a:rPr kumimoji="1" lang="en-US" altLang="ja-JP" dirty="0" smtClean="0"/>
            </a:br>
            <a:r>
              <a:rPr kumimoji="1" lang="en-US" altLang="ja-JP" dirty="0" smtClean="0"/>
              <a:t>MVP for Visual C++ (2004-2008)</a:t>
            </a:r>
            <a:endParaRPr kumimoji="1" lang="en-US" altLang="ja-JP" sz="3200" i="1" dirty="0" smtClean="0"/>
          </a:p>
          <a:p>
            <a:r>
              <a:rPr lang="en-US" altLang="ja-JP" sz="3200" i="1" dirty="0" err="1" smtClean="0"/>
              <a:t>επιστημη</a:t>
            </a:r>
            <a:r>
              <a:rPr lang="en-US" altLang="ja-JP" dirty="0" smtClean="0"/>
              <a:t> </a:t>
            </a:r>
            <a:r>
              <a:rPr kumimoji="1" lang="en-US" altLang="ja-JP" dirty="0" smtClean="0"/>
              <a:t/>
            </a:r>
            <a:br>
              <a:rPr kumimoji="1" lang="en-US" altLang="ja-JP" dirty="0" smtClean="0"/>
            </a:br>
            <a:r>
              <a:rPr kumimoji="1" lang="en-US" altLang="ja-JP" dirty="0" smtClean="0"/>
              <a:t>http://blogs.wankuma.com/episteme/</a:t>
            </a:r>
            <a:br>
              <a:rPr kumimoji="1" lang="en-US" altLang="ja-JP" dirty="0" smtClean="0"/>
            </a:br>
            <a:r>
              <a:rPr kumimoji="1" lang="en-US" altLang="ja-JP" dirty="0" smtClean="0"/>
              <a:t>episteme@cppll.jp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DEMO</a:t>
            </a:r>
            <a:endParaRPr kumimoji="1" lang="ja-JP" altLang="en-US" dirty="0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6072198" y="4786322"/>
            <a:ext cx="1511300" cy="914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ja-JP"/>
              <a:t>Product</a:t>
            </a:r>
          </a:p>
        </p:txBody>
      </p:sp>
      <p:sp>
        <p:nvSpPr>
          <p:cNvPr id="6" name="Rectangle 6"/>
          <p:cNvSpPr>
            <a:spLocks noChangeArrowheads="1"/>
          </p:cNvSpPr>
          <p:nvPr/>
        </p:nvSpPr>
        <p:spPr bwMode="auto">
          <a:xfrm>
            <a:off x="4286248" y="3071810"/>
            <a:ext cx="1511300" cy="914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ja-JP"/>
              <a:t>Test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5786446" y="1142984"/>
            <a:ext cx="1511300" cy="914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ja-JP"/>
              <a:t>Target</a:t>
            </a:r>
          </a:p>
        </p:txBody>
      </p:sp>
      <p:sp>
        <p:nvSpPr>
          <p:cNvPr id="8" name="Text Box 33"/>
          <p:cNvSpPr txBox="1">
            <a:spLocks noChangeArrowheads="1"/>
          </p:cNvSpPr>
          <p:nvPr/>
        </p:nvSpPr>
        <p:spPr bwMode="auto">
          <a:xfrm>
            <a:off x="4429124" y="1643050"/>
            <a:ext cx="119856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ja-JP" altLang="en-US" dirty="0"/>
              <a:t>テスト対象</a:t>
            </a:r>
          </a:p>
        </p:txBody>
      </p:sp>
      <p:sp>
        <p:nvSpPr>
          <p:cNvPr id="9" name="Text Box 34"/>
          <p:cNvSpPr txBox="1">
            <a:spLocks noChangeArrowheads="1"/>
          </p:cNvSpPr>
          <p:nvPr/>
        </p:nvSpPr>
        <p:spPr bwMode="auto">
          <a:xfrm>
            <a:off x="4071934" y="2357430"/>
            <a:ext cx="741363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ja-JP" altLang="en-US" dirty="0"/>
              <a:t>テスト</a:t>
            </a:r>
          </a:p>
        </p:txBody>
      </p:sp>
      <p:sp>
        <p:nvSpPr>
          <p:cNvPr id="10" name="Text Box 35"/>
          <p:cNvSpPr txBox="1">
            <a:spLocks noChangeArrowheads="1"/>
          </p:cNvSpPr>
          <p:nvPr/>
        </p:nvSpPr>
        <p:spPr bwMode="auto">
          <a:xfrm>
            <a:off x="6943729" y="4365625"/>
            <a:ext cx="120491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ja-JP" altLang="en-US"/>
              <a:t>利用コード</a:t>
            </a:r>
          </a:p>
        </p:txBody>
      </p:sp>
      <p:sp>
        <p:nvSpPr>
          <p:cNvPr id="12" name="Line 39"/>
          <p:cNvSpPr>
            <a:spLocks noChangeShapeType="1"/>
          </p:cNvSpPr>
          <p:nvPr/>
        </p:nvSpPr>
        <p:spPr bwMode="auto">
          <a:xfrm flipH="1" flipV="1">
            <a:off x="6643702" y="2071678"/>
            <a:ext cx="214314" cy="271464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lg" len="lg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13" name="Line 40"/>
          <p:cNvSpPr>
            <a:spLocks noChangeShapeType="1"/>
          </p:cNvSpPr>
          <p:nvPr/>
        </p:nvSpPr>
        <p:spPr bwMode="auto">
          <a:xfrm flipH="1" flipV="1">
            <a:off x="5000627" y="4000504"/>
            <a:ext cx="1079501" cy="1373184"/>
          </a:xfrm>
          <a:prstGeom prst="line">
            <a:avLst/>
          </a:prstGeom>
          <a:noFill/>
          <a:ln w="28575">
            <a:solidFill>
              <a:srgbClr val="FF0000"/>
            </a:solidFill>
            <a:prstDash val="dash"/>
            <a:round/>
            <a:headEnd/>
            <a:tailEnd type="triangle" w="lg" len="lg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14" name="Text Box 41"/>
          <p:cNvSpPr txBox="1">
            <a:spLocks noChangeArrowheads="1"/>
          </p:cNvSpPr>
          <p:nvPr/>
        </p:nvSpPr>
        <p:spPr bwMode="auto">
          <a:xfrm>
            <a:off x="2000232" y="4572008"/>
            <a:ext cx="2309812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ja-JP" dirty="0"/>
              <a:t>Test</a:t>
            </a:r>
            <a:r>
              <a:rPr lang="ja-JP" altLang="en-US" dirty="0"/>
              <a:t>が成功しない限り</a:t>
            </a:r>
          </a:p>
          <a:p>
            <a:r>
              <a:rPr lang="en-US" altLang="ja-JP" dirty="0"/>
              <a:t>Product</a:t>
            </a:r>
            <a:r>
              <a:rPr lang="ja-JP" altLang="en-US" dirty="0"/>
              <a:t>を作らせない</a:t>
            </a:r>
          </a:p>
        </p:txBody>
      </p:sp>
      <p:sp>
        <p:nvSpPr>
          <p:cNvPr id="15" name="Text Box 42"/>
          <p:cNvSpPr txBox="1">
            <a:spLocks noChangeArrowheads="1"/>
          </p:cNvSpPr>
          <p:nvPr/>
        </p:nvSpPr>
        <p:spPr bwMode="auto">
          <a:xfrm>
            <a:off x="428596" y="1285860"/>
            <a:ext cx="3244850" cy="1477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buFontTx/>
              <a:buChar char="-"/>
            </a:pPr>
            <a:r>
              <a:rPr lang="en-US" altLang="ja-JP" dirty="0"/>
              <a:t> Windows Vista SP1</a:t>
            </a:r>
          </a:p>
          <a:p>
            <a:r>
              <a:rPr lang="en-US" altLang="ja-JP" dirty="0"/>
              <a:t>    (XP also available)</a:t>
            </a:r>
          </a:p>
          <a:p>
            <a:endParaRPr lang="en-US" altLang="ja-JP" dirty="0"/>
          </a:p>
          <a:p>
            <a:pPr>
              <a:buFontTx/>
              <a:buChar char="-"/>
            </a:pPr>
            <a:r>
              <a:rPr lang="en-US" altLang="ja-JP" dirty="0"/>
              <a:t>Microsoft Visual Studio 2008 </a:t>
            </a:r>
          </a:p>
          <a:p>
            <a:r>
              <a:rPr lang="en-US" altLang="ja-JP" dirty="0"/>
              <a:t>    (VS2005 also available)</a:t>
            </a:r>
          </a:p>
        </p:txBody>
      </p:sp>
      <p:sp>
        <p:nvSpPr>
          <p:cNvPr id="16" name="Line 40"/>
          <p:cNvSpPr>
            <a:spLocks noChangeShapeType="1"/>
          </p:cNvSpPr>
          <p:nvPr/>
        </p:nvSpPr>
        <p:spPr bwMode="auto">
          <a:xfrm flipV="1">
            <a:off x="5000628" y="2071678"/>
            <a:ext cx="1428759" cy="1000132"/>
          </a:xfrm>
          <a:prstGeom prst="line">
            <a:avLst/>
          </a:prstGeom>
          <a:noFill/>
          <a:ln w="28575">
            <a:solidFill>
              <a:srgbClr val="FF0000"/>
            </a:solidFill>
            <a:prstDash val="dash"/>
            <a:round/>
            <a:headEnd/>
            <a:tailEnd type="triangle" w="lg" len="lg"/>
          </a:ln>
        </p:spPr>
        <p:txBody>
          <a:bodyPr/>
          <a:lstStyle/>
          <a:p>
            <a:endParaRPr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ja-JP" dirty="0" err="1" smtClean="0"/>
              <a:t>επιστημη</a:t>
            </a:r>
            <a:r>
              <a:rPr lang="en-US" altLang="ja-JP" dirty="0" smtClean="0"/>
              <a:t> </a:t>
            </a:r>
            <a:r>
              <a:rPr lang="ja-JP" altLang="en-US" dirty="0" err="1" smtClean="0"/>
              <a:t>ちゃ</a:t>
            </a:r>
            <a:r>
              <a:rPr lang="ja-JP" altLang="en-US" dirty="0" smtClean="0"/>
              <a:t>何者</a:t>
            </a:r>
            <a:r>
              <a:rPr lang="ja-JP" altLang="en-US" dirty="0" err="1" smtClean="0"/>
              <a:t>ぞ</a:t>
            </a:r>
            <a:r>
              <a:rPr lang="en-US" altLang="ja-JP" dirty="0" smtClean="0"/>
              <a:t>!? </a:t>
            </a:r>
            <a:endParaRPr lang="ja-JP" altLang="ja-JP" dirty="0" smtClean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ja-JP" dirty="0" smtClean="0"/>
              <a:t>C++</a:t>
            </a:r>
            <a:r>
              <a:rPr lang="ja-JP" altLang="en-US" dirty="0" smtClean="0"/>
              <a:t>界ではちった名の知れたソフト屋</a:t>
            </a:r>
            <a:endParaRPr lang="en-US" altLang="ja-JP" dirty="0" smtClean="0"/>
          </a:p>
          <a:p>
            <a:pPr eaLnBrk="1" hangingPunct="1"/>
            <a:r>
              <a:rPr lang="ja-JP" altLang="en-US" dirty="0" err="1" smtClean="0"/>
              <a:t>わんくま</a:t>
            </a:r>
            <a:r>
              <a:rPr lang="ja-JP" altLang="en-US" dirty="0" smtClean="0"/>
              <a:t>同盟会員番号１２番</a:t>
            </a:r>
            <a:endParaRPr lang="en-US" altLang="ja-JP" dirty="0" smtClean="0"/>
          </a:p>
          <a:p>
            <a:pPr eaLnBrk="1" hangingPunct="1"/>
            <a:r>
              <a:rPr lang="ja-JP" altLang="en-US" dirty="0" smtClean="0"/>
              <a:t>１５年前からの物書き</a:t>
            </a:r>
            <a:r>
              <a:rPr lang="en-US" altLang="ja-JP" dirty="0" smtClean="0"/>
              <a:t>(DDJJ,C-Mag. etc.)</a:t>
            </a:r>
          </a:p>
          <a:p>
            <a:pPr eaLnBrk="1" hangingPunct="1"/>
            <a:r>
              <a:rPr lang="en-US" altLang="ja-JP" dirty="0" smtClean="0"/>
              <a:t>C++</a:t>
            </a:r>
            <a:r>
              <a:rPr lang="ja-JP" altLang="en-US" dirty="0" smtClean="0"/>
              <a:t>標準化委員会の中のひと</a:t>
            </a:r>
            <a:endParaRPr lang="en-US" altLang="ja-JP" dirty="0" smtClean="0"/>
          </a:p>
          <a:p>
            <a:r>
              <a:rPr lang="en-US" altLang="ja-JP" dirty="0" smtClean="0"/>
              <a:t>Database</a:t>
            </a:r>
            <a:r>
              <a:rPr lang="ja-JP" altLang="en-US" dirty="0" smtClean="0"/>
              <a:t>おんち</a:t>
            </a:r>
            <a:endParaRPr lang="en-US" altLang="ja-JP" dirty="0" smtClean="0"/>
          </a:p>
          <a:p>
            <a:r>
              <a:rPr lang="ja-JP" altLang="en-US" dirty="0" smtClean="0"/>
              <a:t>組み込み</a:t>
            </a:r>
            <a:r>
              <a:rPr lang="en-US" altLang="ja-JP" dirty="0" smtClean="0"/>
              <a:t>? Z80/8086</a:t>
            </a:r>
            <a:r>
              <a:rPr lang="ja-JP" altLang="en-US" dirty="0" smtClean="0"/>
              <a:t>でやります</a:t>
            </a:r>
            <a:r>
              <a:rPr lang="ja-JP" altLang="en-US" dirty="0" err="1" smtClean="0"/>
              <a:t>た</a:t>
            </a:r>
            <a:endParaRPr lang="en-US" altLang="ja-JP" dirty="0" smtClean="0"/>
          </a:p>
          <a:p>
            <a:r>
              <a:rPr lang="ja-JP" altLang="en-US" dirty="0" err="1" smtClean="0"/>
              <a:t>わんくま同盟茶藝</a:t>
            </a:r>
            <a:r>
              <a:rPr lang="ja-JP" altLang="en-US" dirty="0" smtClean="0"/>
              <a:t>部顧問　← いまここ</a:t>
            </a:r>
            <a:endParaRPr lang="en-US" altLang="ja-JP" dirty="0" smtClean="0"/>
          </a:p>
          <a:p>
            <a:pPr eaLnBrk="1" hangingPunct="1"/>
            <a:endParaRPr lang="en-US" altLang="ja-JP" dirty="0" smtClean="0"/>
          </a:p>
          <a:p>
            <a:pPr eaLnBrk="1" hangingPunct="1"/>
            <a:endParaRPr lang="ja-JP" altLang="ja-JP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ja-JP" altLang="en-US" dirty="0" smtClean="0"/>
              <a:t>さて今日のお題は</a:t>
            </a:r>
            <a:endParaRPr lang="ja-JP" altLang="ja-JP" dirty="0" smtClean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2000232" y="2571744"/>
            <a:ext cx="5346335" cy="186204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500" dirty="0" err="1" smtClean="0"/>
              <a:t>WinUnit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err="1" smtClean="0"/>
              <a:t>WinUnit</a:t>
            </a:r>
            <a:r>
              <a:rPr kumimoji="1" lang="ja-JP" altLang="en-US" dirty="0" err="1" smtClean="0"/>
              <a:t>ってば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ja-JP" altLang="en-US" dirty="0" smtClean="0"/>
              <a:t>数ある</a:t>
            </a:r>
            <a:r>
              <a:rPr lang="en-US" altLang="ja-JP" dirty="0" err="1" smtClean="0"/>
              <a:t>UnitTestFramework</a:t>
            </a:r>
            <a:r>
              <a:rPr lang="ja-JP" altLang="en-US" dirty="0" smtClean="0"/>
              <a:t>のひとつ</a:t>
            </a:r>
            <a:endParaRPr lang="en-US" altLang="ja-JP" dirty="0" smtClean="0"/>
          </a:p>
          <a:p>
            <a:r>
              <a:rPr lang="en-US" altLang="ja-JP" dirty="0" smtClean="0"/>
              <a:t>MSDN magazine Feb.2008 </a:t>
            </a:r>
            <a:r>
              <a:rPr lang="ja-JP" altLang="en-US" dirty="0" smtClean="0"/>
              <a:t>に収録</a:t>
            </a:r>
          </a:p>
          <a:p>
            <a:r>
              <a:rPr lang="ja-JP" altLang="en-US" dirty="0" smtClean="0"/>
              <a:t> </a:t>
            </a:r>
            <a:r>
              <a:rPr lang="en-US" altLang="ja-JP" dirty="0" smtClean="0"/>
              <a:t>Windows, Visual C++</a:t>
            </a:r>
            <a:r>
              <a:rPr lang="ja-JP" altLang="en-US" dirty="0" smtClean="0"/>
              <a:t>に</a:t>
            </a:r>
            <a:r>
              <a:rPr lang="ja-JP" altLang="en-US" dirty="0" smtClean="0">
                <a:solidFill>
                  <a:srgbClr val="FF0000"/>
                </a:solidFill>
              </a:rPr>
              <a:t>限定</a:t>
            </a:r>
          </a:p>
          <a:p>
            <a:r>
              <a:rPr lang="ja-JP" altLang="en-US" dirty="0" smtClean="0"/>
              <a:t> </a:t>
            </a:r>
            <a:r>
              <a:rPr lang="ja-JP" altLang="en-US" dirty="0" smtClean="0">
                <a:solidFill>
                  <a:srgbClr val="FF0000"/>
                </a:solidFill>
              </a:rPr>
              <a:t>無償</a:t>
            </a:r>
            <a:r>
              <a:rPr lang="ja-JP" altLang="en-US" dirty="0" smtClean="0"/>
              <a:t> ─処理系もタダ</a:t>
            </a:r>
            <a:r>
              <a:rPr lang="en-US" altLang="ja-JP" dirty="0" smtClean="0"/>
              <a:t>(VC++Express</a:t>
            </a:r>
            <a:r>
              <a:rPr lang="ja-JP" altLang="en-US" dirty="0" err="1" smtClean="0"/>
              <a:t>おっけ</a:t>
            </a:r>
            <a:r>
              <a:rPr lang="en-US" altLang="ja-JP" dirty="0" smtClean="0"/>
              <a:t>)</a:t>
            </a:r>
          </a:p>
          <a:p>
            <a:r>
              <a:rPr lang="en-US" altLang="ja-JP" dirty="0" smtClean="0"/>
              <a:t> </a:t>
            </a:r>
            <a:r>
              <a:rPr lang="en-US" altLang="ja-JP" dirty="0" err="1" smtClean="0"/>
              <a:t>JUnit</a:t>
            </a:r>
            <a:r>
              <a:rPr lang="en-US" altLang="ja-JP" dirty="0" smtClean="0"/>
              <a:t>/</a:t>
            </a:r>
            <a:r>
              <a:rPr lang="en-US" altLang="ja-JP" dirty="0" err="1" smtClean="0"/>
              <a:t>NUnit</a:t>
            </a:r>
            <a:r>
              <a:rPr lang="ja-JP" altLang="en-US" dirty="0" smtClean="0"/>
              <a:t>並みに</a:t>
            </a:r>
            <a:r>
              <a:rPr lang="ja-JP" altLang="en-US" dirty="0" smtClean="0">
                <a:solidFill>
                  <a:srgbClr val="FF0000"/>
                </a:solidFill>
              </a:rPr>
              <a:t>簡単</a:t>
            </a:r>
          </a:p>
          <a:p>
            <a:r>
              <a:rPr lang="ja-JP" altLang="en-US" dirty="0" smtClean="0"/>
              <a:t> </a:t>
            </a:r>
            <a:r>
              <a:rPr lang="ja-JP" altLang="en-US" dirty="0" smtClean="0">
                <a:solidFill>
                  <a:srgbClr val="FF0000"/>
                </a:solidFill>
              </a:rPr>
              <a:t>小型軽量</a:t>
            </a:r>
            <a:r>
              <a:rPr lang="ja-JP" altLang="en-US" dirty="0" smtClean="0"/>
              <a:t> </a:t>
            </a:r>
            <a:r>
              <a:rPr lang="en-US" altLang="ja-JP" dirty="0" smtClean="0"/>
              <a:t>: header</a:t>
            </a:r>
            <a:r>
              <a:rPr lang="ja-JP" altLang="en-US" dirty="0" smtClean="0"/>
              <a:t>二本</a:t>
            </a:r>
            <a:r>
              <a:rPr lang="en-US" altLang="ja-JP" dirty="0" smtClean="0"/>
              <a:t>/exe</a:t>
            </a:r>
            <a:r>
              <a:rPr lang="ja-JP" altLang="en-US" dirty="0" smtClean="0"/>
              <a:t>一本 だけ</a:t>
            </a:r>
          </a:p>
          <a:p>
            <a:r>
              <a:rPr lang="ja-JP" altLang="en-US" dirty="0" smtClean="0"/>
              <a:t> </a:t>
            </a:r>
            <a:r>
              <a:rPr lang="en-US" altLang="ja-JP" dirty="0" smtClean="0"/>
              <a:t>Visual Studio – IDE</a:t>
            </a:r>
            <a:r>
              <a:rPr lang="ja-JP" altLang="en-US" dirty="0" smtClean="0"/>
              <a:t>に統合可</a:t>
            </a:r>
          </a:p>
          <a:p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4643438" y="1412875"/>
            <a:ext cx="1511300" cy="914400"/>
          </a:xfrm>
          <a:prstGeom prst="rect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ja-JP"/>
              <a:t>Target header</a:t>
            </a:r>
          </a:p>
        </p:txBody>
      </p:sp>
      <p:sp>
        <p:nvSpPr>
          <p:cNvPr id="5" name="Text Box 5"/>
          <p:cNvSpPr txBox="1">
            <a:spLocks noChangeArrowheads="1"/>
          </p:cNvSpPr>
          <p:nvPr/>
        </p:nvSpPr>
        <p:spPr bwMode="auto">
          <a:xfrm>
            <a:off x="376238" y="350838"/>
            <a:ext cx="35909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ja-JP" sz="2400"/>
              <a:t>CUnit, CppUnit(C++Test)</a:t>
            </a:r>
          </a:p>
        </p:txBody>
      </p:sp>
      <p:sp>
        <p:nvSpPr>
          <p:cNvPr id="6" name="Rectangle 6"/>
          <p:cNvSpPr>
            <a:spLocks noChangeArrowheads="1"/>
          </p:cNvSpPr>
          <p:nvPr/>
        </p:nvSpPr>
        <p:spPr bwMode="auto">
          <a:xfrm>
            <a:off x="6443663" y="1412875"/>
            <a:ext cx="1511300" cy="914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2627313" y="1412875"/>
            <a:ext cx="1511300" cy="914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8" name="Rectangle 9"/>
          <p:cNvSpPr>
            <a:spLocks noChangeArrowheads="1"/>
          </p:cNvSpPr>
          <p:nvPr/>
        </p:nvSpPr>
        <p:spPr bwMode="auto">
          <a:xfrm>
            <a:off x="6659563" y="1628775"/>
            <a:ext cx="1511300" cy="914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6877050" y="1916113"/>
            <a:ext cx="1511300" cy="914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ja-JP"/>
              <a:t>TargetCode</a:t>
            </a:r>
          </a:p>
        </p:txBody>
      </p:sp>
      <p:sp>
        <p:nvSpPr>
          <p:cNvPr id="10" name="Rectangle 10"/>
          <p:cNvSpPr>
            <a:spLocks noChangeArrowheads="1"/>
          </p:cNvSpPr>
          <p:nvPr/>
        </p:nvSpPr>
        <p:spPr bwMode="auto">
          <a:xfrm>
            <a:off x="2627313" y="3213100"/>
            <a:ext cx="1511300" cy="914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ja-JP" dirty="0" err="1"/>
              <a:t>SuiteBuilder</a:t>
            </a:r>
            <a:endParaRPr lang="en-US" altLang="ja-JP" dirty="0"/>
          </a:p>
          <a:p>
            <a:pPr algn="ctr"/>
            <a:r>
              <a:rPr lang="en-US" altLang="ja-JP" dirty="0"/>
              <a:t>+</a:t>
            </a:r>
          </a:p>
          <a:p>
            <a:pPr algn="ctr"/>
            <a:r>
              <a:rPr lang="en-US" altLang="ja-JP" dirty="0" err="1"/>
              <a:t>TestRunner</a:t>
            </a:r>
            <a:endParaRPr lang="en-US" altLang="ja-JP" dirty="0"/>
          </a:p>
        </p:txBody>
      </p:sp>
      <p:sp>
        <p:nvSpPr>
          <p:cNvPr id="11" name="Rectangle 11"/>
          <p:cNvSpPr>
            <a:spLocks noChangeArrowheads="1"/>
          </p:cNvSpPr>
          <p:nvPr/>
        </p:nvSpPr>
        <p:spPr bwMode="auto">
          <a:xfrm>
            <a:off x="468313" y="1412875"/>
            <a:ext cx="1511300" cy="914400"/>
          </a:xfrm>
          <a:prstGeom prst="rect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ja-JP" dirty="0" err="1"/>
              <a:t>xUnit</a:t>
            </a:r>
            <a:r>
              <a:rPr lang="en-US" altLang="ja-JP" dirty="0"/>
              <a:t> header</a:t>
            </a:r>
          </a:p>
        </p:txBody>
      </p:sp>
      <p:sp>
        <p:nvSpPr>
          <p:cNvPr id="12" name="Rectangle 12"/>
          <p:cNvSpPr>
            <a:spLocks noChangeArrowheads="1"/>
          </p:cNvSpPr>
          <p:nvPr/>
        </p:nvSpPr>
        <p:spPr bwMode="auto">
          <a:xfrm>
            <a:off x="2843213" y="1628775"/>
            <a:ext cx="1511300" cy="914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ja-JP"/>
              <a:t>TestCode</a:t>
            </a:r>
          </a:p>
        </p:txBody>
      </p:sp>
      <p:sp>
        <p:nvSpPr>
          <p:cNvPr id="13" name="Rectangle 13"/>
          <p:cNvSpPr>
            <a:spLocks noChangeArrowheads="1"/>
          </p:cNvSpPr>
          <p:nvPr/>
        </p:nvSpPr>
        <p:spPr bwMode="auto">
          <a:xfrm>
            <a:off x="468313" y="3213100"/>
            <a:ext cx="1511300" cy="914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ja-JP"/>
              <a:t>xUnit library</a:t>
            </a:r>
          </a:p>
        </p:txBody>
      </p:sp>
      <p:sp>
        <p:nvSpPr>
          <p:cNvPr id="14" name="AutoShape 15"/>
          <p:cNvSpPr>
            <a:spLocks noChangeArrowheads="1"/>
          </p:cNvSpPr>
          <p:nvPr/>
        </p:nvSpPr>
        <p:spPr bwMode="auto">
          <a:xfrm>
            <a:off x="3708400" y="5157788"/>
            <a:ext cx="3159125" cy="792162"/>
          </a:xfrm>
          <a:prstGeom prst="cube">
            <a:avLst>
              <a:gd name="adj" fmla="val 25000"/>
            </a:avLst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ja-JP"/>
              <a:t>link</a:t>
            </a:r>
          </a:p>
        </p:txBody>
      </p:sp>
      <p:sp>
        <p:nvSpPr>
          <p:cNvPr id="15" name="AutoShape 14"/>
          <p:cNvSpPr>
            <a:spLocks noChangeArrowheads="1"/>
          </p:cNvSpPr>
          <p:nvPr/>
        </p:nvSpPr>
        <p:spPr bwMode="auto">
          <a:xfrm>
            <a:off x="3708400" y="4508500"/>
            <a:ext cx="3159125" cy="792163"/>
          </a:xfrm>
          <a:prstGeom prst="cube">
            <a:avLst>
              <a:gd name="adj" fmla="val 25000"/>
            </a:avLst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ja-JP"/>
              <a:t>compile</a:t>
            </a:r>
          </a:p>
        </p:txBody>
      </p:sp>
      <p:sp>
        <p:nvSpPr>
          <p:cNvPr id="16" name="Line 16"/>
          <p:cNvSpPr>
            <a:spLocks noChangeShapeType="1"/>
          </p:cNvSpPr>
          <p:nvPr/>
        </p:nvSpPr>
        <p:spPr bwMode="auto">
          <a:xfrm>
            <a:off x="3419475" y="4149725"/>
            <a:ext cx="1081088" cy="3587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lg" len="lg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17" name="Line 17"/>
          <p:cNvSpPr>
            <a:spLocks noChangeShapeType="1"/>
          </p:cNvSpPr>
          <p:nvPr/>
        </p:nvSpPr>
        <p:spPr bwMode="auto">
          <a:xfrm>
            <a:off x="4211638" y="2565400"/>
            <a:ext cx="576262" cy="19431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lg" len="lg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18" name="Line 18"/>
          <p:cNvSpPr>
            <a:spLocks noChangeShapeType="1"/>
          </p:cNvSpPr>
          <p:nvPr/>
        </p:nvSpPr>
        <p:spPr bwMode="auto">
          <a:xfrm flipH="1">
            <a:off x="5148263" y="2852738"/>
            <a:ext cx="1944687" cy="165576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lg" len="lg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19" name="Line 19"/>
          <p:cNvSpPr>
            <a:spLocks noChangeShapeType="1"/>
          </p:cNvSpPr>
          <p:nvPr/>
        </p:nvSpPr>
        <p:spPr bwMode="auto">
          <a:xfrm>
            <a:off x="1547813" y="4149725"/>
            <a:ext cx="2160587" cy="15113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lg" len="lg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20" name="Line 20"/>
          <p:cNvSpPr>
            <a:spLocks noChangeShapeType="1"/>
          </p:cNvSpPr>
          <p:nvPr/>
        </p:nvSpPr>
        <p:spPr bwMode="auto">
          <a:xfrm flipH="1">
            <a:off x="6156325" y="1844675"/>
            <a:ext cx="28733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21" name="Line 21"/>
          <p:cNvSpPr>
            <a:spLocks noChangeShapeType="1"/>
          </p:cNvSpPr>
          <p:nvPr/>
        </p:nvSpPr>
        <p:spPr bwMode="auto">
          <a:xfrm>
            <a:off x="4356100" y="1844675"/>
            <a:ext cx="28733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22" name="Line 22"/>
          <p:cNvSpPr>
            <a:spLocks noChangeShapeType="1"/>
          </p:cNvSpPr>
          <p:nvPr/>
        </p:nvSpPr>
        <p:spPr bwMode="auto">
          <a:xfrm flipH="1">
            <a:off x="1979613" y="1844675"/>
            <a:ext cx="6477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23" name="Line 23"/>
          <p:cNvSpPr>
            <a:spLocks noChangeShapeType="1"/>
          </p:cNvSpPr>
          <p:nvPr/>
        </p:nvSpPr>
        <p:spPr bwMode="auto">
          <a:xfrm>
            <a:off x="1979613" y="1989138"/>
            <a:ext cx="647700" cy="16557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24" name="Rectangle 24"/>
          <p:cNvSpPr>
            <a:spLocks noChangeArrowheads="1"/>
          </p:cNvSpPr>
          <p:nvPr/>
        </p:nvSpPr>
        <p:spPr bwMode="auto">
          <a:xfrm>
            <a:off x="7380288" y="5013325"/>
            <a:ext cx="1511300" cy="9144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ja-JP"/>
              <a:t>Test </a:t>
            </a:r>
          </a:p>
          <a:p>
            <a:pPr algn="ctr"/>
            <a:r>
              <a:rPr lang="en-US" altLang="ja-JP"/>
              <a:t>executable</a:t>
            </a:r>
          </a:p>
        </p:txBody>
      </p:sp>
      <p:sp>
        <p:nvSpPr>
          <p:cNvPr id="25" name="Line 25"/>
          <p:cNvSpPr>
            <a:spLocks noChangeShapeType="1"/>
          </p:cNvSpPr>
          <p:nvPr/>
        </p:nvSpPr>
        <p:spPr bwMode="auto">
          <a:xfrm flipV="1">
            <a:off x="6732588" y="5589588"/>
            <a:ext cx="6477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lg" len="lg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26" name="Text Box 27"/>
          <p:cNvSpPr txBox="1">
            <a:spLocks noChangeArrowheads="1"/>
          </p:cNvSpPr>
          <p:nvPr/>
        </p:nvSpPr>
        <p:spPr bwMode="auto">
          <a:xfrm>
            <a:off x="5795963" y="476250"/>
            <a:ext cx="1198562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ja-JP" altLang="en-US"/>
              <a:t>テスト対象</a:t>
            </a:r>
          </a:p>
        </p:txBody>
      </p:sp>
      <p:sp>
        <p:nvSpPr>
          <p:cNvPr id="27" name="Line 28"/>
          <p:cNvSpPr>
            <a:spLocks noChangeShapeType="1"/>
          </p:cNvSpPr>
          <p:nvPr/>
        </p:nvSpPr>
        <p:spPr bwMode="auto">
          <a:xfrm flipH="1">
            <a:off x="5724525" y="908050"/>
            <a:ext cx="576263" cy="5048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28" name="Line 29"/>
          <p:cNvSpPr>
            <a:spLocks noChangeShapeType="1"/>
          </p:cNvSpPr>
          <p:nvPr/>
        </p:nvSpPr>
        <p:spPr bwMode="auto">
          <a:xfrm>
            <a:off x="6516688" y="836613"/>
            <a:ext cx="576262" cy="5762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29" name="Text Box 30"/>
          <p:cNvSpPr txBox="1">
            <a:spLocks noChangeArrowheads="1"/>
          </p:cNvSpPr>
          <p:nvPr/>
        </p:nvSpPr>
        <p:spPr bwMode="auto">
          <a:xfrm>
            <a:off x="2411413" y="2636838"/>
            <a:ext cx="74136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ja-JP" altLang="en-US" dirty="0"/>
              <a:t>テスト</a:t>
            </a:r>
          </a:p>
        </p:txBody>
      </p:sp>
      <p:sp>
        <p:nvSpPr>
          <p:cNvPr id="30" name="Line 31"/>
          <p:cNvSpPr>
            <a:spLocks noChangeShapeType="1"/>
          </p:cNvSpPr>
          <p:nvPr/>
        </p:nvSpPr>
        <p:spPr bwMode="auto">
          <a:xfrm flipV="1">
            <a:off x="3132138" y="2565400"/>
            <a:ext cx="431800" cy="2873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31" name="Line 32"/>
          <p:cNvSpPr>
            <a:spLocks noChangeShapeType="1"/>
          </p:cNvSpPr>
          <p:nvPr/>
        </p:nvSpPr>
        <p:spPr bwMode="auto">
          <a:xfrm>
            <a:off x="3132138" y="2924175"/>
            <a:ext cx="503237" cy="2174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32" name="Text Box 33"/>
          <p:cNvSpPr txBox="1">
            <a:spLocks noChangeArrowheads="1"/>
          </p:cNvSpPr>
          <p:nvPr/>
        </p:nvSpPr>
        <p:spPr bwMode="auto">
          <a:xfrm>
            <a:off x="395288" y="2651125"/>
            <a:ext cx="7048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ja-JP" dirty="0" err="1"/>
              <a:t>xUnit</a:t>
            </a:r>
            <a:endParaRPr lang="en-US" altLang="ja-JP" dirty="0"/>
          </a:p>
        </p:txBody>
      </p:sp>
      <p:sp>
        <p:nvSpPr>
          <p:cNvPr id="33" name="Line 35"/>
          <p:cNvSpPr>
            <a:spLocks noChangeShapeType="1"/>
          </p:cNvSpPr>
          <p:nvPr/>
        </p:nvSpPr>
        <p:spPr bwMode="auto">
          <a:xfrm flipV="1">
            <a:off x="1042988" y="2349500"/>
            <a:ext cx="433387" cy="5032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34" name="Line 36"/>
          <p:cNvSpPr>
            <a:spLocks noChangeShapeType="1"/>
          </p:cNvSpPr>
          <p:nvPr/>
        </p:nvSpPr>
        <p:spPr bwMode="auto">
          <a:xfrm>
            <a:off x="1042988" y="2852738"/>
            <a:ext cx="504825" cy="2889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4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5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/>
      <p:bldP spid="27" grpId="0" animBg="1"/>
      <p:bldP spid="28" grpId="0" animBg="1"/>
      <p:bldP spid="29" grpId="0"/>
      <p:bldP spid="30" grpId="0" animBg="1"/>
      <p:bldP spid="31" grpId="0" animBg="1"/>
      <p:bldP spid="32" grpId="0"/>
      <p:bldP spid="33" grpId="0" animBg="1"/>
      <p:bldP spid="3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4643438" y="1412875"/>
            <a:ext cx="1511300" cy="914400"/>
          </a:xfrm>
          <a:prstGeom prst="rect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ja-JP"/>
              <a:t>Target header</a:t>
            </a:r>
          </a:p>
        </p:txBody>
      </p:sp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376238" y="350838"/>
            <a:ext cx="125253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ja-JP" sz="2400"/>
              <a:t>WinUnit</a:t>
            </a:r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6443663" y="1412875"/>
            <a:ext cx="1511300" cy="914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2627313" y="1412875"/>
            <a:ext cx="1511300" cy="914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8" name="Rectangle 6"/>
          <p:cNvSpPr>
            <a:spLocks noChangeArrowheads="1"/>
          </p:cNvSpPr>
          <p:nvPr/>
        </p:nvSpPr>
        <p:spPr bwMode="auto">
          <a:xfrm>
            <a:off x="6659563" y="1628775"/>
            <a:ext cx="1511300" cy="914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9" name="Rectangle 7"/>
          <p:cNvSpPr>
            <a:spLocks noChangeArrowheads="1"/>
          </p:cNvSpPr>
          <p:nvPr/>
        </p:nvSpPr>
        <p:spPr bwMode="auto">
          <a:xfrm>
            <a:off x="6877050" y="1916113"/>
            <a:ext cx="1511300" cy="914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ja-JP" dirty="0" err="1"/>
              <a:t>TargetCode</a:t>
            </a:r>
            <a:endParaRPr lang="en-US" altLang="ja-JP" dirty="0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468313" y="1412875"/>
            <a:ext cx="1511300" cy="914400"/>
          </a:xfrm>
          <a:prstGeom prst="rect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ja-JP"/>
              <a:t>xUnit header</a:t>
            </a:r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2843213" y="1628775"/>
            <a:ext cx="1511300" cy="914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ja-JP"/>
              <a:t>TestCode</a:t>
            </a:r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468313" y="3213100"/>
            <a:ext cx="1511300" cy="9144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ja-JP"/>
              <a:t>WinUnit</a:t>
            </a:r>
          </a:p>
          <a:p>
            <a:pPr algn="ctr"/>
            <a:r>
              <a:rPr lang="en-US" altLang="ja-JP"/>
              <a:t>executable</a:t>
            </a:r>
          </a:p>
        </p:txBody>
      </p:sp>
      <p:sp>
        <p:nvSpPr>
          <p:cNvPr id="13" name="AutoShape 12"/>
          <p:cNvSpPr>
            <a:spLocks noChangeArrowheads="1"/>
          </p:cNvSpPr>
          <p:nvPr/>
        </p:nvSpPr>
        <p:spPr bwMode="auto">
          <a:xfrm>
            <a:off x="3708400" y="5157788"/>
            <a:ext cx="3159125" cy="792162"/>
          </a:xfrm>
          <a:prstGeom prst="cube">
            <a:avLst>
              <a:gd name="adj" fmla="val 25000"/>
            </a:avLst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ja-JP"/>
              <a:t>link</a:t>
            </a:r>
          </a:p>
        </p:txBody>
      </p:sp>
      <p:sp>
        <p:nvSpPr>
          <p:cNvPr id="14" name="AutoShape 13"/>
          <p:cNvSpPr>
            <a:spLocks noChangeArrowheads="1"/>
          </p:cNvSpPr>
          <p:nvPr/>
        </p:nvSpPr>
        <p:spPr bwMode="auto">
          <a:xfrm>
            <a:off x="3708400" y="4508500"/>
            <a:ext cx="3159125" cy="792163"/>
          </a:xfrm>
          <a:prstGeom prst="cube">
            <a:avLst>
              <a:gd name="adj" fmla="val 25000"/>
            </a:avLst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ja-JP"/>
              <a:t>compile</a:t>
            </a:r>
          </a:p>
        </p:txBody>
      </p:sp>
      <p:sp>
        <p:nvSpPr>
          <p:cNvPr id="15" name="Line 15"/>
          <p:cNvSpPr>
            <a:spLocks noChangeShapeType="1"/>
          </p:cNvSpPr>
          <p:nvPr/>
        </p:nvSpPr>
        <p:spPr bwMode="auto">
          <a:xfrm>
            <a:off x="4211638" y="2565400"/>
            <a:ext cx="576262" cy="19431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lg" len="lg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16" name="Line 16"/>
          <p:cNvSpPr>
            <a:spLocks noChangeShapeType="1"/>
          </p:cNvSpPr>
          <p:nvPr/>
        </p:nvSpPr>
        <p:spPr bwMode="auto">
          <a:xfrm flipH="1">
            <a:off x="5148263" y="2852738"/>
            <a:ext cx="1944687" cy="165576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lg" len="lg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17" name="Line 18"/>
          <p:cNvSpPr>
            <a:spLocks noChangeShapeType="1"/>
          </p:cNvSpPr>
          <p:nvPr/>
        </p:nvSpPr>
        <p:spPr bwMode="auto">
          <a:xfrm flipH="1">
            <a:off x="6156325" y="1844675"/>
            <a:ext cx="28733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18" name="Line 19"/>
          <p:cNvSpPr>
            <a:spLocks noChangeShapeType="1"/>
          </p:cNvSpPr>
          <p:nvPr/>
        </p:nvSpPr>
        <p:spPr bwMode="auto">
          <a:xfrm>
            <a:off x="4356100" y="1844675"/>
            <a:ext cx="28733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19" name="Line 20"/>
          <p:cNvSpPr>
            <a:spLocks noChangeShapeType="1"/>
          </p:cNvSpPr>
          <p:nvPr/>
        </p:nvSpPr>
        <p:spPr bwMode="auto">
          <a:xfrm flipH="1">
            <a:off x="1979613" y="1844675"/>
            <a:ext cx="6477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20" name="Rectangle 22"/>
          <p:cNvSpPr>
            <a:spLocks noChangeArrowheads="1"/>
          </p:cNvSpPr>
          <p:nvPr/>
        </p:nvSpPr>
        <p:spPr bwMode="auto">
          <a:xfrm>
            <a:off x="1403350" y="5157788"/>
            <a:ext cx="1511300" cy="914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ja-JP"/>
              <a:t>Test </a:t>
            </a:r>
          </a:p>
          <a:p>
            <a:pPr algn="ctr"/>
            <a:r>
              <a:rPr lang="en-US" altLang="ja-JP"/>
              <a:t>DLL</a:t>
            </a:r>
          </a:p>
        </p:txBody>
      </p:sp>
      <p:sp>
        <p:nvSpPr>
          <p:cNvPr id="21" name="Line 23"/>
          <p:cNvSpPr>
            <a:spLocks noChangeShapeType="1"/>
          </p:cNvSpPr>
          <p:nvPr/>
        </p:nvSpPr>
        <p:spPr bwMode="auto">
          <a:xfrm flipH="1" flipV="1">
            <a:off x="2916238" y="5589588"/>
            <a:ext cx="792162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lg" len="lg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22" name="Line 24"/>
          <p:cNvSpPr>
            <a:spLocks noChangeShapeType="1"/>
          </p:cNvSpPr>
          <p:nvPr/>
        </p:nvSpPr>
        <p:spPr bwMode="auto">
          <a:xfrm flipH="1" flipV="1">
            <a:off x="1331913" y="4149725"/>
            <a:ext cx="792162" cy="10080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23" name="Text Box 25"/>
          <p:cNvSpPr txBox="1">
            <a:spLocks noChangeArrowheads="1"/>
          </p:cNvSpPr>
          <p:nvPr/>
        </p:nvSpPr>
        <p:spPr bwMode="auto">
          <a:xfrm>
            <a:off x="5795963" y="476250"/>
            <a:ext cx="1198562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ja-JP" altLang="en-US"/>
              <a:t>テスト対象</a:t>
            </a:r>
          </a:p>
        </p:txBody>
      </p:sp>
      <p:sp>
        <p:nvSpPr>
          <p:cNvPr id="24" name="Line 26"/>
          <p:cNvSpPr>
            <a:spLocks noChangeShapeType="1"/>
          </p:cNvSpPr>
          <p:nvPr/>
        </p:nvSpPr>
        <p:spPr bwMode="auto">
          <a:xfrm flipH="1">
            <a:off x="5724525" y="908050"/>
            <a:ext cx="576263" cy="5048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25" name="Line 27"/>
          <p:cNvSpPr>
            <a:spLocks noChangeShapeType="1"/>
          </p:cNvSpPr>
          <p:nvPr/>
        </p:nvSpPr>
        <p:spPr bwMode="auto">
          <a:xfrm>
            <a:off x="6516688" y="836613"/>
            <a:ext cx="576262" cy="5762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26" name="Text Box 28"/>
          <p:cNvSpPr txBox="1">
            <a:spLocks noChangeArrowheads="1"/>
          </p:cNvSpPr>
          <p:nvPr/>
        </p:nvSpPr>
        <p:spPr bwMode="auto">
          <a:xfrm>
            <a:off x="2411413" y="2636838"/>
            <a:ext cx="74136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ja-JP" altLang="en-US"/>
              <a:t>テスト</a:t>
            </a:r>
          </a:p>
        </p:txBody>
      </p:sp>
      <p:sp>
        <p:nvSpPr>
          <p:cNvPr id="27" name="Line 29"/>
          <p:cNvSpPr>
            <a:spLocks noChangeShapeType="1"/>
          </p:cNvSpPr>
          <p:nvPr/>
        </p:nvSpPr>
        <p:spPr bwMode="auto">
          <a:xfrm flipV="1">
            <a:off x="3132138" y="2565400"/>
            <a:ext cx="431800" cy="2873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28" name="Text Box 31"/>
          <p:cNvSpPr txBox="1">
            <a:spLocks noChangeArrowheads="1"/>
          </p:cNvSpPr>
          <p:nvPr/>
        </p:nvSpPr>
        <p:spPr bwMode="auto">
          <a:xfrm>
            <a:off x="395288" y="2651125"/>
            <a:ext cx="7048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ja-JP"/>
              <a:t>xUnit</a:t>
            </a:r>
          </a:p>
        </p:txBody>
      </p:sp>
      <p:sp>
        <p:nvSpPr>
          <p:cNvPr id="29" name="Line 32"/>
          <p:cNvSpPr>
            <a:spLocks noChangeShapeType="1"/>
          </p:cNvSpPr>
          <p:nvPr/>
        </p:nvSpPr>
        <p:spPr bwMode="auto">
          <a:xfrm flipV="1">
            <a:off x="1042988" y="2349500"/>
            <a:ext cx="433387" cy="5032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30" name="Line 33"/>
          <p:cNvSpPr>
            <a:spLocks noChangeShapeType="1"/>
          </p:cNvSpPr>
          <p:nvPr/>
        </p:nvSpPr>
        <p:spPr bwMode="auto">
          <a:xfrm>
            <a:off x="1042988" y="2852738"/>
            <a:ext cx="504825" cy="2889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31" name="テキスト ボックス 30"/>
          <p:cNvSpPr txBox="1"/>
          <p:nvPr/>
        </p:nvSpPr>
        <p:spPr>
          <a:xfrm>
            <a:off x="2143108" y="3714752"/>
            <a:ext cx="226395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000" b="1" dirty="0" err="1" smtClean="0">
                <a:solidFill>
                  <a:srgbClr val="FF0000"/>
                </a:solidFill>
              </a:rPr>
              <a:t>SuiteBuilder</a:t>
            </a:r>
            <a:r>
              <a:rPr kumimoji="1" lang="en-US" altLang="ja-JP" sz="2000" b="1" dirty="0" smtClean="0">
                <a:solidFill>
                  <a:srgbClr val="FF0000"/>
                </a:solidFill>
              </a:rPr>
              <a:t>,</a:t>
            </a:r>
            <a:br>
              <a:rPr kumimoji="1" lang="en-US" altLang="ja-JP" sz="2000" b="1" dirty="0" smtClean="0">
                <a:solidFill>
                  <a:srgbClr val="FF0000"/>
                </a:solidFill>
              </a:rPr>
            </a:br>
            <a:r>
              <a:rPr kumimoji="1" lang="en-US" altLang="ja-JP" sz="2000" b="1" dirty="0" err="1" smtClean="0">
                <a:solidFill>
                  <a:srgbClr val="FF0000"/>
                </a:solidFill>
              </a:rPr>
              <a:t>TestRunner</a:t>
            </a:r>
            <a:r>
              <a:rPr kumimoji="1" lang="en-US" altLang="ja-JP" sz="2000" b="1" dirty="0" smtClean="0">
                <a:solidFill>
                  <a:srgbClr val="FF0000"/>
                </a:solidFill>
              </a:rPr>
              <a:t> </a:t>
            </a:r>
            <a:r>
              <a:rPr kumimoji="1" lang="ja-JP" altLang="en-US" sz="2000" b="1" dirty="0" smtClean="0">
                <a:solidFill>
                  <a:srgbClr val="FF0000"/>
                </a:solidFill>
              </a:rPr>
              <a:t>不要</a:t>
            </a:r>
            <a:r>
              <a:rPr kumimoji="1" lang="en-US" altLang="ja-JP" sz="2000" b="1" dirty="0" smtClean="0">
                <a:solidFill>
                  <a:srgbClr val="FF0000"/>
                </a:solidFill>
              </a:rPr>
              <a:t>!</a:t>
            </a:r>
            <a:endParaRPr kumimoji="1" lang="ja-JP" altLang="en-US" sz="20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3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/>
      <p:bldP spid="24" grpId="0" animBg="1"/>
      <p:bldP spid="25" grpId="0" animBg="1"/>
      <p:bldP spid="26" grpId="0"/>
      <p:bldP spid="27" grpId="0" animBg="1"/>
      <p:bldP spid="28" grpId="0"/>
      <p:bldP spid="29" grpId="0" animBg="1"/>
      <p:bldP spid="30" grpId="0" animBg="1"/>
      <p:bldP spid="3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テスト対象　</a:t>
            </a:r>
            <a:r>
              <a:rPr kumimoji="1" lang="en-US" altLang="ja-JP" dirty="0" err="1" smtClean="0"/>
              <a:t>stack.h</a:t>
            </a:r>
            <a:endParaRPr kumimoji="1" lang="ja-JP" altLang="en-US" dirty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928662" y="928670"/>
            <a:ext cx="4265911" cy="510909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400" dirty="0" smtClean="0">
                <a:latin typeface="Courier New" pitchFamily="49" charset="0"/>
                <a:cs typeface="Courier New" pitchFamily="49" charset="0"/>
              </a:rPr>
              <a:t>#</a:t>
            </a:r>
            <a:r>
              <a:rPr lang="en-US" altLang="ja-JP" sz="1400" dirty="0" err="1" smtClean="0">
                <a:latin typeface="Courier New" pitchFamily="49" charset="0"/>
                <a:cs typeface="Courier New" pitchFamily="49" charset="0"/>
              </a:rPr>
              <a:t>ifndef</a:t>
            </a:r>
            <a:r>
              <a:rPr lang="en-US" altLang="ja-JP" sz="1400" dirty="0" smtClean="0">
                <a:latin typeface="Courier New" pitchFamily="49" charset="0"/>
                <a:cs typeface="Courier New" pitchFamily="49" charset="0"/>
              </a:rPr>
              <a:t> STACK_H__</a:t>
            </a:r>
          </a:p>
          <a:p>
            <a:r>
              <a:rPr lang="en-US" altLang="ja-JP" sz="1400" dirty="0" smtClean="0">
                <a:latin typeface="Courier New" pitchFamily="49" charset="0"/>
                <a:cs typeface="Courier New" pitchFamily="49" charset="0"/>
              </a:rPr>
              <a:t>#define STACK_H__</a:t>
            </a:r>
          </a:p>
          <a:p>
            <a:endParaRPr lang="en-US" altLang="ja-JP" sz="1400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n-US" altLang="ja-JP" sz="1400" dirty="0" smtClean="0">
                <a:latin typeface="Courier New" pitchFamily="49" charset="0"/>
                <a:cs typeface="Courier New" pitchFamily="49" charset="0"/>
              </a:rPr>
              <a:t>#</a:t>
            </a:r>
            <a:r>
              <a:rPr lang="en-US" altLang="ja-JP" sz="1400" dirty="0" err="1" smtClean="0">
                <a:latin typeface="Courier New" pitchFamily="49" charset="0"/>
                <a:cs typeface="Courier New" pitchFamily="49" charset="0"/>
              </a:rPr>
              <a:t>ifdef</a:t>
            </a:r>
            <a:r>
              <a:rPr lang="en-US" altLang="ja-JP" sz="1400" dirty="0" smtClean="0">
                <a:latin typeface="Courier New" pitchFamily="49" charset="0"/>
                <a:cs typeface="Courier New" pitchFamily="49" charset="0"/>
              </a:rPr>
              <a:t> __</a:t>
            </a:r>
            <a:r>
              <a:rPr lang="en-US" altLang="ja-JP" sz="1400" dirty="0" err="1" smtClean="0">
                <a:latin typeface="Courier New" pitchFamily="49" charset="0"/>
                <a:cs typeface="Courier New" pitchFamily="49" charset="0"/>
              </a:rPr>
              <a:t>cplusplus</a:t>
            </a:r>
            <a:endParaRPr lang="en-US" altLang="ja-JP" sz="1400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n-US" altLang="ja-JP" sz="1400" dirty="0" smtClean="0">
                <a:latin typeface="Courier New" pitchFamily="49" charset="0"/>
                <a:cs typeface="Courier New" pitchFamily="49" charset="0"/>
              </a:rPr>
              <a:t>extern "C" {</a:t>
            </a:r>
          </a:p>
          <a:p>
            <a:r>
              <a:rPr lang="en-US" altLang="ja-JP" sz="1400" dirty="0" smtClean="0">
                <a:latin typeface="Courier New" pitchFamily="49" charset="0"/>
                <a:cs typeface="Courier New" pitchFamily="49" charset="0"/>
              </a:rPr>
              <a:t>#</a:t>
            </a:r>
            <a:r>
              <a:rPr lang="en-US" altLang="ja-JP" sz="1400" dirty="0" err="1" smtClean="0">
                <a:latin typeface="Courier New" pitchFamily="49" charset="0"/>
                <a:cs typeface="Courier New" pitchFamily="49" charset="0"/>
              </a:rPr>
              <a:t>endif</a:t>
            </a:r>
            <a:endParaRPr lang="en-US" altLang="ja-JP" sz="1400" dirty="0" smtClean="0">
              <a:latin typeface="Courier New" pitchFamily="49" charset="0"/>
              <a:cs typeface="Courier New" pitchFamily="49" charset="0"/>
            </a:endParaRPr>
          </a:p>
          <a:p>
            <a:endParaRPr lang="en-US" altLang="ja-JP" sz="1400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n-US" altLang="ja-JP" sz="1400" dirty="0" err="1" smtClean="0">
                <a:latin typeface="Courier New" pitchFamily="49" charset="0"/>
                <a:cs typeface="Courier New" pitchFamily="49" charset="0"/>
              </a:rPr>
              <a:t>typedef</a:t>
            </a:r>
            <a:r>
              <a:rPr lang="en-US" altLang="ja-JP" sz="14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altLang="ja-JP" sz="1400" dirty="0" err="1" smtClean="0">
                <a:latin typeface="Courier New" pitchFamily="49" charset="0"/>
                <a:cs typeface="Courier New" pitchFamily="49" charset="0"/>
              </a:rPr>
              <a:t>struct</a:t>
            </a:r>
            <a:r>
              <a:rPr lang="en-US" altLang="ja-JP" sz="14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altLang="ja-JP" sz="1400" dirty="0" err="1" smtClean="0">
                <a:latin typeface="Courier New" pitchFamily="49" charset="0"/>
                <a:cs typeface="Courier New" pitchFamily="49" charset="0"/>
              </a:rPr>
              <a:t>Stack_t</a:t>
            </a:r>
            <a:r>
              <a:rPr lang="en-US" altLang="ja-JP" sz="1400" dirty="0" smtClean="0">
                <a:latin typeface="Courier New" pitchFamily="49" charset="0"/>
                <a:cs typeface="Courier New" pitchFamily="49" charset="0"/>
              </a:rPr>
              <a:t>* </a:t>
            </a:r>
            <a:r>
              <a:rPr lang="en-US" altLang="ja-JP" sz="1400" b="1" dirty="0" smtClean="0">
                <a:latin typeface="Courier New" pitchFamily="49" charset="0"/>
                <a:cs typeface="Courier New" pitchFamily="49" charset="0"/>
              </a:rPr>
              <a:t>Stack</a:t>
            </a:r>
            <a:r>
              <a:rPr lang="en-US" altLang="ja-JP" sz="1400" dirty="0" smtClean="0">
                <a:latin typeface="Courier New" pitchFamily="49" charset="0"/>
                <a:cs typeface="Courier New" pitchFamily="49" charset="0"/>
              </a:rPr>
              <a:t>;</a:t>
            </a:r>
          </a:p>
          <a:p>
            <a:endParaRPr lang="en-US" altLang="ja-JP" sz="1400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n-US" altLang="ja-JP" sz="1400" dirty="0" smtClean="0">
                <a:latin typeface="Courier New" pitchFamily="49" charset="0"/>
                <a:cs typeface="Courier New" pitchFamily="49" charset="0"/>
              </a:rPr>
              <a:t>Stack </a:t>
            </a:r>
            <a:r>
              <a:rPr lang="en-US" altLang="ja-JP" sz="1400" b="1" dirty="0" err="1" smtClean="0">
                <a:latin typeface="Courier New" pitchFamily="49" charset="0"/>
                <a:cs typeface="Courier New" pitchFamily="49" charset="0"/>
              </a:rPr>
              <a:t>stack_create</a:t>
            </a:r>
            <a:r>
              <a:rPr lang="en-US" altLang="ja-JP" sz="1400" dirty="0" smtClean="0">
                <a:latin typeface="Courier New" pitchFamily="49" charset="0"/>
                <a:cs typeface="Courier New" pitchFamily="49" charset="0"/>
              </a:rPr>
              <a:t>();</a:t>
            </a:r>
          </a:p>
          <a:p>
            <a:r>
              <a:rPr lang="en-US" altLang="ja-JP" sz="1400" dirty="0" smtClean="0">
                <a:latin typeface="Courier New" pitchFamily="49" charset="0"/>
                <a:cs typeface="Courier New" pitchFamily="49" charset="0"/>
              </a:rPr>
              <a:t>void  </a:t>
            </a:r>
            <a:r>
              <a:rPr lang="en-US" altLang="ja-JP" sz="1400" b="1" dirty="0" err="1" smtClean="0">
                <a:latin typeface="Courier New" pitchFamily="49" charset="0"/>
                <a:cs typeface="Courier New" pitchFamily="49" charset="0"/>
              </a:rPr>
              <a:t>stack_delete</a:t>
            </a:r>
            <a:r>
              <a:rPr lang="en-US" altLang="ja-JP" sz="1400" dirty="0" smtClean="0">
                <a:latin typeface="Courier New" pitchFamily="49" charset="0"/>
                <a:cs typeface="Courier New" pitchFamily="49" charset="0"/>
              </a:rPr>
              <a:t>(Stack </a:t>
            </a:r>
            <a:r>
              <a:rPr lang="en-US" altLang="ja-JP" sz="1400" dirty="0" err="1" smtClean="0">
                <a:latin typeface="Courier New" pitchFamily="49" charset="0"/>
                <a:cs typeface="Courier New" pitchFamily="49" charset="0"/>
              </a:rPr>
              <a:t>stk</a:t>
            </a:r>
            <a:r>
              <a:rPr lang="en-US" altLang="ja-JP" sz="1400" dirty="0" smtClean="0">
                <a:latin typeface="Courier New" pitchFamily="49" charset="0"/>
                <a:cs typeface="Courier New" pitchFamily="49" charset="0"/>
              </a:rPr>
              <a:t>);</a:t>
            </a:r>
          </a:p>
          <a:p>
            <a:endParaRPr lang="en-US" altLang="ja-JP" sz="1400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n-US" altLang="ja-JP" sz="1400" dirty="0" smtClean="0">
                <a:latin typeface="Courier New" pitchFamily="49" charset="0"/>
                <a:cs typeface="Courier New" pitchFamily="49" charset="0"/>
              </a:rPr>
              <a:t>void </a:t>
            </a:r>
            <a:r>
              <a:rPr lang="en-US" altLang="ja-JP" sz="1400" b="1" dirty="0" err="1" smtClean="0">
                <a:latin typeface="Courier New" pitchFamily="49" charset="0"/>
                <a:cs typeface="Courier New" pitchFamily="49" charset="0"/>
              </a:rPr>
              <a:t>stack_push</a:t>
            </a:r>
            <a:r>
              <a:rPr lang="en-US" altLang="ja-JP" sz="1400" dirty="0" smtClean="0">
                <a:latin typeface="Courier New" pitchFamily="49" charset="0"/>
                <a:cs typeface="Courier New" pitchFamily="49" charset="0"/>
              </a:rPr>
              <a:t>(Stack </a:t>
            </a:r>
            <a:r>
              <a:rPr lang="en-US" altLang="ja-JP" sz="1400" dirty="0" err="1" smtClean="0">
                <a:latin typeface="Courier New" pitchFamily="49" charset="0"/>
                <a:cs typeface="Courier New" pitchFamily="49" charset="0"/>
              </a:rPr>
              <a:t>stk</a:t>
            </a:r>
            <a:r>
              <a:rPr lang="en-US" altLang="ja-JP" sz="1400" dirty="0" smtClean="0">
                <a:latin typeface="Courier New" pitchFamily="49" charset="0"/>
                <a:cs typeface="Courier New" pitchFamily="49" charset="0"/>
              </a:rPr>
              <a:t>, </a:t>
            </a:r>
            <a:r>
              <a:rPr lang="en-US" altLang="ja-JP" sz="1400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altLang="ja-JP" sz="1400" dirty="0" smtClean="0">
                <a:latin typeface="Courier New" pitchFamily="49" charset="0"/>
                <a:cs typeface="Courier New" pitchFamily="49" charset="0"/>
              </a:rPr>
              <a:t> value);</a:t>
            </a:r>
          </a:p>
          <a:p>
            <a:r>
              <a:rPr lang="en-US" altLang="ja-JP" sz="1400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altLang="ja-JP" sz="1400" dirty="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altLang="ja-JP" sz="1400" b="1" dirty="0" err="1" smtClean="0">
                <a:latin typeface="Courier New" pitchFamily="49" charset="0"/>
                <a:cs typeface="Courier New" pitchFamily="49" charset="0"/>
              </a:rPr>
              <a:t>stack_size</a:t>
            </a:r>
            <a:r>
              <a:rPr lang="en-US" altLang="ja-JP" sz="1400" dirty="0" smtClean="0">
                <a:latin typeface="Courier New" pitchFamily="49" charset="0"/>
                <a:cs typeface="Courier New" pitchFamily="49" charset="0"/>
              </a:rPr>
              <a:t>(Stack </a:t>
            </a:r>
            <a:r>
              <a:rPr lang="en-US" altLang="ja-JP" sz="1400" dirty="0" err="1" smtClean="0">
                <a:latin typeface="Courier New" pitchFamily="49" charset="0"/>
                <a:cs typeface="Courier New" pitchFamily="49" charset="0"/>
              </a:rPr>
              <a:t>stk</a:t>
            </a:r>
            <a:r>
              <a:rPr lang="en-US" altLang="ja-JP" sz="1400" dirty="0" smtClean="0">
                <a:latin typeface="Courier New" pitchFamily="49" charset="0"/>
                <a:cs typeface="Courier New" pitchFamily="49" charset="0"/>
              </a:rPr>
              <a:t>);</a:t>
            </a:r>
          </a:p>
          <a:p>
            <a:r>
              <a:rPr lang="en-US" altLang="ja-JP" sz="1400" dirty="0" smtClean="0">
                <a:latin typeface="Courier New" pitchFamily="49" charset="0"/>
                <a:cs typeface="Courier New" pitchFamily="49" charset="0"/>
              </a:rPr>
              <a:t>void </a:t>
            </a:r>
            <a:r>
              <a:rPr lang="en-US" altLang="ja-JP" sz="1400" b="1" dirty="0" err="1" smtClean="0">
                <a:latin typeface="Courier New" pitchFamily="49" charset="0"/>
                <a:cs typeface="Courier New" pitchFamily="49" charset="0"/>
              </a:rPr>
              <a:t>stack_pop</a:t>
            </a:r>
            <a:r>
              <a:rPr lang="en-US" altLang="ja-JP" sz="1400" dirty="0" smtClean="0">
                <a:latin typeface="Courier New" pitchFamily="49" charset="0"/>
                <a:cs typeface="Courier New" pitchFamily="49" charset="0"/>
              </a:rPr>
              <a:t>(Stack </a:t>
            </a:r>
            <a:r>
              <a:rPr lang="en-US" altLang="ja-JP" sz="1400" dirty="0" err="1" smtClean="0">
                <a:latin typeface="Courier New" pitchFamily="49" charset="0"/>
                <a:cs typeface="Courier New" pitchFamily="49" charset="0"/>
              </a:rPr>
              <a:t>stk</a:t>
            </a:r>
            <a:r>
              <a:rPr lang="en-US" altLang="ja-JP" sz="1400" dirty="0" smtClean="0">
                <a:latin typeface="Courier New" pitchFamily="49" charset="0"/>
                <a:cs typeface="Courier New" pitchFamily="49" charset="0"/>
              </a:rPr>
              <a:t>);</a:t>
            </a:r>
          </a:p>
          <a:p>
            <a:r>
              <a:rPr lang="en-US" altLang="ja-JP" sz="1400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altLang="ja-JP" sz="1400" dirty="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altLang="ja-JP" sz="1400" b="1" dirty="0" err="1" smtClean="0">
                <a:latin typeface="Courier New" pitchFamily="49" charset="0"/>
                <a:cs typeface="Courier New" pitchFamily="49" charset="0"/>
              </a:rPr>
              <a:t>stack_top</a:t>
            </a:r>
            <a:r>
              <a:rPr lang="en-US" altLang="ja-JP" sz="1400" dirty="0" smtClean="0">
                <a:latin typeface="Courier New" pitchFamily="49" charset="0"/>
                <a:cs typeface="Courier New" pitchFamily="49" charset="0"/>
              </a:rPr>
              <a:t>(Stack </a:t>
            </a:r>
            <a:r>
              <a:rPr lang="en-US" altLang="ja-JP" sz="1400" dirty="0" err="1" smtClean="0">
                <a:latin typeface="Courier New" pitchFamily="49" charset="0"/>
                <a:cs typeface="Courier New" pitchFamily="49" charset="0"/>
              </a:rPr>
              <a:t>stk</a:t>
            </a:r>
            <a:r>
              <a:rPr lang="en-US" altLang="ja-JP" sz="1400" dirty="0" smtClean="0">
                <a:latin typeface="Courier New" pitchFamily="49" charset="0"/>
                <a:cs typeface="Courier New" pitchFamily="49" charset="0"/>
              </a:rPr>
              <a:t>);</a:t>
            </a:r>
          </a:p>
          <a:p>
            <a:endParaRPr lang="en-US" altLang="ja-JP" sz="1400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n-US" altLang="ja-JP" sz="1400" dirty="0" smtClean="0">
                <a:latin typeface="Courier New" pitchFamily="49" charset="0"/>
                <a:cs typeface="Courier New" pitchFamily="49" charset="0"/>
              </a:rPr>
              <a:t>#</a:t>
            </a:r>
            <a:r>
              <a:rPr lang="en-US" altLang="ja-JP" sz="1400" dirty="0" err="1" smtClean="0">
                <a:latin typeface="Courier New" pitchFamily="49" charset="0"/>
                <a:cs typeface="Courier New" pitchFamily="49" charset="0"/>
              </a:rPr>
              <a:t>ifdef</a:t>
            </a:r>
            <a:r>
              <a:rPr lang="en-US" altLang="ja-JP" sz="1400" dirty="0" smtClean="0">
                <a:latin typeface="Courier New" pitchFamily="49" charset="0"/>
                <a:cs typeface="Courier New" pitchFamily="49" charset="0"/>
              </a:rPr>
              <a:t> __</a:t>
            </a:r>
            <a:r>
              <a:rPr lang="en-US" altLang="ja-JP" sz="1400" dirty="0" err="1" smtClean="0">
                <a:latin typeface="Courier New" pitchFamily="49" charset="0"/>
                <a:cs typeface="Courier New" pitchFamily="49" charset="0"/>
              </a:rPr>
              <a:t>cplusplus</a:t>
            </a:r>
            <a:endParaRPr lang="en-US" altLang="ja-JP" sz="1400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n-US" altLang="ja-JP" sz="1400" dirty="0" smtClean="0">
                <a:latin typeface="Courier New" pitchFamily="49" charset="0"/>
                <a:cs typeface="Courier New" pitchFamily="49" charset="0"/>
              </a:rPr>
              <a:t>}</a:t>
            </a:r>
          </a:p>
          <a:p>
            <a:r>
              <a:rPr lang="en-US" altLang="ja-JP" sz="1400" dirty="0" smtClean="0">
                <a:latin typeface="Courier New" pitchFamily="49" charset="0"/>
                <a:cs typeface="Courier New" pitchFamily="49" charset="0"/>
              </a:rPr>
              <a:t>#</a:t>
            </a:r>
            <a:r>
              <a:rPr lang="en-US" altLang="ja-JP" sz="1400" dirty="0" err="1" smtClean="0">
                <a:latin typeface="Courier New" pitchFamily="49" charset="0"/>
                <a:cs typeface="Courier New" pitchFamily="49" charset="0"/>
              </a:rPr>
              <a:t>endif</a:t>
            </a:r>
            <a:endParaRPr lang="en-US" altLang="ja-JP" sz="1400" dirty="0" smtClean="0">
              <a:latin typeface="Courier New" pitchFamily="49" charset="0"/>
              <a:cs typeface="Courier New" pitchFamily="49" charset="0"/>
            </a:endParaRPr>
          </a:p>
          <a:p>
            <a:endParaRPr lang="en-US" altLang="ja-JP" sz="1400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n-US" altLang="ja-JP" sz="1400" dirty="0" smtClean="0">
                <a:latin typeface="Courier New" pitchFamily="49" charset="0"/>
                <a:cs typeface="Courier New" pitchFamily="49" charset="0"/>
              </a:rPr>
              <a:t>#</a:t>
            </a:r>
            <a:r>
              <a:rPr lang="en-US" altLang="ja-JP" sz="1400" dirty="0" err="1" smtClean="0">
                <a:latin typeface="Courier New" pitchFamily="49" charset="0"/>
                <a:cs typeface="Courier New" pitchFamily="49" charset="0"/>
              </a:rPr>
              <a:t>endif</a:t>
            </a:r>
            <a:endParaRPr lang="en-US" altLang="ja-JP" dirty="0" smtClean="0">
              <a:latin typeface="Courier New" pitchFamily="49" charset="0"/>
              <a:cs typeface="Courier New" pitchFamily="49" charset="0"/>
            </a:endParaRPr>
          </a:p>
          <a:p>
            <a:endParaRPr kumimoji="1" lang="ja-JP" altLang="en-US" dirty="0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5286380" y="1785926"/>
            <a:ext cx="2759089" cy="258532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こいつらが</a:t>
            </a:r>
            <a:r>
              <a:rPr kumimoji="1" lang="en-US" altLang="ja-JP" dirty="0" smtClean="0"/>
              <a:t/>
            </a:r>
            <a:br>
              <a:rPr kumimoji="1" lang="en-US" altLang="ja-JP" dirty="0" smtClean="0"/>
            </a:br>
            <a:r>
              <a:rPr kumimoji="1" lang="ja-JP" altLang="en-US" dirty="0" smtClean="0"/>
              <a:t>「期待通り</a:t>
            </a:r>
            <a:r>
              <a:rPr kumimoji="1" lang="en-US" altLang="ja-JP" dirty="0" smtClean="0"/>
              <a:t>(</a:t>
            </a:r>
            <a:r>
              <a:rPr kumimoji="1" lang="ja-JP" altLang="en-US" dirty="0" smtClean="0"/>
              <a:t>仕様通り</a:t>
            </a:r>
            <a:r>
              <a:rPr kumimoji="1" lang="en-US" altLang="ja-JP" dirty="0" smtClean="0"/>
              <a:t>)</a:t>
            </a:r>
          </a:p>
          <a:p>
            <a:r>
              <a:rPr lang="ja-JP" altLang="en-US" dirty="0" smtClean="0"/>
              <a:t>　に動いてくれるか」</a:t>
            </a:r>
            <a:endParaRPr lang="en-US" altLang="ja-JP" dirty="0" smtClean="0"/>
          </a:p>
          <a:p>
            <a:r>
              <a:rPr kumimoji="1" lang="ja-JP" altLang="en-US" dirty="0" smtClean="0"/>
              <a:t>をテストする。</a:t>
            </a:r>
            <a:endParaRPr kumimoji="1" lang="en-US" altLang="ja-JP" dirty="0" smtClean="0"/>
          </a:p>
          <a:p>
            <a:r>
              <a:rPr lang="ja-JP" altLang="en-US" dirty="0" smtClean="0"/>
              <a:t>　↓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ja-JP" altLang="en-US" b="1" dirty="0" smtClean="0">
                <a:solidFill>
                  <a:srgbClr val="FF0000"/>
                </a:solidFill>
              </a:rPr>
              <a:t>用意した入力</a:t>
            </a:r>
            <a:r>
              <a:rPr lang="ja-JP" altLang="en-US" dirty="0" smtClean="0"/>
              <a:t>　に対して</a:t>
            </a:r>
            <a:endParaRPr lang="en-US" altLang="ja-JP" dirty="0" smtClean="0"/>
          </a:p>
          <a:p>
            <a:r>
              <a:rPr lang="ja-JP" altLang="en-US" b="1" dirty="0" smtClean="0">
                <a:solidFill>
                  <a:srgbClr val="FF0000"/>
                </a:solidFill>
              </a:rPr>
              <a:t>期待する結果</a:t>
            </a:r>
            <a:r>
              <a:rPr lang="ja-JP" altLang="en-US" dirty="0" smtClean="0"/>
              <a:t>　が得られる</a:t>
            </a:r>
            <a:endParaRPr lang="en-US" altLang="ja-JP" dirty="0" smtClean="0"/>
          </a:p>
          <a:p>
            <a:r>
              <a:rPr lang="ja-JP" altLang="en-US" dirty="0" smtClean="0"/>
              <a:t>ことを検証する。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ja-JP" altLang="en-US" dirty="0" smtClean="0"/>
              <a:t>　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テストのかきかた</a:t>
            </a:r>
            <a:r>
              <a:rPr kumimoji="1" lang="en-US" altLang="ja-JP" dirty="0" smtClean="0"/>
              <a:t>(1)</a:t>
            </a:r>
            <a:r>
              <a:rPr kumimoji="1" lang="ja-JP" altLang="en-US" dirty="0" smtClean="0"/>
              <a:t> </a:t>
            </a:r>
            <a:r>
              <a:rPr kumimoji="1" lang="en-US" altLang="ja-JP" dirty="0" smtClean="0"/>
              <a:t>stack_test.cpp</a:t>
            </a:r>
            <a:endParaRPr kumimoji="1" lang="ja-JP" altLang="en-US" dirty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642910" y="1000108"/>
            <a:ext cx="3270447" cy="452431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600" dirty="0" smtClean="0">
                <a:latin typeface="Courier New" pitchFamily="49" charset="0"/>
                <a:cs typeface="Courier New" pitchFamily="49" charset="0"/>
              </a:rPr>
              <a:t>#include &lt;</a:t>
            </a:r>
            <a:r>
              <a:rPr lang="en-US" altLang="ja-JP" sz="1600" b="1" dirty="0" err="1" smtClean="0">
                <a:latin typeface="Courier New" pitchFamily="49" charset="0"/>
                <a:cs typeface="Courier New" pitchFamily="49" charset="0"/>
              </a:rPr>
              <a:t>WinUnit.h</a:t>
            </a:r>
            <a:r>
              <a:rPr lang="en-US" altLang="ja-JP" sz="1600" dirty="0" smtClean="0">
                <a:latin typeface="Courier New" pitchFamily="49" charset="0"/>
                <a:cs typeface="Courier New" pitchFamily="49" charset="0"/>
              </a:rPr>
              <a:t>&gt;</a:t>
            </a:r>
          </a:p>
          <a:p>
            <a:r>
              <a:rPr lang="en-US" altLang="ja-JP" sz="1600" dirty="0" smtClean="0">
                <a:latin typeface="Courier New" pitchFamily="49" charset="0"/>
                <a:cs typeface="Courier New" pitchFamily="49" charset="0"/>
              </a:rPr>
              <a:t>#include "</a:t>
            </a:r>
            <a:r>
              <a:rPr lang="en-US" altLang="ja-JP" sz="1600" dirty="0" err="1" smtClean="0">
                <a:latin typeface="Courier New" pitchFamily="49" charset="0"/>
                <a:cs typeface="Courier New" pitchFamily="49" charset="0"/>
              </a:rPr>
              <a:t>stack.h</a:t>
            </a:r>
            <a:r>
              <a:rPr lang="en-US" altLang="ja-JP" sz="1600" dirty="0" smtClean="0">
                <a:latin typeface="Courier New" pitchFamily="49" charset="0"/>
                <a:cs typeface="Courier New" pitchFamily="49" charset="0"/>
              </a:rPr>
              <a:t>"</a:t>
            </a:r>
          </a:p>
          <a:p>
            <a:endParaRPr lang="en-US" altLang="ja-JP" sz="1600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n-US" altLang="ja-JP" sz="1600" dirty="0" smtClean="0">
                <a:latin typeface="Courier New" pitchFamily="49" charset="0"/>
                <a:cs typeface="Courier New" pitchFamily="49" charset="0"/>
              </a:rPr>
              <a:t>namespace {</a:t>
            </a:r>
          </a:p>
          <a:p>
            <a:r>
              <a:rPr lang="en-US" altLang="ja-JP" sz="1600" dirty="0" smtClean="0">
                <a:latin typeface="Courier New" pitchFamily="49" charset="0"/>
                <a:cs typeface="Courier New" pitchFamily="49" charset="0"/>
              </a:rPr>
              <a:t>  Stack s;</a:t>
            </a:r>
          </a:p>
          <a:p>
            <a:r>
              <a:rPr lang="en-US" altLang="ja-JP" sz="1600" dirty="0" smtClean="0">
                <a:latin typeface="Courier New" pitchFamily="49" charset="0"/>
                <a:cs typeface="Courier New" pitchFamily="49" charset="0"/>
              </a:rPr>
              <a:t>}</a:t>
            </a:r>
          </a:p>
          <a:p>
            <a:endParaRPr lang="en-US" altLang="ja-JP" sz="1600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n-US" altLang="ja-JP" sz="1600" b="1" dirty="0" smtClean="0">
                <a:latin typeface="Courier New" pitchFamily="49" charset="0"/>
                <a:cs typeface="Courier New" pitchFamily="49" charset="0"/>
              </a:rPr>
              <a:t>FIXTURE</a:t>
            </a:r>
            <a:r>
              <a:rPr lang="en-US" altLang="ja-JP" sz="1600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altLang="ja-JP" sz="1600" dirty="0" err="1" smtClean="0">
                <a:latin typeface="Courier New" pitchFamily="49" charset="0"/>
                <a:cs typeface="Courier New" pitchFamily="49" charset="0"/>
              </a:rPr>
              <a:t>stack_fixture</a:t>
            </a:r>
            <a:r>
              <a:rPr lang="en-US" altLang="ja-JP" sz="1600" dirty="0" smtClean="0">
                <a:latin typeface="Courier New" pitchFamily="49" charset="0"/>
                <a:cs typeface="Courier New" pitchFamily="49" charset="0"/>
              </a:rPr>
              <a:t>);</a:t>
            </a:r>
          </a:p>
          <a:p>
            <a:endParaRPr lang="en-US" altLang="ja-JP" sz="1600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n-US" altLang="ja-JP" sz="1600" b="1" dirty="0" smtClean="0">
                <a:latin typeface="Courier New" pitchFamily="49" charset="0"/>
                <a:cs typeface="Courier New" pitchFamily="49" charset="0"/>
              </a:rPr>
              <a:t>SETUP</a:t>
            </a:r>
            <a:r>
              <a:rPr lang="en-US" altLang="ja-JP" sz="1600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altLang="ja-JP" sz="1600" dirty="0" err="1" smtClean="0">
                <a:latin typeface="Courier New" pitchFamily="49" charset="0"/>
                <a:cs typeface="Courier New" pitchFamily="49" charset="0"/>
              </a:rPr>
              <a:t>stack_fixture</a:t>
            </a:r>
            <a:r>
              <a:rPr lang="en-US" altLang="ja-JP" sz="1600" dirty="0" smtClean="0">
                <a:latin typeface="Courier New" pitchFamily="49" charset="0"/>
                <a:cs typeface="Courier New" pitchFamily="49" charset="0"/>
              </a:rPr>
              <a:t>){</a:t>
            </a:r>
          </a:p>
          <a:p>
            <a:r>
              <a:rPr lang="en-US" altLang="ja-JP" sz="1600" dirty="0" smtClean="0">
                <a:latin typeface="Courier New" pitchFamily="49" charset="0"/>
                <a:cs typeface="Courier New" pitchFamily="49" charset="0"/>
              </a:rPr>
              <a:t>  s = </a:t>
            </a:r>
            <a:r>
              <a:rPr lang="en-US" altLang="ja-JP" sz="1600" dirty="0" err="1" smtClean="0">
                <a:latin typeface="Courier New" pitchFamily="49" charset="0"/>
                <a:cs typeface="Courier New" pitchFamily="49" charset="0"/>
              </a:rPr>
              <a:t>stack_create</a:t>
            </a:r>
            <a:r>
              <a:rPr lang="en-US" altLang="ja-JP" sz="1600" dirty="0" smtClean="0">
                <a:latin typeface="Courier New" pitchFamily="49" charset="0"/>
                <a:cs typeface="Courier New" pitchFamily="49" charset="0"/>
              </a:rPr>
              <a:t>();</a:t>
            </a:r>
          </a:p>
          <a:p>
            <a:r>
              <a:rPr lang="en-US" altLang="ja-JP" sz="1600" dirty="0" smtClean="0">
                <a:latin typeface="Courier New" pitchFamily="49" charset="0"/>
                <a:cs typeface="Courier New" pitchFamily="49" charset="0"/>
              </a:rPr>
              <a:t>  WIN_ASSERT_NOT_NULL(s);</a:t>
            </a:r>
          </a:p>
          <a:p>
            <a:r>
              <a:rPr lang="en-US" altLang="ja-JP" sz="1600" dirty="0" smtClean="0">
                <a:latin typeface="Courier New" pitchFamily="49" charset="0"/>
                <a:cs typeface="Courier New" pitchFamily="49" charset="0"/>
              </a:rPr>
              <a:t>}</a:t>
            </a:r>
          </a:p>
          <a:p>
            <a:endParaRPr lang="en-US" altLang="ja-JP" sz="1600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n-US" altLang="ja-JP" sz="1600" b="1" dirty="0" smtClean="0">
                <a:latin typeface="Courier New" pitchFamily="49" charset="0"/>
                <a:cs typeface="Courier New" pitchFamily="49" charset="0"/>
              </a:rPr>
              <a:t>TEARDOWN</a:t>
            </a:r>
            <a:r>
              <a:rPr lang="en-US" altLang="ja-JP" sz="1600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altLang="ja-JP" sz="1600" dirty="0" err="1" smtClean="0">
                <a:latin typeface="Courier New" pitchFamily="49" charset="0"/>
                <a:cs typeface="Courier New" pitchFamily="49" charset="0"/>
              </a:rPr>
              <a:t>stack_fixture</a:t>
            </a:r>
            <a:r>
              <a:rPr lang="en-US" altLang="ja-JP" sz="1600" dirty="0" smtClean="0">
                <a:latin typeface="Courier New" pitchFamily="49" charset="0"/>
                <a:cs typeface="Courier New" pitchFamily="49" charset="0"/>
              </a:rPr>
              <a:t>){</a:t>
            </a:r>
          </a:p>
          <a:p>
            <a:r>
              <a:rPr lang="en-US" altLang="ja-JP" sz="1600" dirty="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altLang="ja-JP" sz="1600" dirty="0" err="1" smtClean="0">
                <a:latin typeface="Courier New" pitchFamily="49" charset="0"/>
                <a:cs typeface="Courier New" pitchFamily="49" charset="0"/>
              </a:rPr>
              <a:t>stack_delete</a:t>
            </a:r>
            <a:r>
              <a:rPr lang="en-US" altLang="ja-JP" sz="1600" dirty="0" smtClean="0">
                <a:latin typeface="Courier New" pitchFamily="49" charset="0"/>
                <a:cs typeface="Courier New" pitchFamily="49" charset="0"/>
              </a:rPr>
              <a:t>(s);</a:t>
            </a:r>
          </a:p>
          <a:p>
            <a:r>
              <a:rPr lang="en-US" altLang="ja-JP" sz="1600" dirty="0" smtClean="0">
                <a:latin typeface="Courier New" pitchFamily="49" charset="0"/>
                <a:cs typeface="Courier New" pitchFamily="49" charset="0"/>
              </a:rPr>
              <a:t>}</a:t>
            </a:r>
          </a:p>
          <a:p>
            <a:endParaRPr lang="en-US" altLang="ja-JP" sz="1600" dirty="0" smtClean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5214942" y="3143248"/>
            <a:ext cx="2650084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各テストを</a:t>
            </a:r>
            <a:r>
              <a:rPr kumimoji="1" lang="en-US" altLang="ja-JP" dirty="0" smtClean="0"/>
              <a:t/>
            </a:r>
            <a:br>
              <a:rPr kumimoji="1" lang="en-US" altLang="ja-JP" dirty="0" smtClean="0"/>
            </a:br>
            <a:r>
              <a:rPr kumimoji="1" lang="en-US" altLang="ja-JP" dirty="0" smtClean="0"/>
              <a:t>SETUP(</a:t>
            </a:r>
            <a:r>
              <a:rPr kumimoji="1" lang="ja-JP" altLang="en-US" dirty="0" smtClean="0"/>
              <a:t>初期化</a:t>
            </a:r>
            <a:r>
              <a:rPr kumimoji="1" lang="en-US" altLang="ja-JP" dirty="0" smtClean="0"/>
              <a:t>) </a:t>
            </a:r>
            <a:r>
              <a:rPr kumimoji="1" lang="ja-JP" altLang="en-US" dirty="0" smtClean="0"/>
              <a:t>と</a:t>
            </a:r>
            <a:r>
              <a:rPr kumimoji="1" lang="en-US" altLang="ja-JP" dirty="0" smtClean="0"/>
              <a:t/>
            </a:r>
            <a:br>
              <a:rPr kumimoji="1" lang="en-US" altLang="ja-JP" dirty="0" smtClean="0"/>
            </a:br>
            <a:r>
              <a:rPr kumimoji="1" lang="en-US" altLang="ja-JP" dirty="0" smtClean="0"/>
              <a:t>TEARDOWN(</a:t>
            </a:r>
            <a:r>
              <a:rPr kumimoji="1" lang="ja-JP" altLang="en-US" dirty="0" smtClean="0"/>
              <a:t>後始末</a:t>
            </a:r>
            <a:r>
              <a:rPr kumimoji="1" lang="en-US" altLang="ja-JP" dirty="0" smtClean="0"/>
              <a:t>) </a:t>
            </a:r>
            <a:r>
              <a:rPr kumimoji="1" lang="ja-JP" altLang="en-US" dirty="0" smtClean="0"/>
              <a:t>で</a:t>
            </a:r>
            <a:r>
              <a:rPr kumimoji="1" lang="en-US" altLang="ja-JP" dirty="0" smtClean="0"/>
              <a:t/>
            </a:r>
            <a:br>
              <a:rPr kumimoji="1" lang="en-US" altLang="ja-JP" dirty="0" smtClean="0"/>
            </a:br>
            <a:r>
              <a:rPr kumimoji="1" lang="ja-JP" altLang="en-US" dirty="0" smtClean="0"/>
              <a:t>囲む</a:t>
            </a:r>
            <a:endParaRPr kumimoji="1" lang="ja-JP" altLang="en-US" dirty="0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5357818" y="1785926"/>
            <a:ext cx="280878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テスト対象。</a:t>
            </a:r>
            <a:r>
              <a:rPr kumimoji="1" lang="en-US" altLang="ja-JP" dirty="0" smtClean="0"/>
              <a:t/>
            </a:r>
            <a:br>
              <a:rPr kumimoji="1" lang="en-US" altLang="ja-JP" dirty="0" smtClean="0"/>
            </a:br>
            <a:r>
              <a:rPr kumimoji="1" lang="en-US" altLang="ja-JP" dirty="0" smtClean="0"/>
              <a:t>(</a:t>
            </a:r>
            <a:r>
              <a:rPr kumimoji="1" lang="ja-JP" altLang="en-US" dirty="0" smtClean="0"/>
              <a:t>名前空間を汚染しないよう</a:t>
            </a:r>
            <a:endParaRPr kumimoji="1" lang="en-US" altLang="ja-JP" dirty="0" smtClean="0"/>
          </a:p>
          <a:p>
            <a:r>
              <a:rPr lang="ja-JP" altLang="en-US" dirty="0" smtClean="0"/>
              <a:t> 匿名</a:t>
            </a:r>
            <a:r>
              <a:rPr lang="en-US" altLang="ja-JP" dirty="0" smtClean="0"/>
              <a:t>namespace</a:t>
            </a:r>
            <a:r>
              <a:rPr lang="ja-JP" altLang="en-US" dirty="0" smtClean="0"/>
              <a:t>で囲む</a:t>
            </a:r>
            <a:r>
              <a:rPr lang="en-US" altLang="ja-JP" dirty="0" smtClean="0"/>
              <a:t>)</a:t>
            </a:r>
            <a:endParaRPr kumimoji="1" lang="ja-JP" altLang="en-US" dirty="0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4714876" y="1071546"/>
            <a:ext cx="37946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err="1" smtClean="0"/>
              <a:t>WinUnit</a:t>
            </a:r>
            <a:r>
              <a:rPr kumimoji="1" lang="ja-JP" altLang="en-US" dirty="0" smtClean="0"/>
              <a:t>利用に必要なのは</a:t>
            </a:r>
            <a:r>
              <a:rPr kumimoji="1" lang="ja-JP" altLang="en-US" dirty="0" err="1" smtClean="0"/>
              <a:t>こんだけ。</a:t>
            </a:r>
            <a:endParaRPr kumimoji="1" lang="ja-JP" altLang="en-US" dirty="0"/>
          </a:p>
        </p:txBody>
      </p:sp>
      <p:cxnSp>
        <p:nvCxnSpPr>
          <p:cNvPr id="9" name="直線矢印コネクタ 8"/>
          <p:cNvCxnSpPr>
            <a:stCxn id="7" idx="1"/>
          </p:cNvCxnSpPr>
          <p:nvPr/>
        </p:nvCxnSpPr>
        <p:spPr>
          <a:xfrm rot="10800000">
            <a:off x="3286116" y="1214422"/>
            <a:ext cx="1428760" cy="41790"/>
          </a:xfrm>
          <a:prstGeom prst="straightConnector1">
            <a:avLst/>
          </a:prstGeom>
          <a:ln w="38100">
            <a:solidFill>
              <a:srgbClr val="FF0000"/>
            </a:solidFill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直線矢印コネクタ 9"/>
          <p:cNvCxnSpPr/>
          <p:nvPr/>
        </p:nvCxnSpPr>
        <p:spPr>
          <a:xfrm rot="10800000">
            <a:off x="3000364" y="1428736"/>
            <a:ext cx="2357454" cy="500066"/>
          </a:xfrm>
          <a:prstGeom prst="straightConnector1">
            <a:avLst/>
          </a:prstGeom>
          <a:ln w="38100">
            <a:solidFill>
              <a:srgbClr val="FF0000"/>
            </a:solidFill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直線矢印コネクタ 12"/>
          <p:cNvCxnSpPr/>
          <p:nvPr/>
        </p:nvCxnSpPr>
        <p:spPr>
          <a:xfrm rot="10800000" flipV="1">
            <a:off x="2000232" y="1928802"/>
            <a:ext cx="3286148" cy="214314"/>
          </a:xfrm>
          <a:prstGeom prst="straightConnector1">
            <a:avLst/>
          </a:prstGeom>
          <a:ln w="38100">
            <a:solidFill>
              <a:srgbClr val="FF0000"/>
            </a:solidFill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直線矢印コネクタ 15"/>
          <p:cNvCxnSpPr/>
          <p:nvPr/>
        </p:nvCxnSpPr>
        <p:spPr>
          <a:xfrm rot="10800000">
            <a:off x="3357554" y="3357562"/>
            <a:ext cx="1857388" cy="214314"/>
          </a:xfrm>
          <a:prstGeom prst="straightConnector1">
            <a:avLst/>
          </a:prstGeom>
          <a:ln w="38100">
            <a:solidFill>
              <a:srgbClr val="FF0000"/>
            </a:solidFill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直線矢印コネクタ 18"/>
          <p:cNvCxnSpPr/>
          <p:nvPr/>
        </p:nvCxnSpPr>
        <p:spPr>
          <a:xfrm rot="10800000" flipV="1">
            <a:off x="3786182" y="3857628"/>
            <a:ext cx="1428760" cy="714380"/>
          </a:xfrm>
          <a:prstGeom prst="straightConnector1">
            <a:avLst/>
          </a:prstGeom>
          <a:ln w="38100">
            <a:solidFill>
              <a:srgbClr val="FF0000"/>
            </a:solidFill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テストのかきかた</a:t>
            </a:r>
            <a:r>
              <a:rPr lang="en-US" altLang="ja-JP" dirty="0" smtClean="0"/>
              <a:t>(2) stack_test.cpp</a:t>
            </a:r>
            <a:endParaRPr kumimoji="1" lang="ja-JP" altLang="en-US" dirty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928662" y="857232"/>
            <a:ext cx="5368777" cy="452431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600" b="1" dirty="0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//---- </a:t>
            </a:r>
            <a:r>
              <a:rPr lang="ja-JP" altLang="en-US" sz="1600" b="1" dirty="0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初期化</a:t>
            </a:r>
            <a:endParaRPr lang="en-US" altLang="ja-JP" sz="1600" b="1" dirty="0" smtClean="0">
              <a:solidFill>
                <a:srgbClr val="00B050"/>
              </a:solidFill>
              <a:latin typeface="Courier New" pitchFamily="49" charset="0"/>
              <a:cs typeface="Courier New" pitchFamily="49" charset="0"/>
            </a:endParaRPr>
          </a:p>
          <a:p>
            <a:r>
              <a:rPr lang="en-US" altLang="ja-JP" sz="1600" b="1" dirty="0" smtClean="0">
                <a:latin typeface="Courier New" pitchFamily="49" charset="0"/>
                <a:cs typeface="Courier New" pitchFamily="49" charset="0"/>
              </a:rPr>
              <a:t>BEGIN_TESTF</a:t>
            </a:r>
            <a:r>
              <a:rPr lang="en-US" altLang="ja-JP" sz="1600" dirty="0" smtClean="0">
                <a:latin typeface="Courier New" pitchFamily="49" charset="0"/>
                <a:cs typeface="Courier New" pitchFamily="49" charset="0"/>
              </a:rPr>
              <a:t>(01_initialize, </a:t>
            </a:r>
            <a:r>
              <a:rPr lang="en-US" altLang="ja-JP" sz="1600" dirty="0" err="1" smtClean="0">
                <a:latin typeface="Courier New" pitchFamily="49" charset="0"/>
                <a:cs typeface="Courier New" pitchFamily="49" charset="0"/>
              </a:rPr>
              <a:t>stack_fixture</a:t>
            </a:r>
            <a:r>
              <a:rPr lang="en-US" altLang="ja-JP" sz="1600" dirty="0" smtClean="0">
                <a:latin typeface="Courier New" pitchFamily="49" charset="0"/>
                <a:cs typeface="Courier New" pitchFamily="49" charset="0"/>
              </a:rPr>
              <a:t>) </a:t>
            </a:r>
          </a:p>
          <a:p>
            <a:r>
              <a:rPr lang="en-US" altLang="ja-JP" sz="1600" dirty="0" smtClean="0">
                <a:latin typeface="Courier New" pitchFamily="49" charset="0"/>
                <a:cs typeface="Courier New" pitchFamily="49" charset="0"/>
              </a:rPr>
              <a:t>{</a:t>
            </a:r>
          </a:p>
          <a:p>
            <a:r>
              <a:rPr lang="ja-JP" altLang="en-US" sz="1600" b="1" dirty="0" smtClean="0">
                <a:latin typeface="Courier New" pitchFamily="49" charset="0"/>
                <a:cs typeface="Courier New" pitchFamily="49" charset="0"/>
              </a:rPr>
              <a:t>　　</a:t>
            </a:r>
            <a:r>
              <a:rPr lang="en-US" altLang="ja-JP" sz="1600" b="1" dirty="0" smtClean="0">
                <a:latin typeface="Courier New" pitchFamily="49" charset="0"/>
                <a:cs typeface="Courier New" pitchFamily="49" charset="0"/>
              </a:rPr>
              <a:t>WIN_ASSERT_ZERO</a:t>
            </a:r>
            <a:r>
              <a:rPr lang="en-US" altLang="ja-JP" sz="1600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altLang="ja-JP" sz="1600" dirty="0" err="1" smtClean="0">
                <a:latin typeface="Courier New" pitchFamily="49" charset="0"/>
                <a:cs typeface="Courier New" pitchFamily="49" charset="0"/>
              </a:rPr>
              <a:t>stack_size</a:t>
            </a:r>
            <a:r>
              <a:rPr lang="en-US" altLang="ja-JP" sz="1600" dirty="0" smtClean="0">
                <a:latin typeface="Courier New" pitchFamily="49" charset="0"/>
                <a:cs typeface="Courier New" pitchFamily="49" charset="0"/>
              </a:rPr>
              <a:t>(s));</a:t>
            </a:r>
          </a:p>
          <a:p>
            <a:r>
              <a:rPr lang="en-US" altLang="ja-JP" sz="1600" dirty="0" smtClean="0">
                <a:latin typeface="Courier New" pitchFamily="49" charset="0"/>
                <a:cs typeface="Courier New" pitchFamily="49" charset="0"/>
              </a:rPr>
              <a:t>}</a:t>
            </a:r>
          </a:p>
          <a:p>
            <a:r>
              <a:rPr lang="en-US" altLang="ja-JP" sz="1600" b="1" dirty="0" smtClean="0">
                <a:latin typeface="Courier New" pitchFamily="49" charset="0"/>
                <a:cs typeface="Courier New" pitchFamily="49" charset="0"/>
              </a:rPr>
              <a:t>END_TESTF</a:t>
            </a:r>
          </a:p>
          <a:p>
            <a:endParaRPr lang="en-US" altLang="ja-JP" sz="1600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n-US" altLang="ja-JP" sz="1600" b="1" dirty="0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//---- push  </a:t>
            </a:r>
          </a:p>
          <a:p>
            <a:r>
              <a:rPr lang="en-US" altLang="ja-JP" sz="1600" b="1" dirty="0" smtClean="0">
                <a:latin typeface="Courier New" pitchFamily="49" charset="0"/>
                <a:cs typeface="Courier New" pitchFamily="49" charset="0"/>
              </a:rPr>
              <a:t>BEGIN_TESTF</a:t>
            </a:r>
            <a:r>
              <a:rPr lang="en-US" altLang="ja-JP" sz="1600" dirty="0" smtClean="0">
                <a:latin typeface="Courier New" pitchFamily="49" charset="0"/>
                <a:cs typeface="Courier New" pitchFamily="49" charset="0"/>
              </a:rPr>
              <a:t>(02_push, </a:t>
            </a:r>
            <a:r>
              <a:rPr lang="en-US" altLang="ja-JP" sz="1600" dirty="0" err="1" smtClean="0">
                <a:latin typeface="Courier New" pitchFamily="49" charset="0"/>
                <a:cs typeface="Courier New" pitchFamily="49" charset="0"/>
              </a:rPr>
              <a:t>stack_fixture</a:t>
            </a:r>
            <a:r>
              <a:rPr lang="en-US" altLang="ja-JP" sz="1600" dirty="0" smtClean="0">
                <a:latin typeface="Courier New" pitchFamily="49" charset="0"/>
                <a:cs typeface="Courier New" pitchFamily="49" charset="0"/>
              </a:rPr>
              <a:t>) </a:t>
            </a:r>
          </a:p>
          <a:p>
            <a:r>
              <a:rPr lang="en-US" altLang="ja-JP" sz="1600" dirty="0" smtClean="0">
                <a:latin typeface="Courier New" pitchFamily="49" charset="0"/>
                <a:cs typeface="Courier New" pitchFamily="49" charset="0"/>
              </a:rPr>
              <a:t>{</a:t>
            </a:r>
          </a:p>
          <a:p>
            <a:r>
              <a:rPr lang="ja-JP" altLang="en-US" sz="1600" dirty="0" smtClean="0">
                <a:latin typeface="Courier New" pitchFamily="49" charset="0"/>
                <a:cs typeface="Courier New" pitchFamily="49" charset="0"/>
              </a:rPr>
              <a:t>　　</a:t>
            </a:r>
            <a:r>
              <a:rPr lang="en-US" altLang="ja-JP" sz="1600" dirty="0" err="1" smtClean="0">
                <a:latin typeface="Courier New" pitchFamily="49" charset="0"/>
                <a:cs typeface="Courier New" pitchFamily="49" charset="0"/>
              </a:rPr>
              <a:t>stack_push</a:t>
            </a:r>
            <a:r>
              <a:rPr lang="en-US" altLang="ja-JP" sz="1600" dirty="0" smtClean="0">
                <a:latin typeface="Courier New" pitchFamily="49" charset="0"/>
                <a:cs typeface="Courier New" pitchFamily="49" charset="0"/>
              </a:rPr>
              <a:t>(s, 10);</a:t>
            </a:r>
          </a:p>
          <a:p>
            <a:r>
              <a:rPr lang="en-US" altLang="ja-JP" sz="1600" dirty="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altLang="ja-JP" sz="1600" b="1" dirty="0" smtClean="0">
                <a:latin typeface="Courier New" pitchFamily="49" charset="0"/>
                <a:cs typeface="Courier New" pitchFamily="49" charset="0"/>
              </a:rPr>
              <a:t>WIN_ASSERT_EQUAL</a:t>
            </a:r>
            <a:r>
              <a:rPr lang="en-US" altLang="ja-JP" sz="1600" dirty="0" smtClean="0">
                <a:latin typeface="Courier New" pitchFamily="49" charset="0"/>
                <a:cs typeface="Courier New" pitchFamily="49" charset="0"/>
              </a:rPr>
              <a:t>( 1, </a:t>
            </a:r>
            <a:r>
              <a:rPr lang="en-US" altLang="ja-JP" sz="1600" dirty="0" err="1" smtClean="0">
                <a:latin typeface="Courier New" pitchFamily="49" charset="0"/>
                <a:cs typeface="Courier New" pitchFamily="49" charset="0"/>
              </a:rPr>
              <a:t>stack_size</a:t>
            </a:r>
            <a:r>
              <a:rPr lang="en-US" altLang="ja-JP" sz="1600" dirty="0" smtClean="0">
                <a:latin typeface="Courier New" pitchFamily="49" charset="0"/>
                <a:cs typeface="Courier New" pitchFamily="49" charset="0"/>
              </a:rPr>
              <a:t>(s));</a:t>
            </a:r>
          </a:p>
          <a:p>
            <a:r>
              <a:rPr lang="en-US" altLang="ja-JP" sz="1600" dirty="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altLang="ja-JP" sz="1600" b="1" dirty="0" smtClean="0">
                <a:latin typeface="Courier New" pitchFamily="49" charset="0"/>
                <a:cs typeface="Courier New" pitchFamily="49" charset="0"/>
              </a:rPr>
              <a:t>WIN_ASSERT_EQUAL</a:t>
            </a:r>
            <a:r>
              <a:rPr lang="en-US" altLang="ja-JP" sz="1600" dirty="0" smtClean="0">
                <a:latin typeface="Courier New" pitchFamily="49" charset="0"/>
                <a:cs typeface="Courier New" pitchFamily="49" charset="0"/>
              </a:rPr>
              <a:t>(10, </a:t>
            </a:r>
            <a:r>
              <a:rPr lang="en-US" altLang="ja-JP" sz="1600" dirty="0" err="1" smtClean="0">
                <a:latin typeface="Courier New" pitchFamily="49" charset="0"/>
                <a:cs typeface="Courier New" pitchFamily="49" charset="0"/>
              </a:rPr>
              <a:t>stack_top</a:t>
            </a:r>
            <a:r>
              <a:rPr lang="en-US" altLang="ja-JP" sz="1600" dirty="0" smtClean="0">
                <a:latin typeface="Courier New" pitchFamily="49" charset="0"/>
                <a:cs typeface="Courier New" pitchFamily="49" charset="0"/>
              </a:rPr>
              <a:t>(s)); </a:t>
            </a:r>
          </a:p>
          <a:p>
            <a:r>
              <a:rPr lang="en-US" altLang="ja-JP" sz="1600" dirty="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altLang="ja-JP" sz="1600" dirty="0" err="1" smtClean="0">
                <a:latin typeface="Courier New" pitchFamily="49" charset="0"/>
                <a:cs typeface="Courier New" pitchFamily="49" charset="0"/>
              </a:rPr>
              <a:t>stack_push</a:t>
            </a:r>
            <a:r>
              <a:rPr lang="en-US" altLang="ja-JP" sz="1600" dirty="0" smtClean="0">
                <a:latin typeface="Courier New" pitchFamily="49" charset="0"/>
                <a:cs typeface="Courier New" pitchFamily="49" charset="0"/>
              </a:rPr>
              <a:t>(s, 20);</a:t>
            </a:r>
          </a:p>
          <a:p>
            <a:r>
              <a:rPr lang="en-US" altLang="ja-JP" sz="1600" dirty="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altLang="ja-JP" sz="1600" b="1" dirty="0" smtClean="0">
                <a:latin typeface="Courier New" pitchFamily="49" charset="0"/>
                <a:cs typeface="Courier New" pitchFamily="49" charset="0"/>
              </a:rPr>
              <a:t>WIN_ASSERT_EQUAL</a:t>
            </a:r>
            <a:r>
              <a:rPr lang="en-US" altLang="ja-JP" sz="1600" dirty="0" smtClean="0">
                <a:latin typeface="Courier New" pitchFamily="49" charset="0"/>
                <a:cs typeface="Courier New" pitchFamily="49" charset="0"/>
              </a:rPr>
              <a:t>( 2, </a:t>
            </a:r>
            <a:r>
              <a:rPr lang="en-US" altLang="ja-JP" sz="1600" dirty="0" err="1" smtClean="0">
                <a:latin typeface="Courier New" pitchFamily="49" charset="0"/>
                <a:cs typeface="Courier New" pitchFamily="49" charset="0"/>
              </a:rPr>
              <a:t>stack_size</a:t>
            </a:r>
            <a:r>
              <a:rPr lang="en-US" altLang="ja-JP" sz="1600" dirty="0" smtClean="0">
                <a:latin typeface="Courier New" pitchFamily="49" charset="0"/>
                <a:cs typeface="Courier New" pitchFamily="49" charset="0"/>
              </a:rPr>
              <a:t>(s));</a:t>
            </a:r>
          </a:p>
          <a:p>
            <a:r>
              <a:rPr lang="en-US" altLang="ja-JP" sz="1600" dirty="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altLang="ja-JP" sz="1600" b="1" dirty="0" smtClean="0">
                <a:latin typeface="Courier New" pitchFamily="49" charset="0"/>
                <a:cs typeface="Courier New" pitchFamily="49" charset="0"/>
              </a:rPr>
              <a:t>WIN_ASSERT_EQUAL</a:t>
            </a:r>
            <a:r>
              <a:rPr lang="en-US" altLang="ja-JP" sz="1600" dirty="0" smtClean="0">
                <a:latin typeface="Courier New" pitchFamily="49" charset="0"/>
                <a:cs typeface="Courier New" pitchFamily="49" charset="0"/>
              </a:rPr>
              <a:t>(20, </a:t>
            </a:r>
            <a:r>
              <a:rPr lang="en-US" altLang="ja-JP" sz="1600" dirty="0" err="1" smtClean="0">
                <a:latin typeface="Courier New" pitchFamily="49" charset="0"/>
                <a:cs typeface="Courier New" pitchFamily="49" charset="0"/>
              </a:rPr>
              <a:t>stack_top</a:t>
            </a:r>
            <a:r>
              <a:rPr lang="en-US" altLang="ja-JP" sz="1600" dirty="0" smtClean="0">
                <a:latin typeface="Courier New" pitchFamily="49" charset="0"/>
                <a:cs typeface="Courier New" pitchFamily="49" charset="0"/>
              </a:rPr>
              <a:t>(s)); </a:t>
            </a:r>
          </a:p>
          <a:p>
            <a:r>
              <a:rPr lang="en-US" altLang="ja-JP" sz="1600" dirty="0" smtClean="0">
                <a:latin typeface="Courier New" pitchFamily="49" charset="0"/>
                <a:cs typeface="Courier New" pitchFamily="49" charset="0"/>
              </a:rPr>
              <a:t>}</a:t>
            </a:r>
          </a:p>
          <a:p>
            <a:r>
              <a:rPr lang="en-US" altLang="ja-JP" sz="1600" b="1" dirty="0" smtClean="0">
                <a:latin typeface="Courier New" pitchFamily="49" charset="0"/>
                <a:cs typeface="Courier New" pitchFamily="49" charset="0"/>
              </a:rPr>
              <a:t>END_TESTF</a:t>
            </a: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6500826" y="1857364"/>
            <a:ext cx="19896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結果は</a:t>
            </a:r>
            <a:r>
              <a:rPr kumimoji="1" lang="en-US" altLang="ja-JP" dirty="0" smtClean="0"/>
              <a:t>0</a:t>
            </a:r>
            <a:r>
              <a:rPr kumimoji="1" lang="ja-JP" altLang="en-US" dirty="0" smtClean="0"/>
              <a:t>になるか</a:t>
            </a:r>
            <a:r>
              <a:rPr kumimoji="1" lang="en-US" altLang="ja-JP" dirty="0" smtClean="0"/>
              <a:t>?</a:t>
            </a:r>
            <a:endParaRPr kumimoji="1" lang="ja-JP" altLang="en-US" dirty="0"/>
          </a:p>
        </p:txBody>
      </p:sp>
      <p:cxnSp>
        <p:nvCxnSpPr>
          <p:cNvPr id="6" name="直線矢印コネクタ 5"/>
          <p:cNvCxnSpPr>
            <a:stCxn id="5" idx="1"/>
          </p:cNvCxnSpPr>
          <p:nvPr/>
        </p:nvCxnSpPr>
        <p:spPr>
          <a:xfrm rot="10800000">
            <a:off x="5000628" y="1785926"/>
            <a:ext cx="1500198" cy="256104"/>
          </a:xfrm>
          <a:prstGeom prst="straightConnector1">
            <a:avLst/>
          </a:prstGeom>
          <a:ln w="38100">
            <a:solidFill>
              <a:srgbClr val="FF0000"/>
            </a:solidFill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直線矢印コネクタ 9"/>
          <p:cNvCxnSpPr>
            <a:stCxn id="11" idx="1"/>
          </p:cNvCxnSpPr>
          <p:nvPr/>
        </p:nvCxnSpPr>
        <p:spPr>
          <a:xfrm rot="10800000" flipV="1">
            <a:off x="5715008" y="3752166"/>
            <a:ext cx="857256" cy="105462"/>
          </a:xfrm>
          <a:prstGeom prst="straightConnector1">
            <a:avLst/>
          </a:prstGeom>
          <a:ln w="38100">
            <a:solidFill>
              <a:srgbClr val="FF0000"/>
            </a:solidFill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テキスト ボックス 10"/>
          <p:cNvSpPr txBox="1"/>
          <p:nvPr/>
        </p:nvSpPr>
        <p:spPr>
          <a:xfrm>
            <a:off x="6572264" y="3429000"/>
            <a:ext cx="178766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結果が期待値に</a:t>
            </a:r>
            <a:endParaRPr kumimoji="1" lang="en-US" altLang="ja-JP" dirty="0" smtClean="0"/>
          </a:p>
          <a:p>
            <a:r>
              <a:rPr kumimoji="1" lang="ja-JP" altLang="en-US" dirty="0" smtClean="0"/>
              <a:t>等しいか</a:t>
            </a:r>
            <a:r>
              <a:rPr kumimoji="1" lang="en-US" altLang="ja-JP" dirty="0" smtClean="0"/>
              <a:t>?</a:t>
            </a:r>
            <a:endParaRPr kumimoji="1" lang="ja-JP" altLang="en-US" dirty="0"/>
          </a:p>
        </p:txBody>
      </p:sp>
      <p:cxnSp>
        <p:nvCxnSpPr>
          <p:cNvPr id="14" name="直線矢印コネクタ 13"/>
          <p:cNvCxnSpPr>
            <a:stCxn id="11" idx="1"/>
          </p:cNvCxnSpPr>
          <p:nvPr/>
        </p:nvCxnSpPr>
        <p:spPr>
          <a:xfrm rot="10800000" flipV="1">
            <a:off x="5715008" y="3752166"/>
            <a:ext cx="857256" cy="891280"/>
          </a:xfrm>
          <a:prstGeom prst="straightConnector1">
            <a:avLst/>
          </a:prstGeom>
          <a:ln w="38100">
            <a:solidFill>
              <a:srgbClr val="FF0000"/>
            </a:solidFill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スライドマスタN02">
  <a:themeElements>
    <a:clrScheme name="プレゼンテーション1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プレゼンテーション1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100000" t="-60000" r="100000" b="20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>
    <a:extraClrScheme>
      <a:clrScheme name="プレゼンテーション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スライドマスタN02</Template>
  <TotalTime>97</TotalTime>
  <Words>346</Words>
  <Application>Microsoft Office PowerPoint</Application>
  <PresentationFormat>画面に合わせる (4:3)</PresentationFormat>
  <Paragraphs>140</Paragraphs>
  <Slides>10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10</vt:i4>
      </vt:variant>
    </vt:vector>
  </HeadingPairs>
  <TitlesOfParts>
    <vt:vector size="11" baseType="lpstr">
      <vt:lpstr>スライドマスタN02</vt:lpstr>
      <vt:lpstr>スライド 1</vt:lpstr>
      <vt:lpstr>επιστημη ちゃ何者ぞ!? </vt:lpstr>
      <vt:lpstr>さて今日のお題は</vt:lpstr>
      <vt:lpstr>WinUnitってば</vt:lpstr>
      <vt:lpstr>スライド 5</vt:lpstr>
      <vt:lpstr>スライド 6</vt:lpstr>
      <vt:lpstr>テスト対象　stack.h</vt:lpstr>
      <vt:lpstr>テストのかきかた(1) stack_test.cpp</vt:lpstr>
      <vt:lpstr>テストのかきかた(2) stack_test.cpp</vt:lpstr>
      <vt:lpstr>DEMO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episteme</dc:creator>
  <cp:lastModifiedBy>わんくま同盟</cp:lastModifiedBy>
  <cp:revision>11</cp:revision>
  <dcterms:created xsi:type="dcterms:W3CDTF">2008-04-11T14:33:00Z</dcterms:created>
  <dcterms:modified xsi:type="dcterms:W3CDTF">2008-09-13T04:30:30Z</dcterms:modified>
</cp:coreProperties>
</file>