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5" r:id="rId2"/>
    <p:sldId id="266" r:id="rId3"/>
    <p:sldId id="283" r:id="rId4"/>
    <p:sldId id="267" r:id="rId5"/>
    <p:sldId id="274" r:id="rId6"/>
    <p:sldId id="268" r:id="rId7"/>
    <p:sldId id="269" r:id="rId8"/>
    <p:sldId id="270" r:id="rId9"/>
    <p:sldId id="271" r:id="rId10"/>
    <p:sldId id="272" r:id="rId11"/>
    <p:sldId id="273" r:id="rId12"/>
    <p:sldId id="275" r:id="rId13"/>
    <p:sldId id="276" r:id="rId14"/>
    <p:sldId id="280" r:id="rId15"/>
    <p:sldId id="277" r:id="rId16"/>
    <p:sldId id="278" r:id="rId17"/>
    <p:sldId id="279" r:id="rId18"/>
    <p:sldId id="281" r:id="rId19"/>
    <p:sldId id="282"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1110" y="-6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2008/9/13</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福岡勉強会 </a:t>
            </a:r>
            <a:r>
              <a:rPr kumimoji="0" lang="en-US" altLang="ja-JP" sz="2300" dirty="0" smtClean="0">
                <a:solidFill>
                  <a:schemeClr val="tx2"/>
                </a:solidFill>
                <a:ea typeface="ＭＳ Ｐゴシック" pitchFamily="50" charset="-128"/>
              </a:rPr>
              <a:t>#1</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Part2</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コンバータ</a:t>
            </a:r>
            <a:endParaRPr kumimoji="1" lang="ja-JP" altLang="en-US" dirty="0"/>
          </a:p>
        </p:txBody>
      </p:sp>
      <p:sp>
        <p:nvSpPr>
          <p:cNvPr id="4" name="角丸四角形 3"/>
          <p:cNvSpPr/>
          <p:nvPr/>
        </p:nvSpPr>
        <p:spPr>
          <a:xfrm>
            <a:off x="642909" y="1214422"/>
            <a:ext cx="2195095"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kumimoji="1" lang="en-US" altLang="ja-JP" dirty="0" smtClean="0"/>
              <a:t>WPF</a:t>
            </a:r>
            <a:r>
              <a:rPr kumimoji="1" lang="ja-JP" altLang="en-US" dirty="0" smtClean="0"/>
              <a:t>エンジン</a:t>
            </a:r>
            <a:endParaRPr kumimoji="1" lang="ja-JP" altLang="en-US" dirty="0"/>
          </a:p>
        </p:txBody>
      </p:sp>
      <p:sp>
        <p:nvSpPr>
          <p:cNvPr id="5" name="角丸四角形 4"/>
          <p:cNvSpPr/>
          <p:nvPr/>
        </p:nvSpPr>
        <p:spPr>
          <a:xfrm>
            <a:off x="6357950" y="1214422"/>
            <a:ext cx="2071702"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lang="ja-JP" altLang="en-US" dirty="0" smtClean="0"/>
              <a:t>ドキュメントクラス</a:t>
            </a:r>
            <a:endParaRPr kumimoji="1" lang="ja-JP" altLang="en-US" dirty="0"/>
          </a:p>
        </p:txBody>
      </p:sp>
      <p:sp>
        <p:nvSpPr>
          <p:cNvPr id="6" name="正方形/長方形 5"/>
          <p:cNvSpPr/>
          <p:nvPr/>
        </p:nvSpPr>
        <p:spPr>
          <a:xfrm>
            <a:off x="78578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7" name="正方形/長方形 6"/>
          <p:cNvSpPr/>
          <p:nvPr/>
        </p:nvSpPr>
        <p:spPr>
          <a:xfrm>
            <a:off x="650082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8" name="左矢印 7"/>
          <p:cNvSpPr/>
          <p:nvPr/>
        </p:nvSpPr>
        <p:spPr>
          <a:xfrm>
            <a:off x="3071802" y="1928802"/>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9" name="正方形/長方形 8"/>
          <p:cNvSpPr/>
          <p:nvPr/>
        </p:nvSpPr>
        <p:spPr>
          <a:xfrm>
            <a:off x="78578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10" name="正方形/長方形 9"/>
          <p:cNvSpPr/>
          <p:nvPr/>
        </p:nvSpPr>
        <p:spPr>
          <a:xfrm>
            <a:off x="650082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11" name="左矢印 10"/>
          <p:cNvSpPr/>
          <p:nvPr/>
        </p:nvSpPr>
        <p:spPr>
          <a:xfrm>
            <a:off x="3071802" y="4643446"/>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12" name="下矢印 11"/>
          <p:cNvSpPr/>
          <p:nvPr/>
        </p:nvSpPr>
        <p:spPr>
          <a:xfrm>
            <a:off x="4214810" y="3214686"/>
            <a:ext cx="642942" cy="1500198"/>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3" name="正方形/長方形 12"/>
          <p:cNvSpPr/>
          <p:nvPr/>
        </p:nvSpPr>
        <p:spPr>
          <a:xfrm>
            <a:off x="3786182"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コンバータ</a:t>
            </a:r>
            <a:endParaRPr kumimoji="1" lang="ja-JP" altLang="en-US" dirty="0"/>
          </a:p>
        </p:txBody>
      </p:sp>
      <p:sp>
        <p:nvSpPr>
          <p:cNvPr id="14" name="円形吹き出し 13"/>
          <p:cNvSpPr/>
          <p:nvPr/>
        </p:nvSpPr>
        <p:spPr>
          <a:xfrm>
            <a:off x="4714876" y="3643314"/>
            <a:ext cx="2714644" cy="1000132"/>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途中にコンバータを挟めます</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trips(downLeft)">
                                      <p:cBhvr>
                                        <p:cTn id="15" dur="500"/>
                                        <p:tgtEl>
                                          <p:spTgt spid="9"/>
                                        </p:tgtEl>
                                      </p:cBhvr>
                                    </p:animEffect>
                                  </p:childTnLst>
                                </p:cTn>
                              </p:par>
                              <p:par>
                                <p:cTn id="16" presetID="18" presetClass="entr" presetSubtype="12"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1"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拍手の用意はいいですか？</a:t>
            </a:r>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コンバータのポイント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b="1" dirty="0" err="1" smtClean="0"/>
              <a:t>IValueConverter</a:t>
            </a:r>
            <a:r>
              <a:rPr lang="ja-JP" altLang="en-US" dirty="0" smtClean="0"/>
              <a:t>を実装する</a:t>
            </a:r>
            <a:endParaRPr lang="en-US" altLang="ja-JP" dirty="0" smtClean="0"/>
          </a:p>
          <a:p>
            <a:pPr lvl="1"/>
            <a:r>
              <a:rPr kumimoji="1" lang="ja-JP" altLang="en-US" dirty="0" smtClean="0"/>
              <a:t>ほかに</a:t>
            </a:r>
            <a:r>
              <a:rPr lang="en-US" altLang="ja-JP" b="1" dirty="0" err="1" smtClean="0"/>
              <a:t>IMultiValueConverter</a:t>
            </a:r>
            <a:r>
              <a:rPr kumimoji="1" lang="ja-JP" altLang="en-US" dirty="0" smtClean="0"/>
              <a:t>というのもある。</a:t>
            </a:r>
            <a:endParaRPr kumimoji="1" lang="en-US" altLang="ja-JP" dirty="0" smtClean="0"/>
          </a:p>
          <a:p>
            <a:r>
              <a:rPr kumimoji="1" lang="ja-JP" altLang="en-US" dirty="0" smtClean="0"/>
              <a:t>値を設定できない場合</a:t>
            </a:r>
            <a:r>
              <a:rPr kumimoji="1" lang="en-US" altLang="ja-JP" dirty="0" smtClean="0"/>
              <a:t>(null</a:t>
            </a:r>
            <a:r>
              <a:rPr kumimoji="1" lang="ja-JP" altLang="en-US" dirty="0" smtClean="0"/>
              <a:t>等</a:t>
            </a:r>
            <a:r>
              <a:rPr kumimoji="1" lang="en-US" altLang="ja-JP" dirty="0" smtClean="0"/>
              <a:t>)</a:t>
            </a:r>
            <a:r>
              <a:rPr kumimoji="1" lang="ja-JP" altLang="en-US" dirty="0" err="1" smtClean="0"/>
              <a:t>には</a:t>
            </a:r>
            <a:r>
              <a:rPr kumimoji="1" lang="en-US" altLang="ja-JP" dirty="0" err="1" smtClean="0"/>
              <a:t>DependencyProperty.UnsetValue</a:t>
            </a:r>
            <a:r>
              <a:rPr lang="ja-JP" altLang="en-US" dirty="0" smtClean="0"/>
              <a:t>を返す。</a:t>
            </a:r>
            <a:endParaRPr lang="en-US" altLang="ja-JP" dirty="0" smtClean="0"/>
          </a:p>
          <a:p>
            <a:r>
              <a:rPr kumimoji="1" lang="ja-JP" altLang="en-US" dirty="0" smtClean="0"/>
              <a:t>気楽に作るといっぱいコンバータを作ってしまいがちなので注意</a:t>
            </a:r>
            <a:endParaRPr kumimoji="1" lang="en-US" altLang="ja-JP" dirty="0" smtClean="0"/>
          </a:p>
          <a:p>
            <a:r>
              <a:rPr lang="ja-JP" altLang="en-US" dirty="0" smtClean="0"/>
              <a:t>オブジェクトをオブジェクトのまま利用できるようになるので、積極的に活用しましょう。</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オブジェクトのオブジェクトをバインドするには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単純にオブジェクトのオブジェクトをバインドするには</a:t>
            </a:r>
            <a:endParaRPr kumimoji="1" lang="en-US" altLang="ja-JP" dirty="0" smtClean="0"/>
          </a:p>
          <a:p>
            <a:r>
              <a:rPr lang="en-US" altLang="ja-JP" sz="2400" dirty="0" smtClean="0"/>
              <a:t>&lt;Label Content="{Binding Path=</a:t>
            </a:r>
            <a:r>
              <a:rPr lang="ja-JP" altLang="en-US" sz="2400" dirty="0" smtClean="0"/>
              <a:t>検索結果</a:t>
            </a:r>
            <a:r>
              <a:rPr lang="en-US" altLang="ja-JP" sz="2400" dirty="0" smtClean="0"/>
              <a:t>.</a:t>
            </a:r>
            <a:r>
              <a:rPr lang="ja-JP" altLang="en-US" sz="2400" dirty="0" smtClean="0"/>
              <a:t>年齢</a:t>
            </a:r>
            <a:r>
              <a:rPr lang="en-US" altLang="ja-JP" sz="2400" dirty="0" smtClean="0"/>
              <a:t>}”/&gt;</a:t>
            </a:r>
          </a:p>
          <a:p>
            <a:r>
              <a:rPr lang="en-US" altLang="ja-JP" sz="2400" dirty="0" smtClean="0"/>
              <a:t>&lt;Label Content="{Binding Path=AAA[0].</a:t>
            </a:r>
            <a:r>
              <a:rPr lang="ja-JP" altLang="en-US" sz="2400" dirty="0" smtClean="0"/>
              <a:t>年齢</a:t>
            </a:r>
            <a:r>
              <a:rPr lang="en-US" altLang="ja-JP" sz="2400" dirty="0" smtClean="0"/>
              <a:t>}”/&gt;</a:t>
            </a:r>
          </a:p>
          <a:p>
            <a:r>
              <a:rPr kumimoji="1" lang="ja-JP" altLang="en-US" dirty="0" smtClean="0"/>
              <a:t>これだけで実現できます。</a:t>
            </a:r>
            <a:endParaRPr kumimoji="1" lang="en-US" altLang="ja-JP" dirty="0" smtClean="0"/>
          </a:p>
          <a:p>
            <a:r>
              <a:rPr lang="ja-JP" altLang="en-US" dirty="0" smtClean="0"/>
              <a:t>ただし検索結果が</a:t>
            </a:r>
            <a:r>
              <a:rPr lang="en-US" altLang="ja-JP" dirty="0" smtClean="0"/>
              <a:t>Null</a:t>
            </a:r>
            <a:r>
              <a:rPr lang="ja-JP" altLang="en-US" dirty="0" smtClean="0"/>
              <a:t>であったり、</a:t>
            </a:r>
            <a:r>
              <a:rPr lang="en-US" altLang="ja-JP" dirty="0" smtClean="0"/>
              <a:t>List</a:t>
            </a:r>
            <a:r>
              <a:rPr lang="ja-JP" altLang="en-US" dirty="0" smtClean="0"/>
              <a:t>の</a:t>
            </a:r>
            <a:r>
              <a:rPr lang="en-US" altLang="ja-JP" dirty="0" smtClean="0"/>
              <a:t>0</a:t>
            </a:r>
            <a:r>
              <a:rPr lang="ja-JP" altLang="en-US" dirty="0" smtClean="0"/>
              <a:t>番目が存在しない場合などには例外が出たりするので要注意</a:t>
            </a:r>
            <a:endParaRPr lang="en-US" altLang="ja-JP" dirty="0" smtClean="0"/>
          </a:p>
        </p:txBody>
      </p:sp>
      <p:sp>
        <p:nvSpPr>
          <p:cNvPr id="5" name="正方形/長方形 4"/>
          <p:cNvSpPr/>
          <p:nvPr/>
        </p:nvSpPr>
        <p:spPr>
          <a:xfrm>
            <a:off x="5500694" y="5000636"/>
            <a:ext cx="2857520" cy="78581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3200" dirty="0" smtClean="0"/>
              <a:t>DEMO2-2</a:t>
            </a:r>
            <a:endParaRPr kumimoji="1" lang="ja-JP" alt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ラジオボタンとは</a:t>
            </a:r>
            <a:endParaRPr kumimoji="1" lang="en-US" altLang="ja-JP" dirty="0" smtClean="0"/>
          </a:p>
          <a:p>
            <a:r>
              <a:rPr lang="ja-JP" altLang="en-US" dirty="0" smtClean="0"/>
              <a:t>複数の選択肢のうち</a:t>
            </a:r>
            <a:r>
              <a:rPr lang="en-US" altLang="ja-JP" dirty="0" smtClean="0"/>
              <a:t>1</a:t>
            </a:r>
            <a:r>
              <a:rPr lang="ja-JP" altLang="en-US" dirty="0" err="1" smtClean="0"/>
              <a:t>つの</a:t>
            </a:r>
            <a:r>
              <a:rPr lang="ja-JP" altLang="en-US" dirty="0" smtClean="0"/>
              <a:t>選択を強制させる</a:t>
            </a:r>
            <a:endParaRPr lang="en-US" altLang="ja-JP" dirty="0" smtClean="0"/>
          </a:p>
          <a:p>
            <a:endParaRPr kumimoji="1" lang="en-US" altLang="ja-JP" dirty="0" smtClean="0"/>
          </a:p>
          <a:p>
            <a:endParaRPr lang="en-US" altLang="ja-JP" dirty="0" smtClean="0"/>
          </a:p>
          <a:p>
            <a:r>
              <a:rPr kumimoji="1" lang="ja-JP" altLang="en-US" dirty="0" smtClean="0"/>
              <a:t>ボタンが見にくいので</a:t>
            </a:r>
            <a:r>
              <a:rPr kumimoji="1" lang="ja-JP" altLang="en-US" dirty="0" err="1" smtClean="0"/>
              <a:t>ごちょごちょ</a:t>
            </a:r>
            <a:r>
              <a:rPr kumimoji="1" lang="ja-JP" altLang="en-US" dirty="0" smtClean="0"/>
              <a:t>してあります。</a:t>
            </a:r>
            <a:endParaRPr kumimoji="1" lang="ja-JP" altLang="en-US" dirty="0"/>
          </a:p>
        </p:txBody>
      </p:sp>
      <p:pic>
        <p:nvPicPr>
          <p:cNvPr id="2050" name="Picture 2"/>
          <p:cNvPicPr>
            <a:picLocks noChangeAspect="1" noChangeArrowheads="1"/>
          </p:cNvPicPr>
          <p:nvPr/>
        </p:nvPicPr>
        <p:blipFill>
          <a:blip r:embed="rId2"/>
          <a:srcRect/>
          <a:stretch>
            <a:fillRect/>
          </a:stretch>
        </p:blipFill>
        <p:spPr bwMode="auto">
          <a:xfrm>
            <a:off x="500034" y="2285992"/>
            <a:ext cx="3733800" cy="109537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643306" y="4857760"/>
            <a:ext cx="4819650" cy="1047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それでは標準の動きを見てみましょう</a:t>
            </a:r>
            <a:endParaRPr kumimoji="1" lang="en-US" altLang="ja-JP" dirty="0" smtClean="0"/>
          </a:p>
          <a:p>
            <a:pPr algn="ctr">
              <a:lnSpc>
                <a:spcPct val="150000"/>
              </a:lnSpc>
              <a:buNone/>
            </a:pPr>
            <a:r>
              <a:rPr lang="en-US" altLang="ja-JP" sz="13800" dirty="0" smtClean="0"/>
              <a:t>DEMO3</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どうしてこんなことになるの？</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デザインと意味を分離するためです。</a:t>
            </a:r>
            <a:endParaRPr kumimoji="1" lang="en-US" altLang="ja-JP" dirty="0" smtClean="0"/>
          </a:p>
          <a:p>
            <a:r>
              <a:rPr lang="ja-JP" altLang="en-US" dirty="0" smtClean="0"/>
              <a:t>従来の</a:t>
            </a:r>
            <a:r>
              <a:rPr lang="en-US" altLang="ja-JP" dirty="0" err="1" smtClean="0"/>
              <a:t>WindowsForms</a:t>
            </a:r>
            <a:r>
              <a:rPr lang="ja-JP" altLang="en-US" dirty="0" smtClean="0"/>
              <a:t>の場合にはパネルでくくる必要がありました。</a:t>
            </a:r>
            <a:endParaRPr lang="en-US" altLang="ja-JP" dirty="0" smtClean="0"/>
          </a:p>
          <a:p>
            <a:r>
              <a:rPr lang="ja-JP" altLang="en-US" dirty="0" smtClean="0"/>
              <a:t>それによりデザインの制約が発生します。</a:t>
            </a:r>
            <a:endParaRPr lang="en-US" altLang="ja-JP" dirty="0" smtClean="0"/>
          </a:p>
        </p:txBody>
      </p:sp>
      <p:sp>
        <p:nvSpPr>
          <p:cNvPr id="4" name="角丸四角形 3"/>
          <p:cNvSpPr/>
          <p:nvPr/>
        </p:nvSpPr>
        <p:spPr>
          <a:xfrm>
            <a:off x="1071538" y="3429000"/>
            <a:ext cx="3571900" cy="228601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 name="フローチャート : 結合子 4"/>
          <p:cNvSpPr/>
          <p:nvPr/>
        </p:nvSpPr>
        <p:spPr>
          <a:xfrm>
            <a:off x="1357290" y="3571876"/>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 結合子 5"/>
          <p:cNvSpPr/>
          <p:nvPr/>
        </p:nvSpPr>
        <p:spPr>
          <a:xfrm>
            <a:off x="3000364" y="4500570"/>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285852" y="350043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285852" y="457200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786050" y="3500438"/>
            <a:ext cx="1643074" cy="207170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857488" y="4357694"/>
            <a:ext cx="1428760" cy="9286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ローチャート : 結合子 10"/>
          <p:cNvSpPr/>
          <p:nvPr/>
        </p:nvSpPr>
        <p:spPr>
          <a:xfrm>
            <a:off x="3000364" y="4929198"/>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形吹き出し 11"/>
          <p:cNvSpPr/>
          <p:nvPr/>
        </p:nvSpPr>
        <p:spPr>
          <a:xfrm>
            <a:off x="4714876" y="3500438"/>
            <a:ext cx="3071834" cy="1785950"/>
          </a:xfrm>
          <a:prstGeom prst="wedgeEllipseCallout">
            <a:avLst>
              <a:gd name="adj1" fmla="val -84709"/>
              <a:gd name="adj2" fmla="val 123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こんな</a:t>
            </a:r>
            <a:r>
              <a:rPr lang="en-US" altLang="ja-JP" dirty="0" err="1" smtClean="0"/>
              <a:t>UserControl</a:t>
            </a:r>
            <a:r>
              <a:rPr lang="ja-JP" altLang="en-US" dirty="0" smtClean="0"/>
              <a:t>の配置でラジオボタンを共通化させることができるようにした結果だと思われます。</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じゃぁバインディングで解決しましょうよ</a:t>
            </a:r>
            <a:endParaRPr kumimoji="1" lang="ja-JP" altLang="en-US" dirty="0"/>
          </a:p>
        </p:txBody>
      </p:sp>
      <p:sp>
        <p:nvSpPr>
          <p:cNvPr id="3" name="テキスト プレースホルダ 2"/>
          <p:cNvSpPr>
            <a:spLocks noGrp="1"/>
          </p:cNvSpPr>
          <p:nvPr>
            <p:ph type="body" idx="1"/>
          </p:nvPr>
        </p:nvSpPr>
        <p:spPr/>
        <p:txBody>
          <a:bodyPr numCol="1"/>
          <a:lstStyle/>
          <a:p>
            <a:pPr algn="ctr">
              <a:lnSpc>
                <a:spcPct val="150000"/>
              </a:lnSpc>
              <a:buNone/>
            </a:pPr>
            <a:r>
              <a:rPr kumimoji="1" lang="en-US" altLang="ja-JP" sz="16600" dirty="0" smtClean="0"/>
              <a:t>DEMO4</a:t>
            </a:r>
            <a:endParaRPr kumimoji="1" lang="ja-JP" altLang="en-US" sz="16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やったことのポイント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すべてのラジオボタンをグループ化しない</a:t>
            </a:r>
            <a:endParaRPr kumimoji="1" lang="en-US" altLang="ja-JP" dirty="0" smtClean="0"/>
          </a:p>
          <a:p>
            <a:r>
              <a:rPr lang="ja-JP" altLang="en-US" dirty="0" smtClean="0"/>
              <a:t>直接のバインディングは</a:t>
            </a:r>
            <a:r>
              <a:rPr lang="en-US" altLang="ja-JP" dirty="0" err="1" smtClean="0"/>
              <a:t>Enum</a:t>
            </a:r>
            <a:r>
              <a:rPr lang="ja-JP" altLang="en-US" dirty="0" smtClean="0"/>
              <a:t>を利用する</a:t>
            </a:r>
            <a:endParaRPr lang="en-US" altLang="ja-JP" dirty="0" smtClean="0"/>
          </a:p>
          <a:p>
            <a:r>
              <a:rPr kumimoji="1" lang="ja-JP" altLang="en-US" dirty="0" smtClean="0"/>
              <a:t>コンバータで</a:t>
            </a:r>
            <a:r>
              <a:rPr kumimoji="1" lang="en-US" altLang="ja-JP" dirty="0" err="1" smtClean="0"/>
              <a:t>Enum</a:t>
            </a:r>
            <a:r>
              <a:rPr lang="en-US" altLang="ja-JP" dirty="0" err="1" smtClean="0">
                <a:sym typeface="Wingdings" pitchFamily="2" charset="2"/>
              </a:rPr>
              <a:t>Boolean</a:t>
            </a:r>
            <a:r>
              <a:rPr lang="ja-JP" altLang="en-US" dirty="0" smtClean="0">
                <a:sym typeface="Wingdings" pitchFamily="2" charset="2"/>
              </a:rPr>
              <a:t>変換を行う</a:t>
            </a:r>
            <a:endParaRPr lang="en-US" altLang="ja-JP" dirty="0" smtClean="0">
              <a:sym typeface="Wingdings" pitchFamily="2" charset="2"/>
            </a:endParaRPr>
          </a:p>
          <a:p>
            <a:pPr lvl="1"/>
            <a:r>
              <a:rPr kumimoji="1" lang="ja-JP" altLang="en-US" dirty="0" smtClean="0">
                <a:sym typeface="Wingdings" pitchFamily="2" charset="2"/>
              </a:rPr>
              <a:t>この</a:t>
            </a:r>
            <a:r>
              <a:rPr kumimoji="1" lang="en-US" altLang="ja-JP" dirty="0" err="1" smtClean="0">
                <a:sym typeface="Wingdings" pitchFamily="2" charset="2"/>
              </a:rPr>
              <a:t>EnumBooleanConverter</a:t>
            </a:r>
            <a:r>
              <a:rPr kumimoji="1" lang="ja-JP" altLang="en-US" dirty="0" smtClean="0">
                <a:sym typeface="Wingdings" pitchFamily="2" charset="2"/>
              </a:rPr>
              <a:t>は汎用的に利用できる</a:t>
            </a:r>
            <a:endParaRPr kumimoji="1" lang="en-US" altLang="ja-JP" dirty="0" smtClean="0">
              <a:sym typeface="Wingdings" pitchFamily="2" charset="2"/>
            </a:endParaRPr>
          </a:p>
          <a:p>
            <a:r>
              <a:rPr kumimoji="1" lang="en-US" altLang="ja-JP" dirty="0" err="1" smtClean="0"/>
              <a:t>UserControl</a:t>
            </a:r>
            <a:r>
              <a:rPr kumimoji="1" lang="ja-JP" altLang="en-US" dirty="0" err="1" smtClean="0"/>
              <a:t>には</a:t>
            </a:r>
            <a:r>
              <a:rPr kumimoji="1" lang="en-US" altLang="ja-JP" dirty="0" err="1" smtClean="0"/>
              <a:t>UserControl</a:t>
            </a:r>
            <a:r>
              <a:rPr kumimoji="1" lang="ja-JP" altLang="en-US" dirty="0" smtClean="0"/>
              <a:t>独自のドキュメントクラスを作成するとよい</a:t>
            </a:r>
            <a:endParaRPr kumimoji="1" lang="en-US" altLang="ja-JP" dirty="0" smtClean="0"/>
          </a:p>
          <a:p>
            <a:r>
              <a:rPr kumimoji="1" lang="en-US" altLang="ja-JP" dirty="0" err="1" smtClean="0"/>
              <a:t>UserContorl</a:t>
            </a:r>
            <a:r>
              <a:rPr kumimoji="1" lang="ja-JP" altLang="en-US" dirty="0" smtClean="0"/>
              <a:t>の</a:t>
            </a:r>
            <a:r>
              <a:rPr kumimoji="1" lang="en-US" altLang="ja-JP" dirty="0" err="1" smtClean="0"/>
              <a:t>DataContext</a:t>
            </a:r>
            <a:r>
              <a:rPr kumimoji="1" lang="ja-JP" altLang="en-US" dirty="0" smtClean="0"/>
              <a:t>は親コントロールから設定できる</a:t>
            </a:r>
            <a:endParaRPr kumimoji="1" lang="en-US" altLang="ja-JP"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コンバータはいろいろなところで役に立ちます</a:t>
            </a:r>
            <a:endParaRPr kumimoji="1" lang="en-US" altLang="ja-JP" dirty="0" smtClean="0"/>
          </a:p>
          <a:p>
            <a:r>
              <a:rPr lang="ja-JP" altLang="en-US" dirty="0" smtClean="0"/>
              <a:t>このほかにもよく使うコンバータは汎用的に作成可能ですので、いろいろ用意しておくとよいでしょう。</a:t>
            </a:r>
            <a:endParaRPr lang="en-US" altLang="ja-JP" dirty="0" smtClean="0"/>
          </a:p>
          <a:p>
            <a:r>
              <a:rPr kumimoji="1" lang="ja-JP" altLang="en-US" dirty="0" smtClean="0"/>
              <a:t>ラジオボタンは結構コツがいる</a:t>
            </a:r>
            <a:endParaRPr kumimoji="1" lang="en-US" altLang="ja-JP" dirty="0" smtClean="0"/>
          </a:p>
          <a:p>
            <a:pPr lvl="1"/>
            <a:endParaRPr kumimoji="1" lang="en-US" altLang="ja-JP" dirty="0" smtClean="0"/>
          </a:p>
          <a:p>
            <a:pPr lvl="1"/>
            <a:r>
              <a:rPr kumimoji="1" lang="ja-JP" altLang="en-US" dirty="0" smtClean="0"/>
              <a:t>次回以降</a:t>
            </a:r>
            <a:endParaRPr kumimoji="1" lang="en-US" altLang="ja-JP" dirty="0" smtClean="0"/>
          </a:p>
          <a:p>
            <a:pPr lvl="1"/>
            <a:r>
              <a:rPr lang="ja-JP" altLang="en-US" dirty="0" smtClean="0"/>
              <a:t>コンボボックス、チェックボックス、リストビュー</a:t>
            </a:r>
            <a:endParaRPr lang="en-US" altLang="ja-JP" dirty="0" smtClean="0"/>
          </a:p>
          <a:p>
            <a:pPr lvl="1"/>
            <a:r>
              <a:rPr kumimoji="1" lang="ja-JP" altLang="en-US" dirty="0" smtClean="0"/>
              <a:t>まだまだ続きそうです</a:t>
            </a:r>
            <a:endParaRPr kumimoji="1" lang="ja-JP" altLang="en-US" dirty="0"/>
          </a:p>
        </p:txBody>
      </p:sp>
      <p:sp>
        <p:nvSpPr>
          <p:cNvPr id="4" name="右矢印 3"/>
          <p:cNvSpPr/>
          <p:nvPr/>
        </p:nvSpPr>
        <p:spPr>
          <a:xfrm>
            <a:off x="5857884" y="5214950"/>
            <a:ext cx="2714644" cy="107157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t>Enjoy WPF !!</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前回は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は今回も出てきますが説明しないのでおさらい</a:t>
            </a:r>
            <a:endParaRPr kumimoji="1" lang="en-US" altLang="ja-JP"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コンバータ コンバータ コンバータ</a:t>
            </a:r>
            <a:endParaRPr lang="en-US" altLang="ja-JP" sz="4400" dirty="0" smtClean="0"/>
          </a:p>
          <a:p>
            <a:pPr lvl="1"/>
            <a:r>
              <a:rPr lang="ja-JP" altLang="en-US" sz="4000" dirty="0" smtClean="0"/>
              <a:t>第２の肝であるコンバータをマスター</a:t>
            </a:r>
            <a:endParaRPr kumimoji="1" lang="en-US" altLang="ja-JP" sz="4000" dirty="0" smtClean="0"/>
          </a:p>
          <a:p>
            <a:r>
              <a:rPr kumimoji="1" lang="ja-JP" altLang="en-US" sz="4400" dirty="0" smtClean="0"/>
              <a:t>ラジオボタン</a:t>
            </a:r>
            <a:endParaRPr kumimoji="1" lang="en-US" altLang="ja-JP" sz="4400" dirty="0" smtClean="0"/>
          </a:p>
          <a:p>
            <a:pPr lvl="1"/>
            <a:r>
              <a:rPr lang="ja-JP" altLang="en-US" sz="4000" dirty="0" smtClean="0"/>
              <a:t>よく使うコントロールも覚えていきましょう</a:t>
            </a:r>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DEMO1</a:t>
            </a:r>
            <a:endParaRPr kumimoji="1" lang="ja-JP" altLang="en-US" sz="11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lang="en-US" altLang="ja-JP" dirty="0" smtClean="0"/>
          </a:p>
        </p:txBody>
      </p:sp>
      <p:sp>
        <p:nvSpPr>
          <p:cNvPr id="3" name="テキスト プレースホルダ 2"/>
          <p:cNvSpPr>
            <a:spLocks noGrp="1"/>
          </p:cNvSpPr>
          <p:nvPr>
            <p:ph type="body" idx="1"/>
          </p:nvPr>
        </p:nvSpPr>
        <p:spPr/>
        <p:txBody>
          <a:bodyPr/>
          <a:lstStyle/>
          <a:p>
            <a:r>
              <a:rPr lang="ja-JP" altLang="en-US" dirty="0" smtClean="0"/>
              <a:t>画面</a:t>
            </a:r>
            <a:endParaRPr lang="en-US" altLang="ja-JP" dirty="0" smtClean="0"/>
          </a:p>
          <a:p>
            <a:endParaRPr kumimoji="1" lang="en-US" altLang="ja-JP" dirty="0" smtClean="0"/>
          </a:p>
        </p:txBody>
      </p:sp>
      <p:pic>
        <p:nvPicPr>
          <p:cNvPr id="4" name="図 3"/>
          <p:cNvPicPr/>
          <p:nvPr/>
        </p:nvPicPr>
        <p:blipFill>
          <a:blip r:embed="rId2"/>
          <a:srcRect/>
          <a:stretch>
            <a:fillRect/>
          </a:stretch>
        </p:blipFill>
        <p:spPr bwMode="auto">
          <a:xfrm>
            <a:off x="785786" y="1714488"/>
            <a:ext cx="2860675" cy="2860675"/>
          </a:xfrm>
          <a:prstGeom prst="rect">
            <a:avLst/>
          </a:prstGeom>
          <a:noFill/>
          <a:ln w="9525">
            <a:noFill/>
            <a:miter lim="800000"/>
            <a:headEnd/>
            <a:tailEnd/>
          </a:ln>
        </p:spPr>
      </p:pic>
      <p:sp>
        <p:nvSpPr>
          <p:cNvPr id="1026" name="Rectangle 2"/>
          <p:cNvSpPr>
            <a:spLocks noChangeArrowheads="1"/>
          </p:cNvSpPr>
          <p:nvPr/>
        </p:nvSpPr>
        <p:spPr bwMode="auto">
          <a:xfrm>
            <a:off x="4071934" y="1714488"/>
            <a:ext cx="4357718" cy="414340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x:Class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WpfApplication1.Window1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http://schemas.microsoft.com/winfx/2006/xaml/presentation</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xmlns:WpfApplication1</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clr-namespace:WpfApplication1;assembly=</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Title</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Height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Width</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WpfApplication1:DocumentA</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TextBox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検索値</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Button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Click</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Label</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検索結果</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2</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cxnSp>
        <p:nvCxnSpPr>
          <p:cNvPr id="1027" name="AutoShape 3"/>
          <p:cNvCxnSpPr>
            <a:cxnSpLocks noChangeShapeType="1"/>
          </p:cNvCxnSpPr>
          <p:nvPr/>
        </p:nvCxnSpPr>
        <p:spPr bwMode="auto">
          <a:xfrm rot="16200000" flipV="1">
            <a:off x="2450295" y="2664616"/>
            <a:ext cx="2317772" cy="1639887"/>
          </a:xfrm>
          <a:prstGeom prst="straightConnector1">
            <a:avLst/>
          </a:prstGeom>
          <a:noFill/>
          <a:ln w="9525">
            <a:solidFill>
              <a:srgbClr val="000000"/>
            </a:solidFill>
            <a:round/>
            <a:headEnd/>
            <a:tailEnd type="triangle" w="med" len="med"/>
          </a:ln>
        </p:spPr>
      </p:cxnSp>
      <p:cxnSp>
        <p:nvCxnSpPr>
          <p:cNvPr id="1028" name="AutoShape 4"/>
          <p:cNvCxnSpPr>
            <a:cxnSpLocks noChangeShapeType="1"/>
          </p:cNvCxnSpPr>
          <p:nvPr/>
        </p:nvCxnSpPr>
        <p:spPr bwMode="auto">
          <a:xfrm rot="10800000">
            <a:off x="2571737" y="3500438"/>
            <a:ext cx="1857389" cy="1285884"/>
          </a:xfrm>
          <a:prstGeom prst="straightConnector1">
            <a:avLst/>
          </a:prstGeom>
          <a:noFill/>
          <a:ln w="9525">
            <a:solidFill>
              <a:srgbClr val="000000"/>
            </a:solidFill>
            <a:round/>
            <a:headEnd/>
            <a:tailEnd type="triangle" w="med" len="med"/>
          </a:ln>
        </p:spPr>
      </p:cxnSp>
      <p:cxnSp>
        <p:nvCxnSpPr>
          <p:cNvPr id="1029" name="AutoShape 5"/>
          <p:cNvCxnSpPr>
            <a:cxnSpLocks noChangeShapeType="1"/>
          </p:cNvCxnSpPr>
          <p:nvPr/>
        </p:nvCxnSpPr>
        <p:spPr bwMode="auto">
          <a:xfrm rot="10800000">
            <a:off x="2285984" y="4143380"/>
            <a:ext cx="2071704" cy="857256"/>
          </a:xfrm>
          <a:prstGeom prst="straightConnector1">
            <a:avLst/>
          </a:prstGeom>
          <a:noFill/>
          <a:ln w="9525">
            <a:solidFill>
              <a:srgbClr val="000000"/>
            </a:solidFill>
            <a:round/>
            <a:headEnd/>
            <a:tailEnd type="triangle" w="med" len="med"/>
          </a:ln>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ドキュメントクラス</a:t>
            </a:r>
            <a:endParaRPr kumimoji="1" lang="ja-JP" altLang="en-US" dirty="0"/>
          </a:p>
        </p:txBody>
      </p:sp>
      <p:pic>
        <p:nvPicPr>
          <p:cNvPr id="4" name="図 3" descr="C:\Users\localnaka\Desktop\ClassDiagram1.emf"/>
          <p:cNvPicPr/>
          <p:nvPr/>
        </p:nvPicPr>
        <p:blipFill>
          <a:blip r:embed="rId2"/>
          <a:srcRect/>
          <a:stretch>
            <a:fillRect/>
          </a:stretch>
        </p:blipFill>
        <p:spPr bwMode="auto">
          <a:xfrm>
            <a:off x="4681654" y="1142984"/>
            <a:ext cx="3646637" cy="46545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検索部分</a:t>
            </a:r>
            <a:endParaRPr lang="en-US" sz="2800" dirty="0" smtClean="0"/>
          </a:p>
          <a:p>
            <a:pPr>
              <a:buNone/>
            </a:pPr>
            <a:r>
              <a:rPr lang="en-US" sz="1800" dirty="0" smtClean="0"/>
              <a:t>public void </a:t>
            </a:r>
            <a:r>
              <a:rPr lang="ja-JP" altLang="en-US" sz="1800" dirty="0" smtClean="0"/>
              <a:t>検索</a:t>
            </a:r>
            <a:r>
              <a:rPr lang="en-US" sz="1800" dirty="0" smtClean="0"/>
              <a:t>()</a:t>
            </a:r>
            <a:endParaRPr lang="ja-JP" altLang="en-US" sz="1800" dirty="0" smtClean="0"/>
          </a:p>
          <a:p>
            <a:pPr>
              <a:buNone/>
            </a:pPr>
            <a:r>
              <a:rPr lang="en-US" sz="1800" dirty="0" smtClean="0"/>
              <a:t>{</a:t>
            </a:r>
            <a:endParaRPr lang="ja-JP" altLang="en-US" sz="1800" dirty="0" smtClean="0"/>
          </a:p>
          <a:p>
            <a:pPr>
              <a:buNone/>
            </a:pPr>
            <a:r>
              <a:rPr lang="en-US" sz="1800" dirty="0" smtClean="0"/>
              <a:t> </a:t>
            </a:r>
            <a:r>
              <a:rPr lang="en-US" sz="1800" dirty="0" err="1" smtClean="0"/>
              <a:t>var</a:t>
            </a:r>
            <a:r>
              <a:rPr lang="en-US" sz="1800" dirty="0" smtClean="0"/>
              <a:t> rows = new Row[] {</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えムナウ</a:t>
            </a:r>
            <a:r>
              <a:rPr lang="en-US" sz="1800" dirty="0" smtClean="0"/>
              <a:t>",</a:t>
            </a:r>
            <a:r>
              <a:rPr lang="ja-JP" altLang="en-US" sz="1800" dirty="0" smtClean="0"/>
              <a:t>年齢</a:t>
            </a:r>
            <a:r>
              <a:rPr lang="en-US" sz="1800" dirty="0" smtClean="0"/>
              <a:t> = 18},</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"R</a:t>
            </a:r>
            <a:r>
              <a:rPr lang="ja-JP" altLang="en-US" sz="1800" dirty="0" smtClean="0"/>
              <a:t>田中</a:t>
            </a:r>
            <a:r>
              <a:rPr lang="en-US" sz="1800" dirty="0" smtClean="0"/>
              <a:t>",</a:t>
            </a:r>
            <a:r>
              <a:rPr lang="ja-JP" altLang="en-US" sz="1800" dirty="0" smtClean="0"/>
              <a:t>年齢</a:t>
            </a:r>
            <a:r>
              <a:rPr lang="en-US" sz="1800" dirty="0" smtClean="0"/>
              <a:t> = 21},</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中博俊</a:t>
            </a:r>
            <a:r>
              <a:rPr lang="en-US" sz="1800" dirty="0" smtClean="0"/>
              <a:t>",</a:t>
            </a:r>
            <a:r>
              <a:rPr lang="ja-JP" altLang="en-US" sz="1800" dirty="0" smtClean="0"/>
              <a:t>年齢</a:t>
            </a:r>
            <a:r>
              <a:rPr lang="en-US" sz="1800" dirty="0" smtClean="0"/>
              <a:t> = 31}};</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sz="1800" dirty="0" err="1" smtClean="0"/>
              <a:t>var</a:t>
            </a:r>
            <a:r>
              <a:rPr lang="en-US" sz="1800" dirty="0" smtClean="0"/>
              <a:t> </a:t>
            </a:r>
            <a:r>
              <a:rPr lang="ja-JP" altLang="en-US" sz="1800" dirty="0" smtClean="0"/>
              <a:t>結果</a:t>
            </a:r>
            <a:r>
              <a:rPr lang="en-US" sz="1800" dirty="0" smtClean="0"/>
              <a:t> =</a:t>
            </a:r>
            <a:endParaRPr lang="ja-JP" altLang="en-US" sz="1800" dirty="0" smtClean="0"/>
          </a:p>
          <a:p>
            <a:pPr>
              <a:buNone/>
            </a:pPr>
            <a:r>
              <a:rPr lang="ja-JP" altLang="en-US" sz="1800" dirty="0" smtClean="0"/>
              <a:t>    </a:t>
            </a:r>
            <a:r>
              <a:rPr lang="en-US" sz="1800" dirty="0" smtClean="0"/>
              <a:t>(from x in rows</a:t>
            </a:r>
            <a:endParaRPr lang="ja-JP" altLang="en-US" sz="1800" dirty="0" smtClean="0"/>
          </a:p>
          <a:p>
            <a:pPr>
              <a:buNone/>
            </a:pPr>
            <a:r>
              <a:rPr lang="ja-JP" altLang="en-US" sz="1800" dirty="0" smtClean="0"/>
              <a:t>    </a:t>
            </a:r>
            <a:r>
              <a:rPr lang="en-US" sz="1800" dirty="0" smtClean="0"/>
              <a:t>where x.</a:t>
            </a:r>
            <a:r>
              <a:rPr lang="ja-JP" altLang="en-US" sz="1800" dirty="0" smtClean="0"/>
              <a:t>年齢</a:t>
            </a:r>
            <a:r>
              <a:rPr lang="en-US" sz="1800" dirty="0" smtClean="0"/>
              <a:t> &gt; this.</a:t>
            </a:r>
            <a:r>
              <a:rPr lang="ja-JP" altLang="en-US" sz="1800" dirty="0" smtClean="0"/>
              <a:t>検索値</a:t>
            </a:r>
          </a:p>
          <a:p>
            <a:pPr>
              <a:buNone/>
            </a:pPr>
            <a:r>
              <a:rPr lang="ja-JP" altLang="en-US" sz="1800" dirty="0" smtClean="0"/>
              <a:t>    </a:t>
            </a:r>
            <a:r>
              <a:rPr lang="en-US" sz="1800" dirty="0" smtClean="0"/>
              <a:t>select x).</a:t>
            </a:r>
            <a:r>
              <a:rPr lang="en-US" sz="1800" dirty="0" err="1" smtClean="0"/>
              <a:t>FirstOrDefault</a:t>
            </a:r>
            <a:r>
              <a:rPr lang="en-US" sz="1800" dirty="0" smtClean="0"/>
              <a:t>();</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altLang="ja-JP" sz="1800" dirty="0" smtClean="0"/>
              <a:t>this.</a:t>
            </a:r>
            <a:r>
              <a:rPr lang="ja-JP" altLang="en-US" sz="1800" dirty="0" smtClean="0"/>
              <a:t>検索結果</a:t>
            </a:r>
            <a:r>
              <a:rPr lang="en-US" altLang="ja-JP" sz="1800" dirty="0" smtClean="0"/>
              <a:t> = </a:t>
            </a:r>
            <a:r>
              <a:rPr lang="en-US" altLang="ja-JP" sz="1800" dirty="0" err="1" smtClean="0"/>
              <a:t>string.Format</a:t>
            </a:r>
            <a:r>
              <a:rPr lang="en-US" altLang="ja-JP" sz="1800" dirty="0" smtClean="0"/>
              <a:t>(“{0}</a:t>
            </a:r>
            <a:r>
              <a:rPr lang="ja-JP" altLang="en-US" sz="1800" dirty="0" smtClean="0"/>
              <a:t>様 </a:t>
            </a:r>
            <a:r>
              <a:rPr lang="en-US" altLang="ja-JP" sz="1800" dirty="0" smtClean="0"/>
              <a:t>{1}</a:t>
            </a:r>
            <a:r>
              <a:rPr lang="ja-JP" altLang="en-US" sz="1800" dirty="0" smtClean="0"/>
              <a:t>歳</a:t>
            </a:r>
            <a:r>
              <a:rPr lang="en-US" altLang="ja-JP" sz="1800" dirty="0" smtClean="0"/>
              <a:t>”, </a:t>
            </a:r>
            <a:r>
              <a:rPr lang="ja-JP" altLang="en-US" sz="1800" dirty="0" smtClean="0"/>
              <a:t>結果</a:t>
            </a:r>
            <a:r>
              <a:rPr lang="en-US" altLang="ja-JP" sz="1800" dirty="0" smtClean="0"/>
              <a:t>.</a:t>
            </a:r>
            <a:r>
              <a:rPr lang="ja-JP" altLang="en-US" sz="1800" dirty="0" smtClean="0"/>
              <a:t>名前</a:t>
            </a:r>
            <a:r>
              <a:rPr lang="en-US" altLang="ja-JP" sz="1800" dirty="0" smtClean="0"/>
              <a:t>,</a:t>
            </a:r>
            <a:r>
              <a:rPr lang="ja-JP" altLang="en-US" sz="1800" dirty="0" smtClean="0"/>
              <a:t>結果</a:t>
            </a:r>
            <a:r>
              <a:rPr lang="en-US" altLang="ja-JP" sz="1800" dirty="0" smtClean="0"/>
              <a:t>.</a:t>
            </a:r>
            <a:r>
              <a:rPr lang="ja-JP" altLang="en-US" sz="1800" dirty="0" smtClean="0"/>
              <a:t>年齢</a:t>
            </a:r>
            <a:r>
              <a:rPr lang="en-US" altLang="ja-JP" sz="1800" dirty="0" smtClean="0"/>
              <a:t>);</a:t>
            </a:r>
          </a:p>
          <a:p>
            <a:pPr>
              <a:buNone/>
            </a:pPr>
            <a:r>
              <a:rPr lang="en-US" sz="1800" dirty="0" smtClean="0"/>
              <a:t>}</a:t>
            </a:r>
            <a:endParaRPr lang="ja-JP" altLang="en-US" sz="1800" dirty="0" smtClean="0"/>
          </a:p>
          <a:p>
            <a:pPr>
              <a:buNone/>
            </a:pPr>
            <a:endParaRPr kumimoji="1" lang="ja-JP" altLang="en-US" sz="1800" dirty="0"/>
          </a:p>
        </p:txBody>
      </p:sp>
      <p:sp>
        <p:nvSpPr>
          <p:cNvPr id="5" name="角丸四角形吹き出し 4"/>
          <p:cNvSpPr/>
          <p:nvPr/>
        </p:nvSpPr>
        <p:spPr>
          <a:xfrm>
            <a:off x="5072066" y="2571744"/>
            <a:ext cx="3357586" cy="2500330"/>
          </a:xfrm>
          <a:prstGeom prst="wedgeRoundRectCallou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2400" b="1" dirty="0" smtClean="0"/>
              <a:t>※</a:t>
            </a:r>
            <a:r>
              <a:rPr kumimoji="1" lang="ja-JP" altLang="en-US" sz="2400" b="1" dirty="0" smtClean="0"/>
              <a:t>従来型の問題点</a:t>
            </a:r>
            <a:endParaRPr kumimoji="1" lang="en-US" altLang="ja-JP" sz="2400" b="1" dirty="0" smtClean="0"/>
          </a:p>
          <a:p>
            <a:r>
              <a:rPr kumimoji="1" lang="ja-JP" altLang="en-US" sz="2400" b="1" dirty="0" smtClean="0"/>
              <a:t>最終的に表示するための文字列に、処理で記述しなければならない。</a:t>
            </a:r>
            <a:endParaRPr kumimoji="1" lang="ja-JP"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従来型の問題点</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XAML</a:t>
            </a:r>
            <a:r>
              <a:rPr lang="ja-JP" altLang="en-US" dirty="0" smtClean="0"/>
              <a:t>側</a:t>
            </a:r>
            <a:endParaRPr lang="en-US" altLang="ja-JP" dirty="0" smtClean="0"/>
          </a:p>
          <a:p>
            <a:r>
              <a:rPr lang="en-US" altLang="ja-JP" sz="2000" dirty="0" smtClean="0"/>
              <a:t>&lt;</a:t>
            </a:r>
            <a:r>
              <a:rPr lang="en-US" altLang="ja-JP" sz="2000" dirty="0" err="1" smtClean="0"/>
              <a:t>TextBox</a:t>
            </a:r>
            <a:r>
              <a:rPr lang="en-US" altLang="ja-JP" sz="2000" dirty="0" smtClean="0"/>
              <a:t> Text="{Binding Path=</a:t>
            </a:r>
            <a:r>
              <a:rPr lang="ja-JP" altLang="en-US" sz="2000" dirty="0" smtClean="0"/>
              <a:t>検索値</a:t>
            </a:r>
            <a:r>
              <a:rPr lang="en-US" altLang="ja-JP" sz="2000" dirty="0" smtClean="0"/>
              <a:t>}"/&gt;</a:t>
            </a:r>
          </a:p>
          <a:p>
            <a:r>
              <a:rPr lang="en-US" altLang="ja-JP" dirty="0" smtClean="0"/>
              <a:t>Document</a:t>
            </a:r>
            <a:r>
              <a:rPr lang="ja-JP" altLang="en-US" dirty="0" smtClean="0"/>
              <a:t>側</a:t>
            </a:r>
            <a:endParaRPr lang="en-US" altLang="ja-JP" dirty="0" smtClean="0"/>
          </a:p>
          <a:p>
            <a:r>
              <a:rPr lang="en-US" altLang="ja-JP" sz="2000" dirty="0" smtClean="0"/>
              <a:t>public </a:t>
            </a:r>
            <a:r>
              <a:rPr lang="en-US" altLang="ja-JP" sz="2000" dirty="0" smtClean="0">
                <a:solidFill>
                  <a:srgbClr val="FF0000"/>
                </a:solidFill>
              </a:rPr>
              <a:t>string</a:t>
            </a:r>
            <a:r>
              <a:rPr lang="en-US" altLang="ja-JP" sz="2000" dirty="0" smtClean="0"/>
              <a:t> </a:t>
            </a:r>
            <a:r>
              <a:rPr lang="ja-JP" altLang="en-US" sz="2000" dirty="0" smtClean="0"/>
              <a:t>検索結果</a:t>
            </a:r>
            <a:r>
              <a:rPr lang="en-US" altLang="ja-JP" sz="2000" dirty="0" smtClean="0"/>
              <a:t> { get { return _</a:t>
            </a:r>
            <a:r>
              <a:rPr lang="ja-JP" altLang="en-US" sz="2000" dirty="0" smtClean="0"/>
              <a:t>検索結果</a:t>
            </a:r>
            <a:r>
              <a:rPr lang="en-US" altLang="ja-JP" sz="2000" dirty="0" smtClean="0"/>
              <a:t>; } set { _</a:t>
            </a:r>
            <a:r>
              <a:rPr lang="ja-JP" altLang="en-US" sz="2000" dirty="0" smtClean="0"/>
              <a:t>検索結果</a:t>
            </a:r>
            <a:r>
              <a:rPr lang="en-US" altLang="ja-JP" sz="2000" dirty="0" smtClean="0"/>
              <a:t> = value; </a:t>
            </a:r>
            <a:r>
              <a:rPr lang="en-US" altLang="ja-JP" sz="2000" dirty="0" err="1" smtClean="0"/>
              <a:t>this.FirePropertyChanged</a:t>
            </a:r>
            <a:r>
              <a:rPr lang="en-US" altLang="ja-JP" sz="2000" dirty="0" smtClean="0"/>
              <a:t>("</a:t>
            </a:r>
            <a:r>
              <a:rPr lang="ja-JP" altLang="en-US" sz="2000" dirty="0" smtClean="0"/>
              <a:t>検索結果</a:t>
            </a:r>
            <a:r>
              <a:rPr lang="en-US" altLang="ja-JP" sz="2000" dirty="0" smtClean="0"/>
              <a:t>"); } }</a:t>
            </a:r>
            <a:endParaRPr lang="en-US" altLang="ja-JP" dirty="0" smtClean="0"/>
          </a:p>
          <a:p>
            <a:r>
              <a:rPr kumimoji="1" lang="ja-JP" altLang="en-US" dirty="0" smtClean="0"/>
              <a:t>ただの</a:t>
            </a:r>
            <a:r>
              <a:rPr kumimoji="1" lang="en-US" altLang="ja-JP" dirty="0" smtClean="0"/>
              <a:t>String</a:t>
            </a:r>
            <a:r>
              <a:rPr kumimoji="1" lang="ja-JP" altLang="en-US" dirty="0" smtClean="0"/>
              <a:t>になっちゃってますよね？</a:t>
            </a:r>
            <a:endParaRPr kumimoji="1" lang="en-US" altLang="ja-JP" dirty="0" smtClean="0"/>
          </a:p>
          <a:p>
            <a:r>
              <a:rPr lang="ja-JP" altLang="en-US" dirty="0" smtClean="0"/>
              <a:t>この検索結果</a:t>
            </a:r>
            <a:r>
              <a:rPr lang="en-US" altLang="ja-JP" dirty="0" smtClean="0"/>
              <a:t>Row</a:t>
            </a:r>
            <a:r>
              <a:rPr lang="ja-JP" altLang="en-US" dirty="0" smtClean="0"/>
              <a:t>を使って再度処理をしたければどうしましょう。</a:t>
            </a:r>
            <a:endParaRPr lang="en-US" altLang="ja-JP" dirty="0" smtClean="0"/>
          </a:p>
          <a:p>
            <a:r>
              <a:rPr kumimoji="1" lang="ja-JP" altLang="en-US" dirty="0" smtClean="0"/>
              <a:t>別途保存する？</a:t>
            </a:r>
            <a:endParaRPr kumimoji="1" lang="en-US" altLang="ja-JP" dirty="0" smtClean="0"/>
          </a:p>
          <a:p>
            <a:r>
              <a:rPr kumimoji="1" lang="en-US" altLang="ja-JP" dirty="0" smtClean="0"/>
              <a:t>public Row </a:t>
            </a:r>
            <a:r>
              <a:rPr kumimoji="1" lang="ja-JP" altLang="en-US" dirty="0" smtClean="0"/>
              <a:t>検索結果</a:t>
            </a:r>
            <a:r>
              <a:rPr kumimoji="1" lang="en-US" altLang="ja-JP" dirty="0" smtClean="0"/>
              <a:t>Row; </a:t>
            </a:r>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2924</TotalTime>
  <Words>691</Words>
  <Application>Microsoft Office PowerPoint</Application>
  <PresentationFormat>画面に合わせる (4:3)</PresentationFormat>
  <Paragraphs>132</Paragraphs>
  <Slides>19</Slides>
  <Notes>0</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スライドマスタT16</vt:lpstr>
      <vt:lpstr>スライド 1</vt:lpstr>
      <vt:lpstr>おさらい</vt:lpstr>
      <vt:lpstr>NotifyPropertyChangedBase</vt:lpstr>
      <vt:lpstr>今回のアジェンダ</vt:lpstr>
      <vt:lpstr>スライド 5</vt:lpstr>
      <vt:lpstr>とりあえず画面作っちゃいましょ</vt:lpstr>
      <vt:lpstr>とりあえず画面作っちゃいましょ</vt:lpstr>
      <vt:lpstr>とりあえず画面作っちゃいましょ</vt:lpstr>
      <vt:lpstr>従来型の問題点</vt:lpstr>
      <vt:lpstr>コンバータ</vt:lpstr>
      <vt:lpstr>拍手の用意はいいですか？</vt:lpstr>
      <vt:lpstr>コンバータのポイント</vt:lpstr>
      <vt:lpstr>オブジェクトのオブジェクトをバインドするには</vt:lpstr>
      <vt:lpstr>ラジオボタン</vt:lpstr>
      <vt:lpstr>ラジオボタン</vt:lpstr>
      <vt:lpstr>どうしてこんなことになるの？</vt:lpstr>
      <vt:lpstr>じゃぁバインディングで解決しましょうよ</vt:lpstr>
      <vt:lpstr>やったことのポイント</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T.Fukatsu</cp:lastModifiedBy>
  <cp:revision>64</cp:revision>
  <dcterms:created xsi:type="dcterms:W3CDTF">2008-01-18T14:37:39Z</dcterms:created>
  <dcterms:modified xsi:type="dcterms:W3CDTF">2008-09-13T01:43:05Z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