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735763" cy="9867900"/>
  <p:defaultTextStyle>
    <a:defPPr>
      <a:defRPr lang="en-GB"/>
    </a:defPPr>
    <a:lvl1pPr algn="l" defTabSz="449263" rtl="0" fontAlgn="base">
      <a:lnSpc>
        <a:spcPct val="76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1pPr>
    <a:lvl2pPr marL="457200" algn="l" defTabSz="449263" rtl="0" fontAlgn="base">
      <a:lnSpc>
        <a:spcPct val="76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2pPr>
    <a:lvl3pPr marL="914400" algn="l" defTabSz="449263" rtl="0" fontAlgn="base">
      <a:lnSpc>
        <a:spcPct val="76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3pPr>
    <a:lvl4pPr marL="1371600" algn="l" defTabSz="449263" rtl="0" fontAlgn="base">
      <a:lnSpc>
        <a:spcPct val="76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4pPr>
    <a:lvl5pPr marL="1828800" algn="l" defTabSz="449263" rtl="0" fontAlgn="base">
      <a:lnSpc>
        <a:spcPct val="76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360">
            <a:noFill/>
            <a:miter lim="800000"/>
            <a:headEnd/>
            <a:tailEnd/>
          </a:ln>
          <a:effectLst/>
        </p:spPr>
        <p:txBody>
          <a:bodyPr wrap="none" anchor="ctr"/>
          <a:lstStyle/>
          <a:p>
            <a:endParaRPr lang="ja-JP" altLang="en-US"/>
          </a:p>
        </p:txBody>
      </p:sp>
      <p:sp>
        <p:nvSpPr>
          <p:cNvPr id="2050" name="AutoShape 2"/>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1" name="AutoShape 3"/>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2" name="AutoShape 4"/>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3" name="Text Box 5"/>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endParaRPr lang="ja-JP" altLang="en-US"/>
          </a:p>
        </p:txBody>
      </p:sp>
      <p:sp>
        <p:nvSpPr>
          <p:cNvPr id="2054" name="Rectangle 6"/>
          <p:cNvSpPr>
            <a:spLocks noGrp="1" noChangeArrowheads="1"/>
          </p:cNvSpPr>
          <p:nvPr>
            <p:ph type="dt"/>
          </p:nvPr>
        </p:nvSpPr>
        <p:spPr bwMode="auto">
          <a:xfrm>
            <a:off x="3814763" y="0"/>
            <a:ext cx="2913062" cy="4873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en-GB"/>
          </a:p>
        </p:txBody>
      </p:sp>
      <p:sp>
        <p:nvSpPr>
          <p:cNvPr id="2055" name="Rectangle 7"/>
          <p:cNvSpPr>
            <a:spLocks noGrp="1" noChangeArrowheads="1"/>
          </p:cNvSpPr>
          <p:nvPr>
            <p:ph type="sldImg"/>
          </p:nvPr>
        </p:nvSpPr>
        <p:spPr bwMode="auto">
          <a:xfrm>
            <a:off x="901700" y="739775"/>
            <a:ext cx="4926013" cy="3694113"/>
          </a:xfrm>
          <a:prstGeom prst="rect">
            <a:avLst/>
          </a:prstGeom>
          <a:noFill/>
          <a:ln w="12600">
            <a:solidFill>
              <a:srgbClr val="000000"/>
            </a:solidFill>
            <a:miter lim="800000"/>
            <a:headEnd/>
            <a:tailEnd/>
          </a:ln>
          <a:effectLst/>
        </p:spPr>
      </p:sp>
      <p:sp>
        <p:nvSpPr>
          <p:cNvPr id="2056" name="Rectangle 8"/>
          <p:cNvSpPr>
            <a:spLocks noGrp="1" noChangeArrowheads="1"/>
          </p:cNvSpPr>
          <p:nvPr>
            <p:ph type="body"/>
          </p:nvPr>
        </p:nvSpPr>
        <p:spPr bwMode="auto">
          <a:xfrm>
            <a:off x="673100" y="4686300"/>
            <a:ext cx="5383213" cy="44338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ja-JP" altLang="ja-JP" smtClean="0"/>
          </a:p>
        </p:txBody>
      </p:sp>
      <p:sp>
        <p:nvSpPr>
          <p:cNvPr id="2057" name="Text Box 9"/>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endParaRPr lang="ja-JP" altLang="en-US"/>
          </a:p>
        </p:txBody>
      </p:sp>
      <p:sp>
        <p:nvSpPr>
          <p:cNvPr id="2058" name="Rectangle 10"/>
          <p:cNvSpPr>
            <a:spLocks noGrp="1" noChangeArrowheads="1"/>
          </p:cNvSpPr>
          <p:nvPr>
            <p:ph type="sldNum"/>
          </p:nvPr>
        </p:nvSpPr>
        <p:spPr bwMode="auto">
          <a:xfrm>
            <a:off x="3814763" y="9371013"/>
            <a:ext cx="2913062" cy="4873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803B1E07-8ED6-4F41-987D-09163C322A24}" type="slidenum">
              <a:rPr lang="en-GB"/>
              <a:pPr/>
              <a:t>&lt;#&gt;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E8F9A973-01D0-49A8-8805-24ADCEF270EA}" type="slidenum">
              <a:rPr lang="en-GB"/>
              <a:pPr/>
              <a:t>1</a:t>
            </a:fld>
            <a:endParaRPr lang="en-GB"/>
          </a:p>
        </p:txBody>
      </p:sp>
      <p:sp>
        <p:nvSpPr>
          <p:cNvPr id="1945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19458"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B0923C95-429E-4A54-9127-68E8FB6394B7}" type="slidenum">
              <a:rPr lang="en-GB"/>
              <a:pPr/>
              <a:t>10</a:t>
            </a:fld>
            <a:endParaRPr lang="en-GB"/>
          </a:p>
        </p:txBody>
      </p:sp>
      <p:sp>
        <p:nvSpPr>
          <p:cNvPr id="28673"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8674"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8A6917BB-D4FF-49D5-8D63-064BB4B0A535}" type="slidenum">
              <a:rPr lang="en-GB"/>
              <a:pPr/>
              <a:t>11</a:t>
            </a:fld>
            <a:endParaRPr lang="en-GB"/>
          </a:p>
        </p:txBody>
      </p:sp>
      <p:sp>
        <p:nvSpPr>
          <p:cNvPr id="29697"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9698"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237F89B3-F946-4BD7-A561-94B19F3AA5F5}" type="slidenum">
              <a:rPr lang="en-GB"/>
              <a:pPr/>
              <a:t>12</a:t>
            </a:fld>
            <a:endParaRPr lang="en-GB"/>
          </a:p>
        </p:txBody>
      </p:sp>
      <p:sp>
        <p:nvSpPr>
          <p:cNvPr id="30721"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0722"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9420F181-9411-4EE1-9EE1-09F247D508D0}" type="slidenum">
              <a:rPr lang="en-GB"/>
              <a:pPr/>
              <a:t>13</a:t>
            </a:fld>
            <a:endParaRPr lang="en-GB"/>
          </a:p>
        </p:txBody>
      </p:sp>
      <p:sp>
        <p:nvSpPr>
          <p:cNvPr id="31745"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1746"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8D198CA4-22D2-41EB-B51E-33632DBFEB9E}" type="slidenum">
              <a:rPr lang="en-GB"/>
              <a:pPr/>
              <a:t>14</a:t>
            </a:fld>
            <a:endParaRPr lang="en-GB"/>
          </a:p>
        </p:txBody>
      </p:sp>
      <p:sp>
        <p:nvSpPr>
          <p:cNvPr id="32769"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2770"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D6369B3C-54F1-4CCF-9F20-DD82BDDD058C}" type="slidenum">
              <a:rPr lang="en-GB"/>
              <a:pPr/>
              <a:t>15</a:t>
            </a:fld>
            <a:endParaRPr lang="en-GB"/>
          </a:p>
        </p:txBody>
      </p:sp>
      <p:sp>
        <p:nvSpPr>
          <p:cNvPr id="33793"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3794" name="Text Box 2"/>
          <p:cNvSpPr txBox="1">
            <a:spLocks noChangeArrowheads="1"/>
          </p:cNvSpPr>
          <p:nvPr>
            <p:ph type="body"/>
          </p:nvPr>
        </p:nvSpPr>
        <p:spPr bwMode="auto">
          <a:xfrm>
            <a:off x="720725" y="4743450"/>
            <a:ext cx="5384800" cy="4529138"/>
          </a:xfrm>
          <a:prstGeom prst="rect">
            <a:avLst/>
          </a:prstGeom>
          <a:noFill/>
          <a:ln>
            <a:round/>
            <a:headEnd/>
            <a:tailEnd/>
          </a:ln>
        </p:spPr>
        <p:txBody>
          <a:bodyPr lIns="0" tIns="0" rIns="0" bIns="0"/>
          <a:lstStyle/>
          <a:p>
            <a:pPr lvl="2" eaLnBrk="1" hangingPunct="1">
              <a:lnSpc>
                <a:spcPct val="83000"/>
              </a:lnSpc>
              <a:spcBef>
                <a:spcPts val="6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VB,C＃なパン工場</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工場の中身はわからない</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明確に機械ごとに役割を分担</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機械は個別クラスだから一つの工程で複数動いたりもできる</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機械同士ではお互いに何やってるかはどうでもいい</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でも動かすには必要な機械を揃え、工場を建てる必要がある</a:t>
            </a:r>
          </a:p>
          <a:p>
            <a:pPr lvl="2" eaLnBrk="1" hangingPunct="1">
              <a:lnSpc>
                <a:spcPct val="83000"/>
              </a:lnSpc>
              <a:spcBef>
                <a:spcPts val="6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メインスレーム、Ansi-Cな手続き型の○○○おじさん</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おじさん一人で全部やります、はたで見てれば何やってるかも丸判り</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おじさん一人が全部の手順、手続きを決めて準備して仕事にかかります</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二本の手と一つの頭、おじさんはそれだけを使って一人、お仕事を片付けます</a:t>
            </a:r>
          </a:p>
          <a:p>
            <a:pPr lvl="4" eaLnBrk="1" hangingPunct="1">
              <a:lnSpc>
                <a:spcPct val="83000"/>
              </a:lnSpc>
              <a:spcBef>
                <a:spcPts val="45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実際には、メインフレームの○○○おじさんは奥歯に加速装置がついた千手観音だったりしますけどね</a:t>
            </a:r>
          </a:p>
          <a:p>
            <a:pPr lvl="2" eaLnBrk="1" hangingPunct="1">
              <a:lnSpc>
                <a:spcPct val="83000"/>
              </a:lnSpc>
              <a:spcBef>
                <a:spcPts val="6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新規参入、ホームベーカリーマダムなRubyにPerlにPowerShell</a:t>
            </a:r>
          </a:p>
          <a:p>
            <a:pPr lvl="3" eaLnBrk="1" hangingPunct="1">
              <a:lnSpc>
                <a:spcPct val="83000"/>
              </a:lnSpc>
              <a:spcBef>
                <a:spcPts val="500"/>
              </a:spcBef>
              <a:buFont typeface="メイリオ" pitchFamily="48" charset="0"/>
              <a:buNone/>
              <a:tabLst>
                <a:tab pos="1301750" algn="l"/>
                <a:tab pos="1751013" algn="l"/>
                <a:tab pos="2200275" algn="l"/>
                <a:tab pos="2649538" algn="l"/>
                <a:tab pos="3098800" algn="l"/>
                <a:tab pos="3548063" algn="l"/>
                <a:tab pos="3997325" algn="l"/>
                <a:tab pos="4446588" algn="l"/>
                <a:tab pos="4895850" algn="l"/>
                <a:tab pos="5345113" algn="l"/>
                <a:tab pos="5794375" algn="l"/>
                <a:tab pos="6243638" algn="l"/>
                <a:tab pos="6692900" algn="l"/>
                <a:tab pos="7142163" algn="l"/>
                <a:tab pos="7591425" algn="l"/>
                <a:tab pos="8040688" algn="l"/>
                <a:tab pos="8489950" algn="l"/>
                <a:tab pos="8939213" algn="l"/>
                <a:tab pos="9388475" algn="l"/>
                <a:tab pos="9837738" algn="l"/>
              </a:tabLst>
            </a:pPr>
            <a:r>
              <a:rPr lang="en-GB" sz="1400">
                <a:latin typeface="HGS創英ﾌﾟﾚｾﾞﾝｽEB" pitchFamily="16" charset="0"/>
                <a:ea typeface="HGS創英ﾌﾟﾚｾﾞﾝｽEB" pitchFamily="16" charset="0"/>
                <a:cs typeface="HGS創英ﾌﾟﾚｾﾞﾝｽEB" pitchFamily="16" charset="0"/>
              </a:rPr>
              <a:t>ホームベーカリーの中で何をやってるかマダムは知らない</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A417A1B9-0CF1-4E61-A059-49116B9ED068}" type="slidenum">
              <a:rPr lang="en-GB"/>
              <a:pPr/>
              <a:t>16</a:t>
            </a:fld>
            <a:endParaRPr lang="en-GB"/>
          </a:p>
        </p:txBody>
      </p:sp>
      <p:sp>
        <p:nvSpPr>
          <p:cNvPr id="34817"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4818"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059EBF-23BF-4CF5-96F4-AF9D5A4362EE}" type="slidenum">
              <a:rPr lang="en-GB"/>
              <a:pPr/>
              <a:t>2</a:t>
            </a:fld>
            <a:endParaRPr lang="en-GB"/>
          </a:p>
        </p:txBody>
      </p:sp>
      <p:sp>
        <p:nvSpPr>
          <p:cNvPr id="20481"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0482"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85061317-F69A-497B-B62D-1C7C2742CCDC}" type="slidenum">
              <a:rPr lang="en-GB"/>
              <a:pPr/>
              <a:t>3</a:t>
            </a:fld>
            <a:endParaRPr lang="en-GB"/>
          </a:p>
        </p:txBody>
      </p:sp>
      <p:sp>
        <p:nvSpPr>
          <p:cNvPr id="21505"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1506"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21F3BD08-1405-4270-84D1-00243EEA0D53}" type="slidenum">
              <a:rPr lang="en-GB"/>
              <a:pPr/>
              <a:t>4</a:t>
            </a:fld>
            <a:endParaRPr lang="en-GB"/>
          </a:p>
        </p:txBody>
      </p:sp>
      <p:sp>
        <p:nvSpPr>
          <p:cNvPr id="22529"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2530" name="Text Box 2"/>
          <p:cNvSpPr txBox="1">
            <a:spLocks noChangeArrowheads="1"/>
          </p:cNvSpPr>
          <p:nvPr>
            <p:ph type="body"/>
          </p:nvPr>
        </p:nvSpPr>
        <p:spPr bwMode="auto">
          <a:xfrm>
            <a:off x="673100" y="4686300"/>
            <a:ext cx="5387975" cy="4348163"/>
          </a:xfrm>
          <a:prstGeom prst="rect">
            <a:avLst/>
          </a:prstGeom>
          <a:noFill/>
          <a:ln>
            <a:round/>
            <a:headEnd/>
            <a:tailEnd/>
          </a:ln>
        </p:spPr>
        <p:txBody>
          <a:bodyPr lIns="0" tIns="0" rIns="0" bIns="0"/>
          <a:lstStyle/>
          <a:p>
            <a:pPr>
              <a:lnSpc>
                <a:spcPct val="83000"/>
              </a:lnSpc>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atin typeface="HGP創英角ﾎﾟｯﾌﾟ体" pitchFamily="48" charset="0"/>
                <a:ea typeface="HGP創英角ﾎﾟｯﾌﾟ体" pitchFamily="48" charset="0"/>
                <a:cs typeface="HGP創英角ﾎﾟｯﾌﾟ体" pitchFamily="48" charset="0"/>
              </a:rPr>
              <a:t>でも、なので、だからこそ、わかんないなりに考えてみようとしちゃったりなんかしｈちゃったりして</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F1D9644C-F109-4345-B5BE-E21CF362E757}" type="slidenum">
              <a:rPr lang="en-GB"/>
              <a:pPr/>
              <a:t>5</a:t>
            </a:fld>
            <a:endParaRPr lang="en-GB"/>
          </a:p>
        </p:txBody>
      </p:sp>
      <p:sp>
        <p:nvSpPr>
          <p:cNvPr id="23553"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3554"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DB28988D-7E50-40BC-9BDF-1081E3A978C8}" type="slidenum">
              <a:rPr lang="en-GB"/>
              <a:pPr/>
              <a:t>6</a:t>
            </a:fld>
            <a:endParaRPr lang="en-GB"/>
          </a:p>
        </p:txBody>
      </p:sp>
      <p:sp>
        <p:nvSpPr>
          <p:cNvPr id="24577"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4578" name="Rectangle 2"/>
          <p:cNvSpPr txBox="1">
            <a:spLocks noChangeArrowheads="1"/>
          </p:cNvSpPr>
          <p:nvPr>
            <p:ph type="body"/>
          </p:nvPr>
        </p:nvSpPr>
        <p:spPr bwMode="auto">
          <a:xfrm>
            <a:off x="673100" y="4686300"/>
            <a:ext cx="5384800" cy="4435475"/>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DDE9BE3E-BCBE-4132-9932-6C139301C7A3}" type="slidenum">
              <a:rPr lang="en-GB"/>
              <a:pPr/>
              <a:t>7</a:t>
            </a:fld>
            <a:endParaRPr lang="en-GB"/>
          </a:p>
        </p:txBody>
      </p:sp>
      <p:sp>
        <p:nvSpPr>
          <p:cNvPr id="25601"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5602" name="Text Box 2"/>
          <p:cNvSpPr txBox="1">
            <a:spLocks noChangeArrowheads="1"/>
          </p:cNvSpPr>
          <p:nvPr>
            <p:ph type="body"/>
          </p:nvPr>
        </p:nvSpPr>
        <p:spPr bwMode="auto">
          <a:xfrm>
            <a:off x="673100" y="4686300"/>
            <a:ext cx="5387975" cy="4348163"/>
          </a:xfrm>
          <a:prstGeom prst="rect">
            <a:avLst/>
          </a:prstGeom>
          <a:noFill/>
          <a:ln>
            <a:round/>
            <a:headEnd/>
            <a:tailEnd/>
          </a:ln>
        </p:spPr>
        <p:txBody>
          <a:bodyPr lIns="0" tIns="0" rIns="0" bIns="0"/>
          <a:lstStyle/>
          <a:p>
            <a:pPr eaLnBrk="1" hangingPunct="1">
              <a:lnSpc>
                <a:spcPct val="87000"/>
              </a:lnSpc>
              <a:spcBef>
                <a:spcPct val="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a:latin typeface="Arial" charset="0"/>
                <a:ea typeface="ＭＳ Ｐゴシック" charset="-128"/>
              </a:rPr>
              <a:t>カプセル化（カプセルか、encapsulation）とは、オブジェクト指向を構成する概念の一つ。オブジェクト内部のデータを隠蔽したり(データ隠蔽)、オブジェクトの振る舞いを隠蔽したり、オブジェクトの実際の型を隠蔽したりすることをいう。</a:t>
            </a:r>
          </a:p>
          <a:p>
            <a:pPr algn="r" eaLnBrk="1" hangingPunct="1">
              <a:lnSpc>
                <a:spcPct val="87000"/>
              </a:lnSpc>
              <a:spcBef>
                <a:spcPct val="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a:latin typeface="Arial" charset="0"/>
                <a:ea typeface="ＭＳ Ｐゴシック" charset="-128"/>
              </a:rPr>
              <a:t>By　Wikipedia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E1A6F1B8-0F17-4D6A-812D-86F82DEF47FB}" type="slidenum">
              <a:rPr lang="en-GB"/>
              <a:pPr/>
              <a:t>8</a:t>
            </a:fld>
            <a:endParaRPr lang="en-GB"/>
          </a:p>
        </p:txBody>
      </p:sp>
      <p:sp>
        <p:nvSpPr>
          <p:cNvPr id="26625"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6626" name="Text Box 2"/>
          <p:cNvSpPr txBox="1">
            <a:spLocks noChangeArrowheads="1"/>
          </p:cNvSpPr>
          <p:nvPr>
            <p:ph type="body"/>
          </p:nvPr>
        </p:nvSpPr>
        <p:spPr bwMode="auto">
          <a:xfrm>
            <a:off x="673100" y="4686300"/>
            <a:ext cx="5387975" cy="4348163"/>
          </a:xfrm>
          <a:prstGeom prst="rect">
            <a:avLst/>
          </a:prstGeom>
          <a:noFill/>
          <a:ln>
            <a:round/>
            <a:headEnd/>
            <a:tailEnd/>
          </a:ln>
        </p:spPr>
        <p:txBody>
          <a:bodyPr lIns="0" tIns="0" rIns="0" bIns="0"/>
          <a:lstStyle/>
          <a:p>
            <a:pPr lvl="3" eaLnBrk="1" hangingPunct="1">
              <a:lnSpc>
                <a:spcPct val="83000"/>
              </a:lnSpc>
              <a:spcBef>
                <a:spcPts val="600"/>
              </a:spcBef>
              <a:buFont typeface="メイリオ" pitchFamily="48" charset="0"/>
              <a:buChar char="–"/>
              <a:tabLst>
                <a:tab pos="1600200"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 pos="9685338" algn="l"/>
                <a:tab pos="10134600" algn="l"/>
                <a:tab pos="10583863" algn="l"/>
              </a:tabLst>
            </a:pPr>
            <a:r>
              <a:rPr lang="en-GB" sz="2400">
                <a:latin typeface="HGP創英角ﾎﾟｯﾌﾟ体" pitchFamily="48" charset="0"/>
                <a:ea typeface="HGP創英角ﾎﾟｯﾌﾟ体" pitchFamily="48" charset="0"/>
                <a:cs typeface="HGP創英角ﾎﾟｯﾌﾟ体" pitchFamily="48" charset="0"/>
              </a:rPr>
              <a:t>オブジェクト化して考える、ってなんかオブジェクト志向？</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B26016D2-13EE-4373-B50A-2F3C15CC55E4}" type="slidenum">
              <a:rPr lang="en-GB"/>
              <a:pPr/>
              <a:t>9</a:t>
            </a:fld>
            <a:endParaRPr lang="en-GB"/>
          </a:p>
        </p:txBody>
      </p:sp>
      <p:sp>
        <p:nvSpPr>
          <p:cNvPr id="27649" name="Text Box 1"/>
          <p:cNvSpPr txBox="1">
            <a:spLocks noChangeArrowheads="1"/>
          </p:cNvSpPr>
          <p:nvPr/>
        </p:nvSpPr>
        <p:spPr bwMode="auto">
          <a:xfrm>
            <a:off x="901700" y="739775"/>
            <a:ext cx="4930775" cy="3698875"/>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7650" name="Text Box 2"/>
          <p:cNvSpPr txBox="1">
            <a:spLocks noChangeArrowheads="1"/>
          </p:cNvSpPr>
          <p:nvPr>
            <p:ph type="body"/>
          </p:nvPr>
        </p:nvSpPr>
        <p:spPr bwMode="auto">
          <a:xfrm>
            <a:off x="673100" y="4686300"/>
            <a:ext cx="5387975" cy="4348163"/>
          </a:xfrm>
          <a:prstGeom prst="rect">
            <a:avLst/>
          </a:prstGeom>
          <a:noFill/>
          <a:ln>
            <a:round/>
            <a:headEnd/>
            <a:tailEnd/>
          </a:ln>
        </p:spPr>
        <p:txBody>
          <a:bodyPr lIns="0" tIns="0" rIns="0" bIns="0"/>
          <a:lstStyle/>
          <a:p>
            <a:pPr>
              <a:lnSpc>
                <a:spcPct val="95000"/>
              </a:lnSpc>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ea typeface="ＭＳ Ｐゴシック" charset="-128"/>
              </a:rPr>
              <a:t>オブジェクト指向プログラミングにおいて、複数の種類のオブジェクトに関して共通する機能を実装するためのメッセージの規格を定義したもの。あるインタフェースに従ったメッセージを送受信できるようにすることを、そのインタフェースを実装するという。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4638" y="31750"/>
            <a:ext cx="2055812" cy="60880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31750"/>
            <a:ext cx="6015038" cy="60880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5425" cy="506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5025" y="1052513"/>
            <a:ext cx="4035425" cy="506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457200" y="31750"/>
            <a:ext cx="8223250" cy="118427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457200" y="1052513"/>
            <a:ext cx="8223250" cy="506730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46800" rIns="90000" bIns="46800"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a:solidFill>
                  <a:srgbClr val="000000"/>
                </a:solidFill>
              </a:rPr>
              <a:t>わんくま同盟 東京勉強会 #19</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a:solidFill>
                  <a:srgbClr val="000000"/>
                </a:solidFill>
              </a:rPr>
              <a:t>オブジェクト指向分科会#3[オブ熱！]</a:t>
            </a:r>
          </a:p>
        </p:txBody>
      </p:sp>
      <p:pic>
        <p:nvPicPr>
          <p:cNvPr id="1029" name="Picture 5"/>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mj-lt"/>
          <a:ea typeface="+mj-ea"/>
          <a:cs typeface="+mj-cs"/>
        </a:defRPr>
      </a:lvl1pPr>
      <a:lvl2pPr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2pPr>
      <a:lvl3pPr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3pPr>
      <a:lvl4pPr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4pPr>
      <a:lvl5pPr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5pPr>
      <a:lvl6pPr marL="457200"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6pPr>
      <a:lvl7pPr marL="914400"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7pPr>
      <a:lvl8pPr marL="1371600"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8pPr>
      <a:lvl9pPr marL="1828800" algn="ctr" defTabSz="449263" rtl="0" fontAlgn="base">
        <a:lnSpc>
          <a:spcPct val="48000"/>
        </a:lnSpc>
        <a:spcBef>
          <a:spcPct val="0"/>
        </a:spcBef>
        <a:spcAft>
          <a:spcPct val="0"/>
        </a:spcAft>
        <a:buClr>
          <a:srgbClr val="000000"/>
        </a:buClr>
        <a:buSzPct val="100000"/>
        <a:buFont typeface="メイリオ" pitchFamily="48" charset="0"/>
        <a:defRPr sz="3600">
          <a:solidFill>
            <a:srgbClr val="000000"/>
          </a:solidFill>
          <a:latin typeface="メイリオ" pitchFamily="48" charset="0"/>
          <a:ea typeface="メイリオ" pitchFamily="48" charset="0"/>
          <a:cs typeface="メイリオ" pitchFamily="48" charset="0"/>
        </a:defRPr>
      </a:lvl9pPr>
    </p:titleStyle>
    <p:bodyStyle>
      <a:lvl1pPr marL="336550" indent="-336550" algn="l" defTabSz="449263" rtl="0" fontAlgn="base">
        <a:lnSpc>
          <a:spcPct val="48000"/>
        </a:lnSpc>
        <a:spcBef>
          <a:spcPts val="800"/>
        </a:spcBef>
        <a:spcAft>
          <a:spcPct val="0"/>
        </a:spcAft>
        <a:buClr>
          <a:srgbClr val="000000"/>
        </a:buClr>
        <a:buSzPct val="100000"/>
        <a:buFont typeface="メイリオ" pitchFamily="48" charset="0"/>
        <a:buChar char="•"/>
        <a:defRPr sz="3200">
          <a:solidFill>
            <a:srgbClr val="000000"/>
          </a:solidFill>
          <a:latin typeface="+mn-lt"/>
          <a:ea typeface="+mn-ea"/>
          <a:cs typeface="+mn-cs"/>
        </a:defRPr>
      </a:lvl1pPr>
      <a:lvl2pPr marL="736600" indent="-279400" algn="l" defTabSz="449263" rtl="0" fontAlgn="base">
        <a:lnSpc>
          <a:spcPct val="48000"/>
        </a:lnSpc>
        <a:spcBef>
          <a:spcPts val="700"/>
        </a:spcBef>
        <a:spcAft>
          <a:spcPct val="0"/>
        </a:spcAft>
        <a:buClr>
          <a:srgbClr val="000000"/>
        </a:buClr>
        <a:buSzPct val="100000"/>
        <a:buFont typeface="メイリオ" pitchFamily="48" charset="0"/>
        <a:buChar char="–"/>
        <a:defRPr sz="2800">
          <a:solidFill>
            <a:srgbClr val="000000"/>
          </a:solidFill>
          <a:latin typeface="+mn-lt"/>
          <a:ea typeface="+mn-ea"/>
          <a:cs typeface="+mn-cs"/>
        </a:defRPr>
      </a:lvl2pPr>
      <a:lvl3pPr marL="1143000" indent="-228600" algn="l" defTabSz="449263" rtl="0" fontAlgn="base">
        <a:lnSpc>
          <a:spcPct val="48000"/>
        </a:lnSpc>
        <a:spcBef>
          <a:spcPts val="600"/>
        </a:spcBef>
        <a:spcAft>
          <a:spcPct val="0"/>
        </a:spcAft>
        <a:buClr>
          <a:srgbClr val="000000"/>
        </a:buClr>
        <a:buSzPct val="100000"/>
        <a:buFont typeface="メイリオ" pitchFamily="48" charset="0"/>
        <a:buChar char="•"/>
        <a:defRPr sz="2400">
          <a:solidFill>
            <a:srgbClr val="000000"/>
          </a:solidFill>
          <a:latin typeface="+mn-lt"/>
          <a:ea typeface="+mn-ea"/>
          <a:cs typeface="+mn-cs"/>
        </a:defRPr>
      </a:lvl3pPr>
      <a:lvl4pPr marL="16002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4pPr>
      <a:lvl5pPr marL="20574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5pPr>
      <a:lvl6pPr marL="25146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6pPr>
      <a:lvl7pPr marL="29718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7pPr>
      <a:lvl8pPr marL="34290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8pPr>
      <a:lvl9pPr marL="3886200" indent="-228600" algn="l" defTabSz="449263" rtl="0" fontAlgn="base">
        <a:lnSpc>
          <a:spcPct val="48000"/>
        </a:lnSpc>
        <a:spcBef>
          <a:spcPts val="500"/>
        </a:spcBef>
        <a:spcAft>
          <a:spcPct val="0"/>
        </a:spcAft>
        <a:buClr>
          <a:srgbClr val="000000"/>
        </a:buClr>
        <a:buSzPct val="100000"/>
        <a:buFont typeface="メイリオ" pitchFamily="48" charset="0"/>
        <a:buChar char="»"/>
        <a:defRPr sz="2000">
          <a:solidFill>
            <a:srgbClr val="000000"/>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blogs.wankuma.com/este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wrap="none" anchor="ctr"/>
          <a:lstStyle/>
          <a:p>
            <a:endParaRPr lang="ja-JP" altLang="en-US"/>
          </a:p>
        </p:txBody>
      </p:sp>
      <p:sp>
        <p:nvSpPr>
          <p:cNvPr id="3074"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wrap="none" anchor="ctr"/>
          <a:lstStyle/>
          <a:p>
            <a:endParaRPr lang="ja-JP" altLang="en-US"/>
          </a:p>
        </p:txBody>
      </p:sp>
      <p:sp>
        <p:nvSpPr>
          <p:cNvPr id="3075" name="Rectangle 3"/>
          <p:cNvSpPr>
            <a:spLocks noGrp="1" noChangeArrowheads="1"/>
          </p:cNvSpPr>
          <p:nvPr>
            <p:ph type="title"/>
          </p:nvPr>
        </p:nvSpPr>
        <p:spPr>
          <a:xfrm>
            <a:off x="457200" y="720725"/>
            <a:ext cx="8228013" cy="3240088"/>
          </a:xfrm>
          <a:ln/>
        </p:spPr>
        <p:txBody>
          <a:bodyPr lIns="0" tIns="0" rIns="0" bIns="0"/>
          <a:lstStyle/>
          <a:p>
            <a:pPr>
              <a:lnSpc>
                <a:spcPct val="83000"/>
              </a:lnSpc>
              <a:spcBef>
                <a:spcPts val="6238"/>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b="1">
                <a:solidFill>
                  <a:srgbClr val="004A4A"/>
                </a:solidFill>
                <a:latin typeface="HGP創英角ﾎﾟｯﾌﾟ体" pitchFamily="48" charset="0"/>
                <a:ea typeface="HGP創英角ﾎﾟｯﾌﾟ体" pitchFamily="48" charset="0"/>
                <a:cs typeface="HGP創英角ﾎﾟｯﾌﾟ体" pitchFamily="48" charset="0"/>
              </a:rPr>
              <a:t>オブジェクト指向を</a:t>
            </a:r>
            <a:br>
              <a:rPr lang="en-GB" sz="5400" b="1">
                <a:solidFill>
                  <a:srgbClr val="004A4A"/>
                </a:solidFill>
                <a:latin typeface="HGP創英角ﾎﾟｯﾌﾟ体" pitchFamily="48" charset="0"/>
                <a:ea typeface="HGP創英角ﾎﾟｯﾌﾟ体" pitchFamily="48" charset="0"/>
                <a:cs typeface="HGP創英角ﾎﾟｯﾌﾟ体" pitchFamily="48" charset="0"/>
              </a:rPr>
            </a:br>
            <a:r>
              <a:rPr lang="en-GB" sz="5400" b="1">
                <a:solidFill>
                  <a:srgbClr val="004A4A"/>
                </a:solidFill>
                <a:latin typeface="HGP創英角ﾎﾟｯﾌﾟ体" pitchFamily="48" charset="0"/>
                <a:ea typeface="HGP創英角ﾎﾟｯﾌﾟ体" pitchFamily="48" charset="0"/>
                <a:cs typeface="HGP創英角ﾎﾟｯﾌﾟ体" pitchFamily="48" charset="0"/>
              </a:rPr>
              <a:t>嗜好で</a:t>
            </a:r>
            <a:br>
              <a:rPr lang="en-GB" sz="5400" b="1">
                <a:solidFill>
                  <a:srgbClr val="004A4A"/>
                </a:solidFill>
                <a:latin typeface="HGP創英角ﾎﾟｯﾌﾟ体" pitchFamily="48" charset="0"/>
                <a:ea typeface="HGP創英角ﾎﾟｯﾌﾟ体" pitchFamily="48" charset="0"/>
                <a:cs typeface="HGP創英角ﾎﾟｯﾌﾟ体" pitchFamily="48" charset="0"/>
              </a:rPr>
            </a:br>
            <a:r>
              <a:rPr lang="en-GB" sz="5400" b="1">
                <a:solidFill>
                  <a:srgbClr val="004A4A"/>
                </a:solidFill>
                <a:latin typeface="HGP創英角ﾎﾟｯﾌﾟ体" pitchFamily="48" charset="0"/>
                <a:ea typeface="HGP創英角ﾎﾟｯﾌﾟ体" pitchFamily="48" charset="0"/>
                <a:cs typeface="HGP創英角ﾎﾟｯﾌﾟ体" pitchFamily="48" charset="0"/>
              </a:rPr>
              <a:t>思考してみる</a:t>
            </a:r>
          </a:p>
        </p:txBody>
      </p:sp>
      <p:sp>
        <p:nvSpPr>
          <p:cNvPr id="3076" name="Rectangle 4"/>
          <p:cNvSpPr>
            <a:spLocks noGrp="1" noChangeArrowheads="1"/>
          </p:cNvSpPr>
          <p:nvPr>
            <p:ph type="body" idx="1"/>
          </p:nvPr>
        </p:nvSpPr>
        <p:spPr>
          <a:xfrm>
            <a:off x="360363" y="4500563"/>
            <a:ext cx="8280400" cy="1535112"/>
          </a:xfrm>
          <a:ln/>
        </p:spPr>
        <p:txBody>
          <a:bodyPr lIns="0" tIns="0" rIns="0" bIns="0"/>
          <a:lstStyle/>
          <a:p>
            <a:pPr marL="0" indent="0" algn="ctr">
              <a:lnSpc>
                <a:spcPct val="83000"/>
              </a:lnSpc>
              <a:buFont typeface="メイリオ" pitchFamily="48" charset="0"/>
              <a:buNone/>
              <a:tabLst>
                <a:tab pos="109538" algn="l"/>
                <a:tab pos="558800" algn="l"/>
                <a:tab pos="1008063" algn="l"/>
                <a:tab pos="1457325" algn="l"/>
                <a:tab pos="1906588" algn="l"/>
                <a:tab pos="2355850" algn="l"/>
                <a:tab pos="2805113" algn="l"/>
                <a:tab pos="3254375" algn="l"/>
                <a:tab pos="3703638" algn="l"/>
                <a:tab pos="4152900" algn="l"/>
                <a:tab pos="4602163" algn="l"/>
                <a:tab pos="5051425" algn="l"/>
                <a:tab pos="5500688" algn="l"/>
                <a:tab pos="5949950" algn="l"/>
                <a:tab pos="6400800" algn="l"/>
                <a:tab pos="6848475" algn="l"/>
                <a:tab pos="7297738" algn="l"/>
                <a:tab pos="7747000" algn="l"/>
                <a:tab pos="8196263" algn="l"/>
                <a:tab pos="8645525" algn="l"/>
              </a:tabLst>
            </a:pPr>
            <a:r>
              <a:rPr lang="en-GB">
                <a:latin typeface="HGP創英角ﾎﾟｯﾌﾟ体" pitchFamily="48" charset="0"/>
                <a:ea typeface="HGP創英角ﾎﾟｯﾌﾟ体" pitchFamily="48" charset="0"/>
                <a:cs typeface="HGP創英角ﾎﾟｯﾌﾟ体" pitchFamily="48" charset="0"/>
              </a:rPr>
              <a:t>それは恐らく目の前にあるオブジェクトを指向っぽいものに思考する試み</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あん製造機</a:t>
            </a:r>
          </a:p>
        </p:txBody>
      </p:sp>
      <p:sp>
        <p:nvSpPr>
          <p:cNvPr id="12290" name="Rectangle 2"/>
          <p:cNvSpPr>
            <a:spLocks noGrp="1" noChangeArrowheads="1"/>
          </p:cNvSpPr>
          <p:nvPr>
            <p:ph type="body" idx="1"/>
          </p:nvPr>
        </p:nvSpPr>
        <p:spPr>
          <a:xfrm>
            <a:off x="457200" y="1260475"/>
            <a:ext cx="8228013" cy="4775200"/>
          </a:xfrm>
          <a:ln/>
        </p:spPr>
        <p:txBody>
          <a:bodyPr lIns="0" tIns="0" rIns="0" bIns="0"/>
          <a:lstStyle/>
          <a:p>
            <a:pPr>
              <a:lnSpc>
                <a:spcPct val="8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あんぱん用だから今回はたまたま「</a:t>
            </a:r>
            <a:r>
              <a:rPr lang="en-GB">
                <a:solidFill>
                  <a:srgbClr val="660066"/>
                </a:solidFill>
                <a:latin typeface="HGP創英角ﾎﾟｯﾌﾟ体" pitchFamily="48" charset="0"/>
                <a:ea typeface="HGP創英角ﾎﾟｯﾌﾟ体" pitchFamily="48" charset="0"/>
                <a:cs typeface="HGP創英角ﾎﾟｯﾌﾟ体" pitchFamily="48" charset="0"/>
              </a:rPr>
              <a:t>小倉あん</a:t>
            </a:r>
            <a:r>
              <a:rPr lang="en-GB">
                <a:latin typeface="HGP創英角ﾎﾟｯﾌﾟ体" pitchFamily="48" charset="0"/>
                <a:ea typeface="HGP創英角ﾎﾟｯﾌﾟ体" pitchFamily="48" charset="0"/>
                <a:cs typeface="HGP創英角ﾎﾟｯﾌﾟ体" pitchFamily="48" charset="0"/>
              </a:rPr>
              <a:t>」だったにすぎない</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つまりは、</a:t>
            </a:r>
            <a:r>
              <a:rPr lang="en-GB">
                <a:solidFill>
                  <a:srgbClr val="FFD320"/>
                </a:solidFill>
                <a:latin typeface="HGP創英角ﾎﾟｯﾌﾟ体" pitchFamily="48" charset="0"/>
                <a:ea typeface="HGP創英角ﾎﾟｯﾌﾟ体" pitchFamily="48" charset="0"/>
                <a:cs typeface="HGP創英角ﾎﾟｯﾌﾟ体" pitchFamily="48" charset="0"/>
              </a:rPr>
              <a:t>カスタードクリーム</a:t>
            </a:r>
            <a:r>
              <a:rPr lang="en-GB">
                <a:latin typeface="HGP創英角ﾎﾟｯﾌﾟ体" pitchFamily="48" charset="0"/>
                <a:ea typeface="HGP創英角ﾎﾟｯﾌﾟ体" pitchFamily="48" charset="0"/>
                <a:cs typeface="HGP創英角ﾎﾟｯﾌﾟ体" pitchFamily="48" charset="0"/>
              </a:rPr>
              <a:t>でも</a:t>
            </a:r>
            <a:r>
              <a:rPr lang="en-GB">
                <a:solidFill>
                  <a:srgbClr val="B80047"/>
                </a:solidFill>
                <a:latin typeface="HGP創英角ﾎﾟｯﾌﾟ体" pitchFamily="48" charset="0"/>
                <a:ea typeface="HGP創英角ﾎﾟｯﾌﾟ体" pitchFamily="48" charset="0"/>
                <a:cs typeface="HGP創英角ﾎﾟｯﾌﾟ体" pitchFamily="48" charset="0"/>
              </a:rPr>
              <a:t>ジャム</a:t>
            </a:r>
            <a:r>
              <a:rPr lang="en-GB">
                <a:latin typeface="HGP創英角ﾎﾟｯﾌﾟ体" pitchFamily="48" charset="0"/>
                <a:ea typeface="HGP創英角ﾎﾟｯﾌﾟ体" pitchFamily="48" charset="0"/>
                <a:cs typeface="HGP創英角ﾎﾟｯﾌﾟ体" pitchFamily="48" charset="0"/>
              </a:rPr>
              <a:t>でも</a:t>
            </a:r>
            <a:r>
              <a:rPr lang="en-GB">
                <a:solidFill>
                  <a:srgbClr val="B84747"/>
                </a:solidFill>
                <a:latin typeface="HGP創英角ﾎﾟｯﾌﾟ体" pitchFamily="48" charset="0"/>
                <a:ea typeface="HGP創英角ﾎﾟｯﾌﾟ体" pitchFamily="48" charset="0"/>
                <a:cs typeface="HGP創英角ﾎﾟｯﾌﾟ体" pitchFamily="48" charset="0"/>
              </a:rPr>
              <a:t>カレー</a:t>
            </a:r>
            <a:r>
              <a:rPr lang="en-GB">
                <a:latin typeface="HGP創英角ﾎﾟｯﾌﾟ体" pitchFamily="48" charset="0"/>
                <a:ea typeface="HGP創英角ﾎﾟｯﾌﾟ体" pitchFamily="48" charset="0"/>
                <a:cs typeface="HGP創英角ﾎﾟｯﾌﾟ体" pitchFamily="48" charset="0"/>
              </a:rPr>
              <a:t>でもいい</a:t>
            </a:r>
          </a:p>
          <a:p>
            <a:pPr lvl="1">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それって、元々は「パンの具製造機」なんじゃね？</a:t>
            </a:r>
          </a:p>
        </p:txBody>
      </p:sp>
      <p:sp>
        <p:nvSpPr>
          <p:cNvPr id="12291" name="Text Box 3"/>
          <p:cNvSpPr txBox="1">
            <a:spLocks noChangeArrowheads="1"/>
          </p:cNvSpPr>
          <p:nvPr/>
        </p:nvSpPr>
        <p:spPr bwMode="auto">
          <a:xfrm>
            <a:off x="1620838" y="4500563"/>
            <a:ext cx="5192712" cy="1439862"/>
          </a:xfrm>
          <a:prstGeom prst="rect">
            <a:avLst/>
          </a:prstGeom>
          <a:noFill/>
          <a:ln w="9525">
            <a:noFill/>
            <a:round/>
            <a:headEnd/>
            <a:tailEnd/>
          </a:ln>
          <a:effectLst/>
        </p:spPr>
        <p:txBody>
          <a:bodyPr wrap="none" lIns="90000" tIns="45000" rIns="90000" bIns="45000"/>
          <a:lstStyle/>
          <a:p>
            <a:pPr marL="1600200" lvl="3" indent="-228600" algn="ctr">
              <a:lnSpc>
                <a:spcPct val="83000"/>
              </a:lnSpc>
              <a:spcBef>
                <a:spcPts val="600"/>
              </a:spcBef>
              <a:buFont typeface="メイリオ" pitchFamily="48" charset="0"/>
              <a:buNone/>
              <a:tabLst>
                <a:tab pos="1600200"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 pos="9685338" algn="l"/>
                <a:tab pos="10134600" algn="l"/>
                <a:tab pos="10583863" algn="l"/>
              </a:tabLst>
            </a:pPr>
            <a:r>
              <a:rPr lang="en-GB" sz="2800">
                <a:solidFill>
                  <a:srgbClr val="FF0000"/>
                </a:solidFill>
                <a:latin typeface="HGP創英角ﾎﾟｯﾌﾟ体" pitchFamily="48" charset="0"/>
              </a:rPr>
              <a:t>あ、もしかして、「あん製造機」って</a:t>
            </a:r>
          </a:p>
          <a:p>
            <a:pPr marL="1600200" lvl="3" indent="-228600" algn="ctr">
              <a:lnSpc>
                <a:spcPct val="83000"/>
              </a:lnSpc>
              <a:spcBef>
                <a:spcPts val="600"/>
              </a:spcBef>
              <a:buFont typeface="メイリオ" pitchFamily="48" charset="0"/>
              <a:buNone/>
              <a:tabLst>
                <a:tab pos="1600200"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 pos="9685338" algn="l"/>
                <a:tab pos="10134600" algn="l"/>
                <a:tab pos="10583863" algn="l"/>
              </a:tabLst>
            </a:pPr>
            <a:r>
              <a:rPr lang="en-GB" sz="2800">
                <a:solidFill>
                  <a:srgbClr val="FF0000"/>
                </a:solidFill>
                <a:latin typeface="HGP創英角ﾎﾟｯﾌﾟ体" pitchFamily="48" charset="0"/>
              </a:rPr>
              <a:t>「パンの具製造機」の</a:t>
            </a:r>
          </a:p>
          <a:p>
            <a:pPr marL="1600200" lvl="3" indent="-228600" algn="ctr">
              <a:lnSpc>
                <a:spcPct val="83000"/>
              </a:lnSpc>
              <a:spcBef>
                <a:spcPts val="600"/>
              </a:spcBef>
              <a:buFont typeface="メイリオ" pitchFamily="48" charset="0"/>
              <a:buNone/>
              <a:tabLst>
                <a:tab pos="1600200" algn="l"/>
                <a:tab pos="2047875" algn="l"/>
                <a:tab pos="2497138" algn="l"/>
                <a:tab pos="2946400" algn="l"/>
                <a:tab pos="3395663" algn="l"/>
                <a:tab pos="3844925" algn="l"/>
                <a:tab pos="4294188" algn="l"/>
                <a:tab pos="4743450" algn="l"/>
                <a:tab pos="5192713" algn="l"/>
                <a:tab pos="5641975" algn="l"/>
                <a:tab pos="6091238" algn="l"/>
                <a:tab pos="6540500" algn="l"/>
                <a:tab pos="6989763" algn="l"/>
                <a:tab pos="7439025" algn="l"/>
                <a:tab pos="7888288" algn="l"/>
                <a:tab pos="8337550" algn="l"/>
                <a:tab pos="8786813" algn="l"/>
                <a:tab pos="9236075" algn="l"/>
                <a:tab pos="9685338" algn="l"/>
                <a:tab pos="10134600" algn="l"/>
                <a:tab pos="10583863" algn="l"/>
              </a:tabLst>
            </a:pPr>
            <a:r>
              <a:rPr lang="en-GB" sz="2800">
                <a:solidFill>
                  <a:srgbClr val="FF0000"/>
                </a:solidFill>
                <a:latin typeface="HGP創英角ﾎﾟｯﾌﾟ体" pitchFamily="48" charset="0"/>
              </a:rPr>
              <a:t>継承なんじゃねーの？</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fill="hold" nodeType="clickEffect">
                                  <p:stCondLst>
                                    <p:cond delay="0"/>
                                  </p:stCondLst>
                                  <p:childTnLst>
                                    <p:set>
                                      <p:cBhvr additive="repl">
                                        <p:cTn id="6" dur="1" fill="hold">
                                          <p:stCondLst>
                                            <p:cond delay="0"/>
                                          </p:stCondLst>
                                        </p:cTn>
                                        <p:tgtEl>
                                          <p:spTgt spid="12291"/>
                                        </p:tgtEl>
                                        <p:attrNameLst>
                                          <p:attrName>style.visibility</p:attrName>
                                        </p:attrNameLst>
                                      </p:cBhvr>
                                      <p:to>
                                        <p:strVal val="visible"/>
                                      </p:to>
                                    </p:set>
                                    <p:animScale>
                                      <p:cBhvr additive="repl">
                                        <p:cTn id="7" dur="1000" decel="50000" fill="hold">
                                          <p:stCondLst>
                                            <p:cond delay="0"/>
                                          </p:stCondLst>
                                        </p:cTn>
                                        <p:tgtEl>
                                          <p:spTgt spid="12291"/>
                                        </p:tgtEl>
                                      </p:cBhvr>
                                      <p:from x="250000" y="250000"/>
                                      <p:to x="100000" y="100000"/>
                                    </p:animScale>
                                    <p:animMotion origin="layout" path="M -0.46736 0.92887  C -0.37517 0.88508  -0.02552 0.75279  0.0908 0.66613  C  0.20747 0.57948  0.21649 0.50394  0.23177 0.40825  C 0.24705 0.31256  0.22118 0.15964   0.18264 0.09152  C 0.1441 0.02341  0.03802 0.0  0.0 0.0">
                                      <p:cBhvr additive="repl">
                                        <p:cTn id="8" dur="1000" decel="50000" fill="hold">
                                          <p:stCondLst>
                                            <p:cond delay="0"/>
                                          </p:stCondLst>
                                        </p:cTn>
                                        <p:tgtEl>
                                          <p:spTgt spid="12291"/>
                                        </p:tgtEl>
                                      </p:cBhvr>
                                    </p:animMotion>
                                    <p:animEffect transition="in" filter="fade">
                                      <p:cBhvr additive="repl">
                                        <p:cTn id="9" dur="1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パン整形機</a:t>
            </a:r>
          </a:p>
        </p:txBody>
      </p:sp>
      <p:sp>
        <p:nvSpPr>
          <p:cNvPr id="13314" name="Rectangle 2"/>
          <p:cNvSpPr>
            <a:spLocks noGrp="1" noChangeArrowheads="1"/>
          </p:cNvSpPr>
          <p:nvPr>
            <p:ph type="body" idx="1"/>
          </p:nvPr>
        </p:nvSpPr>
        <p:spPr>
          <a:xfrm>
            <a:off x="457200" y="1052513"/>
            <a:ext cx="8228013" cy="4983162"/>
          </a:xfrm>
          <a:ln/>
        </p:spPr>
        <p:txBody>
          <a:bodyPr lIns="0" tIns="0" rIns="0" bIns="0"/>
          <a:lstStyle/>
          <a:p>
            <a:pPr>
              <a:lnSpc>
                <a:spcPct val="15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一口に「パン整形」って命令で、色んな包み方があるよね。あんぱんは中にいれちゃうけど、めろんぱんは上にのせるじゃん</a:t>
            </a:r>
          </a:p>
          <a:p>
            <a:pPr>
              <a:lnSpc>
                <a:spcPct val="15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包み方にあわせた「パン整形機械」ってのがいるよね</a:t>
            </a:r>
          </a:p>
          <a:p>
            <a:pPr lvl="1">
              <a:lnSpc>
                <a:spcPct val="150000"/>
              </a:lnSpc>
              <a:spcBef>
                <a:spcPts val="600"/>
              </a:spcBef>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solidFill>
                  <a:srgbClr val="0066CC"/>
                </a:solidFill>
                <a:latin typeface="HGP創英角ﾎﾟｯﾌﾟ体" pitchFamily="48" charset="0"/>
                <a:ea typeface="HGP創英角ﾎﾟｯﾌﾟ体" pitchFamily="48" charset="0"/>
                <a:cs typeface="HGP創英角ﾎﾟｯﾌﾟ体" pitchFamily="48" charset="0"/>
              </a:rPr>
              <a:t>でも、「パン整形」は一緒だよなー</a:t>
            </a:r>
          </a:p>
        </p:txBody>
      </p:sp>
      <p:sp>
        <p:nvSpPr>
          <p:cNvPr id="13315" name="Text Box 3"/>
          <p:cNvSpPr txBox="1">
            <a:spLocks noChangeArrowheads="1"/>
          </p:cNvSpPr>
          <p:nvPr/>
        </p:nvSpPr>
        <p:spPr bwMode="auto">
          <a:xfrm>
            <a:off x="431800" y="4810125"/>
            <a:ext cx="8027988" cy="609600"/>
          </a:xfrm>
          <a:prstGeom prst="rect">
            <a:avLst/>
          </a:prstGeom>
          <a:noFill/>
          <a:ln w="9525">
            <a:noFill/>
            <a:round/>
            <a:headEnd/>
            <a:tailEnd/>
          </a:ln>
          <a:effectLst/>
        </p:spPr>
        <p:txBody>
          <a:bodyPr lIns="0" tIns="0" rIns="0" bIns="0"/>
          <a:lstStyle/>
          <a:p>
            <a:pPr marL="2057400" lvl="4" indent="-228600">
              <a:lnSpc>
                <a:spcPct val="63000"/>
              </a:lnSpc>
              <a:buFont typeface="メイリオ" pitchFamily="48" charset="0"/>
              <a:buNone/>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 pos="9890125" algn="l"/>
                <a:tab pos="10339388" algn="l"/>
                <a:tab pos="10788650" algn="l"/>
              </a:tabLst>
            </a:pPr>
            <a:r>
              <a:rPr lang="en-GB" sz="4800">
                <a:solidFill>
                  <a:srgbClr val="FF0000"/>
                </a:solidFill>
                <a:latin typeface="HGP創英角ﾎﾟｯﾌﾟ体" pitchFamily="48" charset="0"/>
              </a:rPr>
              <a:t>なんかポリフォーリズムっぽい？</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fill="hold" nodeType="clickEffect">
                                  <p:stCondLst>
                                    <p:cond delay="0"/>
                                  </p:stCondLst>
                                  <p:childTnLst>
                                    <p:set>
                                      <p:cBhvr additive="repl">
                                        <p:cTn id="6" dur="1" fill="hold">
                                          <p:stCondLst>
                                            <p:cond delay="0"/>
                                          </p:stCondLst>
                                        </p:cTn>
                                        <p:tgtEl>
                                          <p:spTgt spid="13315"/>
                                        </p:tgtEl>
                                        <p:attrNameLst>
                                          <p:attrName>style.visibility</p:attrName>
                                        </p:attrNameLst>
                                      </p:cBhvr>
                                      <p:to>
                                        <p:strVal val="visible"/>
                                      </p:to>
                                    </p:set>
                                    <p:animEffect transition="in" filter="wipe(up)">
                                      <p:cBhvr additive="repl">
                                        <p:cTn id="7" dur="580">
                                          <p:stCondLst>
                                            <p:cond delay="0"/>
                                          </p:stCondLst>
                                        </p:cTn>
                                        <p:tgtEl>
                                          <p:spTgt spid="13315"/>
                                        </p:tgtEl>
                                      </p:cBhvr>
                                    </p:animEffect>
                                    <p:anim calcmode="lin" valueType="num">
                                      <p:cBhvr additive="repl">
                                        <p:cTn id="8" dur="1822" fill="hold">
                                          <p:stCondLst>
                                            <p:cond delay="0"/>
                                          </p:stCondLst>
                                        </p:cTn>
                                        <p:tgtEl>
                                          <p:spTgt spid="13315"/>
                                        </p:tgtEl>
                                        <p:attrNameLst>
                                          <p:attrName>ppt_x</p:attrName>
                                        </p:attrNameLst>
                                      </p:cBhvr>
                                      <p:tavLst>
                                        <p:tav tm="100000">
                                          <p:val>
                                            <p:strVal val="#ppt_x-0.25"/>
                                          </p:val>
                                        </p:tav>
                                        <p:tav tm="100000">
                                          <p:val>
                                            <p:strVal val="#ppt_x"/>
                                          </p:val>
                                        </p:tav>
                                      </p:tavLst>
                                    </p:anim>
                                    <p:anim calcmode="lin" valueType="num">
                                      <p:cBhvr additive="repl">
                                        <p:cTn id="9" dur="664" fill="hold">
                                          <p:stCondLst>
                                            <p:cond delay="0"/>
                                          </p:stCondLst>
                                        </p:cTn>
                                        <p:tgtEl>
                                          <p:spTgt spid="13315"/>
                                        </p:tgtEl>
                                        <p:attrNameLst>
                                          <p:attrName>ppt_y</p:attrName>
                                        </p:attrNameLst>
                                      </p:cBhvr>
                                      <p:tavLst>
                                        <p:tav tm="0" fmla="#ppt_y-sin(pi*$)/3">
                                          <p:val>
                                            <p:strVal val="0.5"/>
                                          </p:val>
                                        </p:tav>
                                        <p:tav tm="100000">
                                          <p:val>
                                            <p:strVal val="1"/>
                                          </p:val>
                                        </p:tav>
                                      </p:tavLst>
                                    </p:anim>
                                    <p:anim calcmode="lin" valueType="num">
                                      <p:cBhvr additive="repl">
                                        <p:cTn id="10" dur="664" fill="hold">
                                          <p:stCondLst>
                                            <p:cond delay="664"/>
                                          </p:stCondLst>
                                        </p:cTn>
                                        <p:tgtEl>
                                          <p:spTgt spid="13315"/>
                                        </p:tgtEl>
                                        <p:attrNameLst>
                                          <p:attrName>ppt_y</p:attrName>
                                        </p:attrNameLst>
                                      </p:cBhvr>
                                      <p:tavLst>
                                        <p:tav tm="0" fmla="#ppt_y-sin(pi*$)/9">
                                          <p:val>
                                            <p:strVal val="0"/>
                                          </p:val>
                                        </p:tav>
                                        <p:tav tm="100000">
                                          <p:val>
                                            <p:strVal val="1"/>
                                          </p:val>
                                        </p:tav>
                                      </p:tavLst>
                                    </p:anim>
                                    <p:anim calcmode="lin" valueType="num">
                                      <p:cBhvr additive="repl">
                                        <p:cTn id="11" dur="332" fill="hold">
                                          <p:stCondLst>
                                            <p:cond delay="1324"/>
                                          </p:stCondLst>
                                        </p:cTn>
                                        <p:tgtEl>
                                          <p:spTgt spid="13315"/>
                                        </p:tgtEl>
                                        <p:attrNameLst>
                                          <p:attrName>ppt_y</p:attrName>
                                        </p:attrNameLst>
                                      </p:cBhvr>
                                      <p:tavLst>
                                        <p:tav tm="0" fmla="#ppt_y-sin(pi*$)/27">
                                          <p:val>
                                            <p:strVal val="0"/>
                                          </p:val>
                                        </p:tav>
                                        <p:tav tm="100000">
                                          <p:val>
                                            <p:strVal val="1"/>
                                          </p:val>
                                        </p:tav>
                                      </p:tavLst>
                                    </p:anim>
                                    <p:anim calcmode="lin" valueType="num">
                                      <p:cBhvr additive="repl">
                                        <p:cTn id="12" dur="164" fill="hold">
                                          <p:stCondLst>
                                            <p:cond delay="1656"/>
                                          </p:stCondLst>
                                        </p:cTn>
                                        <p:tgtEl>
                                          <p:spTgt spid="13315"/>
                                        </p:tgtEl>
                                        <p:attrNameLst>
                                          <p:attrName>ppt_y</p:attrName>
                                        </p:attrNameLst>
                                      </p:cBhvr>
                                      <p:tavLst>
                                        <p:tav tm="0" fmla="#ppt_y-sin(pi*$)/81">
                                          <p:val>
                                            <p:strVal val="0"/>
                                          </p:val>
                                        </p:tav>
                                        <p:tav tm="100000">
                                          <p:val>
                                            <p:strVal val="1"/>
                                          </p:val>
                                        </p:tav>
                                      </p:tavLst>
                                    </p:anim>
                                    <p:animScale>
                                      <p:cBhvr additive="repl">
                                        <p:cTn id="13" dur="26" fill="hold">
                                          <p:stCondLst>
                                            <p:cond delay="650"/>
                                          </p:stCondLst>
                                        </p:cTn>
                                        <p:tgtEl>
                                          <p:spTgt spid="13315"/>
                                        </p:tgtEl>
                                      </p:cBhvr>
                                      <p:to x="100000" y="60000"/>
                                    </p:animScale>
                                    <p:animScale>
                                      <p:cBhvr additive="repl">
                                        <p:cTn id="14" dur="166" decel="50000" fill="hold">
                                          <p:stCondLst>
                                            <p:cond delay="676"/>
                                          </p:stCondLst>
                                        </p:cTn>
                                        <p:tgtEl>
                                          <p:spTgt spid="13315"/>
                                        </p:tgtEl>
                                      </p:cBhvr>
                                      <p:to x="100000" y="100000"/>
                                    </p:animScale>
                                    <p:animScale>
                                      <p:cBhvr additive="repl">
                                        <p:cTn id="15" dur="26" fill="hold">
                                          <p:stCondLst>
                                            <p:cond delay="1312"/>
                                          </p:stCondLst>
                                        </p:cTn>
                                        <p:tgtEl>
                                          <p:spTgt spid="13315"/>
                                        </p:tgtEl>
                                      </p:cBhvr>
                                      <p:to x="100000" y="80000"/>
                                    </p:animScale>
                                    <p:animScale>
                                      <p:cBhvr additive="repl">
                                        <p:cTn id="16" dur="166" decel="50000" fill="hold">
                                          <p:stCondLst>
                                            <p:cond delay="1338"/>
                                          </p:stCondLst>
                                        </p:cTn>
                                        <p:tgtEl>
                                          <p:spTgt spid="13315"/>
                                        </p:tgtEl>
                                      </p:cBhvr>
                                      <p:to x="100000" y="100000"/>
                                    </p:animScale>
                                    <p:animScale>
                                      <p:cBhvr additive="repl">
                                        <p:cTn id="17" dur="26" fill="hold">
                                          <p:stCondLst>
                                            <p:cond delay="1642"/>
                                          </p:stCondLst>
                                        </p:cTn>
                                        <p:tgtEl>
                                          <p:spTgt spid="13315"/>
                                        </p:tgtEl>
                                      </p:cBhvr>
                                      <p:to x="100000" y="90000"/>
                                    </p:animScale>
                                    <p:animScale>
                                      <p:cBhvr additive="repl">
                                        <p:cTn id="18" dur="166" decel="50000" fill="hold">
                                          <p:stCondLst>
                                            <p:cond delay="1668"/>
                                          </p:stCondLst>
                                        </p:cTn>
                                        <p:tgtEl>
                                          <p:spTgt spid="13315"/>
                                        </p:tgtEl>
                                      </p:cBhvr>
                                      <p:to x="100000" y="100000"/>
                                    </p:animScale>
                                    <p:animScale>
                                      <p:cBhvr additive="repl">
                                        <p:cTn id="19" dur="26" fill="hold">
                                          <p:stCondLst>
                                            <p:cond delay="1808"/>
                                          </p:stCondLst>
                                        </p:cTn>
                                        <p:tgtEl>
                                          <p:spTgt spid="13315"/>
                                        </p:tgtEl>
                                      </p:cBhvr>
                                      <p:to x="100000" y="95000"/>
                                    </p:animScale>
                                    <p:animScale>
                                      <p:cBhvr additive="repl">
                                        <p:cTn id="20" dur="166" decel="50000" fill="hold">
                                          <p:stCondLst>
                                            <p:cond delay="1834"/>
                                          </p:stCondLst>
                                        </p:cTn>
                                        <p:tgtEl>
                                          <p:spTgt spid="1331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6000">
                <a:solidFill>
                  <a:srgbClr val="006B6B"/>
                </a:solidFill>
                <a:latin typeface="HGP創英角ﾎﾟｯﾌﾟ体" pitchFamily="48" charset="0"/>
                <a:ea typeface="HGP創英角ﾎﾟｯﾌﾟ体" pitchFamily="48" charset="0"/>
                <a:cs typeface="HGP創英角ﾎﾟｯﾌﾟ体" pitchFamily="48" charset="0"/>
              </a:rPr>
              <a:t>パン焼き機</a:t>
            </a:r>
          </a:p>
        </p:txBody>
      </p:sp>
      <p:sp>
        <p:nvSpPr>
          <p:cNvPr id="14338" name="Rectangle 2"/>
          <p:cNvSpPr>
            <a:spLocks noGrp="1" noChangeArrowheads="1"/>
          </p:cNvSpPr>
          <p:nvPr>
            <p:ph type="body" idx="1"/>
          </p:nvPr>
        </p:nvSpPr>
        <p:spPr>
          <a:xfrm>
            <a:off x="457200" y="1052513"/>
            <a:ext cx="8228013" cy="4983162"/>
          </a:xfrm>
          <a:ln/>
        </p:spPr>
        <p:txBody>
          <a:bodyPr lIns="0" tIns="0" rIns="0" bIns="0"/>
          <a:lstStyle/>
          <a:p>
            <a:pPr>
              <a:lnSpc>
                <a:spcPct val="10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「焼く」って命令でなんでも焼ける。同じ「焼く」って振る舞いで、いろんなパンが焼けてきちゃう。</a:t>
            </a:r>
          </a:p>
          <a:p>
            <a:pPr>
              <a:lnSpc>
                <a:spcPct val="10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てことは、一つだけ「パン焼き」機械があれば、いろんなパンを焼いてくれちゃうんだよね？</a:t>
            </a:r>
          </a:p>
          <a:p>
            <a:pPr>
              <a:lnSpc>
                <a:spcPct val="10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でも焼くときには、窯の中を掃除しておきたいし、並行して焼きたいかもしんないから、機械は一つで、そのコピーを作ってそれを使えばいいじゃん</a:t>
            </a:r>
          </a:p>
        </p:txBody>
      </p:sp>
      <p:sp>
        <p:nvSpPr>
          <p:cNvPr id="14339" name="Text Box 3"/>
          <p:cNvSpPr txBox="1">
            <a:spLocks noChangeArrowheads="1"/>
          </p:cNvSpPr>
          <p:nvPr/>
        </p:nvSpPr>
        <p:spPr bwMode="auto">
          <a:xfrm>
            <a:off x="360363" y="4500563"/>
            <a:ext cx="8280400" cy="720725"/>
          </a:xfrm>
          <a:prstGeom prst="rect">
            <a:avLst/>
          </a:prstGeom>
          <a:noFill/>
          <a:ln w="9525">
            <a:noFill/>
            <a:round/>
            <a:headEnd/>
            <a:tailEnd/>
          </a:ln>
          <a:effectLst/>
        </p:spPr>
        <p:txBody>
          <a:bodyPr lIns="0" tIns="0" rIns="0" bIns="0"/>
          <a:lstStyle/>
          <a:p>
            <a:pPr marL="736600" lvl="1" indent="-279400" algn="ctr">
              <a:lnSpc>
                <a:spcPct val="83000"/>
              </a:lnSpc>
              <a:spcBef>
                <a:spcPts val="700"/>
              </a:spcBef>
              <a:buFont typeface="メイリオ" pitchFamily="48" charset="0"/>
              <a:buNone/>
              <a:tabLst>
                <a:tab pos="846138" algn="l"/>
                <a:tab pos="1295400" algn="l"/>
                <a:tab pos="1744663" algn="l"/>
                <a:tab pos="2193925" algn="l"/>
                <a:tab pos="2643188" algn="l"/>
                <a:tab pos="3092450" algn="l"/>
                <a:tab pos="3541713" algn="l"/>
                <a:tab pos="3990975" algn="l"/>
                <a:tab pos="4440238" algn="l"/>
                <a:tab pos="4889500" algn="l"/>
                <a:tab pos="5338763" algn="l"/>
                <a:tab pos="5788025" algn="l"/>
                <a:tab pos="6237288" algn="l"/>
                <a:tab pos="6686550" algn="l"/>
                <a:tab pos="7137400" algn="l"/>
                <a:tab pos="7585075" algn="l"/>
                <a:tab pos="8034338" algn="l"/>
                <a:tab pos="8483600" algn="l"/>
                <a:tab pos="8932863" algn="l"/>
                <a:tab pos="9382125" algn="l"/>
              </a:tabLst>
            </a:pPr>
            <a:r>
              <a:rPr lang="en-GB" sz="4000">
                <a:solidFill>
                  <a:srgbClr val="FF0000"/>
                </a:solidFill>
                <a:latin typeface="HGP創英角ﾎﾟｯﾌﾟ体" pitchFamily="48" charset="0"/>
              </a:rPr>
              <a:t>インスタンスってこういうこと?</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fill="hold" nodeType="clickEffect">
                                  <p:stCondLst>
                                    <p:cond delay="0"/>
                                  </p:stCondLst>
                                  <p:childTnLst>
                                    <p:set>
                                      <p:cBhvr additive="repl">
                                        <p:cTn id="6" dur="1" fill="hold">
                                          <p:stCondLst>
                                            <p:cond delay="0"/>
                                          </p:stCondLst>
                                        </p:cTn>
                                        <p:tgtEl>
                                          <p:spTgt spid="14339"/>
                                        </p:tgtEl>
                                        <p:attrNameLst>
                                          <p:attrName>style.visibility</p:attrName>
                                        </p:attrNameLst>
                                      </p:cBhvr>
                                      <p:to>
                                        <p:strVal val="visible"/>
                                      </p:to>
                                    </p:set>
                                    <p:anim calcmode="lin" valueType="num">
                                      <p:cBhvr additive="repl">
                                        <p:cTn id="7" dur="1000" fill="hold"/>
                                        <p:tgtEl>
                                          <p:spTgt spid="14339"/>
                                        </p:tgtEl>
                                        <p:attrNameLst>
                                          <p:attrName>ppt_w</p:attrName>
                                        </p:attrNameLst>
                                      </p:cBhvr>
                                      <p:tavLst>
                                        <p:tav tm="100000">
                                          <p:val>
                                            <p:strVal val="0"/>
                                          </p:val>
                                        </p:tav>
                                        <p:tav tm="100000">
                                          <p:val>
                                            <p:strVal val="#ppt_w"/>
                                          </p:val>
                                        </p:tav>
                                      </p:tavLst>
                                    </p:anim>
                                    <p:anim calcmode="lin" valueType="num">
                                      <p:cBhvr additive="repl">
                                        <p:cTn id="8" dur="1000" fill="hold"/>
                                        <p:tgtEl>
                                          <p:spTgt spid="14339"/>
                                        </p:tgtEl>
                                        <p:attrNameLst>
                                          <p:attrName>ppt_h</p:attrName>
                                        </p:attrNameLst>
                                      </p:cBhvr>
                                      <p:tavLst>
                                        <p:tav tm="100000">
                                          <p:val>
                                            <p:strVal val="0"/>
                                          </p:val>
                                        </p:tav>
                                        <p:tav tm="100000">
                                          <p:val>
                                            <p:strVal val="#ppt_h"/>
                                          </p:val>
                                        </p:tav>
                                      </p:tavLst>
                                    </p:anim>
                                    <p:anim calcmode="lin" valueType="num">
                                      <p:cBhvr additive="repl">
                                        <p:cTn id="9" dur="1000" fill="hold"/>
                                        <p:tgtEl>
                                          <p:spTgt spid="14339"/>
                                        </p:tgtEl>
                                        <p:attrNameLst>
                                          <p:attrName>ppt_x</p:attrName>
                                        </p:attrNameLst>
                                      </p:cBhvr>
                                      <p:tavLst>
                                        <p:tav tm="0" fmla="#ppt_x+(cos(-2*pi*(1-$))*-#ppt_x-sin(-2*pi*(1-$))*(1-#ppt_y))*(1-$)">
                                          <p:val>
                                            <p:strVal val="0"/>
                                          </p:val>
                                        </p:tav>
                                        <p:tav tm="100000">
                                          <p:val>
                                            <p:strVal val="1"/>
                                          </p:val>
                                        </p:tav>
                                      </p:tavLst>
                                    </p:anim>
                                    <p:anim calcmode="lin" valueType="num">
                                      <p:cBhvr additive="repl">
                                        <p:cTn id="10" dur="1000" fill="hold"/>
                                        <p:tgtEl>
                                          <p:spTgt spid="14339"/>
                                        </p:tgtEl>
                                        <p:attrNameLst>
                                          <p:attrName>ppt_y</p:attrName>
                                        </p:attrNameLst>
                                      </p:cBhvr>
                                      <p:tavLst>
                                        <p:tav tm="0" fmla="#ppt_y+(sin(-2*pi*(1-$))*-#ppt_x+cos(-2*pi*(1-$))*(1-#ppt_y))*(1-$)">
                                          <p:val>
                                            <p:strVal val="0"/>
                                          </p:val>
                                        </p:tav>
                                        <p:tav tm="100000">
                                          <p:val>
                                            <p:str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6000">
                <a:solidFill>
                  <a:srgbClr val="006B6B"/>
                </a:solidFill>
                <a:latin typeface="HGP創英角ﾎﾟｯﾌﾟ体" pitchFamily="48" charset="0"/>
                <a:ea typeface="HGP創英角ﾎﾟｯﾌﾟ体" pitchFamily="48" charset="0"/>
                <a:cs typeface="HGP創英角ﾎﾟｯﾌﾟ体" pitchFamily="48" charset="0"/>
              </a:rPr>
              <a:t>パン袋詰め機</a:t>
            </a:r>
          </a:p>
        </p:txBody>
      </p:sp>
      <p:sp>
        <p:nvSpPr>
          <p:cNvPr id="15362" name="Rectangle 2"/>
          <p:cNvSpPr>
            <a:spLocks noGrp="1" noChangeArrowheads="1"/>
          </p:cNvSpPr>
          <p:nvPr>
            <p:ph type="body" idx="1"/>
          </p:nvPr>
        </p:nvSpPr>
        <p:spPr>
          <a:xfrm>
            <a:off x="457200" y="1052513"/>
            <a:ext cx="8228013" cy="4983162"/>
          </a:xfrm>
          <a:ln/>
        </p:spPr>
        <p:txBody>
          <a:bodyPr lIns="0" tIns="0" rIns="0" bIns="0"/>
          <a:lstStyle/>
          <a:p>
            <a:pPr>
              <a:lnSpc>
                <a:spcPct val="150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ひたすら、ぱんを詰めていくのみ。ぱんの中身、具、形、袋、名前、何も気にしない。</a:t>
            </a:r>
          </a:p>
        </p:txBody>
      </p:sp>
      <p:sp>
        <p:nvSpPr>
          <p:cNvPr id="15363" name="Text Box 3"/>
          <p:cNvSpPr txBox="1">
            <a:spLocks noChangeArrowheads="1"/>
          </p:cNvSpPr>
          <p:nvPr/>
        </p:nvSpPr>
        <p:spPr bwMode="auto">
          <a:xfrm>
            <a:off x="431800" y="3959225"/>
            <a:ext cx="8280400" cy="649288"/>
          </a:xfrm>
          <a:prstGeom prst="rect">
            <a:avLst/>
          </a:prstGeom>
          <a:noFill/>
          <a:ln w="9525">
            <a:noFill/>
            <a:round/>
            <a:headEnd/>
            <a:tailEnd/>
          </a:ln>
          <a:effectLst/>
        </p:spPr>
        <p:txBody>
          <a:bodyPr lIns="90000" tIns="45000" rIns="90000" bIns="45000"/>
          <a:lstStyle/>
          <a:p>
            <a:pPr>
              <a:lnSpc>
                <a:spcPct val="6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400">
                <a:solidFill>
                  <a:srgbClr val="FF0000"/>
                </a:solidFill>
                <a:latin typeface="HGS創英角ﾎﾟｯﾌﾟ体" pitchFamily="48" charset="0"/>
              </a:rPr>
              <a:t>はい、あんぱんのできあがり！</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800">
                <a:solidFill>
                  <a:srgbClr val="006B6B"/>
                </a:solidFill>
                <a:latin typeface="HGP創英角ﾎﾟｯﾌﾟ体" pitchFamily="48" charset="0"/>
                <a:ea typeface="HGP創英角ﾎﾟｯﾌﾟ体" pitchFamily="48" charset="0"/>
                <a:cs typeface="HGP創英角ﾎﾟｯﾌﾟ体" pitchFamily="48" charset="0"/>
              </a:rPr>
              <a:t>まぁ、なんということでしょう</a:t>
            </a:r>
          </a:p>
        </p:txBody>
      </p:sp>
      <p:sp>
        <p:nvSpPr>
          <p:cNvPr id="16386" name="Rectangle 2"/>
          <p:cNvSpPr>
            <a:spLocks noGrp="1" noChangeArrowheads="1"/>
          </p:cNvSpPr>
          <p:nvPr>
            <p:ph type="body" idx="1"/>
          </p:nvPr>
        </p:nvSpPr>
        <p:spPr>
          <a:xfrm>
            <a:off x="457200" y="1052513"/>
            <a:ext cx="8228013" cy="4983162"/>
          </a:xfrm>
          <a:ln/>
        </p:spPr>
        <p:txBody>
          <a:bodyPr lIns="0" tIns="0" rIns="0" bIns="0"/>
          <a:lstStyle/>
          <a:p>
            <a:pPr>
              <a:lnSpc>
                <a:spcPct val="150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あんぱん一つできるのに、こんなにもオブジェクト指向プログラミングで出てくる用語っぽいものが見え隠れしてるじゃないですか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31750"/>
            <a:ext cx="8228013" cy="1949450"/>
          </a:xfrm>
          <a:ln/>
        </p:spPr>
        <p:txBody>
          <a:bodyPr lIns="0" tIns="0" rIns="0" bIns="0"/>
          <a:lstStyle/>
          <a:p>
            <a:pP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atin typeface="HGP創英角ﾎﾟｯﾌﾟ体" pitchFamily="48" charset="0"/>
                <a:ea typeface="HGP創英角ﾎﾟｯﾌﾟ体" pitchFamily="48" charset="0"/>
                <a:cs typeface="HGP創英角ﾎﾟｯﾌﾟ体" pitchFamily="48" charset="0"/>
              </a:rPr>
              <a:t>で、蛇足。</a:t>
            </a:r>
            <a:br>
              <a:rPr lang="en-GB">
                <a:latin typeface="HGP創英角ﾎﾟｯﾌﾟ体" pitchFamily="48" charset="0"/>
                <a:ea typeface="HGP創英角ﾎﾟｯﾌﾟ体" pitchFamily="48" charset="0"/>
                <a:cs typeface="HGP創英角ﾎﾟｯﾌﾟ体" pitchFamily="48" charset="0"/>
              </a:rPr>
            </a:br>
            <a:r>
              <a:rPr lang="en-GB">
                <a:latin typeface="HGP創英角ﾎﾟｯﾌﾟ体" pitchFamily="48" charset="0"/>
                <a:ea typeface="HGP創英角ﾎﾟｯﾌﾟ体" pitchFamily="48" charset="0"/>
                <a:cs typeface="HGP創英角ﾎﾟｯﾌﾟ体" pitchFamily="48" charset="0"/>
              </a:rPr>
              <a:t>ちょっとプログラミング言語で</a:t>
            </a:r>
            <a:br>
              <a:rPr lang="en-GB">
                <a:latin typeface="HGP創英角ﾎﾟｯﾌﾟ体" pitchFamily="48" charset="0"/>
                <a:ea typeface="HGP創英角ﾎﾟｯﾌﾟ体" pitchFamily="48" charset="0"/>
                <a:cs typeface="HGP創英角ﾎﾟｯﾌﾟ体" pitchFamily="48" charset="0"/>
              </a:rPr>
            </a:br>
            <a:r>
              <a:rPr lang="en-GB">
                <a:latin typeface="HGP創英角ﾎﾟｯﾌﾟ体" pitchFamily="48" charset="0"/>
                <a:ea typeface="HGP創英角ﾎﾟｯﾌﾟ体" pitchFamily="48" charset="0"/>
                <a:cs typeface="HGP創英角ﾎﾟｯﾌﾟ体" pitchFamily="48" charset="0"/>
              </a:rPr>
              <a:t>あんぱん作りを考えてみた</a:t>
            </a:r>
          </a:p>
        </p:txBody>
      </p:sp>
      <p:sp>
        <p:nvSpPr>
          <p:cNvPr id="17410" name="Rectangle 2"/>
          <p:cNvSpPr>
            <a:spLocks noGrp="1" noChangeArrowheads="1"/>
          </p:cNvSpPr>
          <p:nvPr>
            <p:ph type="body" idx="1"/>
          </p:nvPr>
        </p:nvSpPr>
        <p:spPr>
          <a:xfrm>
            <a:off x="360363" y="1979613"/>
            <a:ext cx="8280400" cy="3959225"/>
          </a:xfrm>
          <a:ln/>
        </p:spPr>
        <p:txBody>
          <a:bodyPr lIns="0" tIns="0" rIns="0" bIns="0"/>
          <a:lstStyle/>
          <a:p>
            <a:pPr>
              <a:lnSpc>
                <a:spcPct val="15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そんなあんぱん作りをプログラミング言語で考えると</a:t>
            </a:r>
          </a:p>
          <a:p>
            <a:pPr lvl="1">
              <a:lnSpc>
                <a:spcPct val="15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VB,C＃なパン工場</a:t>
            </a:r>
          </a:p>
          <a:p>
            <a:pPr lvl="1">
              <a:lnSpc>
                <a:spcPct val="15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メインスレーム、Ansi-Cな手続き型の○○○おじさん</a:t>
            </a:r>
          </a:p>
          <a:p>
            <a:pPr lvl="1">
              <a:lnSpc>
                <a:spcPct val="150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新規参入、ホームベーカリーマダムなRubyにPowerShell</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solidFill>
                  <a:srgbClr val="006B6B"/>
                </a:solidFill>
                <a:latin typeface="HGP創英角ﾎﾟｯﾌﾟ体" pitchFamily="48" charset="0"/>
                <a:ea typeface="HGP創英角ﾎﾟｯﾌﾟ体" pitchFamily="48" charset="0"/>
                <a:cs typeface="HGP創英角ﾎﾟｯﾌﾟ体" pitchFamily="48" charset="0"/>
              </a:rPr>
              <a:t>結局言いたい事は何なんだよ</a:t>
            </a:r>
          </a:p>
        </p:txBody>
      </p:sp>
      <p:sp>
        <p:nvSpPr>
          <p:cNvPr id="18434" name="Rectangle 2"/>
          <p:cNvSpPr>
            <a:spLocks noGrp="1" noChangeArrowheads="1"/>
          </p:cNvSpPr>
          <p:nvPr>
            <p:ph type="body" idx="1"/>
          </p:nvPr>
        </p:nvSpPr>
        <p:spPr>
          <a:xfrm>
            <a:off x="457200" y="1052513"/>
            <a:ext cx="8228013" cy="4983162"/>
          </a:xfrm>
          <a:ln/>
        </p:spPr>
        <p:txBody>
          <a:bodyPr lIns="0" tIns="0" rIns="0" bIns="0"/>
          <a:lstStyle/>
          <a:p>
            <a:pPr>
              <a:lnSpc>
                <a:spcPct val="150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solidFill>
                  <a:srgbClr val="FF0000"/>
                </a:solidFill>
                <a:latin typeface="HGP創英角ﾎﾟｯﾌﾟ体" pitchFamily="48" charset="0"/>
                <a:ea typeface="HGP創英角ﾎﾟｯﾌﾟ体" pitchFamily="48" charset="0"/>
                <a:cs typeface="HGP創英角ﾎﾟｯﾌﾟ体" pitchFamily="48" charset="0"/>
              </a:rPr>
              <a:t>あんぱんって美味しいよね</a:t>
            </a:r>
            <a:r>
              <a:rPr lang="en-GB">
                <a:latin typeface="HGP創英角ﾎﾟｯﾌﾟ体" pitchFamily="48" charset="0"/>
                <a:ea typeface="HGP創英角ﾎﾟｯﾌﾟ体" pitchFamily="48" charset="0"/>
                <a:cs typeface="HGP創英角ﾎﾟｯﾌﾟ体" pitchFamily="48" charset="0"/>
              </a:rPr>
              <a:t>＜違っ</a:t>
            </a:r>
          </a:p>
          <a:p>
            <a:pPr lvl="1">
              <a:lnSpc>
                <a:spcPct val="150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自分の身の回りには、実はオブジェクト指向があふれてるんじゃないのかなー。ほんのちょっと視点を変えるだけで、意外なオブジェクト思考が見えてくるんじゃね？楽しもうぜベイベ♪ってこと</a:t>
            </a:r>
          </a:p>
        </p:txBody>
      </p:sp>
      <p:sp>
        <p:nvSpPr>
          <p:cNvPr id="18435" name="Text Box 3"/>
          <p:cNvSpPr txBox="1">
            <a:spLocks noChangeArrowheads="1"/>
          </p:cNvSpPr>
          <p:nvPr/>
        </p:nvSpPr>
        <p:spPr bwMode="auto">
          <a:xfrm>
            <a:off x="5219700" y="4727575"/>
            <a:ext cx="2039938" cy="852488"/>
          </a:xfrm>
          <a:prstGeom prst="rect">
            <a:avLst/>
          </a:prstGeom>
          <a:noFill/>
          <a:ln w="9525">
            <a:noFill/>
            <a:round/>
            <a:headEnd/>
            <a:tailEnd/>
          </a:ln>
          <a:effectLst/>
        </p:spPr>
        <p:txBody>
          <a:bodyPr wrap="none" lIns="90000" tIns="45000" rIns="90000" bIns="45000"/>
          <a:lstStyle/>
          <a:p>
            <a:pPr>
              <a:lnSpc>
                <a:spcPct val="68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6000" b="1">
                <a:solidFill>
                  <a:srgbClr val="2323DC"/>
                </a:solidFill>
                <a:latin typeface="HGP創英角ﾎﾟｯﾌﾟ体" pitchFamily="48" charset="0"/>
              </a:rPr>
              <a:t>いぢょ</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fill="hold" nodeType="clickEffect">
                                  <p:stCondLst>
                                    <p:cond delay="0"/>
                                  </p:stCondLst>
                                  <p:childTnLst>
                                    <p:set>
                                      <p:cBhvr additive="repl">
                                        <p:cTn id="6" dur="0" fill="hold">
                                          <p:stCondLst>
                                            <p:cond delay="0"/>
                                          </p:stCondLst>
                                        </p:cTn>
                                        <p:tgtEl>
                                          <p:spTgt spid="18435"/>
                                        </p:tgtEl>
                                        <p:attrNameLst>
                                          <p:attrName>style.visibility</p:attrName>
                                        </p:attrNameLst>
                                      </p:cBhvr>
                                      <p:to>
                                        <p:strVal val="visible"/>
                                      </p:to>
                                    </p:set>
                                    <p:anim from="(-#ppt_w/2)" to="(#ppt_x)" calcmode="lin" valueType="num">
                                      <p:cBhvr additive="repl">
                                        <p:cTn id="7" dur="375" fill="hold">
                                          <p:stCondLst>
                                            <p:cond delay="0"/>
                                          </p:stCondLst>
                                        </p:cTn>
                                        <p:tgtEl>
                                          <p:spTgt spid="18435"/>
                                        </p:tgtEl>
                                        <p:attrNameLst>
                                          <p:attrName>ppt_x</p:attrName>
                                        </p:attrNameLst>
                                      </p:cBhvr>
                                    </p:anim>
                                    <p:anim from="0" to="-1" calcmode="lin" valueType="num">
                                      <p:cBhvr additive="repl">
                                        <p:cTn id="8" dur="125" decel="50000" autoRev="1" fill="hold">
                                          <p:stCondLst>
                                            <p:cond delay="375"/>
                                          </p:stCondLst>
                                        </p:cTn>
                                        <p:tgtEl>
                                          <p:spTgt spid="18435"/>
                                        </p:tgtEl>
                                        <p:attrNameLst>
                                          <p:attrName>xshear</p:attrName>
                                        </p:attrNameLst>
                                      </p:cBhvr>
                                    </p:anim>
                                    <p:animScale>
                                      <p:cBhvr additive="repl">
                                        <p:cTn id="9" dur="125" decel="100000" autoRev="1" fill="hold">
                                          <p:stCondLst>
                                            <p:cond delay="0"/>
                                          </p:stCondLst>
                                        </p:cTn>
                                        <p:tgtEl>
                                          <p:spTgt spid="18435"/>
                                        </p:tgtEl>
                                      </p:cBhvr>
                                      <p:from x="100000" y="100000"/>
                                      <p:to x="80000" y="100000"/>
                                    </p:animScale>
                                    <p:anim by="(#ppt_h/3+#ppt_w*0.1)" calcmode="lin" valueType="num">
                                      <p:cBhvr additive="sum">
                                        <p:cTn id="10" dur="125" decel="100000" autoRev="1" fill="hold">
                                          <p:stCondLst>
                                            <p:cond delay="375"/>
                                          </p:stCondLst>
                                        </p:cTn>
                                        <p:tgtEl>
                                          <p:spTgt spid="1843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今更の自己紹介</a:t>
            </a:r>
            <a:r>
              <a:rPr lang="en-GB" sz="3200">
                <a:solidFill>
                  <a:srgbClr val="004A4A"/>
                </a:solidFill>
                <a:latin typeface="HGP創英角ﾎﾟｯﾌﾟ体" pitchFamily="48" charset="0"/>
                <a:ea typeface="HGP創英角ﾎﾟｯﾌﾟ体" pitchFamily="48" charset="0"/>
                <a:cs typeface="HGP創英角ﾎﾟｯﾌﾟ体" pitchFamily="48" charset="0"/>
              </a:rPr>
              <a:t>（そして伝説へ）</a:t>
            </a:r>
          </a:p>
        </p:txBody>
      </p:sp>
      <p:sp>
        <p:nvSpPr>
          <p:cNvPr id="4098" name="Rectangle 2"/>
          <p:cNvSpPr>
            <a:spLocks noGrp="1" noChangeArrowheads="1"/>
          </p:cNvSpPr>
          <p:nvPr>
            <p:ph type="body" idx="1"/>
          </p:nvPr>
        </p:nvSpPr>
        <p:spPr>
          <a:xfrm>
            <a:off x="457200" y="1260475"/>
            <a:ext cx="8228013" cy="4775200"/>
          </a:xfrm>
          <a:ln/>
        </p:spPr>
        <p:txBody>
          <a:bodyPr lIns="0" tIns="0" rIns="0" bIns="0"/>
          <a:lstStyle/>
          <a:p>
            <a:pPr>
              <a:lnSpc>
                <a:spcPct val="83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latin typeface="HGP創英角ﾎﾟｯﾌﾟ体" pitchFamily="48" charset="0"/>
                <a:ea typeface="HGP創英角ﾎﾟｯﾌﾟ体" pitchFamily="48" charset="0"/>
                <a:cs typeface="HGP創英角ﾎﾟｯﾌﾟ体" pitchFamily="48" charset="0"/>
              </a:rPr>
              <a:t>片桐はこんなやつ</a:t>
            </a:r>
          </a:p>
          <a:p>
            <a:pPr lvl="1">
              <a:lnSpc>
                <a:spcPct val="125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某宴席の自己紹介で</a:t>
            </a:r>
            <a:r>
              <a:rPr lang="en-GB" sz="2400">
                <a:solidFill>
                  <a:srgbClr val="FF0000"/>
                </a:solidFill>
                <a:latin typeface="HGP創英角ﾎﾟｯﾌﾟ体" pitchFamily="48" charset="0"/>
                <a:ea typeface="HGP創英角ﾎﾟｯﾌﾟ体" pitchFamily="48" charset="0"/>
                <a:cs typeface="HGP創英角ﾎﾟｯﾌﾟ体" pitchFamily="48" charset="0"/>
              </a:rPr>
              <a:t>「切ってくれ」</a:t>
            </a:r>
            <a:r>
              <a:rPr lang="en-GB" sz="2400">
                <a:latin typeface="HGP創英角ﾎﾟｯﾌﾟ体" pitchFamily="48" charset="0"/>
                <a:ea typeface="HGP創英角ﾎﾟｯﾌﾟ体" pitchFamily="48" charset="0"/>
                <a:cs typeface="HGP創英角ﾎﾟｯﾌﾟ体" pitchFamily="48" charset="0"/>
              </a:rPr>
              <a:t>と某氏に言わしめたやつ</a:t>
            </a:r>
          </a:p>
          <a:p>
            <a:pPr lvl="1">
              <a:lnSpc>
                <a:spcPct val="125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某パシフィコで浴衣でウロウロしてたやつ</a:t>
            </a:r>
          </a:p>
          <a:p>
            <a:pPr lvl="1">
              <a:lnSpc>
                <a:spcPct val="125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なぜか、キグルミ</a:t>
            </a:r>
          </a:p>
          <a:p>
            <a:pPr lvl="1">
              <a:lnSpc>
                <a:spcPct val="125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とってもツッコマレ気質にボケ担当</a:t>
            </a:r>
          </a:p>
          <a:p>
            <a:pPr lvl="1">
              <a:lnSpc>
                <a:spcPct val="125000"/>
              </a:lnSpc>
              <a:spcBef>
                <a:spcPts val="6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400">
                <a:latin typeface="HGP創英角ﾎﾟｯﾌﾟ体" pitchFamily="48" charset="0"/>
                <a:ea typeface="HGP創英角ﾎﾟｯﾌﾟ体" pitchFamily="48" charset="0"/>
                <a:cs typeface="HGP創英角ﾎﾟｯﾌﾟ体" pitchFamily="48" charset="0"/>
              </a:rPr>
              <a:t>ハムスターと恐竜なら一日中語っちゃうぞー</a:t>
            </a:r>
          </a:p>
          <a:p>
            <a:pPr algn="ct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200">
                <a:solidFill>
                  <a:srgbClr val="B84747"/>
                </a:solidFill>
                <a:latin typeface="HGP創英角ﾎﾟｯﾌﾟ体" pitchFamily="48" charset="0"/>
                <a:ea typeface="HGP創英角ﾎﾟｯﾌﾟ体" pitchFamily="48" charset="0"/>
                <a:cs typeface="HGP創英角ﾎﾟｯﾌﾟ体" pitchFamily="48" charset="0"/>
              </a:rPr>
              <a:t>すいません、VB４しかやってないんです、VBAはやったけど（ぼそ）</a:t>
            </a:r>
            <a:br>
              <a:rPr lang="en-GB" sz="2200">
                <a:solidFill>
                  <a:srgbClr val="B84747"/>
                </a:solidFill>
                <a:latin typeface="HGP創英角ﾎﾟｯﾌﾟ体" pitchFamily="48" charset="0"/>
                <a:ea typeface="HGP創英角ﾎﾟｯﾌﾟ体" pitchFamily="48" charset="0"/>
                <a:cs typeface="HGP創英角ﾎﾟｯﾌﾟ体" pitchFamily="48" charset="0"/>
              </a:rPr>
            </a:br>
            <a:r>
              <a:rPr lang="en-GB" sz="2200">
                <a:solidFill>
                  <a:srgbClr val="CCCCFF"/>
                </a:solidFill>
                <a:latin typeface="HGP創英角ﾎﾟｯﾌﾟ体" pitchFamily="48" charset="0"/>
                <a:ea typeface="HGP創英角ﾎﾟｯﾌﾟ体" pitchFamily="48" charset="0"/>
                <a:cs typeface="HGP創英角ﾎﾟｯﾌﾟ体" pitchFamily="48" charset="0"/>
                <a:hlinkClick r:id="rId3"/>
              </a:rPr>
              <a:t>http://blogs.wankuma.com/esten/</a:t>
            </a:r>
          </a:p>
          <a:p>
            <a:pPr algn="ctr">
              <a:lnSpc>
                <a:spcPct val="125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1800">
                <a:solidFill>
                  <a:srgbClr val="B84747"/>
                </a:solidFill>
                <a:latin typeface="HGP創英角ﾎﾟｯﾌﾟ体" pitchFamily="48" charset="0"/>
                <a:ea typeface="HGP創英角ﾎﾟｯﾌﾟ体" pitchFamily="48" charset="0"/>
                <a:cs typeface="HGP創英角ﾎﾟｯﾌﾟ体" pitchFamily="48" charset="0"/>
              </a:rPr>
              <a:t>いまさら、言えない……タイトルとサブタイトルつけまちがえてたなんて　orz</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76200"/>
            <a:ext cx="8228013" cy="11001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創英角ﾎﾟｯﾌﾟ体" pitchFamily="49" charset="0"/>
                <a:ea typeface="HG創英角ﾎﾟｯﾌﾟ体" pitchFamily="49" charset="0"/>
                <a:cs typeface="HG創英角ﾎﾟｯﾌﾟ体" pitchFamily="49" charset="0"/>
              </a:rPr>
              <a:t>胡桃の脳内はこんなの</a:t>
            </a:r>
          </a:p>
        </p:txBody>
      </p:sp>
      <p:sp>
        <p:nvSpPr>
          <p:cNvPr id="5122" name="Rectangle 2"/>
          <p:cNvSpPr>
            <a:spLocks noGrp="1" noChangeArrowheads="1"/>
          </p:cNvSpPr>
          <p:nvPr>
            <p:ph type="body" idx="1"/>
          </p:nvPr>
        </p:nvSpPr>
        <p:spPr>
          <a:xfrm>
            <a:off x="457200" y="1260475"/>
            <a:ext cx="8228013" cy="4775200"/>
          </a:xfrm>
          <a:ln/>
        </p:spPr>
        <p:txBody>
          <a:bodyPr lIns="0" tIns="0" rIns="0" bIns="0"/>
          <a:lstStyle/>
          <a:p>
            <a:pPr>
              <a:lnSpc>
                <a:spcPct val="69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t>参考資料です</a:t>
            </a:r>
          </a:p>
        </p:txBody>
      </p:sp>
      <p:pic>
        <p:nvPicPr>
          <p:cNvPr id="5123" name="Picture 3"/>
          <p:cNvPicPr>
            <a:picLocks noChangeAspect="1" noChangeArrowheads="1"/>
          </p:cNvPicPr>
          <p:nvPr/>
        </p:nvPicPr>
        <p:blipFill>
          <a:blip r:embed="rId3"/>
          <a:srcRect/>
          <a:stretch>
            <a:fillRect/>
          </a:stretch>
        </p:blipFill>
        <p:spPr bwMode="auto">
          <a:xfrm>
            <a:off x="2339975" y="1784350"/>
            <a:ext cx="4319588" cy="4140200"/>
          </a:xfrm>
          <a:prstGeom prst="rect">
            <a:avLst/>
          </a:prstGeom>
          <a:noFill/>
          <a:ln w="9525">
            <a:noFill/>
            <a:round/>
            <a:headEnd/>
            <a:tailEnd/>
          </a:ln>
          <a:effectLst/>
        </p:spPr>
      </p:pic>
      <p:sp>
        <p:nvSpPr>
          <p:cNvPr id="5124" name="Text Box 4"/>
          <p:cNvSpPr txBox="1">
            <a:spLocks noChangeArrowheads="1"/>
          </p:cNvSpPr>
          <p:nvPr/>
        </p:nvSpPr>
        <p:spPr bwMode="auto">
          <a:xfrm>
            <a:off x="1252538" y="2068513"/>
            <a:ext cx="6643687" cy="2733675"/>
          </a:xfrm>
          <a:prstGeom prst="rect">
            <a:avLst/>
          </a:prstGeom>
          <a:noFill/>
          <a:ln w="9525">
            <a:noFill/>
            <a:round/>
            <a:headEnd/>
            <a:tailEnd/>
          </a:ln>
          <a:effectLst/>
        </p:spPr>
        <p:txBody>
          <a:bodyPr lIns="90000" tIns="45000" rIns="90000" bIns="45000"/>
          <a:lstStyle/>
          <a:p>
            <a:pPr marL="736600" lvl="1" indent="-279400" algn="ctr">
              <a:lnSpc>
                <a:spcPct val="83000"/>
              </a:lnSpc>
              <a:spcBef>
                <a:spcPts val="800"/>
              </a:spcBef>
              <a:buFont typeface="メイリオ" pitchFamily="48" charset="0"/>
              <a:buNone/>
              <a:tabLst>
                <a:tab pos="736600" algn="l"/>
                <a:tab pos="1184275" algn="l"/>
                <a:tab pos="1633538" algn="l"/>
                <a:tab pos="2082800" algn="l"/>
                <a:tab pos="2532063" algn="l"/>
                <a:tab pos="2981325" algn="l"/>
                <a:tab pos="3430588" algn="l"/>
                <a:tab pos="3879850" algn="l"/>
                <a:tab pos="4329113" algn="l"/>
                <a:tab pos="4778375" algn="l"/>
                <a:tab pos="5227638" algn="l"/>
                <a:tab pos="5676900" algn="l"/>
                <a:tab pos="6126163" algn="l"/>
                <a:tab pos="6575425" algn="l"/>
                <a:tab pos="7024688" algn="l"/>
                <a:tab pos="7473950" algn="l"/>
                <a:tab pos="7923213" algn="l"/>
                <a:tab pos="8372475" algn="l"/>
                <a:tab pos="8821738" algn="l"/>
                <a:tab pos="9271000" algn="l"/>
                <a:tab pos="9720263" algn="l"/>
              </a:tabLst>
            </a:pPr>
            <a:r>
              <a:rPr lang="en-GB" sz="8000">
                <a:solidFill>
                  <a:srgbClr val="000000"/>
                </a:solidFill>
                <a:latin typeface="HGP創英角ﾎﾟｯﾌﾟ体" pitchFamily="48" charset="0"/>
              </a:rPr>
              <a:t>ま、細かい事は</a:t>
            </a:r>
          </a:p>
          <a:p>
            <a:pPr marL="736600" lvl="1" indent="-279400" algn="ctr">
              <a:lnSpc>
                <a:spcPct val="125000"/>
              </a:lnSpc>
              <a:spcBef>
                <a:spcPts val="800"/>
              </a:spcBef>
              <a:buFont typeface="メイリオ" pitchFamily="48" charset="0"/>
              <a:buNone/>
              <a:tabLst>
                <a:tab pos="736600" algn="l"/>
                <a:tab pos="1184275" algn="l"/>
                <a:tab pos="1633538" algn="l"/>
                <a:tab pos="2082800" algn="l"/>
                <a:tab pos="2532063" algn="l"/>
                <a:tab pos="2981325" algn="l"/>
                <a:tab pos="3430588" algn="l"/>
                <a:tab pos="3879850" algn="l"/>
                <a:tab pos="4329113" algn="l"/>
                <a:tab pos="4778375" algn="l"/>
                <a:tab pos="5227638" algn="l"/>
                <a:tab pos="5676900" algn="l"/>
                <a:tab pos="6126163" algn="l"/>
                <a:tab pos="6575425" algn="l"/>
                <a:tab pos="7024688" algn="l"/>
                <a:tab pos="7473950" algn="l"/>
                <a:tab pos="7923213" algn="l"/>
                <a:tab pos="8372475" algn="l"/>
                <a:tab pos="8821738" algn="l"/>
                <a:tab pos="9271000" algn="l"/>
                <a:tab pos="9720263" algn="l"/>
              </a:tabLst>
            </a:pPr>
            <a:r>
              <a:rPr lang="en-GB" sz="8000">
                <a:solidFill>
                  <a:srgbClr val="000000"/>
                </a:solidFill>
                <a:latin typeface="HGP創英角ﾎﾟｯﾌﾟ体" pitchFamily="48" charset="0"/>
              </a:rPr>
              <a:t>気にするな</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fill="hold" nodeType="clickEffect">
                                  <p:stCondLst>
                                    <p:cond delay="0"/>
                                  </p:stCondLst>
                                  <p:childTnLst>
                                    <p:set>
                                      <p:cBhvr additive="repl">
                                        <p:cTn id="6" dur="1" fill="hold">
                                          <p:stCondLst>
                                            <p:cond delay="0"/>
                                          </p:stCondLst>
                                        </p:cTn>
                                        <p:tgtEl>
                                          <p:spTgt spid="5124"/>
                                        </p:tgtEl>
                                        <p:attrNameLst>
                                          <p:attrName>style.visibility</p:attrName>
                                        </p:attrNameLst>
                                      </p:cBhvr>
                                      <p:to>
                                        <p:strVal val="visible"/>
                                      </p:to>
                                    </p:set>
                                    <p:anim calcmode="lin" valueType="num">
                                      <p:cBhvr additive="repl">
                                        <p:cTn id="7" dur="1000" fill="hold"/>
                                        <p:tgtEl>
                                          <p:spTgt spid="5124"/>
                                        </p:tgtEl>
                                        <p:attrNameLst>
                                          <p:attrName>ppt_w</p:attrName>
                                        </p:attrNameLst>
                                      </p:cBhvr>
                                      <p:tavLst>
                                        <p:tav tm="100000">
                                          <p:val>
                                            <p:strVal val="0"/>
                                          </p:val>
                                        </p:tav>
                                        <p:tav tm="100000">
                                          <p:val>
                                            <p:strVal val="#ppt_w"/>
                                          </p:val>
                                        </p:tav>
                                      </p:tavLst>
                                    </p:anim>
                                    <p:anim calcmode="lin" valueType="num">
                                      <p:cBhvr additive="repl">
                                        <p:cTn id="8" dur="1000" fill="hold"/>
                                        <p:tgtEl>
                                          <p:spTgt spid="5124"/>
                                        </p:tgtEl>
                                        <p:attrNameLst>
                                          <p:attrName>ppt_h</p:attrName>
                                        </p:attrNameLst>
                                      </p:cBhvr>
                                      <p:tavLst>
                                        <p:tav tm="100000">
                                          <p:val>
                                            <p:strVal val="0"/>
                                          </p:val>
                                        </p:tav>
                                        <p:tav tm="100000">
                                          <p:val>
                                            <p:strVal val="#ppt_h"/>
                                          </p:val>
                                        </p:tav>
                                      </p:tavLst>
                                    </p:anim>
                                    <p:anim calcmode="lin" valueType="num">
                                      <p:cBhvr additive="repl">
                                        <p:cTn id="9" dur="1000" fill="hold"/>
                                        <p:tgtEl>
                                          <p:spTgt spid="5124"/>
                                        </p:tgtEl>
                                        <p:attrNameLst>
                                          <p:attrName>ppt_x</p:attrName>
                                        </p:attrNameLst>
                                      </p:cBhvr>
                                      <p:tavLst>
                                        <p:tav tm="0" fmla="#ppt_#ppt_#ppt_x+(cos(-2*pi*(1-$))*-#ppt_#ppt_#ppt_x-sin(-2*pi*(1-$))*(1-#ppt_#ppt_#ppt_y))*(1-$)">
                                          <p:val>
                                            <p:strVal val="0"/>
                                          </p:val>
                                        </p:tav>
                                        <p:tav tm="100000">
                                          <p:val>
                                            <p:strVal val="1"/>
                                          </p:val>
                                        </p:tav>
                                      </p:tavLst>
                                    </p:anim>
                                    <p:anim calcmode="lin" valueType="num">
                                      <p:cBhvr additive="repl">
                                        <p:cTn id="10" dur="1000" fill="hold"/>
                                        <p:tgtEl>
                                          <p:spTgt spid="5124"/>
                                        </p:tgtEl>
                                        <p:attrNameLst>
                                          <p:attrName>ppt_y</p:attrName>
                                        </p:attrNameLst>
                                      </p:cBhvr>
                                      <p:tavLst>
                                        <p:tav tm="0" fmla="#ppt_#ppt_#ppt_y+(sin(-2*pi*(1-$))*-#ppt_#ppt_#ppt_x+cos(-2*pi*(1-$))*(1-#ppt_#ppt_#ppt_y))*(1-$)">
                                          <p:val>
                                            <p:strVal val="0"/>
                                          </p:val>
                                        </p:tav>
                                        <p:tav tm="100000">
                                          <p:val>
                                            <p:str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11163" y="360363"/>
            <a:ext cx="8228012" cy="2879725"/>
          </a:xfrm>
          <a:ln/>
        </p:spPr>
        <p:txBody>
          <a:bodyPr lIns="0" tIns="0" rIns="0" bIns="0"/>
          <a:lstStyle/>
          <a:p>
            <a:pPr>
              <a:lnSpc>
                <a:spcPct val="8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オブジェクト思考じゃなくて指向っておししい？</a:t>
            </a:r>
          </a:p>
        </p:txBody>
      </p:sp>
      <p:sp>
        <p:nvSpPr>
          <p:cNvPr id="6146" name="Rectangle 2"/>
          <p:cNvSpPr>
            <a:spLocks noGrp="1" noChangeArrowheads="1"/>
          </p:cNvSpPr>
          <p:nvPr>
            <p:ph type="body" idx="1"/>
          </p:nvPr>
        </p:nvSpPr>
        <p:spPr>
          <a:xfrm>
            <a:off x="457200" y="3959225"/>
            <a:ext cx="8228013" cy="2074863"/>
          </a:xfrm>
          <a:ln/>
        </p:spPr>
        <p:txBody>
          <a:bodyPr lIns="0" tIns="0" rIns="0" bIns="0"/>
          <a:lstStyle/>
          <a:p>
            <a:pPr algn="ctr">
              <a:lnSpc>
                <a:spcPct val="69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4400">
                <a:solidFill>
                  <a:srgbClr val="4C1900"/>
                </a:solidFill>
                <a:latin typeface="HGP創英角ﾎﾟｯﾌﾟ体" pitchFamily="48" charset="0"/>
                <a:ea typeface="HGP創英角ﾎﾟｯﾌﾟ体" pitchFamily="48" charset="0"/>
                <a:cs typeface="HGP創英角ﾎﾟｯﾌﾟ体" pitchFamily="48" charset="0"/>
              </a:rPr>
              <a:t>よくわかんないです。</a:t>
            </a:r>
          </a:p>
          <a:p>
            <a:pPr lvl="1">
              <a:lnSpc>
                <a:spcPct val="125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endParaRPr lang="en-GB" sz="4400">
              <a:solidFill>
                <a:srgbClr val="4C1900"/>
              </a:solidFill>
              <a:latin typeface="HGP創英角ﾎﾟｯﾌﾟ体" pitchFamily="48" charset="0"/>
              <a:ea typeface="HGP創英角ﾎﾟｯﾌﾟ体" pitchFamily="48" charset="0"/>
              <a:cs typeface="HGP創英角ﾎﾟｯﾌﾟ体" pitchFamily="48" charset="0"/>
            </a:endParaRPr>
          </a:p>
        </p:txBody>
      </p:sp>
      <p:grpSp>
        <p:nvGrpSpPr>
          <p:cNvPr id="6147" name="Group 3"/>
          <p:cNvGrpSpPr>
            <a:grpSpLocks/>
          </p:cNvGrpSpPr>
          <p:nvPr/>
        </p:nvGrpSpPr>
        <p:grpSpPr bwMode="auto">
          <a:xfrm>
            <a:off x="4140200" y="1800225"/>
            <a:ext cx="3238500" cy="1077913"/>
            <a:chOff x="2608" y="1134"/>
            <a:chExt cx="2040" cy="679"/>
          </a:xfrm>
        </p:grpSpPr>
        <p:sp>
          <p:nvSpPr>
            <p:cNvPr id="6148" name="Line 4"/>
            <p:cNvSpPr>
              <a:spLocks noChangeShapeType="1"/>
            </p:cNvSpPr>
            <p:nvPr/>
          </p:nvSpPr>
          <p:spPr bwMode="auto">
            <a:xfrm flipV="1">
              <a:off x="2608" y="1244"/>
              <a:ext cx="2041" cy="460"/>
            </a:xfrm>
            <a:prstGeom prst="line">
              <a:avLst/>
            </a:prstGeom>
            <a:noFill/>
            <a:ln w="216000">
              <a:solidFill>
                <a:srgbClr val="FF0000"/>
              </a:solidFill>
              <a:round/>
              <a:headEnd/>
              <a:tailEnd/>
            </a:ln>
            <a:effectLst/>
          </p:spPr>
          <p:txBody>
            <a:bodyPr/>
            <a:lstStyle/>
            <a:p>
              <a:endParaRPr lang="ja-JP" altLang="en-US"/>
            </a:p>
          </p:txBody>
        </p:sp>
        <p:sp>
          <p:nvSpPr>
            <p:cNvPr id="6149" name="Line 5"/>
            <p:cNvSpPr>
              <a:spLocks noChangeShapeType="1"/>
            </p:cNvSpPr>
            <p:nvPr/>
          </p:nvSpPr>
          <p:spPr bwMode="auto">
            <a:xfrm>
              <a:off x="2608" y="1134"/>
              <a:ext cx="1905" cy="680"/>
            </a:xfrm>
            <a:prstGeom prst="line">
              <a:avLst/>
            </a:prstGeom>
            <a:noFill/>
            <a:ln w="216000">
              <a:solidFill>
                <a:srgbClr val="FF0000"/>
              </a:solidFill>
              <a:round/>
              <a:headEnd/>
              <a:tailEnd/>
            </a:ln>
            <a:effectLst/>
          </p:spPr>
          <p:txBody>
            <a:bodyPr/>
            <a:lstStyle/>
            <a:p>
              <a:endParaRPr lang="ja-JP" altLang="en-US"/>
            </a:p>
          </p:txBody>
        </p:sp>
      </p:grpSp>
      <p:sp>
        <p:nvSpPr>
          <p:cNvPr id="6150" name="Text Box 6"/>
          <p:cNvSpPr txBox="1">
            <a:spLocks noChangeArrowheads="1"/>
          </p:cNvSpPr>
          <p:nvPr/>
        </p:nvSpPr>
        <p:spPr bwMode="auto">
          <a:xfrm>
            <a:off x="4040188" y="2879725"/>
            <a:ext cx="3340100" cy="685800"/>
          </a:xfrm>
          <a:prstGeom prst="rect">
            <a:avLst/>
          </a:prstGeom>
          <a:noFill/>
          <a:ln w="9525">
            <a:noFill/>
            <a:round/>
            <a:headEnd/>
            <a:tailEnd/>
          </a:ln>
          <a:effectLst/>
        </p:spPr>
        <p:txBody>
          <a:bodyPr lIns="0" tIns="0" rIns="0" bIns="0" anchor="ctr"/>
          <a:lstStyle/>
          <a:p>
            <a:pPr algn="ctr">
              <a:lnSpc>
                <a:spcPct val="83000"/>
              </a:lnSpc>
              <a:buFont typeface="メイリオ" pitchFamily="4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rPr>
              <a:t>おいしい？</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6147"/>
                                        </p:tgtEl>
                                        <p:attrNameLst>
                                          <p:attrName>style.visibility</p:attrName>
                                        </p:attrNameLst>
                                      </p:cBhvr>
                                      <p:to>
                                        <p:strVal val="visible"/>
                                      </p:to>
                                    </p:set>
                                  </p:childTnLst>
                                </p:cTn>
                              </p:par>
                            </p:childTnLst>
                          </p:cTn>
                        </p:par>
                        <p:par>
                          <p:cTn id="7" fill="hold">
                            <p:stCondLst>
                              <p:cond delay="1"/>
                            </p:stCondLst>
                            <p:childTnLst>
                              <p:par>
                                <p:cTn id="8" presetID="1" presetClass="entr" fill="hold" nodeType="afterEffect">
                                  <p:stCondLst>
                                    <p:cond delay="0"/>
                                  </p:stCondLst>
                                  <p:childTnLst>
                                    <p:set>
                                      <p:cBhvr additive="repl">
                                        <p:cTn id="9"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320675"/>
            <a:ext cx="8228013" cy="2057400"/>
          </a:xfrm>
          <a:ln/>
        </p:spPr>
        <p:txBody>
          <a:bodyPr lIns="0" tIns="0" rIns="0" bIns="0"/>
          <a:lstStyle/>
          <a:p>
            <a:pPr>
              <a:lnSpc>
                <a:spcPct val="8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はいはい。</a:t>
            </a:r>
            <a:br>
              <a:rPr lang="en-GB" sz="5400">
                <a:solidFill>
                  <a:srgbClr val="004A4A"/>
                </a:solidFill>
                <a:latin typeface="HGP創英角ﾎﾟｯﾌﾟ体" pitchFamily="48" charset="0"/>
                <a:ea typeface="HGP創英角ﾎﾟｯﾌﾟ体" pitchFamily="48" charset="0"/>
                <a:cs typeface="HGP創英角ﾎﾟｯﾌﾟ体" pitchFamily="48" charset="0"/>
              </a:rPr>
            </a:br>
            <a:r>
              <a:rPr lang="en-GB" sz="5400">
                <a:solidFill>
                  <a:srgbClr val="004A4A"/>
                </a:solidFill>
                <a:latin typeface="HGP創英角ﾎﾟｯﾌﾟ体" pitchFamily="48" charset="0"/>
                <a:ea typeface="HGP創英角ﾎﾟｯﾌﾟ体" pitchFamily="48" charset="0"/>
                <a:cs typeface="HGP創英角ﾎﾟｯﾌﾟ体" pitchFamily="48" charset="0"/>
              </a:rPr>
              <a:t>じゃ、今日のテーマは？</a:t>
            </a:r>
          </a:p>
        </p:txBody>
      </p:sp>
      <p:sp>
        <p:nvSpPr>
          <p:cNvPr id="7170" name="Rectangle 2"/>
          <p:cNvSpPr>
            <a:spLocks noGrp="1" noChangeArrowheads="1"/>
          </p:cNvSpPr>
          <p:nvPr>
            <p:ph type="body" idx="1"/>
          </p:nvPr>
        </p:nvSpPr>
        <p:spPr>
          <a:xfrm>
            <a:off x="457200" y="2700338"/>
            <a:ext cx="8228013" cy="3335337"/>
          </a:xfrm>
          <a:ln/>
        </p:spPr>
        <p:txBody>
          <a:bodyPr lIns="0" tIns="0" rIns="0" bIns="0"/>
          <a:lstStyle/>
          <a:p>
            <a:pPr algn="ctr">
              <a:lnSpc>
                <a:spcPct val="69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9600">
                <a:solidFill>
                  <a:srgbClr val="4C1900"/>
                </a:solidFill>
                <a:latin typeface="HGP創英角ﾎﾟｯﾌﾟ体" pitchFamily="48" charset="0"/>
                <a:ea typeface="HGP創英角ﾎﾟｯﾌﾟ体" pitchFamily="48" charset="0"/>
                <a:cs typeface="HGP創英角ﾎﾟｯﾌﾟ体" pitchFamily="48" charset="0"/>
              </a:rPr>
              <a:t>あんぱん</a:t>
            </a:r>
          </a:p>
          <a:p>
            <a:pPr lvl="1">
              <a:lnSpc>
                <a:spcPct val="69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endParaRPr lang="en-GB">
              <a:latin typeface="HGP創英角ﾎﾟｯﾌﾟ体" pitchFamily="48" charset="0"/>
              <a:ea typeface="HGP創英角ﾎﾟｯﾌﾟ体" pitchFamily="48" charset="0"/>
              <a:cs typeface="HGP創英角ﾎﾟｯﾌﾟ体" pitchFamily="48" charset="0"/>
            </a:endParaRPr>
          </a:p>
          <a:p>
            <a:pPr lvl="1" algn="ctr">
              <a:lnSpc>
                <a:spcPct val="69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で、オブジェクト嗜好っぽく考えてみた</a:t>
            </a:r>
          </a:p>
        </p:txBody>
      </p:sp>
      <p:grpSp>
        <p:nvGrpSpPr>
          <p:cNvPr id="7171" name="Group 3"/>
          <p:cNvGrpSpPr>
            <a:grpSpLocks/>
          </p:cNvGrpSpPr>
          <p:nvPr/>
        </p:nvGrpSpPr>
        <p:grpSpPr bwMode="auto">
          <a:xfrm>
            <a:off x="4319588" y="3995738"/>
            <a:ext cx="898525" cy="538162"/>
            <a:chOff x="2721" y="2517"/>
            <a:chExt cx="566" cy="339"/>
          </a:xfrm>
        </p:grpSpPr>
        <p:sp>
          <p:nvSpPr>
            <p:cNvPr id="7172" name="Line 4"/>
            <p:cNvSpPr>
              <a:spLocks noChangeShapeType="1"/>
            </p:cNvSpPr>
            <p:nvPr/>
          </p:nvSpPr>
          <p:spPr bwMode="auto">
            <a:xfrm flipV="1">
              <a:off x="2721" y="2571"/>
              <a:ext cx="567" cy="233"/>
            </a:xfrm>
            <a:prstGeom prst="line">
              <a:avLst/>
            </a:prstGeom>
            <a:noFill/>
            <a:ln w="216000">
              <a:solidFill>
                <a:srgbClr val="FF0000"/>
              </a:solidFill>
              <a:round/>
              <a:headEnd/>
              <a:tailEnd/>
            </a:ln>
            <a:effectLst/>
          </p:spPr>
          <p:txBody>
            <a:bodyPr/>
            <a:lstStyle/>
            <a:p>
              <a:endParaRPr lang="ja-JP" altLang="en-US"/>
            </a:p>
          </p:txBody>
        </p:sp>
        <p:sp>
          <p:nvSpPr>
            <p:cNvPr id="7173" name="Line 5"/>
            <p:cNvSpPr>
              <a:spLocks noChangeShapeType="1"/>
            </p:cNvSpPr>
            <p:nvPr/>
          </p:nvSpPr>
          <p:spPr bwMode="auto">
            <a:xfrm>
              <a:off x="2721" y="2517"/>
              <a:ext cx="529" cy="340"/>
            </a:xfrm>
            <a:prstGeom prst="line">
              <a:avLst/>
            </a:prstGeom>
            <a:noFill/>
            <a:ln w="216000">
              <a:solidFill>
                <a:srgbClr val="FF0000"/>
              </a:solidFill>
              <a:round/>
              <a:headEnd/>
              <a:tailEnd/>
            </a:ln>
            <a:effectLst/>
          </p:spPr>
          <p:txBody>
            <a:bodyPr/>
            <a:lstStyle/>
            <a:p>
              <a:endParaRPr lang="ja-JP" altLang="en-US"/>
            </a:p>
          </p:txBody>
        </p:sp>
      </p:grpSp>
      <p:sp>
        <p:nvSpPr>
          <p:cNvPr id="7174" name="Text Box 6"/>
          <p:cNvSpPr txBox="1">
            <a:spLocks noChangeArrowheads="1"/>
          </p:cNvSpPr>
          <p:nvPr/>
        </p:nvSpPr>
        <p:spPr bwMode="auto">
          <a:xfrm>
            <a:off x="3779838" y="4679950"/>
            <a:ext cx="1439862" cy="539750"/>
          </a:xfrm>
          <a:prstGeom prst="rect">
            <a:avLst/>
          </a:prstGeom>
          <a:noFill/>
          <a:ln w="9525">
            <a:noFill/>
            <a:round/>
            <a:headEnd/>
            <a:tailEnd/>
          </a:ln>
          <a:effectLst/>
        </p:spPr>
        <p:txBody>
          <a:bodyPr lIns="0" tIns="0" rIns="0" bIns="0"/>
          <a:lstStyle/>
          <a:p>
            <a:pPr marL="0" lvl="2" algn="ctr">
              <a:lnSpc>
                <a:spcPct val="100000"/>
              </a:lnSpc>
              <a:buFont typeface="メイリオ" pitchFamily="4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solidFill>
                  <a:srgbClr val="000000"/>
                </a:solidFill>
                <a:latin typeface="HGP創英角ﾎﾟｯﾌﾟ体" pitchFamily="48" charset="0"/>
              </a:rPr>
              <a:t>指向</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171"/>
                                        </p:tgtEl>
                                        <p:attrNameLst>
                                          <p:attrName>style.visibility</p:attrName>
                                        </p:attrNameLst>
                                      </p:cBhvr>
                                      <p:to>
                                        <p:strVal val="visible"/>
                                      </p:to>
                                    </p:set>
                                  </p:childTnLst>
                                </p:cTn>
                              </p:par>
                            </p:childTnLst>
                          </p:cTn>
                        </p:par>
                        <p:par>
                          <p:cTn id="7" fill="hold">
                            <p:stCondLst>
                              <p:cond delay="1"/>
                            </p:stCondLst>
                            <p:childTnLst>
                              <p:par>
                                <p:cTn id="8" presetID="1" presetClass="entr" fill="hold" nodeType="afterEffect">
                                  <p:stCondLst>
                                    <p:cond delay="0"/>
                                  </p:stCondLst>
                                  <p:childTnLst>
                                    <p:set>
                                      <p:cBhvr additive="repl">
                                        <p:cTn id="9"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800">
                <a:solidFill>
                  <a:srgbClr val="004A4A"/>
                </a:solidFill>
                <a:latin typeface="HGP創英角ﾎﾟｯﾌﾟ体" pitchFamily="48" charset="0"/>
                <a:ea typeface="HGP創英角ﾎﾟｯﾌﾟ体" pitchFamily="48" charset="0"/>
                <a:cs typeface="HGP創英角ﾎﾟｯﾌﾟ体" pitchFamily="48" charset="0"/>
              </a:rPr>
              <a:t>あんぱんはどこで作られるのか</a:t>
            </a:r>
          </a:p>
        </p:txBody>
      </p:sp>
      <p:sp>
        <p:nvSpPr>
          <p:cNvPr id="8194" name="Rectangle 2"/>
          <p:cNvSpPr>
            <a:spLocks noGrp="1" noChangeArrowheads="1"/>
          </p:cNvSpPr>
          <p:nvPr>
            <p:ph type="body" idx="1"/>
          </p:nvPr>
        </p:nvSpPr>
        <p:spPr>
          <a:xfrm>
            <a:off x="457200" y="1260475"/>
            <a:ext cx="8228013" cy="4775200"/>
          </a:xfrm>
          <a:ln/>
        </p:spPr>
        <p:txBody>
          <a:bodyPr lIns="0" tIns="0" rIns="0" bIns="0"/>
          <a:lstStyle/>
          <a:p>
            <a:pPr>
              <a:lnSpc>
                <a:spcPct val="8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パン工場</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○○○おじさんのパン工房</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ホームベーカリーでおうちでも作れます</a:t>
            </a:r>
          </a:p>
        </p:txBody>
      </p:sp>
      <p:sp>
        <p:nvSpPr>
          <p:cNvPr id="8195" name="Text Box 3"/>
          <p:cNvSpPr txBox="1">
            <a:spLocks noChangeArrowheads="1"/>
          </p:cNvSpPr>
          <p:nvPr/>
        </p:nvSpPr>
        <p:spPr bwMode="auto">
          <a:xfrm>
            <a:off x="511175" y="3600450"/>
            <a:ext cx="7986713" cy="420688"/>
          </a:xfrm>
          <a:prstGeom prst="rect">
            <a:avLst/>
          </a:prstGeom>
          <a:noFill/>
          <a:ln w="9525">
            <a:noFill/>
            <a:round/>
            <a:headEnd/>
            <a:tailEnd/>
          </a:ln>
          <a:effectLst/>
        </p:spPr>
        <p:txBody>
          <a:bodyPr wrap="none" lIns="90000" tIns="45000" rIns="90000" bIns="45000"/>
          <a:lstStyle/>
          <a:p>
            <a:pPr>
              <a:lnSpc>
                <a:spcPct val="87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600" b="1">
                <a:solidFill>
                  <a:srgbClr val="000000"/>
                </a:solidFill>
              </a:rPr>
              <a:t>今日の主人公は、</a:t>
            </a:r>
            <a:r>
              <a:rPr lang="en-GB" sz="2600" b="1">
                <a:solidFill>
                  <a:srgbClr val="4C1900"/>
                </a:solidFill>
              </a:rPr>
              <a:t>コンビニのあんぱん</a:t>
            </a:r>
            <a:r>
              <a:rPr lang="en-GB" sz="2600" b="1">
                <a:solidFill>
                  <a:srgbClr val="000000"/>
                </a:solidFill>
              </a:rPr>
              <a:t>、パン工場出身！</a:t>
            </a:r>
          </a:p>
        </p:txBody>
      </p:sp>
      <p:sp>
        <p:nvSpPr>
          <p:cNvPr id="8196" name="Text Box 4"/>
          <p:cNvSpPr txBox="1">
            <a:spLocks noChangeArrowheads="1"/>
          </p:cNvSpPr>
          <p:nvPr/>
        </p:nvSpPr>
        <p:spPr bwMode="auto">
          <a:xfrm>
            <a:off x="595313" y="4543425"/>
            <a:ext cx="7505700" cy="496888"/>
          </a:xfrm>
          <a:prstGeom prst="rect">
            <a:avLst/>
          </a:prstGeom>
          <a:noFill/>
          <a:ln w="9525">
            <a:noFill/>
            <a:round/>
            <a:headEnd/>
            <a:tailEnd/>
          </a:ln>
          <a:effectLst/>
        </p:spPr>
        <p:txBody>
          <a:bodyPr wrap="none" lIns="90000" tIns="45000" rIns="90000" bIns="45000"/>
          <a:lstStyle/>
          <a:p>
            <a:pPr>
              <a:lnSpc>
                <a:spcPct val="8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solidFill>
                  <a:srgbClr val="000000"/>
                </a:solidFill>
                <a:latin typeface="HGS創英角ﾎﾟｯﾌﾟ体" pitchFamily="48" charset="0"/>
              </a:rPr>
              <a:t>ってことで、パン工場で考えてみませう</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decel="100000" fill="hold" nodeType="clickEffect">
                                  <p:stCondLst>
                                    <p:cond delay="0"/>
                                  </p:stCondLst>
                                  <p:childTnLst>
                                    <p:set>
                                      <p:cBhvr additive="repl">
                                        <p:cTn id="6" dur="1" fill="hold">
                                          <p:stCondLst>
                                            <p:cond delay="0"/>
                                          </p:stCondLst>
                                        </p:cTn>
                                        <p:tgtEl>
                                          <p:spTgt spid="8196"/>
                                        </p:tgtEl>
                                        <p:attrNameLst>
                                          <p:attrName>style.visibility</p:attrName>
                                        </p:attrNameLst>
                                      </p:cBhvr>
                                      <p:to>
                                        <p:strVal val="visible"/>
                                      </p:to>
                                    </p:set>
                                    <p:anim calcmode="lin" valueType="num">
                                      <p:cBhvr additive="repl">
                                        <p:cTn id="7" dur="1000" fill="hold"/>
                                        <p:tgtEl>
                                          <p:spTgt spid="8196"/>
                                        </p:tgtEl>
                                        <p:attrNameLst>
                                          <p:attrName>ppt_w</p:attrName>
                                        </p:attrNameLst>
                                      </p:cBhvr>
                                      <p:tavLst>
                                        <p:tav tm="100000">
                                          <p:val>
                                            <p:strVal val="#ppt_w+.3"/>
                                          </p:val>
                                        </p:tav>
                                        <p:tav tm="100000">
                                          <p:val>
                                            <p:strVal val="#ppt_w"/>
                                          </p:val>
                                        </p:tav>
                                      </p:tavLst>
                                    </p:anim>
                                    <p:anim calcmode="lin" valueType="num">
                                      <p:cBhvr additive="repl">
                                        <p:cTn id="8" dur="1000" fill="hold"/>
                                        <p:tgtEl>
                                          <p:spTgt spid="8196"/>
                                        </p:tgtEl>
                                        <p:attrNameLst>
                                          <p:attrName>ppt_h</p:attrName>
                                        </p:attrNameLst>
                                      </p:cBhvr>
                                      <p:tavLst>
                                        <p:tav tm="100000">
                                          <p:val>
                                            <p:strVal val="#ppt_h"/>
                                          </p:val>
                                        </p:tav>
                                        <p:tav tm="100000">
                                          <p:val>
                                            <p:strVal val="#ppt_h"/>
                                          </p:val>
                                        </p:tav>
                                      </p:tavLst>
                                    </p:anim>
                                    <p:animEffect transition="in" filter="fade">
                                      <p:cBhvr additive="repl">
                                        <p:cTn id="9"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そもそもパン工場って</a:t>
            </a:r>
          </a:p>
        </p:txBody>
      </p:sp>
      <p:sp>
        <p:nvSpPr>
          <p:cNvPr id="9218" name="Rectangle 2"/>
          <p:cNvSpPr>
            <a:spLocks noGrp="1" noChangeArrowheads="1"/>
          </p:cNvSpPr>
          <p:nvPr>
            <p:ph type="body" idx="1"/>
          </p:nvPr>
        </p:nvSpPr>
        <p:spPr>
          <a:xfrm>
            <a:off x="457200" y="1260475"/>
            <a:ext cx="8228013" cy="4775200"/>
          </a:xfrm>
          <a:ln/>
        </p:spPr>
        <p:txBody>
          <a:bodyPr lIns="0" tIns="0" rIns="0" bIns="0"/>
          <a:lstStyle/>
          <a:p>
            <a:pPr>
              <a:lnSpc>
                <a:spcPct val="8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やること「</a:t>
            </a:r>
            <a:r>
              <a:rPr lang="en-GB">
                <a:solidFill>
                  <a:srgbClr val="4C1900"/>
                </a:solidFill>
                <a:latin typeface="HGP創英角ﾎﾟｯﾌﾟ体" pitchFamily="48" charset="0"/>
                <a:ea typeface="HGP創英角ﾎﾟｯﾌﾟ体" pitchFamily="48" charset="0"/>
                <a:cs typeface="HGP創英角ﾎﾟｯﾌﾟ体" pitchFamily="48" charset="0"/>
              </a:rPr>
              <a:t>パンを作る</a:t>
            </a:r>
            <a:r>
              <a:rPr lang="en-GB">
                <a:latin typeface="HGP創英角ﾎﾟｯﾌﾟ体" pitchFamily="48" charset="0"/>
                <a:ea typeface="HGP創英角ﾎﾟｯﾌﾟ体" pitchFamily="48" charset="0"/>
                <a:cs typeface="HGP創英角ﾎﾟｯﾌﾟ体" pitchFamily="48" charset="0"/>
              </a:rPr>
              <a:t>」</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命令「</a:t>
            </a:r>
            <a:r>
              <a:rPr lang="en-GB">
                <a:solidFill>
                  <a:srgbClr val="4C1900"/>
                </a:solidFill>
                <a:latin typeface="HGP創英角ﾎﾟｯﾌﾟ体" pitchFamily="48" charset="0"/>
                <a:ea typeface="HGP創英角ﾎﾟｯﾌﾟ体" pitchFamily="48" charset="0"/>
                <a:cs typeface="HGP創英角ﾎﾟｯﾌﾟ体" pitchFamily="48" charset="0"/>
              </a:rPr>
              <a:t>あんぱんを作れ</a:t>
            </a:r>
            <a:r>
              <a:rPr lang="en-GB">
                <a:latin typeface="HGP創英角ﾎﾟｯﾌﾟ体" pitchFamily="48" charset="0"/>
                <a:ea typeface="HGP創英角ﾎﾟｯﾌﾟ体" pitchFamily="48" charset="0"/>
                <a:cs typeface="HGP創英角ﾎﾟｯﾌﾟ体" pitchFamily="48" charset="0"/>
              </a:rPr>
              <a:t>」</a:t>
            </a:r>
          </a:p>
          <a:p>
            <a:pPr lvl="1">
              <a:lnSpc>
                <a:spcPct val="125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→中の機械が何してても、うちらには判らんです。入るわけにはいかんですから……</a:t>
            </a:r>
          </a:p>
        </p:txBody>
      </p:sp>
      <p:sp>
        <p:nvSpPr>
          <p:cNvPr id="9219" name="Text Box 3"/>
          <p:cNvSpPr txBox="1">
            <a:spLocks noChangeArrowheads="1"/>
          </p:cNvSpPr>
          <p:nvPr/>
        </p:nvSpPr>
        <p:spPr bwMode="auto">
          <a:xfrm>
            <a:off x="360363" y="4006850"/>
            <a:ext cx="8297862" cy="852488"/>
          </a:xfrm>
          <a:prstGeom prst="rect">
            <a:avLst/>
          </a:prstGeom>
          <a:noFill/>
          <a:ln w="9525">
            <a:noFill/>
            <a:round/>
            <a:headEnd/>
            <a:tailEnd/>
          </a:ln>
          <a:effectLst/>
        </p:spPr>
        <p:txBody>
          <a:bodyPr wrap="none" lIns="90000" tIns="45000" rIns="90000" bIns="45000"/>
          <a:lstStyle/>
          <a:p>
            <a:pPr marL="0" lvl="3">
              <a:lnSpc>
                <a:spcPct val="87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6000">
                <a:solidFill>
                  <a:srgbClr val="FF0000"/>
                </a:solidFill>
                <a:latin typeface="HGP創英角ﾎﾟｯﾌﾟ体" pitchFamily="48" charset="0"/>
              </a:rPr>
              <a:t>あ、これってカプセル化？</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fill="hold" nodeType="clickEffect">
                                  <p:stCondLst>
                                    <p:cond delay="0"/>
                                  </p:stCondLst>
                                  <p:childTnLst>
                                    <p:set>
                                      <p:cBhvr additive="repl">
                                        <p:cTn id="6" dur="1" fill="hold">
                                          <p:stCondLst>
                                            <p:cond delay="0"/>
                                          </p:stCondLst>
                                        </p:cTn>
                                        <p:tgtEl>
                                          <p:spTgt spid="9219"/>
                                        </p:tgtEl>
                                        <p:attrNameLst>
                                          <p:attrName>style.visibility</p:attrName>
                                        </p:attrNameLst>
                                      </p:cBhvr>
                                      <p:to>
                                        <p:strVal val="visible"/>
                                      </p:to>
                                    </p:set>
                                    <p:animScale>
                                      <p:cBhvr additive="repl">
                                        <p:cTn id="7" dur="1000" decel="50000" fill="hold">
                                          <p:stCondLst>
                                            <p:cond delay="0"/>
                                          </p:stCondLst>
                                        </p:cTn>
                                        <p:tgtEl>
                                          <p:spTgt spid="9219"/>
                                        </p:tgtEl>
                                      </p:cBhvr>
                                      <p:from x="250000" y="250000"/>
                                      <p:to x="100000" y="100000"/>
                                    </p:animScale>
                                    <p:animMotion origin="layout" path="M -0.46736 0.92887  C -0.37517 0.88508  -0.02552 0.75279  0.0908 0.66613  C  0.20747 0.57948  0.21649 0.50394  0.23177 0.40825  C 0.24705 0.31256  0.22118 0.15964   0.18264 0.09152  C 0.1441 0.02341  0.03802 0.0  0.0 0.0">
                                      <p:cBhvr additive="repl">
                                        <p:cTn id="8" dur="1000" decel="50000" fill="hold">
                                          <p:stCondLst>
                                            <p:cond delay="0"/>
                                          </p:stCondLst>
                                        </p:cTn>
                                        <p:tgtEl>
                                          <p:spTgt spid="9219"/>
                                        </p:tgtEl>
                                      </p:cBhvr>
                                    </p:animMotion>
                                    <p:animEffect transition="in" filter="fade">
                                      <p:cBhvr additive="repl">
                                        <p:cTn id="9" dur="1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工程を考えてみる</a:t>
            </a:r>
          </a:p>
        </p:txBody>
      </p:sp>
      <p:sp>
        <p:nvSpPr>
          <p:cNvPr id="10242" name="Rectangle 2"/>
          <p:cNvSpPr>
            <a:spLocks noGrp="1" noChangeArrowheads="1"/>
          </p:cNvSpPr>
          <p:nvPr>
            <p:ph type="body" idx="1"/>
          </p:nvPr>
        </p:nvSpPr>
        <p:spPr>
          <a:xfrm>
            <a:off x="457200" y="1260475"/>
            <a:ext cx="8228013" cy="4679950"/>
          </a:xfrm>
          <a:ln/>
        </p:spPr>
        <p:txBody>
          <a:bodyPr lIns="0" tIns="0" rIns="0" bIns="0"/>
          <a:lstStyle/>
          <a:p>
            <a:pPr>
              <a:lnSpc>
                <a:spcPct val="8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パン生地を作る</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あんを作る</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生地であんを包む</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焼く</a:t>
            </a:r>
          </a:p>
          <a:p>
            <a:pPr>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a:latin typeface="HGP創英角ﾎﾟｯﾌﾟ体" pitchFamily="48" charset="0"/>
                <a:ea typeface="HGP創英角ﾎﾟｯﾌﾟ体" pitchFamily="48" charset="0"/>
                <a:cs typeface="HGP創英角ﾎﾟｯﾌﾟ体" pitchFamily="48" charset="0"/>
              </a:rPr>
              <a:t>袋詰めする</a:t>
            </a:r>
          </a:p>
          <a:p>
            <a:pPr algn="ctr">
              <a:lnSpc>
                <a:spcPct val="83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solidFill>
                  <a:srgbClr val="4C1900"/>
                </a:solidFill>
                <a:latin typeface="HGP創英角ﾎﾟｯﾌﾟ体" pitchFamily="48" charset="0"/>
                <a:ea typeface="HGP創英角ﾎﾟｯﾌﾟ体" pitchFamily="48" charset="0"/>
                <a:cs typeface="HGP創英角ﾎﾟｯﾌﾟ体" pitchFamily="48" charset="0"/>
              </a:rPr>
              <a:t>つまり、それぞれの工程で動く機械</a:t>
            </a:r>
          </a:p>
          <a:p>
            <a:pPr algn="ctr">
              <a:lnSpc>
                <a:spcPct val="83000"/>
              </a:lnSpc>
              <a:buFont typeface="メイリオ" pitchFamily="4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800">
                <a:solidFill>
                  <a:srgbClr val="4C1900"/>
                </a:solidFill>
                <a:latin typeface="HGP創英角ﾎﾟｯﾌﾟ体" pitchFamily="48" charset="0"/>
                <a:ea typeface="HGP創英角ﾎﾟｯﾌﾟ体" pitchFamily="48" charset="0"/>
                <a:cs typeface="HGP創英角ﾎﾟｯﾌﾟ体" pitchFamily="48" charset="0"/>
              </a:rPr>
              <a:t>＝オブジェクトについて考えてみる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31750"/>
            <a:ext cx="8228013" cy="1189038"/>
          </a:xfrm>
          <a:ln/>
        </p:spPr>
        <p:txBody>
          <a:bodyPr lIns="0" tIns="0" rIns="0" bIns="0"/>
          <a:lstStyle/>
          <a:p>
            <a:pPr>
              <a:lnSpc>
                <a:spcPct val="69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a:solidFill>
                  <a:srgbClr val="004A4A"/>
                </a:solidFill>
                <a:latin typeface="HGP創英角ﾎﾟｯﾌﾟ体" pitchFamily="48" charset="0"/>
                <a:ea typeface="HGP創英角ﾎﾟｯﾌﾟ体" pitchFamily="48" charset="0"/>
                <a:cs typeface="HGP創英角ﾎﾟｯﾌﾟ体" pitchFamily="48" charset="0"/>
              </a:rPr>
              <a:t>パン生地生成機</a:t>
            </a:r>
          </a:p>
        </p:txBody>
      </p:sp>
      <p:sp>
        <p:nvSpPr>
          <p:cNvPr id="11266" name="Rectangle 2"/>
          <p:cNvSpPr>
            <a:spLocks noGrp="1" noChangeArrowheads="1"/>
          </p:cNvSpPr>
          <p:nvPr>
            <p:ph type="body" idx="1"/>
          </p:nvPr>
        </p:nvSpPr>
        <p:spPr>
          <a:xfrm>
            <a:off x="457200" y="1079500"/>
            <a:ext cx="8228013" cy="4954588"/>
          </a:xfrm>
          <a:ln/>
        </p:spPr>
        <p:txBody>
          <a:bodyPr lIns="0" tIns="0" rIns="0" bIns="0"/>
          <a:lstStyle/>
          <a:p>
            <a:pPr>
              <a:lnSpc>
                <a:spcPct val="83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600">
                <a:latin typeface="HGP創英角ﾎﾟｯﾌﾟ体" pitchFamily="48" charset="0"/>
                <a:ea typeface="HGP創英角ﾎﾟｯﾌﾟ体" pitchFamily="48" charset="0"/>
                <a:cs typeface="HGP創英角ﾎﾟｯﾌﾟ体" pitchFamily="48" charset="0"/>
              </a:rPr>
              <a:t>生地の材料、分量、んなことは機械にとってどーでもいい</a:t>
            </a:r>
          </a:p>
          <a:p>
            <a:pPr>
              <a:lnSpc>
                <a:spcPct val="125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600">
                <a:latin typeface="HGP創英角ﾎﾟｯﾌﾟ体" pitchFamily="48" charset="0"/>
                <a:ea typeface="HGP創英角ﾎﾟｯﾌﾟ体" pitchFamily="48" charset="0"/>
                <a:cs typeface="HGP創英角ﾎﾟｯﾌﾟ体" pitchFamily="48" charset="0"/>
              </a:rPr>
              <a:t>ただ、それらを情報として与えてやらないと機械は動かない</a:t>
            </a:r>
          </a:p>
          <a:p>
            <a:pPr>
              <a:lnSpc>
                <a:spcPct val="125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600">
                <a:latin typeface="HGP創英角ﾎﾟｯﾌﾟ体" pitchFamily="48" charset="0"/>
                <a:ea typeface="HGP創英角ﾎﾟｯﾌﾟ体" pitchFamily="48" charset="0"/>
                <a:cs typeface="HGP創英角ﾎﾟｯﾌﾟ体" pitchFamily="48" charset="0"/>
              </a:rPr>
              <a:t>使用する側は、「生地作れ」ボタンと材料・分量・発酵時間だけがあれば良い</a:t>
            </a:r>
          </a:p>
          <a:p>
            <a:pPr>
              <a:lnSpc>
                <a:spcPct val="125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7350" algn="l"/>
                <a:tab pos="7185025" algn="l"/>
                <a:tab pos="7634288" algn="l"/>
                <a:tab pos="8083550" algn="l"/>
                <a:tab pos="8532813" algn="l"/>
                <a:tab pos="8982075" algn="l"/>
              </a:tabLst>
            </a:pPr>
            <a:r>
              <a:rPr lang="en-GB" sz="2600">
                <a:latin typeface="HGP創英角ﾎﾟｯﾌﾟ体" pitchFamily="48" charset="0"/>
                <a:ea typeface="HGP創英角ﾎﾟｯﾌﾟ体" pitchFamily="48" charset="0"/>
                <a:cs typeface="HGP創英角ﾎﾟｯﾌﾟ体" pitchFamily="48" charset="0"/>
              </a:rPr>
              <a:t>でも、機械が中で何してるのか、んなことは気にしなくて良い</a:t>
            </a:r>
          </a:p>
        </p:txBody>
      </p:sp>
      <p:sp>
        <p:nvSpPr>
          <p:cNvPr id="11267" name="Text Box 3"/>
          <p:cNvSpPr txBox="1">
            <a:spLocks noChangeArrowheads="1"/>
          </p:cNvSpPr>
          <p:nvPr/>
        </p:nvSpPr>
        <p:spPr bwMode="auto">
          <a:xfrm>
            <a:off x="539750" y="5040313"/>
            <a:ext cx="7920038" cy="446087"/>
          </a:xfrm>
          <a:prstGeom prst="rect">
            <a:avLst/>
          </a:prstGeom>
          <a:noFill/>
          <a:ln w="9525">
            <a:noFill/>
            <a:round/>
            <a:headEnd/>
            <a:tailEnd/>
          </a:ln>
          <a:effectLst/>
        </p:spPr>
        <p:txBody>
          <a:bodyPr lIns="90000" tIns="45000" rIns="90000" bIns="45000"/>
          <a:lstStyle/>
          <a:p>
            <a:pPr algn="ctr">
              <a:lnSpc>
                <a:spcPct val="8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a:solidFill>
                  <a:srgbClr val="FF0000"/>
                </a:solidFill>
                <a:latin typeface="HGS創英角ﾎﾟｯﾌﾟ体" pitchFamily="48" charset="0"/>
              </a:rPr>
              <a:t>工場の人はインターフェイスを使ってるんだ！</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fill="hold" nodeType="clickEffect">
                                  <p:stCondLst>
                                    <p:cond delay="0"/>
                                  </p:stCondLst>
                                  <p:childTnLst>
                                    <p:set>
                                      <p:cBhvr additive="repl">
                                        <p:cTn id="6" dur="1" fill="hold">
                                          <p:stCondLst>
                                            <p:cond delay="0"/>
                                          </p:stCondLst>
                                        </p:cTn>
                                        <p:tgtEl>
                                          <p:spTgt spid="11267"/>
                                        </p:tgtEl>
                                        <p:attrNameLst>
                                          <p:attrName>style.visibility</p:attrName>
                                        </p:attrNameLst>
                                      </p:cBhvr>
                                      <p:to>
                                        <p:strVal val="visible"/>
                                      </p:to>
                                    </p:set>
                                    <p:animScale>
                                      <p:cBhvr additive="repl">
                                        <p:cTn id="7" dur="1000" decel="50000" fill="hold">
                                          <p:stCondLst>
                                            <p:cond delay="0"/>
                                          </p:stCondLst>
                                        </p:cTn>
                                        <p:tgtEl>
                                          <p:spTgt spid="11267"/>
                                        </p:tgtEl>
                                      </p:cBhvr>
                                      <p:from x="250000" y="250000"/>
                                      <p:to x="100000" y="100000"/>
                                    </p:animScale>
                                    <p:animMotion origin="layout" path="M -0.46736 0.92887  C -0.37517 0.88508  -0.02552 0.75279  0.0908 0.66613  C  0.20747 0.57948  0.21649 0.50394  0.23177 0.40825  C 0.24705 0.31256  0.22118 0.15964   0.18264 0.09152  C 0.1441 0.02341  0.03802 0.0  0.0 0.0">
                                      <p:cBhvr additive="repl">
                                        <p:cTn id="8" dur="1000" decel="50000" fill="hold">
                                          <p:stCondLst>
                                            <p:cond delay="0"/>
                                          </p:stCondLst>
                                        </p:cTn>
                                        <p:tgtEl>
                                          <p:spTgt spid="11267"/>
                                        </p:tgtEl>
                                      </p:cBhvr>
                                    </p:animMotion>
                                    <p:animEffect transition="in" filter="fade">
                                      <p:cBhvr additive="repl">
                                        <p:cTn id="9" dur="10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メイリオ"/>
        <a:ea typeface="メイリオ"/>
        <a:cs typeface="メイリオ"/>
      </a:majorFont>
      <a:minorFont>
        <a:latin typeface="メイリオ"/>
        <a:ea typeface="メイリオ"/>
        <a:cs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76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76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429</Words>
  <PresentationFormat>画面に合わせる (4:3)</PresentationFormat>
  <Paragraphs>113</Paragraphs>
  <Slides>16</Slides>
  <Notes>16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16</vt:i4>
      </vt:variant>
    </vt:vector>
  </HeadingPairs>
  <TitlesOfParts>
    <vt:vector size="25" baseType="lpstr">
      <vt:lpstr>Times New Roman</vt:lpstr>
      <vt:lpstr>メイリオ</vt:lpstr>
      <vt:lpstr>Arial</vt:lpstr>
      <vt:lpstr>ＭＳ Ｐゴシック</vt:lpstr>
      <vt:lpstr>HGP創英角ﾎﾟｯﾌﾟ体</vt:lpstr>
      <vt:lpstr>HG創英角ﾎﾟｯﾌﾟ体</vt:lpstr>
      <vt:lpstr>HGS創英角ﾎﾟｯﾌﾟ体</vt:lpstr>
      <vt:lpstr>HGS創英ﾌﾟﾚｾﾞﾝｽEB</vt:lpstr>
      <vt:lpstr>Office テーマ</vt:lpstr>
      <vt:lpstr>オブジェクト指向を 嗜好で 思考してみる</vt:lpstr>
      <vt:lpstr>今更の自己紹介（そして伝説へ）</vt:lpstr>
      <vt:lpstr>胡桃の脳内はこんなの</vt:lpstr>
      <vt:lpstr>オブジェクト思考じゃなくて指向っておししい？</vt:lpstr>
      <vt:lpstr>はいはい。 じゃ、今日のテーマは？</vt:lpstr>
      <vt:lpstr>あんぱんはどこで作られるのか</vt:lpstr>
      <vt:lpstr>そもそもパン工場って</vt:lpstr>
      <vt:lpstr>工程を考えてみる</vt:lpstr>
      <vt:lpstr>パン生地生成機</vt:lpstr>
      <vt:lpstr>あん製造機</vt:lpstr>
      <vt:lpstr>パン整形機</vt:lpstr>
      <vt:lpstr>パン焼き機</vt:lpstr>
      <vt:lpstr>パン袋詰め機</vt:lpstr>
      <vt:lpstr>まぁ、なんということでしょう</vt:lpstr>
      <vt:lpstr>で、蛇足。 ちょっとプログラミング言語で あんぱん作りを考えてみた</vt:lpstr>
      <vt:lpstr>結局言いたい事は何なんだよ</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森　博之</dc:creator>
  <cp:lastModifiedBy>わんくま同盟</cp:lastModifiedBy>
  <cp:revision>1</cp:revision>
  <dcterms:modified xsi:type="dcterms:W3CDTF">2008-09-13T03:16:59Z</dcterms:modified>
</cp:coreProperties>
</file>