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65" r:id="rId2"/>
    <p:sldId id="266" r:id="rId3"/>
    <p:sldId id="281" r:id="rId4"/>
    <p:sldId id="284" r:id="rId5"/>
    <p:sldId id="276" r:id="rId6"/>
    <p:sldId id="277" r:id="rId7"/>
    <p:sldId id="278" r:id="rId8"/>
    <p:sldId id="279" r:id="rId9"/>
    <p:sldId id="268" r:id="rId10"/>
    <p:sldId id="267" r:id="rId11"/>
    <p:sldId id="269" r:id="rId12"/>
    <p:sldId id="270" r:id="rId13"/>
    <p:sldId id="271" r:id="rId14"/>
    <p:sldId id="272" r:id="rId15"/>
    <p:sldId id="273" r:id="rId16"/>
    <p:sldId id="274" r:id="rId17"/>
    <p:sldId id="275" r:id="rId18"/>
    <p:sldId id="285" r:id="rId19"/>
    <p:sldId id="280" r:id="rId20"/>
    <p:sldId id="286" r:id="rId21"/>
    <p:sldId id="287" r:id="rId22"/>
    <p:sldId id="288" r:id="rId23"/>
    <p:sldId id="289" r:id="rId24"/>
    <p:sldId id="290" r:id="rId25"/>
    <p:sldId id="291" r:id="rId26"/>
    <p:sldId id="297" r:id="rId27"/>
    <p:sldId id="292" r:id="rId28"/>
    <p:sldId id="293" r:id="rId29"/>
    <p:sldId id="294" r:id="rId30"/>
    <p:sldId id="295" r:id="rId31"/>
    <p:sldId id="296" r:id="rId32"/>
    <p:sldId id="298" r:id="rId3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95" autoAdjust="0"/>
    <p:restoredTop sz="94660"/>
  </p:normalViewPr>
  <p:slideViewPr>
    <p:cSldViewPr>
      <p:cViewPr>
        <p:scale>
          <a:sx n="100" d="100"/>
          <a:sy n="100" d="100"/>
        </p:scale>
        <p:origin x="-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2008/9/13</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000" dirty="0" err="1">
                <a:solidFill>
                  <a:schemeClr val="tx2"/>
                </a:solidFill>
                <a:ea typeface="ＭＳ Ｐゴシック" pitchFamily="50" charset="-128"/>
              </a:rPr>
              <a:t>わんくま</a:t>
            </a:r>
            <a:r>
              <a:rPr kumimoji="0" lang="ja-JP" altLang="en-US" sz="2000" dirty="0">
                <a:solidFill>
                  <a:schemeClr val="tx2"/>
                </a:solidFill>
                <a:ea typeface="ＭＳ Ｐゴシック" pitchFamily="50" charset="-128"/>
              </a:rPr>
              <a:t>同盟 </a:t>
            </a:r>
            <a:r>
              <a:rPr kumimoji="0" lang="ja-JP" altLang="en-US" sz="2000" dirty="0" smtClean="0">
                <a:solidFill>
                  <a:schemeClr val="tx2"/>
                </a:solidFill>
                <a:ea typeface="ＭＳ Ｐゴシック" pitchFamily="50" charset="-128"/>
              </a:rPr>
              <a:t>東京勉強会 </a:t>
            </a:r>
            <a:r>
              <a:rPr kumimoji="0" lang="en-US" altLang="ja-JP" sz="2000" smtClean="0">
                <a:solidFill>
                  <a:schemeClr val="tx2"/>
                </a:solidFill>
                <a:ea typeface="ＭＳ Ｐゴシック" pitchFamily="50" charset="-128"/>
              </a:rPr>
              <a:t>#1</a:t>
            </a:r>
            <a:r>
              <a:rPr kumimoji="0" lang="en-US" altLang="ja-JP" sz="2000" dirty="0" smtClean="0">
                <a:solidFill>
                  <a:schemeClr val="tx2"/>
                </a:solidFill>
                <a:ea typeface="ＭＳ Ｐゴシック" pitchFamily="50" charset="-128"/>
              </a:rPr>
              <a:t>9</a:t>
            </a:r>
          </a:p>
          <a:p>
            <a:pPr algn="ctr">
              <a:defRPr/>
            </a:pPr>
            <a:r>
              <a:rPr kumimoji="0" lang="ja-JP" altLang="en-US" sz="2000" dirty="0" smtClean="0">
                <a:solidFill>
                  <a:schemeClr val="tx2"/>
                </a:solidFill>
                <a:ea typeface="ＭＳ Ｐゴシック" pitchFamily="50" charset="-128"/>
              </a:rPr>
              <a:t>オブジェクト指向分科会</a:t>
            </a:r>
            <a:r>
              <a:rPr kumimoji="0" lang="en-US" altLang="ja-JP" sz="2000" dirty="0" smtClean="0">
                <a:solidFill>
                  <a:schemeClr val="tx2"/>
                </a:solidFill>
                <a:ea typeface="ＭＳ Ｐゴシック" pitchFamily="50" charset="-128"/>
              </a:rPr>
              <a:t>#3[</a:t>
            </a:r>
            <a:r>
              <a:rPr kumimoji="0" lang="ja-JP" altLang="en-US" sz="2000" dirty="0" smtClean="0">
                <a:solidFill>
                  <a:schemeClr val="tx2"/>
                </a:solidFill>
                <a:ea typeface="ＭＳ Ｐゴシック" pitchFamily="50" charset="-128"/>
              </a:rPr>
              <a:t>オブ熱！</a:t>
            </a:r>
            <a:r>
              <a:rPr kumimoji="0" lang="en-US" altLang="ja-JP" sz="2000" dirty="0" smtClean="0">
                <a:solidFill>
                  <a:schemeClr val="tx2"/>
                </a:solidFill>
                <a:ea typeface="ＭＳ Ｐゴシック" pitchFamily="50" charset="-128"/>
              </a:rPr>
              <a:t>]</a:t>
            </a:r>
            <a:endParaRPr kumimoji="0" lang="en-US" altLang="ja-JP" sz="20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3600">
          <a:solidFill>
            <a:schemeClr val="tx2"/>
          </a:solidFill>
          <a:latin typeface="メイリオ" pitchFamily="50" charset="-128"/>
          <a:ea typeface="メイリオ" pitchFamily="50" charset="-128"/>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メイリオ" pitchFamily="50" charset="-128"/>
          <a:ea typeface="メイリオ"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メイリオ" pitchFamily="50" charset="-128"/>
          <a:ea typeface="メイリオ" pitchFamily="50" charset="-128"/>
        </a:defRPr>
      </a:lvl2pPr>
      <a:lvl3pPr marL="1143000" indent="-228600" algn="l" rtl="0" eaLnBrk="1" fontAlgn="base" hangingPunct="1">
        <a:spcBef>
          <a:spcPct val="20000"/>
        </a:spcBef>
        <a:spcAft>
          <a:spcPct val="0"/>
        </a:spcAft>
        <a:buChar char="•"/>
        <a:defRPr kumimoji="1" sz="2400">
          <a:solidFill>
            <a:schemeClr val="tx1"/>
          </a:solidFill>
          <a:latin typeface="メイリオ" pitchFamily="50" charset="-128"/>
          <a:ea typeface="メイリオ" pitchFamily="50" charset="-128"/>
        </a:defRPr>
      </a:lvl3pPr>
      <a:lvl4pPr marL="16002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defRPr>
      </a:lvl4pPr>
      <a:lvl5pPr marL="20574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blogs.wankuma.com/mnow/" TargetMode="External"/><Relationship Id="rId7" Type="http://schemas.openxmlformats.org/officeDocument/2006/relationships/image" Target="../media/image5.jpeg"/><Relationship Id="rId2" Type="http://schemas.openxmlformats.org/officeDocument/2006/relationships/hyperlink" Target="http://mnow.wankuma.com/"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hyperlink" Target="http://www.ailight.jp/blog/mnow/"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42910" y="500042"/>
            <a:ext cx="7772400" cy="1470025"/>
          </a:xfrm>
        </p:spPr>
        <p:txBody>
          <a:bodyPr/>
          <a:lstStyle/>
          <a:p>
            <a:r>
              <a:rPr kumimoji="1" lang="ja-JP" altLang="en-US" dirty="0" smtClean="0"/>
              <a:t>オブジェクト指向言語の歴史</a:t>
            </a:r>
            <a:endParaRPr kumimoji="1" lang="ja-JP" altLang="en-US" dirty="0"/>
          </a:p>
        </p:txBody>
      </p:sp>
      <p:sp>
        <p:nvSpPr>
          <p:cNvPr id="5" name="サブタイトル 4"/>
          <p:cNvSpPr>
            <a:spLocks noGrp="1"/>
          </p:cNvSpPr>
          <p:nvPr>
            <p:ph type="subTitle" idx="1"/>
          </p:nvPr>
        </p:nvSpPr>
        <p:spPr>
          <a:xfrm>
            <a:off x="642910" y="2143116"/>
            <a:ext cx="7786742" cy="2857520"/>
          </a:xfrm>
        </p:spPr>
        <p:txBody>
          <a:bodyPr/>
          <a:lstStyle/>
          <a:p>
            <a:pPr marL="342900" lvl="0" indent="-342900" algn="l" fontAlgn="auto">
              <a:spcAft>
                <a:spcPts val="0"/>
              </a:spcAft>
              <a:defRPr/>
            </a:pPr>
            <a:r>
              <a:rPr lang="ja-JP" altLang="en-US" kern="1200" dirty="0" smtClean="0"/>
              <a:t>えムナウ　（児玉宏之）</a:t>
            </a:r>
            <a:endParaRPr lang="en-US" altLang="ja-JP" kern="1200" dirty="0" smtClean="0"/>
          </a:p>
          <a:p>
            <a:pPr marL="342900" lvl="0" indent="-342900" algn="l" fontAlgn="auto">
              <a:spcAft>
                <a:spcPts val="0"/>
              </a:spcAft>
              <a:defRPr/>
            </a:pPr>
            <a:r>
              <a:rPr kumimoji="0" lang="en-US" altLang="ja-JP" dirty="0" smtClean="0">
                <a:solidFill>
                  <a:schemeClr val="tx2"/>
                </a:solidFill>
                <a:hlinkClick r:id="rId2"/>
              </a:rPr>
              <a:t>http://mnow.jp/</a:t>
            </a:r>
          </a:p>
          <a:p>
            <a:pPr marL="342900" lvl="0" indent="-342900" algn="l" fontAlgn="auto">
              <a:spcAft>
                <a:spcPts val="0"/>
              </a:spcAft>
              <a:defRPr/>
            </a:pPr>
            <a:r>
              <a:rPr kumimoji="0" lang="en-US" altLang="ja-JP" dirty="0" smtClean="0">
                <a:solidFill>
                  <a:schemeClr val="tx2"/>
                </a:solidFill>
                <a:hlinkClick r:id="rId2"/>
              </a:rPr>
              <a:t>http://mnow.wankuma.com/</a:t>
            </a:r>
            <a:endParaRPr kumimoji="0" lang="en-US" altLang="ja-JP" dirty="0" smtClean="0">
              <a:solidFill>
                <a:schemeClr val="tx2"/>
              </a:solidFill>
            </a:endParaRPr>
          </a:p>
          <a:p>
            <a:pPr marL="342900" lvl="0" indent="-342900" algn="l" fontAlgn="auto">
              <a:spcAft>
                <a:spcPts val="0"/>
              </a:spcAft>
              <a:defRPr/>
            </a:pPr>
            <a:r>
              <a:rPr kumimoji="0" lang="en-US" altLang="ja-JP" dirty="0" smtClean="0">
                <a:solidFill>
                  <a:schemeClr val="tx2"/>
                </a:solidFill>
                <a:hlinkClick r:id="rId3"/>
              </a:rPr>
              <a:t>http://blogs.wankuma.com/mnow/</a:t>
            </a:r>
            <a:endParaRPr kumimoji="0" lang="en-US" altLang="ja-JP" dirty="0" smtClean="0">
              <a:solidFill>
                <a:schemeClr val="tx2"/>
              </a:solidFill>
            </a:endParaRPr>
          </a:p>
          <a:p>
            <a:pPr marL="342900" lvl="0" indent="-342900" algn="l" fontAlgn="auto">
              <a:spcAft>
                <a:spcPts val="0"/>
              </a:spcAft>
              <a:defRPr/>
            </a:pPr>
            <a:r>
              <a:rPr kumimoji="0" lang="en-US" altLang="ja-JP" dirty="0" smtClean="0">
                <a:solidFill>
                  <a:schemeClr val="tx2"/>
                </a:solidFill>
                <a:hlinkClick r:id="rId4"/>
              </a:rPr>
              <a:t>http://www.ailight.jp/blog/mnow/</a:t>
            </a:r>
            <a:endParaRPr kumimoji="0" lang="en-US" altLang="ja-JP" dirty="0" smtClean="0">
              <a:solidFill>
                <a:schemeClr val="tx2"/>
              </a:solidFill>
            </a:endParaRPr>
          </a:p>
          <a:p>
            <a:endParaRPr kumimoji="1" lang="ja-JP" altLang="en-US" dirty="0"/>
          </a:p>
        </p:txBody>
      </p:sp>
      <p:pic>
        <p:nvPicPr>
          <p:cNvPr id="6" name="コンテンツ プレースホルダ 9" descr="uxlablogo.bmp"/>
          <p:cNvPicPr>
            <a:picLocks noChangeAspect="1"/>
          </p:cNvPicPr>
          <p:nvPr/>
        </p:nvPicPr>
        <p:blipFill>
          <a:blip r:embed="rId5" cstate="print"/>
          <a:stretch>
            <a:fillRect/>
          </a:stretch>
        </p:blipFill>
        <p:spPr>
          <a:xfrm>
            <a:off x="380459" y="5129071"/>
            <a:ext cx="2905657" cy="871697"/>
          </a:xfrm>
          <a:prstGeom prst="rect">
            <a:avLst/>
          </a:prstGeom>
        </p:spPr>
      </p:pic>
      <p:pic>
        <p:nvPicPr>
          <p:cNvPr id="7" name="図 6" descr="kuma.jpg"/>
          <p:cNvPicPr>
            <a:picLocks noChangeAspect="1"/>
          </p:cNvPicPr>
          <p:nvPr/>
        </p:nvPicPr>
        <p:blipFill>
          <a:blip r:embed="rId6"/>
          <a:stretch>
            <a:fillRect/>
          </a:stretch>
        </p:blipFill>
        <p:spPr>
          <a:xfrm>
            <a:off x="6215074" y="5143512"/>
            <a:ext cx="2449303" cy="857256"/>
          </a:xfrm>
          <a:prstGeom prst="rect">
            <a:avLst/>
          </a:prstGeom>
        </p:spPr>
      </p:pic>
      <p:pic>
        <p:nvPicPr>
          <p:cNvPr id="8" name="図 7" descr="mnowlogo.jpg"/>
          <p:cNvPicPr>
            <a:picLocks noChangeAspect="1"/>
          </p:cNvPicPr>
          <p:nvPr/>
        </p:nvPicPr>
        <p:blipFill>
          <a:blip r:embed="rId7" cstate="print"/>
          <a:stretch>
            <a:fillRect/>
          </a:stretch>
        </p:blipFill>
        <p:spPr>
          <a:xfrm>
            <a:off x="3337145" y="5143512"/>
            <a:ext cx="2857518" cy="857256"/>
          </a:xfrm>
          <a:prstGeom prst="rect">
            <a:avLst/>
          </a:prstGeom>
        </p:spPr>
      </p:pic>
      <p:pic>
        <p:nvPicPr>
          <p:cNvPr id="9" name="図 8" descr="MVP_Horizontal_FullColor.png"/>
          <p:cNvPicPr>
            <a:picLocks noChangeAspect="1"/>
          </p:cNvPicPr>
          <p:nvPr/>
        </p:nvPicPr>
        <p:blipFill>
          <a:blip r:embed="rId8"/>
          <a:stretch>
            <a:fillRect/>
          </a:stretch>
        </p:blipFill>
        <p:spPr>
          <a:xfrm>
            <a:off x="6000760" y="1785926"/>
            <a:ext cx="2105868" cy="85725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神は死んだ</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ソフトウェアの再利用、部品化</a:t>
            </a:r>
            <a:endParaRPr lang="en-US" altLang="ja-JP" dirty="0" smtClean="0"/>
          </a:p>
          <a:p>
            <a:pPr lvl="1"/>
            <a:r>
              <a:rPr lang="ja-JP" altLang="en-US" dirty="0" smtClean="0"/>
              <a:t>構造化プログラミング</a:t>
            </a:r>
            <a:endParaRPr lang="en-US" altLang="ja-JP" dirty="0" smtClean="0"/>
          </a:p>
          <a:p>
            <a:pPr lvl="1"/>
            <a:r>
              <a:rPr lang="ja-JP" altLang="en-US" dirty="0" smtClean="0"/>
              <a:t>手続きや関数</a:t>
            </a:r>
            <a:endParaRPr lang="en-US" altLang="ja-JP" dirty="0" smtClean="0"/>
          </a:p>
          <a:p>
            <a:pPr lvl="1"/>
            <a:r>
              <a:rPr lang="ja-JP" altLang="en-US" dirty="0" smtClean="0"/>
              <a:t>構成単位のブラックボックス化</a:t>
            </a:r>
            <a:endParaRPr lang="en-US" altLang="ja-JP" dirty="0" smtClean="0"/>
          </a:p>
          <a:p>
            <a:pPr lvl="1"/>
            <a:r>
              <a:rPr lang="ja-JP" altLang="en-US" dirty="0" smtClean="0"/>
              <a:t>部品化を推進する仕組み</a:t>
            </a:r>
            <a:endParaRPr lang="en-US" altLang="ja-JP" dirty="0" smtClean="0"/>
          </a:p>
          <a:p>
            <a:pPr lvl="1"/>
            <a:r>
              <a:rPr lang="ja-JP" altLang="en-US" dirty="0" smtClean="0"/>
              <a:t>弱い</a:t>
            </a:r>
            <a:r>
              <a:rPr lang="zh-TW" altLang="en-US" dirty="0" smtClean="0"/>
              <a:t>結合度、</a:t>
            </a:r>
            <a:r>
              <a:rPr lang="ja-JP" altLang="en-US" dirty="0" smtClean="0"/>
              <a:t>強い</a:t>
            </a:r>
            <a:r>
              <a:rPr lang="zh-TW" altLang="en-US" dirty="0" smtClean="0"/>
              <a:t>凝集度</a:t>
            </a:r>
            <a:endParaRPr lang="en-US" altLang="ja-JP" dirty="0" smtClean="0"/>
          </a:p>
          <a:p>
            <a:pPr lvl="1"/>
            <a:r>
              <a:rPr lang="ja-JP" altLang="en-US" dirty="0" smtClean="0"/>
              <a:t>ロジックの整理と再分化</a:t>
            </a:r>
            <a:endParaRPr lang="en-US" altLang="ja-JP" dirty="0" smtClean="0"/>
          </a:p>
          <a:p>
            <a:pPr lvl="1"/>
            <a:r>
              <a:rPr lang="ja-JP" altLang="en-US" dirty="0" smtClean="0"/>
              <a:t>基本データ型からは脱却できず</a:t>
            </a:r>
            <a:endParaRPr lang="en-US" altLang="ja-JP" dirty="0" smtClean="0"/>
          </a:p>
          <a:p>
            <a:pPr lvl="1"/>
            <a:endParaRPr lang="en-US" altLang="ja-JP"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構造化プログラミング</a:t>
            </a:r>
            <a:endParaRPr lang="en-US" altLang="ja-JP" b="1" dirty="0" smtClean="0"/>
          </a:p>
          <a:p>
            <a:pPr lvl="1"/>
            <a:r>
              <a:rPr lang="ja-JP" altLang="en-US" dirty="0" smtClean="0"/>
              <a:t>メイン処理は大まかに記述</a:t>
            </a:r>
            <a:endParaRPr lang="en-US" altLang="ja-JP" dirty="0" smtClean="0"/>
          </a:p>
          <a:p>
            <a:pPr lvl="1"/>
            <a:r>
              <a:rPr lang="ja-JP" altLang="en-US" dirty="0" smtClean="0"/>
              <a:t>サブルーチンで詳細を実装</a:t>
            </a:r>
            <a:endParaRPr lang="en-US" altLang="ja-JP" dirty="0" smtClean="0"/>
          </a:p>
          <a:p>
            <a:pPr lvl="2"/>
            <a:r>
              <a:rPr lang="ja-JP" altLang="en-US" dirty="0" smtClean="0"/>
              <a:t>同じ値を渡せば常に同じ結果が得られる</a:t>
            </a:r>
            <a:endParaRPr lang="en-US" altLang="ja-JP" dirty="0" smtClean="0"/>
          </a:p>
          <a:p>
            <a:pPr lvl="2"/>
            <a:r>
              <a:rPr lang="ja-JP" altLang="en-US" dirty="0" smtClean="0"/>
              <a:t>データと機能は直交（データを機能で順に処理加工していく）</a:t>
            </a:r>
            <a:endParaRPr lang="en-US" altLang="ja-JP" dirty="0" smtClean="0"/>
          </a:p>
          <a:p>
            <a:pPr lvl="2"/>
            <a:r>
              <a:rPr lang="ja-JP" altLang="en-US" dirty="0" smtClean="0"/>
              <a:t>プログラムのモジュール性を高める</a:t>
            </a:r>
            <a:endParaRPr lang="en-US" altLang="ja-JP"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構造化プログラミング構成要素</a:t>
            </a:r>
            <a:endParaRPr lang="en-US" altLang="ja-JP" b="1" dirty="0" smtClean="0"/>
          </a:p>
          <a:p>
            <a:pPr lvl="1"/>
            <a:r>
              <a:rPr lang="ja-JP" altLang="en-US" dirty="0" smtClean="0"/>
              <a:t>順次</a:t>
            </a:r>
            <a:endParaRPr lang="en-US" altLang="ja-JP" dirty="0" smtClean="0"/>
          </a:p>
          <a:p>
            <a:pPr lvl="2"/>
            <a:r>
              <a:rPr lang="ja-JP" altLang="en-US" dirty="0" smtClean="0"/>
              <a:t>プログラムに記された</a:t>
            </a:r>
            <a:r>
              <a:rPr lang="en-US" altLang="ja-JP" dirty="0" smtClean="0"/>
              <a:t/>
            </a:r>
            <a:br>
              <a:rPr lang="en-US" altLang="ja-JP" dirty="0" smtClean="0"/>
            </a:br>
            <a:r>
              <a:rPr lang="ja-JP" altLang="en-US" dirty="0" smtClean="0"/>
              <a:t>順に逐次処理を</a:t>
            </a:r>
            <a:r>
              <a:rPr lang="en-US" altLang="ja-JP" dirty="0" smtClean="0"/>
              <a:t/>
            </a:r>
            <a:br>
              <a:rPr lang="en-US" altLang="ja-JP" dirty="0" smtClean="0"/>
            </a:br>
            <a:r>
              <a:rPr lang="ja-JP" altLang="en-US" dirty="0" smtClean="0"/>
              <a:t>行なっていく</a:t>
            </a:r>
            <a:endParaRPr lang="en-US" altLang="ja-JP" dirty="0" smtClean="0"/>
          </a:p>
        </p:txBody>
      </p:sp>
      <p:sp>
        <p:nvSpPr>
          <p:cNvPr id="4" name="フローチャート: 処理 3"/>
          <p:cNvSpPr/>
          <p:nvPr/>
        </p:nvSpPr>
        <p:spPr>
          <a:xfrm>
            <a:off x="5786446" y="2214554"/>
            <a:ext cx="1428760" cy="100013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ローチャート: 処理 4"/>
          <p:cNvSpPr/>
          <p:nvPr/>
        </p:nvSpPr>
        <p:spPr>
          <a:xfrm>
            <a:off x="5786446" y="3857628"/>
            <a:ext cx="1428760" cy="100013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矢印コネクタ 6"/>
          <p:cNvCxnSpPr>
            <a:stCxn id="4" idx="2"/>
            <a:endCxn id="5" idx="0"/>
          </p:cNvCxnSpPr>
          <p:nvPr/>
        </p:nvCxnSpPr>
        <p:spPr>
          <a:xfrm rot="5400000">
            <a:off x="6179355" y="3536157"/>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直線矢印コネクタ 7"/>
          <p:cNvCxnSpPr>
            <a:endCxn id="4" idx="0"/>
          </p:cNvCxnSpPr>
          <p:nvPr/>
        </p:nvCxnSpPr>
        <p:spPr>
          <a:xfrm rot="5400000">
            <a:off x="6357950" y="207167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a:stCxn id="5" idx="2"/>
          </p:cNvCxnSpPr>
          <p:nvPr/>
        </p:nvCxnSpPr>
        <p:spPr>
          <a:xfrm rot="5400000">
            <a:off x="6357950" y="500063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構造化プログラミング構成要素</a:t>
            </a:r>
            <a:endParaRPr lang="en-US" altLang="ja-JP" b="1" dirty="0" smtClean="0"/>
          </a:p>
          <a:p>
            <a:pPr lvl="1"/>
            <a:r>
              <a:rPr lang="ja-JP" altLang="en-US" dirty="0" smtClean="0"/>
              <a:t>反復</a:t>
            </a:r>
            <a:endParaRPr lang="en-US" altLang="ja-JP" dirty="0" smtClean="0"/>
          </a:p>
          <a:p>
            <a:pPr lvl="2"/>
            <a:r>
              <a:rPr lang="ja-JP" altLang="en-US" dirty="0" smtClean="0"/>
              <a:t>一定の条件が</a:t>
            </a:r>
            <a:r>
              <a:rPr lang="en-US" altLang="ja-JP" dirty="0" smtClean="0"/>
              <a:t/>
            </a:r>
            <a:br>
              <a:rPr lang="en-US" altLang="ja-JP" dirty="0" smtClean="0"/>
            </a:br>
            <a:r>
              <a:rPr lang="ja-JP" altLang="en-US" dirty="0" smtClean="0"/>
              <a:t>満たされている間</a:t>
            </a:r>
            <a:r>
              <a:rPr lang="en-US" altLang="ja-JP" dirty="0" smtClean="0"/>
              <a:t/>
            </a:r>
            <a:br>
              <a:rPr lang="en-US" altLang="ja-JP" dirty="0" smtClean="0"/>
            </a:br>
            <a:r>
              <a:rPr lang="ja-JP" altLang="en-US" dirty="0" smtClean="0"/>
              <a:t>処理を繰り返す</a:t>
            </a:r>
            <a:endParaRPr lang="en-US" altLang="ja-JP" dirty="0" smtClean="0"/>
          </a:p>
        </p:txBody>
      </p:sp>
      <p:sp>
        <p:nvSpPr>
          <p:cNvPr id="4" name="フローチャート: 処理 3"/>
          <p:cNvSpPr/>
          <p:nvPr/>
        </p:nvSpPr>
        <p:spPr>
          <a:xfrm>
            <a:off x="5715008" y="2428868"/>
            <a:ext cx="1571636" cy="100013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矢印コネクタ 6"/>
          <p:cNvCxnSpPr>
            <a:stCxn id="4" idx="2"/>
          </p:cNvCxnSpPr>
          <p:nvPr/>
        </p:nvCxnSpPr>
        <p:spPr>
          <a:xfrm rot="5400000">
            <a:off x="6178561" y="3750471"/>
            <a:ext cx="643736"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直線矢印コネクタ 7"/>
          <p:cNvCxnSpPr>
            <a:endCxn id="4" idx="0"/>
          </p:cNvCxnSpPr>
          <p:nvPr/>
        </p:nvCxnSpPr>
        <p:spPr>
          <a:xfrm rot="5400000">
            <a:off x="6180149" y="2106603"/>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 name="フローチャート : 判断 9"/>
          <p:cNvSpPr/>
          <p:nvPr/>
        </p:nvSpPr>
        <p:spPr>
          <a:xfrm>
            <a:off x="5715008" y="4071942"/>
            <a:ext cx="1571636" cy="121444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図形 19"/>
          <p:cNvCxnSpPr>
            <a:stCxn id="10" idx="1"/>
          </p:cNvCxnSpPr>
          <p:nvPr/>
        </p:nvCxnSpPr>
        <p:spPr>
          <a:xfrm rot="10800000">
            <a:off x="5214942" y="1928803"/>
            <a:ext cx="500066" cy="2750363"/>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26" name="直線矢印コネクタ 25"/>
          <p:cNvCxnSpPr/>
          <p:nvPr/>
        </p:nvCxnSpPr>
        <p:spPr>
          <a:xfrm>
            <a:off x="5214942" y="1928802"/>
            <a:ext cx="128588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a:stCxn id="10" idx="2"/>
          </p:cNvCxnSpPr>
          <p:nvPr/>
        </p:nvCxnSpPr>
        <p:spPr>
          <a:xfrm rot="5400000">
            <a:off x="6179355" y="5607859"/>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構造化プログラミング構成要素</a:t>
            </a:r>
            <a:endParaRPr lang="en-US" altLang="ja-JP" b="1" dirty="0" smtClean="0"/>
          </a:p>
          <a:p>
            <a:pPr lvl="1"/>
            <a:r>
              <a:rPr lang="ja-JP" altLang="en-US" dirty="0" smtClean="0"/>
              <a:t>分岐</a:t>
            </a:r>
            <a:endParaRPr lang="en-US" altLang="ja-JP" dirty="0" smtClean="0"/>
          </a:p>
          <a:p>
            <a:pPr lvl="2"/>
            <a:r>
              <a:rPr lang="ja-JP" altLang="en-US" dirty="0" smtClean="0"/>
              <a:t>条件が成立するか</a:t>
            </a:r>
            <a:r>
              <a:rPr lang="en-US" altLang="ja-JP" dirty="0" smtClean="0"/>
              <a:t/>
            </a:r>
            <a:br>
              <a:rPr lang="en-US" altLang="ja-JP" dirty="0" smtClean="0"/>
            </a:br>
            <a:r>
              <a:rPr lang="ja-JP" altLang="en-US" dirty="0" smtClean="0"/>
              <a:t>どうかで</a:t>
            </a:r>
            <a:r>
              <a:rPr lang="en-US" altLang="ja-JP" dirty="0" smtClean="0"/>
              <a:t/>
            </a:r>
            <a:br>
              <a:rPr lang="en-US" altLang="ja-JP" dirty="0" smtClean="0"/>
            </a:br>
            <a:r>
              <a:rPr lang="ja-JP" altLang="en-US" smtClean="0"/>
              <a:t>処理を振り分ける</a:t>
            </a:r>
            <a:endParaRPr lang="en-US" altLang="ja-JP" dirty="0" smtClean="0"/>
          </a:p>
        </p:txBody>
      </p:sp>
      <p:sp>
        <p:nvSpPr>
          <p:cNvPr id="4" name="フローチャート: 処理 3"/>
          <p:cNvSpPr/>
          <p:nvPr/>
        </p:nvSpPr>
        <p:spPr>
          <a:xfrm>
            <a:off x="4357686" y="3429000"/>
            <a:ext cx="1571636" cy="100013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矢印コネクタ 6"/>
          <p:cNvCxnSpPr>
            <a:stCxn id="4" idx="2"/>
          </p:cNvCxnSpPr>
          <p:nvPr/>
        </p:nvCxnSpPr>
        <p:spPr>
          <a:xfrm rot="5400000">
            <a:off x="4821239" y="4750603"/>
            <a:ext cx="643736"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直線矢印コネクタ 7"/>
          <p:cNvCxnSpPr>
            <a:endCxn id="10" idx="0"/>
          </p:cNvCxnSpPr>
          <p:nvPr/>
        </p:nvCxnSpPr>
        <p:spPr>
          <a:xfrm rot="5400000">
            <a:off x="6108303" y="1893469"/>
            <a:ext cx="4992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 name="フローチャート : 判断 9"/>
          <p:cNvSpPr/>
          <p:nvPr/>
        </p:nvSpPr>
        <p:spPr>
          <a:xfrm>
            <a:off x="5572132" y="2143116"/>
            <a:ext cx="1571636" cy="121444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図形 19"/>
          <p:cNvCxnSpPr>
            <a:stCxn id="10" idx="3"/>
            <a:endCxn id="21" idx="0"/>
          </p:cNvCxnSpPr>
          <p:nvPr/>
        </p:nvCxnSpPr>
        <p:spPr>
          <a:xfrm>
            <a:off x="7143768" y="2750339"/>
            <a:ext cx="642942" cy="678661"/>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21" name="フローチャート: 処理 20"/>
          <p:cNvSpPr/>
          <p:nvPr/>
        </p:nvSpPr>
        <p:spPr>
          <a:xfrm>
            <a:off x="7000892" y="3429000"/>
            <a:ext cx="1571636" cy="100013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a:stCxn id="21" idx="2"/>
          </p:cNvCxnSpPr>
          <p:nvPr/>
        </p:nvCxnSpPr>
        <p:spPr>
          <a:xfrm rot="5400000">
            <a:off x="7464445" y="4750603"/>
            <a:ext cx="643736"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図形 23"/>
          <p:cNvCxnSpPr>
            <a:stCxn id="10" idx="1"/>
            <a:endCxn id="4" idx="0"/>
          </p:cNvCxnSpPr>
          <p:nvPr/>
        </p:nvCxnSpPr>
        <p:spPr>
          <a:xfrm rot="10800000" flipV="1">
            <a:off x="5143504" y="2750338"/>
            <a:ext cx="428628" cy="678661"/>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en-US" b="1" dirty="0" smtClean="0"/>
              <a:t>Go to</a:t>
            </a:r>
            <a:r>
              <a:rPr lang="ja-JP" altLang="en-US" b="1" dirty="0" smtClean="0"/>
              <a:t> 文有害論</a:t>
            </a:r>
            <a:endParaRPr lang="en-US" altLang="ja-JP" b="1" dirty="0" smtClean="0"/>
          </a:p>
          <a:p>
            <a:pPr lvl="1"/>
            <a:r>
              <a:rPr lang="ja-JP" altLang="en-US" dirty="0" smtClean="0"/>
              <a:t>プログラムの処理の流れを変え、プログラムリスト上の特定の場所へ移行させる。</a:t>
            </a:r>
            <a:endParaRPr lang="en-US" altLang="ja-JP" dirty="0" smtClean="0"/>
          </a:p>
          <a:p>
            <a:pPr lvl="1"/>
            <a:r>
              <a:rPr lang="ja-JP" altLang="en-US" dirty="0" smtClean="0"/>
              <a:t>プログラムを記述する上で非常に強力だが、プログラムの構造がつかみにくい難点がある。</a:t>
            </a:r>
            <a:endParaRPr lang="en-US" altLang="ja-JP" dirty="0" smtClean="0"/>
          </a:p>
          <a:p>
            <a:pPr lvl="1"/>
            <a:r>
              <a:rPr lang="ja-JP" altLang="en-US" dirty="0" smtClean="0"/>
              <a:t>構造化プログラミングでは基本構造を上手に使えば</a:t>
            </a:r>
            <a:r>
              <a:rPr lang="en-US" altLang="ja-JP" dirty="0" err="1" smtClean="0"/>
              <a:t>goto</a:t>
            </a:r>
            <a:r>
              <a:rPr lang="ja-JP" altLang="en-US" dirty="0" smtClean="0"/>
              <a:t>文自体なくてもアルゴリズムを記述できる。</a:t>
            </a:r>
            <a:endParaRPr lang="en-US" altLang="ja-JP"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構造化の鏡</a:t>
            </a:r>
            <a:endParaRPr lang="en-US" altLang="ja-JP" b="1" dirty="0" smtClean="0"/>
          </a:p>
          <a:p>
            <a:pPr lvl="1"/>
            <a:r>
              <a:rPr lang="ja-JP" altLang="en-US" dirty="0" smtClean="0"/>
              <a:t>たとえばこんな構造のプログラム</a:t>
            </a:r>
            <a:endParaRPr lang="en-US" altLang="ja-JP" dirty="0" smtClean="0"/>
          </a:p>
        </p:txBody>
      </p:sp>
      <p:sp>
        <p:nvSpPr>
          <p:cNvPr id="4" name="フローチャート: 処理 3"/>
          <p:cNvSpPr/>
          <p:nvPr/>
        </p:nvSpPr>
        <p:spPr>
          <a:xfrm>
            <a:off x="3286116" y="435769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矢印コネクタ 4"/>
          <p:cNvCxnSpPr>
            <a:stCxn id="32" idx="2"/>
            <a:endCxn id="4" idx="0"/>
          </p:cNvCxnSpPr>
          <p:nvPr/>
        </p:nvCxnSpPr>
        <p:spPr>
          <a:xfrm rot="5400000">
            <a:off x="3643306" y="425053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直線矢印コネクタ 5"/>
          <p:cNvCxnSpPr>
            <a:stCxn id="12" idx="2"/>
            <a:endCxn id="7" idx="0"/>
          </p:cNvCxnSpPr>
          <p:nvPr/>
        </p:nvCxnSpPr>
        <p:spPr>
          <a:xfrm rot="5400000">
            <a:off x="2500298" y="275033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フローチャート : 判断 6"/>
          <p:cNvSpPr/>
          <p:nvPr/>
        </p:nvSpPr>
        <p:spPr>
          <a:xfrm>
            <a:off x="2143108" y="285749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図形 7"/>
          <p:cNvCxnSpPr>
            <a:stCxn id="7" idx="3"/>
            <a:endCxn id="32" idx="0"/>
          </p:cNvCxnSpPr>
          <p:nvPr/>
        </p:nvCxnSpPr>
        <p:spPr>
          <a:xfrm>
            <a:off x="3071802" y="3143248"/>
            <a:ext cx="678661" cy="428628"/>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9" name="直線矢印コネクタ 8"/>
          <p:cNvCxnSpPr/>
          <p:nvPr/>
        </p:nvCxnSpPr>
        <p:spPr>
          <a:xfrm>
            <a:off x="1857356" y="350043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直線矢印コネクタ 9"/>
          <p:cNvCxnSpPr>
            <a:stCxn id="7" idx="2"/>
            <a:endCxn id="20" idx="0"/>
          </p:cNvCxnSpPr>
          <p:nvPr/>
        </p:nvCxnSpPr>
        <p:spPr>
          <a:xfrm rot="5400000">
            <a:off x="2500298" y="35361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フローチャート : 端子 11"/>
          <p:cNvSpPr/>
          <p:nvPr/>
        </p:nvSpPr>
        <p:spPr>
          <a:xfrm>
            <a:off x="2143108" y="2357430"/>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ローチャート: 処理 19"/>
          <p:cNvSpPr/>
          <p:nvPr/>
        </p:nvSpPr>
        <p:spPr>
          <a:xfrm>
            <a:off x="2143108" y="364331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ローチャート : 判断 31"/>
          <p:cNvSpPr/>
          <p:nvPr/>
        </p:nvSpPr>
        <p:spPr>
          <a:xfrm>
            <a:off x="3286116" y="357187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図形 35"/>
          <p:cNvCxnSpPr>
            <a:stCxn id="43" idx="1"/>
          </p:cNvCxnSpPr>
          <p:nvPr/>
        </p:nvCxnSpPr>
        <p:spPr>
          <a:xfrm rot="10800000">
            <a:off x="1857356" y="3500438"/>
            <a:ext cx="285752" cy="107157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42" name="フローチャート : 端子 41"/>
          <p:cNvSpPr/>
          <p:nvPr/>
        </p:nvSpPr>
        <p:spPr>
          <a:xfrm>
            <a:off x="2143108"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フローチャート : 判断 42"/>
          <p:cNvSpPr/>
          <p:nvPr/>
        </p:nvSpPr>
        <p:spPr>
          <a:xfrm>
            <a:off x="2143108" y="428625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矢印コネクタ 48"/>
          <p:cNvCxnSpPr>
            <a:stCxn id="20" idx="2"/>
            <a:endCxn id="43" idx="0"/>
          </p:cNvCxnSpPr>
          <p:nvPr/>
        </p:nvCxnSpPr>
        <p:spPr>
          <a:xfrm rot="5400000">
            <a:off x="2521309" y="4200110"/>
            <a:ext cx="17229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直線矢印コネクタ 54"/>
          <p:cNvCxnSpPr>
            <a:stCxn id="43" idx="2"/>
            <a:endCxn id="42" idx="0"/>
          </p:cNvCxnSpPr>
          <p:nvPr/>
        </p:nvCxnSpPr>
        <p:spPr>
          <a:xfrm rot="5400000">
            <a:off x="2500298" y="496491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5" name="図形 64"/>
          <p:cNvCxnSpPr>
            <a:stCxn id="32" idx="3"/>
            <a:endCxn id="67" idx="0"/>
          </p:cNvCxnSpPr>
          <p:nvPr/>
        </p:nvCxnSpPr>
        <p:spPr>
          <a:xfrm>
            <a:off x="4214810" y="3857628"/>
            <a:ext cx="607223" cy="2143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67" name="フローチャート : 端子 66"/>
          <p:cNvSpPr/>
          <p:nvPr/>
        </p:nvSpPr>
        <p:spPr>
          <a:xfrm>
            <a:off x="4357686" y="4071942"/>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フローチャート : 端子 69"/>
          <p:cNvSpPr/>
          <p:nvPr/>
        </p:nvSpPr>
        <p:spPr>
          <a:xfrm>
            <a:off x="3286116"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 name="直線矢印コネクタ 70"/>
          <p:cNvCxnSpPr>
            <a:stCxn id="4" idx="2"/>
            <a:endCxn id="70" idx="0"/>
          </p:cNvCxnSpPr>
          <p:nvPr/>
        </p:nvCxnSpPr>
        <p:spPr>
          <a:xfrm rot="5400000">
            <a:off x="3628598" y="4950209"/>
            <a:ext cx="2437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ダイクストラはかく語りき</a:t>
            </a:r>
            <a:endParaRPr kumimoji="1" lang="ja-JP" altLang="en-US" dirty="0"/>
          </a:p>
        </p:txBody>
      </p:sp>
      <p:sp>
        <p:nvSpPr>
          <p:cNvPr id="3" name="コンテンツ プレースホルダ 2"/>
          <p:cNvSpPr>
            <a:spLocks noGrp="1"/>
          </p:cNvSpPr>
          <p:nvPr>
            <p:ph idx="1"/>
          </p:nvPr>
        </p:nvSpPr>
        <p:spPr/>
        <p:txBody>
          <a:bodyPr/>
          <a:lstStyle/>
          <a:p>
            <a:r>
              <a:rPr lang="ja-JP" altLang="en-US" b="1" dirty="0" smtClean="0"/>
              <a:t>構造化の鏡</a:t>
            </a:r>
            <a:endParaRPr lang="en-US" altLang="ja-JP" b="1" dirty="0" smtClean="0"/>
          </a:p>
          <a:p>
            <a:pPr lvl="1"/>
            <a:r>
              <a:rPr lang="ja-JP" altLang="en-US" dirty="0" smtClean="0"/>
              <a:t>基本構造で一か所の出口アルゴリズムを記述</a:t>
            </a:r>
            <a:endParaRPr lang="en-US" altLang="ja-JP" dirty="0" smtClean="0"/>
          </a:p>
        </p:txBody>
      </p:sp>
      <p:sp>
        <p:nvSpPr>
          <p:cNvPr id="4" name="フローチャート: 処理 3"/>
          <p:cNvSpPr/>
          <p:nvPr/>
        </p:nvSpPr>
        <p:spPr>
          <a:xfrm>
            <a:off x="4143372" y="3357562"/>
            <a:ext cx="599782" cy="2689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矢印コネクタ 4"/>
          <p:cNvCxnSpPr>
            <a:stCxn id="32" idx="2"/>
            <a:endCxn id="4" idx="0"/>
          </p:cNvCxnSpPr>
          <p:nvPr/>
        </p:nvCxnSpPr>
        <p:spPr>
          <a:xfrm rot="5400000">
            <a:off x="4382030" y="3296270"/>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直線矢印コネクタ 5"/>
          <p:cNvCxnSpPr>
            <a:stCxn id="12" idx="2"/>
            <a:endCxn id="7" idx="0"/>
          </p:cNvCxnSpPr>
          <p:nvPr/>
        </p:nvCxnSpPr>
        <p:spPr>
          <a:xfrm rot="5400000">
            <a:off x="3643837" y="2439014"/>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フローチャート : 判断 6"/>
          <p:cNvSpPr/>
          <p:nvPr/>
        </p:nvSpPr>
        <p:spPr>
          <a:xfrm>
            <a:off x="3405179" y="2500306"/>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図形 7"/>
          <p:cNvCxnSpPr>
            <a:stCxn id="7" idx="3"/>
            <a:endCxn id="32" idx="0"/>
          </p:cNvCxnSpPr>
          <p:nvPr/>
        </p:nvCxnSpPr>
        <p:spPr>
          <a:xfrm>
            <a:off x="4004961" y="2663593"/>
            <a:ext cx="438302" cy="244930"/>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9" name="直線矢印コネクタ 8"/>
          <p:cNvCxnSpPr/>
          <p:nvPr/>
        </p:nvCxnSpPr>
        <p:spPr>
          <a:xfrm>
            <a:off x="3220631" y="2867701"/>
            <a:ext cx="461370" cy="90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直線矢印コネクタ 9"/>
          <p:cNvCxnSpPr>
            <a:stCxn id="7" idx="2"/>
            <a:endCxn id="20" idx="0"/>
          </p:cNvCxnSpPr>
          <p:nvPr/>
        </p:nvCxnSpPr>
        <p:spPr>
          <a:xfrm rot="5400000">
            <a:off x="3643837" y="2888053"/>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フローチャート : 端子 11"/>
          <p:cNvSpPr/>
          <p:nvPr/>
        </p:nvSpPr>
        <p:spPr>
          <a:xfrm>
            <a:off x="3405179" y="2214554"/>
            <a:ext cx="599782" cy="163287"/>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ローチャート: 処理 19"/>
          <p:cNvSpPr/>
          <p:nvPr/>
        </p:nvSpPr>
        <p:spPr>
          <a:xfrm>
            <a:off x="3405179" y="2949345"/>
            <a:ext cx="599782" cy="2689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ローチャート : 判断 31"/>
          <p:cNvSpPr/>
          <p:nvPr/>
        </p:nvSpPr>
        <p:spPr>
          <a:xfrm>
            <a:off x="4143372" y="2908523"/>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図形 35"/>
          <p:cNvCxnSpPr>
            <a:stCxn id="43" idx="1"/>
          </p:cNvCxnSpPr>
          <p:nvPr/>
        </p:nvCxnSpPr>
        <p:spPr>
          <a:xfrm rot="10800000">
            <a:off x="3220631" y="2867701"/>
            <a:ext cx="184548" cy="612326"/>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43" name="フローチャート : 判断 42"/>
          <p:cNvSpPr/>
          <p:nvPr/>
        </p:nvSpPr>
        <p:spPr>
          <a:xfrm>
            <a:off x="3405179" y="3316740"/>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矢印コネクタ 48"/>
          <p:cNvCxnSpPr>
            <a:stCxn id="20" idx="2"/>
            <a:endCxn id="43" idx="0"/>
          </p:cNvCxnSpPr>
          <p:nvPr/>
        </p:nvCxnSpPr>
        <p:spPr>
          <a:xfrm rot="5400000">
            <a:off x="3655844" y="3267455"/>
            <a:ext cx="98453"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直線矢印コネクタ 54"/>
          <p:cNvCxnSpPr>
            <a:stCxn id="43" idx="2"/>
          </p:cNvCxnSpPr>
          <p:nvPr/>
        </p:nvCxnSpPr>
        <p:spPr>
          <a:xfrm rot="16200000" flipH="1">
            <a:off x="3534288" y="3814095"/>
            <a:ext cx="357192" cy="1562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5" name="図形 64"/>
          <p:cNvCxnSpPr>
            <a:stCxn id="32" idx="3"/>
          </p:cNvCxnSpPr>
          <p:nvPr/>
        </p:nvCxnSpPr>
        <p:spPr>
          <a:xfrm>
            <a:off x="4743154" y="3071810"/>
            <a:ext cx="406303" cy="928694"/>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71" name="直線矢印コネクタ 70"/>
          <p:cNvCxnSpPr>
            <a:stCxn id="4" idx="2"/>
          </p:cNvCxnSpPr>
          <p:nvPr/>
        </p:nvCxnSpPr>
        <p:spPr>
          <a:xfrm rot="5400000">
            <a:off x="4252170" y="3809412"/>
            <a:ext cx="374001" cy="81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24" name="グループ化 23"/>
          <p:cNvGrpSpPr/>
          <p:nvPr/>
        </p:nvGrpSpPr>
        <p:grpSpPr>
          <a:xfrm flipV="1">
            <a:off x="791739" y="4214818"/>
            <a:ext cx="2214578" cy="1714512"/>
            <a:chOff x="1857356" y="2357430"/>
            <a:chExt cx="3429024" cy="3000396"/>
          </a:xfrm>
        </p:grpSpPr>
        <p:sp>
          <p:nvSpPr>
            <p:cNvPr id="25" name="フローチャート: 処理 24"/>
            <p:cNvSpPr/>
            <p:nvPr/>
          </p:nvSpPr>
          <p:spPr>
            <a:xfrm>
              <a:off x="3286116" y="435769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矢印コネクタ 25"/>
            <p:cNvCxnSpPr>
              <a:stCxn id="35" idx="2"/>
              <a:endCxn id="25" idx="0"/>
            </p:cNvCxnSpPr>
            <p:nvPr/>
          </p:nvCxnSpPr>
          <p:spPr>
            <a:xfrm rot="5400000">
              <a:off x="3643306" y="425053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直線矢印コネクタ 26"/>
            <p:cNvCxnSpPr>
              <a:stCxn id="33" idx="2"/>
              <a:endCxn id="28" idx="0"/>
            </p:cNvCxnSpPr>
            <p:nvPr/>
          </p:nvCxnSpPr>
          <p:spPr>
            <a:xfrm rot="5400000">
              <a:off x="2500298" y="275033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フローチャート : 判断 27"/>
            <p:cNvSpPr/>
            <p:nvPr/>
          </p:nvSpPr>
          <p:spPr>
            <a:xfrm>
              <a:off x="2143108" y="285749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図形 28"/>
            <p:cNvCxnSpPr>
              <a:stCxn id="28" idx="3"/>
              <a:endCxn id="35" idx="0"/>
            </p:cNvCxnSpPr>
            <p:nvPr/>
          </p:nvCxnSpPr>
          <p:spPr>
            <a:xfrm>
              <a:off x="3071802" y="3143248"/>
              <a:ext cx="678661" cy="428628"/>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p:nvPr/>
          </p:nvCxnSpPr>
          <p:spPr>
            <a:xfrm>
              <a:off x="1857356" y="350043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直線矢印コネクタ 30"/>
            <p:cNvCxnSpPr>
              <a:stCxn id="28" idx="2"/>
              <a:endCxn id="34" idx="0"/>
            </p:cNvCxnSpPr>
            <p:nvPr/>
          </p:nvCxnSpPr>
          <p:spPr>
            <a:xfrm rot="5400000">
              <a:off x="2500298" y="35361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3" name="フローチャート : 端子 32"/>
            <p:cNvSpPr/>
            <p:nvPr/>
          </p:nvSpPr>
          <p:spPr>
            <a:xfrm>
              <a:off x="2143108" y="2357430"/>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ローチャート: 処理 33"/>
            <p:cNvSpPr/>
            <p:nvPr/>
          </p:nvSpPr>
          <p:spPr>
            <a:xfrm>
              <a:off x="2143108" y="364331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フローチャート : 判断 34"/>
            <p:cNvSpPr/>
            <p:nvPr/>
          </p:nvSpPr>
          <p:spPr>
            <a:xfrm>
              <a:off x="3286116" y="357187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図形 36"/>
            <p:cNvCxnSpPr>
              <a:stCxn id="39" idx="1"/>
            </p:cNvCxnSpPr>
            <p:nvPr/>
          </p:nvCxnSpPr>
          <p:spPr>
            <a:xfrm rot="10800000">
              <a:off x="1857356" y="3500438"/>
              <a:ext cx="285752" cy="107157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38" name="フローチャート : 端子 37"/>
            <p:cNvSpPr/>
            <p:nvPr/>
          </p:nvSpPr>
          <p:spPr>
            <a:xfrm>
              <a:off x="2143108"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ローチャート : 判断 38"/>
            <p:cNvSpPr/>
            <p:nvPr/>
          </p:nvSpPr>
          <p:spPr>
            <a:xfrm>
              <a:off x="2143108" y="428625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p:cNvCxnSpPr>
              <a:stCxn id="34" idx="2"/>
              <a:endCxn id="39" idx="0"/>
            </p:cNvCxnSpPr>
            <p:nvPr/>
          </p:nvCxnSpPr>
          <p:spPr>
            <a:xfrm rot="5400000">
              <a:off x="2521309" y="4200110"/>
              <a:ext cx="17229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直線矢印コネクタ 40"/>
            <p:cNvCxnSpPr>
              <a:stCxn id="39" idx="2"/>
              <a:endCxn id="38" idx="0"/>
            </p:cNvCxnSpPr>
            <p:nvPr/>
          </p:nvCxnSpPr>
          <p:spPr>
            <a:xfrm rot="5400000">
              <a:off x="2500298" y="496491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図形 43"/>
            <p:cNvCxnSpPr>
              <a:stCxn id="35" idx="3"/>
              <a:endCxn id="45" idx="0"/>
            </p:cNvCxnSpPr>
            <p:nvPr/>
          </p:nvCxnSpPr>
          <p:spPr>
            <a:xfrm>
              <a:off x="4214810" y="3857628"/>
              <a:ext cx="607223" cy="2143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45" name="フローチャート : 端子 44"/>
            <p:cNvSpPr/>
            <p:nvPr/>
          </p:nvSpPr>
          <p:spPr>
            <a:xfrm>
              <a:off x="4357686" y="4071942"/>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フローチャート : 端子 45"/>
            <p:cNvSpPr/>
            <p:nvPr/>
          </p:nvSpPr>
          <p:spPr>
            <a:xfrm>
              <a:off x="3286116"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 name="直線矢印コネクタ 46"/>
            <p:cNvCxnSpPr>
              <a:stCxn id="25" idx="2"/>
              <a:endCxn id="46" idx="0"/>
            </p:cNvCxnSpPr>
            <p:nvPr/>
          </p:nvCxnSpPr>
          <p:spPr>
            <a:xfrm rot="5400000">
              <a:off x="3628598" y="4950209"/>
              <a:ext cx="2437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48" name="正方形/長方形 47"/>
          <p:cNvSpPr/>
          <p:nvPr/>
        </p:nvSpPr>
        <p:spPr>
          <a:xfrm flipV="1">
            <a:off x="434549" y="4000504"/>
            <a:ext cx="5072098" cy="71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フローチャート: 処理 50"/>
          <p:cNvSpPr/>
          <p:nvPr/>
        </p:nvSpPr>
        <p:spPr>
          <a:xfrm flipV="1">
            <a:off x="4143372" y="4445941"/>
            <a:ext cx="599782" cy="268943"/>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矢印コネクタ 51"/>
          <p:cNvCxnSpPr>
            <a:stCxn id="61" idx="2"/>
            <a:endCxn id="51" idx="0"/>
          </p:cNvCxnSpPr>
          <p:nvPr/>
        </p:nvCxnSpPr>
        <p:spPr>
          <a:xfrm rot="16200000" flipV="1">
            <a:off x="4382030" y="4775150"/>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直線矢印コネクタ 52"/>
          <p:cNvCxnSpPr>
            <a:stCxn id="59" idx="2"/>
            <a:endCxn id="54" idx="0"/>
          </p:cNvCxnSpPr>
          <p:nvPr/>
        </p:nvCxnSpPr>
        <p:spPr>
          <a:xfrm rot="16200000" flipV="1">
            <a:off x="3643837" y="5632406"/>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フローチャート : 判断 53"/>
          <p:cNvSpPr/>
          <p:nvPr/>
        </p:nvSpPr>
        <p:spPr>
          <a:xfrm flipV="1">
            <a:off x="3405179" y="5245566"/>
            <a:ext cx="599782" cy="326574"/>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6" name="図形 55"/>
          <p:cNvCxnSpPr>
            <a:stCxn id="54" idx="3"/>
            <a:endCxn id="61" idx="0"/>
          </p:cNvCxnSpPr>
          <p:nvPr/>
        </p:nvCxnSpPr>
        <p:spPr>
          <a:xfrm flipV="1">
            <a:off x="4004961" y="5163923"/>
            <a:ext cx="438302" cy="244930"/>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57" name="直線矢印コネクタ 56"/>
          <p:cNvCxnSpPr/>
          <p:nvPr/>
        </p:nvCxnSpPr>
        <p:spPr>
          <a:xfrm flipV="1">
            <a:off x="3220631" y="5203837"/>
            <a:ext cx="461370" cy="90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8" name="直線矢印コネクタ 57"/>
          <p:cNvCxnSpPr>
            <a:stCxn id="54" idx="2"/>
            <a:endCxn id="60" idx="0"/>
          </p:cNvCxnSpPr>
          <p:nvPr/>
        </p:nvCxnSpPr>
        <p:spPr>
          <a:xfrm rot="16200000" flipV="1">
            <a:off x="3643837" y="5183367"/>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9" name="フローチャート : 端子 58"/>
          <p:cNvSpPr/>
          <p:nvPr/>
        </p:nvSpPr>
        <p:spPr>
          <a:xfrm flipV="1">
            <a:off x="3405179" y="5694605"/>
            <a:ext cx="599782" cy="163287"/>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フローチャート: 処理 59"/>
          <p:cNvSpPr/>
          <p:nvPr/>
        </p:nvSpPr>
        <p:spPr>
          <a:xfrm flipV="1">
            <a:off x="3405179" y="4854158"/>
            <a:ext cx="599782" cy="268943"/>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フローチャート : 判断 60"/>
          <p:cNvSpPr/>
          <p:nvPr/>
        </p:nvSpPr>
        <p:spPr>
          <a:xfrm flipV="1">
            <a:off x="4143372" y="4837349"/>
            <a:ext cx="599782" cy="326574"/>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2" name="図形 61"/>
          <p:cNvCxnSpPr>
            <a:stCxn id="64" idx="1"/>
          </p:cNvCxnSpPr>
          <p:nvPr/>
        </p:nvCxnSpPr>
        <p:spPr>
          <a:xfrm rot="10800000" flipV="1">
            <a:off x="3220631" y="4592419"/>
            <a:ext cx="184548" cy="612326"/>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64" name="フローチャート : 判断 63"/>
          <p:cNvSpPr/>
          <p:nvPr/>
        </p:nvSpPr>
        <p:spPr>
          <a:xfrm flipV="1">
            <a:off x="3405179" y="4429132"/>
            <a:ext cx="599782" cy="326574"/>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6" name="直線矢印コネクタ 65"/>
          <p:cNvCxnSpPr>
            <a:stCxn id="60" idx="2"/>
            <a:endCxn id="64" idx="0"/>
          </p:cNvCxnSpPr>
          <p:nvPr/>
        </p:nvCxnSpPr>
        <p:spPr>
          <a:xfrm rot="16200000" flipV="1">
            <a:off x="3655844" y="4803965"/>
            <a:ext cx="98453"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直線矢印コネクタ 67"/>
          <p:cNvCxnSpPr>
            <a:stCxn id="64" idx="2"/>
          </p:cNvCxnSpPr>
          <p:nvPr/>
        </p:nvCxnSpPr>
        <p:spPr>
          <a:xfrm rot="5400000" flipH="1" flipV="1">
            <a:off x="3534289" y="4242723"/>
            <a:ext cx="357190" cy="1562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9" name="図形 68"/>
          <p:cNvCxnSpPr>
            <a:stCxn id="61" idx="3"/>
          </p:cNvCxnSpPr>
          <p:nvPr/>
        </p:nvCxnSpPr>
        <p:spPr>
          <a:xfrm flipV="1">
            <a:off x="4743154" y="4071942"/>
            <a:ext cx="406303" cy="928694"/>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74" name="直線矢印コネクタ 73"/>
          <p:cNvCxnSpPr>
            <a:stCxn id="51" idx="2"/>
          </p:cNvCxnSpPr>
          <p:nvPr/>
        </p:nvCxnSpPr>
        <p:spPr>
          <a:xfrm rot="16200000" flipV="1">
            <a:off x="4252171" y="4254849"/>
            <a:ext cx="373999" cy="81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75" name="グループ化 74"/>
          <p:cNvGrpSpPr/>
          <p:nvPr/>
        </p:nvGrpSpPr>
        <p:grpSpPr>
          <a:xfrm>
            <a:off x="791739" y="2214554"/>
            <a:ext cx="2214578" cy="1714512"/>
            <a:chOff x="1857356" y="2357430"/>
            <a:chExt cx="3429024" cy="3000396"/>
          </a:xfrm>
        </p:grpSpPr>
        <p:sp>
          <p:nvSpPr>
            <p:cNvPr id="76" name="フローチャート: 処理 75"/>
            <p:cNvSpPr/>
            <p:nvPr/>
          </p:nvSpPr>
          <p:spPr>
            <a:xfrm>
              <a:off x="3286116" y="435769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矢印コネクタ 76"/>
            <p:cNvCxnSpPr>
              <a:stCxn id="85" idx="2"/>
              <a:endCxn id="76" idx="0"/>
            </p:cNvCxnSpPr>
            <p:nvPr/>
          </p:nvCxnSpPr>
          <p:spPr>
            <a:xfrm rot="5400000">
              <a:off x="3643306" y="425053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8" name="直線矢印コネクタ 77"/>
            <p:cNvCxnSpPr>
              <a:stCxn id="83" idx="2"/>
              <a:endCxn id="79" idx="0"/>
            </p:cNvCxnSpPr>
            <p:nvPr/>
          </p:nvCxnSpPr>
          <p:spPr>
            <a:xfrm rot="5400000">
              <a:off x="2500298" y="2750339"/>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9" name="フローチャート : 判断 78"/>
            <p:cNvSpPr/>
            <p:nvPr/>
          </p:nvSpPr>
          <p:spPr>
            <a:xfrm>
              <a:off x="2143108" y="285749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 name="図形 79"/>
            <p:cNvCxnSpPr>
              <a:stCxn id="79" idx="3"/>
              <a:endCxn id="85" idx="0"/>
            </p:cNvCxnSpPr>
            <p:nvPr/>
          </p:nvCxnSpPr>
          <p:spPr>
            <a:xfrm>
              <a:off x="3071802" y="3143248"/>
              <a:ext cx="678661" cy="428628"/>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p:nvPr/>
          </p:nvCxnSpPr>
          <p:spPr>
            <a:xfrm>
              <a:off x="1857356" y="350043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2" name="直線矢印コネクタ 81"/>
            <p:cNvCxnSpPr>
              <a:stCxn id="79" idx="2"/>
              <a:endCxn id="84" idx="0"/>
            </p:cNvCxnSpPr>
            <p:nvPr/>
          </p:nvCxnSpPr>
          <p:spPr>
            <a:xfrm rot="5400000">
              <a:off x="2500298" y="353615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3" name="フローチャート : 端子 82"/>
            <p:cNvSpPr/>
            <p:nvPr/>
          </p:nvSpPr>
          <p:spPr>
            <a:xfrm>
              <a:off x="2143108" y="2357430"/>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フローチャート: 処理 83"/>
            <p:cNvSpPr/>
            <p:nvPr/>
          </p:nvSpPr>
          <p:spPr>
            <a:xfrm>
              <a:off x="2143108" y="3643314"/>
              <a:ext cx="928694" cy="47065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フローチャート : 判断 84"/>
            <p:cNvSpPr/>
            <p:nvPr/>
          </p:nvSpPr>
          <p:spPr>
            <a:xfrm>
              <a:off x="3286116" y="357187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 name="図形 85"/>
            <p:cNvCxnSpPr>
              <a:stCxn id="88" idx="1"/>
            </p:cNvCxnSpPr>
            <p:nvPr/>
          </p:nvCxnSpPr>
          <p:spPr>
            <a:xfrm rot="10800000">
              <a:off x="1857356" y="3500438"/>
              <a:ext cx="285752" cy="107157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87" name="フローチャート : 端子 86"/>
            <p:cNvSpPr/>
            <p:nvPr/>
          </p:nvSpPr>
          <p:spPr>
            <a:xfrm>
              <a:off x="2143108"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フローチャート : 判断 87"/>
            <p:cNvSpPr/>
            <p:nvPr/>
          </p:nvSpPr>
          <p:spPr>
            <a:xfrm>
              <a:off x="2143108" y="4286256"/>
              <a:ext cx="928694" cy="5715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 name="直線矢印コネクタ 88"/>
            <p:cNvCxnSpPr>
              <a:stCxn id="84" idx="2"/>
              <a:endCxn id="88" idx="0"/>
            </p:cNvCxnSpPr>
            <p:nvPr/>
          </p:nvCxnSpPr>
          <p:spPr>
            <a:xfrm rot="5400000">
              <a:off x="2521309" y="4200110"/>
              <a:ext cx="17229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0" name="直線矢印コネクタ 89"/>
            <p:cNvCxnSpPr>
              <a:stCxn id="88" idx="2"/>
              <a:endCxn id="87" idx="0"/>
            </p:cNvCxnSpPr>
            <p:nvPr/>
          </p:nvCxnSpPr>
          <p:spPr>
            <a:xfrm rot="5400000">
              <a:off x="2500298" y="496491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1" name="図形 90"/>
            <p:cNvCxnSpPr>
              <a:stCxn id="85" idx="3"/>
              <a:endCxn id="92" idx="0"/>
            </p:cNvCxnSpPr>
            <p:nvPr/>
          </p:nvCxnSpPr>
          <p:spPr>
            <a:xfrm>
              <a:off x="4214810" y="3857628"/>
              <a:ext cx="607223" cy="214314"/>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92" name="フローチャート : 端子 91"/>
            <p:cNvSpPr/>
            <p:nvPr/>
          </p:nvSpPr>
          <p:spPr>
            <a:xfrm>
              <a:off x="4357686" y="4071942"/>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フローチャート : 端子 92"/>
            <p:cNvSpPr/>
            <p:nvPr/>
          </p:nvSpPr>
          <p:spPr>
            <a:xfrm>
              <a:off x="3286116" y="5072074"/>
              <a:ext cx="928694" cy="285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 name="直線矢印コネクタ 93"/>
            <p:cNvCxnSpPr>
              <a:stCxn id="76" idx="2"/>
              <a:endCxn id="93" idx="0"/>
            </p:cNvCxnSpPr>
            <p:nvPr/>
          </p:nvCxnSpPr>
          <p:spPr>
            <a:xfrm rot="5400000">
              <a:off x="3628598" y="4950209"/>
              <a:ext cx="2437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105" name="フローチャート: 処理 104"/>
          <p:cNvSpPr/>
          <p:nvPr/>
        </p:nvSpPr>
        <p:spPr>
          <a:xfrm>
            <a:off x="6816344" y="3357562"/>
            <a:ext cx="599782" cy="2689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 name="直線矢印コネクタ 105"/>
          <p:cNvCxnSpPr>
            <a:stCxn id="114" idx="2"/>
            <a:endCxn id="105" idx="0"/>
          </p:cNvCxnSpPr>
          <p:nvPr/>
        </p:nvCxnSpPr>
        <p:spPr>
          <a:xfrm rot="5400000">
            <a:off x="7055002" y="3296270"/>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7" name="直線矢印コネクタ 106"/>
          <p:cNvCxnSpPr>
            <a:stCxn id="112" idx="2"/>
            <a:endCxn id="108" idx="0"/>
          </p:cNvCxnSpPr>
          <p:nvPr/>
        </p:nvCxnSpPr>
        <p:spPr>
          <a:xfrm rot="5400000">
            <a:off x="6316809" y="2439014"/>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8" name="フローチャート : 判断 107"/>
          <p:cNvSpPr/>
          <p:nvPr/>
        </p:nvSpPr>
        <p:spPr>
          <a:xfrm>
            <a:off x="6078151" y="2500306"/>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9" name="図形 108"/>
          <p:cNvCxnSpPr>
            <a:stCxn id="108" idx="3"/>
            <a:endCxn id="114" idx="0"/>
          </p:cNvCxnSpPr>
          <p:nvPr/>
        </p:nvCxnSpPr>
        <p:spPr>
          <a:xfrm>
            <a:off x="6677933" y="2663593"/>
            <a:ext cx="438302" cy="244930"/>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110" name="直線矢印コネクタ 109"/>
          <p:cNvCxnSpPr/>
          <p:nvPr/>
        </p:nvCxnSpPr>
        <p:spPr>
          <a:xfrm>
            <a:off x="5893603" y="2867701"/>
            <a:ext cx="461370" cy="90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1" name="直線矢印コネクタ 110"/>
          <p:cNvCxnSpPr>
            <a:stCxn id="108" idx="2"/>
            <a:endCxn id="113" idx="0"/>
          </p:cNvCxnSpPr>
          <p:nvPr/>
        </p:nvCxnSpPr>
        <p:spPr>
          <a:xfrm rot="5400000">
            <a:off x="6316809" y="2888053"/>
            <a:ext cx="122465"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12" name="フローチャート : 端子 111"/>
          <p:cNvSpPr/>
          <p:nvPr/>
        </p:nvSpPr>
        <p:spPr>
          <a:xfrm>
            <a:off x="6078151" y="2214554"/>
            <a:ext cx="599782" cy="163287"/>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フローチャート: 処理 112"/>
          <p:cNvSpPr/>
          <p:nvPr/>
        </p:nvSpPr>
        <p:spPr>
          <a:xfrm>
            <a:off x="6078151" y="2949345"/>
            <a:ext cx="599782" cy="2689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フローチャート : 判断 113"/>
          <p:cNvSpPr/>
          <p:nvPr/>
        </p:nvSpPr>
        <p:spPr>
          <a:xfrm>
            <a:off x="6816344" y="2908523"/>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 name="図形 114"/>
          <p:cNvCxnSpPr>
            <a:stCxn id="116" idx="1"/>
          </p:cNvCxnSpPr>
          <p:nvPr/>
        </p:nvCxnSpPr>
        <p:spPr>
          <a:xfrm rot="10800000">
            <a:off x="5893603" y="2867701"/>
            <a:ext cx="184548" cy="612326"/>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16" name="フローチャート : 判断 115"/>
          <p:cNvSpPr/>
          <p:nvPr/>
        </p:nvSpPr>
        <p:spPr>
          <a:xfrm>
            <a:off x="6078151" y="3316740"/>
            <a:ext cx="599782" cy="32657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 name="直線矢印コネクタ 116"/>
          <p:cNvCxnSpPr>
            <a:stCxn id="113" idx="2"/>
            <a:endCxn id="116" idx="0"/>
          </p:cNvCxnSpPr>
          <p:nvPr/>
        </p:nvCxnSpPr>
        <p:spPr>
          <a:xfrm rot="5400000">
            <a:off x="6328816" y="3267455"/>
            <a:ext cx="98453" cy="10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9" name="図形 118"/>
          <p:cNvCxnSpPr>
            <a:stCxn id="114" idx="3"/>
          </p:cNvCxnSpPr>
          <p:nvPr/>
        </p:nvCxnSpPr>
        <p:spPr>
          <a:xfrm>
            <a:off x="7416126" y="3071810"/>
            <a:ext cx="447975" cy="2000264"/>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131" name="直線矢印コネクタ 130"/>
          <p:cNvCxnSpPr>
            <a:stCxn id="105" idx="2"/>
          </p:cNvCxnSpPr>
          <p:nvPr/>
        </p:nvCxnSpPr>
        <p:spPr>
          <a:xfrm rot="16200000" flipH="1">
            <a:off x="6192903" y="4549836"/>
            <a:ext cx="1874197" cy="2753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2" name="直線矢印コネクタ 131"/>
          <p:cNvCxnSpPr/>
          <p:nvPr/>
        </p:nvCxnSpPr>
        <p:spPr>
          <a:xfrm rot="10800000">
            <a:off x="7149721" y="5072074"/>
            <a:ext cx="714382" cy="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6" name="直線矢印コネクタ 135"/>
          <p:cNvCxnSpPr/>
          <p:nvPr/>
        </p:nvCxnSpPr>
        <p:spPr>
          <a:xfrm rot="10800000">
            <a:off x="6363903" y="5500702"/>
            <a:ext cx="714382" cy="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7" name="フローチャート : 端子 136"/>
          <p:cNvSpPr/>
          <p:nvPr/>
        </p:nvSpPr>
        <p:spPr>
          <a:xfrm flipV="1">
            <a:off x="6078151" y="5715016"/>
            <a:ext cx="599782" cy="163287"/>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 name="直線矢印コネクタ 137"/>
          <p:cNvCxnSpPr>
            <a:stCxn id="116" idx="2"/>
            <a:endCxn id="137" idx="2"/>
          </p:cNvCxnSpPr>
          <p:nvPr/>
        </p:nvCxnSpPr>
        <p:spPr>
          <a:xfrm rot="5400000">
            <a:off x="5342191" y="4679165"/>
            <a:ext cx="207170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コンピュータ言語</a:t>
            </a:r>
            <a:endParaRPr lang="en-US" altLang="ja-JP" dirty="0" smtClean="0"/>
          </a:p>
          <a:p>
            <a:pPr lvl="1"/>
            <a:r>
              <a:rPr lang="en-US" altLang="ja-JP" dirty="0" smtClean="0"/>
              <a:t>1967</a:t>
            </a:r>
            <a:r>
              <a:rPr lang="ja-JP" altLang="en-US" dirty="0" smtClean="0"/>
              <a:t>年 </a:t>
            </a:r>
            <a:r>
              <a:rPr lang="en-US" dirty="0" smtClean="0"/>
              <a:t>Simula67	</a:t>
            </a:r>
            <a:r>
              <a:rPr lang="ja-JP" altLang="en-US" dirty="0" smtClean="0"/>
              <a:t>シミュレーション</a:t>
            </a:r>
            <a:endParaRPr lang="en-US" altLang="ja-JP" dirty="0" smtClean="0"/>
          </a:p>
          <a:p>
            <a:pPr lvl="1"/>
            <a:r>
              <a:rPr lang="en-US" altLang="ja-JP" dirty="0" smtClean="0"/>
              <a:t>1972</a:t>
            </a:r>
            <a:r>
              <a:rPr lang="ja-JP" altLang="en-US" dirty="0" smtClean="0"/>
              <a:t>年 </a:t>
            </a:r>
            <a:r>
              <a:rPr lang="en-US" dirty="0" smtClean="0"/>
              <a:t>Smalltalk</a:t>
            </a:r>
            <a:r>
              <a:rPr lang="en-US" altLang="ja-JP" dirty="0" smtClean="0"/>
              <a:t>	Alto</a:t>
            </a:r>
            <a:r>
              <a:rPr lang="ja-JP" altLang="en-US" dirty="0" smtClean="0"/>
              <a:t>の</a:t>
            </a:r>
            <a:r>
              <a:rPr lang="en-US" altLang="ja-JP" dirty="0" smtClean="0"/>
              <a:t>OS</a:t>
            </a:r>
          </a:p>
          <a:p>
            <a:pPr lvl="1"/>
            <a:r>
              <a:rPr lang="en-US" altLang="ja-JP" dirty="0" smtClean="0"/>
              <a:t>1978</a:t>
            </a:r>
            <a:r>
              <a:rPr lang="ja-JP" altLang="en-US" dirty="0" smtClean="0"/>
              <a:t>年 </a:t>
            </a:r>
            <a:r>
              <a:rPr lang="en-US" dirty="0" smtClean="0"/>
              <a:t>Modula-2</a:t>
            </a:r>
            <a:r>
              <a:rPr lang="en-US" altLang="ja-JP" dirty="0" smtClean="0"/>
              <a:t>	</a:t>
            </a:r>
            <a:r>
              <a:rPr lang="ja-JP" altLang="en-US" dirty="0" smtClean="0"/>
              <a:t>モジュールの概念</a:t>
            </a:r>
            <a:endParaRPr lang="en-US" altLang="ja-JP" dirty="0" smtClean="0"/>
          </a:p>
          <a:p>
            <a:pPr lvl="1"/>
            <a:r>
              <a:rPr lang="en-US" altLang="ja-JP" dirty="0" smtClean="0"/>
              <a:t>1979</a:t>
            </a:r>
            <a:r>
              <a:rPr lang="ja-JP" altLang="en-US" dirty="0" smtClean="0"/>
              <a:t>年 </a:t>
            </a:r>
            <a:r>
              <a:rPr lang="en-US" altLang="ja-JP" dirty="0" smtClean="0"/>
              <a:t>C++		C</a:t>
            </a:r>
            <a:r>
              <a:rPr lang="ja-JP" altLang="en-US" dirty="0" smtClean="0"/>
              <a:t>言語の拡張</a:t>
            </a:r>
            <a:endParaRPr lang="en-US" altLang="ja-JP" dirty="0" smtClean="0"/>
          </a:p>
          <a:p>
            <a:pPr lvl="1"/>
            <a:r>
              <a:rPr lang="en-US" altLang="ja-JP" dirty="0" smtClean="0"/>
              <a:t>1990</a:t>
            </a:r>
            <a:r>
              <a:rPr lang="ja-JP" altLang="en-US" dirty="0" smtClean="0"/>
              <a:t>年 </a:t>
            </a:r>
            <a:r>
              <a:rPr lang="en-US" altLang="ja-JP" dirty="0" smtClean="0"/>
              <a:t>Python		</a:t>
            </a:r>
            <a:r>
              <a:rPr lang="ja-JP" altLang="en-US" dirty="0" smtClean="0"/>
              <a:t>スクリプト言語</a:t>
            </a:r>
            <a:endParaRPr lang="en-US" altLang="ja-JP" dirty="0" smtClean="0"/>
          </a:p>
          <a:p>
            <a:pPr lvl="1"/>
            <a:r>
              <a:rPr lang="en-US" altLang="ja-JP" dirty="0" smtClean="0"/>
              <a:t>1991</a:t>
            </a:r>
            <a:r>
              <a:rPr lang="ja-JP" altLang="en-US" dirty="0" smtClean="0"/>
              <a:t>年 </a:t>
            </a:r>
            <a:r>
              <a:rPr lang="en-US" altLang="ja-JP" dirty="0" smtClean="0"/>
              <a:t>Java		</a:t>
            </a:r>
            <a:r>
              <a:rPr lang="ja-JP" altLang="en-US" dirty="0" smtClean="0"/>
              <a:t>仮想マシン上で動作</a:t>
            </a:r>
            <a:endParaRPr lang="en-US" altLang="ja-JP" dirty="0" smtClean="0"/>
          </a:p>
          <a:p>
            <a:pPr lvl="1"/>
            <a:r>
              <a:rPr lang="en-US" altLang="ja-JP" dirty="0" smtClean="0"/>
              <a:t>1993</a:t>
            </a:r>
            <a:r>
              <a:rPr lang="ja-JP" altLang="en-US" dirty="0" smtClean="0"/>
              <a:t>年 </a:t>
            </a:r>
            <a:r>
              <a:rPr lang="en-US" altLang="ja-JP" dirty="0" smtClean="0"/>
              <a:t>Ruby		</a:t>
            </a:r>
            <a:r>
              <a:rPr lang="ja-JP" altLang="en-US" dirty="0" smtClean="0"/>
              <a:t>スクリプト言語</a:t>
            </a:r>
            <a:endParaRPr lang="en-US" altLang="ja-JP" dirty="0" smtClean="0"/>
          </a:p>
          <a:p>
            <a:pPr lvl="1"/>
            <a:r>
              <a:rPr lang="en-US" altLang="ja-JP" dirty="0" smtClean="0"/>
              <a:t>2000</a:t>
            </a:r>
            <a:r>
              <a:rPr lang="ja-JP" altLang="en-US" dirty="0" smtClean="0"/>
              <a:t>年 </a:t>
            </a:r>
            <a:r>
              <a:rPr lang="en-US" altLang="ja-JP" dirty="0" smtClean="0"/>
              <a:t>C#			</a:t>
            </a:r>
            <a:r>
              <a:rPr lang="ja-JP" altLang="en-US" dirty="0" smtClean="0"/>
              <a:t>仮想マシン上で動作</a:t>
            </a:r>
            <a:endParaRPr lang="en-US" altLang="ja-JP"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en-US" dirty="0" smtClean="0"/>
              <a:t>Simula67</a:t>
            </a:r>
            <a:r>
              <a:rPr lang="en-US" altLang="ja-JP" dirty="0" smtClean="0"/>
              <a:t>	</a:t>
            </a:r>
            <a:r>
              <a:rPr lang="ja-JP" altLang="en-US" dirty="0" smtClean="0"/>
              <a:t>シミュレーション　</a:t>
            </a:r>
            <a:r>
              <a:rPr lang="en-US" altLang="ja-JP" dirty="0" smtClean="0"/>
              <a:t>1967</a:t>
            </a:r>
            <a:r>
              <a:rPr lang="ja-JP" altLang="en-US" dirty="0" smtClean="0"/>
              <a:t>年 </a:t>
            </a:r>
            <a:endParaRPr lang="en-US" altLang="ja-JP" dirty="0" smtClean="0"/>
          </a:p>
          <a:p>
            <a:pPr lvl="1"/>
            <a:r>
              <a:rPr lang="en-US" altLang="ja-JP" dirty="0" smtClean="0"/>
              <a:t>ALGOL 60 </a:t>
            </a:r>
            <a:r>
              <a:rPr lang="ja-JP" altLang="en-US" dirty="0" smtClean="0"/>
              <a:t>を拡張したシミュレーション用言語。</a:t>
            </a:r>
            <a:endParaRPr lang="en-US" altLang="ja-JP" dirty="0" smtClean="0"/>
          </a:p>
          <a:p>
            <a:pPr lvl="1"/>
            <a:r>
              <a:rPr lang="ja-JP" altLang="en-US" dirty="0" smtClean="0"/>
              <a:t>クラスとオブジェクトという概念をもつが、シミュレーションを行う単位という意味合いとシミュレーション前後の状態を保持するための目的で、オブジェクト指向プログラミングのスタイルという意味合いではない。</a:t>
            </a:r>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はじめに</a:t>
            </a:r>
            <a:endParaRPr lang="en-US" altLang="ja-JP" dirty="0" smtClean="0"/>
          </a:p>
          <a:p>
            <a:r>
              <a:rPr lang="ja-JP" altLang="en-US" dirty="0" smtClean="0"/>
              <a:t>時代的考察</a:t>
            </a:r>
            <a:endParaRPr lang="en-US" altLang="ja-JP" dirty="0" smtClean="0"/>
          </a:p>
          <a:p>
            <a:r>
              <a:rPr lang="ja-JP" altLang="en-US" dirty="0" smtClean="0"/>
              <a:t>神は死んだ</a:t>
            </a:r>
            <a:endParaRPr lang="en-US" altLang="ja-JP" dirty="0" smtClean="0"/>
          </a:p>
          <a:p>
            <a:r>
              <a:rPr lang="ja-JP" altLang="en-US" dirty="0" smtClean="0"/>
              <a:t>ダイクストラはかく語りき</a:t>
            </a:r>
            <a:endParaRPr lang="en-US" altLang="ja-JP" dirty="0" smtClean="0"/>
          </a:p>
          <a:p>
            <a:r>
              <a:rPr lang="ja-JP" altLang="en-US" dirty="0" smtClean="0"/>
              <a:t>悦ばしき知恵</a:t>
            </a:r>
            <a:endParaRPr lang="en-US" altLang="ja-JP" dirty="0" smtClean="0"/>
          </a:p>
          <a:p>
            <a:r>
              <a:rPr lang="ja-JP" altLang="en-US" dirty="0" smtClean="0"/>
              <a:t>曙光（しょこう）</a:t>
            </a:r>
            <a:endParaRPr lang="en-US" altLang="ja-JP" dirty="0" smtClean="0"/>
          </a:p>
          <a:p>
            <a:r>
              <a:rPr lang="ja-JP" altLang="en-US" dirty="0" smtClean="0"/>
              <a:t>まとめ</a:t>
            </a:r>
            <a:endParaRPr lang="en-US" altLang="ja-JP"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en-US" dirty="0" smtClean="0"/>
              <a:t>Smalltalk</a:t>
            </a:r>
            <a:r>
              <a:rPr lang="en-US" altLang="ja-JP" dirty="0" smtClean="0"/>
              <a:t>	1972</a:t>
            </a:r>
            <a:r>
              <a:rPr lang="ja-JP" altLang="en-US" dirty="0" smtClean="0"/>
              <a:t>年 </a:t>
            </a:r>
            <a:endParaRPr lang="en-US" altLang="ja-JP" dirty="0" smtClean="0"/>
          </a:p>
          <a:p>
            <a:pPr lvl="1"/>
            <a:r>
              <a:rPr lang="ja-JP" altLang="en-US" dirty="0" smtClean="0"/>
              <a:t>すべてをオブジェクトとそれらの間で交わされるメッセージ送信によって表現することを中心とする</a:t>
            </a:r>
            <a:r>
              <a:rPr lang="en-US" altLang="ja-JP" dirty="0" smtClean="0"/>
              <a:t>OS</a:t>
            </a:r>
            <a:r>
              <a:rPr lang="ja-JP" altLang="en-US" dirty="0" smtClean="0"/>
              <a:t>の概念も包括する環境。</a:t>
            </a:r>
            <a:endParaRPr lang="en-US" altLang="ja-JP" dirty="0" smtClean="0"/>
          </a:p>
          <a:p>
            <a:pPr lvl="1"/>
            <a:r>
              <a:rPr lang="ja-JP" altLang="en-US" dirty="0" smtClean="0"/>
              <a:t>オブジェクト指向という概念を構築した最初の言語。</a:t>
            </a:r>
            <a:endParaRPr lang="en-US" altLang="ja-JP" dirty="0" smtClean="0"/>
          </a:p>
          <a:p>
            <a:pPr lvl="1"/>
            <a:r>
              <a:rPr lang="ja-JP" altLang="en-US" dirty="0" smtClean="0"/>
              <a:t>この</a:t>
            </a:r>
            <a:r>
              <a:rPr lang="en-US" altLang="ja-JP" dirty="0" smtClean="0"/>
              <a:t>OS</a:t>
            </a:r>
            <a:r>
              <a:rPr lang="ja-JP" altLang="en-US" dirty="0" smtClean="0"/>
              <a:t>の環境は </a:t>
            </a:r>
            <a:r>
              <a:rPr lang="en-US" altLang="ja-JP" dirty="0" smtClean="0"/>
              <a:t>Mac</a:t>
            </a:r>
            <a:r>
              <a:rPr lang="ja-JP" altLang="en-US" dirty="0" smtClean="0"/>
              <a:t> や </a:t>
            </a:r>
            <a:r>
              <a:rPr lang="en-US" altLang="ja-JP" dirty="0" smtClean="0"/>
              <a:t>Windows</a:t>
            </a:r>
            <a:r>
              <a:rPr lang="ja-JP" altLang="en-US" dirty="0" smtClean="0"/>
              <a:t> というその後のパソコン環境に多大な影響を与えた、そういう意味では </a:t>
            </a:r>
            <a:r>
              <a:rPr lang="en-US" altLang="ja-JP" dirty="0" smtClean="0"/>
              <a:t>Mac</a:t>
            </a:r>
            <a:r>
              <a:rPr lang="ja-JP" altLang="en-US" dirty="0" smtClean="0"/>
              <a:t> や </a:t>
            </a:r>
            <a:r>
              <a:rPr lang="en-US" altLang="ja-JP" dirty="0" smtClean="0"/>
              <a:t>Windows</a:t>
            </a:r>
            <a:r>
              <a:rPr lang="ja-JP" altLang="en-US" dirty="0" smtClean="0"/>
              <a:t> という </a:t>
            </a:r>
            <a:r>
              <a:rPr lang="en-US" altLang="ja-JP" dirty="0" smtClean="0"/>
              <a:t>OS</a:t>
            </a:r>
            <a:r>
              <a:rPr lang="ja-JP" altLang="en-US" dirty="0" smtClean="0"/>
              <a:t> もオブジェクト指向である。</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en-US" dirty="0" smtClean="0"/>
              <a:t>Modula-2 </a:t>
            </a:r>
            <a:r>
              <a:rPr lang="en-US" altLang="ja-JP" dirty="0" smtClean="0"/>
              <a:t>	1978</a:t>
            </a:r>
            <a:r>
              <a:rPr lang="ja-JP" altLang="en-US" dirty="0" smtClean="0"/>
              <a:t>年 </a:t>
            </a:r>
            <a:endParaRPr lang="en-US" altLang="ja-JP" dirty="0" smtClean="0"/>
          </a:p>
          <a:p>
            <a:pPr lvl="1"/>
            <a:r>
              <a:rPr lang="ja-JP" altLang="en-US" dirty="0" smtClean="0"/>
              <a:t>汎用手続き型言語、構文の多くは</a:t>
            </a:r>
            <a:r>
              <a:rPr lang="en-US" altLang="ja-JP" dirty="0" smtClean="0"/>
              <a:t>Pascal</a:t>
            </a:r>
            <a:r>
              <a:rPr lang="ja-JP" altLang="en-US" dirty="0" smtClean="0"/>
              <a:t>言語に基いたもの、モジュールの概念を追加し、分割コンパイルやソフトウェア部品のライブラリ化による再利用が可能。</a:t>
            </a:r>
            <a:endParaRPr lang="en-US" altLang="ja-JP" dirty="0" smtClean="0"/>
          </a:p>
          <a:p>
            <a:pPr lvl="1"/>
            <a:r>
              <a:rPr lang="ja-JP" altLang="en-US" dirty="0" smtClean="0"/>
              <a:t>並行処理を可能にするコルーチンや、データ抽象化の機能を持つ。</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C++</a:t>
            </a:r>
            <a:r>
              <a:rPr lang="en-US" dirty="0" smtClean="0"/>
              <a:t> </a:t>
            </a:r>
            <a:r>
              <a:rPr lang="en-US" altLang="ja-JP" dirty="0" smtClean="0"/>
              <a:t>	1979</a:t>
            </a:r>
            <a:r>
              <a:rPr lang="ja-JP" altLang="en-US" dirty="0" smtClean="0"/>
              <a:t>年 </a:t>
            </a:r>
            <a:endParaRPr lang="en-US" altLang="ja-JP" dirty="0" smtClean="0"/>
          </a:p>
          <a:p>
            <a:pPr lvl="1"/>
            <a:r>
              <a:rPr lang="en-US" altLang="ja-JP" dirty="0" smtClean="0"/>
              <a:t>C</a:t>
            </a:r>
            <a:r>
              <a:rPr lang="ja-JP" altLang="en-US" dirty="0" smtClean="0"/>
              <a:t>言語の拡張として開発されたマルチパラダイムプログラミング言語。</a:t>
            </a:r>
            <a:endParaRPr lang="en-US" altLang="ja-JP" dirty="0" smtClean="0"/>
          </a:p>
          <a:p>
            <a:pPr lvl="1"/>
            <a:r>
              <a:rPr lang="ja-JP" altLang="en-US" dirty="0" smtClean="0"/>
              <a:t>クラス、インターフェース、仮想関数、多重定義、多重継承、テンプレート、例外処理というオブジェクト指向言語としての一通りの機能を持つ。</a:t>
            </a:r>
            <a:endParaRPr lang="en-US" altLang="ja-JP" dirty="0" smtClean="0"/>
          </a:p>
          <a:p>
            <a:pPr lvl="1"/>
            <a:r>
              <a:rPr lang="ja-JP" altLang="en-US" dirty="0" smtClean="0"/>
              <a:t>手続き型プログラミング・データ抽象・オブジェクト指向プログラミングばかりかジェネリックプログラミング・関数型プログラミング・メタプログラミングとしての拡張を模索。</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悦ばしき知恵</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C</a:t>
            </a:r>
            <a:r>
              <a:rPr lang="ja-JP" altLang="en-US" dirty="0" smtClean="0"/>
              <a:t>＃</a:t>
            </a:r>
            <a:r>
              <a:rPr lang="en-US" dirty="0" smtClean="0"/>
              <a:t> </a:t>
            </a:r>
            <a:r>
              <a:rPr lang="en-US" altLang="ja-JP" dirty="0" smtClean="0"/>
              <a:t>	2000</a:t>
            </a:r>
            <a:r>
              <a:rPr lang="ja-JP" altLang="en-US" dirty="0" smtClean="0"/>
              <a:t>年 </a:t>
            </a:r>
            <a:endParaRPr lang="en-US" altLang="ja-JP" dirty="0" smtClean="0"/>
          </a:p>
          <a:p>
            <a:pPr lvl="1"/>
            <a:r>
              <a:rPr lang="en-US" altLang="ja-JP" dirty="0" smtClean="0"/>
              <a:t>.NET</a:t>
            </a:r>
            <a:r>
              <a:rPr lang="ja-JP" altLang="en-US" dirty="0" smtClean="0"/>
              <a:t>戦略の一環として開発されたマルチパラダイムプログラミング言語。</a:t>
            </a:r>
            <a:endParaRPr lang="en-US" altLang="ja-JP" dirty="0" smtClean="0"/>
          </a:p>
          <a:p>
            <a:pPr lvl="1"/>
            <a:r>
              <a:rPr lang="ja-JP" altLang="en-US" dirty="0" smtClean="0"/>
              <a:t>手続き型プログラミング・データ抽象・オブジェクト指向プログラミングのみならず、ジェネリックプログラミング・関数型プログラミング・宣言型プログラミング・ドメイン特化モデリングによるコーディング補助の要素も取り入れていっている、管理されたアスペクト指向プログラム・並列処理の要素も模索されている。</a:t>
            </a:r>
            <a:endParaRPr lang="en-US" altLang="ja-JP" dirty="0" smtClean="0"/>
          </a:p>
          <a:p>
            <a:pPr lvl="1">
              <a:buNone/>
            </a:pP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オブジェクト指向の進化</a:t>
            </a:r>
            <a:endParaRPr lang="en-US" altLang="ja-JP" dirty="0" smtClean="0"/>
          </a:p>
          <a:p>
            <a:pPr lvl="1">
              <a:buNone/>
            </a:pPr>
            <a:endParaRPr lang="en-US" altLang="ja-JP" dirty="0" smtClean="0"/>
          </a:p>
          <a:p>
            <a:pPr lvl="1"/>
            <a:endParaRPr lang="en-US" altLang="ja-JP" dirty="0" smtClean="0"/>
          </a:p>
          <a:p>
            <a:pPr lvl="1"/>
            <a:endParaRPr lang="en-US" altLang="ja-JP" dirty="0" smtClean="0"/>
          </a:p>
          <a:p>
            <a:pPr lvl="1"/>
            <a:endParaRPr lang="en-US" altLang="ja-JP" dirty="0" smtClean="0"/>
          </a:p>
        </p:txBody>
      </p:sp>
      <p:sp>
        <p:nvSpPr>
          <p:cNvPr id="4" name="正方形/長方形 3"/>
          <p:cNvSpPr/>
          <p:nvPr/>
        </p:nvSpPr>
        <p:spPr>
          <a:xfrm>
            <a:off x="857224" y="1643050"/>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FORTRAN</a:t>
            </a:r>
          </a:p>
          <a:p>
            <a:pPr algn="ctr"/>
            <a:r>
              <a:rPr kumimoji="1" lang="en-US" altLang="ja-JP" dirty="0" smtClean="0"/>
              <a:t>COBOL</a:t>
            </a:r>
            <a:endParaRPr kumimoji="1" lang="ja-JP" altLang="en-US" dirty="0"/>
          </a:p>
        </p:txBody>
      </p:sp>
      <p:sp>
        <p:nvSpPr>
          <p:cNvPr id="5" name="正方形/長方形 4"/>
          <p:cNvSpPr/>
          <p:nvPr/>
        </p:nvSpPr>
        <p:spPr>
          <a:xfrm>
            <a:off x="500034" y="3214686"/>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ALGOL</a:t>
            </a:r>
            <a:endParaRPr kumimoji="1" lang="ja-JP" altLang="en-US" dirty="0"/>
          </a:p>
        </p:txBody>
      </p:sp>
      <p:sp>
        <p:nvSpPr>
          <p:cNvPr id="6" name="正方形/長方形 5"/>
          <p:cNvSpPr/>
          <p:nvPr/>
        </p:nvSpPr>
        <p:spPr>
          <a:xfrm>
            <a:off x="500034" y="4857760"/>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dirty="0" smtClean="0"/>
              <a:t>構造化プログラミング</a:t>
            </a:r>
            <a:endParaRPr kumimoji="1" lang="ja-JP" altLang="en-US" dirty="0"/>
          </a:p>
        </p:txBody>
      </p:sp>
      <p:sp>
        <p:nvSpPr>
          <p:cNvPr id="7" name="正方形/長方形 6"/>
          <p:cNvSpPr/>
          <p:nvPr/>
        </p:nvSpPr>
        <p:spPr>
          <a:xfrm>
            <a:off x="6858016" y="1643050"/>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Simula67</a:t>
            </a:r>
            <a:endParaRPr kumimoji="1" lang="ja-JP" altLang="en-US" dirty="0"/>
          </a:p>
        </p:txBody>
      </p:sp>
      <p:sp>
        <p:nvSpPr>
          <p:cNvPr id="8" name="正方形/長方形 7"/>
          <p:cNvSpPr/>
          <p:nvPr/>
        </p:nvSpPr>
        <p:spPr>
          <a:xfrm>
            <a:off x="6858016" y="2571744"/>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Smalltalk</a:t>
            </a:r>
            <a:endParaRPr kumimoji="1" lang="ja-JP" altLang="en-US" dirty="0"/>
          </a:p>
        </p:txBody>
      </p:sp>
      <p:sp>
        <p:nvSpPr>
          <p:cNvPr id="9" name="正方形/長方形 8"/>
          <p:cNvSpPr/>
          <p:nvPr/>
        </p:nvSpPr>
        <p:spPr>
          <a:xfrm>
            <a:off x="6858016" y="3571876"/>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Modula-2</a:t>
            </a:r>
            <a:endParaRPr kumimoji="1" lang="ja-JP" altLang="en-US" dirty="0"/>
          </a:p>
        </p:txBody>
      </p:sp>
      <p:sp>
        <p:nvSpPr>
          <p:cNvPr id="10" name="正方形/長方形 9"/>
          <p:cNvSpPr/>
          <p:nvPr/>
        </p:nvSpPr>
        <p:spPr>
          <a:xfrm>
            <a:off x="6858016" y="5072074"/>
            <a:ext cx="1428760"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C++</a:t>
            </a:r>
            <a:endParaRPr kumimoji="1" lang="ja-JP" altLang="en-US" dirty="0"/>
          </a:p>
        </p:txBody>
      </p:sp>
      <p:sp>
        <p:nvSpPr>
          <p:cNvPr id="11" name="円/楕円 10"/>
          <p:cNvSpPr/>
          <p:nvPr/>
        </p:nvSpPr>
        <p:spPr>
          <a:xfrm>
            <a:off x="3857620" y="2714620"/>
            <a:ext cx="1143008" cy="114300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オブジェクト指向</a:t>
            </a:r>
            <a:endParaRPr kumimoji="1" lang="ja-JP" altLang="en-US" dirty="0"/>
          </a:p>
        </p:txBody>
      </p:sp>
      <p:sp>
        <p:nvSpPr>
          <p:cNvPr id="16" name="右矢印 15"/>
          <p:cNvSpPr/>
          <p:nvPr/>
        </p:nvSpPr>
        <p:spPr>
          <a:xfrm rot="2304099">
            <a:off x="2576190" y="1587676"/>
            <a:ext cx="1214446" cy="1357322"/>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データ</a:t>
            </a:r>
            <a:endParaRPr kumimoji="1" lang="en-US" altLang="ja-JP" dirty="0" smtClean="0"/>
          </a:p>
          <a:p>
            <a:pPr algn="ctr"/>
            <a:r>
              <a:rPr lang="ja-JP" altLang="en-US" dirty="0" smtClean="0"/>
              <a:t>手続き</a:t>
            </a:r>
            <a:endParaRPr kumimoji="1" lang="ja-JP" altLang="en-US" dirty="0"/>
          </a:p>
        </p:txBody>
      </p:sp>
      <p:sp>
        <p:nvSpPr>
          <p:cNvPr id="17" name="右矢印 16"/>
          <p:cNvSpPr/>
          <p:nvPr/>
        </p:nvSpPr>
        <p:spPr>
          <a:xfrm>
            <a:off x="2071670" y="3000372"/>
            <a:ext cx="1785950" cy="785818"/>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ブロック構造</a:t>
            </a:r>
            <a:endParaRPr kumimoji="1" lang="ja-JP" altLang="en-US" dirty="0"/>
          </a:p>
        </p:txBody>
      </p:sp>
      <p:sp>
        <p:nvSpPr>
          <p:cNvPr id="18" name="右矢印 17"/>
          <p:cNvSpPr/>
          <p:nvPr/>
        </p:nvSpPr>
        <p:spPr>
          <a:xfrm rot="19849171">
            <a:off x="1960655" y="4063326"/>
            <a:ext cx="2552463" cy="1381182"/>
          </a:xfrm>
          <a:prstGeom prst="rightArrow">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lvl="1"/>
            <a:r>
              <a:rPr lang="ja-JP" altLang="en-US" dirty="0" smtClean="0"/>
              <a:t>弱い</a:t>
            </a:r>
            <a:r>
              <a:rPr lang="zh-TW" altLang="en-US" dirty="0" smtClean="0"/>
              <a:t>結合度</a:t>
            </a:r>
            <a:r>
              <a:rPr lang="ja-JP" altLang="en-US" dirty="0" smtClean="0"/>
              <a:t>・強い</a:t>
            </a:r>
            <a:r>
              <a:rPr lang="zh-TW" altLang="en-US" dirty="0" smtClean="0"/>
              <a:t>凝集度</a:t>
            </a:r>
            <a:r>
              <a:rPr lang="ja-JP" altLang="en-US" dirty="0" err="1" smtClean="0"/>
              <a:t>、</a:t>
            </a:r>
            <a:r>
              <a:rPr lang="ja-JP" altLang="en-US" dirty="0" smtClean="0"/>
              <a:t>部品化</a:t>
            </a:r>
            <a:endParaRPr lang="en-US" altLang="ja-JP" dirty="0" smtClean="0"/>
          </a:p>
        </p:txBody>
      </p:sp>
      <p:sp>
        <p:nvSpPr>
          <p:cNvPr id="20" name="左矢印 19"/>
          <p:cNvSpPr/>
          <p:nvPr/>
        </p:nvSpPr>
        <p:spPr>
          <a:xfrm rot="19871449">
            <a:off x="4629782" y="1444780"/>
            <a:ext cx="1805905" cy="1000132"/>
          </a:xfrm>
          <a:prstGeom prst="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クラス、継承</a:t>
            </a:r>
            <a:r>
              <a:rPr kumimoji="1" lang="en-US" altLang="ja-JP" dirty="0" smtClean="0"/>
              <a:t/>
            </a:r>
            <a:br>
              <a:rPr kumimoji="1" lang="en-US" altLang="ja-JP" dirty="0" smtClean="0"/>
            </a:br>
            <a:r>
              <a:rPr kumimoji="1" lang="ja-JP" altLang="en-US" dirty="0" smtClean="0"/>
              <a:t>オブジェクト</a:t>
            </a:r>
            <a:endParaRPr kumimoji="1" lang="ja-JP" altLang="en-US" dirty="0"/>
          </a:p>
        </p:txBody>
      </p:sp>
      <p:sp>
        <p:nvSpPr>
          <p:cNvPr id="21" name="左矢印 20"/>
          <p:cNvSpPr/>
          <p:nvPr/>
        </p:nvSpPr>
        <p:spPr>
          <a:xfrm rot="21207084">
            <a:off x="4980330" y="2457146"/>
            <a:ext cx="1805905" cy="1000132"/>
          </a:xfrm>
          <a:prstGeom prst="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オブジェクト</a:t>
            </a:r>
            <a:endParaRPr kumimoji="1" lang="en-US" altLang="ja-JP" dirty="0" smtClean="0"/>
          </a:p>
          <a:p>
            <a:pPr algn="ctr"/>
            <a:r>
              <a:rPr lang="ja-JP" altLang="en-US" dirty="0" smtClean="0"/>
              <a:t>メッセージ</a:t>
            </a:r>
            <a:endParaRPr kumimoji="1" lang="ja-JP" altLang="en-US" dirty="0"/>
          </a:p>
        </p:txBody>
      </p:sp>
      <p:sp>
        <p:nvSpPr>
          <p:cNvPr id="22" name="左矢印 21"/>
          <p:cNvSpPr/>
          <p:nvPr/>
        </p:nvSpPr>
        <p:spPr>
          <a:xfrm rot="326630">
            <a:off x="5012296" y="3388578"/>
            <a:ext cx="1805905" cy="1000132"/>
          </a:xfrm>
          <a:prstGeom prst="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dirty="0" smtClean="0"/>
              <a:t>カプセル化</a:t>
            </a:r>
            <a:endParaRPr lang="en-US" altLang="ja-JP" dirty="0" smtClean="0"/>
          </a:p>
          <a:p>
            <a:pPr algn="ctr"/>
            <a:r>
              <a:rPr kumimoji="1" lang="ja-JP" altLang="en-US" dirty="0" smtClean="0"/>
              <a:t>データ抽象化</a:t>
            </a:r>
            <a:endParaRPr kumimoji="1" lang="ja-JP" altLang="en-US" dirty="0"/>
          </a:p>
        </p:txBody>
      </p:sp>
      <p:sp>
        <p:nvSpPr>
          <p:cNvPr id="23" name="左矢印 22"/>
          <p:cNvSpPr/>
          <p:nvPr/>
        </p:nvSpPr>
        <p:spPr>
          <a:xfrm rot="1360514">
            <a:off x="4312686" y="4221386"/>
            <a:ext cx="2529648" cy="1355902"/>
          </a:xfrm>
          <a:prstGeom prst="lef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dirty="0" smtClean="0"/>
              <a:t>ポリモフィズム</a:t>
            </a:r>
            <a:endParaRPr lang="en-US" altLang="ja-JP" dirty="0" smtClean="0"/>
          </a:p>
          <a:p>
            <a:pPr algn="ctr"/>
            <a:r>
              <a:rPr lang="ja-JP" altLang="en-US" dirty="0" smtClean="0"/>
              <a:t>多重継承</a:t>
            </a:r>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今後の発展の方向</a:t>
            </a:r>
            <a:endParaRPr lang="en-US" altLang="ja-JP" dirty="0" smtClean="0"/>
          </a:p>
          <a:p>
            <a:pPr lvl="1"/>
            <a:r>
              <a:rPr lang="ja-JP" altLang="en-US" dirty="0" smtClean="0"/>
              <a:t>マルチパラダイム</a:t>
            </a:r>
            <a:endParaRPr lang="en-US" altLang="ja-JP" dirty="0" smtClean="0"/>
          </a:p>
          <a:p>
            <a:pPr lvl="1"/>
            <a:r>
              <a:rPr lang="ja-JP" altLang="en-US" dirty="0" smtClean="0"/>
              <a:t>非依存処理</a:t>
            </a:r>
            <a:endParaRPr lang="en-US" altLang="ja-JP" dirty="0" smtClean="0"/>
          </a:p>
          <a:p>
            <a:pPr lvl="1"/>
            <a:r>
              <a:rPr lang="ja-JP" altLang="en-US" dirty="0" smtClean="0"/>
              <a:t>自動プログラミング</a:t>
            </a:r>
            <a:endParaRPr lang="en-US" altLang="ja-JP" dirty="0" smtClean="0"/>
          </a:p>
          <a:p>
            <a:pPr lvl="1"/>
            <a:r>
              <a:rPr lang="ja-JP" altLang="en-US" dirty="0" smtClean="0"/>
              <a:t>分散コンピューティング</a:t>
            </a:r>
            <a:endParaRPr lang="en-US" altLang="ja-JP" dirty="0" smtClean="0"/>
          </a:p>
          <a:p>
            <a:pPr lvl="1"/>
            <a:r>
              <a:rPr lang="ja-JP" altLang="en-US" dirty="0" smtClean="0"/>
              <a:t>並列コンピューティング</a:t>
            </a:r>
            <a:endParaRPr lang="en-US" altLang="ja-JP" dirty="0" smtClean="0"/>
          </a:p>
          <a:p>
            <a:pPr lvl="1"/>
            <a:r>
              <a:rPr lang="ja-JP" altLang="en-US" dirty="0" smtClean="0"/>
              <a:t>ユビキタス</a:t>
            </a:r>
            <a:endParaRPr lang="en-US" altLang="ja-JP" dirty="0" smtClean="0"/>
          </a:p>
          <a:p>
            <a:pPr lvl="1"/>
            <a:r>
              <a:rPr lang="ja-JP" altLang="en-US" dirty="0" smtClean="0"/>
              <a:t>ケースツール</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マルチパラダイム 　言語構造</a:t>
            </a:r>
            <a:endParaRPr lang="en-US" altLang="ja-JP" dirty="0" smtClean="0"/>
          </a:p>
          <a:p>
            <a:pPr lvl="1"/>
            <a:r>
              <a:rPr lang="ja-JP" altLang="en-US" dirty="0" smtClean="0"/>
              <a:t>手続き型プログラミング</a:t>
            </a:r>
            <a:endParaRPr lang="en-US" altLang="ja-JP" dirty="0" smtClean="0"/>
          </a:p>
          <a:p>
            <a:pPr lvl="1"/>
            <a:r>
              <a:rPr lang="ja-JP" altLang="en-US" dirty="0" smtClean="0"/>
              <a:t>宣言型プログラミング</a:t>
            </a:r>
            <a:endParaRPr lang="en-US" altLang="ja-JP" dirty="0" smtClean="0"/>
          </a:p>
          <a:p>
            <a:pPr lvl="2"/>
            <a:r>
              <a:rPr lang="en-US" altLang="ja-JP" dirty="0" smtClean="0"/>
              <a:t>HTML</a:t>
            </a:r>
            <a:r>
              <a:rPr lang="ja-JP" altLang="en-US" dirty="0" smtClean="0"/>
              <a:t>・</a:t>
            </a:r>
            <a:r>
              <a:rPr lang="en-US" altLang="ja-JP" dirty="0" smtClean="0"/>
              <a:t>XML</a:t>
            </a:r>
            <a:r>
              <a:rPr lang="ja-JP" altLang="en-US" dirty="0" smtClean="0"/>
              <a:t>・</a:t>
            </a:r>
            <a:r>
              <a:rPr lang="en-US" altLang="ja-JP" dirty="0" smtClean="0"/>
              <a:t>SQL</a:t>
            </a:r>
            <a:r>
              <a:rPr lang="ja-JP" altLang="en-US" dirty="0" smtClean="0"/>
              <a:t>文も含める</a:t>
            </a:r>
            <a:endParaRPr lang="en-US" altLang="ja-JP" dirty="0" smtClean="0"/>
          </a:p>
          <a:p>
            <a:pPr lvl="2"/>
            <a:r>
              <a:rPr lang="ja-JP" altLang="en-US" dirty="0" smtClean="0"/>
              <a:t>関数型プログラミング</a:t>
            </a:r>
            <a:endParaRPr lang="en-US" altLang="ja-JP" dirty="0" smtClean="0"/>
          </a:p>
          <a:p>
            <a:pPr lvl="3"/>
            <a:r>
              <a:rPr lang="zh-TW" altLang="en-US" dirty="0" smtClean="0"/>
              <a:t>純粋関数型言語</a:t>
            </a:r>
            <a:r>
              <a:rPr lang="ja-JP" altLang="en-US" dirty="0" smtClean="0"/>
              <a:t>は変数を持たない</a:t>
            </a:r>
            <a:endParaRPr lang="en-US" altLang="ja-JP" dirty="0" smtClean="0"/>
          </a:p>
          <a:p>
            <a:pPr lvl="2"/>
            <a:r>
              <a:rPr lang="ja-JP" altLang="en-US" dirty="0" smtClean="0"/>
              <a:t>論理プログラミング</a:t>
            </a:r>
            <a:endParaRPr lang="en-US" altLang="ja-JP" dirty="0" smtClean="0"/>
          </a:p>
          <a:p>
            <a:pPr lvl="3"/>
            <a:r>
              <a:rPr lang="ja-JP" altLang="en-US" dirty="0" smtClean="0"/>
              <a:t>結論となるゴールを与え達成可能な解を求める</a:t>
            </a:r>
            <a:endParaRPr lang="en-US" altLang="ja-JP" dirty="0" smtClean="0"/>
          </a:p>
          <a:p>
            <a:pPr lvl="2"/>
            <a:r>
              <a:rPr lang="ja-JP" altLang="en-US" dirty="0" smtClean="0"/>
              <a:t>制約プログラミング</a:t>
            </a:r>
            <a:endParaRPr lang="en-US" altLang="ja-JP" dirty="0" smtClean="0"/>
          </a:p>
          <a:p>
            <a:pPr lvl="3"/>
            <a:r>
              <a:rPr lang="ja-JP" altLang="en-US" dirty="0" smtClean="0"/>
              <a:t>制約条件を与えそれを満たす解を求める</a:t>
            </a:r>
            <a:endParaRPr lang="en-US" altLang="ja-JP" dirty="0" smtClean="0"/>
          </a:p>
          <a:p>
            <a:pPr lvl="1">
              <a:buNone/>
            </a:pP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マルチパラダイム 　動作形態</a:t>
            </a:r>
            <a:endParaRPr lang="en-US" altLang="ja-JP" dirty="0" smtClean="0"/>
          </a:p>
          <a:p>
            <a:pPr lvl="1"/>
            <a:r>
              <a:rPr lang="ja-JP" altLang="en-US" dirty="0" smtClean="0"/>
              <a:t>逐次実行型プログラミング</a:t>
            </a:r>
            <a:endParaRPr lang="en-US" altLang="ja-JP" dirty="0" smtClean="0"/>
          </a:p>
          <a:p>
            <a:pPr lvl="2"/>
            <a:r>
              <a:rPr lang="ja-JP" altLang="en-US" dirty="0" smtClean="0"/>
              <a:t>起動後、順次命令を実行し、終了する</a:t>
            </a:r>
            <a:endParaRPr lang="en-US" altLang="ja-JP" dirty="0" smtClean="0"/>
          </a:p>
          <a:p>
            <a:pPr lvl="1"/>
            <a:r>
              <a:rPr lang="ja-JP" altLang="en-US" dirty="0" smtClean="0"/>
              <a:t>イベント駆動型プログラミング</a:t>
            </a:r>
            <a:endParaRPr lang="en-US" altLang="ja-JP" dirty="0" smtClean="0"/>
          </a:p>
          <a:p>
            <a:pPr lvl="2"/>
            <a:r>
              <a:rPr lang="ja-JP" altLang="en-US" dirty="0" smtClean="0"/>
              <a:t>イベントの発生により命令を実行する</a:t>
            </a:r>
            <a:endParaRPr lang="en-US" altLang="ja-JP" dirty="0" smtClean="0"/>
          </a:p>
          <a:p>
            <a:pPr lvl="1"/>
            <a:r>
              <a:rPr lang="ja-JP" altLang="en-US" dirty="0" smtClean="0"/>
              <a:t>データフローアーキテクチャ</a:t>
            </a:r>
            <a:endParaRPr lang="en-US" altLang="ja-JP" dirty="0" smtClean="0"/>
          </a:p>
          <a:p>
            <a:pPr lvl="2"/>
            <a:r>
              <a:rPr lang="ja-JP" altLang="en-US" dirty="0" smtClean="0"/>
              <a:t>データの変化により命令を実行する</a:t>
            </a:r>
            <a:endParaRPr lang="en-US" altLang="ja-JP" dirty="0" smtClean="0"/>
          </a:p>
          <a:p>
            <a:pPr lvl="1"/>
            <a:r>
              <a:rPr lang="ja-JP" altLang="en-US" dirty="0" smtClean="0"/>
              <a:t>トークン駆動型アーキテクチャ</a:t>
            </a:r>
            <a:endParaRPr lang="en-US" altLang="ja-JP" dirty="0" smtClean="0"/>
          </a:p>
          <a:p>
            <a:pPr lvl="2"/>
            <a:r>
              <a:rPr lang="ja-JP" altLang="en-US" dirty="0" smtClean="0"/>
              <a:t>プログラム間・</a:t>
            </a:r>
            <a:r>
              <a:rPr lang="en-US" altLang="ja-JP" dirty="0" smtClean="0"/>
              <a:t>CPU</a:t>
            </a:r>
            <a:r>
              <a:rPr lang="ja-JP" altLang="en-US" dirty="0" smtClean="0"/>
              <a:t>間のトークンの受け渡しにより命令を実行する</a:t>
            </a: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マルチパラダイム </a:t>
            </a:r>
            <a:r>
              <a:rPr lang="en-US" altLang="ja-JP" dirty="0" smtClean="0"/>
              <a:t/>
            </a:r>
            <a:br>
              <a:rPr lang="en-US" altLang="ja-JP" dirty="0" smtClean="0"/>
            </a:br>
            <a:r>
              <a:rPr lang="en-US" altLang="ja-JP" dirty="0" smtClean="0"/>
              <a:t>	</a:t>
            </a:r>
            <a:r>
              <a:rPr lang="ja-JP" altLang="en-US" dirty="0" smtClean="0"/>
              <a:t>モデリングと自動コーディング</a:t>
            </a:r>
            <a:endParaRPr lang="en-US" altLang="ja-JP" dirty="0" smtClean="0"/>
          </a:p>
          <a:p>
            <a:pPr lvl="1"/>
            <a:r>
              <a:rPr lang="ja-JP" altLang="en-US" dirty="0" smtClean="0"/>
              <a:t>ドメイン特化モデリング</a:t>
            </a:r>
            <a:endParaRPr lang="en-US" altLang="ja-JP" dirty="0" smtClean="0"/>
          </a:p>
          <a:p>
            <a:pPr lvl="2"/>
            <a:r>
              <a:rPr lang="ja-JP" altLang="en-US" dirty="0" smtClean="0"/>
              <a:t>ツールボックスに専用パーツを置き、プロパティを変更し線でつなぐことで関係を記述する</a:t>
            </a:r>
            <a:endParaRPr lang="en-US" altLang="ja-JP" dirty="0" smtClean="0"/>
          </a:p>
          <a:p>
            <a:pPr lvl="1"/>
            <a:r>
              <a:rPr lang="ja-JP" altLang="en-US" dirty="0" smtClean="0"/>
              <a:t>インテンショナルプログラミング</a:t>
            </a:r>
            <a:endParaRPr lang="en-US" altLang="ja-JP" dirty="0" smtClean="0"/>
          </a:p>
          <a:p>
            <a:pPr lvl="2"/>
            <a:r>
              <a:rPr lang="ja-JP" altLang="en-US" dirty="0" smtClean="0"/>
              <a:t>ツールボックスに専用パーツを置き、動作を記述する</a:t>
            </a:r>
            <a:endParaRPr lang="en-US" altLang="ja-JP" dirty="0" smtClean="0"/>
          </a:p>
          <a:p>
            <a:pPr lvl="2"/>
            <a:r>
              <a:rPr lang="ja-JP" altLang="en-US" dirty="0" smtClean="0"/>
              <a:t>意図を図にすることに重きを置く</a:t>
            </a: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マルチパラダイム 　横断性</a:t>
            </a:r>
            <a:endParaRPr lang="en-US" altLang="ja-JP" dirty="0" smtClean="0"/>
          </a:p>
          <a:p>
            <a:pPr lvl="1"/>
            <a:r>
              <a:rPr lang="ja-JP" altLang="en-US" dirty="0" smtClean="0"/>
              <a:t>アスペクト指向プログラミング</a:t>
            </a:r>
            <a:endParaRPr lang="en-US" altLang="ja-JP" dirty="0" smtClean="0"/>
          </a:p>
          <a:p>
            <a:pPr lvl="2"/>
            <a:r>
              <a:rPr lang="ja-JP" altLang="en-US" dirty="0" smtClean="0"/>
              <a:t>クラス間を横断する機能を個々のクラス外に記述する</a:t>
            </a:r>
            <a:endParaRPr lang="en-US" altLang="ja-JP" dirty="0" smtClean="0"/>
          </a:p>
          <a:p>
            <a:pPr lvl="1"/>
            <a:r>
              <a:rPr lang="ja-JP" altLang="en-US" dirty="0" smtClean="0"/>
              <a:t>ジェネリックプログラミング</a:t>
            </a:r>
            <a:endParaRPr lang="en-US" altLang="ja-JP" dirty="0" smtClean="0"/>
          </a:p>
          <a:p>
            <a:pPr lvl="2"/>
            <a:r>
              <a:rPr lang="ja-JP" altLang="en-US" dirty="0" smtClean="0"/>
              <a:t>データ形式に依存しない処理を記述する</a:t>
            </a: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オブ熱も</a:t>
            </a:r>
            <a:r>
              <a:rPr lang="en-US" altLang="ja-JP" dirty="0" smtClean="0"/>
              <a:t>3</a:t>
            </a:r>
            <a:r>
              <a:rPr lang="ja-JP" altLang="en-US" dirty="0" smtClean="0"/>
              <a:t>回目となり今までいろいろなアプローチで発表を行ってきている。</a:t>
            </a:r>
            <a:endParaRPr lang="en-US" altLang="ja-JP" dirty="0" smtClean="0"/>
          </a:p>
          <a:p>
            <a:r>
              <a:rPr lang="ja-JP" altLang="en-US" dirty="0" smtClean="0"/>
              <a:t>しかし、オブジェクト指向の現在の状態を説明することがほとんどで、歴史的な側面で解説しどういう事情でこういう形式になっていったかを説明してこなかった。</a:t>
            </a:r>
            <a:endParaRPr lang="en-US" altLang="ja-JP" dirty="0" smtClean="0"/>
          </a:p>
          <a:p>
            <a:r>
              <a:rPr lang="ja-JP" altLang="en-US" dirty="0" smtClean="0"/>
              <a:t>今回は歴史を踏まえ将来の発展性を考えてみたいと思う</a:t>
            </a:r>
            <a:endParaRPr lang="en-US" altLang="ja-JP"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曙光</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マルチパラダイム 　並列化</a:t>
            </a:r>
            <a:endParaRPr lang="en-US" altLang="ja-JP" dirty="0" smtClean="0"/>
          </a:p>
          <a:p>
            <a:pPr lvl="1"/>
            <a:r>
              <a:rPr lang="ja-JP" altLang="en-US" dirty="0" smtClean="0"/>
              <a:t>分散コンピューティング</a:t>
            </a:r>
            <a:endParaRPr lang="en-US" altLang="ja-JP" dirty="0" smtClean="0"/>
          </a:p>
          <a:p>
            <a:pPr lvl="2"/>
            <a:r>
              <a:rPr lang="ja-JP" altLang="en-US" dirty="0" smtClean="0"/>
              <a:t>複雑な計算などをネットワークを介して複数のコンピュータを利用して行う</a:t>
            </a:r>
            <a:endParaRPr lang="en-US" altLang="ja-JP" dirty="0" smtClean="0"/>
          </a:p>
          <a:p>
            <a:pPr lvl="1"/>
            <a:r>
              <a:rPr lang="ja-JP" altLang="en-US" dirty="0" smtClean="0"/>
              <a:t>並列コンピューティング</a:t>
            </a:r>
            <a:endParaRPr lang="en-US" altLang="ja-JP" dirty="0" smtClean="0"/>
          </a:p>
          <a:p>
            <a:pPr lvl="2"/>
            <a:r>
              <a:rPr lang="ja-JP" altLang="en-US" dirty="0" smtClean="0"/>
              <a:t>一つのコンピュータ上の複数プロセッサ協調</a:t>
            </a:r>
            <a:endParaRPr lang="en-US" altLang="ja-JP" dirty="0" smtClean="0"/>
          </a:p>
          <a:p>
            <a:pPr lvl="1"/>
            <a:r>
              <a:rPr lang="ja-JP" altLang="en-US" dirty="0" smtClean="0"/>
              <a:t>グリッド・コンピューティング</a:t>
            </a:r>
            <a:endParaRPr lang="en-US" altLang="ja-JP" dirty="0" smtClean="0"/>
          </a:p>
          <a:p>
            <a:pPr lvl="2"/>
            <a:r>
              <a:rPr lang="ja-JP" altLang="en-US" dirty="0" smtClean="0"/>
              <a:t>コンピュータ資源を結びつけひとつと見せる</a:t>
            </a:r>
            <a:endParaRPr lang="en-US" altLang="ja-JP" dirty="0" smtClean="0"/>
          </a:p>
          <a:p>
            <a:pPr lvl="1"/>
            <a:r>
              <a:rPr lang="ja-JP" altLang="en-US" dirty="0" smtClean="0"/>
              <a:t>ユビキタスコンピューティング</a:t>
            </a:r>
            <a:endParaRPr lang="en-US" altLang="ja-JP" dirty="0" smtClean="0"/>
          </a:p>
          <a:p>
            <a:pPr lvl="2"/>
            <a:r>
              <a:rPr lang="ja-JP" altLang="en-US" dirty="0" smtClean="0"/>
              <a:t>あらゆる場所であらゆるモノにコンピュータが組み込まれ、コンピュータ同士が協調動作する</a:t>
            </a:r>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コンピュータはフォン・ノイマン型と言われる逐次実行型のシステムである</a:t>
            </a:r>
            <a:endParaRPr lang="en-US" altLang="ja-JP" dirty="0" smtClean="0"/>
          </a:p>
          <a:p>
            <a:r>
              <a:rPr lang="ja-JP" altLang="en-US" dirty="0" smtClean="0"/>
              <a:t>プログラム言語はコンピュータにとって自然な手続き型として発展し速度や規模の増大によりソフトウェア危機と言われる混沌とした時代を迎える。</a:t>
            </a:r>
            <a:endParaRPr lang="en-US" altLang="ja-JP" dirty="0" smtClean="0"/>
          </a:p>
          <a:p>
            <a:r>
              <a:rPr lang="ja-JP" altLang="en-US" dirty="0" smtClean="0"/>
              <a:t>ソフトウェア工学が議論され構造化プログラミングにより細分化や部品化・スパゲッティからの解放を果たした。</a:t>
            </a:r>
            <a:endParaRPr lang="en-US" altLang="ja-JP" dirty="0" smtClean="0"/>
          </a:p>
          <a:p>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オブジェクト指向の要素が色々と考えだされ</a:t>
            </a:r>
            <a:r>
              <a:rPr lang="en-US" altLang="ja-JP" dirty="0" smtClean="0"/>
              <a:t>C++</a:t>
            </a:r>
            <a:r>
              <a:rPr lang="ja-JP" altLang="en-US" dirty="0" smtClean="0"/>
              <a:t>で集大成されその後の汎用言語はそれを引き継いで発展させていった。</a:t>
            </a:r>
            <a:endParaRPr lang="en-US" altLang="ja-JP" dirty="0" smtClean="0"/>
          </a:p>
          <a:p>
            <a:r>
              <a:rPr lang="ja-JP" altLang="en-US" dirty="0" smtClean="0"/>
              <a:t>それでは、今はソフトウェア危機はおさまっているのか？</a:t>
            </a:r>
            <a:endParaRPr lang="en-US" altLang="ja-JP" dirty="0" smtClean="0"/>
          </a:p>
          <a:p>
            <a:r>
              <a:rPr lang="ja-JP" altLang="en-US" dirty="0" smtClean="0"/>
              <a:t>オブジェクト指向に不足しているところをマルチパラダイムの時代は今後も発展</a:t>
            </a:r>
            <a:r>
              <a:rPr lang="ja-JP" altLang="en-US" smtClean="0"/>
              <a:t>させていくことであろう。</a:t>
            </a:r>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smtClean="0"/>
              <a:t>時代的考察</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コンピュータ言語</a:t>
            </a:r>
            <a:endParaRPr lang="en-US" altLang="ja-JP" dirty="0" smtClean="0"/>
          </a:p>
          <a:p>
            <a:pPr lvl="1"/>
            <a:r>
              <a:rPr lang="en-US" altLang="ja-JP" dirty="0" smtClean="0"/>
              <a:t>1954</a:t>
            </a:r>
            <a:r>
              <a:rPr lang="ja-JP" altLang="en-US" dirty="0" smtClean="0"/>
              <a:t>年 </a:t>
            </a:r>
            <a:r>
              <a:rPr lang="en-US" altLang="ja-JP" dirty="0" smtClean="0"/>
              <a:t>FORTRAN	</a:t>
            </a:r>
            <a:r>
              <a:rPr lang="ja-JP" altLang="en-US" dirty="0" smtClean="0"/>
              <a:t>科学技術計算</a:t>
            </a:r>
            <a:endParaRPr lang="en-US" altLang="ja-JP" dirty="0" smtClean="0"/>
          </a:p>
          <a:p>
            <a:pPr lvl="1"/>
            <a:r>
              <a:rPr lang="en-US" altLang="ja-JP" dirty="0" smtClean="0"/>
              <a:t>1958</a:t>
            </a:r>
            <a:r>
              <a:rPr lang="ja-JP" altLang="en-US" dirty="0" smtClean="0"/>
              <a:t>年 </a:t>
            </a:r>
            <a:r>
              <a:rPr lang="en-US" altLang="ja-JP" dirty="0" smtClean="0"/>
              <a:t>ALGOL		</a:t>
            </a:r>
            <a:r>
              <a:rPr lang="ja-JP" altLang="en-US" dirty="0" smtClean="0"/>
              <a:t>研究目的</a:t>
            </a:r>
            <a:endParaRPr lang="en-US" altLang="ja-JP" dirty="0" smtClean="0"/>
          </a:p>
          <a:p>
            <a:pPr lvl="1"/>
            <a:r>
              <a:rPr lang="en-US" altLang="ja-JP" dirty="0" smtClean="0"/>
              <a:t>1960</a:t>
            </a:r>
            <a:r>
              <a:rPr lang="ja-JP" altLang="en-US" dirty="0" smtClean="0"/>
              <a:t>年 </a:t>
            </a:r>
            <a:r>
              <a:rPr lang="en-US" altLang="ja-JP" dirty="0" smtClean="0"/>
              <a:t>COBOL		</a:t>
            </a:r>
            <a:r>
              <a:rPr lang="ja-JP" altLang="en-US" dirty="0" smtClean="0"/>
              <a:t>事務処理</a:t>
            </a:r>
            <a:endParaRPr lang="en-US" altLang="ja-JP" dirty="0" smtClean="0"/>
          </a:p>
          <a:p>
            <a:pPr lvl="1"/>
            <a:r>
              <a:rPr lang="en-US" altLang="ja-JP" dirty="0" smtClean="0"/>
              <a:t>1960</a:t>
            </a:r>
            <a:r>
              <a:rPr lang="ja-JP" altLang="en-US" dirty="0" smtClean="0"/>
              <a:t>年 </a:t>
            </a:r>
            <a:r>
              <a:rPr lang="en-US" altLang="ja-JP" dirty="0" smtClean="0"/>
              <a:t>LISP		</a:t>
            </a:r>
            <a:r>
              <a:rPr lang="ja-JP" altLang="en-US" dirty="0" smtClean="0"/>
              <a:t>関数型言語</a:t>
            </a:r>
            <a:endParaRPr lang="en-US" altLang="ja-JP" dirty="0" smtClean="0"/>
          </a:p>
          <a:p>
            <a:pPr lvl="1"/>
            <a:r>
              <a:rPr lang="en-US" altLang="ja-JP" dirty="0" smtClean="0"/>
              <a:t>1964</a:t>
            </a:r>
            <a:r>
              <a:rPr lang="ja-JP" altLang="en-US" dirty="0" smtClean="0"/>
              <a:t>年 </a:t>
            </a:r>
            <a:r>
              <a:rPr lang="en-US" altLang="ja-JP" dirty="0" smtClean="0"/>
              <a:t>BASIC		</a:t>
            </a:r>
            <a:r>
              <a:rPr lang="ja-JP" altLang="en-US" dirty="0" smtClean="0"/>
              <a:t>初心者向け</a:t>
            </a:r>
            <a:endParaRPr lang="en-US" altLang="ja-JP" dirty="0" smtClean="0"/>
          </a:p>
          <a:p>
            <a:pPr lvl="1"/>
            <a:r>
              <a:rPr lang="en-US" altLang="ja-JP" dirty="0" smtClean="0"/>
              <a:t>1966</a:t>
            </a:r>
            <a:r>
              <a:rPr lang="ja-JP" altLang="en-US" dirty="0" smtClean="0"/>
              <a:t>年 </a:t>
            </a:r>
            <a:r>
              <a:rPr lang="en-US" altLang="ja-JP" dirty="0" smtClean="0"/>
              <a:t>BCPL	1972</a:t>
            </a:r>
            <a:r>
              <a:rPr lang="ja-JP" altLang="en-US" dirty="0" smtClean="0"/>
              <a:t>年</a:t>
            </a:r>
            <a:r>
              <a:rPr lang="en-US" altLang="ja-JP" dirty="0" smtClean="0"/>
              <a:t>C</a:t>
            </a:r>
            <a:r>
              <a:rPr lang="ja-JP" altLang="en-US" dirty="0" smtClean="0"/>
              <a:t>言語へ発展</a:t>
            </a:r>
            <a:endParaRPr lang="en-US" altLang="ja-JP" dirty="0" smtClean="0"/>
          </a:p>
          <a:p>
            <a:pPr lvl="1"/>
            <a:r>
              <a:rPr lang="en-US" altLang="ja-JP" dirty="0" smtClean="0"/>
              <a:t>1966</a:t>
            </a:r>
            <a:r>
              <a:rPr lang="ja-JP" altLang="en-US" dirty="0" smtClean="0"/>
              <a:t>年 </a:t>
            </a:r>
            <a:r>
              <a:rPr lang="en-US" altLang="ja-JP" dirty="0" smtClean="0"/>
              <a:t>PL/I	</a:t>
            </a:r>
            <a:r>
              <a:rPr lang="ja-JP" altLang="en-US" dirty="0" smtClean="0"/>
              <a:t>科学技術事務処理共用</a:t>
            </a:r>
            <a:endParaRPr lang="en-US" altLang="ja-JP"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smtClean="0"/>
              <a:t>時代的考察</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FORTRAN	</a:t>
            </a:r>
            <a:r>
              <a:rPr lang="ja-JP" altLang="en-US" dirty="0" smtClean="0"/>
              <a:t>科学技術計算　</a:t>
            </a:r>
            <a:r>
              <a:rPr lang="en-US" altLang="ja-JP" dirty="0" smtClean="0"/>
              <a:t>1954</a:t>
            </a:r>
            <a:r>
              <a:rPr lang="ja-JP" altLang="en-US" dirty="0" smtClean="0"/>
              <a:t>年 </a:t>
            </a:r>
            <a:endParaRPr lang="en-US" altLang="ja-JP" dirty="0" smtClean="0"/>
          </a:p>
          <a:p>
            <a:pPr lvl="1"/>
            <a:r>
              <a:rPr lang="ja-JP" altLang="en-US" dirty="0" smtClean="0"/>
              <a:t>ほぼ数学の数式通りに計算式を記述できる。</a:t>
            </a:r>
            <a:endParaRPr lang="en-US" altLang="ja-JP" dirty="0" smtClean="0"/>
          </a:p>
          <a:p>
            <a:pPr lvl="1"/>
            <a:r>
              <a:rPr lang="ja-JP" altLang="en-US" dirty="0" smtClean="0"/>
              <a:t>科学技術計算に向いた逐次型の手続き型言語。</a:t>
            </a:r>
            <a:endParaRPr lang="en-US" altLang="ja-JP" dirty="0" smtClean="0"/>
          </a:p>
          <a:p>
            <a:pPr lvl="1"/>
            <a:r>
              <a:rPr lang="ja-JP" altLang="en-US" dirty="0" smtClean="0"/>
              <a:t>暗黙の型宣言で</a:t>
            </a:r>
            <a:r>
              <a:rPr lang="en-US" altLang="ja-JP" dirty="0" smtClean="0"/>
              <a:t>I</a:t>
            </a:r>
            <a:r>
              <a:rPr lang="ja-JP" altLang="en-US" dirty="0" smtClean="0"/>
              <a:t>から</a:t>
            </a:r>
            <a:r>
              <a:rPr lang="en-US" altLang="ja-JP" dirty="0" smtClean="0"/>
              <a:t>N</a:t>
            </a:r>
            <a:r>
              <a:rPr lang="ja-JP" altLang="en-US" dirty="0" smtClean="0"/>
              <a:t>で始まる変数は整数型、ループカウンタに </a:t>
            </a:r>
            <a:r>
              <a:rPr lang="en-US" altLang="ja-JP" dirty="0" err="1" smtClean="0"/>
              <a:t>i</a:t>
            </a:r>
            <a:r>
              <a:rPr lang="en-US" altLang="ja-JP" dirty="0" smtClean="0"/>
              <a:t> j k l m n </a:t>
            </a:r>
            <a:r>
              <a:rPr lang="ja-JP" altLang="en-US" dirty="0" smtClean="0"/>
              <a:t>を使うのはこの頃の習慣による。</a:t>
            </a:r>
            <a:endParaRPr lang="en-US" altLang="ja-JP" dirty="0" smtClean="0"/>
          </a:p>
          <a:p>
            <a:pPr lvl="1"/>
            <a:r>
              <a:rPr lang="ja-JP" altLang="en-US" dirty="0" smtClean="0"/>
              <a:t>スーパーコンピュータでのプログラミング言語としてよく用いられた、その為自動的にベクトル命令にする機能追加されている。</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smtClean="0"/>
              <a:t>時代的考察</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ALGOL	</a:t>
            </a:r>
            <a:r>
              <a:rPr lang="ja-JP" altLang="en-US" dirty="0" smtClean="0"/>
              <a:t>研究目的　</a:t>
            </a:r>
            <a:r>
              <a:rPr lang="en-US" altLang="ja-JP" dirty="0" smtClean="0"/>
              <a:t> 1958</a:t>
            </a:r>
            <a:r>
              <a:rPr lang="ja-JP" altLang="en-US" dirty="0" smtClean="0"/>
              <a:t>年 </a:t>
            </a:r>
            <a:endParaRPr lang="en-US" altLang="ja-JP" dirty="0" smtClean="0"/>
          </a:p>
          <a:p>
            <a:pPr lvl="1"/>
            <a:r>
              <a:rPr lang="ja-JP" altLang="en-US" dirty="0" smtClean="0"/>
              <a:t>抽象的なアルゴリズムを手続きとして記述できる逐次型の手続き型言語。</a:t>
            </a:r>
            <a:endParaRPr lang="en-US" altLang="ja-JP" dirty="0" smtClean="0"/>
          </a:p>
          <a:p>
            <a:pPr lvl="1"/>
            <a:r>
              <a:rPr lang="ja-JP" altLang="en-US" dirty="0" smtClean="0"/>
              <a:t>初めて再帰呼び出しが可能なプログラミング言語。</a:t>
            </a:r>
            <a:endParaRPr lang="en-US" altLang="ja-JP" dirty="0" smtClean="0"/>
          </a:p>
          <a:p>
            <a:pPr lvl="1"/>
            <a:r>
              <a:rPr lang="ja-JP" altLang="en-US" dirty="0" smtClean="0"/>
              <a:t>値渡しと</a:t>
            </a:r>
            <a:r>
              <a:rPr lang="en-US" altLang="ja-JP" dirty="0" smtClean="0"/>
              <a:t>ALGOL</a:t>
            </a:r>
            <a:r>
              <a:rPr lang="ja-JP" altLang="en-US" dirty="0" smtClean="0"/>
              <a:t>に特徴的な名前渡しがある、名前渡しは遅延評価の一種。</a:t>
            </a:r>
            <a:endParaRPr lang="en-US" altLang="ja-JP" dirty="0" smtClean="0"/>
          </a:p>
          <a:p>
            <a:pPr lvl="1"/>
            <a:r>
              <a:rPr lang="en-US" altLang="ja-JP" dirty="0" smtClean="0"/>
              <a:t>begin end </a:t>
            </a:r>
            <a:r>
              <a:rPr lang="ja-JP" altLang="en-US" dirty="0" smtClean="0"/>
              <a:t>の入れ子によるブロック構造化のルーツである。</a:t>
            </a:r>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smtClean="0"/>
              <a:t>時代的考察</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COBOL	</a:t>
            </a:r>
            <a:r>
              <a:rPr lang="ja-JP" altLang="en-US" dirty="0" smtClean="0"/>
              <a:t>事務処理　</a:t>
            </a:r>
            <a:r>
              <a:rPr lang="en-US" altLang="ja-JP" dirty="0" smtClean="0"/>
              <a:t> 1960</a:t>
            </a:r>
            <a:r>
              <a:rPr lang="ja-JP" altLang="en-US" dirty="0" smtClean="0"/>
              <a:t>年 </a:t>
            </a:r>
            <a:endParaRPr lang="en-US" altLang="ja-JP" dirty="0" smtClean="0"/>
          </a:p>
          <a:p>
            <a:pPr lvl="1"/>
            <a:r>
              <a:rPr lang="ja-JP" altLang="en-US" dirty="0" smtClean="0"/>
              <a:t>アメリカ国防総省によって、事務処理用の共通言語の開発が提案された官制言語。</a:t>
            </a:r>
            <a:endParaRPr lang="en-US" altLang="ja-JP" dirty="0" smtClean="0"/>
          </a:p>
          <a:p>
            <a:pPr lvl="1"/>
            <a:r>
              <a:rPr lang="ja-JP" altLang="en-US" dirty="0" smtClean="0"/>
              <a:t>自然言語（英語）に類似した文章。</a:t>
            </a:r>
            <a:endParaRPr lang="en-US" altLang="ja-JP" dirty="0" smtClean="0"/>
          </a:p>
          <a:p>
            <a:pPr lvl="1"/>
            <a:r>
              <a:rPr lang="ja-JP" altLang="en-US" dirty="0" smtClean="0"/>
              <a:t>見出し部やコンピュータ環境部などのプログラムから見ると注釈文の要素の強い部分も含んでいるが、データ部や手続き部のある、逐次型の手続き型言語。</a:t>
            </a:r>
            <a:endParaRPr lang="en-US" altLang="ja-JP" dirty="0" smtClean="0"/>
          </a:p>
          <a:p>
            <a:pPr lvl="1"/>
            <a:r>
              <a:rPr lang="ja-JP" altLang="en-US" dirty="0" smtClean="0"/>
              <a:t>階層構造を持つレコードのデータ構造の定義が可能</a:t>
            </a:r>
            <a:endParaRPr lang="en-US" altLang="ja-JP" dirty="0" smtClean="0"/>
          </a:p>
          <a:p>
            <a:pPr lvl="1"/>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smtClean="0"/>
              <a:t>時代的考察</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LISP	</a:t>
            </a:r>
            <a:r>
              <a:rPr lang="ja-JP" altLang="en-US" dirty="0" smtClean="0"/>
              <a:t>関数型言語　</a:t>
            </a:r>
            <a:r>
              <a:rPr lang="en-US" altLang="ja-JP" dirty="0" smtClean="0"/>
              <a:t> 1960</a:t>
            </a:r>
            <a:r>
              <a:rPr lang="ja-JP" altLang="en-US" dirty="0" smtClean="0"/>
              <a:t>年 </a:t>
            </a:r>
            <a:endParaRPr lang="en-US" altLang="ja-JP" dirty="0" smtClean="0"/>
          </a:p>
          <a:p>
            <a:pPr lvl="1"/>
            <a:r>
              <a:rPr lang="ja-JP" altLang="en-US" dirty="0" smtClean="0"/>
              <a:t>二分木のツリー構造からなる関数型言語。</a:t>
            </a:r>
            <a:endParaRPr lang="en-US" altLang="ja-JP" dirty="0" smtClean="0"/>
          </a:p>
          <a:p>
            <a:pPr lvl="1"/>
            <a:r>
              <a:rPr lang="ja-JP" altLang="en-US" dirty="0" smtClean="0"/>
              <a:t>ラムダ式（</a:t>
            </a:r>
            <a:r>
              <a:rPr lang="en-US" altLang="ja-JP" dirty="0" smtClean="0"/>
              <a:t>1930</a:t>
            </a:r>
            <a:r>
              <a:rPr lang="ja-JP" altLang="en-US" dirty="0" smtClean="0"/>
              <a:t>年代に考案された）の計算モデルを紙の上で表現するための記法として考案、</a:t>
            </a:r>
            <a:r>
              <a:rPr lang="en-US" altLang="ja-JP" dirty="0" smtClean="0"/>
              <a:t>1960</a:t>
            </a:r>
            <a:r>
              <a:rPr lang="ja-JP" altLang="en-US" dirty="0" smtClean="0"/>
              <a:t>年にコンピュータ上で実装される。</a:t>
            </a:r>
            <a:endParaRPr lang="en-US" altLang="ja-JP" dirty="0" smtClean="0"/>
          </a:p>
          <a:p>
            <a:pPr lvl="1"/>
            <a:r>
              <a:rPr lang="ja-JP" altLang="en-US" dirty="0" smtClean="0"/>
              <a:t>計算可能な関数が表現でき正しく評価されチューリングマシンと等価な数理モデルとされているが、二分木で表すことの複雑さ（カリー化）やカッコの多さ、不動点演算子（</a:t>
            </a:r>
            <a:r>
              <a:rPr lang="en-US" altLang="ja-JP" dirty="0" smtClean="0"/>
              <a:t>Y</a:t>
            </a:r>
            <a:r>
              <a:rPr lang="ja-JP" altLang="en-US" dirty="0" smtClean="0"/>
              <a:t>コンバイン）など難解なことも多い。</a:t>
            </a:r>
            <a:endParaRPr lang="en-US" altLang="ja-JP" dirty="0" smtClean="0"/>
          </a:p>
          <a:p>
            <a:pPr lvl="1"/>
            <a:endParaRPr lang="en-US" altLang="ja-JP" dirty="0" smtClean="0"/>
          </a:p>
          <a:p>
            <a:pPr lvl="1"/>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神は死んだ</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ソフトウェア危機 </a:t>
            </a:r>
            <a:r>
              <a:rPr lang="en-US" altLang="ja-JP" dirty="0" smtClean="0"/>
              <a:t>(software crisis)</a:t>
            </a:r>
          </a:p>
          <a:p>
            <a:pPr lvl="1"/>
            <a:r>
              <a:rPr lang="en-US" altLang="ja-JP" dirty="0" smtClean="0"/>
              <a:t>1960</a:t>
            </a:r>
            <a:r>
              <a:rPr lang="ja-JP" altLang="en-US" dirty="0" smtClean="0"/>
              <a:t>年代</a:t>
            </a:r>
            <a:endParaRPr lang="en-US" altLang="ja-JP" dirty="0" smtClean="0"/>
          </a:p>
          <a:p>
            <a:pPr lvl="2"/>
            <a:r>
              <a:rPr lang="ja-JP" altLang="en-US" dirty="0" smtClean="0"/>
              <a:t>計算機の性能向上</a:t>
            </a:r>
            <a:endParaRPr lang="en-US" altLang="ja-JP" dirty="0" smtClean="0"/>
          </a:p>
          <a:p>
            <a:pPr lvl="2"/>
            <a:r>
              <a:rPr lang="ja-JP" altLang="en-US" dirty="0" smtClean="0"/>
              <a:t>大規模なソフトウェア</a:t>
            </a:r>
            <a:endParaRPr lang="en-US" altLang="ja-JP" dirty="0" smtClean="0"/>
          </a:p>
          <a:p>
            <a:pPr lvl="2"/>
            <a:r>
              <a:rPr lang="ja-JP" altLang="en-US" dirty="0" smtClean="0"/>
              <a:t>コードの複雑化</a:t>
            </a:r>
            <a:endParaRPr lang="en-US" altLang="ja-JP" dirty="0" smtClean="0"/>
          </a:p>
          <a:p>
            <a:pPr lvl="2"/>
            <a:r>
              <a:rPr lang="ja-JP" altLang="en-US" dirty="0" smtClean="0"/>
              <a:t>ソフトウェア開発コストが上昇</a:t>
            </a:r>
            <a:endParaRPr lang="en-US" altLang="ja-JP" dirty="0" smtClean="0"/>
          </a:p>
          <a:p>
            <a:pPr lvl="2"/>
            <a:r>
              <a:rPr lang="ja-JP" altLang="en-US" dirty="0" smtClean="0"/>
              <a:t>ソフトウェア開発工程の体系化</a:t>
            </a:r>
            <a:endParaRPr lang="en-US" altLang="ja-JP" dirty="0" smtClean="0"/>
          </a:p>
          <a:p>
            <a:pPr lvl="2"/>
            <a:r>
              <a:rPr lang="ja-JP" altLang="en-US" b="1" dirty="0" smtClean="0"/>
              <a:t>ソフトウェア工学の誕生</a:t>
            </a:r>
            <a:endParaRPr kumimoji="1" lang="ja-JP" altLang="en-US" dirty="0"/>
          </a:p>
        </p:txBody>
      </p:sp>
    </p:spTree>
  </p:cSld>
  <p:clrMapOvr>
    <a:masterClrMapping/>
  </p:clrMapOvr>
</p:sld>
</file>

<file path=ppt/theme/theme1.xml><?xml version="1.0" encoding="utf-8"?>
<a:theme xmlns:a="http://schemas.openxmlformats.org/drawingml/2006/main" name="スライドマスタT18">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スライドマスタT18</Template>
  <TotalTime>586</TotalTime>
  <Words>595</Words>
  <Application>Microsoft Office PowerPoint</Application>
  <PresentationFormat>画面に合わせる (4:3)</PresentationFormat>
  <Paragraphs>236</Paragraphs>
  <Slides>32</Slides>
  <Notes>0</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スライドマスタT18</vt:lpstr>
      <vt:lpstr>オブジェクト指向言語の歴史</vt:lpstr>
      <vt:lpstr>アジェンダ</vt:lpstr>
      <vt:lpstr>はじめに</vt:lpstr>
      <vt:lpstr>時代的考察</vt:lpstr>
      <vt:lpstr>時代的考察</vt:lpstr>
      <vt:lpstr>時代的考察</vt:lpstr>
      <vt:lpstr>時代的考察</vt:lpstr>
      <vt:lpstr>時代的考察</vt:lpstr>
      <vt:lpstr>神は死んだ</vt:lpstr>
      <vt:lpstr>神は死んだ</vt:lpstr>
      <vt:lpstr>ダイクストラはかく語りき</vt:lpstr>
      <vt:lpstr>ダイクストラはかく語りき</vt:lpstr>
      <vt:lpstr>ダイクストラはかく語りき</vt:lpstr>
      <vt:lpstr>ダイクストラはかく語りき</vt:lpstr>
      <vt:lpstr>ダイクストラはかく語りき</vt:lpstr>
      <vt:lpstr>ダイクストラはかく語りき</vt:lpstr>
      <vt:lpstr>ダイクストラはかく語りき</vt:lpstr>
      <vt:lpstr>悦ばしき知恵</vt:lpstr>
      <vt:lpstr>悦ばしき知恵</vt:lpstr>
      <vt:lpstr>悦ばしき知恵</vt:lpstr>
      <vt:lpstr>悦ばしき知恵</vt:lpstr>
      <vt:lpstr>悦ばしき知恵</vt:lpstr>
      <vt:lpstr>悦ばしき知恵</vt:lpstr>
      <vt:lpstr>曙光</vt:lpstr>
      <vt:lpstr>曙光</vt:lpstr>
      <vt:lpstr>曙光</vt:lpstr>
      <vt:lpstr>曙光</vt:lpstr>
      <vt:lpstr>曙光</vt:lpstr>
      <vt:lpstr>曙光</vt:lpstr>
      <vt:lpstr>曙光</vt:lpstr>
      <vt:lpstr>まとめ</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森　博之</dc:creator>
  <cp:lastModifiedBy>わんくま同盟</cp:lastModifiedBy>
  <cp:revision>62</cp:revision>
  <dcterms:created xsi:type="dcterms:W3CDTF">2008-03-07T22:01:59Z</dcterms:created>
  <dcterms:modified xsi:type="dcterms:W3CDTF">2008-09-13T03:00:09Z</dcterms:modified>
</cp:coreProperties>
</file>