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sldIdLst>
    <p:sldId id="265" r:id="rId2"/>
    <p:sldId id="266" r:id="rId3"/>
    <p:sldId id="267" r:id="rId4"/>
    <p:sldId id="270" r:id="rId5"/>
    <p:sldId id="268" r:id="rId6"/>
    <p:sldId id="271" r:id="rId7"/>
    <p:sldId id="272" r:id="rId8"/>
    <p:sldId id="273" r:id="rId9"/>
    <p:sldId id="274" r:id="rId10"/>
    <p:sldId id="278" r:id="rId11"/>
    <p:sldId id="276" r:id="rId12"/>
    <p:sldId id="277" r:id="rId13"/>
    <p:sldId id="279" r:id="rId14"/>
    <p:sldId id="280" r:id="rId15"/>
    <p:sldId id="282" r:id="rId16"/>
    <p:sldId id="283" r:id="rId17"/>
    <p:sldId id="286" r:id="rId18"/>
    <p:sldId id="288" r:id="rId19"/>
    <p:sldId id="289" r:id="rId20"/>
    <p:sldId id="291" r:id="rId21"/>
    <p:sldId id="292" r:id="rId22"/>
    <p:sldId id="293" r:id="rId23"/>
    <p:sldId id="296" r:id="rId24"/>
    <p:sldId id="295" r:id="rId25"/>
    <p:sldId id="297" r:id="rId26"/>
    <p:sldId id="298" r:id="rId27"/>
    <p:sldId id="299" r:id="rId28"/>
    <p:sldId id="300" r:id="rId29"/>
    <p:sldId id="301" r:id="rId30"/>
    <p:sldId id="302" r:id="rId31"/>
    <p:sldId id="303" r:id="rId32"/>
    <p:sldId id="287" r:id="rId3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28" autoAdjust="0"/>
  </p:normalViewPr>
  <p:slideViewPr>
    <p:cSldViewPr>
      <p:cViewPr>
        <p:scale>
          <a:sx n="75" d="100"/>
          <a:sy n="75" d="100"/>
        </p:scale>
        <p:origin x="-3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6D22AA87-912B-4090-8E34-2A9191180C15}" type="datetimeFigureOut">
              <a:rPr lang="ja-JP" altLang="en-US"/>
              <a:pPr>
                <a:defRPr/>
              </a:pPr>
              <a:t>2008/9/12</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5D239FB4-3EBE-413B-B82C-DF01BBF1EBD0}"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000" dirty="0" err="1">
                <a:solidFill>
                  <a:schemeClr val="tx2"/>
                </a:solidFill>
                <a:ea typeface="ＭＳ Ｐゴシック" pitchFamily="50" charset="-128"/>
              </a:rPr>
              <a:t>わんくま</a:t>
            </a:r>
            <a:r>
              <a:rPr kumimoji="0" lang="ja-JP" altLang="en-US" sz="2000" dirty="0">
                <a:solidFill>
                  <a:schemeClr val="tx2"/>
                </a:solidFill>
                <a:ea typeface="ＭＳ Ｐゴシック" pitchFamily="50" charset="-128"/>
              </a:rPr>
              <a:t>同盟 東京勉強会 </a:t>
            </a:r>
            <a:r>
              <a:rPr kumimoji="0" lang="en-US" altLang="ja-JP" sz="2000">
                <a:solidFill>
                  <a:schemeClr val="tx2"/>
                </a:solidFill>
                <a:ea typeface="ＭＳ Ｐゴシック" pitchFamily="50" charset="-128"/>
              </a:rPr>
              <a:t>#1</a:t>
            </a:r>
            <a:r>
              <a:rPr kumimoji="0" lang="en-US" altLang="ja-JP" sz="2000" dirty="0">
                <a:solidFill>
                  <a:schemeClr val="tx2"/>
                </a:solidFill>
                <a:ea typeface="ＭＳ Ｐゴシック" pitchFamily="50" charset="-128"/>
              </a:rPr>
              <a:t>9</a:t>
            </a:r>
          </a:p>
          <a:p>
            <a:pPr algn="ctr">
              <a:defRPr/>
            </a:pPr>
            <a:r>
              <a:rPr kumimoji="0" lang="ja-JP" altLang="en-US" sz="2000" dirty="0">
                <a:solidFill>
                  <a:schemeClr val="tx2"/>
                </a:solidFill>
                <a:ea typeface="ＭＳ Ｐゴシック" pitchFamily="50" charset="-128"/>
              </a:rPr>
              <a:t>オブジェクト指向分科会</a:t>
            </a:r>
            <a:r>
              <a:rPr kumimoji="0" lang="en-US" altLang="ja-JP" sz="2000" dirty="0">
                <a:solidFill>
                  <a:schemeClr val="tx2"/>
                </a:solidFill>
                <a:ea typeface="ＭＳ Ｐゴシック" pitchFamily="50" charset="-128"/>
              </a:rPr>
              <a:t>#3[</a:t>
            </a:r>
            <a:r>
              <a:rPr kumimoji="0" lang="ja-JP" altLang="en-US" sz="2000" dirty="0">
                <a:solidFill>
                  <a:schemeClr val="tx2"/>
                </a:solidFill>
                <a:ea typeface="ＭＳ Ｐゴシック" pitchFamily="50" charset="-128"/>
              </a:rPr>
              <a:t>オブ熱！</a:t>
            </a:r>
            <a:r>
              <a:rPr kumimoji="0" lang="en-US" altLang="ja-JP" sz="2000" dirty="0">
                <a:solidFill>
                  <a:schemeClr val="tx2"/>
                </a:solidFill>
                <a:ea typeface="ＭＳ Ｐゴシック" pitchFamily="50" charset="-128"/>
              </a:rPr>
              <a:t>]</a:t>
            </a: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3600">
          <a:solidFill>
            <a:schemeClr val="tx2"/>
          </a:solidFill>
          <a:latin typeface="メイリオ" pitchFamily="50" charset="-128"/>
          <a:ea typeface="メイリオ" pitchFamily="50" charset="-128"/>
          <a:cs typeface="+mj-cs"/>
        </a:defRPr>
      </a:lvl1pPr>
      <a:lvl2pPr algn="ctr" rtl="0" eaLnBrk="0" fontAlgn="base" hangingPunct="0">
        <a:spcBef>
          <a:spcPct val="0"/>
        </a:spcBef>
        <a:spcAft>
          <a:spcPct val="0"/>
        </a:spcAft>
        <a:defRPr kumimoji="1" sz="3600">
          <a:solidFill>
            <a:schemeClr val="tx2"/>
          </a:solidFill>
          <a:latin typeface="メイリオ" pitchFamily="50" charset="-128"/>
          <a:ea typeface="メイリオ" pitchFamily="50" charset="-128"/>
        </a:defRPr>
      </a:lvl2pPr>
      <a:lvl3pPr algn="ctr" rtl="0" eaLnBrk="0" fontAlgn="base" hangingPunct="0">
        <a:spcBef>
          <a:spcPct val="0"/>
        </a:spcBef>
        <a:spcAft>
          <a:spcPct val="0"/>
        </a:spcAft>
        <a:defRPr kumimoji="1" sz="3600">
          <a:solidFill>
            <a:schemeClr val="tx2"/>
          </a:solidFill>
          <a:latin typeface="メイリオ" pitchFamily="50" charset="-128"/>
          <a:ea typeface="メイリオ" pitchFamily="50" charset="-128"/>
        </a:defRPr>
      </a:lvl3pPr>
      <a:lvl4pPr algn="ctr" rtl="0" eaLnBrk="0" fontAlgn="base" hangingPunct="0">
        <a:spcBef>
          <a:spcPct val="0"/>
        </a:spcBef>
        <a:spcAft>
          <a:spcPct val="0"/>
        </a:spcAft>
        <a:defRPr kumimoji="1" sz="3600">
          <a:solidFill>
            <a:schemeClr val="tx2"/>
          </a:solidFill>
          <a:latin typeface="メイリオ" pitchFamily="50" charset="-128"/>
          <a:ea typeface="メイリオ" pitchFamily="50" charset="-128"/>
        </a:defRPr>
      </a:lvl4pPr>
      <a:lvl5pPr algn="ctr" rtl="0" eaLnBrk="0" fontAlgn="base" hangingPunct="0">
        <a:spcBef>
          <a:spcPct val="0"/>
        </a:spcBef>
        <a:spcAft>
          <a:spcPct val="0"/>
        </a:spcAft>
        <a:defRPr kumimoji="1" sz="3600">
          <a:solidFill>
            <a:schemeClr val="tx2"/>
          </a:solidFill>
          <a:latin typeface="メイリオ" pitchFamily="50" charset="-128"/>
          <a:ea typeface="メイリオ"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メイリオ" pitchFamily="50" charset="-128"/>
          <a:ea typeface="メイリオ"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メイリオ" pitchFamily="50" charset="-128"/>
          <a:ea typeface="メイリオ" pitchFamily="50" charset="-128"/>
        </a:defRPr>
      </a:lvl2pPr>
      <a:lvl3pPr marL="1143000" indent="-228600" algn="l" rtl="0" eaLnBrk="0" fontAlgn="base" hangingPunct="0">
        <a:spcBef>
          <a:spcPct val="20000"/>
        </a:spcBef>
        <a:spcAft>
          <a:spcPct val="0"/>
        </a:spcAft>
        <a:buChar char="•"/>
        <a:defRPr kumimoji="1" sz="2400">
          <a:solidFill>
            <a:schemeClr val="tx1"/>
          </a:solidFill>
          <a:latin typeface="メイリオ" pitchFamily="50" charset="-128"/>
          <a:ea typeface="メイリオ" pitchFamily="50" charset="-128"/>
        </a:defRPr>
      </a:lvl3pPr>
      <a:lvl4pPr marL="1600200" indent="-228600" algn="l" rtl="0" eaLnBrk="0" fontAlgn="base" hangingPunct="0">
        <a:spcBef>
          <a:spcPct val="20000"/>
        </a:spcBef>
        <a:spcAft>
          <a:spcPct val="0"/>
        </a:spcAft>
        <a:buChar char="–"/>
        <a:defRPr kumimoji="1" sz="2000">
          <a:solidFill>
            <a:schemeClr val="tx1"/>
          </a:solidFill>
          <a:latin typeface="メイリオ" pitchFamily="50" charset="-128"/>
          <a:ea typeface="メイリオ" pitchFamily="50" charset="-128"/>
        </a:defRPr>
      </a:lvl4pPr>
      <a:lvl5pPr marL="2057400" indent="-228600" algn="l" rtl="0" eaLnBrk="0" fontAlgn="base" hangingPunct="0">
        <a:spcBef>
          <a:spcPct val="20000"/>
        </a:spcBef>
        <a:spcAft>
          <a:spcPct val="0"/>
        </a:spcAft>
        <a:buChar char="»"/>
        <a:defRPr kumimoji="1" sz="2000">
          <a:solidFill>
            <a:schemeClr val="tx1"/>
          </a:solidFill>
          <a:latin typeface="メイリオ" pitchFamily="50" charset="-128"/>
          <a:ea typeface="メイリオ"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4"/>
          <p:cNvSpPr>
            <a:spLocks noGrp="1"/>
          </p:cNvSpPr>
          <p:nvPr>
            <p:ph type="subTitle" idx="1"/>
          </p:nvPr>
        </p:nvSpPr>
        <p:spPr>
          <a:xfrm>
            <a:off x="142875" y="5214938"/>
            <a:ext cx="8543925" cy="681037"/>
          </a:xfrm>
        </p:spPr>
        <p:txBody>
          <a:bodyPr/>
          <a:lstStyle/>
          <a:p>
            <a:pPr algn="r" eaLnBrk="1" hangingPunct="1">
              <a:defRPr/>
            </a:pPr>
            <a:r>
              <a:rPr lang="ja-JP" altLang="ja-JP" sz="2800" dirty="0" smtClean="0"/>
              <a:t>Microsoft MVP</a:t>
            </a:r>
            <a:r>
              <a:rPr lang="en-US" altLang="ja-JP" sz="2800" dirty="0" smtClean="0"/>
              <a:t> </a:t>
            </a:r>
            <a:r>
              <a:rPr lang="ja-JP" altLang="ja-JP" sz="2800" dirty="0" smtClean="0"/>
              <a:t>for </a:t>
            </a:r>
            <a:r>
              <a:rPr lang="en-US" altLang="ja-JP" sz="2800" dirty="0" smtClean="0">
                <a:latin typeface="+mn-ea"/>
              </a:rPr>
              <a:t>Development</a:t>
            </a:r>
            <a:r>
              <a:rPr lang="en-US" altLang="ja-JP" sz="2800" dirty="0" smtClean="0"/>
              <a:t> Tools - Visual C#</a:t>
            </a:r>
            <a:endParaRPr lang="ja-JP" altLang="en-US" sz="2800" dirty="0"/>
          </a:p>
        </p:txBody>
      </p:sp>
      <p:pic>
        <p:nvPicPr>
          <p:cNvPr id="2051" name="Picture 3" descr="D:\document\MVP\MVP Logo Kit\MVP_FullColor_ForScreen.png"/>
          <p:cNvPicPr>
            <a:picLocks noChangeAspect="1" noChangeArrowheads="1"/>
          </p:cNvPicPr>
          <p:nvPr/>
        </p:nvPicPr>
        <p:blipFill>
          <a:blip r:embed="rId2"/>
          <a:srcRect/>
          <a:stretch>
            <a:fillRect/>
          </a:stretch>
        </p:blipFill>
        <p:spPr bwMode="auto">
          <a:xfrm>
            <a:off x="7572375" y="3643313"/>
            <a:ext cx="865188" cy="1357312"/>
          </a:xfrm>
          <a:prstGeom prst="rect">
            <a:avLst/>
          </a:prstGeom>
          <a:noFill/>
          <a:ln w="9525">
            <a:noFill/>
            <a:miter lim="800000"/>
            <a:headEnd/>
            <a:tailEnd/>
          </a:ln>
        </p:spPr>
      </p:pic>
      <p:sp>
        <p:nvSpPr>
          <p:cNvPr id="6" name="サブタイトル 4"/>
          <p:cNvSpPr txBox="1">
            <a:spLocks/>
          </p:cNvSpPr>
          <p:nvPr/>
        </p:nvSpPr>
        <p:spPr bwMode="auto">
          <a:xfrm>
            <a:off x="500063" y="3571875"/>
            <a:ext cx="7000875" cy="1571625"/>
          </a:xfrm>
          <a:prstGeom prst="rect">
            <a:avLst/>
          </a:prstGeom>
          <a:noFill/>
          <a:ln w="9525">
            <a:noFill/>
            <a:miter lim="800000"/>
            <a:headEnd/>
            <a:tailEnd/>
          </a:ln>
        </p:spPr>
        <p:txBody>
          <a:bodyPr/>
          <a:lstStyle/>
          <a:p>
            <a:pPr algn="r">
              <a:spcBef>
                <a:spcPct val="20000"/>
              </a:spcBef>
              <a:defRPr/>
            </a:pPr>
            <a:r>
              <a:rPr lang="en-US" altLang="ja-JP" sz="2800" kern="0" dirty="0">
                <a:latin typeface="+mn-lt"/>
                <a:ea typeface="+mn-ea"/>
              </a:rPr>
              <a:t>2008</a:t>
            </a:r>
            <a:r>
              <a:rPr lang="ja-JP" altLang="en-US" sz="2800" kern="0" dirty="0">
                <a:latin typeface="+mn-lt"/>
                <a:ea typeface="+mn-ea"/>
              </a:rPr>
              <a:t>年</a:t>
            </a:r>
            <a:r>
              <a:rPr lang="en-US" altLang="ja-JP" sz="2800" kern="0" dirty="0">
                <a:latin typeface="+mn-lt"/>
                <a:ea typeface="+mn-ea"/>
              </a:rPr>
              <a:t>04</a:t>
            </a:r>
            <a:r>
              <a:rPr lang="ja-JP" altLang="en-US" sz="2800" kern="0" dirty="0">
                <a:latin typeface="+mn-lt"/>
                <a:ea typeface="+mn-ea"/>
              </a:rPr>
              <a:t>月</a:t>
            </a:r>
            <a:r>
              <a:rPr lang="en-US" altLang="ja-JP" sz="2800" kern="0" dirty="0">
                <a:latin typeface="+mn-lt"/>
                <a:ea typeface="+mn-ea"/>
              </a:rPr>
              <a:t>05</a:t>
            </a:r>
            <a:r>
              <a:rPr lang="ja-JP" altLang="en-US" sz="2800" kern="0" dirty="0">
                <a:latin typeface="+mn-lt"/>
                <a:ea typeface="+mn-ea"/>
              </a:rPr>
              <a:t>日</a:t>
            </a:r>
            <a:endParaRPr lang="en-US" altLang="ja-JP" sz="2800" kern="0" dirty="0">
              <a:latin typeface="+mn-lt"/>
              <a:ea typeface="+mn-ea"/>
            </a:endParaRPr>
          </a:p>
          <a:p>
            <a:pPr algn="r">
              <a:spcBef>
                <a:spcPct val="20000"/>
              </a:spcBef>
              <a:defRPr/>
            </a:pPr>
            <a:r>
              <a:rPr lang="en-US" altLang="ja-JP" sz="2800" kern="0" dirty="0">
                <a:latin typeface="+mn-lt"/>
                <a:ea typeface="+mn-ea"/>
              </a:rPr>
              <a:t>R</a:t>
            </a:r>
            <a:r>
              <a:rPr lang="ja-JP" altLang="en-US" sz="2800" kern="0" dirty="0">
                <a:latin typeface="+mn-lt"/>
                <a:ea typeface="+mn-ea"/>
              </a:rPr>
              <a:t>・田中一郎 </a:t>
            </a:r>
            <a:endParaRPr lang="en-US" altLang="ja-JP" sz="2800" kern="0" dirty="0">
              <a:latin typeface="+mn-lt"/>
              <a:ea typeface="+mn-ea"/>
            </a:endParaRPr>
          </a:p>
          <a:p>
            <a:pPr algn="r">
              <a:spcBef>
                <a:spcPct val="20000"/>
              </a:spcBef>
              <a:defRPr/>
            </a:pPr>
            <a:r>
              <a:rPr lang="en-US" altLang="ja-JP" sz="2800" kern="0" dirty="0">
                <a:latin typeface="+mn-lt"/>
                <a:ea typeface="+mn-ea"/>
              </a:rPr>
              <a:t>http://blogs.wankuma.com/rti/</a:t>
            </a:r>
            <a:endParaRPr lang="ja-JP" altLang="en-US" sz="2800" kern="0" dirty="0">
              <a:latin typeface="+mn-lt"/>
              <a:ea typeface="+mn-ea"/>
            </a:endParaRPr>
          </a:p>
        </p:txBody>
      </p:sp>
      <p:sp>
        <p:nvSpPr>
          <p:cNvPr id="7" name="タイトル 3"/>
          <p:cNvSpPr txBox="1">
            <a:spLocks/>
          </p:cNvSpPr>
          <p:nvPr/>
        </p:nvSpPr>
        <p:spPr bwMode="auto">
          <a:xfrm>
            <a:off x="500063" y="785813"/>
            <a:ext cx="7772400" cy="2071687"/>
          </a:xfrm>
          <a:prstGeom prst="rect">
            <a:avLst/>
          </a:prstGeom>
          <a:noFill/>
          <a:ln w="9525">
            <a:noFill/>
            <a:miter lim="800000"/>
            <a:headEnd/>
            <a:tailEnd/>
          </a:ln>
        </p:spPr>
        <p:txBody>
          <a:bodyPr anchor="ctr"/>
          <a:lstStyle/>
          <a:p>
            <a:pPr algn="ctr">
              <a:defRPr/>
            </a:pPr>
            <a:r>
              <a:rPr lang="ja-JP" altLang="en-US" sz="6000" kern="0" dirty="0">
                <a:solidFill>
                  <a:srgbClr val="FF0000"/>
                </a:solidFill>
                <a:latin typeface="メイリオ" pitchFamily="50" charset="-128"/>
                <a:ea typeface="メイリオ" pitchFamily="50" charset="-128"/>
                <a:cs typeface="+mj-cs"/>
              </a:rPr>
              <a:t>Ｒ</a:t>
            </a:r>
            <a:r>
              <a:rPr lang="ja-JP" altLang="en-US" sz="6000" kern="0" dirty="0">
                <a:solidFill>
                  <a:schemeClr val="tx2"/>
                </a:solidFill>
                <a:latin typeface="メイリオ" pitchFamily="50" charset="-128"/>
                <a:ea typeface="メイリオ" pitchFamily="50" charset="-128"/>
                <a:cs typeface="+mj-cs"/>
              </a:rPr>
              <a:t>流・</a:t>
            </a:r>
            <a:r>
              <a:rPr lang="en-US" altLang="ja-JP" sz="6000" dirty="0"/>
              <a:t>C# </a:t>
            </a:r>
            <a:r>
              <a:rPr lang="ja-JP" altLang="en-US" sz="6000" dirty="0"/>
              <a:t>と日本語で</a:t>
            </a:r>
            <a:endParaRPr lang="en-US" altLang="ja-JP" sz="6000" dirty="0"/>
          </a:p>
          <a:p>
            <a:pPr algn="ctr">
              <a:defRPr/>
            </a:pPr>
            <a:r>
              <a:rPr lang="ja-JP" altLang="en-US" sz="6000" dirty="0"/>
              <a:t>簡単デザインパターン</a:t>
            </a:r>
            <a:endParaRPr lang="ja-JP" altLang="en-US" sz="6000" kern="0" dirty="0">
              <a:solidFill>
                <a:schemeClr val="tx2"/>
              </a:solidFill>
              <a:latin typeface="メイリオ" pitchFamily="50" charset="-128"/>
              <a:ea typeface="メイリオ" pitchFamily="50" charset="-128"/>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pPr eaLnBrk="1" hangingPunct="1">
              <a:lnSpc>
                <a:spcPct val="150000"/>
              </a:lnSpc>
            </a:pPr>
            <a:r>
              <a:rPr lang="ja-JP" altLang="en-US" smtClean="0"/>
              <a:t>方法１　自分で時計を確認する</a:t>
            </a:r>
            <a:endParaRPr lang="en-US" altLang="ja-JP" smtClean="0"/>
          </a:p>
        </p:txBody>
      </p:sp>
      <p:sp>
        <p:nvSpPr>
          <p:cNvPr id="11267" name="コンテンツ プレースホルダ 4"/>
          <p:cNvSpPr>
            <a:spLocks noGrp="1"/>
          </p:cNvSpPr>
          <p:nvPr>
            <p:ph idx="1"/>
          </p:nvPr>
        </p:nvSpPr>
        <p:spPr/>
        <p:txBody>
          <a:bodyPr/>
          <a:lstStyle/>
          <a:p>
            <a:pPr eaLnBrk="1" hangingPunct="1">
              <a:lnSpc>
                <a:spcPct val="150000"/>
              </a:lnSpc>
            </a:pPr>
            <a:r>
              <a:rPr lang="ja-JP" altLang="en-US" smtClean="0"/>
              <a:t>安心して眠れない</a:t>
            </a:r>
            <a:endParaRPr lang="en-US" altLang="ja-JP" smtClean="0"/>
          </a:p>
          <a:p>
            <a:pPr eaLnBrk="1" hangingPunct="1">
              <a:lnSpc>
                <a:spcPct val="150000"/>
              </a:lnSpc>
            </a:pPr>
            <a:r>
              <a:rPr lang="ja-JP" altLang="en-US" smtClean="0"/>
              <a:t>非常に危険をともなう</a:t>
            </a:r>
            <a:endParaRPr lang="en-US" altLang="ja-JP" smtClean="0"/>
          </a:p>
          <a:p>
            <a:pPr eaLnBrk="1" hangingPunct="1">
              <a:lnSpc>
                <a:spcPct val="150000"/>
              </a:lnSpc>
            </a:pPr>
            <a:r>
              <a:rPr lang="ja-JP" altLang="en-US" smtClean="0"/>
              <a:t>再利用性が低い</a:t>
            </a:r>
            <a:endParaRPr lang="en-US" altLang="ja-JP" smtClean="0"/>
          </a:p>
          <a:p>
            <a:pPr eaLnBrk="1" hangingPunct="1">
              <a:lnSpc>
                <a:spcPct val="150000"/>
              </a:lnSpc>
            </a:pPr>
            <a:endParaRPr lang="en-US" altLang="ja-JP" smtClean="0"/>
          </a:p>
          <a:p>
            <a:pPr eaLnBrk="1" hangingPunct="1">
              <a:lnSpc>
                <a:spcPct val="150000"/>
              </a:lnSpc>
            </a:pPr>
            <a:r>
              <a:rPr lang="ja-JP" altLang="en-US" smtClean="0"/>
              <a:t>７時になるまで待つ部分のオブジェクトの分離ができていない</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pPr eaLnBrk="1" hangingPunct="1">
              <a:lnSpc>
                <a:spcPct val="150000"/>
              </a:lnSpc>
            </a:pPr>
            <a:r>
              <a:rPr lang="ja-JP" altLang="en-US" smtClean="0"/>
              <a:t>方法２　目覚まし時計で起きる</a:t>
            </a:r>
            <a:endParaRPr lang="en-US" altLang="ja-JP"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pPr eaLnBrk="1" hangingPunct="1">
              <a:lnSpc>
                <a:spcPct val="150000"/>
              </a:lnSpc>
            </a:pPr>
            <a:r>
              <a:rPr lang="ja-JP" altLang="en-US" smtClean="0"/>
              <a:t>方法２　目覚まし時計で起きる</a:t>
            </a:r>
            <a:endParaRPr lang="en-US" altLang="ja-JP" smtClean="0"/>
          </a:p>
        </p:txBody>
      </p:sp>
      <p:sp>
        <p:nvSpPr>
          <p:cNvPr id="4" name="正方形/長方形 3"/>
          <p:cNvSpPr/>
          <p:nvPr/>
        </p:nvSpPr>
        <p:spPr>
          <a:xfrm>
            <a:off x="571500" y="928688"/>
            <a:ext cx="8215313" cy="5370512"/>
          </a:xfrm>
          <a:prstGeom prst="rect">
            <a:avLst/>
          </a:prstGeom>
        </p:spPr>
        <p:txBody>
          <a:bodyPr>
            <a:spAutoFit/>
          </a:bodyPr>
          <a:lstStyle/>
          <a:p>
            <a:pPr>
              <a:defRPr/>
            </a:pPr>
            <a:r>
              <a:rPr lang="en-US" altLang="ja-JP" sz="1400" dirty="0">
                <a:latin typeface="+mn-ea"/>
                <a:ea typeface="+mn-ea"/>
              </a:rPr>
              <a:t>interface </a:t>
            </a:r>
            <a:r>
              <a:rPr lang="en-US" altLang="ja-JP" sz="1400" dirty="0">
                <a:solidFill>
                  <a:srgbClr val="FF0000"/>
                </a:solidFill>
                <a:latin typeface="+mn-ea"/>
                <a:ea typeface="+mn-ea"/>
              </a:rPr>
              <a:t>I</a:t>
            </a:r>
            <a:r>
              <a:rPr lang="ja-JP" altLang="en-US" sz="1400" dirty="0">
                <a:solidFill>
                  <a:srgbClr val="FF0000"/>
                </a:solidFill>
                <a:latin typeface="+mn-ea"/>
                <a:ea typeface="+mn-ea"/>
              </a:rPr>
              <a:t>起床できる </a:t>
            </a:r>
            <a:r>
              <a:rPr lang="en-US" altLang="ja-JP" sz="1400" dirty="0">
                <a:latin typeface="+mn-ea"/>
                <a:ea typeface="+mn-ea"/>
              </a:rPr>
              <a:t>{</a:t>
            </a:r>
            <a:r>
              <a:rPr lang="ja-JP" altLang="en-US" sz="1400" dirty="0">
                <a:latin typeface="+mn-ea"/>
                <a:ea typeface="+mn-ea"/>
              </a:rPr>
              <a:t>　</a:t>
            </a:r>
            <a:endParaRPr lang="en-US" altLang="ja-JP" sz="1400" dirty="0">
              <a:latin typeface="+mn-ea"/>
              <a:ea typeface="+mn-ea"/>
            </a:endParaRPr>
          </a:p>
          <a:p>
            <a:pPr>
              <a:defRPr/>
            </a:pPr>
            <a:r>
              <a:rPr lang="ja-JP" altLang="en-US" sz="1400" dirty="0">
                <a:latin typeface="+mn-ea"/>
                <a:ea typeface="+mn-ea"/>
              </a:rPr>
              <a:t>　　</a:t>
            </a:r>
            <a:r>
              <a:rPr lang="en-US" altLang="ja-JP" sz="1400" dirty="0">
                <a:latin typeface="+mn-ea"/>
                <a:ea typeface="+mn-ea"/>
              </a:rPr>
              <a:t>void </a:t>
            </a:r>
            <a:r>
              <a:rPr lang="ja-JP" altLang="en-US" sz="1400" dirty="0">
                <a:solidFill>
                  <a:srgbClr val="FF0000"/>
                </a:solidFill>
                <a:latin typeface="+mn-ea"/>
                <a:ea typeface="+mn-ea"/>
              </a:rPr>
              <a:t>起床する</a:t>
            </a:r>
            <a:r>
              <a:rPr lang="en-US" altLang="ja-JP" sz="1400" dirty="0">
                <a:solidFill>
                  <a:srgbClr val="FF0000"/>
                </a:solidFill>
                <a:latin typeface="+mn-ea"/>
                <a:ea typeface="+mn-ea"/>
              </a:rPr>
              <a:t>();</a:t>
            </a:r>
          </a:p>
          <a:p>
            <a:pPr>
              <a:defRPr/>
            </a:pPr>
            <a:r>
              <a:rPr lang="en-US" altLang="ja-JP" sz="1400" dirty="0">
                <a:latin typeface="+mn-ea"/>
                <a:ea typeface="+mn-ea"/>
              </a:rPr>
              <a:t>}</a:t>
            </a:r>
          </a:p>
          <a:p>
            <a:pPr>
              <a:defRPr/>
            </a:pPr>
            <a:r>
              <a:rPr lang="en-US" altLang="ja-JP" sz="1400" dirty="0">
                <a:latin typeface="+mn-ea"/>
                <a:ea typeface="+mn-ea"/>
              </a:rPr>
              <a:t>class </a:t>
            </a:r>
            <a:r>
              <a:rPr lang="ja-JP" altLang="en-US" sz="1400" dirty="0">
                <a:latin typeface="+mn-ea"/>
                <a:ea typeface="+mn-ea"/>
              </a:rPr>
              <a:t>目覚まし時計 </a:t>
            </a:r>
            <a:r>
              <a:rPr lang="en-US" altLang="ja-JP" sz="1400" dirty="0">
                <a:latin typeface="+mn-ea"/>
                <a:ea typeface="+mn-ea"/>
              </a:rPr>
              <a:t>{</a:t>
            </a:r>
          </a:p>
          <a:p>
            <a:pPr>
              <a:defRPr/>
            </a:pPr>
            <a:r>
              <a:rPr lang="en-US" altLang="ja-JP" sz="1400" dirty="0">
                <a:latin typeface="+mn-ea"/>
                <a:ea typeface="+mn-ea"/>
              </a:rPr>
              <a:t>	public </a:t>
            </a:r>
            <a:r>
              <a:rPr lang="en-US" altLang="ja-JP" sz="1400" dirty="0">
                <a:solidFill>
                  <a:srgbClr val="FF0000"/>
                </a:solidFill>
                <a:latin typeface="+mn-ea"/>
                <a:ea typeface="+mn-ea"/>
              </a:rPr>
              <a:t>I</a:t>
            </a:r>
            <a:r>
              <a:rPr lang="ja-JP" altLang="en-US" sz="1400" dirty="0">
                <a:solidFill>
                  <a:srgbClr val="FF0000"/>
                </a:solidFill>
                <a:latin typeface="+mn-ea"/>
                <a:ea typeface="+mn-ea"/>
              </a:rPr>
              <a:t>起床できる</a:t>
            </a:r>
            <a:r>
              <a:rPr lang="ja-JP" altLang="en-US" sz="1400" dirty="0">
                <a:latin typeface="+mn-ea"/>
                <a:ea typeface="+mn-ea"/>
              </a:rPr>
              <a:t> </a:t>
            </a:r>
            <a:r>
              <a:rPr lang="ja-JP" altLang="en-US" sz="1400" dirty="0">
                <a:solidFill>
                  <a:srgbClr val="0070C0"/>
                </a:solidFill>
                <a:latin typeface="+mn-ea"/>
                <a:ea typeface="+mn-ea"/>
              </a:rPr>
              <a:t>お前</a:t>
            </a:r>
            <a:r>
              <a:rPr lang="ja-JP" altLang="en-US" sz="1400" dirty="0">
                <a:latin typeface="+mn-ea"/>
                <a:ea typeface="+mn-ea"/>
              </a:rPr>
              <a:t> </a:t>
            </a:r>
            <a:r>
              <a:rPr lang="en-US" altLang="ja-JP" sz="1400" dirty="0">
                <a:latin typeface="+mn-ea"/>
                <a:ea typeface="+mn-ea"/>
              </a:rPr>
              <a:t>{ get; set; }</a:t>
            </a:r>
          </a:p>
          <a:p>
            <a:pPr>
              <a:defRPr/>
            </a:pPr>
            <a:r>
              <a:rPr lang="en-US" altLang="ja-JP" sz="1400" dirty="0">
                <a:latin typeface="+mn-ea"/>
                <a:ea typeface="+mn-ea"/>
              </a:rPr>
              <a:t>	public void </a:t>
            </a:r>
            <a:r>
              <a:rPr lang="ja-JP" altLang="en-US" sz="1400" dirty="0">
                <a:latin typeface="+mn-ea"/>
                <a:ea typeface="+mn-ea"/>
              </a:rPr>
              <a:t>開始</a:t>
            </a:r>
            <a:r>
              <a:rPr lang="en-US" altLang="ja-JP" sz="1400" dirty="0">
                <a:latin typeface="+mn-ea"/>
                <a:ea typeface="+mn-ea"/>
              </a:rPr>
              <a:t>() {</a:t>
            </a:r>
          </a:p>
          <a:p>
            <a:pPr>
              <a:defRPr/>
            </a:pPr>
            <a:r>
              <a:rPr lang="en-US" altLang="ja-JP" sz="1400" dirty="0">
                <a:latin typeface="+mn-ea"/>
                <a:ea typeface="+mn-ea"/>
              </a:rPr>
              <a:t>		</a:t>
            </a:r>
            <a:r>
              <a:rPr lang="ja-JP" altLang="en-US" sz="1400" dirty="0">
                <a:latin typeface="+mn-ea"/>
                <a:ea typeface="+mn-ea"/>
              </a:rPr>
              <a:t>時計</a:t>
            </a:r>
            <a:r>
              <a:rPr lang="en-US" altLang="ja-JP" sz="1400" dirty="0">
                <a:latin typeface="+mn-ea"/>
                <a:ea typeface="+mn-ea"/>
              </a:rPr>
              <a:t>.</a:t>
            </a:r>
            <a:r>
              <a:rPr lang="ja-JP" altLang="en-US" sz="1400" dirty="0">
                <a:latin typeface="+mn-ea"/>
                <a:ea typeface="+mn-ea"/>
              </a:rPr>
              <a:t>七時になるまで待つ</a:t>
            </a:r>
            <a:r>
              <a:rPr lang="en-US" altLang="ja-JP" sz="1400" dirty="0">
                <a:latin typeface="+mn-ea"/>
                <a:ea typeface="+mn-ea"/>
              </a:rPr>
              <a:t>();</a:t>
            </a:r>
          </a:p>
          <a:p>
            <a:pPr>
              <a:defRPr/>
            </a:pPr>
            <a:r>
              <a:rPr lang="en-US" altLang="ja-JP" sz="1400" dirty="0">
                <a:latin typeface="+mn-ea"/>
                <a:ea typeface="+mn-ea"/>
              </a:rPr>
              <a:t>		</a:t>
            </a:r>
            <a:r>
              <a:rPr lang="ja-JP" altLang="en-US" sz="1400" dirty="0">
                <a:solidFill>
                  <a:srgbClr val="0070C0"/>
                </a:solidFill>
                <a:latin typeface="+mn-ea"/>
                <a:ea typeface="+mn-ea"/>
              </a:rPr>
              <a:t>お前</a:t>
            </a:r>
            <a:r>
              <a:rPr lang="en-US" altLang="ja-JP" sz="1400" dirty="0">
                <a:latin typeface="+mn-ea"/>
                <a:ea typeface="+mn-ea"/>
              </a:rPr>
              <a:t>.</a:t>
            </a:r>
            <a:r>
              <a:rPr lang="ja-JP" altLang="en-US" sz="1400" dirty="0">
                <a:solidFill>
                  <a:srgbClr val="FF0000"/>
                </a:solidFill>
                <a:latin typeface="+mn-ea"/>
                <a:ea typeface="+mn-ea"/>
              </a:rPr>
              <a:t>起床する</a:t>
            </a:r>
            <a:r>
              <a:rPr lang="en-US" altLang="ja-JP" sz="1400" dirty="0">
                <a:latin typeface="+mn-ea"/>
                <a:ea typeface="+mn-ea"/>
              </a:rPr>
              <a:t>();</a:t>
            </a:r>
          </a:p>
          <a:p>
            <a:pPr>
              <a:defRPr/>
            </a:pPr>
            <a:r>
              <a:rPr lang="en-US" altLang="ja-JP" sz="1400" dirty="0">
                <a:latin typeface="+mn-ea"/>
                <a:ea typeface="+mn-ea"/>
              </a:rPr>
              <a:t>	}</a:t>
            </a:r>
          </a:p>
          <a:p>
            <a:pPr>
              <a:defRPr/>
            </a:pPr>
            <a:r>
              <a:rPr lang="en-US" altLang="ja-JP" sz="1400" dirty="0">
                <a:latin typeface="+mn-ea"/>
                <a:ea typeface="+mn-ea"/>
              </a:rPr>
              <a:t>}</a:t>
            </a:r>
          </a:p>
          <a:p>
            <a:pPr>
              <a:lnSpc>
                <a:spcPct val="150000"/>
              </a:lnSpc>
              <a:defRPr/>
            </a:pPr>
            <a:r>
              <a:rPr lang="en-US" altLang="ja-JP" sz="1400" dirty="0">
                <a:latin typeface="+mj-ea"/>
              </a:rPr>
              <a:t>class </a:t>
            </a:r>
            <a:r>
              <a:rPr lang="ja-JP" altLang="en-US" sz="1400" dirty="0">
                <a:latin typeface="+mj-ea"/>
              </a:rPr>
              <a:t>目覚まし時計を使う賢い俺 </a:t>
            </a:r>
            <a:r>
              <a:rPr lang="en-US" altLang="ja-JP" sz="1400" dirty="0">
                <a:latin typeface="+mj-ea"/>
              </a:rPr>
              <a:t>: I</a:t>
            </a:r>
            <a:r>
              <a:rPr lang="ja-JP" altLang="en-US" sz="1400" dirty="0">
                <a:latin typeface="+mj-ea"/>
              </a:rPr>
              <a:t>起床できる </a:t>
            </a:r>
            <a:r>
              <a:rPr lang="en-US" altLang="ja-JP" sz="1400" dirty="0">
                <a:latin typeface="+mj-ea"/>
              </a:rPr>
              <a:t>{</a:t>
            </a:r>
          </a:p>
          <a:p>
            <a:pPr>
              <a:lnSpc>
                <a:spcPct val="150000"/>
              </a:lnSpc>
              <a:defRPr/>
            </a:pPr>
            <a:r>
              <a:rPr lang="en-US" altLang="ja-JP" sz="1400" dirty="0">
                <a:latin typeface="+mj-ea"/>
              </a:rPr>
              <a:t>	public </a:t>
            </a:r>
            <a:r>
              <a:rPr lang="en-US" altLang="ja-JP" sz="1400" dirty="0">
                <a:latin typeface="+mj-ea"/>
              </a:rPr>
              <a:t>void </a:t>
            </a:r>
            <a:r>
              <a:rPr lang="ja-JP" altLang="en-US" sz="1400" dirty="0">
                <a:latin typeface="+mj-ea"/>
              </a:rPr>
              <a:t>就寝</a:t>
            </a:r>
            <a:r>
              <a:rPr lang="en-US" altLang="ja-JP" sz="1400" dirty="0">
                <a:latin typeface="+mj-ea"/>
              </a:rPr>
              <a:t>() {</a:t>
            </a:r>
          </a:p>
          <a:p>
            <a:pPr>
              <a:lnSpc>
                <a:spcPct val="150000"/>
              </a:lnSpc>
              <a:defRPr/>
            </a:pPr>
            <a:r>
              <a:rPr lang="en-US" altLang="ja-JP" sz="1400" dirty="0">
                <a:latin typeface="+mj-ea"/>
              </a:rPr>
              <a:t>		</a:t>
            </a:r>
            <a:r>
              <a:rPr lang="en-US" altLang="ja-JP" sz="1400" dirty="0" err="1">
                <a:latin typeface="+mj-ea"/>
              </a:rPr>
              <a:t>var</a:t>
            </a:r>
            <a:r>
              <a:rPr lang="en-US" altLang="ja-JP" sz="1400" dirty="0">
                <a:latin typeface="+mj-ea"/>
              </a:rPr>
              <a:t> </a:t>
            </a:r>
            <a:r>
              <a:rPr lang="ja-JP" altLang="en-US" sz="1400" dirty="0">
                <a:latin typeface="+mj-ea"/>
              </a:rPr>
              <a:t>時計 </a:t>
            </a:r>
            <a:r>
              <a:rPr lang="en-US" altLang="ja-JP" sz="1400" dirty="0">
                <a:latin typeface="+mj-ea"/>
              </a:rPr>
              <a:t>= new </a:t>
            </a:r>
            <a:r>
              <a:rPr lang="ja-JP" altLang="en-US" sz="1400" dirty="0">
                <a:latin typeface="+mj-ea"/>
              </a:rPr>
              <a:t>目覚まし時計</a:t>
            </a:r>
            <a:r>
              <a:rPr lang="en-US" altLang="ja-JP" sz="1400" dirty="0">
                <a:latin typeface="+mj-ea"/>
              </a:rPr>
              <a:t>();</a:t>
            </a:r>
          </a:p>
          <a:p>
            <a:pPr>
              <a:lnSpc>
                <a:spcPct val="150000"/>
              </a:lnSpc>
              <a:defRPr/>
            </a:pPr>
            <a:r>
              <a:rPr lang="en-US" altLang="ja-JP" sz="1400" dirty="0">
                <a:latin typeface="+mj-ea"/>
              </a:rPr>
              <a:t>		</a:t>
            </a:r>
            <a:r>
              <a:rPr lang="ja-JP" altLang="en-US" sz="1400" dirty="0">
                <a:latin typeface="+mj-ea"/>
              </a:rPr>
              <a:t>時計</a:t>
            </a:r>
            <a:r>
              <a:rPr lang="en-US" altLang="ja-JP" sz="1400" dirty="0">
                <a:latin typeface="+mj-ea"/>
              </a:rPr>
              <a:t>.</a:t>
            </a:r>
            <a:r>
              <a:rPr lang="ja-JP" altLang="en-US" sz="1400" dirty="0">
                <a:latin typeface="+mj-ea"/>
              </a:rPr>
              <a:t>お前 </a:t>
            </a:r>
            <a:r>
              <a:rPr lang="en-US" altLang="ja-JP" sz="1400" dirty="0">
                <a:latin typeface="+mj-ea"/>
              </a:rPr>
              <a:t>= (I</a:t>
            </a:r>
            <a:r>
              <a:rPr lang="ja-JP" altLang="en-US" sz="1400" dirty="0">
                <a:latin typeface="+mj-ea"/>
              </a:rPr>
              <a:t>起床できる</a:t>
            </a:r>
            <a:r>
              <a:rPr lang="en-US" altLang="ja-JP" sz="1400" dirty="0">
                <a:latin typeface="+mj-ea"/>
              </a:rPr>
              <a:t>)this;</a:t>
            </a:r>
          </a:p>
          <a:p>
            <a:pPr>
              <a:lnSpc>
                <a:spcPct val="150000"/>
              </a:lnSpc>
              <a:defRPr/>
            </a:pPr>
            <a:r>
              <a:rPr lang="en-US" altLang="ja-JP" sz="1400" dirty="0">
                <a:latin typeface="+mj-ea"/>
              </a:rPr>
              <a:t>		</a:t>
            </a:r>
            <a:r>
              <a:rPr lang="ja-JP" altLang="en-US" sz="1400" dirty="0">
                <a:latin typeface="+mj-ea"/>
              </a:rPr>
              <a:t>時計</a:t>
            </a:r>
            <a:r>
              <a:rPr lang="en-US" altLang="ja-JP" sz="1400" dirty="0">
                <a:latin typeface="+mj-ea"/>
              </a:rPr>
              <a:t>.</a:t>
            </a:r>
            <a:r>
              <a:rPr lang="ja-JP" altLang="en-US" sz="1400" dirty="0">
                <a:latin typeface="+mj-ea"/>
              </a:rPr>
              <a:t>開始</a:t>
            </a:r>
            <a:r>
              <a:rPr lang="en-US" altLang="ja-JP" sz="1400" dirty="0">
                <a:latin typeface="+mj-ea"/>
              </a:rPr>
              <a:t>();</a:t>
            </a:r>
          </a:p>
          <a:p>
            <a:pPr>
              <a:lnSpc>
                <a:spcPct val="150000"/>
              </a:lnSpc>
              <a:defRPr/>
            </a:pPr>
            <a:r>
              <a:rPr lang="en-US" altLang="ja-JP" sz="1400" dirty="0">
                <a:latin typeface="+mj-ea"/>
              </a:rPr>
              <a:t>		</a:t>
            </a:r>
            <a:r>
              <a:rPr lang="ja-JP" altLang="en-US" sz="1400" dirty="0">
                <a:latin typeface="+mj-ea"/>
              </a:rPr>
              <a:t>俺</a:t>
            </a:r>
            <a:r>
              <a:rPr lang="en-US" altLang="ja-JP" sz="1400" dirty="0">
                <a:latin typeface="+mj-ea"/>
              </a:rPr>
              <a:t>.</a:t>
            </a:r>
            <a:r>
              <a:rPr lang="ja-JP" altLang="en-US" sz="1400" dirty="0">
                <a:latin typeface="+mj-ea"/>
              </a:rPr>
              <a:t>眠る</a:t>
            </a:r>
            <a:r>
              <a:rPr lang="en-US" altLang="ja-JP" sz="1400" dirty="0">
                <a:latin typeface="+mj-ea"/>
              </a:rPr>
              <a:t>();</a:t>
            </a:r>
          </a:p>
          <a:p>
            <a:pPr>
              <a:lnSpc>
                <a:spcPct val="150000"/>
              </a:lnSpc>
              <a:defRPr/>
            </a:pPr>
            <a:r>
              <a:rPr lang="en-US" altLang="ja-JP" sz="1400" dirty="0">
                <a:latin typeface="+mj-ea"/>
              </a:rPr>
              <a:t>	}</a:t>
            </a:r>
            <a:endParaRPr lang="en-US" altLang="ja-JP" sz="1400" dirty="0">
              <a:latin typeface="+mj-ea"/>
            </a:endParaRPr>
          </a:p>
          <a:p>
            <a:pPr>
              <a:lnSpc>
                <a:spcPct val="150000"/>
              </a:lnSpc>
              <a:defRPr/>
            </a:pPr>
            <a:r>
              <a:rPr lang="en-US" altLang="ja-JP" sz="1400" dirty="0">
                <a:latin typeface="+mj-ea"/>
              </a:rPr>
              <a:t>	public </a:t>
            </a:r>
            <a:r>
              <a:rPr lang="en-US" altLang="ja-JP" sz="1400" dirty="0">
                <a:latin typeface="+mj-ea"/>
              </a:rPr>
              <a:t>void </a:t>
            </a:r>
            <a:r>
              <a:rPr lang="ja-JP" altLang="en-US" sz="1400" dirty="0">
                <a:latin typeface="+mj-ea"/>
              </a:rPr>
              <a:t>起床する</a:t>
            </a:r>
            <a:r>
              <a:rPr lang="en-US" altLang="ja-JP" sz="1400" dirty="0">
                <a:latin typeface="+mj-ea"/>
              </a:rPr>
              <a:t>() { </a:t>
            </a:r>
            <a:r>
              <a:rPr lang="ja-JP" altLang="en-US" sz="1400" dirty="0">
                <a:latin typeface="+mj-ea"/>
              </a:rPr>
              <a:t>俺</a:t>
            </a:r>
            <a:r>
              <a:rPr lang="en-US" altLang="ja-JP" sz="1400" dirty="0">
                <a:latin typeface="+mj-ea"/>
              </a:rPr>
              <a:t>.</a:t>
            </a:r>
            <a:r>
              <a:rPr lang="ja-JP" altLang="en-US" sz="1400" dirty="0">
                <a:latin typeface="+mj-ea"/>
              </a:rPr>
              <a:t>起きる</a:t>
            </a:r>
            <a:r>
              <a:rPr lang="en-US" altLang="ja-JP" sz="1400" dirty="0">
                <a:latin typeface="+mj-ea"/>
              </a:rPr>
              <a:t>(); }</a:t>
            </a:r>
          </a:p>
          <a:p>
            <a:pPr>
              <a:lnSpc>
                <a:spcPct val="150000"/>
              </a:lnSpc>
              <a:defRPr/>
            </a:pPr>
            <a:r>
              <a:rPr lang="en-US" altLang="ja-JP" sz="1400" dirty="0">
                <a:latin typeface="+mj-ea"/>
              </a:rPr>
              <a:t>}</a:t>
            </a:r>
          </a:p>
          <a:p>
            <a:pPr>
              <a:defRPr/>
            </a:pPr>
            <a:endParaRPr lang="en-US" altLang="ja-JP" sz="1400" dirty="0">
              <a:latin typeface="+mn-ea"/>
              <a:ea typeface="+mn-ea"/>
            </a:endParaRPr>
          </a:p>
        </p:txBody>
      </p:sp>
      <p:sp>
        <p:nvSpPr>
          <p:cNvPr id="13316" name="コンテンツ プレースホルダ 2"/>
          <p:cNvSpPr>
            <a:spLocks noGrp="1"/>
          </p:cNvSpPr>
          <p:nvPr>
            <p:ph idx="1"/>
          </p:nvPr>
        </p:nvSpPr>
        <p:spPr>
          <a:xfrm>
            <a:off x="3571875" y="1143000"/>
            <a:ext cx="5143500" cy="357188"/>
          </a:xfrm>
        </p:spPr>
        <p:txBody>
          <a:bodyPr/>
          <a:lstStyle/>
          <a:p>
            <a:pPr eaLnBrk="1" hangingPunct="1">
              <a:buFontTx/>
              <a:buNone/>
            </a:pPr>
            <a:r>
              <a:rPr lang="ja-JP" altLang="en-US" sz="1400" smtClean="0">
                <a:latin typeface="ＭＳ Ｐゴシック" charset="-128"/>
                <a:ea typeface="ＭＳ Ｐゴシック" charset="-128"/>
              </a:rPr>
              <a:t>時計をセットして寝る。アラームがなるまで寝ることに専念できる。</a:t>
            </a:r>
            <a:endParaRPr lang="en-US" altLang="ja-JP" sz="1400" smtClean="0">
              <a:latin typeface="ＭＳ Ｐゴシック" charset="-128"/>
              <a:ea typeface="ＭＳ Ｐゴシック"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コンテンツ プレースホルダ 4"/>
          <p:cNvSpPr>
            <a:spLocks noGrp="1"/>
          </p:cNvSpPr>
          <p:nvPr>
            <p:ph idx="1"/>
          </p:nvPr>
        </p:nvSpPr>
        <p:spPr/>
        <p:txBody>
          <a:bodyPr/>
          <a:lstStyle/>
          <a:p>
            <a:pPr eaLnBrk="1" hangingPunct="1">
              <a:lnSpc>
                <a:spcPct val="150000"/>
              </a:lnSpc>
            </a:pPr>
            <a:r>
              <a:rPr lang="ja-JP" altLang="en-US" smtClean="0"/>
              <a:t>時間まで安心して眠れる</a:t>
            </a:r>
            <a:endParaRPr lang="en-US" altLang="ja-JP" smtClean="0"/>
          </a:p>
          <a:p>
            <a:pPr eaLnBrk="1" hangingPunct="1">
              <a:lnSpc>
                <a:spcPct val="150000"/>
              </a:lnSpc>
            </a:pPr>
            <a:r>
              <a:rPr lang="ja-JP" altLang="en-US" smtClean="0"/>
              <a:t>７時になるまでを監視するロジックが完全に分離できている</a:t>
            </a:r>
            <a:endParaRPr lang="en-US" altLang="ja-JP" smtClean="0"/>
          </a:p>
          <a:p>
            <a:pPr eaLnBrk="1" hangingPunct="1">
              <a:lnSpc>
                <a:spcPct val="150000"/>
              </a:lnSpc>
            </a:pPr>
            <a:r>
              <a:rPr lang="ja-JP" altLang="en-US" smtClean="0"/>
              <a:t>再利用性が高い</a:t>
            </a:r>
            <a:endParaRPr lang="en-US" altLang="ja-JP" smtClean="0"/>
          </a:p>
          <a:p>
            <a:pPr eaLnBrk="1" hangingPunct="1">
              <a:lnSpc>
                <a:spcPct val="150000"/>
              </a:lnSpc>
            </a:pPr>
            <a:r>
              <a:rPr lang="ja-JP" altLang="en-US" smtClean="0"/>
              <a:t>但し、自分専用で複数人を起こすことができない</a:t>
            </a:r>
            <a:endParaRPr lang="en-US" altLang="ja-JP" smtClean="0"/>
          </a:p>
        </p:txBody>
      </p:sp>
      <p:sp>
        <p:nvSpPr>
          <p:cNvPr id="6" name="タイトル 1"/>
          <p:cNvSpPr txBox="1">
            <a:spLocks/>
          </p:cNvSpPr>
          <p:nvPr/>
        </p:nvSpPr>
        <p:spPr bwMode="auto">
          <a:xfrm>
            <a:off x="609600" y="285750"/>
            <a:ext cx="8229600" cy="706438"/>
          </a:xfrm>
          <a:prstGeom prst="rect">
            <a:avLst/>
          </a:prstGeom>
          <a:noFill/>
          <a:ln w="9525">
            <a:noFill/>
            <a:miter lim="800000"/>
            <a:headEnd/>
            <a:tailEnd/>
          </a:ln>
        </p:spPr>
        <p:txBody>
          <a:bodyPr anchor="ctr"/>
          <a:lstStyle/>
          <a:p>
            <a:pPr algn="ctr">
              <a:lnSpc>
                <a:spcPct val="150000"/>
              </a:lnSpc>
              <a:defRPr/>
            </a:pPr>
            <a:r>
              <a:rPr lang="ja-JP" altLang="en-US" sz="3600" kern="0" dirty="0">
                <a:solidFill>
                  <a:schemeClr val="tx2"/>
                </a:solidFill>
                <a:latin typeface="メイリオ" pitchFamily="50" charset="-128"/>
                <a:ea typeface="メイリオ" pitchFamily="50" charset="-128"/>
                <a:cs typeface="+mj-cs"/>
              </a:rPr>
              <a:t>方法２　目覚まし時計で起きる</a:t>
            </a:r>
            <a:endParaRPr lang="en-US" altLang="ja-JP" sz="3600" kern="0" dirty="0">
              <a:solidFill>
                <a:schemeClr val="tx2"/>
              </a:solidFill>
              <a:latin typeface="メイリオ" pitchFamily="50" charset="-128"/>
              <a:ea typeface="メイリオ" pitchFamily="50" charset="-128"/>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pPr eaLnBrk="1" hangingPunct="1">
              <a:lnSpc>
                <a:spcPct val="150000"/>
              </a:lnSpc>
            </a:pPr>
            <a:r>
              <a:rPr lang="ja-JP" altLang="en-US" smtClean="0"/>
              <a:t>方法３　モーニングコールシステム</a:t>
            </a:r>
            <a:endParaRPr lang="en-US" altLang="ja-JP" smtClean="0"/>
          </a:p>
        </p:txBody>
      </p:sp>
      <p:sp>
        <p:nvSpPr>
          <p:cNvPr id="4" name="正方形/長方形 3"/>
          <p:cNvSpPr/>
          <p:nvPr/>
        </p:nvSpPr>
        <p:spPr>
          <a:xfrm>
            <a:off x="357188" y="1714500"/>
            <a:ext cx="8215312" cy="4400550"/>
          </a:xfrm>
          <a:prstGeom prst="rect">
            <a:avLst/>
          </a:prstGeom>
        </p:spPr>
        <p:txBody>
          <a:bodyPr>
            <a:spAutoFit/>
          </a:bodyPr>
          <a:lstStyle/>
          <a:p>
            <a:pPr>
              <a:defRPr/>
            </a:pPr>
            <a:r>
              <a:rPr lang="en-US" altLang="ja-JP" sz="1400" dirty="0">
                <a:latin typeface="+mj-ea"/>
                <a:ea typeface="+mj-ea"/>
              </a:rPr>
              <a:t>interface I</a:t>
            </a:r>
            <a:r>
              <a:rPr lang="ja-JP" altLang="en-US" sz="1400" dirty="0">
                <a:latin typeface="+mj-ea"/>
                <a:ea typeface="+mj-ea"/>
              </a:rPr>
              <a:t>電話を取れる </a:t>
            </a:r>
            <a:r>
              <a:rPr lang="en-US" altLang="ja-JP" sz="1400" dirty="0">
                <a:latin typeface="+mj-ea"/>
                <a:ea typeface="+mj-ea"/>
              </a:rPr>
              <a:t>{</a:t>
            </a:r>
          </a:p>
          <a:p>
            <a:pPr>
              <a:defRPr/>
            </a:pPr>
            <a:r>
              <a:rPr lang="en-US" altLang="ja-JP" sz="1400" dirty="0">
                <a:latin typeface="+mj-ea"/>
                <a:ea typeface="+mj-ea"/>
              </a:rPr>
              <a:t>	void </a:t>
            </a:r>
            <a:r>
              <a:rPr lang="ja-JP" altLang="en-US" sz="1400" dirty="0">
                <a:latin typeface="+mj-ea"/>
                <a:ea typeface="+mj-ea"/>
              </a:rPr>
              <a:t>電話を取る</a:t>
            </a:r>
            <a:r>
              <a:rPr lang="en-US" altLang="ja-JP" sz="1400" dirty="0">
                <a:latin typeface="+mj-ea"/>
                <a:ea typeface="+mj-ea"/>
              </a:rPr>
              <a:t>();</a:t>
            </a:r>
          </a:p>
          <a:p>
            <a:pPr>
              <a:defRPr/>
            </a:pPr>
            <a:r>
              <a:rPr lang="en-US" altLang="ja-JP" sz="1400" dirty="0">
                <a:latin typeface="+mj-ea"/>
                <a:ea typeface="+mj-ea"/>
              </a:rPr>
              <a:t>}</a:t>
            </a:r>
          </a:p>
          <a:p>
            <a:pPr>
              <a:defRPr/>
            </a:pPr>
            <a:endParaRPr lang="en-US" altLang="ja-JP" sz="1400" dirty="0">
              <a:latin typeface="+mj-ea"/>
              <a:ea typeface="+mj-ea"/>
            </a:endParaRPr>
          </a:p>
          <a:p>
            <a:pPr>
              <a:defRPr/>
            </a:pPr>
            <a:r>
              <a:rPr lang="en-US" altLang="ja-JP" sz="1400" dirty="0">
                <a:latin typeface="+mj-ea"/>
                <a:ea typeface="+mj-ea"/>
              </a:rPr>
              <a:t>interface </a:t>
            </a:r>
            <a:r>
              <a:rPr lang="en-US" altLang="ja-JP" sz="1400" dirty="0">
                <a:latin typeface="+mj-ea"/>
                <a:ea typeface="+mj-ea"/>
              </a:rPr>
              <a:t>I</a:t>
            </a:r>
            <a:r>
              <a:rPr lang="ja-JP" altLang="en-US" sz="1400" dirty="0">
                <a:latin typeface="+mj-ea"/>
                <a:ea typeface="+mj-ea"/>
              </a:rPr>
              <a:t>モーニングコール </a:t>
            </a:r>
            <a:r>
              <a:rPr lang="en-US" altLang="ja-JP" sz="1400" dirty="0">
                <a:latin typeface="+mj-ea"/>
                <a:ea typeface="+mj-ea"/>
              </a:rPr>
              <a:t>{</a:t>
            </a:r>
          </a:p>
          <a:p>
            <a:pPr>
              <a:defRPr/>
            </a:pPr>
            <a:r>
              <a:rPr lang="en-US" altLang="ja-JP" sz="1400" dirty="0">
                <a:latin typeface="+mj-ea"/>
                <a:ea typeface="+mj-ea"/>
              </a:rPr>
              <a:t>	void </a:t>
            </a:r>
            <a:r>
              <a:rPr lang="ja-JP" altLang="en-US" sz="1400" dirty="0">
                <a:latin typeface="+mj-ea"/>
                <a:ea typeface="+mj-ea"/>
              </a:rPr>
              <a:t>依頼</a:t>
            </a:r>
            <a:r>
              <a:rPr lang="en-US" altLang="ja-JP" sz="1400" dirty="0">
                <a:latin typeface="+mj-ea"/>
                <a:ea typeface="+mj-ea"/>
              </a:rPr>
              <a:t>(I</a:t>
            </a:r>
            <a:r>
              <a:rPr lang="ja-JP" altLang="en-US" sz="1400" dirty="0">
                <a:latin typeface="+mj-ea"/>
                <a:ea typeface="+mj-ea"/>
              </a:rPr>
              <a:t>電話を取れる お前</a:t>
            </a:r>
            <a:r>
              <a:rPr lang="en-US" altLang="ja-JP" sz="1400" dirty="0">
                <a:latin typeface="+mj-ea"/>
                <a:ea typeface="+mj-ea"/>
              </a:rPr>
              <a:t>);</a:t>
            </a:r>
          </a:p>
          <a:p>
            <a:pPr>
              <a:defRPr/>
            </a:pPr>
            <a:r>
              <a:rPr lang="en-US" altLang="ja-JP" sz="1400" dirty="0">
                <a:latin typeface="+mj-ea"/>
                <a:ea typeface="+mj-ea"/>
              </a:rPr>
              <a:t>	void </a:t>
            </a:r>
            <a:r>
              <a:rPr lang="ja-JP" altLang="en-US" sz="1400" dirty="0">
                <a:latin typeface="+mj-ea"/>
                <a:ea typeface="+mj-ea"/>
              </a:rPr>
              <a:t>キャンセル</a:t>
            </a:r>
            <a:r>
              <a:rPr lang="en-US" altLang="ja-JP" sz="1400" dirty="0">
                <a:latin typeface="+mj-ea"/>
                <a:ea typeface="+mj-ea"/>
              </a:rPr>
              <a:t>(I</a:t>
            </a:r>
            <a:r>
              <a:rPr lang="ja-JP" altLang="en-US" sz="1400" dirty="0">
                <a:latin typeface="+mj-ea"/>
                <a:ea typeface="+mj-ea"/>
              </a:rPr>
              <a:t>電話を取れる お前</a:t>
            </a:r>
            <a:r>
              <a:rPr lang="en-US" altLang="ja-JP" sz="1400" dirty="0">
                <a:latin typeface="+mj-ea"/>
                <a:ea typeface="+mj-ea"/>
              </a:rPr>
              <a:t>);</a:t>
            </a:r>
          </a:p>
          <a:p>
            <a:pPr>
              <a:defRPr/>
            </a:pPr>
            <a:r>
              <a:rPr lang="en-US" altLang="ja-JP" sz="1400" dirty="0">
                <a:latin typeface="+mj-ea"/>
                <a:ea typeface="+mj-ea"/>
              </a:rPr>
              <a:t>	void </a:t>
            </a:r>
            <a:r>
              <a:rPr lang="ja-JP" altLang="en-US" sz="1400" dirty="0">
                <a:latin typeface="+mj-ea"/>
                <a:ea typeface="+mj-ea"/>
              </a:rPr>
              <a:t>起こす</a:t>
            </a:r>
            <a:r>
              <a:rPr lang="en-US" altLang="ja-JP" sz="1400" dirty="0">
                <a:latin typeface="+mj-ea"/>
                <a:ea typeface="+mj-ea"/>
              </a:rPr>
              <a:t>();</a:t>
            </a:r>
          </a:p>
          <a:p>
            <a:pPr>
              <a:defRPr/>
            </a:pPr>
            <a:r>
              <a:rPr lang="en-US" altLang="ja-JP" sz="1400" dirty="0">
                <a:latin typeface="+mj-ea"/>
                <a:ea typeface="+mj-ea"/>
              </a:rPr>
              <a:t>}</a:t>
            </a:r>
          </a:p>
          <a:p>
            <a:pPr>
              <a:defRPr/>
            </a:pPr>
            <a:endParaRPr lang="en-US" altLang="ja-JP" sz="1400" dirty="0">
              <a:latin typeface="+mj-ea"/>
              <a:ea typeface="+mj-ea"/>
            </a:endParaRPr>
          </a:p>
          <a:p>
            <a:pPr>
              <a:defRPr/>
            </a:pPr>
            <a:r>
              <a:rPr lang="en-US" altLang="ja-JP" sz="1400" dirty="0">
                <a:latin typeface="+mj-ea"/>
              </a:rPr>
              <a:t>class </a:t>
            </a:r>
            <a:r>
              <a:rPr lang="ja-JP" altLang="en-US" sz="1400" dirty="0">
                <a:latin typeface="+mj-ea"/>
              </a:rPr>
              <a:t>モーニングコールを使う都会派の俺 </a:t>
            </a:r>
            <a:r>
              <a:rPr lang="en-US" altLang="ja-JP" sz="1400" dirty="0">
                <a:latin typeface="+mj-ea"/>
              </a:rPr>
              <a:t>: I</a:t>
            </a:r>
            <a:r>
              <a:rPr lang="ja-JP" altLang="en-US" sz="1400" dirty="0">
                <a:latin typeface="+mj-ea"/>
              </a:rPr>
              <a:t>電話を取れる </a:t>
            </a:r>
            <a:r>
              <a:rPr lang="en-US" altLang="ja-JP" sz="1400" dirty="0">
                <a:latin typeface="+mj-ea"/>
              </a:rPr>
              <a:t>{</a:t>
            </a:r>
          </a:p>
          <a:p>
            <a:pPr>
              <a:defRPr/>
            </a:pPr>
            <a:r>
              <a:rPr lang="en-US" altLang="ja-JP" sz="1400" dirty="0">
                <a:latin typeface="+mj-ea"/>
              </a:rPr>
              <a:t>	public void </a:t>
            </a:r>
            <a:r>
              <a:rPr lang="ja-JP" altLang="en-US" sz="1400" dirty="0">
                <a:latin typeface="+mj-ea"/>
              </a:rPr>
              <a:t>就寝</a:t>
            </a:r>
            <a:r>
              <a:rPr lang="en-US" altLang="ja-JP" sz="1400" dirty="0">
                <a:latin typeface="+mj-ea"/>
              </a:rPr>
              <a:t>() {</a:t>
            </a:r>
          </a:p>
          <a:p>
            <a:pPr>
              <a:defRPr/>
            </a:pPr>
            <a:r>
              <a:rPr lang="en-US" altLang="ja-JP" sz="1400" dirty="0">
                <a:latin typeface="+mj-ea"/>
              </a:rPr>
              <a:t>		</a:t>
            </a:r>
            <a:r>
              <a:rPr lang="en-US" altLang="ja-JP" sz="1400" dirty="0" err="1">
                <a:latin typeface="+mj-ea"/>
              </a:rPr>
              <a:t>var</a:t>
            </a:r>
            <a:r>
              <a:rPr lang="en-US" altLang="ja-JP" sz="1400" dirty="0">
                <a:latin typeface="+mj-ea"/>
              </a:rPr>
              <a:t> </a:t>
            </a:r>
            <a:r>
              <a:rPr lang="ja-JP" altLang="en-US" sz="1400" dirty="0">
                <a:latin typeface="+mj-ea"/>
              </a:rPr>
              <a:t>モーニングコール </a:t>
            </a:r>
            <a:r>
              <a:rPr lang="en-US" altLang="ja-JP" sz="1400" dirty="0">
                <a:latin typeface="+mj-ea"/>
              </a:rPr>
              <a:t>= new </a:t>
            </a:r>
            <a:r>
              <a:rPr lang="ja-JP" altLang="en-US" sz="1400" dirty="0">
                <a:latin typeface="+mj-ea"/>
              </a:rPr>
              <a:t>モーニングコール</a:t>
            </a:r>
            <a:r>
              <a:rPr lang="en-US" altLang="ja-JP" sz="1400" dirty="0">
                <a:latin typeface="+mj-ea"/>
              </a:rPr>
              <a:t>();</a:t>
            </a:r>
          </a:p>
          <a:p>
            <a:pPr>
              <a:defRPr/>
            </a:pPr>
            <a:r>
              <a:rPr lang="en-US" altLang="ja-JP" sz="1400" dirty="0">
                <a:latin typeface="+mj-ea"/>
              </a:rPr>
              <a:t>		</a:t>
            </a:r>
            <a:r>
              <a:rPr lang="ja-JP" altLang="en-US" sz="1400" dirty="0">
                <a:latin typeface="+mj-ea"/>
              </a:rPr>
              <a:t>モーニングコール</a:t>
            </a:r>
            <a:r>
              <a:rPr lang="en-US" altLang="ja-JP" sz="1400" dirty="0">
                <a:latin typeface="+mj-ea"/>
              </a:rPr>
              <a:t>.</a:t>
            </a:r>
            <a:r>
              <a:rPr lang="ja-JP" altLang="en-US" sz="1400" dirty="0">
                <a:latin typeface="+mj-ea"/>
              </a:rPr>
              <a:t>始動</a:t>
            </a:r>
            <a:r>
              <a:rPr lang="en-US" altLang="ja-JP" sz="1400" dirty="0">
                <a:latin typeface="+mj-ea"/>
              </a:rPr>
              <a:t>();</a:t>
            </a:r>
          </a:p>
          <a:p>
            <a:pPr>
              <a:defRPr/>
            </a:pPr>
            <a:r>
              <a:rPr lang="en-US" altLang="ja-JP" sz="1400" dirty="0">
                <a:latin typeface="+mj-ea"/>
              </a:rPr>
              <a:t>		</a:t>
            </a:r>
            <a:r>
              <a:rPr lang="ja-JP" altLang="en-US" sz="1400" dirty="0">
                <a:latin typeface="+mj-ea"/>
              </a:rPr>
              <a:t>モーニングコール</a:t>
            </a:r>
            <a:r>
              <a:rPr lang="en-US" altLang="ja-JP" sz="1400" dirty="0">
                <a:latin typeface="+mj-ea"/>
              </a:rPr>
              <a:t>.</a:t>
            </a:r>
            <a:r>
              <a:rPr lang="ja-JP" altLang="en-US" sz="1400" dirty="0">
                <a:latin typeface="+mj-ea"/>
              </a:rPr>
              <a:t>依頼</a:t>
            </a:r>
            <a:r>
              <a:rPr lang="en-US" altLang="ja-JP" sz="1400" dirty="0">
                <a:latin typeface="+mj-ea"/>
              </a:rPr>
              <a:t>((I</a:t>
            </a:r>
            <a:r>
              <a:rPr lang="ja-JP" altLang="en-US" sz="1400" dirty="0">
                <a:latin typeface="+mj-ea"/>
              </a:rPr>
              <a:t>電話を取れる</a:t>
            </a:r>
            <a:r>
              <a:rPr lang="en-US" altLang="ja-JP" sz="1400" dirty="0">
                <a:latin typeface="+mj-ea"/>
              </a:rPr>
              <a:t>)this);</a:t>
            </a:r>
          </a:p>
          <a:p>
            <a:pPr>
              <a:defRPr/>
            </a:pPr>
            <a:r>
              <a:rPr lang="en-US" altLang="ja-JP" sz="1400" dirty="0">
                <a:latin typeface="+mj-ea"/>
              </a:rPr>
              <a:t>		</a:t>
            </a:r>
            <a:r>
              <a:rPr lang="ja-JP" altLang="en-US" sz="1400" dirty="0">
                <a:latin typeface="+mj-ea"/>
              </a:rPr>
              <a:t>俺</a:t>
            </a:r>
            <a:r>
              <a:rPr lang="en-US" altLang="ja-JP" sz="1400" dirty="0">
                <a:latin typeface="+mj-ea"/>
              </a:rPr>
              <a:t>.</a:t>
            </a:r>
            <a:r>
              <a:rPr lang="ja-JP" altLang="en-US" sz="1400" dirty="0">
                <a:latin typeface="+mj-ea"/>
              </a:rPr>
              <a:t>眠る</a:t>
            </a:r>
            <a:r>
              <a:rPr lang="en-US" altLang="ja-JP" sz="1400" dirty="0">
                <a:latin typeface="+mj-ea"/>
              </a:rPr>
              <a:t>();</a:t>
            </a:r>
          </a:p>
          <a:p>
            <a:pPr>
              <a:defRPr/>
            </a:pPr>
            <a:r>
              <a:rPr lang="en-US" altLang="ja-JP" sz="1400" dirty="0">
                <a:latin typeface="+mj-ea"/>
              </a:rPr>
              <a:t>	}</a:t>
            </a:r>
          </a:p>
          <a:p>
            <a:pPr>
              <a:defRPr/>
            </a:pPr>
            <a:r>
              <a:rPr lang="en-US" altLang="ja-JP" sz="1400" dirty="0">
                <a:latin typeface="+mj-ea"/>
              </a:rPr>
              <a:t>	public void </a:t>
            </a:r>
            <a:r>
              <a:rPr lang="ja-JP" altLang="en-US" sz="1400" dirty="0">
                <a:latin typeface="+mj-ea"/>
              </a:rPr>
              <a:t>電話を取る</a:t>
            </a:r>
            <a:r>
              <a:rPr lang="en-US" altLang="ja-JP" sz="1400" dirty="0">
                <a:latin typeface="+mj-ea"/>
              </a:rPr>
              <a:t>() { </a:t>
            </a:r>
            <a:r>
              <a:rPr lang="ja-JP" altLang="en-US" sz="1400" dirty="0">
                <a:latin typeface="+mj-ea"/>
              </a:rPr>
              <a:t>俺</a:t>
            </a:r>
            <a:r>
              <a:rPr lang="en-US" altLang="ja-JP" sz="1400" dirty="0">
                <a:latin typeface="+mj-ea"/>
              </a:rPr>
              <a:t>.</a:t>
            </a:r>
            <a:r>
              <a:rPr lang="ja-JP" altLang="en-US" sz="1400" dirty="0">
                <a:latin typeface="+mj-ea"/>
              </a:rPr>
              <a:t>起きる</a:t>
            </a:r>
            <a:r>
              <a:rPr lang="en-US" altLang="ja-JP" sz="1400" dirty="0">
                <a:latin typeface="+mj-ea"/>
              </a:rPr>
              <a:t>(); }</a:t>
            </a:r>
          </a:p>
          <a:p>
            <a:pPr>
              <a:defRPr/>
            </a:pPr>
            <a:r>
              <a:rPr lang="en-US" altLang="ja-JP" sz="1400" dirty="0">
                <a:latin typeface="+mj-ea"/>
              </a:rPr>
              <a:t>}</a:t>
            </a:r>
          </a:p>
          <a:p>
            <a:pPr>
              <a:defRPr/>
            </a:pPr>
            <a:endParaRPr lang="en-US" altLang="ja-JP" sz="1400" dirty="0">
              <a:latin typeface="+mj-ea"/>
            </a:endParaRPr>
          </a:p>
        </p:txBody>
      </p:sp>
      <p:sp>
        <p:nvSpPr>
          <p:cNvPr id="15364" name="コンテンツ プレースホルダ 2"/>
          <p:cNvSpPr>
            <a:spLocks noGrp="1"/>
          </p:cNvSpPr>
          <p:nvPr>
            <p:ph idx="1"/>
          </p:nvPr>
        </p:nvSpPr>
        <p:spPr>
          <a:xfrm>
            <a:off x="357188" y="1214438"/>
            <a:ext cx="8358187" cy="357187"/>
          </a:xfrm>
        </p:spPr>
        <p:txBody>
          <a:bodyPr/>
          <a:lstStyle/>
          <a:p>
            <a:pPr eaLnBrk="1" hangingPunct="1">
              <a:buFontTx/>
              <a:buNone/>
            </a:pPr>
            <a:r>
              <a:rPr lang="ja-JP" altLang="en-US" sz="1400" smtClean="0">
                <a:latin typeface="ＭＳ Ｐゴシック" charset="-128"/>
                <a:ea typeface="ＭＳ Ｐゴシック" charset="-128"/>
              </a:rPr>
              <a:t>目覚まし時計の代わりにモーニングコールシステムを使う。モーニングコールは依頼された人だけ起こす。</a:t>
            </a:r>
            <a:endParaRPr lang="en-US" altLang="ja-JP" sz="1400" smtClean="0">
              <a:latin typeface="ＭＳ Ｐゴシック" charset="-128"/>
              <a:ea typeface="ＭＳ Ｐゴシック"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pPr eaLnBrk="1" hangingPunct="1">
              <a:lnSpc>
                <a:spcPct val="150000"/>
              </a:lnSpc>
            </a:pPr>
            <a:r>
              <a:rPr lang="ja-JP" altLang="en-US" smtClean="0"/>
              <a:t>方法３　モーニングコールシステム</a:t>
            </a:r>
            <a:endParaRPr lang="en-US" altLang="ja-JP" smtClean="0"/>
          </a:p>
        </p:txBody>
      </p:sp>
      <p:sp>
        <p:nvSpPr>
          <p:cNvPr id="4" name="正方形/長方形 3"/>
          <p:cNvSpPr/>
          <p:nvPr/>
        </p:nvSpPr>
        <p:spPr>
          <a:xfrm>
            <a:off x="428625" y="1071563"/>
            <a:ext cx="8215313" cy="4832350"/>
          </a:xfrm>
          <a:prstGeom prst="rect">
            <a:avLst/>
          </a:prstGeom>
        </p:spPr>
        <p:txBody>
          <a:bodyPr>
            <a:spAutoFit/>
          </a:bodyPr>
          <a:lstStyle/>
          <a:p>
            <a:pPr>
              <a:defRPr/>
            </a:pPr>
            <a:r>
              <a:rPr lang="en-US" altLang="ja-JP" sz="1400" dirty="0">
                <a:latin typeface="+mj-ea"/>
              </a:rPr>
              <a:t>class </a:t>
            </a:r>
            <a:r>
              <a:rPr lang="ja-JP" altLang="en-US" sz="1400" dirty="0">
                <a:latin typeface="+mj-ea"/>
              </a:rPr>
              <a:t>モーニングコール </a:t>
            </a:r>
            <a:r>
              <a:rPr lang="en-US" altLang="ja-JP" sz="1400" dirty="0">
                <a:latin typeface="+mj-ea"/>
              </a:rPr>
              <a:t>: I</a:t>
            </a:r>
            <a:r>
              <a:rPr lang="ja-JP" altLang="en-US" sz="1400" dirty="0">
                <a:latin typeface="+mj-ea"/>
              </a:rPr>
              <a:t>モーニングコール </a:t>
            </a:r>
            <a:r>
              <a:rPr lang="en-US" altLang="ja-JP" sz="1400" dirty="0">
                <a:latin typeface="+mj-ea"/>
              </a:rPr>
              <a:t>{</a:t>
            </a:r>
          </a:p>
          <a:p>
            <a:pPr>
              <a:defRPr/>
            </a:pPr>
            <a:r>
              <a:rPr lang="en-US" altLang="ja-JP" sz="1400" dirty="0">
                <a:latin typeface="+mj-ea"/>
              </a:rPr>
              <a:t>	private </a:t>
            </a:r>
            <a:r>
              <a:rPr lang="en-US" altLang="ja-JP" sz="1400" dirty="0">
                <a:latin typeface="+mj-ea"/>
              </a:rPr>
              <a:t>List&lt;I</a:t>
            </a:r>
            <a:r>
              <a:rPr lang="ja-JP" altLang="en-US" sz="1400" dirty="0">
                <a:latin typeface="+mj-ea"/>
              </a:rPr>
              <a:t>電話を取れる</a:t>
            </a:r>
            <a:r>
              <a:rPr lang="en-US" altLang="ja-JP" sz="1400" dirty="0">
                <a:latin typeface="+mj-ea"/>
              </a:rPr>
              <a:t>&gt; </a:t>
            </a:r>
            <a:r>
              <a:rPr lang="ja-JP" altLang="en-US" sz="1400" dirty="0">
                <a:latin typeface="+mj-ea"/>
              </a:rPr>
              <a:t>お前ら</a:t>
            </a:r>
            <a:r>
              <a:rPr lang="en-US" altLang="ja-JP" sz="1400" dirty="0">
                <a:latin typeface="+mj-ea"/>
              </a:rPr>
              <a:t>;</a:t>
            </a:r>
          </a:p>
          <a:p>
            <a:pPr>
              <a:defRPr/>
            </a:pPr>
            <a:endParaRPr lang="en-US" altLang="ja-JP" sz="1400" dirty="0">
              <a:latin typeface="+mj-ea"/>
            </a:endParaRPr>
          </a:p>
          <a:p>
            <a:pPr>
              <a:defRPr/>
            </a:pPr>
            <a:r>
              <a:rPr lang="en-US" altLang="ja-JP" sz="1400" dirty="0">
                <a:latin typeface="+mj-ea"/>
                <a:ea typeface="+mj-ea"/>
              </a:rPr>
              <a:t>	public </a:t>
            </a:r>
            <a:r>
              <a:rPr lang="ja-JP" altLang="en-US" sz="1400" dirty="0">
                <a:latin typeface="+mj-ea"/>
                <a:ea typeface="+mj-ea"/>
              </a:rPr>
              <a:t>モーニングコール</a:t>
            </a:r>
            <a:r>
              <a:rPr lang="en-US" altLang="ja-JP" sz="1400" dirty="0">
                <a:latin typeface="+mj-ea"/>
                <a:ea typeface="+mj-ea"/>
              </a:rPr>
              <a:t>() {</a:t>
            </a:r>
          </a:p>
          <a:p>
            <a:pPr>
              <a:defRPr/>
            </a:pPr>
            <a:r>
              <a:rPr lang="en-US" altLang="ja-JP" sz="1400" dirty="0">
                <a:latin typeface="+mj-ea"/>
                <a:ea typeface="+mj-ea"/>
              </a:rPr>
              <a:t>		</a:t>
            </a:r>
            <a:r>
              <a:rPr lang="ja-JP" altLang="en-US" sz="1400" dirty="0">
                <a:latin typeface="+mj-ea"/>
                <a:ea typeface="+mj-ea"/>
              </a:rPr>
              <a:t>お前ら </a:t>
            </a:r>
            <a:r>
              <a:rPr lang="en-US" altLang="ja-JP" sz="1400" dirty="0">
                <a:latin typeface="+mj-ea"/>
                <a:ea typeface="+mj-ea"/>
              </a:rPr>
              <a:t>= new List&lt;I</a:t>
            </a:r>
            <a:r>
              <a:rPr lang="ja-JP" altLang="en-US" sz="1400" dirty="0">
                <a:latin typeface="+mj-ea"/>
                <a:ea typeface="+mj-ea"/>
              </a:rPr>
              <a:t>電話を取れる</a:t>
            </a:r>
            <a:r>
              <a:rPr lang="en-US" altLang="ja-JP" sz="1400" dirty="0">
                <a:latin typeface="+mj-ea"/>
                <a:ea typeface="+mj-ea"/>
              </a:rPr>
              <a:t>&gt;();</a:t>
            </a:r>
          </a:p>
          <a:p>
            <a:pPr>
              <a:defRPr/>
            </a:pPr>
            <a:r>
              <a:rPr lang="en-US" altLang="ja-JP" sz="1400" dirty="0">
                <a:latin typeface="+mj-ea"/>
                <a:ea typeface="+mj-ea"/>
              </a:rPr>
              <a:t>	}</a:t>
            </a:r>
            <a:endParaRPr lang="en-US" altLang="ja-JP" sz="1400" dirty="0">
              <a:latin typeface="+mj-ea"/>
              <a:ea typeface="+mj-ea"/>
            </a:endParaRPr>
          </a:p>
          <a:p>
            <a:pPr>
              <a:defRPr/>
            </a:pPr>
            <a:endParaRPr lang="en-US" altLang="ja-JP" sz="1400" dirty="0">
              <a:latin typeface="+mj-ea"/>
              <a:ea typeface="+mj-ea"/>
            </a:endParaRP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依頼</a:t>
            </a:r>
            <a:r>
              <a:rPr lang="en-US" altLang="ja-JP" sz="1400" dirty="0">
                <a:latin typeface="+mj-ea"/>
                <a:ea typeface="+mj-ea"/>
              </a:rPr>
              <a:t>(I</a:t>
            </a:r>
            <a:r>
              <a:rPr lang="ja-JP" altLang="en-US" sz="1400" dirty="0">
                <a:latin typeface="+mj-ea"/>
                <a:ea typeface="+mj-ea"/>
              </a:rPr>
              <a:t>電話を取れる お前</a:t>
            </a:r>
            <a:r>
              <a:rPr lang="en-US" altLang="ja-JP" sz="1400" dirty="0">
                <a:latin typeface="+mj-ea"/>
                <a:ea typeface="+mj-ea"/>
              </a:rPr>
              <a:t>) {</a:t>
            </a:r>
            <a:r>
              <a:rPr lang="ja-JP" altLang="en-US" sz="1400" dirty="0">
                <a:latin typeface="+mj-ea"/>
                <a:ea typeface="+mj-ea"/>
              </a:rPr>
              <a:t>　お前ら</a:t>
            </a:r>
            <a:r>
              <a:rPr lang="en-US" altLang="ja-JP" sz="1400" dirty="0">
                <a:latin typeface="+mj-ea"/>
                <a:ea typeface="+mj-ea"/>
              </a:rPr>
              <a:t>.Add(</a:t>
            </a:r>
            <a:r>
              <a:rPr lang="ja-JP" altLang="en-US" sz="1400" dirty="0">
                <a:latin typeface="+mj-ea"/>
                <a:ea typeface="+mj-ea"/>
              </a:rPr>
              <a:t>お前</a:t>
            </a:r>
            <a:r>
              <a:rPr lang="en-US" altLang="ja-JP" sz="1400" dirty="0">
                <a:latin typeface="+mj-ea"/>
                <a:ea typeface="+mj-ea"/>
              </a:rPr>
              <a:t>);</a:t>
            </a:r>
            <a:r>
              <a:rPr lang="ja-JP" altLang="en-US" sz="1400" dirty="0">
                <a:latin typeface="+mj-ea"/>
                <a:ea typeface="+mj-ea"/>
              </a:rPr>
              <a:t>　</a:t>
            </a:r>
            <a:r>
              <a:rPr lang="en-US" altLang="ja-JP" sz="1400" dirty="0">
                <a:latin typeface="+mj-ea"/>
                <a:ea typeface="+mj-ea"/>
              </a:rPr>
              <a:t>}</a:t>
            </a:r>
          </a:p>
          <a:p>
            <a:pPr>
              <a:defRPr/>
            </a:pPr>
            <a:endParaRPr lang="en-US" altLang="ja-JP" sz="1400" dirty="0">
              <a:latin typeface="+mj-ea"/>
              <a:ea typeface="+mj-ea"/>
            </a:endParaRP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キャンセル</a:t>
            </a:r>
            <a:r>
              <a:rPr lang="en-US" altLang="ja-JP" sz="1400" dirty="0">
                <a:latin typeface="+mj-ea"/>
                <a:ea typeface="+mj-ea"/>
              </a:rPr>
              <a:t>(I</a:t>
            </a:r>
            <a:r>
              <a:rPr lang="ja-JP" altLang="en-US" sz="1400" dirty="0">
                <a:latin typeface="+mj-ea"/>
                <a:ea typeface="+mj-ea"/>
              </a:rPr>
              <a:t>電話を取れる お前</a:t>
            </a:r>
            <a:r>
              <a:rPr lang="en-US" altLang="ja-JP" sz="1400" dirty="0">
                <a:latin typeface="+mj-ea"/>
                <a:ea typeface="+mj-ea"/>
              </a:rPr>
              <a:t>) {</a:t>
            </a:r>
          </a:p>
          <a:p>
            <a:pPr>
              <a:defRPr/>
            </a:pPr>
            <a:r>
              <a:rPr lang="en-US" altLang="ja-JP" sz="1400" dirty="0">
                <a:latin typeface="+mj-ea"/>
                <a:ea typeface="+mj-ea"/>
              </a:rPr>
              <a:t>		</a:t>
            </a:r>
            <a:r>
              <a:rPr lang="ja-JP" altLang="en-US" sz="1400" dirty="0">
                <a:latin typeface="+mj-ea"/>
                <a:ea typeface="+mj-ea"/>
              </a:rPr>
              <a:t>お前ら</a:t>
            </a:r>
            <a:r>
              <a:rPr lang="en-US" altLang="ja-JP" sz="1400" dirty="0">
                <a:latin typeface="+mj-ea"/>
                <a:ea typeface="+mj-ea"/>
              </a:rPr>
              <a:t>.Remove(</a:t>
            </a:r>
            <a:r>
              <a:rPr lang="ja-JP" altLang="en-US" sz="1400" dirty="0">
                <a:latin typeface="+mj-ea"/>
                <a:ea typeface="+mj-ea"/>
              </a:rPr>
              <a:t>お前</a:t>
            </a:r>
            <a:r>
              <a:rPr lang="en-US" altLang="ja-JP" sz="1400" dirty="0">
                <a:latin typeface="+mj-ea"/>
                <a:ea typeface="+mj-ea"/>
              </a:rPr>
              <a:t>);</a:t>
            </a:r>
          </a:p>
          <a:p>
            <a:pPr>
              <a:defRPr/>
            </a:pPr>
            <a:r>
              <a:rPr lang="en-US" altLang="ja-JP" sz="1400" dirty="0">
                <a:latin typeface="+mj-ea"/>
                <a:ea typeface="+mj-ea"/>
              </a:rPr>
              <a:t>	}</a:t>
            </a:r>
            <a:endParaRPr lang="en-US" altLang="ja-JP" sz="1400" dirty="0">
              <a:latin typeface="+mj-ea"/>
              <a:ea typeface="+mj-ea"/>
            </a:endParaRPr>
          </a:p>
          <a:p>
            <a:pPr>
              <a:defRPr/>
            </a:pPr>
            <a:endParaRPr lang="en-US" altLang="ja-JP" sz="1400" dirty="0">
              <a:latin typeface="+mj-ea"/>
              <a:ea typeface="+mj-ea"/>
            </a:endParaRP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起こす</a:t>
            </a:r>
            <a:r>
              <a:rPr lang="en-US" altLang="ja-JP" sz="1400" dirty="0">
                <a:latin typeface="+mj-ea"/>
                <a:ea typeface="+mj-ea"/>
              </a:rPr>
              <a:t>() {</a:t>
            </a:r>
          </a:p>
          <a:p>
            <a:pPr>
              <a:defRPr/>
            </a:pPr>
            <a:r>
              <a:rPr lang="en-US" altLang="ja-JP" sz="1400" dirty="0">
                <a:latin typeface="+mj-ea"/>
                <a:ea typeface="+mj-ea"/>
              </a:rPr>
              <a:t>		</a:t>
            </a:r>
            <a:r>
              <a:rPr lang="en-US" altLang="ja-JP" sz="1400" dirty="0" err="1">
                <a:latin typeface="+mj-ea"/>
                <a:ea typeface="+mj-ea"/>
              </a:rPr>
              <a:t>foreach</a:t>
            </a:r>
            <a:r>
              <a:rPr lang="en-US" altLang="ja-JP" sz="1400" dirty="0">
                <a:latin typeface="+mj-ea"/>
                <a:ea typeface="+mj-ea"/>
              </a:rPr>
              <a:t>(</a:t>
            </a:r>
            <a:r>
              <a:rPr lang="en-US" altLang="ja-JP" sz="1400" dirty="0" err="1">
                <a:latin typeface="+mj-ea"/>
                <a:ea typeface="+mj-ea"/>
              </a:rPr>
              <a:t>var</a:t>
            </a:r>
            <a:r>
              <a:rPr lang="en-US" altLang="ja-JP" sz="1400" dirty="0">
                <a:latin typeface="+mj-ea"/>
                <a:ea typeface="+mj-ea"/>
              </a:rPr>
              <a:t> </a:t>
            </a:r>
            <a:r>
              <a:rPr lang="ja-JP" altLang="en-US" sz="1400" dirty="0">
                <a:latin typeface="+mj-ea"/>
                <a:ea typeface="+mj-ea"/>
              </a:rPr>
              <a:t>お前 </a:t>
            </a:r>
            <a:r>
              <a:rPr lang="en-US" altLang="ja-JP" sz="1400" dirty="0">
                <a:latin typeface="+mj-ea"/>
                <a:ea typeface="+mj-ea"/>
              </a:rPr>
              <a:t>in </a:t>
            </a:r>
            <a:r>
              <a:rPr lang="ja-JP" altLang="en-US" sz="1400" dirty="0">
                <a:latin typeface="+mj-ea"/>
                <a:ea typeface="+mj-ea"/>
              </a:rPr>
              <a:t>お前ら</a:t>
            </a:r>
            <a:r>
              <a:rPr lang="en-US" altLang="ja-JP" sz="1400" dirty="0">
                <a:latin typeface="+mj-ea"/>
                <a:ea typeface="+mj-ea"/>
              </a:rPr>
              <a:t>) </a:t>
            </a:r>
            <a:r>
              <a:rPr lang="ja-JP" altLang="en-US" sz="1400" dirty="0">
                <a:latin typeface="+mj-ea"/>
                <a:ea typeface="+mj-ea"/>
              </a:rPr>
              <a:t>お前</a:t>
            </a:r>
            <a:r>
              <a:rPr lang="en-US" altLang="ja-JP" sz="1400" dirty="0">
                <a:latin typeface="+mj-ea"/>
                <a:ea typeface="+mj-ea"/>
              </a:rPr>
              <a:t>.</a:t>
            </a:r>
            <a:r>
              <a:rPr lang="ja-JP" altLang="en-US" sz="1400" dirty="0">
                <a:latin typeface="+mj-ea"/>
                <a:ea typeface="+mj-ea"/>
              </a:rPr>
              <a:t>電話を取る</a:t>
            </a:r>
            <a:r>
              <a:rPr lang="en-US" altLang="ja-JP" sz="1400" dirty="0">
                <a:latin typeface="+mj-ea"/>
                <a:ea typeface="+mj-ea"/>
              </a:rPr>
              <a:t>();</a:t>
            </a:r>
          </a:p>
          <a:p>
            <a:pPr>
              <a:defRPr/>
            </a:pPr>
            <a:r>
              <a:rPr lang="en-US" altLang="ja-JP" sz="1400" dirty="0">
                <a:latin typeface="+mj-ea"/>
                <a:ea typeface="+mj-ea"/>
              </a:rPr>
              <a:t>	}</a:t>
            </a:r>
            <a:endParaRPr lang="en-US" altLang="ja-JP" sz="1400" dirty="0">
              <a:latin typeface="+mj-ea"/>
              <a:ea typeface="+mj-ea"/>
            </a:endParaRPr>
          </a:p>
          <a:p>
            <a:pPr>
              <a:defRPr/>
            </a:pPr>
            <a:endParaRPr lang="en-US" altLang="ja-JP" sz="1400" dirty="0">
              <a:latin typeface="+mj-ea"/>
              <a:ea typeface="+mj-ea"/>
            </a:endParaRP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始動</a:t>
            </a:r>
            <a:r>
              <a:rPr lang="en-US" altLang="ja-JP" sz="1400" dirty="0">
                <a:latin typeface="+mj-ea"/>
                <a:ea typeface="+mj-ea"/>
              </a:rPr>
              <a:t>() {</a:t>
            </a:r>
          </a:p>
          <a:p>
            <a:pPr>
              <a:defRPr/>
            </a:pPr>
            <a:r>
              <a:rPr lang="en-US" altLang="ja-JP" sz="1400" dirty="0">
                <a:latin typeface="+mj-ea"/>
                <a:ea typeface="+mj-ea"/>
              </a:rPr>
              <a:t>		</a:t>
            </a:r>
            <a:r>
              <a:rPr lang="ja-JP" altLang="en-US" sz="1400" dirty="0">
                <a:latin typeface="+mj-ea"/>
                <a:ea typeface="+mj-ea"/>
              </a:rPr>
              <a:t>時計</a:t>
            </a:r>
            <a:r>
              <a:rPr lang="en-US" altLang="ja-JP" sz="1400" dirty="0">
                <a:latin typeface="+mj-ea"/>
                <a:ea typeface="+mj-ea"/>
              </a:rPr>
              <a:t>.</a:t>
            </a:r>
            <a:r>
              <a:rPr lang="ja-JP" altLang="en-US" sz="1400" dirty="0">
                <a:latin typeface="+mj-ea"/>
                <a:ea typeface="+mj-ea"/>
              </a:rPr>
              <a:t>七時になるまで待つ</a:t>
            </a:r>
            <a:r>
              <a:rPr lang="en-US" altLang="ja-JP" sz="1400" dirty="0">
                <a:latin typeface="+mj-ea"/>
                <a:ea typeface="+mj-ea"/>
              </a:rPr>
              <a:t>();</a:t>
            </a:r>
          </a:p>
          <a:p>
            <a:pPr>
              <a:defRPr/>
            </a:pPr>
            <a:r>
              <a:rPr lang="en-US" altLang="ja-JP" sz="1400" dirty="0">
                <a:latin typeface="+mj-ea"/>
                <a:ea typeface="+mj-ea"/>
              </a:rPr>
              <a:t>		</a:t>
            </a:r>
            <a:r>
              <a:rPr lang="ja-JP" altLang="en-US" sz="1400" dirty="0">
                <a:latin typeface="+mj-ea"/>
                <a:ea typeface="+mj-ea"/>
              </a:rPr>
              <a:t>起こす</a:t>
            </a:r>
            <a:r>
              <a:rPr lang="en-US" altLang="ja-JP" sz="1400" dirty="0">
                <a:latin typeface="+mj-ea"/>
                <a:ea typeface="+mj-ea"/>
              </a:rPr>
              <a:t>();</a:t>
            </a:r>
          </a:p>
          <a:p>
            <a:pPr>
              <a:defRPr/>
            </a:pPr>
            <a:r>
              <a:rPr lang="en-US" altLang="ja-JP" sz="1400" dirty="0">
                <a:latin typeface="+mj-ea"/>
                <a:ea typeface="+mj-ea"/>
              </a:rPr>
              <a:t>	}</a:t>
            </a:r>
            <a:endParaRPr lang="en-US" altLang="ja-JP" sz="1400" dirty="0">
              <a:latin typeface="+mj-ea"/>
              <a:ea typeface="+mj-ea"/>
            </a:endParaRPr>
          </a:p>
          <a:p>
            <a:pPr>
              <a:defRPr/>
            </a:pPr>
            <a:r>
              <a:rPr lang="en-US" altLang="ja-JP" sz="1400" dirty="0">
                <a:latin typeface="+mj-ea"/>
                <a:ea typeface="+mj-ea"/>
              </a:rPr>
              <a:t>}</a:t>
            </a:r>
            <a:endParaRPr lang="en-US" altLang="ja-JP" sz="1400" dirty="0">
              <a:latin typeface="+mj-ea"/>
              <a:ea typeface="+mj-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500063" y="285750"/>
            <a:ext cx="8229600" cy="706438"/>
          </a:xfrm>
        </p:spPr>
        <p:txBody>
          <a:bodyPr/>
          <a:lstStyle/>
          <a:p>
            <a:pPr eaLnBrk="1" hangingPunct="1">
              <a:lnSpc>
                <a:spcPct val="150000"/>
              </a:lnSpc>
            </a:pPr>
            <a:r>
              <a:rPr lang="ja-JP" altLang="en-US" smtClean="0"/>
              <a:t>オブザーバーパターン</a:t>
            </a:r>
            <a:endParaRPr lang="en-US" altLang="ja-JP" smtClean="0"/>
          </a:p>
        </p:txBody>
      </p:sp>
      <p:sp>
        <p:nvSpPr>
          <p:cNvPr id="4" name="正方形/長方形 3"/>
          <p:cNvSpPr/>
          <p:nvPr/>
        </p:nvSpPr>
        <p:spPr>
          <a:xfrm>
            <a:off x="428625" y="1071563"/>
            <a:ext cx="8215313" cy="5048250"/>
          </a:xfrm>
          <a:prstGeom prst="rect">
            <a:avLst/>
          </a:prstGeom>
        </p:spPr>
        <p:txBody>
          <a:bodyPr>
            <a:spAutoFit/>
          </a:bodyPr>
          <a:lstStyle/>
          <a:p>
            <a:pPr>
              <a:defRPr/>
            </a:pPr>
            <a:r>
              <a:rPr lang="en-US" altLang="ja-JP" sz="1400" dirty="0">
                <a:latin typeface="+mj-ea"/>
                <a:ea typeface="+mj-ea"/>
              </a:rPr>
              <a:t>interface </a:t>
            </a:r>
            <a:r>
              <a:rPr lang="en-US" altLang="ja-JP" sz="1400" dirty="0" err="1">
                <a:latin typeface="+mj-ea"/>
                <a:ea typeface="+mj-ea"/>
              </a:rPr>
              <a:t>IObserver</a:t>
            </a:r>
            <a:r>
              <a:rPr lang="en-US" altLang="ja-JP" sz="1400" dirty="0">
                <a:latin typeface="+mj-ea"/>
                <a:ea typeface="+mj-ea"/>
              </a:rPr>
              <a:t> {</a:t>
            </a:r>
          </a:p>
          <a:p>
            <a:pPr>
              <a:defRPr/>
            </a:pPr>
            <a:r>
              <a:rPr lang="en-US" altLang="ja-JP" sz="1400" dirty="0">
                <a:latin typeface="+mj-ea"/>
                <a:ea typeface="+mj-ea"/>
              </a:rPr>
              <a:t>	void Update();</a:t>
            </a:r>
          </a:p>
          <a:p>
            <a:pPr>
              <a:defRPr/>
            </a:pPr>
            <a:r>
              <a:rPr lang="en-US" altLang="ja-JP" sz="1400" dirty="0">
                <a:latin typeface="+mj-ea"/>
                <a:ea typeface="+mj-ea"/>
              </a:rPr>
              <a:t>}</a:t>
            </a:r>
          </a:p>
          <a:p>
            <a:pPr>
              <a:defRPr/>
            </a:pPr>
            <a:r>
              <a:rPr lang="en-US" altLang="ja-JP" sz="1400" dirty="0">
                <a:latin typeface="+mj-ea"/>
                <a:ea typeface="+mj-ea"/>
              </a:rPr>
              <a:t>interface </a:t>
            </a:r>
            <a:r>
              <a:rPr lang="en-US" altLang="ja-JP" sz="1400" dirty="0" err="1">
                <a:latin typeface="+mj-ea"/>
                <a:ea typeface="+mj-ea"/>
              </a:rPr>
              <a:t>ISubject</a:t>
            </a:r>
            <a:r>
              <a:rPr lang="en-US" altLang="ja-JP" sz="1400" dirty="0">
                <a:latin typeface="+mj-ea"/>
                <a:ea typeface="+mj-ea"/>
              </a:rPr>
              <a:t> {</a:t>
            </a:r>
          </a:p>
          <a:p>
            <a:pPr>
              <a:defRPr/>
            </a:pPr>
            <a:r>
              <a:rPr lang="en-US" altLang="ja-JP" sz="1400" dirty="0">
                <a:latin typeface="+mj-ea"/>
                <a:ea typeface="+mj-ea"/>
              </a:rPr>
              <a:t>	void Add(</a:t>
            </a:r>
            <a:r>
              <a:rPr lang="en-US" altLang="ja-JP" sz="1400" dirty="0" err="1">
                <a:latin typeface="+mj-ea"/>
                <a:ea typeface="+mj-ea"/>
              </a:rPr>
              <a:t>IObserver</a:t>
            </a:r>
            <a:r>
              <a:rPr lang="en-US" altLang="ja-JP" sz="1400" dirty="0">
                <a:latin typeface="+mj-ea"/>
                <a:ea typeface="+mj-ea"/>
              </a:rPr>
              <a:t> observer);</a:t>
            </a:r>
          </a:p>
          <a:p>
            <a:pPr>
              <a:defRPr/>
            </a:pPr>
            <a:r>
              <a:rPr lang="en-US" altLang="ja-JP" sz="1400" dirty="0">
                <a:latin typeface="+mj-ea"/>
                <a:ea typeface="+mj-ea"/>
              </a:rPr>
              <a:t>	void Remove(</a:t>
            </a:r>
            <a:r>
              <a:rPr lang="en-US" altLang="ja-JP" sz="1400" dirty="0" err="1">
                <a:latin typeface="+mj-ea"/>
                <a:ea typeface="+mj-ea"/>
              </a:rPr>
              <a:t>IObserver</a:t>
            </a:r>
            <a:r>
              <a:rPr lang="en-US" altLang="ja-JP" sz="1400" dirty="0">
                <a:latin typeface="+mj-ea"/>
                <a:ea typeface="+mj-ea"/>
              </a:rPr>
              <a:t> observer);</a:t>
            </a:r>
          </a:p>
          <a:p>
            <a:pPr>
              <a:defRPr/>
            </a:pPr>
            <a:r>
              <a:rPr lang="en-US" altLang="ja-JP" sz="1400" dirty="0">
                <a:latin typeface="+mj-ea"/>
                <a:ea typeface="+mj-ea"/>
              </a:rPr>
              <a:t>	void Notify();</a:t>
            </a:r>
          </a:p>
          <a:p>
            <a:pPr>
              <a:defRPr/>
            </a:pPr>
            <a:r>
              <a:rPr lang="en-US" altLang="ja-JP" sz="1400" dirty="0">
                <a:latin typeface="+mj-ea"/>
                <a:ea typeface="+mj-ea"/>
              </a:rPr>
              <a:t>}</a:t>
            </a:r>
          </a:p>
          <a:p>
            <a:pPr>
              <a:defRPr/>
            </a:pPr>
            <a:r>
              <a:rPr lang="en-US" altLang="ja-JP" sz="1400" dirty="0">
                <a:latin typeface="+mj-ea"/>
              </a:rPr>
              <a:t>class Observer : </a:t>
            </a:r>
            <a:r>
              <a:rPr lang="en-US" altLang="ja-JP" sz="1400" dirty="0" err="1">
                <a:latin typeface="+mj-ea"/>
              </a:rPr>
              <a:t>IObserver</a:t>
            </a:r>
            <a:r>
              <a:rPr lang="en-US" altLang="ja-JP" sz="1400" dirty="0">
                <a:latin typeface="+mj-ea"/>
              </a:rPr>
              <a:t> {</a:t>
            </a:r>
          </a:p>
          <a:p>
            <a:pPr>
              <a:defRPr/>
            </a:pPr>
            <a:r>
              <a:rPr lang="en-US" altLang="ja-JP" sz="1400" dirty="0">
                <a:latin typeface="+mj-ea"/>
              </a:rPr>
              <a:t>	public Observer() {</a:t>
            </a:r>
          </a:p>
          <a:p>
            <a:pPr>
              <a:defRPr/>
            </a:pPr>
            <a:r>
              <a:rPr lang="en-US" altLang="ja-JP" sz="1400" dirty="0">
                <a:latin typeface="+mj-ea"/>
              </a:rPr>
              <a:t>		</a:t>
            </a:r>
            <a:r>
              <a:rPr lang="en-US" altLang="ja-JP" sz="1400" dirty="0" err="1">
                <a:latin typeface="+mj-ea"/>
              </a:rPr>
              <a:t>var</a:t>
            </a:r>
            <a:r>
              <a:rPr lang="en-US" altLang="ja-JP" sz="1400" dirty="0">
                <a:latin typeface="+mj-ea"/>
              </a:rPr>
              <a:t> subject = new Subject();</a:t>
            </a:r>
          </a:p>
          <a:p>
            <a:pPr>
              <a:defRPr/>
            </a:pPr>
            <a:r>
              <a:rPr lang="en-US" altLang="ja-JP" sz="1400" dirty="0">
                <a:latin typeface="+mj-ea"/>
              </a:rPr>
              <a:t>		</a:t>
            </a:r>
            <a:r>
              <a:rPr lang="en-US" altLang="ja-JP" sz="1400" dirty="0" err="1">
                <a:latin typeface="+mj-ea"/>
              </a:rPr>
              <a:t>subject.Add</a:t>
            </a:r>
            <a:r>
              <a:rPr lang="en-US" altLang="ja-JP" sz="1400" dirty="0">
                <a:latin typeface="+mj-ea"/>
              </a:rPr>
              <a:t>((</a:t>
            </a:r>
            <a:r>
              <a:rPr lang="en-US" altLang="ja-JP" sz="1400" dirty="0" err="1">
                <a:latin typeface="+mj-ea"/>
              </a:rPr>
              <a:t>IObserver</a:t>
            </a:r>
            <a:r>
              <a:rPr lang="en-US" altLang="ja-JP" sz="1400" dirty="0">
                <a:latin typeface="+mj-ea"/>
              </a:rPr>
              <a:t>)this);</a:t>
            </a:r>
          </a:p>
          <a:p>
            <a:pPr>
              <a:defRPr/>
            </a:pPr>
            <a:r>
              <a:rPr lang="en-US" altLang="ja-JP" sz="1400" dirty="0">
                <a:latin typeface="+mj-ea"/>
              </a:rPr>
              <a:t>	}</a:t>
            </a:r>
          </a:p>
          <a:p>
            <a:pPr>
              <a:defRPr/>
            </a:pPr>
            <a:r>
              <a:rPr lang="en-US" altLang="ja-JP" sz="1400" dirty="0">
                <a:latin typeface="+mj-ea"/>
              </a:rPr>
              <a:t>	public void Update() {}</a:t>
            </a:r>
          </a:p>
          <a:p>
            <a:pPr>
              <a:defRPr/>
            </a:pPr>
            <a:r>
              <a:rPr lang="en-US" altLang="ja-JP" sz="1400" dirty="0">
                <a:latin typeface="+mj-ea"/>
              </a:rPr>
              <a:t>}</a:t>
            </a:r>
          </a:p>
          <a:p>
            <a:pPr>
              <a:defRPr/>
            </a:pPr>
            <a:r>
              <a:rPr lang="en-US" altLang="ja-JP" sz="1400" dirty="0">
                <a:latin typeface="+mj-ea"/>
              </a:rPr>
              <a:t>class Subject : </a:t>
            </a:r>
            <a:r>
              <a:rPr lang="en-US" altLang="ja-JP" sz="1400" dirty="0" err="1">
                <a:latin typeface="+mj-ea"/>
              </a:rPr>
              <a:t>ISubject</a:t>
            </a:r>
            <a:r>
              <a:rPr lang="en-US" altLang="ja-JP" sz="1400" dirty="0">
                <a:latin typeface="+mj-ea"/>
              </a:rPr>
              <a:t> {</a:t>
            </a:r>
          </a:p>
          <a:p>
            <a:pPr>
              <a:defRPr/>
            </a:pPr>
            <a:r>
              <a:rPr lang="en-US" altLang="ja-JP" sz="1400" dirty="0">
                <a:latin typeface="+mj-ea"/>
              </a:rPr>
              <a:t>	private List&lt;</a:t>
            </a:r>
            <a:r>
              <a:rPr lang="en-US" altLang="ja-JP" sz="1400" dirty="0" err="1">
                <a:latin typeface="+mj-ea"/>
              </a:rPr>
              <a:t>IObserver</a:t>
            </a:r>
            <a:r>
              <a:rPr lang="en-US" altLang="ja-JP" sz="1400" dirty="0">
                <a:latin typeface="+mj-ea"/>
              </a:rPr>
              <a:t>&gt; observers;</a:t>
            </a:r>
          </a:p>
          <a:p>
            <a:pPr>
              <a:defRPr/>
            </a:pPr>
            <a:r>
              <a:rPr lang="en-US" altLang="ja-JP" sz="1400" dirty="0">
                <a:latin typeface="+mj-ea"/>
              </a:rPr>
              <a:t>	public Subject() </a:t>
            </a:r>
            <a:r>
              <a:rPr lang="en-US" altLang="ja-JP" sz="1400" dirty="0">
                <a:latin typeface="+mj-ea"/>
              </a:rPr>
              <a:t>{  observers </a:t>
            </a:r>
            <a:r>
              <a:rPr lang="en-US" altLang="ja-JP" sz="1400" dirty="0">
                <a:latin typeface="+mj-ea"/>
              </a:rPr>
              <a:t>= new List&lt;</a:t>
            </a:r>
            <a:r>
              <a:rPr lang="en-US" altLang="ja-JP" sz="1400" dirty="0" err="1">
                <a:latin typeface="+mj-ea"/>
              </a:rPr>
              <a:t>IObserver</a:t>
            </a:r>
            <a:r>
              <a:rPr lang="en-US" altLang="ja-JP" sz="1400" dirty="0">
                <a:latin typeface="+mj-ea"/>
              </a:rPr>
              <a:t>&gt;();  }</a:t>
            </a:r>
          </a:p>
          <a:p>
            <a:pPr>
              <a:defRPr/>
            </a:pPr>
            <a:r>
              <a:rPr lang="en-US" altLang="ja-JP" sz="1400" dirty="0">
                <a:latin typeface="+mj-ea"/>
              </a:rPr>
              <a:t>	public void Add(</a:t>
            </a:r>
            <a:r>
              <a:rPr lang="en-US" altLang="ja-JP" sz="1400" dirty="0" err="1">
                <a:latin typeface="+mj-ea"/>
              </a:rPr>
              <a:t>IObserver</a:t>
            </a:r>
            <a:r>
              <a:rPr lang="en-US" altLang="ja-JP" sz="1400" dirty="0">
                <a:latin typeface="+mj-ea"/>
              </a:rPr>
              <a:t> observer) </a:t>
            </a:r>
            <a:r>
              <a:rPr lang="en-US" altLang="ja-JP" sz="1400" dirty="0">
                <a:latin typeface="+mj-ea"/>
              </a:rPr>
              <a:t>{  </a:t>
            </a:r>
            <a:r>
              <a:rPr lang="en-US" altLang="ja-JP" sz="1400" dirty="0" err="1">
                <a:latin typeface="+mj-ea"/>
              </a:rPr>
              <a:t>observers.Add</a:t>
            </a:r>
            <a:r>
              <a:rPr lang="en-US" altLang="ja-JP" sz="1400" dirty="0">
                <a:latin typeface="+mj-ea"/>
              </a:rPr>
              <a:t>(observer);  }</a:t>
            </a:r>
            <a:endParaRPr lang="en-US" altLang="ja-JP" sz="1400" dirty="0">
              <a:latin typeface="+mj-ea"/>
            </a:endParaRPr>
          </a:p>
          <a:p>
            <a:pPr>
              <a:defRPr/>
            </a:pPr>
            <a:r>
              <a:rPr lang="en-US" altLang="ja-JP" sz="1400" dirty="0">
                <a:latin typeface="+mj-ea"/>
              </a:rPr>
              <a:t>	public void Remove(</a:t>
            </a:r>
            <a:r>
              <a:rPr lang="en-US" altLang="ja-JP" sz="1400" dirty="0" err="1">
                <a:latin typeface="+mj-ea"/>
              </a:rPr>
              <a:t>IObserver</a:t>
            </a:r>
            <a:r>
              <a:rPr lang="en-US" altLang="ja-JP" sz="1400" dirty="0">
                <a:latin typeface="+mj-ea"/>
              </a:rPr>
              <a:t> observer) </a:t>
            </a:r>
            <a:r>
              <a:rPr lang="en-US" altLang="ja-JP" sz="1400" dirty="0">
                <a:latin typeface="+mj-ea"/>
              </a:rPr>
              <a:t>{  </a:t>
            </a:r>
            <a:r>
              <a:rPr lang="en-US" altLang="ja-JP" sz="1400" dirty="0" err="1">
                <a:latin typeface="+mj-ea"/>
              </a:rPr>
              <a:t>observers.Remove</a:t>
            </a:r>
            <a:r>
              <a:rPr lang="en-US" altLang="ja-JP" sz="1400" dirty="0">
                <a:latin typeface="+mj-ea"/>
              </a:rPr>
              <a:t>(observer);  }</a:t>
            </a:r>
            <a:endParaRPr lang="en-US" altLang="ja-JP" sz="1400" dirty="0">
              <a:latin typeface="+mj-ea"/>
            </a:endParaRPr>
          </a:p>
          <a:p>
            <a:pPr>
              <a:defRPr/>
            </a:pPr>
            <a:r>
              <a:rPr lang="en-US" altLang="ja-JP" sz="1400" dirty="0">
                <a:latin typeface="+mj-ea"/>
              </a:rPr>
              <a:t>	public void Notify() </a:t>
            </a:r>
            <a:r>
              <a:rPr lang="en-US" altLang="ja-JP" sz="1400" dirty="0">
                <a:latin typeface="+mj-ea"/>
              </a:rPr>
              <a:t>{  </a:t>
            </a:r>
            <a:r>
              <a:rPr lang="en-US" altLang="ja-JP" sz="1400" dirty="0" err="1">
                <a:latin typeface="+mj-ea"/>
              </a:rPr>
              <a:t>foreach</a:t>
            </a:r>
            <a:r>
              <a:rPr lang="en-US" altLang="ja-JP" sz="1400" dirty="0">
                <a:latin typeface="+mj-ea"/>
              </a:rPr>
              <a:t>(</a:t>
            </a:r>
            <a:r>
              <a:rPr lang="en-US" altLang="ja-JP" sz="1400" dirty="0" err="1">
                <a:latin typeface="+mj-ea"/>
              </a:rPr>
              <a:t>var</a:t>
            </a:r>
            <a:r>
              <a:rPr lang="en-US" altLang="ja-JP" sz="1400" dirty="0">
                <a:latin typeface="+mj-ea"/>
              </a:rPr>
              <a:t> </a:t>
            </a:r>
            <a:r>
              <a:rPr lang="en-US" altLang="ja-JP" sz="1400" dirty="0">
                <a:latin typeface="+mj-ea"/>
              </a:rPr>
              <a:t>x in observers) </a:t>
            </a:r>
            <a:r>
              <a:rPr lang="en-US" altLang="ja-JP" sz="1400" dirty="0" err="1">
                <a:latin typeface="+mj-ea"/>
              </a:rPr>
              <a:t>x.Update</a:t>
            </a:r>
            <a:r>
              <a:rPr lang="en-US" altLang="ja-JP" sz="1400" dirty="0">
                <a:latin typeface="+mj-ea"/>
              </a:rPr>
              <a:t>();  }</a:t>
            </a:r>
            <a:endParaRPr lang="en-US" altLang="ja-JP" sz="1400" dirty="0">
              <a:latin typeface="+mj-ea"/>
            </a:endParaRPr>
          </a:p>
          <a:p>
            <a:pPr>
              <a:defRPr/>
            </a:pPr>
            <a:r>
              <a:rPr lang="en-US" altLang="ja-JP" sz="1400" dirty="0">
                <a:latin typeface="+mj-ea"/>
              </a:rPr>
              <a:t>}</a:t>
            </a:r>
          </a:p>
          <a:p>
            <a:pPr>
              <a:defRPr/>
            </a:pPr>
            <a:endParaRPr lang="en-US" altLang="ja-JP" sz="1400" dirty="0">
              <a:latin typeface="+mj-ea"/>
              <a:ea typeface="+mj-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500063" y="285750"/>
            <a:ext cx="8229600" cy="706438"/>
          </a:xfrm>
        </p:spPr>
        <p:txBody>
          <a:bodyPr/>
          <a:lstStyle/>
          <a:p>
            <a:pPr eaLnBrk="1" hangingPunct="1">
              <a:lnSpc>
                <a:spcPct val="150000"/>
              </a:lnSpc>
            </a:pPr>
            <a:r>
              <a:rPr lang="ja-JP" altLang="en-US" smtClean="0"/>
              <a:t>オブザーバーパターンまとめ</a:t>
            </a:r>
            <a:endParaRPr lang="en-US" altLang="ja-JP" smtClean="0"/>
          </a:p>
        </p:txBody>
      </p:sp>
      <p:sp>
        <p:nvSpPr>
          <p:cNvPr id="4" name="正方形/長方形 3"/>
          <p:cNvSpPr/>
          <p:nvPr/>
        </p:nvSpPr>
        <p:spPr>
          <a:xfrm>
            <a:off x="500063" y="1571625"/>
            <a:ext cx="8215312" cy="3540125"/>
          </a:xfrm>
          <a:prstGeom prst="rect">
            <a:avLst/>
          </a:prstGeom>
        </p:spPr>
        <p:txBody>
          <a:bodyPr>
            <a:spAutoFit/>
          </a:bodyPr>
          <a:lstStyle/>
          <a:p>
            <a:pPr>
              <a:defRPr/>
            </a:pPr>
            <a:r>
              <a:rPr lang="en-US" altLang="ja-JP" sz="1400" dirty="0">
                <a:latin typeface="+mj-ea"/>
                <a:ea typeface="+mj-ea"/>
              </a:rPr>
              <a:t>class </a:t>
            </a:r>
            <a:r>
              <a:rPr lang="ja-JP" altLang="en-US" sz="1400" dirty="0">
                <a:latin typeface="+mj-ea"/>
                <a:ea typeface="+mj-ea"/>
              </a:rPr>
              <a:t>そんなの関係ねー </a:t>
            </a:r>
            <a:r>
              <a:rPr lang="en-US" altLang="ja-JP" sz="1400" dirty="0">
                <a:latin typeface="+mj-ea"/>
                <a:ea typeface="+mj-ea"/>
              </a:rPr>
              <a:t>{</a:t>
            </a: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就寝</a:t>
            </a:r>
            <a:r>
              <a:rPr lang="en-US" altLang="ja-JP" sz="1400" dirty="0">
                <a:latin typeface="+mj-ea"/>
                <a:ea typeface="+mj-ea"/>
              </a:rPr>
              <a:t>() {</a:t>
            </a:r>
          </a:p>
          <a:p>
            <a:pPr>
              <a:defRPr/>
            </a:pPr>
            <a:r>
              <a:rPr lang="en-US" altLang="ja-JP" sz="1400" dirty="0">
                <a:latin typeface="+mj-ea"/>
                <a:ea typeface="+mj-ea"/>
              </a:rPr>
              <a:t>		</a:t>
            </a:r>
            <a:r>
              <a:rPr lang="en-US" altLang="ja-JP" sz="1400" dirty="0" err="1">
                <a:latin typeface="+mj-ea"/>
                <a:ea typeface="+mj-ea"/>
              </a:rPr>
              <a:t>var</a:t>
            </a:r>
            <a:r>
              <a:rPr lang="en-US" altLang="ja-JP" sz="1400" dirty="0">
                <a:latin typeface="+mj-ea"/>
                <a:ea typeface="+mj-ea"/>
              </a:rPr>
              <a:t> </a:t>
            </a:r>
            <a:r>
              <a:rPr lang="ja-JP" altLang="en-US" sz="1400" dirty="0">
                <a:latin typeface="+mj-ea"/>
                <a:ea typeface="+mj-ea"/>
              </a:rPr>
              <a:t>モーニングコール </a:t>
            </a:r>
            <a:r>
              <a:rPr lang="en-US" altLang="ja-JP" sz="1400" dirty="0">
                <a:latin typeface="+mj-ea"/>
                <a:ea typeface="+mj-ea"/>
              </a:rPr>
              <a:t>= new </a:t>
            </a:r>
            <a:r>
              <a:rPr lang="ja-JP" altLang="en-US" sz="1400" dirty="0">
                <a:latin typeface="+mj-ea"/>
                <a:ea typeface="+mj-ea"/>
              </a:rPr>
              <a:t>モーニングコール２</a:t>
            </a:r>
            <a:r>
              <a:rPr lang="en-US" altLang="ja-JP" sz="1400" dirty="0">
                <a:latin typeface="+mj-ea"/>
                <a:ea typeface="+mj-ea"/>
              </a:rPr>
              <a:t>();</a:t>
            </a:r>
          </a:p>
          <a:p>
            <a:pPr>
              <a:defRPr/>
            </a:pPr>
            <a:r>
              <a:rPr lang="en-US" altLang="ja-JP" sz="1400" dirty="0">
                <a:latin typeface="+mj-ea"/>
                <a:ea typeface="+mj-ea"/>
              </a:rPr>
              <a:t>		</a:t>
            </a:r>
            <a:r>
              <a:rPr lang="ja-JP" altLang="en-US" sz="1400" dirty="0">
                <a:latin typeface="+mj-ea"/>
                <a:ea typeface="+mj-ea"/>
              </a:rPr>
              <a:t>モーニングコール</a:t>
            </a:r>
            <a:r>
              <a:rPr lang="en-US" altLang="ja-JP" sz="1400" dirty="0">
                <a:latin typeface="+mj-ea"/>
                <a:ea typeface="+mj-ea"/>
              </a:rPr>
              <a:t>.</a:t>
            </a:r>
            <a:r>
              <a:rPr lang="ja-JP" altLang="en-US" sz="1400" dirty="0">
                <a:latin typeface="+mj-ea"/>
                <a:ea typeface="+mj-ea"/>
              </a:rPr>
              <a:t>始動</a:t>
            </a:r>
            <a:r>
              <a:rPr lang="en-US" altLang="ja-JP" sz="1400" dirty="0">
                <a:latin typeface="+mj-ea"/>
                <a:ea typeface="+mj-ea"/>
              </a:rPr>
              <a:t>();</a:t>
            </a:r>
          </a:p>
          <a:p>
            <a:pPr>
              <a:defRPr/>
            </a:pPr>
            <a:r>
              <a:rPr lang="en-US" altLang="ja-JP" sz="1400" dirty="0">
                <a:latin typeface="+mj-ea"/>
                <a:ea typeface="+mj-ea"/>
              </a:rPr>
              <a:t>		</a:t>
            </a:r>
            <a:r>
              <a:rPr lang="ja-JP" altLang="en-US" sz="1400" dirty="0">
                <a:latin typeface="+mj-ea"/>
                <a:ea typeface="+mj-ea"/>
              </a:rPr>
              <a:t>モーニングコール</a:t>
            </a:r>
            <a:r>
              <a:rPr lang="en-US" altLang="ja-JP" sz="1400" dirty="0">
                <a:latin typeface="+mj-ea"/>
                <a:ea typeface="+mj-ea"/>
              </a:rPr>
              <a:t>.</a:t>
            </a:r>
            <a:r>
              <a:rPr lang="ja-JP" altLang="en-US" sz="1400" dirty="0">
                <a:latin typeface="+mj-ea"/>
                <a:ea typeface="+mj-ea"/>
              </a:rPr>
              <a:t>起こす </a:t>
            </a:r>
            <a:r>
              <a:rPr lang="en-US" altLang="ja-JP" sz="1400" dirty="0">
                <a:latin typeface="+mj-ea"/>
                <a:ea typeface="+mj-ea"/>
              </a:rPr>
              <a:t>+= (sender, e) =&gt; </a:t>
            </a:r>
            <a:r>
              <a:rPr lang="ja-JP" altLang="en-US" sz="1400" dirty="0">
                <a:latin typeface="+mj-ea"/>
                <a:ea typeface="+mj-ea"/>
              </a:rPr>
              <a:t>電話を取る</a:t>
            </a:r>
            <a:r>
              <a:rPr lang="en-US" altLang="ja-JP" sz="1400" dirty="0">
                <a:latin typeface="+mj-ea"/>
                <a:ea typeface="+mj-ea"/>
              </a:rPr>
              <a:t>();</a:t>
            </a:r>
          </a:p>
          <a:p>
            <a:pPr>
              <a:defRPr/>
            </a:pPr>
            <a:r>
              <a:rPr lang="en-US" altLang="ja-JP" sz="1400" dirty="0">
                <a:latin typeface="+mj-ea"/>
                <a:ea typeface="+mj-ea"/>
              </a:rPr>
              <a:t>		</a:t>
            </a:r>
            <a:r>
              <a:rPr lang="ja-JP" altLang="en-US" sz="1400" dirty="0">
                <a:latin typeface="+mj-ea"/>
                <a:ea typeface="+mj-ea"/>
              </a:rPr>
              <a:t>俺</a:t>
            </a:r>
            <a:r>
              <a:rPr lang="en-US" altLang="ja-JP" sz="1400" dirty="0">
                <a:latin typeface="+mj-ea"/>
                <a:ea typeface="+mj-ea"/>
              </a:rPr>
              <a:t>.</a:t>
            </a:r>
            <a:r>
              <a:rPr lang="ja-JP" altLang="en-US" sz="1400" dirty="0">
                <a:latin typeface="+mj-ea"/>
                <a:ea typeface="+mj-ea"/>
              </a:rPr>
              <a:t>眠る</a:t>
            </a:r>
            <a:r>
              <a:rPr lang="en-US" altLang="ja-JP" sz="1400" dirty="0">
                <a:latin typeface="+mj-ea"/>
                <a:ea typeface="+mj-ea"/>
              </a:rPr>
              <a:t>();</a:t>
            </a:r>
          </a:p>
          <a:p>
            <a:pPr>
              <a:defRPr/>
            </a:pPr>
            <a:r>
              <a:rPr lang="en-US" altLang="ja-JP" sz="1400" dirty="0">
                <a:latin typeface="+mj-ea"/>
                <a:ea typeface="+mj-ea"/>
              </a:rPr>
              <a:t>	}</a:t>
            </a:r>
            <a:endParaRPr lang="en-US" altLang="ja-JP" sz="1400" dirty="0">
              <a:latin typeface="+mj-ea"/>
              <a:ea typeface="+mj-ea"/>
            </a:endParaRP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電話を取る</a:t>
            </a:r>
            <a:r>
              <a:rPr lang="en-US" altLang="ja-JP" sz="1400" dirty="0">
                <a:latin typeface="+mj-ea"/>
                <a:ea typeface="+mj-ea"/>
              </a:rPr>
              <a:t>() { </a:t>
            </a:r>
            <a:r>
              <a:rPr lang="ja-JP" altLang="en-US" sz="1400" dirty="0">
                <a:latin typeface="+mj-ea"/>
                <a:ea typeface="+mj-ea"/>
              </a:rPr>
              <a:t>俺</a:t>
            </a:r>
            <a:r>
              <a:rPr lang="en-US" altLang="ja-JP" sz="1400" dirty="0">
                <a:latin typeface="+mj-ea"/>
                <a:ea typeface="+mj-ea"/>
              </a:rPr>
              <a:t>.</a:t>
            </a:r>
            <a:r>
              <a:rPr lang="ja-JP" altLang="en-US" sz="1400" dirty="0">
                <a:latin typeface="+mj-ea"/>
                <a:ea typeface="+mj-ea"/>
              </a:rPr>
              <a:t>起きる</a:t>
            </a:r>
            <a:r>
              <a:rPr lang="en-US" altLang="ja-JP" sz="1400" dirty="0">
                <a:latin typeface="+mj-ea"/>
                <a:ea typeface="+mj-ea"/>
              </a:rPr>
              <a:t>(); }</a:t>
            </a:r>
          </a:p>
          <a:p>
            <a:pPr>
              <a:defRPr/>
            </a:pPr>
            <a:r>
              <a:rPr lang="en-US" altLang="ja-JP" sz="1400" dirty="0">
                <a:latin typeface="+mj-ea"/>
                <a:ea typeface="+mj-ea"/>
              </a:rPr>
              <a:t>}</a:t>
            </a:r>
          </a:p>
          <a:p>
            <a:pPr>
              <a:defRPr/>
            </a:pPr>
            <a:r>
              <a:rPr lang="en-US" altLang="ja-JP" sz="1400" dirty="0">
                <a:latin typeface="+mj-ea"/>
                <a:ea typeface="+mj-ea"/>
              </a:rPr>
              <a:t>class </a:t>
            </a:r>
            <a:r>
              <a:rPr lang="ja-JP" altLang="en-US" sz="1400" dirty="0">
                <a:latin typeface="+mj-ea"/>
                <a:ea typeface="+mj-ea"/>
              </a:rPr>
              <a:t>モーニングコール２ </a:t>
            </a:r>
            <a:r>
              <a:rPr lang="en-US" altLang="ja-JP" sz="1400" dirty="0">
                <a:latin typeface="+mj-ea"/>
                <a:ea typeface="+mj-ea"/>
              </a:rPr>
              <a:t>{</a:t>
            </a:r>
          </a:p>
          <a:p>
            <a:pPr>
              <a:defRPr/>
            </a:pPr>
            <a:r>
              <a:rPr lang="en-US" altLang="ja-JP" sz="1400" dirty="0">
                <a:latin typeface="+mj-ea"/>
                <a:ea typeface="+mj-ea"/>
              </a:rPr>
              <a:t>	public </a:t>
            </a:r>
            <a:r>
              <a:rPr lang="en-US" altLang="ja-JP" sz="1400" dirty="0">
                <a:latin typeface="+mj-ea"/>
                <a:ea typeface="+mj-ea"/>
              </a:rPr>
              <a:t>event </a:t>
            </a:r>
            <a:r>
              <a:rPr lang="en-US" altLang="ja-JP" sz="1400" dirty="0" err="1">
                <a:solidFill>
                  <a:srgbClr val="C00000"/>
                </a:solidFill>
                <a:latin typeface="+mj-ea"/>
                <a:ea typeface="+mj-ea"/>
              </a:rPr>
              <a:t>EventHandler</a:t>
            </a:r>
            <a:r>
              <a:rPr lang="en-US" altLang="ja-JP" sz="1400" dirty="0">
                <a:latin typeface="+mj-ea"/>
                <a:ea typeface="+mj-ea"/>
              </a:rPr>
              <a:t> </a:t>
            </a:r>
            <a:r>
              <a:rPr lang="ja-JP" altLang="en-US" sz="1400" dirty="0">
                <a:latin typeface="+mj-ea"/>
                <a:ea typeface="+mj-ea"/>
              </a:rPr>
              <a:t>起こす</a:t>
            </a:r>
            <a:r>
              <a:rPr lang="en-US" altLang="ja-JP" sz="1400" dirty="0">
                <a:latin typeface="+mj-ea"/>
                <a:ea typeface="+mj-ea"/>
              </a:rPr>
              <a:t>;</a:t>
            </a: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始動</a:t>
            </a:r>
            <a:r>
              <a:rPr lang="en-US" altLang="ja-JP" sz="1400" dirty="0">
                <a:latin typeface="+mj-ea"/>
                <a:ea typeface="+mj-ea"/>
              </a:rPr>
              <a:t>() {</a:t>
            </a:r>
          </a:p>
          <a:p>
            <a:pPr>
              <a:defRPr/>
            </a:pPr>
            <a:r>
              <a:rPr lang="en-US" altLang="ja-JP" sz="1400" dirty="0">
                <a:latin typeface="+mj-ea"/>
                <a:ea typeface="+mj-ea"/>
              </a:rPr>
              <a:t>		</a:t>
            </a:r>
            <a:r>
              <a:rPr lang="ja-JP" altLang="en-US" sz="1400" dirty="0">
                <a:latin typeface="+mj-ea"/>
                <a:ea typeface="+mj-ea"/>
              </a:rPr>
              <a:t>時計</a:t>
            </a:r>
            <a:r>
              <a:rPr lang="en-US" altLang="ja-JP" sz="1400" dirty="0">
                <a:latin typeface="+mj-ea"/>
                <a:ea typeface="+mj-ea"/>
              </a:rPr>
              <a:t>.</a:t>
            </a:r>
            <a:r>
              <a:rPr lang="ja-JP" altLang="en-US" sz="1400" dirty="0">
                <a:latin typeface="+mj-ea"/>
                <a:ea typeface="+mj-ea"/>
              </a:rPr>
              <a:t>七時になるまで待つ</a:t>
            </a:r>
            <a:r>
              <a:rPr lang="en-US" altLang="ja-JP" sz="1400" dirty="0">
                <a:latin typeface="+mj-ea"/>
                <a:ea typeface="+mj-ea"/>
              </a:rPr>
              <a:t>();</a:t>
            </a:r>
          </a:p>
          <a:p>
            <a:pPr>
              <a:defRPr/>
            </a:pPr>
            <a:r>
              <a:rPr lang="en-US" altLang="ja-JP" sz="1400" dirty="0">
                <a:latin typeface="+mj-ea"/>
                <a:ea typeface="+mj-ea"/>
              </a:rPr>
              <a:t>		if </a:t>
            </a:r>
            <a:r>
              <a:rPr lang="en-US" altLang="ja-JP" sz="1400" dirty="0">
                <a:latin typeface="+mj-ea"/>
                <a:ea typeface="+mj-ea"/>
              </a:rPr>
              <a:t>(</a:t>
            </a:r>
            <a:r>
              <a:rPr lang="ja-JP" altLang="en-US" sz="1400" dirty="0">
                <a:latin typeface="+mj-ea"/>
                <a:ea typeface="+mj-ea"/>
              </a:rPr>
              <a:t>起こす </a:t>
            </a:r>
            <a:r>
              <a:rPr lang="en-US" altLang="ja-JP" sz="1400" dirty="0">
                <a:latin typeface="+mj-ea"/>
                <a:ea typeface="+mj-ea"/>
              </a:rPr>
              <a:t>!= null) </a:t>
            </a:r>
            <a:r>
              <a:rPr lang="ja-JP" altLang="en-US" sz="1400" dirty="0">
                <a:latin typeface="+mj-ea"/>
                <a:ea typeface="+mj-ea"/>
              </a:rPr>
              <a:t>起こす</a:t>
            </a:r>
            <a:r>
              <a:rPr lang="en-US" altLang="ja-JP" sz="1400" dirty="0">
                <a:latin typeface="+mj-ea"/>
                <a:ea typeface="+mj-ea"/>
              </a:rPr>
              <a:t>(this, </a:t>
            </a:r>
            <a:r>
              <a:rPr lang="en-US" altLang="ja-JP" sz="1400" dirty="0" err="1">
                <a:latin typeface="+mj-ea"/>
                <a:ea typeface="+mj-ea"/>
              </a:rPr>
              <a:t>EventArgs.Empty</a:t>
            </a:r>
            <a:r>
              <a:rPr lang="en-US" altLang="ja-JP" sz="1400" dirty="0">
                <a:latin typeface="+mj-ea"/>
                <a:ea typeface="+mj-ea"/>
              </a:rPr>
              <a:t>);</a:t>
            </a:r>
            <a:r>
              <a:rPr lang="ja-JP" altLang="en-US" sz="1400" dirty="0">
                <a:latin typeface="+mj-ea"/>
                <a:ea typeface="+mj-ea"/>
              </a:rPr>
              <a:t>　</a:t>
            </a:r>
            <a:endParaRPr lang="en-US" altLang="ja-JP" sz="1400" dirty="0">
              <a:latin typeface="+mj-ea"/>
              <a:ea typeface="+mj-ea"/>
            </a:endParaRPr>
          </a:p>
          <a:p>
            <a:pPr>
              <a:defRPr/>
            </a:pPr>
            <a:r>
              <a:rPr lang="en-US" altLang="ja-JP" sz="1400" dirty="0">
                <a:latin typeface="+mj-ea"/>
                <a:ea typeface="+mj-ea"/>
              </a:rPr>
              <a:t>	</a:t>
            </a:r>
            <a:r>
              <a:rPr lang="en-US" altLang="ja-JP" sz="1400" dirty="0">
                <a:latin typeface="+mj-ea"/>
                <a:ea typeface="+mj-ea"/>
              </a:rPr>
              <a:t>}</a:t>
            </a:r>
          </a:p>
          <a:p>
            <a:pPr>
              <a:defRPr/>
            </a:pPr>
            <a:r>
              <a:rPr lang="en-US" altLang="ja-JP" sz="1400" dirty="0">
                <a:latin typeface="+mj-ea"/>
                <a:ea typeface="+mj-ea"/>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サブタイトル 4"/>
          <p:cNvSpPr>
            <a:spLocks noGrp="1"/>
          </p:cNvSpPr>
          <p:nvPr>
            <p:ph type="subTitle" idx="1"/>
          </p:nvPr>
        </p:nvSpPr>
        <p:spPr>
          <a:xfrm>
            <a:off x="285750" y="4000500"/>
            <a:ext cx="8329613" cy="1395413"/>
          </a:xfrm>
        </p:spPr>
        <p:txBody>
          <a:bodyPr/>
          <a:lstStyle/>
          <a:p>
            <a:pPr eaLnBrk="1" hangingPunct="1"/>
            <a:r>
              <a:rPr lang="ja-JP" altLang="en-US" sz="2800" smtClean="0"/>
              <a:t>戦略という名前を持つパターンです</a:t>
            </a:r>
            <a:endParaRPr lang="en-US" altLang="ja-JP" sz="2800" smtClean="0"/>
          </a:p>
          <a:p>
            <a:pPr eaLnBrk="1" hangingPunct="1"/>
            <a:r>
              <a:rPr lang="ja-JP" altLang="en-US" sz="2800" smtClean="0"/>
              <a:t>実際、何の戦略を練るのでしょうか？</a:t>
            </a:r>
            <a:endParaRPr lang="en-US" altLang="ja-JP" sz="2800" smtClean="0"/>
          </a:p>
          <a:p>
            <a:pPr eaLnBrk="1" hangingPunct="1"/>
            <a:endParaRPr lang="ja-JP" altLang="en-US" sz="2800" smtClean="0"/>
          </a:p>
        </p:txBody>
      </p:sp>
      <p:sp>
        <p:nvSpPr>
          <p:cNvPr id="7" name="タイトル 3"/>
          <p:cNvSpPr txBox="1">
            <a:spLocks/>
          </p:cNvSpPr>
          <p:nvPr/>
        </p:nvSpPr>
        <p:spPr bwMode="auto">
          <a:xfrm>
            <a:off x="500063" y="785813"/>
            <a:ext cx="7772400" cy="2071687"/>
          </a:xfrm>
          <a:prstGeom prst="rect">
            <a:avLst/>
          </a:prstGeom>
          <a:noFill/>
          <a:ln w="9525">
            <a:noFill/>
            <a:miter lim="800000"/>
            <a:headEnd/>
            <a:tailEnd/>
          </a:ln>
        </p:spPr>
        <p:txBody>
          <a:bodyPr anchor="ctr"/>
          <a:lstStyle/>
          <a:p>
            <a:pPr algn="ctr">
              <a:defRPr/>
            </a:pPr>
            <a:r>
              <a:rPr lang="ja-JP" altLang="en-US" sz="4000" kern="0" dirty="0">
                <a:solidFill>
                  <a:schemeClr val="tx2"/>
                </a:solidFill>
                <a:latin typeface="メイリオ" pitchFamily="50" charset="-128"/>
                <a:ea typeface="メイリオ" pitchFamily="50" charset="-128"/>
                <a:cs typeface="+mj-cs"/>
              </a:rPr>
              <a:t>戦略</a:t>
            </a:r>
            <a:r>
              <a:rPr lang="en-US" altLang="ja-JP" sz="4000" kern="0" dirty="0">
                <a:solidFill>
                  <a:schemeClr val="tx2"/>
                </a:solidFill>
                <a:latin typeface="メイリオ" pitchFamily="50" charset="-128"/>
                <a:ea typeface="メイリオ" pitchFamily="50" charset="-128"/>
                <a:cs typeface="+mj-cs"/>
              </a:rPr>
              <a:t>(</a:t>
            </a:r>
            <a:r>
              <a:rPr lang="ja-JP" altLang="en-US" sz="4000" kern="0" dirty="0">
                <a:solidFill>
                  <a:schemeClr val="tx2"/>
                </a:solidFill>
                <a:latin typeface="メイリオ" pitchFamily="50" charset="-128"/>
                <a:ea typeface="メイリオ" pitchFamily="50" charset="-128"/>
                <a:cs typeface="+mj-cs"/>
              </a:rPr>
              <a:t>ストラテジ</a:t>
            </a:r>
            <a:r>
              <a:rPr lang="en-US" altLang="ja-JP" sz="4000" kern="0" dirty="0">
                <a:solidFill>
                  <a:schemeClr val="tx2"/>
                </a:solidFill>
                <a:latin typeface="メイリオ" pitchFamily="50" charset="-128"/>
                <a:ea typeface="メイリオ" pitchFamily="50" charset="-128"/>
                <a:cs typeface="+mj-cs"/>
              </a:rPr>
              <a:t>) </a:t>
            </a:r>
            <a:r>
              <a:rPr lang="ja-JP" altLang="en-US" sz="4000" kern="0" dirty="0">
                <a:solidFill>
                  <a:schemeClr val="tx2"/>
                </a:solidFill>
                <a:latin typeface="メイリオ" pitchFamily="50" charset="-128"/>
                <a:ea typeface="メイリオ" pitchFamily="50" charset="-128"/>
                <a:cs typeface="+mj-cs"/>
              </a:rPr>
              <a:t>パターン</a:t>
            </a:r>
            <a:endParaRPr lang="en-US" altLang="ja-JP" sz="4000" kern="0" dirty="0">
              <a:solidFill>
                <a:schemeClr val="tx2"/>
              </a:solidFill>
              <a:latin typeface="メイリオ" pitchFamily="50" charset="-128"/>
              <a:ea typeface="メイリオ" pitchFamily="50" charset="-128"/>
              <a:cs typeface="+mj-cs"/>
            </a:endParaRPr>
          </a:p>
          <a:p>
            <a:pPr algn="ctr">
              <a:defRPr/>
            </a:pPr>
            <a:endParaRPr lang="en-US" altLang="ja-JP" sz="4000" kern="0" dirty="0">
              <a:solidFill>
                <a:schemeClr val="tx2"/>
              </a:solidFill>
              <a:latin typeface="メイリオ" pitchFamily="50" charset="-128"/>
              <a:ea typeface="メイリオ" pitchFamily="50" charset="-128"/>
              <a:cs typeface="+mj-cs"/>
            </a:endParaRPr>
          </a:p>
          <a:p>
            <a:pPr algn="ctr">
              <a:defRPr/>
            </a:pPr>
            <a:r>
              <a:rPr lang="ja-JP" altLang="en-US" sz="4000" kern="0" dirty="0">
                <a:solidFill>
                  <a:schemeClr val="tx2"/>
                </a:solidFill>
                <a:latin typeface="メイリオ" pitchFamily="50" charset="-128"/>
                <a:ea typeface="メイリオ" pitchFamily="50" charset="-128"/>
                <a:cs typeface="+mj-cs"/>
              </a:rPr>
              <a:t> </a:t>
            </a:r>
            <a:r>
              <a:rPr lang="en-US" altLang="ja-JP" sz="4000" kern="0" dirty="0">
                <a:solidFill>
                  <a:schemeClr val="tx2"/>
                </a:solidFill>
                <a:latin typeface="メイリオ" pitchFamily="50" charset="-128"/>
                <a:ea typeface="メイリオ" pitchFamily="50" charset="-128"/>
                <a:cs typeface="+mj-cs"/>
              </a:rPr>
              <a:t>- Strategy Pattern -</a:t>
            </a:r>
            <a:endParaRPr lang="ja-JP" altLang="en-US" sz="4000" kern="0" dirty="0">
              <a:solidFill>
                <a:schemeClr val="tx2"/>
              </a:solidFill>
              <a:latin typeface="メイリオ" pitchFamily="50" charset="-128"/>
              <a:ea typeface="メイリオ" pitchFamily="50" charset="-128"/>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pPr eaLnBrk="1" hangingPunct="1">
              <a:lnSpc>
                <a:spcPct val="150000"/>
              </a:lnSpc>
            </a:pPr>
            <a:r>
              <a:rPr lang="en-US" altLang="ja-JP" smtClean="0"/>
              <a:t>Strategy Pattern </a:t>
            </a:r>
            <a:r>
              <a:rPr lang="ja-JP" altLang="en-US" smtClean="0"/>
              <a:t>シナリオ</a:t>
            </a:r>
            <a:endParaRPr lang="en-US" altLang="ja-JP" smtClean="0"/>
          </a:p>
        </p:txBody>
      </p:sp>
      <p:sp>
        <p:nvSpPr>
          <p:cNvPr id="20483" name="コンテンツ プレースホルダ 2"/>
          <p:cNvSpPr>
            <a:spLocks noGrp="1"/>
          </p:cNvSpPr>
          <p:nvPr>
            <p:ph idx="1"/>
          </p:nvPr>
        </p:nvSpPr>
        <p:spPr>
          <a:xfrm>
            <a:off x="785813" y="1285875"/>
            <a:ext cx="7786687" cy="4429125"/>
          </a:xfrm>
        </p:spPr>
        <p:txBody>
          <a:bodyPr/>
          <a:lstStyle/>
          <a:p>
            <a:pPr eaLnBrk="1" hangingPunct="1">
              <a:lnSpc>
                <a:spcPct val="200000"/>
              </a:lnSpc>
            </a:pPr>
            <a:r>
              <a:rPr lang="ja-JP" altLang="en-US" sz="2800" smtClean="0"/>
              <a:t>あなたは、朝目覚めました</a:t>
            </a:r>
            <a:endParaRPr lang="en-US" altLang="ja-JP" sz="2800" smtClean="0"/>
          </a:p>
          <a:p>
            <a:pPr eaLnBrk="1" hangingPunct="1">
              <a:lnSpc>
                <a:spcPct val="200000"/>
              </a:lnSpc>
            </a:pPr>
            <a:r>
              <a:rPr lang="ja-JP" altLang="en-US" sz="2800" smtClean="0"/>
              <a:t>遅刻せずに出社しなければなりません</a:t>
            </a:r>
            <a:endParaRPr lang="en-US" altLang="ja-JP" sz="2800" smtClean="0"/>
          </a:p>
          <a:p>
            <a:pPr eaLnBrk="1" hangingPunct="1">
              <a:lnSpc>
                <a:spcPct val="200000"/>
              </a:lnSpc>
            </a:pPr>
            <a:r>
              <a:rPr lang="ja-JP" altLang="en-US" sz="2800" smtClean="0"/>
              <a:t>起床から出社までの行動に関する戦略を練ってみましょう</a:t>
            </a:r>
            <a:endParaRPr lang="en-US" altLang="ja-JP" sz="28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pPr eaLnBrk="1" hangingPunct="1"/>
            <a:r>
              <a:rPr lang="ja-JP" altLang="en-US" smtClean="0"/>
              <a:t>アジェンダ</a:t>
            </a:r>
          </a:p>
        </p:txBody>
      </p:sp>
      <p:sp>
        <p:nvSpPr>
          <p:cNvPr id="3075" name="コンテンツ プレースホルダ 2"/>
          <p:cNvSpPr>
            <a:spLocks noGrp="1"/>
          </p:cNvSpPr>
          <p:nvPr>
            <p:ph idx="1"/>
          </p:nvPr>
        </p:nvSpPr>
        <p:spPr>
          <a:xfrm>
            <a:off x="2143125" y="1071563"/>
            <a:ext cx="5286375" cy="4500562"/>
          </a:xfrm>
        </p:spPr>
        <p:txBody>
          <a:bodyPr/>
          <a:lstStyle/>
          <a:p>
            <a:pPr eaLnBrk="1" hangingPunct="1">
              <a:lnSpc>
                <a:spcPct val="150000"/>
              </a:lnSpc>
            </a:pPr>
            <a:r>
              <a:rPr lang="ja-JP" altLang="en-US" smtClean="0"/>
              <a:t>はじめに</a:t>
            </a:r>
            <a:endParaRPr lang="en-US" altLang="ja-JP" smtClean="0"/>
          </a:p>
          <a:p>
            <a:pPr eaLnBrk="1" hangingPunct="1">
              <a:lnSpc>
                <a:spcPct val="150000"/>
              </a:lnSpc>
            </a:pPr>
            <a:r>
              <a:rPr lang="ja-JP" altLang="en-US" smtClean="0"/>
              <a:t>デザインパターンとは？</a:t>
            </a:r>
            <a:endParaRPr lang="en-US" altLang="ja-JP" smtClean="0"/>
          </a:p>
          <a:p>
            <a:pPr eaLnBrk="1" hangingPunct="1">
              <a:lnSpc>
                <a:spcPct val="150000"/>
              </a:lnSpc>
            </a:pPr>
            <a:r>
              <a:rPr lang="en-US" altLang="ja-JP" smtClean="0"/>
              <a:t>Observer</a:t>
            </a:r>
            <a:r>
              <a:rPr lang="ja-JP" altLang="en-US" smtClean="0"/>
              <a:t>　パターン</a:t>
            </a:r>
            <a:endParaRPr lang="en-US" altLang="ja-JP" smtClean="0"/>
          </a:p>
          <a:p>
            <a:pPr eaLnBrk="1" hangingPunct="1">
              <a:lnSpc>
                <a:spcPct val="150000"/>
              </a:lnSpc>
            </a:pPr>
            <a:r>
              <a:rPr lang="en-US" altLang="ja-JP" smtClean="0"/>
              <a:t>Strategy</a:t>
            </a:r>
            <a:r>
              <a:rPr lang="ja-JP" altLang="en-US" smtClean="0"/>
              <a:t>　パターン</a:t>
            </a:r>
            <a:endParaRPr lang="en-US" altLang="ja-JP" smtClean="0"/>
          </a:p>
          <a:p>
            <a:pPr eaLnBrk="1" hangingPunct="1">
              <a:lnSpc>
                <a:spcPct val="150000"/>
              </a:lnSpc>
            </a:pPr>
            <a:r>
              <a:rPr lang="en-US" altLang="ja-JP" smtClean="0"/>
              <a:t>Singleton</a:t>
            </a:r>
            <a:r>
              <a:rPr lang="ja-JP" altLang="en-US" smtClean="0"/>
              <a:t>　パターン</a:t>
            </a:r>
            <a:endParaRPr lang="en-US" altLang="ja-JP" smtClean="0"/>
          </a:p>
          <a:p>
            <a:pPr eaLnBrk="1" hangingPunct="1">
              <a:lnSpc>
                <a:spcPct val="150000"/>
              </a:lnSpc>
            </a:pPr>
            <a:r>
              <a:rPr lang="ja-JP" altLang="en-US" smtClean="0"/>
              <a:t>まとめ</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lnSpc>
                <a:spcPct val="150000"/>
              </a:lnSpc>
            </a:pPr>
            <a:r>
              <a:rPr lang="ja-JP" altLang="en-US" smtClean="0"/>
              <a:t>こんな感じでしょうか？</a:t>
            </a:r>
            <a:endParaRPr lang="en-US" altLang="ja-JP" smtClean="0"/>
          </a:p>
        </p:txBody>
      </p:sp>
      <p:sp>
        <p:nvSpPr>
          <p:cNvPr id="5" name="正方形/長方形 4"/>
          <p:cNvSpPr/>
          <p:nvPr/>
        </p:nvSpPr>
        <p:spPr>
          <a:xfrm>
            <a:off x="500063" y="928688"/>
            <a:ext cx="8215312" cy="5694362"/>
          </a:xfrm>
          <a:prstGeom prst="rect">
            <a:avLst/>
          </a:prstGeom>
        </p:spPr>
        <p:txBody>
          <a:bodyPr>
            <a:spAutoFit/>
          </a:bodyPr>
          <a:lstStyle/>
          <a:p>
            <a:pPr>
              <a:defRPr/>
            </a:pPr>
            <a:r>
              <a:rPr lang="en-US" altLang="ja-JP" sz="1400" dirty="0">
                <a:latin typeface="+mj-ea"/>
                <a:ea typeface="+mj-ea"/>
              </a:rPr>
              <a:t>public </a:t>
            </a:r>
            <a:r>
              <a:rPr lang="en-US" altLang="ja-JP" sz="1400" dirty="0" err="1">
                <a:latin typeface="+mj-ea"/>
                <a:ea typeface="+mj-ea"/>
              </a:rPr>
              <a:t>enum</a:t>
            </a:r>
            <a:r>
              <a:rPr lang="en-US" altLang="ja-JP" sz="1400" dirty="0">
                <a:latin typeface="+mj-ea"/>
                <a:ea typeface="+mj-ea"/>
              </a:rPr>
              <a:t> </a:t>
            </a:r>
            <a:r>
              <a:rPr lang="ja-JP" altLang="en-US" sz="1400" dirty="0">
                <a:latin typeface="+mj-ea"/>
                <a:ea typeface="+mj-ea"/>
              </a:rPr>
              <a:t>緊急度 </a:t>
            </a:r>
            <a:r>
              <a:rPr lang="en-US" altLang="ja-JP" sz="1400" dirty="0">
                <a:latin typeface="+mj-ea"/>
                <a:ea typeface="+mj-ea"/>
              </a:rPr>
              <a:t>{ </a:t>
            </a:r>
            <a:r>
              <a:rPr lang="ja-JP" altLang="en-US" sz="1400" dirty="0">
                <a:latin typeface="+mj-ea"/>
                <a:ea typeface="+mj-ea"/>
              </a:rPr>
              <a:t>まったり</a:t>
            </a:r>
            <a:r>
              <a:rPr lang="en-US" altLang="ja-JP" sz="1400" dirty="0">
                <a:latin typeface="+mj-ea"/>
                <a:ea typeface="+mj-ea"/>
              </a:rPr>
              <a:t>, </a:t>
            </a:r>
            <a:r>
              <a:rPr lang="ja-JP" altLang="en-US" sz="1400" dirty="0">
                <a:latin typeface="+mj-ea"/>
                <a:ea typeface="+mj-ea"/>
              </a:rPr>
              <a:t>ぼちぼち</a:t>
            </a:r>
            <a:r>
              <a:rPr lang="en-US" altLang="ja-JP" sz="1400" dirty="0">
                <a:latin typeface="+mj-ea"/>
                <a:ea typeface="+mj-ea"/>
              </a:rPr>
              <a:t>, </a:t>
            </a:r>
            <a:r>
              <a:rPr lang="ja-JP" altLang="en-US" sz="1400" dirty="0">
                <a:latin typeface="+mj-ea"/>
                <a:ea typeface="+mj-ea"/>
              </a:rPr>
              <a:t>やばいかも </a:t>
            </a:r>
            <a:r>
              <a:rPr lang="en-US" altLang="ja-JP" sz="1400" dirty="0">
                <a:latin typeface="+mj-ea"/>
                <a:ea typeface="+mj-ea"/>
              </a:rPr>
              <a:t>};</a:t>
            </a:r>
          </a:p>
          <a:p>
            <a:pPr>
              <a:defRPr/>
            </a:pPr>
            <a:r>
              <a:rPr lang="en-US" altLang="ja-JP" sz="1400" dirty="0">
                <a:latin typeface="+mj-ea"/>
                <a:ea typeface="+mj-ea"/>
              </a:rPr>
              <a:t>class </a:t>
            </a:r>
            <a:r>
              <a:rPr lang="ja-JP" altLang="en-US" sz="1400" dirty="0">
                <a:latin typeface="+mj-ea"/>
                <a:ea typeface="+mj-ea"/>
              </a:rPr>
              <a:t>遅刻しないための戦略その１　</a:t>
            </a:r>
            <a:r>
              <a:rPr lang="en-US" altLang="ja-JP" sz="1400" dirty="0">
                <a:latin typeface="+mj-ea"/>
                <a:ea typeface="+mj-ea"/>
              </a:rPr>
              <a:t>{</a:t>
            </a:r>
          </a:p>
          <a:p>
            <a:pPr>
              <a:defRPr/>
            </a:pPr>
            <a:r>
              <a:rPr lang="en-US" altLang="ja-JP" sz="1400" dirty="0">
                <a:latin typeface="+mj-ea"/>
                <a:ea typeface="+mj-ea"/>
              </a:rPr>
              <a:t>	public </a:t>
            </a:r>
            <a:r>
              <a:rPr lang="en-US" altLang="ja-JP" sz="1400" dirty="0">
                <a:latin typeface="+mj-ea"/>
                <a:ea typeface="+mj-ea"/>
              </a:rPr>
              <a:t>void </a:t>
            </a:r>
            <a:r>
              <a:rPr lang="ja-JP" altLang="en-US" sz="1400" dirty="0">
                <a:latin typeface="+mj-ea"/>
                <a:ea typeface="+mj-ea"/>
              </a:rPr>
              <a:t>行動</a:t>
            </a:r>
            <a:r>
              <a:rPr lang="en-US" altLang="ja-JP" sz="1400" dirty="0">
                <a:latin typeface="+mj-ea"/>
                <a:ea typeface="+mj-ea"/>
              </a:rPr>
              <a:t>() {</a:t>
            </a:r>
          </a:p>
          <a:p>
            <a:pPr>
              <a:defRPr/>
            </a:pPr>
            <a:r>
              <a:rPr lang="en-US" altLang="ja-JP" sz="1400" dirty="0">
                <a:latin typeface="+mj-ea"/>
                <a:ea typeface="+mj-ea"/>
              </a:rPr>
              <a:t>		</a:t>
            </a:r>
            <a:r>
              <a:rPr lang="en-US" altLang="ja-JP" sz="1400" dirty="0" err="1">
                <a:latin typeface="+mj-ea"/>
                <a:ea typeface="+mj-ea"/>
              </a:rPr>
              <a:t>var</a:t>
            </a:r>
            <a:r>
              <a:rPr lang="en-US" altLang="ja-JP" sz="1400" dirty="0">
                <a:latin typeface="+mj-ea"/>
                <a:ea typeface="+mj-ea"/>
              </a:rPr>
              <a:t> </a:t>
            </a:r>
            <a:r>
              <a:rPr lang="ja-JP" altLang="en-US" sz="1400" dirty="0">
                <a:latin typeface="+mj-ea"/>
                <a:ea typeface="+mj-ea"/>
              </a:rPr>
              <a:t>方法 </a:t>
            </a:r>
            <a:r>
              <a:rPr lang="en-US" altLang="ja-JP" sz="1400" dirty="0">
                <a:latin typeface="+mj-ea"/>
                <a:ea typeface="+mj-ea"/>
              </a:rPr>
              <a:t>= </a:t>
            </a:r>
            <a:r>
              <a:rPr lang="ja-JP" altLang="en-US" sz="1400" dirty="0">
                <a:latin typeface="+mj-ea"/>
                <a:ea typeface="+mj-ea"/>
              </a:rPr>
              <a:t>緊急度</a:t>
            </a:r>
            <a:r>
              <a:rPr lang="en-US" altLang="ja-JP" sz="1400" dirty="0">
                <a:latin typeface="+mj-ea"/>
                <a:ea typeface="+mj-ea"/>
              </a:rPr>
              <a:t>.</a:t>
            </a:r>
            <a:r>
              <a:rPr lang="ja-JP" altLang="en-US" sz="1400" dirty="0">
                <a:latin typeface="+mj-ea"/>
                <a:ea typeface="+mj-ea"/>
              </a:rPr>
              <a:t>やばいかも</a:t>
            </a:r>
            <a:r>
              <a:rPr lang="en-US" altLang="ja-JP" sz="1400" dirty="0">
                <a:latin typeface="+mj-ea"/>
                <a:ea typeface="+mj-ea"/>
              </a:rPr>
              <a:t>;</a:t>
            </a:r>
          </a:p>
          <a:p>
            <a:pPr>
              <a:defRPr/>
            </a:pPr>
            <a:r>
              <a:rPr lang="en-US" altLang="ja-JP" sz="1400" dirty="0">
                <a:latin typeface="+mj-ea"/>
                <a:ea typeface="+mj-ea"/>
              </a:rPr>
              <a:t>		switch </a:t>
            </a:r>
            <a:r>
              <a:rPr lang="en-US" altLang="ja-JP" sz="1400" dirty="0">
                <a:latin typeface="+mj-ea"/>
                <a:ea typeface="+mj-ea"/>
              </a:rPr>
              <a:t>(</a:t>
            </a:r>
            <a:r>
              <a:rPr lang="ja-JP" altLang="en-US" sz="1400" dirty="0">
                <a:latin typeface="+mj-ea"/>
                <a:ea typeface="+mj-ea"/>
              </a:rPr>
              <a:t>方法</a:t>
            </a:r>
            <a:r>
              <a:rPr lang="en-US" altLang="ja-JP" sz="1400" dirty="0">
                <a:latin typeface="+mj-ea"/>
                <a:ea typeface="+mj-ea"/>
              </a:rPr>
              <a:t>) {</a:t>
            </a:r>
          </a:p>
          <a:p>
            <a:pPr>
              <a:defRPr/>
            </a:pPr>
            <a:r>
              <a:rPr lang="en-US" altLang="ja-JP" sz="1400" dirty="0">
                <a:latin typeface="+mj-ea"/>
                <a:ea typeface="+mj-ea"/>
              </a:rPr>
              <a:t>		case </a:t>
            </a:r>
            <a:r>
              <a:rPr lang="ja-JP" altLang="en-US" sz="1400" dirty="0">
                <a:latin typeface="+mj-ea"/>
                <a:ea typeface="+mj-ea"/>
              </a:rPr>
              <a:t>緊急度</a:t>
            </a:r>
            <a:r>
              <a:rPr lang="en-US" altLang="ja-JP" sz="1400" dirty="0">
                <a:latin typeface="+mj-ea"/>
                <a:ea typeface="+mj-ea"/>
              </a:rPr>
              <a:t>.</a:t>
            </a:r>
            <a:r>
              <a:rPr lang="ja-JP" altLang="en-US" sz="1400" dirty="0">
                <a:latin typeface="+mj-ea"/>
                <a:ea typeface="+mj-ea"/>
              </a:rPr>
              <a:t>まったり</a:t>
            </a:r>
            <a:r>
              <a:rPr lang="en-US" altLang="ja-JP" sz="1400" dirty="0">
                <a:latin typeface="+mj-ea"/>
                <a:ea typeface="+mj-ea"/>
              </a:rPr>
              <a:t>:</a:t>
            </a:r>
          </a:p>
          <a:p>
            <a:pPr lvl="2">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顔を洗う</a:t>
            </a:r>
            <a:r>
              <a:rPr lang="en-US" altLang="ja-JP" sz="1400" dirty="0">
                <a:latin typeface="+mj-ea"/>
                <a:ea typeface="+mj-ea"/>
              </a:rPr>
              <a:t>");</a:t>
            </a:r>
          </a:p>
          <a:p>
            <a:pPr lvl="2">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歯を磨く</a:t>
            </a:r>
            <a:r>
              <a:rPr lang="en-US" altLang="ja-JP" sz="1400" dirty="0">
                <a:latin typeface="+mj-ea"/>
                <a:ea typeface="+mj-ea"/>
              </a:rPr>
              <a:t>");</a:t>
            </a:r>
          </a:p>
          <a:p>
            <a:pPr lvl="2">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トイレに入る</a:t>
            </a:r>
            <a:r>
              <a:rPr lang="en-US" altLang="ja-JP" sz="1400" dirty="0">
                <a:latin typeface="+mj-ea"/>
                <a:ea typeface="+mj-ea"/>
              </a:rPr>
              <a:t>");</a:t>
            </a:r>
          </a:p>
          <a:p>
            <a:pPr lvl="2">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お風呂に入る</a:t>
            </a:r>
            <a:r>
              <a:rPr lang="en-US" altLang="ja-JP" sz="1400" dirty="0">
                <a:latin typeface="+mj-ea"/>
                <a:ea typeface="+mj-ea"/>
              </a:rPr>
              <a:t>");</a:t>
            </a:r>
          </a:p>
          <a:p>
            <a:pPr lvl="2">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着替える</a:t>
            </a:r>
            <a:r>
              <a:rPr lang="en-US" altLang="ja-JP" sz="1400" dirty="0">
                <a:latin typeface="+mj-ea"/>
                <a:ea typeface="+mj-ea"/>
              </a:rPr>
              <a:t>");</a:t>
            </a:r>
          </a:p>
          <a:p>
            <a:pPr lvl="2">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徒歩で移動する</a:t>
            </a:r>
            <a:r>
              <a:rPr lang="en-US" altLang="ja-JP" sz="1400" dirty="0">
                <a:latin typeface="+mj-ea"/>
                <a:ea typeface="+mj-ea"/>
              </a:rPr>
              <a:t>");</a:t>
            </a:r>
          </a:p>
          <a:p>
            <a:pPr lvl="2">
              <a:defRPr/>
            </a:pPr>
            <a:r>
              <a:rPr lang="en-US" altLang="ja-JP" sz="1400" dirty="0">
                <a:latin typeface="+mj-ea"/>
                <a:ea typeface="+mj-ea"/>
              </a:rPr>
              <a:t>		break</a:t>
            </a:r>
            <a:r>
              <a:rPr lang="en-US" altLang="ja-JP" sz="1400" dirty="0">
                <a:latin typeface="+mj-ea"/>
                <a:ea typeface="+mj-ea"/>
              </a:rPr>
              <a:t>;</a:t>
            </a:r>
          </a:p>
          <a:p>
            <a:pPr>
              <a:defRPr/>
            </a:pPr>
            <a:r>
              <a:rPr lang="en-US" altLang="ja-JP" sz="1400" dirty="0">
                <a:latin typeface="+mj-ea"/>
              </a:rPr>
              <a:t>		case </a:t>
            </a:r>
            <a:r>
              <a:rPr lang="ja-JP" altLang="en-US" sz="1400" dirty="0">
                <a:latin typeface="+mj-ea"/>
              </a:rPr>
              <a:t>緊急度</a:t>
            </a:r>
            <a:r>
              <a:rPr lang="en-US" altLang="ja-JP" sz="1400" dirty="0">
                <a:latin typeface="+mj-ea"/>
              </a:rPr>
              <a:t>.</a:t>
            </a:r>
            <a:r>
              <a:rPr lang="ja-JP" altLang="en-US" sz="1400" dirty="0">
                <a:latin typeface="+mj-ea"/>
              </a:rPr>
              <a:t>ぼちぼち</a:t>
            </a:r>
            <a:r>
              <a:rPr lang="en-US" altLang="ja-JP" sz="1400" dirty="0">
                <a:latin typeface="+mj-ea"/>
              </a:rPr>
              <a:t>:</a:t>
            </a:r>
          </a:p>
          <a:p>
            <a:pPr lvl="2">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顔を洗う</a:t>
            </a:r>
            <a:r>
              <a:rPr lang="en-US" altLang="ja-JP" sz="1400" dirty="0">
                <a:latin typeface="+mj-ea"/>
              </a:rPr>
              <a:t>");</a:t>
            </a:r>
          </a:p>
          <a:p>
            <a:pPr lvl="2">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歯を磨く</a:t>
            </a:r>
            <a:r>
              <a:rPr lang="en-US" altLang="ja-JP" sz="1400" dirty="0">
                <a:latin typeface="+mj-ea"/>
              </a:rPr>
              <a:t>");</a:t>
            </a:r>
          </a:p>
          <a:p>
            <a:pPr lvl="2">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着替える</a:t>
            </a:r>
            <a:r>
              <a:rPr lang="en-US" altLang="ja-JP" sz="1400" dirty="0">
                <a:latin typeface="+mj-ea"/>
              </a:rPr>
              <a:t>");</a:t>
            </a:r>
          </a:p>
          <a:p>
            <a:pPr lvl="2">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自転車で移動する</a:t>
            </a:r>
            <a:r>
              <a:rPr lang="en-US" altLang="ja-JP" sz="1400" dirty="0">
                <a:latin typeface="+mj-ea"/>
              </a:rPr>
              <a:t>");</a:t>
            </a:r>
          </a:p>
          <a:p>
            <a:pPr lvl="2">
              <a:defRPr/>
            </a:pPr>
            <a:r>
              <a:rPr lang="en-US" altLang="ja-JP" sz="1400" dirty="0">
                <a:latin typeface="+mj-ea"/>
              </a:rPr>
              <a:t>		break;</a:t>
            </a:r>
          </a:p>
          <a:p>
            <a:pPr>
              <a:defRPr/>
            </a:pPr>
            <a:r>
              <a:rPr lang="en-US" altLang="ja-JP" sz="1400" dirty="0">
                <a:latin typeface="+mj-ea"/>
              </a:rPr>
              <a:t>	</a:t>
            </a:r>
            <a:r>
              <a:rPr lang="en-US" altLang="ja-JP" sz="1400" dirty="0">
                <a:latin typeface="+mj-ea"/>
              </a:rPr>
              <a:t>	case </a:t>
            </a:r>
            <a:r>
              <a:rPr lang="ja-JP" altLang="en-US" sz="1400" dirty="0">
                <a:latin typeface="+mj-ea"/>
              </a:rPr>
              <a:t>緊急度</a:t>
            </a:r>
            <a:r>
              <a:rPr lang="en-US" altLang="ja-JP" sz="1400" dirty="0">
                <a:latin typeface="+mj-ea"/>
              </a:rPr>
              <a:t>.</a:t>
            </a:r>
            <a:r>
              <a:rPr lang="ja-JP" altLang="en-US" sz="1400" dirty="0">
                <a:latin typeface="+mj-ea"/>
              </a:rPr>
              <a:t>やばいかも</a:t>
            </a:r>
            <a:r>
              <a:rPr lang="en-US" altLang="ja-JP" sz="1400" dirty="0">
                <a:latin typeface="+mj-ea"/>
              </a:rPr>
              <a:t>:</a:t>
            </a:r>
          </a:p>
          <a:p>
            <a:pPr>
              <a:defRPr/>
            </a:pPr>
            <a:r>
              <a:rPr lang="en-US" altLang="ja-JP" sz="1400" dirty="0">
                <a:latin typeface="+mj-ea"/>
              </a:rPr>
              <a:t>		</a:t>
            </a: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タクシーで移動する</a:t>
            </a:r>
            <a:r>
              <a:rPr lang="en-US" altLang="ja-JP" sz="1400" dirty="0">
                <a:latin typeface="+mj-ea"/>
              </a:rPr>
              <a:t>");</a:t>
            </a:r>
          </a:p>
          <a:p>
            <a:pPr>
              <a:defRPr/>
            </a:pPr>
            <a:r>
              <a:rPr lang="en-US" altLang="ja-JP" sz="1400" dirty="0">
                <a:latin typeface="+mj-ea"/>
              </a:rPr>
              <a:t>	</a:t>
            </a:r>
            <a:r>
              <a:rPr lang="en-US" altLang="ja-JP" sz="1400" dirty="0">
                <a:latin typeface="+mj-ea"/>
              </a:rPr>
              <a:t>		break;</a:t>
            </a:r>
          </a:p>
          <a:p>
            <a:pPr>
              <a:defRPr/>
            </a:pPr>
            <a:r>
              <a:rPr lang="en-US" altLang="ja-JP" sz="1400" dirty="0">
                <a:latin typeface="+mj-ea"/>
              </a:rPr>
              <a:t>	</a:t>
            </a:r>
            <a:r>
              <a:rPr lang="en-US" altLang="ja-JP" sz="1400" dirty="0">
                <a:latin typeface="+mj-ea"/>
              </a:rPr>
              <a:t>	}</a:t>
            </a:r>
            <a:endParaRPr lang="en-US" altLang="ja-JP" sz="1400" dirty="0">
              <a:latin typeface="+mj-ea"/>
            </a:endParaRPr>
          </a:p>
          <a:p>
            <a:pPr>
              <a:defRPr/>
            </a:pPr>
            <a:r>
              <a:rPr lang="ja-JP" altLang="en-US" sz="1400" dirty="0">
                <a:latin typeface="+mj-ea"/>
              </a:rPr>
              <a:t>　　</a:t>
            </a:r>
            <a:r>
              <a:rPr lang="en-US" altLang="ja-JP" sz="1400" dirty="0">
                <a:latin typeface="+mj-ea"/>
              </a:rPr>
              <a:t>	}</a:t>
            </a:r>
            <a:endParaRPr lang="en-US" altLang="ja-JP" sz="1400" dirty="0">
              <a:latin typeface="+mj-ea"/>
            </a:endParaRPr>
          </a:p>
          <a:p>
            <a:pPr>
              <a:defRPr/>
            </a:pPr>
            <a:r>
              <a:rPr lang="en-US" altLang="ja-JP" sz="1400" dirty="0">
                <a:latin typeface="+mj-ea"/>
              </a:rPr>
              <a:t>}</a:t>
            </a:r>
          </a:p>
          <a:p>
            <a:pPr>
              <a:defRPr/>
            </a:pPr>
            <a:endParaRPr lang="en-US" altLang="ja-JP" sz="1400" dirty="0">
              <a:latin typeface="+mj-ea"/>
              <a:ea typeface="+mj-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pPr eaLnBrk="1" hangingPunct="1">
              <a:lnSpc>
                <a:spcPct val="150000"/>
              </a:lnSpc>
            </a:pPr>
            <a:r>
              <a:rPr lang="ja-JP" altLang="en-US" smtClean="0"/>
              <a:t>戦略を練れていますか？</a:t>
            </a:r>
            <a:endParaRPr lang="en-US" altLang="ja-JP" smtClean="0"/>
          </a:p>
        </p:txBody>
      </p:sp>
      <p:sp>
        <p:nvSpPr>
          <p:cNvPr id="22531" name="コンテンツ プレースホルダ 4"/>
          <p:cNvSpPr>
            <a:spLocks noGrp="1"/>
          </p:cNvSpPr>
          <p:nvPr>
            <p:ph idx="1"/>
          </p:nvPr>
        </p:nvSpPr>
        <p:spPr>
          <a:xfrm>
            <a:off x="500063" y="1500188"/>
            <a:ext cx="8229600" cy="4357687"/>
          </a:xfrm>
        </p:spPr>
        <p:txBody>
          <a:bodyPr/>
          <a:lstStyle/>
          <a:p>
            <a:pPr eaLnBrk="1" hangingPunct="1">
              <a:lnSpc>
                <a:spcPct val="150000"/>
              </a:lnSpc>
            </a:pPr>
            <a:r>
              <a:rPr lang="ja-JP" altLang="en-US" smtClean="0"/>
              <a:t>緊急度ごとの振舞い（戦略）が、オブジェクトとして独立していない</a:t>
            </a:r>
            <a:endParaRPr lang="en-US" altLang="ja-JP" smtClean="0"/>
          </a:p>
          <a:p>
            <a:pPr eaLnBrk="1" hangingPunct="1">
              <a:lnSpc>
                <a:spcPct val="150000"/>
              </a:lnSpc>
            </a:pPr>
            <a:r>
              <a:rPr lang="ja-JP" altLang="en-US" smtClean="0"/>
              <a:t>戦略の選出が複雑になったらどうするか？</a:t>
            </a:r>
            <a:endParaRPr lang="en-US" altLang="ja-JP" smtClean="0"/>
          </a:p>
          <a:p>
            <a:pPr eaLnBrk="1" hangingPunct="1">
              <a:lnSpc>
                <a:spcPct val="150000"/>
              </a:lnSpc>
            </a:pPr>
            <a:r>
              <a:rPr lang="ja-JP" altLang="en-US" smtClean="0"/>
              <a:t>戦略の変更に適していない！</a:t>
            </a:r>
            <a:endParaRPr lang="en-US" altLang="ja-JP"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pPr eaLnBrk="1" hangingPunct="1">
              <a:lnSpc>
                <a:spcPct val="150000"/>
              </a:lnSpc>
            </a:pPr>
            <a:r>
              <a:rPr lang="ja-JP" altLang="en-US" smtClean="0"/>
              <a:t>遅刻しないための戦略を整理する</a:t>
            </a:r>
            <a:endParaRPr lang="en-US" altLang="ja-JP" smtClean="0"/>
          </a:p>
        </p:txBody>
      </p:sp>
      <p:sp>
        <p:nvSpPr>
          <p:cNvPr id="5" name="正方形/長方形 4"/>
          <p:cNvSpPr/>
          <p:nvPr/>
        </p:nvSpPr>
        <p:spPr>
          <a:xfrm>
            <a:off x="285750" y="1143000"/>
            <a:ext cx="8215313" cy="4616450"/>
          </a:xfrm>
          <a:prstGeom prst="rect">
            <a:avLst/>
          </a:prstGeom>
        </p:spPr>
        <p:txBody>
          <a:bodyPr>
            <a:spAutoFit/>
          </a:bodyPr>
          <a:lstStyle/>
          <a:p>
            <a:pPr>
              <a:defRPr/>
            </a:pPr>
            <a:r>
              <a:rPr lang="en-US" altLang="ja-JP" sz="1400" dirty="0">
                <a:latin typeface="+mj-ea"/>
                <a:ea typeface="+mj-ea"/>
              </a:rPr>
              <a:t>interface I</a:t>
            </a:r>
            <a:r>
              <a:rPr lang="ja-JP" altLang="en-US" sz="1400" dirty="0">
                <a:latin typeface="+mj-ea"/>
                <a:ea typeface="+mj-ea"/>
              </a:rPr>
              <a:t>行動できる </a:t>
            </a:r>
            <a:r>
              <a:rPr lang="en-US" altLang="ja-JP" sz="1400" dirty="0">
                <a:latin typeface="+mj-ea"/>
                <a:ea typeface="+mj-ea"/>
              </a:rPr>
              <a:t>{</a:t>
            </a:r>
          </a:p>
          <a:p>
            <a:pPr>
              <a:defRPr/>
            </a:pPr>
            <a:r>
              <a:rPr lang="en-US" altLang="ja-JP" sz="1400" dirty="0">
                <a:latin typeface="+mj-ea"/>
                <a:ea typeface="+mj-ea"/>
              </a:rPr>
              <a:t>	void </a:t>
            </a:r>
            <a:r>
              <a:rPr lang="ja-JP" altLang="en-US" sz="1400" dirty="0">
                <a:latin typeface="+mj-ea"/>
                <a:ea typeface="+mj-ea"/>
              </a:rPr>
              <a:t>行動する</a:t>
            </a:r>
            <a:r>
              <a:rPr lang="en-US" altLang="ja-JP" sz="1400" dirty="0">
                <a:latin typeface="+mj-ea"/>
                <a:ea typeface="+mj-ea"/>
              </a:rPr>
              <a:t>();</a:t>
            </a:r>
          </a:p>
          <a:p>
            <a:pPr>
              <a:defRPr/>
            </a:pPr>
            <a:r>
              <a:rPr lang="en-US" altLang="ja-JP" sz="1400" dirty="0">
                <a:latin typeface="+mj-ea"/>
                <a:ea typeface="+mj-ea"/>
              </a:rPr>
              <a:t>}</a:t>
            </a:r>
          </a:p>
          <a:p>
            <a:pPr>
              <a:defRPr/>
            </a:pPr>
            <a:r>
              <a:rPr lang="en-US" altLang="ja-JP" sz="1400" dirty="0">
                <a:latin typeface="+mj-ea"/>
                <a:ea typeface="+mj-ea"/>
              </a:rPr>
              <a:t>class </a:t>
            </a:r>
            <a:r>
              <a:rPr lang="ja-JP" altLang="en-US" sz="1400" dirty="0">
                <a:latin typeface="+mj-ea"/>
                <a:ea typeface="+mj-ea"/>
              </a:rPr>
              <a:t>まったり </a:t>
            </a:r>
            <a:r>
              <a:rPr lang="en-US" altLang="ja-JP" sz="1400" dirty="0">
                <a:latin typeface="+mj-ea"/>
                <a:ea typeface="+mj-ea"/>
              </a:rPr>
              <a:t>: I</a:t>
            </a:r>
            <a:r>
              <a:rPr lang="ja-JP" altLang="en-US" sz="1400" dirty="0">
                <a:latin typeface="+mj-ea"/>
                <a:ea typeface="+mj-ea"/>
              </a:rPr>
              <a:t>行動できる </a:t>
            </a:r>
            <a:r>
              <a:rPr lang="en-US" altLang="ja-JP" sz="1400" dirty="0">
                <a:latin typeface="+mj-ea"/>
                <a:ea typeface="+mj-ea"/>
              </a:rPr>
              <a:t>{</a:t>
            </a:r>
          </a:p>
          <a:p>
            <a:pPr>
              <a:defRPr/>
            </a:pPr>
            <a:r>
              <a:rPr lang="en-US" altLang="ja-JP" sz="1400" dirty="0">
                <a:latin typeface="+mj-ea"/>
                <a:ea typeface="+mj-ea"/>
              </a:rPr>
              <a:t>	public void </a:t>
            </a:r>
            <a:r>
              <a:rPr lang="ja-JP" altLang="en-US" sz="1400" dirty="0">
                <a:latin typeface="+mj-ea"/>
                <a:ea typeface="+mj-ea"/>
              </a:rPr>
              <a:t>行動する</a:t>
            </a:r>
            <a:r>
              <a:rPr lang="en-US" altLang="ja-JP" sz="1400" dirty="0">
                <a:latin typeface="+mj-ea"/>
                <a:ea typeface="+mj-ea"/>
              </a:rPr>
              <a:t>() {</a:t>
            </a:r>
          </a:p>
          <a:p>
            <a:pPr>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顔を洗う</a:t>
            </a:r>
            <a:r>
              <a:rPr lang="en-US" altLang="ja-JP" sz="1400" dirty="0">
                <a:latin typeface="+mj-ea"/>
                <a:ea typeface="+mj-ea"/>
              </a:rPr>
              <a:t>");</a:t>
            </a:r>
          </a:p>
          <a:p>
            <a:pPr>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歯を磨く</a:t>
            </a:r>
            <a:r>
              <a:rPr lang="en-US" altLang="ja-JP" sz="1400" dirty="0">
                <a:latin typeface="+mj-ea"/>
                <a:ea typeface="+mj-ea"/>
              </a:rPr>
              <a:t>");</a:t>
            </a:r>
          </a:p>
          <a:p>
            <a:pPr>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トイレに入る</a:t>
            </a:r>
            <a:r>
              <a:rPr lang="en-US" altLang="ja-JP" sz="1400" dirty="0">
                <a:latin typeface="+mj-ea"/>
                <a:ea typeface="+mj-ea"/>
              </a:rPr>
              <a:t>");</a:t>
            </a:r>
          </a:p>
          <a:p>
            <a:pPr>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お風呂に入る</a:t>
            </a:r>
            <a:r>
              <a:rPr lang="en-US" altLang="ja-JP" sz="1400" dirty="0">
                <a:latin typeface="+mj-ea"/>
                <a:ea typeface="+mj-ea"/>
              </a:rPr>
              <a:t>");</a:t>
            </a:r>
          </a:p>
          <a:p>
            <a:pPr>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着替える</a:t>
            </a:r>
            <a:r>
              <a:rPr lang="en-US" altLang="ja-JP" sz="1400" dirty="0">
                <a:latin typeface="+mj-ea"/>
                <a:ea typeface="+mj-ea"/>
              </a:rPr>
              <a:t>");</a:t>
            </a:r>
          </a:p>
          <a:p>
            <a:pPr>
              <a:defRPr/>
            </a:pPr>
            <a:r>
              <a:rPr lang="en-US" altLang="ja-JP" sz="1400" dirty="0">
                <a:latin typeface="+mj-ea"/>
                <a:ea typeface="+mj-ea"/>
              </a:rPr>
              <a:t>		</a:t>
            </a:r>
            <a:r>
              <a:rPr lang="en-US" altLang="ja-JP" sz="1400" dirty="0" err="1">
                <a:latin typeface="+mj-ea"/>
                <a:ea typeface="+mj-ea"/>
              </a:rPr>
              <a:t>Console.WriteLine</a:t>
            </a:r>
            <a:r>
              <a:rPr lang="en-US" altLang="ja-JP" sz="1400" dirty="0">
                <a:latin typeface="+mj-ea"/>
                <a:ea typeface="+mj-ea"/>
              </a:rPr>
              <a:t>("</a:t>
            </a:r>
            <a:r>
              <a:rPr lang="ja-JP" altLang="en-US" sz="1400" dirty="0">
                <a:latin typeface="+mj-ea"/>
                <a:ea typeface="+mj-ea"/>
              </a:rPr>
              <a:t>徒歩で移動する</a:t>
            </a:r>
            <a:r>
              <a:rPr lang="en-US" altLang="ja-JP" sz="1400" dirty="0">
                <a:latin typeface="+mj-ea"/>
                <a:ea typeface="+mj-ea"/>
              </a:rPr>
              <a:t>");</a:t>
            </a:r>
          </a:p>
          <a:p>
            <a:pPr>
              <a:defRPr/>
            </a:pPr>
            <a:r>
              <a:rPr lang="en-US" altLang="ja-JP" sz="1400" dirty="0">
                <a:latin typeface="+mj-ea"/>
                <a:ea typeface="+mj-ea"/>
              </a:rPr>
              <a:t>	</a:t>
            </a:r>
            <a:r>
              <a:rPr lang="en-US" altLang="ja-JP" sz="1400" dirty="0">
                <a:latin typeface="+mj-ea"/>
                <a:ea typeface="+mj-ea"/>
              </a:rPr>
              <a:t>}</a:t>
            </a:r>
          </a:p>
          <a:p>
            <a:pPr>
              <a:defRPr/>
            </a:pPr>
            <a:r>
              <a:rPr lang="en-US" altLang="ja-JP" sz="1400" dirty="0">
                <a:latin typeface="+mj-ea"/>
                <a:ea typeface="+mj-ea"/>
              </a:rPr>
              <a:t>}</a:t>
            </a:r>
            <a:endParaRPr lang="en-US" altLang="ja-JP" sz="1400" dirty="0">
              <a:latin typeface="+mj-ea"/>
              <a:ea typeface="+mj-ea"/>
            </a:endParaRPr>
          </a:p>
          <a:p>
            <a:pPr>
              <a:defRPr/>
            </a:pPr>
            <a:r>
              <a:rPr lang="en-US" altLang="ja-JP" sz="1400" dirty="0">
                <a:latin typeface="+mj-ea"/>
              </a:rPr>
              <a:t>class </a:t>
            </a:r>
            <a:r>
              <a:rPr lang="ja-JP" altLang="en-US" sz="1400" dirty="0">
                <a:latin typeface="+mj-ea"/>
              </a:rPr>
              <a:t>ぼちぼち </a:t>
            </a:r>
            <a:r>
              <a:rPr lang="en-US" altLang="ja-JP" sz="1400" dirty="0">
                <a:latin typeface="+mj-ea"/>
              </a:rPr>
              <a:t>: I</a:t>
            </a:r>
            <a:r>
              <a:rPr lang="ja-JP" altLang="en-US" sz="1400" dirty="0">
                <a:latin typeface="+mj-ea"/>
              </a:rPr>
              <a:t>行動できる </a:t>
            </a:r>
            <a:r>
              <a:rPr lang="en-US" altLang="ja-JP" sz="1400" dirty="0">
                <a:latin typeface="+mj-ea"/>
              </a:rPr>
              <a:t>{</a:t>
            </a:r>
          </a:p>
          <a:p>
            <a:pPr>
              <a:defRPr/>
            </a:pPr>
            <a:r>
              <a:rPr lang="en-US" altLang="ja-JP" sz="1400" dirty="0">
                <a:latin typeface="+mj-ea"/>
              </a:rPr>
              <a:t>	public void </a:t>
            </a:r>
            <a:r>
              <a:rPr lang="ja-JP" altLang="en-US" sz="1400" dirty="0">
                <a:latin typeface="+mj-ea"/>
              </a:rPr>
              <a:t>行動する</a:t>
            </a:r>
            <a:r>
              <a:rPr lang="en-US" altLang="ja-JP" sz="1400" dirty="0">
                <a:latin typeface="+mj-ea"/>
              </a:rPr>
              <a:t>() {</a:t>
            </a:r>
          </a:p>
          <a:p>
            <a:pPr>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顔を洗う</a:t>
            </a:r>
            <a:r>
              <a:rPr lang="en-US" altLang="ja-JP" sz="1400" dirty="0">
                <a:latin typeface="+mj-ea"/>
              </a:rPr>
              <a:t>");</a:t>
            </a:r>
          </a:p>
          <a:p>
            <a:pPr>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歯を磨く</a:t>
            </a:r>
            <a:r>
              <a:rPr lang="en-US" altLang="ja-JP" sz="1400" dirty="0">
                <a:latin typeface="+mj-ea"/>
              </a:rPr>
              <a:t>");</a:t>
            </a:r>
          </a:p>
          <a:p>
            <a:pPr>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着替える</a:t>
            </a:r>
            <a:r>
              <a:rPr lang="en-US" altLang="ja-JP" sz="1400" dirty="0">
                <a:latin typeface="+mj-ea"/>
              </a:rPr>
              <a:t>");</a:t>
            </a:r>
          </a:p>
          <a:p>
            <a:pPr>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自転車で移動する</a:t>
            </a:r>
            <a:r>
              <a:rPr lang="en-US" altLang="ja-JP" sz="1400" dirty="0">
                <a:latin typeface="+mj-ea"/>
              </a:rPr>
              <a:t>");</a:t>
            </a:r>
          </a:p>
          <a:p>
            <a:pPr>
              <a:defRPr/>
            </a:pPr>
            <a:r>
              <a:rPr lang="en-US" altLang="ja-JP" sz="1400" dirty="0">
                <a:latin typeface="+mj-ea"/>
              </a:rPr>
              <a:t>	}</a:t>
            </a:r>
          </a:p>
          <a:p>
            <a:pPr>
              <a:defRPr/>
            </a:pPr>
            <a:r>
              <a:rPr lang="en-US" altLang="ja-JP" sz="1400" dirty="0">
                <a:latin typeface="+mj-ea"/>
              </a:rPr>
              <a:t>}</a:t>
            </a:r>
            <a:endParaRPr lang="en-US" altLang="ja-JP" sz="1400" dirty="0">
              <a:latin typeface="+mj-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pPr eaLnBrk="1" hangingPunct="1">
              <a:lnSpc>
                <a:spcPct val="150000"/>
              </a:lnSpc>
            </a:pPr>
            <a:r>
              <a:rPr lang="ja-JP" altLang="en-US" smtClean="0"/>
              <a:t>遅刻しないための戦略を整理する</a:t>
            </a:r>
            <a:endParaRPr lang="en-US" altLang="ja-JP" smtClean="0"/>
          </a:p>
        </p:txBody>
      </p:sp>
      <p:sp>
        <p:nvSpPr>
          <p:cNvPr id="5" name="正方形/長方形 4"/>
          <p:cNvSpPr/>
          <p:nvPr/>
        </p:nvSpPr>
        <p:spPr>
          <a:xfrm>
            <a:off x="500063" y="1714500"/>
            <a:ext cx="8215312" cy="3540125"/>
          </a:xfrm>
          <a:prstGeom prst="rect">
            <a:avLst/>
          </a:prstGeom>
        </p:spPr>
        <p:txBody>
          <a:bodyPr>
            <a:spAutoFit/>
          </a:bodyPr>
          <a:lstStyle/>
          <a:p>
            <a:pPr>
              <a:defRPr/>
            </a:pPr>
            <a:r>
              <a:rPr lang="en-US" altLang="ja-JP" sz="1400" dirty="0">
                <a:latin typeface="+mj-ea"/>
              </a:rPr>
              <a:t>class </a:t>
            </a:r>
            <a:r>
              <a:rPr lang="ja-JP" altLang="en-US" sz="1400" dirty="0">
                <a:latin typeface="+mj-ea"/>
              </a:rPr>
              <a:t>やばいかも </a:t>
            </a:r>
            <a:r>
              <a:rPr lang="en-US" altLang="ja-JP" sz="1400" dirty="0">
                <a:latin typeface="+mj-ea"/>
              </a:rPr>
              <a:t>: I</a:t>
            </a:r>
            <a:r>
              <a:rPr lang="ja-JP" altLang="en-US" sz="1400" dirty="0">
                <a:latin typeface="+mj-ea"/>
              </a:rPr>
              <a:t>行動できる </a:t>
            </a:r>
            <a:r>
              <a:rPr lang="en-US" altLang="ja-JP" sz="1400" dirty="0">
                <a:latin typeface="+mj-ea"/>
              </a:rPr>
              <a:t>{</a:t>
            </a:r>
          </a:p>
          <a:p>
            <a:pPr>
              <a:defRPr/>
            </a:pPr>
            <a:r>
              <a:rPr lang="en-US" altLang="ja-JP" sz="1400" dirty="0">
                <a:latin typeface="+mj-ea"/>
              </a:rPr>
              <a:t>	public void </a:t>
            </a:r>
            <a:r>
              <a:rPr lang="ja-JP" altLang="en-US" sz="1400" dirty="0">
                <a:latin typeface="+mj-ea"/>
              </a:rPr>
              <a:t>行動する</a:t>
            </a:r>
            <a:r>
              <a:rPr lang="en-US" altLang="ja-JP" sz="1400" dirty="0">
                <a:latin typeface="+mj-ea"/>
              </a:rPr>
              <a:t>() {</a:t>
            </a:r>
          </a:p>
          <a:p>
            <a:pPr>
              <a:defRPr/>
            </a:pPr>
            <a:r>
              <a:rPr lang="en-US" altLang="ja-JP"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タクシーで移動する</a:t>
            </a:r>
            <a:r>
              <a:rPr lang="en-US" altLang="ja-JP" sz="1400" dirty="0">
                <a:latin typeface="+mj-ea"/>
              </a:rPr>
              <a:t>");</a:t>
            </a:r>
          </a:p>
          <a:p>
            <a:pPr>
              <a:defRPr/>
            </a:pPr>
            <a:r>
              <a:rPr lang="en-US" altLang="ja-JP" sz="1400" dirty="0">
                <a:latin typeface="+mj-ea"/>
              </a:rPr>
              <a:t>	}</a:t>
            </a:r>
          </a:p>
          <a:p>
            <a:pPr>
              <a:defRPr/>
            </a:pPr>
            <a:r>
              <a:rPr lang="en-US" altLang="ja-JP" sz="1400" dirty="0">
                <a:latin typeface="+mj-ea"/>
              </a:rPr>
              <a:t>}</a:t>
            </a:r>
          </a:p>
          <a:p>
            <a:pPr>
              <a:defRPr/>
            </a:pPr>
            <a:r>
              <a:rPr lang="en-US" altLang="ja-JP" sz="1400" dirty="0">
                <a:latin typeface="+mj-ea"/>
                <a:ea typeface="+mj-ea"/>
              </a:rPr>
              <a:t>class </a:t>
            </a:r>
            <a:r>
              <a:rPr lang="ja-JP" altLang="en-US" sz="1400" dirty="0">
                <a:latin typeface="+mj-ea"/>
                <a:ea typeface="+mj-ea"/>
              </a:rPr>
              <a:t>遅刻しないための戦略その２　</a:t>
            </a:r>
            <a:r>
              <a:rPr lang="en-US" altLang="ja-JP" sz="1400" dirty="0">
                <a:latin typeface="+mj-ea"/>
                <a:ea typeface="+mj-ea"/>
              </a:rPr>
              <a:t>{</a:t>
            </a:r>
          </a:p>
          <a:p>
            <a:pPr>
              <a:defRPr/>
            </a:pPr>
            <a:r>
              <a:rPr lang="en-US" altLang="ja-JP" sz="1400" dirty="0">
                <a:latin typeface="+mj-ea"/>
                <a:ea typeface="+mj-ea"/>
              </a:rPr>
              <a:t>	public void </a:t>
            </a:r>
            <a:r>
              <a:rPr lang="ja-JP" altLang="en-US" sz="1400" dirty="0">
                <a:latin typeface="+mj-ea"/>
                <a:ea typeface="+mj-ea"/>
              </a:rPr>
              <a:t>行動</a:t>
            </a:r>
            <a:r>
              <a:rPr lang="en-US" altLang="ja-JP" sz="1400" dirty="0">
                <a:latin typeface="+mj-ea"/>
                <a:ea typeface="+mj-ea"/>
              </a:rPr>
              <a:t>() {</a:t>
            </a:r>
          </a:p>
          <a:p>
            <a:pPr>
              <a:defRPr/>
            </a:pPr>
            <a:r>
              <a:rPr lang="en-US" altLang="ja-JP" sz="1400" dirty="0">
                <a:latin typeface="+mj-ea"/>
                <a:ea typeface="+mj-ea"/>
              </a:rPr>
              <a:t>		</a:t>
            </a:r>
            <a:r>
              <a:rPr lang="en-US" altLang="ja-JP" sz="1400" dirty="0">
                <a:solidFill>
                  <a:srgbClr val="C00000"/>
                </a:solidFill>
                <a:latin typeface="+mj-ea"/>
                <a:ea typeface="+mj-ea"/>
              </a:rPr>
              <a:t>I</a:t>
            </a:r>
            <a:r>
              <a:rPr lang="ja-JP" altLang="en-US" sz="1400" dirty="0">
                <a:solidFill>
                  <a:srgbClr val="C00000"/>
                </a:solidFill>
                <a:latin typeface="+mj-ea"/>
                <a:ea typeface="+mj-ea"/>
              </a:rPr>
              <a:t>行動できる </a:t>
            </a:r>
            <a:r>
              <a:rPr lang="ja-JP" altLang="en-US" sz="1400" dirty="0">
                <a:latin typeface="+mj-ea"/>
                <a:ea typeface="+mj-ea"/>
              </a:rPr>
              <a:t>方法 </a:t>
            </a:r>
            <a:r>
              <a:rPr lang="en-US" altLang="ja-JP" sz="1400" dirty="0">
                <a:latin typeface="+mj-ea"/>
                <a:ea typeface="+mj-ea"/>
              </a:rPr>
              <a:t>= new </a:t>
            </a:r>
            <a:r>
              <a:rPr lang="ja-JP" altLang="en-US" sz="1400" dirty="0">
                <a:latin typeface="+mj-ea"/>
                <a:ea typeface="+mj-ea"/>
              </a:rPr>
              <a:t>やばいかも</a:t>
            </a:r>
            <a:r>
              <a:rPr lang="en-US" altLang="ja-JP" sz="1400" dirty="0">
                <a:latin typeface="+mj-ea"/>
                <a:ea typeface="+mj-ea"/>
              </a:rPr>
              <a:t>();</a:t>
            </a:r>
          </a:p>
          <a:p>
            <a:pPr>
              <a:defRPr/>
            </a:pPr>
            <a:r>
              <a:rPr lang="en-US" altLang="ja-JP" sz="1400" dirty="0">
                <a:latin typeface="+mj-ea"/>
                <a:ea typeface="+mj-ea"/>
              </a:rPr>
              <a:t>		</a:t>
            </a:r>
            <a:r>
              <a:rPr lang="ja-JP" altLang="en-US" sz="1400" dirty="0">
                <a:latin typeface="+mj-ea"/>
                <a:ea typeface="+mj-ea"/>
              </a:rPr>
              <a:t>開始</a:t>
            </a:r>
            <a:r>
              <a:rPr lang="en-US" altLang="ja-JP" sz="1400" dirty="0">
                <a:latin typeface="+mj-ea"/>
                <a:ea typeface="+mj-ea"/>
              </a:rPr>
              <a:t>(</a:t>
            </a:r>
            <a:r>
              <a:rPr lang="ja-JP" altLang="en-US" sz="1400" dirty="0">
                <a:latin typeface="+mj-ea"/>
                <a:ea typeface="+mj-ea"/>
              </a:rPr>
              <a:t>方法</a:t>
            </a:r>
            <a:r>
              <a:rPr lang="en-US" altLang="ja-JP" sz="1400" dirty="0">
                <a:latin typeface="+mj-ea"/>
                <a:ea typeface="+mj-ea"/>
              </a:rPr>
              <a:t>);</a:t>
            </a:r>
          </a:p>
          <a:p>
            <a:pPr>
              <a:defRPr/>
            </a:pPr>
            <a:r>
              <a:rPr lang="en-US" altLang="ja-JP" sz="1400" dirty="0">
                <a:latin typeface="+mj-ea"/>
                <a:ea typeface="+mj-ea"/>
              </a:rPr>
              <a:t>	}</a:t>
            </a:r>
          </a:p>
          <a:p>
            <a:pPr>
              <a:defRPr/>
            </a:pPr>
            <a:r>
              <a:rPr lang="en-US" altLang="ja-JP" sz="1400" dirty="0">
                <a:latin typeface="+mj-ea"/>
                <a:ea typeface="+mj-ea"/>
              </a:rPr>
              <a:t>	private void </a:t>
            </a:r>
            <a:r>
              <a:rPr lang="ja-JP" altLang="en-US" sz="1400" dirty="0">
                <a:latin typeface="+mj-ea"/>
                <a:ea typeface="+mj-ea"/>
              </a:rPr>
              <a:t>開始</a:t>
            </a:r>
            <a:r>
              <a:rPr lang="en-US" altLang="ja-JP" sz="1400" dirty="0">
                <a:latin typeface="+mj-ea"/>
                <a:ea typeface="+mj-ea"/>
              </a:rPr>
              <a:t>(I</a:t>
            </a:r>
            <a:r>
              <a:rPr lang="ja-JP" altLang="en-US" sz="1400" dirty="0">
                <a:latin typeface="+mj-ea"/>
                <a:ea typeface="+mj-ea"/>
              </a:rPr>
              <a:t>行動できる 方法</a:t>
            </a:r>
            <a:r>
              <a:rPr lang="en-US" altLang="ja-JP" sz="1400" dirty="0">
                <a:latin typeface="+mj-ea"/>
                <a:ea typeface="+mj-ea"/>
              </a:rPr>
              <a:t>) {</a:t>
            </a:r>
          </a:p>
          <a:p>
            <a:pPr>
              <a:defRPr/>
            </a:pPr>
            <a:r>
              <a:rPr lang="en-US" altLang="ja-JP" sz="1400" dirty="0">
                <a:latin typeface="+mj-ea"/>
                <a:ea typeface="+mj-ea"/>
              </a:rPr>
              <a:t>		</a:t>
            </a:r>
            <a:r>
              <a:rPr lang="ja-JP" altLang="en-US" sz="1400" dirty="0">
                <a:latin typeface="+mj-ea"/>
                <a:ea typeface="+mj-ea"/>
              </a:rPr>
              <a:t>方法</a:t>
            </a:r>
            <a:r>
              <a:rPr lang="en-US" altLang="ja-JP" sz="1400" dirty="0">
                <a:latin typeface="+mj-ea"/>
                <a:ea typeface="+mj-ea"/>
              </a:rPr>
              <a:t>.</a:t>
            </a:r>
            <a:r>
              <a:rPr lang="ja-JP" altLang="en-US" sz="1400" dirty="0">
                <a:latin typeface="+mj-ea"/>
                <a:ea typeface="+mj-ea"/>
              </a:rPr>
              <a:t>行動する</a:t>
            </a:r>
            <a:r>
              <a:rPr lang="en-US" altLang="ja-JP" sz="1400" dirty="0">
                <a:latin typeface="+mj-ea"/>
                <a:ea typeface="+mj-ea"/>
              </a:rPr>
              <a:t>();</a:t>
            </a:r>
          </a:p>
          <a:p>
            <a:pPr>
              <a:defRPr/>
            </a:pPr>
            <a:r>
              <a:rPr lang="en-US" altLang="ja-JP" sz="1400" dirty="0">
                <a:latin typeface="+mj-ea"/>
                <a:ea typeface="+mj-ea"/>
              </a:rPr>
              <a:t>		</a:t>
            </a:r>
            <a:r>
              <a:rPr lang="en-US" altLang="ja-JP" sz="1400" dirty="0">
                <a:solidFill>
                  <a:srgbClr val="C00000"/>
                </a:solidFill>
                <a:latin typeface="+mj-ea"/>
                <a:ea typeface="+mj-ea"/>
              </a:rPr>
              <a:t>// </a:t>
            </a:r>
            <a:r>
              <a:rPr lang="ja-JP" altLang="en-US" sz="1400" dirty="0">
                <a:solidFill>
                  <a:srgbClr val="C00000"/>
                </a:solidFill>
                <a:latin typeface="+mj-ea"/>
                <a:ea typeface="+mj-ea"/>
              </a:rPr>
              <a:t>戦略に応じてアルゴリズムを差し替える！</a:t>
            </a:r>
            <a:endParaRPr lang="en-US" altLang="ja-JP" sz="1400" dirty="0">
              <a:solidFill>
                <a:srgbClr val="C00000"/>
              </a:solidFill>
              <a:latin typeface="+mj-ea"/>
              <a:ea typeface="+mj-ea"/>
            </a:endParaRPr>
          </a:p>
          <a:p>
            <a:pPr>
              <a:defRPr/>
            </a:pPr>
            <a:r>
              <a:rPr lang="en-US" altLang="ja-JP" sz="1400" dirty="0">
                <a:latin typeface="+mj-ea"/>
                <a:ea typeface="+mj-ea"/>
              </a:rPr>
              <a:t>	}</a:t>
            </a:r>
          </a:p>
          <a:p>
            <a:pPr>
              <a:defRPr/>
            </a:pPr>
            <a:r>
              <a:rPr lang="en-US" altLang="ja-JP" sz="1400" dirty="0">
                <a:latin typeface="+mj-ea"/>
                <a:ea typeface="+mj-ea"/>
              </a:rPr>
              <a:t>}</a:t>
            </a:r>
          </a:p>
          <a:p>
            <a:pPr>
              <a:defRPr/>
            </a:pPr>
            <a:endParaRPr lang="en-US" altLang="ja-JP" sz="1400" dirty="0">
              <a:latin typeface="+mj-ea"/>
              <a:ea typeface="+mj-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pPr eaLnBrk="1" hangingPunct="1">
              <a:lnSpc>
                <a:spcPct val="150000"/>
              </a:lnSpc>
            </a:pPr>
            <a:r>
              <a:rPr lang="en-US" altLang="ja-JP" smtClean="0"/>
              <a:t>Strategy Pattern</a:t>
            </a:r>
          </a:p>
        </p:txBody>
      </p:sp>
      <p:sp>
        <p:nvSpPr>
          <p:cNvPr id="5" name="正方形/長方形 4"/>
          <p:cNvSpPr/>
          <p:nvPr/>
        </p:nvSpPr>
        <p:spPr>
          <a:xfrm>
            <a:off x="500063" y="857250"/>
            <a:ext cx="8215312" cy="5400675"/>
          </a:xfrm>
          <a:prstGeom prst="rect">
            <a:avLst/>
          </a:prstGeom>
        </p:spPr>
        <p:txBody>
          <a:bodyPr>
            <a:spAutoFit/>
          </a:bodyPr>
          <a:lstStyle/>
          <a:p>
            <a:pPr>
              <a:defRPr/>
            </a:pPr>
            <a:r>
              <a:rPr lang="en-US" altLang="ja-JP" sz="2300" dirty="0">
                <a:latin typeface="+mj-ea"/>
                <a:ea typeface="+mj-ea"/>
              </a:rPr>
              <a:t>interface </a:t>
            </a:r>
            <a:r>
              <a:rPr lang="en-US" altLang="ja-JP" sz="2300" dirty="0" err="1">
                <a:latin typeface="+mj-ea"/>
                <a:ea typeface="+mj-ea"/>
              </a:rPr>
              <a:t>IStrategy</a:t>
            </a:r>
            <a:r>
              <a:rPr lang="en-US" altLang="ja-JP" sz="2300" dirty="0">
                <a:latin typeface="+mj-ea"/>
                <a:ea typeface="+mj-ea"/>
              </a:rPr>
              <a:t> {</a:t>
            </a:r>
          </a:p>
          <a:p>
            <a:pPr>
              <a:defRPr/>
            </a:pPr>
            <a:r>
              <a:rPr lang="en-US" altLang="ja-JP" sz="2300" dirty="0">
                <a:latin typeface="+mj-ea"/>
                <a:ea typeface="+mj-ea"/>
              </a:rPr>
              <a:t>	void Method();</a:t>
            </a:r>
          </a:p>
          <a:p>
            <a:pPr>
              <a:defRPr/>
            </a:pPr>
            <a:r>
              <a:rPr lang="en-US" altLang="ja-JP" sz="2300" dirty="0">
                <a:latin typeface="+mj-ea"/>
                <a:ea typeface="+mj-ea"/>
              </a:rPr>
              <a:t>}</a:t>
            </a:r>
          </a:p>
          <a:p>
            <a:pPr>
              <a:defRPr/>
            </a:pPr>
            <a:r>
              <a:rPr lang="en-US" altLang="ja-JP" sz="2300" dirty="0">
                <a:latin typeface="+mj-ea"/>
                <a:ea typeface="+mj-ea"/>
              </a:rPr>
              <a:t>class </a:t>
            </a:r>
            <a:r>
              <a:rPr lang="en-US" altLang="ja-JP" sz="2300" dirty="0" err="1">
                <a:latin typeface="+mj-ea"/>
                <a:ea typeface="+mj-ea"/>
              </a:rPr>
              <a:t>StrategyA</a:t>
            </a:r>
            <a:r>
              <a:rPr lang="en-US" altLang="ja-JP" sz="2300" dirty="0">
                <a:latin typeface="+mj-ea"/>
                <a:ea typeface="+mj-ea"/>
              </a:rPr>
              <a:t> : </a:t>
            </a:r>
            <a:r>
              <a:rPr lang="en-US" altLang="ja-JP" sz="2300" dirty="0" err="1">
                <a:latin typeface="+mj-ea"/>
                <a:ea typeface="+mj-ea"/>
              </a:rPr>
              <a:t>IStrategy</a:t>
            </a:r>
            <a:r>
              <a:rPr lang="en-US" altLang="ja-JP" sz="2300" dirty="0">
                <a:latin typeface="+mj-ea"/>
                <a:ea typeface="+mj-ea"/>
              </a:rPr>
              <a:t> {</a:t>
            </a:r>
          </a:p>
          <a:p>
            <a:pPr>
              <a:defRPr/>
            </a:pPr>
            <a:r>
              <a:rPr lang="en-US" altLang="ja-JP" sz="2300" dirty="0">
                <a:latin typeface="+mj-ea"/>
                <a:ea typeface="+mj-ea"/>
              </a:rPr>
              <a:t>	public void Method() {}</a:t>
            </a:r>
          </a:p>
          <a:p>
            <a:pPr>
              <a:defRPr/>
            </a:pPr>
            <a:r>
              <a:rPr lang="en-US" altLang="ja-JP" sz="2300" dirty="0">
                <a:latin typeface="+mj-ea"/>
                <a:ea typeface="+mj-ea"/>
              </a:rPr>
              <a:t>}</a:t>
            </a:r>
          </a:p>
          <a:p>
            <a:pPr>
              <a:defRPr/>
            </a:pPr>
            <a:r>
              <a:rPr lang="en-US" altLang="ja-JP" sz="2300" dirty="0">
                <a:latin typeface="+mj-ea"/>
                <a:ea typeface="+mj-ea"/>
              </a:rPr>
              <a:t>class </a:t>
            </a:r>
            <a:r>
              <a:rPr lang="en-US" altLang="ja-JP" sz="2300" dirty="0" err="1">
                <a:latin typeface="+mj-ea"/>
                <a:ea typeface="+mj-ea"/>
              </a:rPr>
              <a:t>StrategyB</a:t>
            </a:r>
            <a:r>
              <a:rPr lang="en-US" altLang="ja-JP" sz="2300" dirty="0">
                <a:latin typeface="+mj-ea"/>
                <a:ea typeface="+mj-ea"/>
              </a:rPr>
              <a:t> : </a:t>
            </a:r>
            <a:r>
              <a:rPr lang="en-US" altLang="ja-JP" sz="2300" dirty="0" err="1">
                <a:latin typeface="+mj-ea"/>
                <a:ea typeface="+mj-ea"/>
              </a:rPr>
              <a:t>IStrategy</a:t>
            </a:r>
            <a:r>
              <a:rPr lang="en-US" altLang="ja-JP" sz="2300" dirty="0">
                <a:latin typeface="+mj-ea"/>
                <a:ea typeface="+mj-ea"/>
              </a:rPr>
              <a:t> {</a:t>
            </a:r>
          </a:p>
          <a:p>
            <a:pPr>
              <a:defRPr/>
            </a:pPr>
            <a:r>
              <a:rPr lang="en-US" altLang="ja-JP" sz="2300" dirty="0">
                <a:latin typeface="+mj-ea"/>
                <a:ea typeface="+mj-ea"/>
              </a:rPr>
              <a:t>	public void Method() {}</a:t>
            </a:r>
          </a:p>
          <a:p>
            <a:pPr>
              <a:defRPr/>
            </a:pPr>
            <a:r>
              <a:rPr lang="en-US" altLang="ja-JP" sz="2300" dirty="0">
                <a:latin typeface="+mj-ea"/>
                <a:ea typeface="+mj-ea"/>
              </a:rPr>
              <a:t>}</a:t>
            </a:r>
          </a:p>
          <a:p>
            <a:pPr>
              <a:defRPr/>
            </a:pPr>
            <a:r>
              <a:rPr lang="en-US" altLang="ja-JP" sz="2300" dirty="0">
                <a:latin typeface="+mj-ea"/>
                <a:ea typeface="+mj-ea"/>
              </a:rPr>
              <a:t>class Strategy {</a:t>
            </a:r>
          </a:p>
          <a:p>
            <a:pPr>
              <a:defRPr/>
            </a:pPr>
            <a:r>
              <a:rPr lang="en-US" altLang="ja-JP" sz="2300" dirty="0">
                <a:latin typeface="+mj-ea"/>
                <a:ea typeface="+mj-ea"/>
              </a:rPr>
              <a:t>	public Strategy() {</a:t>
            </a:r>
          </a:p>
          <a:p>
            <a:pPr>
              <a:defRPr/>
            </a:pPr>
            <a:r>
              <a:rPr lang="en-US" altLang="ja-JP" sz="2300" dirty="0">
                <a:latin typeface="+mj-ea"/>
                <a:ea typeface="+mj-ea"/>
              </a:rPr>
              <a:t>		</a:t>
            </a:r>
            <a:r>
              <a:rPr lang="en-US" altLang="ja-JP" sz="2300" dirty="0" err="1">
                <a:latin typeface="+mj-ea"/>
                <a:ea typeface="+mj-ea"/>
              </a:rPr>
              <a:t>IStrategy</a:t>
            </a:r>
            <a:r>
              <a:rPr lang="en-US" altLang="ja-JP" sz="2300" dirty="0">
                <a:latin typeface="+mj-ea"/>
                <a:ea typeface="+mj-ea"/>
              </a:rPr>
              <a:t> x = new </a:t>
            </a:r>
            <a:r>
              <a:rPr lang="en-US" altLang="ja-JP" sz="2300" dirty="0" err="1">
                <a:latin typeface="+mj-ea"/>
                <a:ea typeface="+mj-ea"/>
              </a:rPr>
              <a:t>StrategyA</a:t>
            </a:r>
            <a:r>
              <a:rPr lang="en-US" altLang="ja-JP" sz="2300" dirty="0">
                <a:latin typeface="+mj-ea"/>
                <a:ea typeface="+mj-ea"/>
              </a:rPr>
              <a:t>();</a:t>
            </a:r>
          </a:p>
          <a:p>
            <a:pPr>
              <a:defRPr/>
            </a:pPr>
            <a:r>
              <a:rPr lang="en-US" altLang="ja-JP" sz="2300" dirty="0">
                <a:latin typeface="+mj-ea"/>
                <a:ea typeface="+mj-ea"/>
              </a:rPr>
              <a:t>		</a:t>
            </a:r>
            <a:r>
              <a:rPr lang="en-US" altLang="ja-JP" sz="2300" dirty="0" err="1">
                <a:latin typeface="+mj-ea"/>
                <a:ea typeface="+mj-ea"/>
              </a:rPr>
              <a:t>x.Method</a:t>
            </a:r>
            <a:r>
              <a:rPr lang="en-US" altLang="ja-JP" sz="2300" dirty="0">
                <a:latin typeface="+mj-ea"/>
                <a:ea typeface="+mj-ea"/>
              </a:rPr>
              <a:t>();</a:t>
            </a:r>
          </a:p>
          <a:p>
            <a:pPr>
              <a:defRPr/>
            </a:pPr>
            <a:r>
              <a:rPr lang="en-US" altLang="ja-JP" sz="2300" dirty="0">
                <a:latin typeface="+mj-ea"/>
                <a:ea typeface="+mj-ea"/>
              </a:rPr>
              <a:t>	}</a:t>
            </a:r>
          </a:p>
          <a:p>
            <a:pPr>
              <a:defRPr/>
            </a:pPr>
            <a:r>
              <a:rPr lang="en-US" altLang="ja-JP" sz="2300" dirty="0">
                <a:latin typeface="+mj-ea"/>
                <a:ea typeface="+mj-ea"/>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サブタイトル 4"/>
          <p:cNvSpPr>
            <a:spLocks noGrp="1"/>
          </p:cNvSpPr>
          <p:nvPr>
            <p:ph type="subTitle" idx="1"/>
          </p:nvPr>
        </p:nvSpPr>
        <p:spPr>
          <a:xfrm>
            <a:off x="285750" y="4000500"/>
            <a:ext cx="8329613" cy="1395413"/>
          </a:xfrm>
        </p:spPr>
        <p:txBody>
          <a:bodyPr/>
          <a:lstStyle/>
          <a:p>
            <a:pPr eaLnBrk="1" hangingPunct="1"/>
            <a:r>
              <a:rPr lang="ja-JP" altLang="en-US" sz="2800" smtClean="0"/>
              <a:t>単一のものという名前を持つパターンです</a:t>
            </a:r>
            <a:endParaRPr lang="en-US" altLang="ja-JP" sz="2800" smtClean="0"/>
          </a:p>
          <a:p>
            <a:pPr eaLnBrk="1" hangingPunct="1"/>
            <a:r>
              <a:rPr lang="ja-JP" altLang="en-US" sz="2800" smtClean="0"/>
              <a:t>実際、何が単一であることを保証してくれる</a:t>
            </a:r>
            <a:endParaRPr lang="en-US" altLang="ja-JP" sz="2800" smtClean="0"/>
          </a:p>
          <a:p>
            <a:pPr eaLnBrk="1" hangingPunct="1"/>
            <a:r>
              <a:rPr lang="ja-JP" altLang="en-US" sz="2800" smtClean="0"/>
              <a:t>のでしょう？</a:t>
            </a:r>
            <a:endParaRPr lang="en-US" altLang="ja-JP" sz="2800" smtClean="0"/>
          </a:p>
          <a:p>
            <a:pPr eaLnBrk="1" hangingPunct="1"/>
            <a:endParaRPr lang="ja-JP" altLang="en-US" sz="2800" smtClean="0"/>
          </a:p>
        </p:txBody>
      </p:sp>
      <p:sp>
        <p:nvSpPr>
          <p:cNvPr id="7" name="タイトル 3"/>
          <p:cNvSpPr txBox="1">
            <a:spLocks/>
          </p:cNvSpPr>
          <p:nvPr/>
        </p:nvSpPr>
        <p:spPr bwMode="auto">
          <a:xfrm>
            <a:off x="214313" y="785813"/>
            <a:ext cx="8572500" cy="2071687"/>
          </a:xfrm>
          <a:prstGeom prst="rect">
            <a:avLst/>
          </a:prstGeom>
          <a:noFill/>
          <a:ln w="9525">
            <a:noFill/>
            <a:miter lim="800000"/>
            <a:headEnd/>
            <a:tailEnd/>
          </a:ln>
        </p:spPr>
        <p:txBody>
          <a:bodyPr anchor="ctr"/>
          <a:lstStyle/>
          <a:p>
            <a:pPr algn="ctr">
              <a:defRPr/>
            </a:pPr>
            <a:r>
              <a:rPr lang="ja-JP" altLang="en-US" sz="4000" kern="0" dirty="0">
                <a:solidFill>
                  <a:schemeClr val="tx2"/>
                </a:solidFill>
                <a:latin typeface="メイリオ" pitchFamily="50" charset="-128"/>
                <a:ea typeface="メイリオ" pitchFamily="50" charset="-128"/>
                <a:cs typeface="+mj-cs"/>
              </a:rPr>
              <a:t>単一のもの</a:t>
            </a:r>
            <a:r>
              <a:rPr lang="en-US" altLang="ja-JP" sz="4000" kern="0" dirty="0">
                <a:solidFill>
                  <a:schemeClr val="tx2"/>
                </a:solidFill>
                <a:latin typeface="メイリオ" pitchFamily="50" charset="-128"/>
                <a:ea typeface="メイリオ" pitchFamily="50" charset="-128"/>
                <a:cs typeface="+mj-cs"/>
              </a:rPr>
              <a:t>(</a:t>
            </a:r>
            <a:r>
              <a:rPr lang="ja-JP" altLang="en-US" sz="4000" kern="0" dirty="0">
                <a:solidFill>
                  <a:schemeClr val="tx2"/>
                </a:solidFill>
                <a:latin typeface="メイリオ" pitchFamily="50" charset="-128"/>
                <a:ea typeface="メイリオ" pitchFamily="50" charset="-128"/>
                <a:cs typeface="+mj-cs"/>
              </a:rPr>
              <a:t>シングルトン</a:t>
            </a:r>
            <a:r>
              <a:rPr lang="en-US" altLang="ja-JP" sz="4000" kern="0" dirty="0">
                <a:solidFill>
                  <a:schemeClr val="tx2"/>
                </a:solidFill>
                <a:latin typeface="メイリオ" pitchFamily="50" charset="-128"/>
                <a:ea typeface="メイリオ" pitchFamily="50" charset="-128"/>
                <a:cs typeface="+mj-cs"/>
              </a:rPr>
              <a:t>) </a:t>
            </a:r>
            <a:r>
              <a:rPr lang="ja-JP" altLang="en-US" sz="4000" kern="0" dirty="0">
                <a:solidFill>
                  <a:schemeClr val="tx2"/>
                </a:solidFill>
                <a:latin typeface="メイリオ" pitchFamily="50" charset="-128"/>
                <a:ea typeface="メイリオ" pitchFamily="50" charset="-128"/>
                <a:cs typeface="+mj-cs"/>
              </a:rPr>
              <a:t>パターン</a:t>
            </a:r>
            <a:endParaRPr lang="en-US" altLang="ja-JP" sz="4000" kern="0" dirty="0">
              <a:solidFill>
                <a:schemeClr val="tx2"/>
              </a:solidFill>
              <a:latin typeface="メイリオ" pitchFamily="50" charset="-128"/>
              <a:ea typeface="メイリオ" pitchFamily="50" charset="-128"/>
              <a:cs typeface="+mj-cs"/>
            </a:endParaRPr>
          </a:p>
          <a:p>
            <a:pPr algn="ctr">
              <a:defRPr/>
            </a:pPr>
            <a:endParaRPr lang="en-US" altLang="ja-JP" sz="4000" kern="0" dirty="0">
              <a:solidFill>
                <a:schemeClr val="tx2"/>
              </a:solidFill>
              <a:latin typeface="メイリオ" pitchFamily="50" charset="-128"/>
              <a:ea typeface="メイリオ" pitchFamily="50" charset="-128"/>
              <a:cs typeface="+mj-cs"/>
            </a:endParaRPr>
          </a:p>
          <a:p>
            <a:pPr algn="ctr">
              <a:defRPr/>
            </a:pPr>
            <a:r>
              <a:rPr lang="ja-JP" altLang="en-US" sz="4000" kern="0" dirty="0">
                <a:solidFill>
                  <a:schemeClr val="tx2"/>
                </a:solidFill>
                <a:latin typeface="メイリオ" pitchFamily="50" charset="-128"/>
                <a:ea typeface="メイリオ" pitchFamily="50" charset="-128"/>
                <a:cs typeface="+mj-cs"/>
              </a:rPr>
              <a:t> </a:t>
            </a:r>
            <a:r>
              <a:rPr lang="en-US" altLang="ja-JP" sz="4000" kern="0" dirty="0">
                <a:solidFill>
                  <a:schemeClr val="tx2"/>
                </a:solidFill>
                <a:latin typeface="メイリオ" pitchFamily="50" charset="-128"/>
                <a:ea typeface="メイリオ" pitchFamily="50" charset="-128"/>
                <a:cs typeface="+mj-cs"/>
              </a:rPr>
              <a:t>- Singleton Pattern -</a:t>
            </a:r>
            <a:endParaRPr lang="ja-JP" altLang="en-US" sz="4000" kern="0" dirty="0">
              <a:solidFill>
                <a:schemeClr val="tx2"/>
              </a:solidFill>
              <a:latin typeface="メイリオ" pitchFamily="50" charset="-128"/>
              <a:ea typeface="メイリオ" pitchFamily="50" charset="-128"/>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pPr eaLnBrk="1" hangingPunct="1">
              <a:lnSpc>
                <a:spcPct val="150000"/>
              </a:lnSpc>
            </a:pPr>
            <a:r>
              <a:rPr lang="en-US" altLang="ja-JP" smtClean="0"/>
              <a:t>Singleton Pattern </a:t>
            </a:r>
            <a:r>
              <a:rPr lang="ja-JP" altLang="en-US" smtClean="0"/>
              <a:t>シナリオ</a:t>
            </a:r>
            <a:endParaRPr lang="en-US" altLang="ja-JP" smtClean="0"/>
          </a:p>
        </p:txBody>
      </p:sp>
      <p:sp>
        <p:nvSpPr>
          <p:cNvPr id="27651" name="コンテンツ プレースホルダ 2"/>
          <p:cNvSpPr>
            <a:spLocks noGrp="1"/>
          </p:cNvSpPr>
          <p:nvPr>
            <p:ph idx="1"/>
          </p:nvPr>
        </p:nvSpPr>
        <p:spPr>
          <a:xfrm>
            <a:off x="428625" y="1285875"/>
            <a:ext cx="8143875" cy="4429125"/>
          </a:xfrm>
        </p:spPr>
        <p:txBody>
          <a:bodyPr/>
          <a:lstStyle/>
          <a:p>
            <a:pPr eaLnBrk="1" hangingPunct="1">
              <a:lnSpc>
                <a:spcPct val="200000"/>
              </a:lnSpc>
            </a:pPr>
            <a:r>
              <a:rPr lang="ja-JP" altLang="en-US" sz="2800" smtClean="0"/>
              <a:t>あなたは、お財布をたくさん持っています</a:t>
            </a:r>
            <a:endParaRPr lang="en-US" altLang="ja-JP" sz="2800" smtClean="0"/>
          </a:p>
          <a:p>
            <a:pPr eaLnBrk="1" hangingPunct="1">
              <a:lnSpc>
                <a:spcPct val="200000"/>
              </a:lnSpc>
            </a:pPr>
            <a:r>
              <a:rPr lang="ja-JP" altLang="en-US" sz="2800" smtClean="0"/>
              <a:t>必要な時、お財布を購入してしまいます</a:t>
            </a:r>
            <a:endParaRPr lang="en-US" altLang="ja-JP" sz="2800" smtClean="0"/>
          </a:p>
          <a:p>
            <a:pPr eaLnBrk="1" hangingPunct="1">
              <a:lnSpc>
                <a:spcPct val="200000"/>
              </a:lnSpc>
            </a:pPr>
            <a:r>
              <a:rPr lang="ja-JP" altLang="en-US" sz="2800" smtClean="0"/>
              <a:t>お金は、複数のお財布に入っています</a:t>
            </a:r>
            <a:endParaRPr lang="en-US" altLang="ja-JP" sz="2800" smtClean="0"/>
          </a:p>
          <a:p>
            <a:pPr eaLnBrk="1" hangingPunct="1">
              <a:lnSpc>
                <a:spcPct val="200000"/>
              </a:lnSpc>
            </a:pPr>
            <a:r>
              <a:rPr lang="ja-JP" altLang="en-US" sz="2800" smtClean="0"/>
              <a:t>全財産がわかりません</a:t>
            </a:r>
            <a:endParaRPr lang="en-US" altLang="ja-JP" sz="2800" smtClean="0"/>
          </a:p>
          <a:p>
            <a:pPr eaLnBrk="1" hangingPunct="1">
              <a:lnSpc>
                <a:spcPct val="200000"/>
              </a:lnSpc>
            </a:pPr>
            <a:r>
              <a:rPr lang="ja-JP" altLang="en-US" sz="2800" smtClean="0"/>
              <a:t>必ず一つのお財布だけでお金を管理するには？</a:t>
            </a:r>
            <a:endParaRPr lang="en-US" altLang="ja-JP" sz="28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pPr eaLnBrk="1" hangingPunct="1">
              <a:lnSpc>
                <a:spcPct val="150000"/>
              </a:lnSpc>
            </a:pPr>
            <a:r>
              <a:rPr lang="ja-JP" altLang="en-US" smtClean="0"/>
              <a:t>今の状態</a:t>
            </a:r>
            <a:endParaRPr lang="en-US" altLang="ja-JP" smtClean="0"/>
          </a:p>
        </p:txBody>
      </p:sp>
      <p:sp>
        <p:nvSpPr>
          <p:cNvPr id="5" name="正方形/長方形 4"/>
          <p:cNvSpPr/>
          <p:nvPr/>
        </p:nvSpPr>
        <p:spPr>
          <a:xfrm>
            <a:off x="500063" y="928688"/>
            <a:ext cx="8215312" cy="5262562"/>
          </a:xfrm>
          <a:prstGeom prst="rect">
            <a:avLst/>
          </a:prstGeom>
        </p:spPr>
        <p:txBody>
          <a:bodyPr>
            <a:spAutoFit/>
          </a:bodyPr>
          <a:lstStyle/>
          <a:p>
            <a:pPr>
              <a:defRPr/>
            </a:pPr>
            <a:r>
              <a:rPr lang="en-US" altLang="ja-JP" sz="2400" dirty="0"/>
              <a:t>class </a:t>
            </a:r>
            <a:r>
              <a:rPr lang="ja-JP" altLang="en-US" sz="2400" dirty="0"/>
              <a:t>財布をたくさん持つ　</a:t>
            </a:r>
            <a:r>
              <a:rPr lang="en-US" altLang="ja-JP" sz="2400" dirty="0"/>
              <a:t>{</a:t>
            </a:r>
          </a:p>
          <a:p>
            <a:pPr>
              <a:defRPr/>
            </a:pPr>
            <a:r>
              <a:rPr lang="ja-JP" altLang="en-US" sz="2400" dirty="0"/>
              <a:t>　　</a:t>
            </a:r>
            <a:r>
              <a:rPr lang="en-US" altLang="ja-JP" sz="2400" dirty="0"/>
              <a:t>public void </a:t>
            </a:r>
            <a:r>
              <a:rPr lang="ja-JP" altLang="en-US" sz="2400" dirty="0"/>
              <a:t>お金の管理</a:t>
            </a:r>
            <a:r>
              <a:rPr lang="en-US" altLang="ja-JP" sz="2400" dirty="0"/>
              <a:t>() {</a:t>
            </a:r>
          </a:p>
          <a:p>
            <a:pPr>
              <a:defRPr/>
            </a:pPr>
            <a:r>
              <a:rPr lang="ja-JP" altLang="en-US" sz="2400" dirty="0"/>
              <a:t>　　　　</a:t>
            </a:r>
            <a:r>
              <a:rPr lang="en-US" altLang="ja-JP" sz="2400" dirty="0" err="1"/>
              <a:t>var</a:t>
            </a:r>
            <a:r>
              <a:rPr lang="en-US" altLang="ja-JP" sz="2400" dirty="0"/>
              <a:t> </a:t>
            </a:r>
            <a:r>
              <a:rPr lang="ja-JP" altLang="en-US" sz="2400" dirty="0"/>
              <a:t>財布</a:t>
            </a:r>
            <a:r>
              <a:rPr lang="en-US" altLang="ja-JP" sz="2400" dirty="0"/>
              <a:t>1 = new </a:t>
            </a:r>
            <a:r>
              <a:rPr lang="ja-JP" altLang="en-US" sz="2400" dirty="0"/>
              <a:t>財布 </a:t>
            </a:r>
            <a:r>
              <a:rPr lang="en-US" altLang="ja-JP" sz="2400" dirty="0"/>
              <a:t>{ </a:t>
            </a:r>
            <a:r>
              <a:rPr lang="ja-JP" altLang="en-US" sz="2400" dirty="0"/>
              <a:t>お金 </a:t>
            </a:r>
            <a:r>
              <a:rPr lang="en-US" altLang="ja-JP" sz="2400" dirty="0"/>
              <a:t>= 1000 };</a:t>
            </a:r>
          </a:p>
          <a:p>
            <a:pPr>
              <a:defRPr/>
            </a:pPr>
            <a:r>
              <a:rPr lang="ja-JP" altLang="en-US" sz="2400" dirty="0"/>
              <a:t>　　　　</a:t>
            </a:r>
            <a:r>
              <a:rPr lang="en-US" altLang="ja-JP" sz="2400" dirty="0" err="1"/>
              <a:t>var</a:t>
            </a:r>
            <a:r>
              <a:rPr lang="en-US" altLang="ja-JP" sz="2400" dirty="0"/>
              <a:t> </a:t>
            </a:r>
            <a:r>
              <a:rPr lang="ja-JP" altLang="en-US" sz="2400" dirty="0"/>
              <a:t>財布</a:t>
            </a:r>
            <a:r>
              <a:rPr lang="en-US" altLang="ja-JP" sz="2400" dirty="0"/>
              <a:t>2 = new </a:t>
            </a:r>
            <a:r>
              <a:rPr lang="ja-JP" altLang="en-US" sz="2400" dirty="0"/>
              <a:t>財布 </a:t>
            </a:r>
            <a:r>
              <a:rPr lang="en-US" altLang="ja-JP" sz="2400" dirty="0"/>
              <a:t>{ </a:t>
            </a:r>
            <a:r>
              <a:rPr lang="ja-JP" altLang="en-US" sz="2400" dirty="0"/>
              <a:t>お金 </a:t>
            </a:r>
            <a:r>
              <a:rPr lang="en-US" altLang="ja-JP" sz="2400" dirty="0"/>
              <a:t>= 5000 };</a:t>
            </a:r>
          </a:p>
          <a:p>
            <a:pPr>
              <a:defRPr/>
            </a:pPr>
            <a:r>
              <a:rPr lang="ja-JP" altLang="en-US" sz="2400" dirty="0"/>
              <a:t>　　　　</a:t>
            </a:r>
            <a:r>
              <a:rPr lang="en-US" altLang="ja-JP" sz="2400" dirty="0" err="1"/>
              <a:t>var</a:t>
            </a:r>
            <a:r>
              <a:rPr lang="en-US" altLang="ja-JP" sz="2400" dirty="0"/>
              <a:t> </a:t>
            </a:r>
            <a:r>
              <a:rPr lang="ja-JP" altLang="en-US" sz="2400" dirty="0"/>
              <a:t>財布</a:t>
            </a:r>
            <a:r>
              <a:rPr lang="en-US" altLang="ja-JP" sz="2400" dirty="0"/>
              <a:t>3 = new </a:t>
            </a:r>
            <a:r>
              <a:rPr lang="ja-JP" altLang="en-US" sz="2400" dirty="0"/>
              <a:t>財布 </a:t>
            </a:r>
            <a:r>
              <a:rPr lang="en-US" altLang="ja-JP" sz="2400" dirty="0"/>
              <a:t>{ </a:t>
            </a:r>
            <a:r>
              <a:rPr lang="ja-JP" altLang="en-US" sz="2400" dirty="0"/>
              <a:t>お金 </a:t>
            </a:r>
            <a:r>
              <a:rPr lang="en-US" altLang="ja-JP" sz="2400" dirty="0"/>
              <a:t>= 300 };</a:t>
            </a:r>
          </a:p>
          <a:p>
            <a:pPr>
              <a:defRPr/>
            </a:pPr>
            <a:r>
              <a:rPr lang="ja-JP" altLang="en-US" sz="2400" dirty="0"/>
              <a:t>　　　　</a:t>
            </a:r>
            <a:r>
              <a:rPr lang="en-US" altLang="ja-JP" sz="2400" dirty="0" err="1"/>
              <a:t>var</a:t>
            </a:r>
            <a:r>
              <a:rPr lang="en-US" altLang="ja-JP" sz="2400" dirty="0"/>
              <a:t> </a:t>
            </a:r>
            <a:r>
              <a:rPr lang="ja-JP" altLang="en-US" sz="2400" dirty="0"/>
              <a:t>財布</a:t>
            </a:r>
            <a:r>
              <a:rPr lang="en-US" altLang="ja-JP" sz="2400" dirty="0"/>
              <a:t>4 = new </a:t>
            </a:r>
            <a:r>
              <a:rPr lang="ja-JP" altLang="en-US" sz="2400" dirty="0"/>
              <a:t>財布 </a:t>
            </a:r>
            <a:r>
              <a:rPr lang="en-US" altLang="ja-JP" sz="2400" dirty="0"/>
              <a:t>{ </a:t>
            </a:r>
            <a:r>
              <a:rPr lang="ja-JP" altLang="en-US" sz="2400" dirty="0"/>
              <a:t>お金 </a:t>
            </a:r>
            <a:r>
              <a:rPr lang="en-US" altLang="ja-JP" sz="2400" dirty="0"/>
              <a:t>= 10000 };</a:t>
            </a:r>
          </a:p>
          <a:p>
            <a:pPr>
              <a:defRPr/>
            </a:pPr>
            <a:r>
              <a:rPr lang="ja-JP" altLang="en-US" sz="2400" dirty="0"/>
              <a:t>　　　　</a:t>
            </a:r>
            <a:r>
              <a:rPr lang="en-US" altLang="ja-JP" sz="2400" dirty="0" err="1"/>
              <a:t>var</a:t>
            </a:r>
            <a:r>
              <a:rPr lang="en-US" altLang="ja-JP" sz="2400" dirty="0"/>
              <a:t> </a:t>
            </a:r>
            <a:r>
              <a:rPr lang="ja-JP" altLang="en-US" sz="2400" dirty="0"/>
              <a:t>全財産</a:t>
            </a:r>
            <a:r>
              <a:rPr lang="en-US" altLang="ja-JP" sz="2400" dirty="0"/>
              <a:t> = </a:t>
            </a:r>
          </a:p>
          <a:p>
            <a:pPr>
              <a:defRPr/>
            </a:pPr>
            <a:r>
              <a:rPr lang="en-US" altLang="ja-JP" sz="2400" dirty="0"/>
              <a:t>	</a:t>
            </a:r>
            <a:r>
              <a:rPr lang="ja-JP" altLang="en-US" sz="2400" dirty="0"/>
              <a:t>　　</a:t>
            </a:r>
            <a:r>
              <a:rPr lang="en-US" altLang="ja-JP" sz="2400" dirty="0"/>
              <a:t>(new[] { </a:t>
            </a:r>
            <a:r>
              <a:rPr lang="ja-JP" altLang="en-US" sz="2400" dirty="0"/>
              <a:t>財布</a:t>
            </a:r>
            <a:r>
              <a:rPr lang="en-US" altLang="ja-JP" sz="2400" dirty="0"/>
              <a:t>1, </a:t>
            </a:r>
            <a:r>
              <a:rPr lang="ja-JP" altLang="en-US" sz="2400" dirty="0"/>
              <a:t>財布</a:t>
            </a:r>
            <a:r>
              <a:rPr lang="en-US" altLang="ja-JP" sz="2400" dirty="0"/>
              <a:t>2, </a:t>
            </a:r>
            <a:r>
              <a:rPr lang="ja-JP" altLang="en-US" sz="2400" dirty="0"/>
              <a:t>財布</a:t>
            </a:r>
            <a:r>
              <a:rPr lang="en-US" altLang="ja-JP" sz="2400" dirty="0"/>
              <a:t>3, </a:t>
            </a:r>
            <a:r>
              <a:rPr lang="ja-JP" altLang="en-US" sz="2400" dirty="0"/>
              <a:t>財布</a:t>
            </a:r>
            <a:r>
              <a:rPr lang="en-US" altLang="ja-JP" sz="2400" dirty="0"/>
              <a:t>4 })</a:t>
            </a:r>
          </a:p>
          <a:p>
            <a:pPr>
              <a:defRPr/>
            </a:pPr>
            <a:r>
              <a:rPr lang="ja-JP" altLang="en-US" sz="2400" dirty="0"/>
              <a:t>　　　　　　</a:t>
            </a:r>
            <a:r>
              <a:rPr lang="en-US" altLang="ja-JP" sz="2400" dirty="0"/>
              <a:t>.Select(x =&gt; x.</a:t>
            </a:r>
            <a:r>
              <a:rPr lang="ja-JP" altLang="en-US" sz="2400" dirty="0"/>
              <a:t>お金</a:t>
            </a:r>
            <a:r>
              <a:rPr lang="en-US" altLang="ja-JP" sz="2400" dirty="0"/>
              <a:t>).Sum();</a:t>
            </a:r>
          </a:p>
          <a:p>
            <a:pPr>
              <a:defRPr/>
            </a:pPr>
            <a:r>
              <a:rPr lang="ja-JP" altLang="en-US" sz="2400" dirty="0"/>
              <a:t>　　　　</a:t>
            </a:r>
            <a:r>
              <a:rPr lang="en-US" altLang="ja-JP" sz="2400" dirty="0" err="1"/>
              <a:t>var</a:t>
            </a:r>
            <a:r>
              <a:rPr lang="en-US" altLang="ja-JP" sz="2400" dirty="0"/>
              <a:t> </a:t>
            </a:r>
            <a:r>
              <a:rPr lang="ja-JP" altLang="en-US" sz="2400" dirty="0"/>
              <a:t>まとめた財布</a:t>
            </a:r>
            <a:r>
              <a:rPr lang="en-US" altLang="ja-JP" sz="2400" dirty="0"/>
              <a:t> = new </a:t>
            </a:r>
            <a:r>
              <a:rPr lang="ja-JP" altLang="en-US" sz="2400" dirty="0"/>
              <a:t>財布 </a:t>
            </a:r>
            <a:r>
              <a:rPr lang="en-US" altLang="ja-JP" sz="2400" dirty="0"/>
              <a:t>{ </a:t>
            </a:r>
            <a:r>
              <a:rPr lang="ja-JP" altLang="en-US" sz="2400" dirty="0"/>
              <a:t>お金 </a:t>
            </a:r>
            <a:r>
              <a:rPr lang="en-US" altLang="ja-JP" sz="2400" dirty="0"/>
              <a:t>= </a:t>
            </a:r>
            <a:r>
              <a:rPr lang="ja-JP" altLang="en-US" sz="2400" dirty="0"/>
              <a:t>全財産 </a:t>
            </a:r>
            <a:r>
              <a:rPr lang="en-US" altLang="ja-JP" sz="2400" dirty="0"/>
              <a:t>};</a:t>
            </a:r>
            <a:br>
              <a:rPr lang="en-US" altLang="ja-JP" sz="2400" dirty="0"/>
            </a:br>
            <a:r>
              <a:rPr lang="en-US" altLang="ja-JP" sz="2400" dirty="0"/>
              <a:t>}</a:t>
            </a:r>
          </a:p>
          <a:p>
            <a:pPr>
              <a:defRPr/>
            </a:pPr>
            <a:r>
              <a:rPr lang="en-US" altLang="ja-JP" sz="2400" dirty="0"/>
              <a:t>class </a:t>
            </a:r>
            <a:r>
              <a:rPr lang="ja-JP" altLang="en-US" sz="2400" dirty="0"/>
              <a:t>財布 </a:t>
            </a:r>
            <a:r>
              <a:rPr lang="en-US" altLang="ja-JP" sz="2400" dirty="0"/>
              <a:t>{</a:t>
            </a:r>
          </a:p>
          <a:p>
            <a:pPr>
              <a:defRPr/>
            </a:pPr>
            <a:r>
              <a:rPr lang="en-US" altLang="ja-JP" sz="2400" dirty="0"/>
              <a:t>	public </a:t>
            </a:r>
            <a:r>
              <a:rPr lang="en-US" altLang="ja-JP" sz="2400" dirty="0" err="1"/>
              <a:t>int</a:t>
            </a:r>
            <a:r>
              <a:rPr lang="en-US" altLang="ja-JP" sz="2400" dirty="0"/>
              <a:t> </a:t>
            </a:r>
            <a:r>
              <a:rPr lang="ja-JP" altLang="en-US" sz="2400" dirty="0"/>
              <a:t>お金</a:t>
            </a:r>
            <a:r>
              <a:rPr lang="en-US" altLang="ja-JP" sz="2400" dirty="0"/>
              <a:t> { get; set; }</a:t>
            </a:r>
          </a:p>
          <a:p>
            <a:pPr>
              <a:defRPr/>
            </a:pPr>
            <a:r>
              <a:rPr lang="en-US" altLang="ja-JP" sz="2400" dirty="0"/>
              <a:t>}</a:t>
            </a:r>
            <a:endParaRPr lang="en-US" altLang="ja-JP" sz="2300" dirty="0">
              <a:latin typeface="+mj-ea"/>
              <a:ea typeface="+mj-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p:txBody>
          <a:bodyPr/>
          <a:lstStyle/>
          <a:p>
            <a:pPr eaLnBrk="1" hangingPunct="1">
              <a:lnSpc>
                <a:spcPct val="150000"/>
              </a:lnSpc>
            </a:pPr>
            <a:r>
              <a:rPr lang="ja-JP" altLang="en-US" smtClean="0"/>
              <a:t>財布は本当にひとつなのか？</a:t>
            </a:r>
            <a:endParaRPr lang="en-US" altLang="ja-JP" smtClean="0"/>
          </a:p>
        </p:txBody>
      </p:sp>
      <p:sp>
        <p:nvSpPr>
          <p:cNvPr id="29699" name="コンテンツ プレースホルダ 4"/>
          <p:cNvSpPr>
            <a:spLocks noGrp="1"/>
          </p:cNvSpPr>
          <p:nvPr>
            <p:ph idx="1"/>
          </p:nvPr>
        </p:nvSpPr>
        <p:spPr>
          <a:xfrm>
            <a:off x="500063" y="1428750"/>
            <a:ext cx="8001000" cy="4357688"/>
          </a:xfrm>
        </p:spPr>
        <p:txBody>
          <a:bodyPr/>
          <a:lstStyle/>
          <a:p>
            <a:pPr eaLnBrk="1" hangingPunct="1">
              <a:lnSpc>
                <a:spcPct val="150000"/>
              </a:lnSpc>
            </a:pPr>
            <a:r>
              <a:rPr lang="ja-JP" altLang="en-US" sz="2800" smtClean="0"/>
              <a:t>どこかでまとめても、新しく作って（購入）してお金を入れてしまうかもしれない</a:t>
            </a:r>
            <a:endParaRPr lang="en-US" altLang="ja-JP" sz="2800" smtClean="0"/>
          </a:p>
          <a:p>
            <a:pPr eaLnBrk="1" hangingPunct="1">
              <a:lnSpc>
                <a:spcPct val="150000"/>
              </a:lnSpc>
            </a:pPr>
            <a:r>
              <a:rPr lang="ja-JP" altLang="en-US" sz="2800" smtClean="0"/>
              <a:t>そもそも、まとめる以前のお財布も、見つからないものがあるかもしれない</a:t>
            </a:r>
            <a:endParaRPr lang="en-US" altLang="ja-JP" sz="2800" smtClean="0"/>
          </a:p>
          <a:p>
            <a:pPr eaLnBrk="1" hangingPunct="1">
              <a:lnSpc>
                <a:spcPct val="150000"/>
              </a:lnSpc>
            </a:pPr>
            <a:r>
              <a:rPr lang="ja-JP" altLang="en-US" sz="2800" smtClean="0"/>
              <a:t>目前にあるお財布が本当にただ一つのものであることを保障して欲しい</a:t>
            </a:r>
            <a:endParaRPr lang="en-US" altLang="ja-JP" sz="28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pPr eaLnBrk="1" hangingPunct="1">
              <a:lnSpc>
                <a:spcPct val="150000"/>
              </a:lnSpc>
            </a:pPr>
            <a:r>
              <a:rPr lang="ja-JP" altLang="en-US" smtClean="0"/>
              <a:t>唯一の財布であることを保障する</a:t>
            </a:r>
            <a:endParaRPr lang="en-US" altLang="ja-JP" smtClean="0"/>
          </a:p>
        </p:txBody>
      </p:sp>
      <p:sp>
        <p:nvSpPr>
          <p:cNvPr id="30723" name="コンテンツ プレースホルダ 4"/>
          <p:cNvSpPr>
            <a:spLocks noGrp="1"/>
          </p:cNvSpPr>
          <p:nvPr>
            <p:ph idx="1"/>
          </p:nvPr>
        </p:nvSpPr>
        <p:spPr>
          <a:xfrm>
            <a:off x="500063" y="1428750"/>
            <a:ext cx="8001000" cy="4357688"/>
          </a:xfrm>
        </p:spPr>
        <p:txBody>
          <a:bodyPr/>
          <a:lstStyle/>
          <a:p>
            <a:pPr eaLnBrk="1" hangingPunct="1">
              <a:lnSpc>
                <a:spcPct val="200000"/>
              </a:lnSpc>
            </a:pPr>
            <a:r>
              <a:rPr lang="ja-JP" altLang="en-US" sz="2800" smtClean="0"/>
              <a:t>世の中に、財布というものが一つしかなければ良い</a:t>
            </a:r>
            <a:endParaRPr lang="en-US" altLang="ja-JP" sz="2800" smtClean="0"/>
          </a:p>
          <a:p>
            <a:pPr eaLnBrk="1" hangingPunct="1">
              <a:lnSpc>
                <a:spcPct val="200000"/>
              </a:lnSpc>
            </a:pPr>
            <a:r>
              <a:rPr lang="ja-JP" altLang="en-US" sz="2800" smtClean="0"/>
              <a:t>新しく購入することができなければ良い</a:t>
            </a:r>
            <a:endParaRPr lang="en-US" altLang="ja-JP" sz="2800" smtClean="0"/>
          </a:p>
          <a:p>
            <a:pPr eaLnBrk="1" hangingPunct="1">
              <a:lnSpc>
                <a:spcPct val="200000"/>
              </a:lnSpc>
            </a:pPr>
            <a:r>
              <a:rPr lang="ja-JP" altLang="en-US" sz="2800" smtClean="0"/>
              <a:t>一つだけは最初から存在している</a:t>
            </a:r>
            <a:endParaRPr lang="en-US" altLang="ja-JP" sz="2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pPr eaLnBrk="1" hangingPunct="1"/>
            <a:r>
              <a:rPr lang="ja-JP" altLang="en-US" smtClean="0"/>
              <a:t>はじめに</a:t>
            </a:r>
          </a:p>
        </p:txBody>
      </p:sp>
      <p:sp>
        <p:nvSpPr>
          <p:cNvPr id="4099" name="コンテンツ プレースホルダ 2"/>
          <p:cNvSpPr>
            <a:spLocks noGrp="1"/>
          </p:cNvSpPr>
          <p:nvPr>
            <p:ph idx="1"/>
          </p:nvPr>
        </p:nvSpPr>
        <p:spPr>
          <a:xfrm>
            <a:off x="500063" y="1071563"/>
            <a:ext cx="8072437" cy="4786312"/>
          </a:xfrm>
        </p:spPr>
        <p:txBody>
          <a:bodyPr/>
          <a:lstStyle/>
          <a:p>
            <a:pPr eaLnBrk="1" hangingPunct="1">
              <a:lnSpc>
                <a:spcPct val="150000"/>
              </a:lnSpc>
            </a:pPr>
            <a:r>
              <a:rPr lang="ja-JP" altLang="en-US" sz="2400" smtClean="0"/>
              <a:t>デザインパターンを知っていますか？</a:t>
            </a:r>
            <a:endParaRPr lang="en-US" altLang="ja-JP" sz="2400" smtClean="0"/>
          </a:p>
          <a:p>
            <a:pPr eaLnBrk="1" hangingPunct="1">
              <a:lnSpc>
                <a:spcPct val="150000"/>
              </a:lnSpc>
            </a:pPr>
            <a:r>
              <a:rPr lang="ja-JP" altLang="en-US" sz="2400" smtClean="0"/>
              <a:t>知らない人は、興味がありますか？</a:t>
            </a:r>
            <a:endParaRPr lang="en-US" altLang="ja-JP" sz="2400" smtClean="0"/>
          </a:p>
          <a:p>
            <a:pPr eaLnBrk="1" hangingPunct="1">
              <a:lnSpc>
                <a:spcPct val="150000"/>
              </a:lnSpc>
            </a:pPr>
            <a:r>
              <a:rPr lang="ja-JP" altLang="en-US" sz="2400" smtClean="0"/>
              <a:t>実際に活用しているパターンは何ですか？</a:t>
            </a:r>
            <a:endParaRPr lang="en-US" altLang="ja-JP" sz="2400" smtClean="0"/>
          </a:p>
          <a:p>
            <a:pPr eaLnBrk="1" hangingPunct="1">
              <a:lnSpc>
                <a:spcPct val="150000"/>
              </a:lnSpc>
            </a:pPr>
            <a:r>
              <a:rPr lang="ja-JP" altLang="en-US" sz="2400" smtClean="0"/>
              <a:t>本セッションでは、デザインパターンを身近なものに置き換えて考えてみます</a:t>
            </a:r>
            <a:endParaRPr lang="en-US" altLang="ja-JP" sz="2400" smtClean="0"/>
          </a:p>
          <a:p>
            <a:pPr eaLnBrk="1" hangingPunct="1">
              <a:lnSpc>
                <a:spcPct val="150000"/>
              </a:lnSpc>
            </a:pPr>
            <a:r>
              <a:rPr lang="ja-JP" altLang="en-US" sz="2400" smtClean="0"/>
              <a:t>実は僕もあまり得意じゃありませんｗ</a:t>
            </a:r>
            <a:endParaRPr lang="en-US" altLang="ja-JP" sz="2400" smtClean="0"/>
          </a:p>
          <a:p>
            <a:pPr eaLnBrk="1" hangingPunct="1">
              <a:lnSpc>
                <a:spcPct val="150000"/>
              </a:lnSpc>
            </a:pPr>
            <a:r>
              <a:rPr lang="ja-JP" altLang="en-US" sz="2400" smtClean="0"/>
              <a:t>今日は皆さんと意見交換をしながら一緒に勉強していきたいと思います！（初心者ですから）</a:t>
            </a:r>
            <a:endParaRPr lang="en-US" altLang="ja-JP" sz="24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pPr eaLnBrk="1" hangingPunct="1">
              <a:lnSpc>
                <a:spcPct val="150000"/>
              </a:lnSpc>
            </a:pPr>
            <a:r>
              <a:rPr lang="ja-JP" altLang="en-US" smtClean="0"/>
              <a:t>今の状態</a:t>
            </a:r>
            <a:endParaRPr lang="en-US" altLang="ja-JP" smtClean="0"/>
          </a:p>
        </p:txBody>
      </p:sp>
      <p:sp>
        <p:nvSpPr>
          <p:cNvPr id="5" name="正方形/長方形 4"/>
          <p:cNvSpPr/>
          <p:nvPr/>
        </p:nvSpPr>
        <p:spPr>
          <a:xfrm>
            <a:off x="500063" y="928688"/>
            <a:ext cx="8215312" cy="5048250"/>
          </a:xfrm>
          <a:prstGeom prst="rect">
            <a:avLst/>
          </a:prstGeom>
        </p:spPr>
        <p:txBody>
          <a:bodyPr>
            <a:spAutoFit/>
          </a:bodyPr>
          <a:lstStyle/>
          <a:p>
            <a:pPr>
              <a:defRPr/>
            </a:pPr>
            <a:r>
              <a:rPr lang="en-US" altLang="ja-JP" sz="2300" dirty="0">
                <a:latin typeface="+mj-ea"/>
                <a:ea typeface="+mj-ea"/>
              </a:rPr>
              <a:t>class </a:t>
            </a:r>
            <a:r>
              <a:rPr lang="ja-JP" altLang="en-US" sz="2300" dirty="0">
                <a:latin typeface="+mj-ea"/>
                <a:ea typeface="+mj-ea"/>
              </a:rPr>
              <a:t>財布を一つにまとめる </a:t>
            </a:r>
            <a:r>
              <a:rPr lang="en-US" altLang="ja-JP" sz="2300" dirty="0">
                <a:latin typeface="+mj-ea"/>
                <a:ea typeface="+mj-ea"/>
              </a:rPr>
              <a:t>{</a:t>
            </a:r>
          </a:p>
          <a:p>
            <a:pPr>
              <a:defRPr/>
            </a:pPr>
            <a:r>
              <a:rPr lang="ja-JP" altLang="en-US" sz="2300" dirty="0">
                <a:latin typeface="+mj-ea"/>
                <a:ea typeface="+mj-ea"/>
              </a:rPr>
              <a:t>　　</a:t>
            </a:r>
            <a:r>
              <a:rPr lang="en-US" altLang="ja-JP" sz="2300" dirty="0">
                <a:latin typeface="+mj-ea"/>
                <a:ea typeface="+mj-ea"/>
              </a:rPr>
              <a:t>public void </a:t>
            </a:r>
            <a:r>
              <a:rPr lang="ja-JP" altLang="en-US" sz="2300" dirty="0">
                <a:latin typeface="+mj-ea"/>
                <a:ea typeface="+mj-ea"/>
              </a:rPr>
              <a:t>お金の管理</a:t>
            </a:r>
            <a:r>
              <a:rPr lang="en-US" altLang="ja-JP" sz="2300" dirty="0">
                <a:latin typeface="+mj-ea"/>
                <a:ea typeface="+mj-ea"/>
              </a:rPr>
              <a:t>() {</a:t>
            </a:r>
          </a:p>
          <a:p>
            <a:pPr>
              <a:defRPr/>
            </a:pPr>
            <a:r>
              <a:rPr lang="ja-JP" altLang="en-US" sz="2300" dirty="0">
                <a:latin typeface="+mj-ea"/>
                <a:ea typeface="+mj-ea"/>
              </a:rPr>
              <a:t>　　　　唯一の財布</a:t>
            </a:r>
            <a:r>
              <a:rPr lang="en-US" altLang="ja-JP" sz="2300" dirty="0">
                <a:latin typeface="+mj-ea"/>
                <a:ea typeface="+mj-ea"/>
              </a:rPr>
              <a:t>.Instance.</a:t>
            </a:r>
            <a:r>
              <a:rPr lang="ja-JP" altLang="en-US" sz="2300" dirty="0">
                <a:latin typeface="+mj-ea"/>
                <a:ea typeface="+mj-ea"/>
              </a:rPr>
              <a:t>お金 </a:t>
            </a:r>
            <a:r>
              <a:rPr lang="en-US" altLang="ja-JP" sz="2300" dirty="0">
                <a:latin typeface="+mj-ea"/>
                <a:ea typeface="+mj-ea"/>
              </a:rPr>
              <a:t>= 1000;</a:t>
            </a:r>
          </a:p>
          <a:p>
            <a:pPr>
              <a:defRPr/>
            </a:pPr>
            <a:r>
              <a:rPr lang="ja-JP" altLang="en-US" sz="2300" dirty="0">
                <a:latin typeface="+mj-ea"/>
                <a:ea typeface="+mj-ea"/>
              </a:rPr>
              <a:t>　　　　唯一の財布</a:t>
            </a:r>
            <a:r>
              <a:rPr lang="en-US" altLang="ja-JP" sz="2300" dirty="0">
                <a:latin typeface="+mj-ea"/>
                <a:ea typeface="+mj-ea"/>
              </a:rPr>
              <a:t>.Instance.</a:t>
            </a:r>
            <a:r>
              <a:rPr lang="ja-JP" altLang="en-US" sz="2300" dirty="0">
                <a:latin typeface="+mj-ea"/>
                <a:ea typeface="+mj-ea"/>
              </a:rPr>
              <a:t>お金 </a:t>
            </a:r>
            <a:r>
              <a:rPr lang="en-US" altLang="ja-JP" sz="2300" dirty="0">
                <a:latin typeface="+mj-ea"/>
                <a:ea typeface="+mj-ea"/>
              </a:rPr>
              <a:t>+= 5000;</a:t>
            </a:r>
          </a:p>
          <a:p>
            <a:pPr>
              <a:defRPr/>
            </a:pPr>
            <a:r>
              <a:rPr lang="ja-JP" altLang="en-US" sz="2300" dirty="0">
                <a:latin typeface="+mj-ea"/>
                <a:ea typeface="+mj-ea"/>
              </a:rPr>
              <a:t>　　　　</a:t>
            </a:r>
            <a:r>
              <a:rPr lang="en-US" altLang="ja-JP" sz="2300" dirty="0" err="1">
                <a:latin typeface="+mj-ea"/>
                <a:ea typeface="+mj-ea"/>
              </a:rPr>
              <a:t>Console.WriteLine</a:t>
            </a:r>
            <a:r>
              <a:rPr lang="en-US" altLang="ja-JP" sz="2300" dirty="0">
                <a:latin typeface="+mj-ea"/>
                <a:ea typeface="+mj-ea"/>
              </a:rPr>
              <a:t>(</a:t>
            </a:r>
            <a:r>
              <a:rPr lang="ja-JP" altLang="en-US" sz="2300" dirty="0">
                <a:latin typeface="+mj-ea"/>
                <a:ea typeface="+mj-ea"/>
              </a:rPr>
              <a:t>唯一の財布</a:t>
            </a:r>
            <a:r>
              <a:rPr lang="en-US" altLang="ja-JP" sz="2300" dirty="0">
                <a:latin typeface="+mj-ea"/>
                <a:ea typeface="+mj-ea"/>
              </a:rPr>
              <a:t>.Instance.</a:t>
            </a:r>
            <a:r>
              <a:rPr lang="ja-JP" altLang="en-US" sz="2300" dirty="0">
                <a:latin typeface="+mj-ea"/>
                <a:ea typeface="+mj-ea"/>
              </a:rPr>
              <a:t>お金</a:t>
            </a:r>
            <a:r>
              <a:rPr lang="en-US" altLang="ja-JP" sz="2300" dirty="0">
                <a:latin typeface="+mj-ea"/>
                <a:ea typeface="+mj-ea"/>
              </a:rPr>
              <a:t>);</a:t>
            </a:r>
          </a:p>
          <a:p>
            <a:pPr>
              <a:defRPr/>
            </a:pPr>
            <a:r>
              <a:rPr lang="ja-JP" altLang="en-US" sz="2300" dirty="0">
                <a:latin typeface="+mj-ea"/>
                <a:ea typeface="+mj-ea"/>
              </a:rPr>
              <a:t>　　</a:t>
            </a:r>
            <a:r>
              <a:rPr lang="en-US" altLang="ja-JP" sz="2300" dirty="0">
                <a:latin typeface="+mj-ea"/>
                <a:ea typeface="+mj-ea"/>
              </a:rPr>
              <a:t>}</a:t>
            </a:r>
          </a:p>
          <a:p>
            <a:pPr>
              <a:defRPr/>
            </a:pPr>
            <a:r>
              <a:rPr lang="en-US" altLang="ja-JP" sz="2300" dirty="0">
                <a:latin typeface="+mj-ea"/>
                <a:ea typeface="+mj-ea"/>
              </a:rPr>
              <a:t>}</a:t>
            </a:r>
          </a:p>
          <a:p>
            <a:pPr>
              <a:defRPr/>
            </a:pPr>
            <a:r>
              <a:rPr lang="en-US" altLang="ja-JP" sz="2300" dirty="0">
                <a:latin typeface="+mj-ea"/>
                <a:ea typeface="+mj-ea"/>
              </a:rPr>
              <a:t>class </a:t>
            </a:r>
            <a:r>
              <a:rPr lang="ja-JP" altLang="en-US" sz="2300" dirty="0">
                <a:latin typeface="+mj-ea"/>
                <a:ea typeface="+mj-ea"/>
              </a:rPr>
              <a:t>唯一の財布 </a:t>
            </a:r>
            <a:r>
              <a:rPr lang="en-US" altLang="ja-JP" sz="2300" dirty="0">
                <a:latin typeface="+mj-ea"/>
                <a:ea typeface="+mj-ea"/>
              </a:rPr>
              <a:t>{</a:t>
            </a:r>
          </a:p>
          <a:p>
            <a:pPr>
              <a:defRPr/>
            </a:pPr>
            <a:r>
              <a:rPr lang="ja-JP" altLang="en-US" sz="2300" dirty="0">
                <a:latin typeface="+mj-ea"/>
                <a:ea typeface="+mj-ea"/>
              </a:rPr>
              <a:t>　　</a:t>
            </a:r>
            <a:r>
              <a:rPr lang="en-US" altLang="ja-JP" sz="2300" dirty="0">
                <a:latin typeface="+mj-ea"/>
                <a:ea typeface="+mj-ea"/>
              </a:rPr>
              <a:t>private </a:t>
            </a:r>
            <a:r>
              <a:rPr lang="ja-JP" altLang="en-US" sz="2300" dirty="0">
                <a:latin typeface="+mj-ea"/>
                <a:ea typeface="+mj-ea"/>
              </a:rPr>
              <a:t>唯一の財布</a:t>
            </a:r>
            <a:r>
              <a:rPr lang="en-US" altLang="ja-JP" sz="2300" dirty="0">
                <a:latin typeface="+mj-ea"/>
                <a:ea typeface="+mj-ea"/>
              </a:rPr>
              <a:t>(){}</a:t>
            </a:r>
          </a:p>
          <a:p>
            <a:pPr>
              <a:defRPr/>
            </a:pPr>
            <a:r>
              <a:rPr lang="ja-JP" altLang="en-US" sz="2300" dirty="0">
                <a:latin typeface="+mj-ea"/>
                <a:ea typeface="+mj-ea"/>
              </a:rPr>
              <a:t>　　</a:t>
            </a:r>
            <a:r>
              <a:rPr lang="en-US" altLang="ja-JP" sz="2300" dirty="0">
                <a:latin typeface="+mj-ea"/>
                <a:ea typeface="+mj-ea"/>
              </a:rPr>
              <a:t>private static </a:t>
            </a:r>
            <a:r>
              <a:rPr lang="ja-JP" altLang="en-US" sz="2300" dirty="0">
                <a:latin typeface="+mj-ea"/>
                <a:ea typeface="+mj-ea"/>
              </a:rPr>
              <a:t>唯一の財布 自分自身</a:t>
            </a:r>
            <a:r>
              <a:rPr lang="en-US" altLang="ja-JP" sz="2300" dirty="0">
                <a:latin typeface="+mj-ea"/>
                <a:ea typeface="+mj-ea"/>
              </a:rPr>
              <a:t> = new </a:t>
            </a:r>
            <a:r>
              <a:rPr lang="ja-JP" altLang="en-US" sz="2300" dirty="0">
                <a:latin typeface="+mj-ea"/>
                <a:ea typeface="+mj-ea"/>
              </a:rPr>
              <a:t>唯一の財布</a:t>
            </a:r>
            <a:r>
              <a:rPr lang="en-US" altLang="ja-JP" sz="2300" dirty="0">
                <a:latin typeface="+mj-ea"/>
                <a:ea typeface="+mj-ea"/>
              </a:rPr>
              <a:t>();</a:t>
            </a:r>
          </a:p>
          <a:p>
            <a:pPr>
              <a:defRPr/>
            </a:pPr>
            <a:r>
              <a:rPr lang="ja-JP" altLang="en-US" sz="2300" dirty="0">
                <a:latin typeface="+mj-ea"/>
                <a:ea typeface="+mj-ea"/>
              </a:rPr>
              <a:t>　　</a:t>
            </a:r>
            <a:r>
              <a:rPr lang="en-US" altLang="ja-JP" sz="2300" dirty="0">
                <a:latin typeface="+mj-ea"/>
                <a:ea typeface="+mj-ea"/>
              </a:rPr>
              <a:t>public static </a:t>
            </a:r>
            <a:r>
              <a:rPr lang="ja-JP" altLang="en-US" sz="2300" dirty="0">
                <a:latin typeface="+mj-ea"/>
                <a:ea typeface="+mj-ea"/>
              </a:rPr>
              <a:t>唯一の財布</a:t>
            </a:r>
            <a:r>
              <a:rPr lang="en-US" altLang="ja-JP" sz="2300" dirty="0">
                <a:latin typeface="+mj-ea"/>
                <a:ea typeface="+mj-ea"/>
              </a:rPr>
              <a:t> Instance {</a:t>
            </a:r>
          </a:p>
          <a:p>
            <a:pPr>
              <a:defRPr/>
            </a:pPr>
            <a:r>
              <a:rPr lang="ja-JP" altLang="en-US" sz="2300" dirty="0">
                <a:latin typeface="+mj-ea"/>
                <a:ea typeface="+mj-ea"/>
              </a:rPr>
              <a:t>　　　　</a:t>
            </a:r>
            <a:r>
              <a:rPr lang="en-US" altLang="ja-JP" sz="2300" dirty="0">
                <a:latin typeface="+mj-ea"/>
                <a:ea typeface="+mj-ea"/>
              </a:rPr>
              <a:t>get {</a:t>
            </a:r>
            <a:r>
              <a:rPr lang="ja-JP" altLang="en-US" sz="2300" dirty="0">
                <a:latin typeface="+mj-ea"/>
                <a:ea typeface="+mj-ea"/>
              </a:rPr>
              <a:t>　</a:t>
            </a:r>
            <a:r>
              <a:rPr lang="en-US" altLang="ja-JP" sz="2300" dirty="0">
                <a:latin typeface="+mj-ea"/>
                <a:ea typeface="+mj-ea"/>
              </a:rPr>
              <a:t>return </a:t>
            </a:r>
            <a:r>
              <a:rPr lang="ja-JP" altLang="en-US" sz="2300" dirty="0">
                <a:latin typeface="+mj-ea"/>
                <a:ea typeface="+mj-ea"/>
              </a:rPr>
              <a:t>自分自身</a:t>
            </a:r>
            <a:r>
              <a:rPr lang="en-US" altLang="ja-JP" sz="2300" dirty="0">
                <a:latin typeface="+mj-ea"/>
                <a:ea typeface="+mj-ea"/>
              </a:rPr>
              <a:t>; }</a:t>
            </a:r>
          </a:p>
          <a:p>
            <a:pPr>
              <a:defRPr/>
            </a:pPr>
            <a:r>
              <a:rPr lang="ja-JP" altLang="en-US" sz="2300" dirty="0">
                <a:latin typeface="+mj-ea"/>
                <a:ea typeface="+mj-ea"/>
              </a:rPr>
              <a:t>　　</a:t>
            </a:r>
            <a:r>
              <a:rPr lang="en-US" altLang="ja-JP" sz="2300" dirty="0">
                <a:latin typeface="+mj-ea"/>
                <a:ea typeface="+mj-ea"/>
              </a:rPr>
              <a:t> }</a:t>
            </a:r>
          </a:p>
          <a:p>
            <a:pPr>
              <a:defRPr/>
            </a:pPr>
            <a:r>
              <a:rPr lang="ja-JP" altLang="en-US" sz="2300" dirty="0">
                <a:latin typeface="+mj-ea"/>
                <a:ea typeface="+mj-ea"/>
              </a:rPr>
              <a:t>　　</a:t>
            </a:r>
            <a:r>
              <a:rPr lang="en-US" altLang="ja-JP" sz="2300" dirty="0">
                <a:latin typeface="+mj-ea"/>
                <a:ea typeface="+mj-ea"/>
              </a:rPr>
              <a:t>public </a:t>
            </a:r>
            <a:r>
              <a:rPr lang="en-US" altLang="ja-JP" sz="2300" dirty="0" err="1">
                <a:latin typeface="+mj-ea"/>
                <a:ea typeface="+mj-ea"/>
              </a:rPr>
              <a:t>int</a:t>
            </a:r>
            <a:r>
              <a:rPr lang="en-US" altLang="ja-JP" sz="2300" dirty="0">
                <a:latin typeface="+mj-ea"/>
                <a:ea typeface="+mj-ea"/>
              </a:rPr>
              <a:t> </a:t>
            </a:r>
            <a:r>
              <a:rPr lang="ja-JP" altLang="en-US" sz="2300" dirty="0">
                <a:latin typeface="+mj-ea"/>
                <a:ea typeface="+mj-ea"/>
              </a:rPr>
              <a:t>お金</a:t>
            </a:r>
            <a:r>
              <a:rPr lang="en-US" altLang="ja-JP" sz="2300" dirty="0">
                <a:latin typeface="+mj-ea"/>
                <a:ea typeface="+mj-ea"/>
              </a:rPr>
              <a:t> { get; set;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p:txBody>
          <a:bodyPr/>
          <a:lstStyle/>
          <a:p>
            <a:pPr eaLnBrk="1" hangingPunct="1">
              <a:lnSpc>
                <a:spcPct val="150000"/>
              </a:lnSpc>
            </a:pPr>
            <a:r>
              <a:rPr lang="en-US" altLang="ja-JP" smtClean="0"/>
              <a:t>Singleton</a:t>
            </a:r>
            <a:r>
              <a:rPr lang="ja-JP" altLang="en-US" smtClean="0"/>
              <a:t> </a:t>
            </a:r>
            <a:r>
              <a:rPr lang="en-US" altLang="ja-JP" smtClean="0"/>
              <a:t>Pattern</a:t>
            </a:r>
          </a:p>
        </p:txBody>
      </p:sp>
      <p:sp>
        <p:nvSpPr>
          <p:cNvPr id="32771" name="正方形/長方形 4"/>
          <p:cNvSpPr>
            <a:spLocks noChangeArrowheads="1"/>
          </p:cNvSpPr>
          <p:nvPr/>
        </p:nvSpPr>
        <p:spPr bwMode="auto">
          <a:xfrm>
            <a:off x="500063" y="857250"/>
            <a:ext cx="8215312" cy="5908675"/>
          </a:xfrm>
          <a:prstGeom prst="rect">
            <a:avLst/>
          </a:prstGeom>
          <a:noFill/>
          <a:ln w="9525">
            <a:noFill/>
            <a:miter lim="800000"/>
            <a:headEnd/>
            <a:tailEnd/>
          </a:ln>
        </p:spPr>
        <p:txBody>
          <a:bodyPr>
            <a:spAutoFit/>
          </a:bodyPr>
          <a:lstStyle/>
          <a:p>
            <a:pPr>
              <a:lnSpc>
                <a:spcPct val="150000"/>
              </a:lnSpc>
            </a:pPr>
            <a:r>
              <a:rPr lang="en-US" altLang="ja-JP" sz="2800">
                <a:latin typeface="ＭＳ Ｐゴシック" charset="-128"/>
              </a:rPr>
              <a:t>class Singleton {</a:t>
            </a:r>
          </a:p>
          <a:p>
            <a:pPr>
              <a:lnSpc>
                <a:spcPct val="150000"/>
              </a:lnSpc>
            </a:pPr>
            <a:r>
              <a:rPr lang="en-US" altLang="ja-JP" sz="2800">
                <a:latin typeface="ＭＳ Ｐゴシック" charset="-128"/>
              </a:rPr>
              <a:t>	</a:t>
            </a:r>
            <a:r>
              <a:rPr lang="en-US" altLang="ja-JP" sz="2800">
                <a:solidFill>
                  <a:srgbClr val="FF0000"/>
                </a:solidFill>
                <a:latin typeface="ＭＳ Ｐゴシック" charset="-128"/>
              </a:rPr>
              <a:t>private</a:t>
            </a:r>
            <a:r>
              <a:rPr lang="en-US" altLang="ja-JP" sz="2800">
                <a:latin typeface="ＭＳ Ｐゴシック" charset="-128"/>
              </a:rPr>
              <a:t> Singleton()</a:t>
            </a:r>
            <a:r>
              <a:rPr lang="ja-JP" altLang="en-US" sz="2800">
                <a:latin typeface="ＭＳ Ｐゴシック" charset="-128"/>
              </a:rPr>
              <a:t> </a:t>
            </a:r>
            <a:r>
              <a:rPr lang="en-US" altLang="ja-JP" sz="2800">
                <a:latin typeface="ＭＳ Ｐゴシック" charset="-128"/>
              </a:rPr>
              <a:t>{}</a:t>
            </a:r>
          </a:p>
          <a:p>
            <a:pPr>
              <a:lnSpc>
                <a:spcPct val="150000"/>
              </a:lnSpc>
            </a:pPr>
            <a:r>
              <a:rPr lang="en-US" altLang="ja-JP" sz="2800">
                <a:latin typeface="ＭＳ Ｐゴシック" charset="-128"/>
              </a:rPr>
              <a:t>	private </a:t>
            </a:r>
            <a:r>
              <a:rPr lang="en-US" altLang="ja-JP" sz="2800">
                <a:solidFill>
                  <a:srgbClr val="FF0000"/>
                </a:solidFill>
                <a:latin typeface="ＭＳ Ｐゴシック" charset="-128"/>
              </a:rPr>
              <a:t>static</a:t>
            </a:r>
            <a:r>
              <a:rPr lang="en-US" altLang="ja-JP" sz="2800">
                <a:latin typeface="ＭＳ Ｐゴシック" charset="-128"/>
              </a:rPr>
              <a:t> Singleton singleton </a:t>
            </a:r>
          </a:p>
          <a:p>
            <a:pPr>
              <a:lnSpc>
                <a:spcPct val="150000"/>
              </a:lnSpc>
            </a:pPr>
            <a:r>
              <a:rPr lang="en-US" altLang="ja-JP" sz="2800">
                <a:latin typeface="ＭＳ Ｐゴシック" charset="-128"/>
              </a:rPr>
              <a:t>		= new Singleton();</a:t>
            </a:r>
          </a:p>
          <a:p>
            <a:pPr>
              <a:lnSpc>
                <a:spcPct val="150000"/>
              </a:lnSpc>
            </a:pPr>
            <a:r>
              <a:rPr lang="en-US" altLang="ja-JP" sz="2800">
                <a:latin typeface="ＭＳ Ｐゴシック" charset="-128"/>
              </a:rPr>
              <a:t>	public static Singleton Instance {</a:t>
            </a:r>
          </a:p>
          <a:p>
            <a:pPr>
              <a:lnSpc>
                <a:spcPct val="150000"/>
              </a:lnSpc>
            </a:pPr>
            <a:r>
              <a:rPr lang="en-US" altLang="ja-JP" sz="2800">
                <a:latin typeface="ＭＳ Ｐゴシック" charset="-128"/>
              </a:rPr>
              <a:t>		get { return singleton; } </a:t>
            </a:r>
          </a:p>
          <a:p>
            <a:pPr>
              <a:lnSpc>
                <a:spcPct val="150000"/>
              </a:lnSpc>
            </a:pPr>
            <a:r>
              <a:rPr lang="en-US" altLang="ja-JP" sz="2800">
                <a:latin typeface="ＭＳ Ｐゴシック" charset="-128"/>
              </a:rPr>
              <a:t>	}</a:t>
            </a:r>
          </a:p>
          <a:p>
            <a:pPr>
              <a:lnSpc>
                <a:spcPct val="150000"/>
              </a:lnSpc>
            </a:pPr>
            <a:r>
              <a:rPr lang="en-US" altLang="ja-JP" sz="2800">
                <a:latin typeface="ＭＳ Ｐゴシック" charset="-128"/>
              </a:rPr>
              <a:t>}</a:t>
            </a:r>
          </a:p>
          <a:p>
            <a:pPr>
              <a:lnSpc>
                <a:spcPct val="150000"/>
              </a:lnSpc>
            </a:pPr>
            <a:endParaRPr lang="en-US" altLang="ja-JP" sz="2800">
              <a:latin typeface="ＭＳ Ｐゴシック" charset="-12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a:xfrm>
            <a:off x="428625" y="285750"/>
            <a:ext cx="8229600" cy="706438"/>
          </a:xfrm>
        </p:spPr>
        <p:txBody>
          <a:bodyPr/>
          <a:lstStyle/>
          <a:p>
            <a:pPr eaLnBrk="1" hangingPunct="1">
              <a:lnSpc>
                <a:spcPct val="150000"/>
              </a:lnSpc>
            </a:pPr>
            <a:r>
              <a:rPr lang="ja-JP" altLang="en-US" smtClean="0"/>
              <a:t>まとめ</a:t>
            </a:r>
            <a:endParaRPr lang="en-US" altLang="ja-JP" smtClean="0"/>
          </a:p>
        </p:txBody>
      </p:sp>
      <p:sp>
        <p:nvSpPr>
          <p:cNvPr id="4" name="正方形/長方形 3"/>
          <p:cNvSpPr/>
          <p:nvPr/>
        </p:nvSpPr>
        <p:spPr>
          <a:xfrm>
            <a:off x="428625" y="1285875"/>
            <a:ext cx="8215313" cy="4032250"/>
          </a:xfrm>
          <a:prstGeom prst="rect">
            <a:avLst/>
          </a:prstGeom>
        </p:spPr>
        <p:txBody>
          <a:bodyPr>
            <a:spAutoFit/>
          </a:bodyPr>
          <a:lstStyle/>
          <a:p>
            <a:pPr>
              <a:buFont typeface="Arial" pitchFamily="34" charset="0"/>
              <a:buChar char="•"/>
              <a:defRPr/>
            </a:pPr>
            <a:r>
              <a:rPr lang="en-US" altLang="ja-JP" sz="3200" dirty="0">
                <a:latin typeface="+mj-ea"/>
                <a:ea typeface="+mj-ea"/>
              </a:rPr>
              <a:t>C# </a:t>
            </a:r>
            <a:r>
              <a:rPr lang="ja-JP" altLang="en-US" sz="3200" dirty="0">
                <a:latin typeface="+mj-ea"/>
                <a:ea typeface="+mj-ea"/>
              </a:rPr>
              <a:t>ではイベントでオブザーバーパターンが簡単に実現できる！</a:t>
            </a:r>
            <a:endParaRPr lang="en-US" altLang="ja-JP" sz="3200" dirty="0">
              <a:latin typeface="+mj-ea"/>
              <a:ea typeface="+mj-ea"/>
            </a:endParaRPr>
          </a:p>
          <a:p>
            <a:pPr>
              <a:buFont typeface="Arial" pitchFamily="34" charset="0"/>
              <a:buChar char="•"/>
              <a:defRPr/>
            </a:pPr>
            <a:endParaRPr lang="en-US" altLang="ja-JP" sz="3200" dirty="0">
              <a:latin typeface="+mj-ea"/>
              <a:ea typeface="+mj-ea"/>
            </a:endParaRPr>
          </a:p>
          <a:p>
            <a:pPr>
              <a:buFont typeface="Arial" pitchFamily="34" charset="0"/>
              <a:buChar char="•"/>
              <a:defRPr/>
            </a:pPr>
            <a:r>
              <a:rPr lang="ja-JP" altLang="en-US" sz="3200" dirty="0">
                <a:latin typeface="+mj-ea"/>
                <a:ea typeface="+mj-ea"/>
              </a:rPr>
              <a:t>ストラテジーパターンで、アルゴリズムを差し替える</a:t>
            </a:r>
            <a:endParaRPr lang="en-US" altLang="ja-JP" sz="3200" dirty="0">
              <a:latin typeface="+mj-ea"/>
              <a:ea typeface="+mj-ea"/>
            </a:endParaRPr>
          </a:p>
          <a:p>
            <a:pPr>
              <a:buFont typeface="Arial" pitchFamily="34" charset="0"/>
              <a:buChar char="•"/>
              <a:defRPr/>
            </a:pPr>
            <a:endParaRPr lang="en-US" altLang="ja-JP" sz="3200" dirty="0">
              <a:latin typeface="+mj-ea"/>
              <a:ea typeface="+mj-ea"/>
            </a:endParaRPr>
          </a:p>
          <a:p>
            <a:pPr>
              <a:buFont typeface="Arial" pitchFamily="34" charset="0"/>
              <a:buChar char="•"/>
              <a:defRPr/>
            </a:pPr>
            <a:r>
              <a:rPr lang="ja-JP" altLang="en-US" sz="3200" dirty="0">
                <a:latin typeface="+mj-ea"/>
                <a:ea typeface="+mj-ea"/>
              </a:rPr>
              <a:t>シングルトンパターンで唯一のオブジェクトを利用する</a:t>
            </a:r>
            <a:endParaRPr lang="en-US" altLang="ja-JP" sz="3200" dirty="0">
              <a:latin typeface="+mj-ea"/>
              <a:ea typeface="+mj-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pPr eaLnBrk="1" hangingPunct="1">
              <a:lnSpc>
                <a:spcPct val="150000"/>
              </a:lnSpc>
            </a:pPr>
            <a:r>
              <a:rPr lang="ja-JP" altLang="en-US" smtClean="0"/>
              <a:t>デザインパターンとは？</a:t>
            </a:r>
            <a:endParaRPr lang="en-US" altLang="ja-JP" smtClean="0"/>
          </a:p>
        </p:txBody>
      </p:sp>
      <p:sp>
        <p:nvSpPr>
          <p:cNvPr id="5123" name="コンテンツ プレースホルダ 2"/>
          <p:cNvSpPr>
            <a:spLocks noGrp="1"/>
          </p:cNvSpPr>
          <p:nvPr>
            <p:ph idx="1"/>
          </p:nvPr>
        </p:nvSpPr>
        <p:spPr>
          <a:xfrm>
            <a:off x="500063" y="2286000"/>
            <a:ext cx="8143875" cy="3571875"/>
          </a:xfrm>
        </p:spPr>
        <p:txBody>
          <a:bodyPr/>
          <a:lstStyle/>
          <a:p>
            <a:pPr eaLnBrk="1" hangingPunct="1">
              <a:lnSpc>
                <a:spcPct val="150000"/>
              </a:lnSpc>
            </a:pPr>
            <a:r>
              <a:rPr lang="ja-JP" altLang="en-US" sz="2800" smtClean="0"/>
              <a:t>設計上の問題に直面したことはありますか？</a:t>
            </a:r>
            <a:endParaRPr lang="en-US" altLang="ja-JP" sz="2800" smtClean="0"/>
          </a:p>
          <a:p>
            <a:pPr eaLnBrk="1" hangingPunct="1">
              <a:lnSpc>
                <a:spcPct val="150000"/>
              </a:lnSpc>
            </a:pPr>
            <a:r>
              <a:rPr lang="ja-JP" altLang="en-US" sz="2800" smtClean="0"/>
              <a:t>解決策を考えるために多くの時間を費やしたことはありますか？</a:t>
            </a:r>
            <a:endParaRPr lang="en-US" altLang="ja-JP" sz="2800" smtClean="0"/>
          </a:p>
          <a:p>
            <a:pPr eaLnBrk="1" hangingPunct="1">
              <a:lnSpc>
                <a:spcPct val="150000"/>
              </a:lnSpc>
            </a:pPr>
            <a:r>
              <a:rPr lang="ja-JP" altLang="en-US" sz="2800" smtClean="0"/>
              <a:t>一度解決できたパターンを再利用することで以後の問題がスムーズに解決した経験はありますか？</a:t>
            </a:r>
          </a:p>
        </p:txBody>
      </p:sp>
      <p:sp>
        <p:nvSpPr>
          <p:cNvPr id="5124" name="正方形/長方形 3"/>
          <p:cNvSpPr>
            <a:spLocks noChangeArrowheads="1"/>
          </p:cNvSpPr>
          <p:nvPr/>
        </p:nvSpPr>
        <p:spPr bwMode="auto">
          <a:xfrm>
            <a:off x="1285875" y="1285875"/>
            <a:ext cx="6816725" cy="646113"/>
          </a:xfrm>
          <a:prstGeom prst="rect">
            <a:avLst/>
          </a:prstGeom>
          <a:noFill/>
          <a:ln w="9525">
            <a:noFill/>
            <a:miter lim="800000"/>
            <a:headEnd/>
            <a:tailEnd/>
          </a:ln>
        </p:spPr>
        <p:txBody>
          <a:bodyPr wrap="none">
            <a:spAutoFit/>
          </a:bodyPr>
          <a:lstStyle/>
          <a:p>
            <a:pPr algn="ctr"/>
            <a:r>
              <a:rPr lang="en-US" altLang="ja-JP" sz="3600"/>
              <a:t>WEB </a:t>
            </a:r>
            <a:r>
              <a:rPr lang="ja-JP" altLang="en-US" sz="3600"/>
              <a:t>デザインのパターンのこと？</a:t>
            </a:r>
            <a:endParaRPr lang="en-US" altLang="ja-JP" sz="3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pPr eaLnBrk="1" hangingPunct="1">
              <a:lnSpc>
                <a:spcPct val="150000"/>
              </a:lnSpc>
            </a:pPr>
            <a:r>
              <a:rPr lang="ja-JP" altLang="en-US" smtClean="0"/>
              <a:t>デザインパターンとは？</a:t>
            </a:r>
            <a:endParaRPr lang="en-US" altLang="ja-JP" smtClean="0"/>
          </a:p>
        </p:txBody>
      </p:sp>
      <p:sp>
        <p:nvSpPr>
          <p:cNvPr id="6147" name="コンテンツ プレースホルダ 2"/>
          <p:cNvSpPr>
            <a:spLocks noGrp="1"/>
          </p:cNvSpPr>
          <p:nvPr>
            <p:ph idx="1"/>
          </p:nvPr>
        </p:nvSpPr>
        <p:spPr>
          <a:xfrm>
            <a:off x="714375" y="1214438"/>
            <a:ext cx="7786688" cy="4429125"/>
          </a:xfrm>
        </p:spPr>
        <p:txBody>
          <a:bodyPr/>
          <a:lstStyle/>
          <a:p>
            <a:pPr eaLnBrk="1" hangingPunct="1">
              <a:lnSpc>
                <a:spcPct val="150000"/>
              </a:lnSpc>
              <a:buFontTx/>
              <a:buNone/>
            </a:pPr>
            <a:r>
              <a:rPr lang="ja-JP" altLang="en-US" sz="2800" smtClean="0"/>
              <a:t>さて、ここで疑問が湧いてきます</a:t>
            </a:r>
            <a:endParaRPr lang="en-US" altLang="ja-JP" sz="2800" smtClean="0"/>
          </a:p>
          <a:p>
            <a:pPr eaLnBrk="1" hangingPunct="1">
              <a:lnSpc>
                <a:spcPct val="150000"/>
              </a:lnSpc>
            </a:pPr>
            <a:r>
              <a:rPr lang="ja-JP" altLang="en-US" sz="2800" smtClean="0"/>
              <a:t>この問題に直面したのは自分が最初なのか？</a:t>
            </a:r>
            <a:endParaRPr lang="en-US" altLang="ja-JP" sz="2800" smtClean="0"/>
          </a:p>
          <a:p>
            <a:pPr eaLnBrk="1" hangingPunct="1">
              <a:lnSpc>
                <a:spcPct val="150000"/>
              </a:lnSpc>
            </a:pPr>
            <a:r>
              <a:rPr lang="ja-JP" altLang="en-US" sz="2800" smtClean="0"/>
              <a:t>殆どの問題は、既に誰かが解決方法を発見しています。</a:t>
            </a:r>
          </a:p>
          <a:p>
            <a:pPr eaLnBrk="1" hangingPunct="1">
              <a:lnSpc>
                <a:spcPct val="150000"/>
              </a:lnSpc>
            </a:pPr>
            <a:r>
              <a:rPr lang="ja-JP" altLang="en-US" sz="2800" smtClean="0"/>
              <a:t>そして、それらの解決方法を再利用できるように、デザインパターンとしてまとめれられています。</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lnSpc>
                <a:spcPct val="150000"/>
              </a:lnSpc>
            </a:pPr>
            <a:r>
              <a:rPr lang="ja-JP" altLang="en-US" smtClean="0"/>
              <a:t>デザインパターンとは？</a:t>
            </a:r>
            <a:endParaRPr lang="en-US" altLang="ja-JP" smtClean="0"/>
          </a:p>
        </p:txBody>
      </p:sp>
      <p:sp>
        <p:nvSpPr>
          <p:cNvPr id="7171" name="コンテンツ プレースホルダ 2"/>
          <p:cNvSpPr>
            <a:spLocks noGrp="1"/>
          </p:cNvSpPr>
          <p:nvPr>
            <p:ph idx="1"/>
          </p:nvPr>
        </p:nvSpPr>
        <p:spPr>
          <a:xfrm>
            <a:off x="714375" y="1285875"/>
            <a:ext cx="7786688" cy="4429125"/>
          </a:xfrm>
        </p:spPr>
        <p:txBody>
          <a:bodyPr/>
          <a:lstStyle/>
          <a:p>
            <a:pPr eaLnBrk="1" hangingPunct="1">
              <a:lnSpc>
                <a:spcPct val="150000"/>
              </a:lnSpc>
            </a:pPr>
            <a:r>
              <a:rPr lang="ja-JP" altLang="en-US" sz="2400" smtClean="0"/>
              <a:t>デザインパターンを知ると、</a:t>
            </a:r>
            <a:r>
              <a:rPr lang="en-US" altLang="ja-JP" sz="2400" smtClean="0"/>
              <a:t>.NET Framework </a:t>
            </a:r>
            <a:r>
              <a:rPr lang="ja-JP" altLang="en-US" sz="2400" smtClean="0"/>
              <a:t>を使う上でも、各クラスの設計思想が理解しやすくなります</a:t>
            </a:r>
          </a:p>
          <a:p>
            <a:pPr eaLnBrk="1" hangingPunct="1">
              <a:lnSpc>
                <a:spcPct val="150000"/>
              </a:lnSpc>
            </a:pPr>
            <a:r>
              <a:rPr lang="ja-JP" altLang="en-US" sz="2400" smtClean="0"/>
              <a:t>各パターンに名前が付いているため、他者と設計に関する意見を交換する際にも、お互いの誤解が生じにくくなります</a:t>
            </a:r>
          </a:p>
          <a:p>
            <a:pPr eaLnBrk="1" hangingPunct="1">
              <a:lnSpc>
                <a:spcPct val="150000"/>
              </a:lnSpc>
            </a:pPr>
            <a:r>
              <a:rPr lang="ja-JP" altLang="en-US" sz="2400" smtClean="0"/>
              <a:t>何より、既存のデザインを流用でき、理想的な問題解決ができます</a:t>
            </a:r>
          </a:p>
        </p:txBody>
      </p:sp>
      <p:sp>
        <p:nvSpPr>
          <p:cNvPr id="7172" name="正方形/長方形 3"/>
          <p:cNvSpPr>
            <a:spLocks noChangeArrowheads="1"/>
          </p:cNvSpPr>
          <p:nvPr/>
        </p:nvSpPr>
        <p:spPr bwMode="auto">
          <a:xfrm>
            <a:off x="4368800" y="3244850"/>
            <a:ext cx="406400" cy="368300"/>
          </a:xfrm>
          <a:prstGeom prst="rect">
            <a:avLst/>
          </a:prstGeom>
          <a:noFill/>
          <a:ln w="9525">
            <a:noFill/>
            <a:miter lim="800000"/>
            <a:headEnd/>
            <a:tailEnd/>
          </a:ln>
        </p:spPr>
        <p:txBody>
          <a:bodyPr wrap="none">
            <a:spAutoFit/>
          </a:bodyPr>
          <a:lstStyle/>
          <a:p>
            <a:r>
              <a:rPr lang="ja-JP" altLang="en-US"/>
              <a:t>す</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サブタイトル 4"/>
          <p:cNvSpPr>
            <a:spLocks noGrp="1"/>
          </p:cNvSpPr>
          <p:nvPr>
            <p:ph type="subTitle" idx="1"/>
          </p:nvPr>
        </p:nvSpPr>
        <p:spPr>
          <a:xfrm>
            <a:off x="285750" y="4000500"/>
            <a:ext cx="8329613" cy="1395413"/>
          </a:xfrm>
        </p:spPr>
        <p:txBody>
          <a:bodyPr/>
          <a:lstStyle/>
          <a:p>
            <a:pPr eaLnBrk="1" hangingPunct="1"/>
            <a:r>
              <a:rPr lang="ja-JP" altLang="en-US" sz="2800" smtClean="0"/>
              <a:t>観察者という名前を持つパターンです</a:t>
            </a:r>
            <a:endParaRPr lang="en-US" altLang="ja-JP" sz="2800" smtClean="0"/>
          </a:p>
          <a:p>
            <a:pPr eaLnBrk="1" hangingPunct="1"/>
            <a:r>
              <a:rPr lang="ja-JP" altLang="en-US" sz="2800" smtClean="0"/>
              <a:t>実際、何を観察するのでしょうか？</a:t>
            </a:r>
            <a:endParaRPr lang="en-US" altLang="ja-JP" sz="2800" smtClean="0"/>
          </a:p>
          <a:p>
            <a:pPr eaLnBrk="1" hangingPunct="1"/>
            <a:endParaRPr lang="ja-JP" altLang="en-US" sz="2800" smtClean="0"/>
          </a:p>
        </p:txBody>
      </p:sp>
      <p:sp>
        <p:nvSpPr>
          <p:cNvPr id="7" name="タイトル 3"/>
          <p:cNvSpPr txBox="1">
            <a:spLocks/>
          </p:cNvSpPr>
          <p:nvPr/>
        </p:nvSpPr>
        <p:spPr bwMode="auto">
          <a:xfrm>
            <a:off x="500063" y="785813"/>
            <a:ext cx="7772400" cy="2071687"/>
          </a:xfrm>
          <a:prstGeom prst="rect">
            <a:avLst/>
          </a:prstGeom>
          <a:noFill/>
          <a:ln w="9525">
            <a:noFill/>
            <a:miter lim="800000"/>
            <a:headEnd/>
            <a:tailEnd/>
          </a:ln>
        </p:spPr>
        <p:txBody>
          <a:bodyPr anchor="ctr"/>
          <a:lstStyle/>
          <a:p>
            <a:pPr algn="ctr">
              <a:defRPr/>
            </a:pPr>
            <a:r>
              <a:rPr lang="ja-JP" altLang="en-US" sz="4000" kern="0" dirty="0">
                <a:solidFill>
                  <a:schemeClr val="tx2"/>
                </a:solidFill>
                <a:latin typeface="メイリオ" pitchFamily="50" charset="-128"/>
                <a:ea typeface="メイリオ" pitchFamily="50" charset="-128"/>
                <a:cs typeface="+mj-cs"/>
              </a:rPr>
              <a:t>観察者</a:t>
            </a:r>
            <a:r>
              <a:rPr lang="en-US" altLang="ja-JP" sz="4000" kern="0" dirty="0">
                <a:solidFill>
                  <a:schemeClr val="tx2"/>
                </a:solidFill>
                <a:latin typeface="メイリオ" pitchFamily="50" charset="-128"/>
                <a:ea typeface="メイリオ" pitchFamily="50" charset="-128"/>
                <a:cs typeface="+mj-cs"/>
              </a:rPr>
              <a:t>(</a:t>
            </a:r>
            <a:r>
              <a:rPr lang="ja-JP" altLang="en-US" sz="4000" kern="0" dirty="0">
                <a:solidFill>
                  <a:schemeClr val="tx2"/>
                </a:solidFill>
                <a:latin typeface="メイリオ" pitchFamily="50" charset="-128"/>
                <a:ea typeface="メイリオ" pitchFamily="50" charset="-128"/>
                <a:cs typeface="+mj-cs"/>
              </a:rPr>
              <a:t>オブザーバ</a:t>
            </a:r>
            <a:r>
              <a:rPr lang="en-US" altLang="ja-JP" sz="4000" kern="0" dirty="0">
                <a:solidFill>
                  <a:schemeClr val="tx2"/>
                </a:solidFill>
                <a:latin typeface="メイリオ" pitchFamily="50" charset="-128"/>
                <a:ea typeface="メイリオ" pitchFamily="50" charset="-128"/>
                <a:cs typeface="+mj-cs"/>
              </a:rPr>
              <a:t>) </a:t>
            </a:r>
            <a:r>
              <a:rPr lang="ja-JP" altLang="en-US" sz="4000" kern="0" dirty="0">
                <a:solidFill>
                  <a:schemeClr val="tx2"/>
                </a:solidFill>
                <a:latin typeface="メイリオ" pitchFamily="50" charset="-128"/>
                <a:ea typeface="メイリオ" pitchFamily="50" charset="-128"/>
                <a:cs typeface="+mj-cs"/>
              </a:rPr>
              <a:t>パターン</a:t>
            </a:r>
            <a:endParaRPr lang="en-US" altLang="ja-JP" sz="4000" kern="0" dirty="0">
              <a:solidFill>
                <a:schemeClr val="tx2"/>
              </a:solidFill>
              <a:latin typeface="メイリオ" pitchFamily="50" charset="-128"/>
              <a:ea typeface="メイリオ" pitchFamily="50" charset="-128"/>
              <a:cs typeface="+mj-cs"/>
            </a:endParaRPr>
          </a:p>
          <a:p>
            <a:pPr algn="ctr">
              <a:defRPr/>
            </a:pPr>
            <a:endParaRPr lang="en-US" altLang="ja-JP" sz="4000" kern="0" dirty="0">
              <a:solidFill>
                <a:schemeClr val="tx2"/>
              </a:solidFill>
              <a:latin typeface="メイリオ" pitchFamily="50" charset="-128"/>
              <a:ea typeface="メイリオ" pitchFamily="50" charset="-128"/>
              <a:cs typeface="+mj-cs"/>
            </a:endParaRPr>
          </a:p>
          <a:p>
            <a:pPr algn="ctr">
              <a:defRPr/>
            </a:pPr>
            <a:r>
              <a:rPr lang="ja-JP" altLang="en-US" sz="4000" kern="0" dirty="0">
                <a:solidFill>
                  <a:schemeClr val="tx2"/>
                </a:solidFill>
                <a:latin typeface="メイリオ" pitchFamily="50" charset="-128"/>
                <a:ea typeface="メイリオ" pitchFamily="50" charset="-128"/>
                <a:cs typeface="+mj-cs"/>
              </a:rPr>
              <a:t> </a:t>
            </a:r>
            <a:r>
              <a:rPr lang="en-US" altLang="ja-JP" sz="4000" kern="0" dirty="0">
                <a:solidFill>
                  <a:schemeClr val="tx2"/>
                </a:solidFill>
                <a:latin typeface="メイリオ" pitchFamily="50" charset="-128"/>
                <a:ea typeface="メイリオ" pitchFamily="50" charset="-128"/>
                <a:cs typeface="+mj-cs"/>
              </a:rPr>
              <a:t>- Observer Pattern -</a:t>
            </a:r>
            <a:endParaRPr lang="ja-JP" altLang="en-US" sz="4000" kern="0" dirty="0">
              <a:solidFill>
                <a:schemeClr val="tx2"/>
              </a:solidFill>
              <a:latin typeface="メイリオ" pitchFamily="50" charset="-128"/>
              <a:ea typeface="メイリオ" pitchFamily="50" charset="-128"/>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pPr eaLnBrk="1" hangingPunct="1">
              <a:lnSpc>
                <a:spcPct val="150000"/>
              </a:lnSpc>
            </a:pPr>
            <a:r>
              <a:rPr lang="en-US" altLang="ja-JP" smtClean="0"/>
              <a:t>Observer Pattern </a:t>
            </a:r>
            <a:r>
              <a:rPr lang="ja-JP" altLang="en-US" smtClean="0"/>
              <a:t>シナリオ</a:t>
            </a:r>
            <a:endParaRPr lang="en-US" altLang="ja-JP" smtClean="0"/>
          </a:p>
        </p:txBody>
      </p:sp>
      <p:sp>
        <p:nvSpPr>
          <p:cNvPr id="9219" name="コンテンツ プレースホルダ 2"/>
          <p:cNvSpPr>
            <a:spLocks noGrp="1"/>
          </p:cNvSpPr>
          <p:nvPr>
            <p:ph idx="1"/>
          </p:nvPr>
        </p:nvSpPr>
        <p:spPr>
          <a:xfrm>
            <a:off x="785813" y="1285875"/>
            <a:ext cx="7786687" cy="4429125"/>
          </a:xfrm>
        </p:spPr>
        <p:txBody>
          <a:bodyPr/>
          <a:lstStyle/>
          <a:p>
            <a:pPr eaLnBrk="1" hangingPunct="1">
              <a:lnSpc>
                <a:spcPct val="200000"/>
              </a:lnSpc>
            </a:pPr>
            <a:r>
              <a:rPr lang="ja-JP" altLang="en-US" sz="2800" smtClean="0"/>
              <a:t>あなたは泊りがけの出張に出かけました</a:t>
            </a:r>
            <a:endParaRPr lang="en-US" altLang="ja-JP" sz="2800" smtClean="0"/>
          </a:p>
          <a:p>
            <a:pPr eaLnBrk="1" hangingPunct="1">
              <a:lnSpc>
                <a:spcPct val="200000"/>
              </a:lnSpc>
            </a:pPr>
            <a:r>
              <a:rPr lang="ja-JP" altLang="en-US" sz="2800" smtClean="0"/>
              <a:t>１日目の仕事を無事に終えホテルにチェックインしました</a:t>
            </a:r>
            <a:endParaRPr lang="en-US" altLang="ja-JP" sz="2800" smtClean="0"/>
          </a:p>
          <a:p>
            <a:pPr eaLnBrk="1" hangingPunct="1">
              <a:lnSpc>
                <a:spcPct val="200000"/>
              </a:lnSpc>
            </a:pPr>
            <a:r>
              <a:rPr lang="ja-JP" altLang="en-US" sz="2800" smtClean="0"/>
              <a:t>翌朝７時に起床しなければなりません</a:t>
            </a:r>
            <a:endParaRPr lang="en-US" altLang="ja-JP" sz="2800" smtClean="0"/>
          </a:p>
          <a:p>
            <a:pPr eaLnBrk="1" hangingPunct="1">
              <a:lnSpc>
                <a:spcPct val="200000"/>
              </a:lnSpc>
            </a:pPr>
            <a:endParaRPr lang="en-US" altLang="ja-JP"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lnSpc>
                <a:spcPct val="150000"/>
              </a:lnSpc>
            </a:pPr>
            <a:r>
              <a:rPr lang="ja-JP" altLang="en-US" smtClean="0"/>
              <a:t>方法１　自分で時計を確認する</a:t>
            </a:r>
            <a:endParaRPr lang="en-US" altLang="ja-JP" smtClean="0"/>
          </a:p>
        </p:txBody>
      </p:sp>
      <p:sp>
        <p:nvSpPr>
          <p:cNvPr id="10243" name="コンテンツ プレースホルダ 2"/>
          <p:cNvSpPr>
            <a:spLocks noGrp="1"/>
          </p:cNvSpPr>
          <p:nvPr>
            <p:ph idx="1"/>
          </p:nvPr>
        </p:nvSpPr>
        <p:spPr>
          <a:xfrm>
            <a:off x="642938" y="1143000"/>
            <a:ext cx="7786687" cy="285750"/>
          </a:xfrm>
        </p:spPr>
        <p:txBody>
          <a:bodyPr/>
          <a:lstStyle/>
          <a:p>
            <a:pPr eaLnBrk="1" hangingPunct="1">
              <a:buFontTx/>
              <a:buNone/>
              <a:defRPr/>
            </a:pPr>
            <a:r>
              <a:rPr lang="ja-JP" altLang="en-US" sz="1400" dirty="0" smtClean="0">
                <a:latin typeface="+mn-ea"/>
                <a:ea typeface="+mn-ea"/>
              </a:rPr>
              <a:t>取りあえず寝るが、寝がえりをうったり何かのはずみで目覚めた時、自発的に時計を確認する</a:t>
            </a:r>
            <a:endParaRPr lang="en-US" altLang="ja-JP" sz="1400" dirty="0" smtClean="0">
              <a:latin typeface="+mn-ea"/>
              <a:ea typeface="+mn-ea"/>
            </a:endParaRPr>
          </a:p>
        </p:txBody>
      </p:sp>
      <p:sp>
        <p:nvSpPr>
          <p:cNvPr id="4" name="正方形/長方形 3"/>
          <p:cNvSpPr/>
          <p:nvPr/>
        </p:nvSpPr>
        <p:spPr>
          <a:xfrm>
            <a:off x="1000125" y="1714500"/>
            <a:ext cx="7143750" cy="3970338"/>
          </a:xfrm>
          <a:prstGeom prst="rect">
            <a:avLst/>
          </a:prstGeom>
          <a:solidFill>
            <a:schemeClr val="bg1"/>
          </a:solidFill>
        </p:spPr>
        <p:txBody>
          <a:bodyPr>
            <a:spAutoFit/>
          </a:bodyPr>
          <a:lstStyle/>
          <a:p>
            <a:pPr>
              <a:defRPr/>
            </a:pPr>
            <a:r>
              <a:rPr lang="en-US" altLang="ja-JP" sz="1400" dirty="0">
                <a:latin typeface="+mj-ea"/>
                <a:ea typeface="+mj-ea"/>
              </a:rPr>
              <a:t>public void </a:t>
            </a:r>
            <a:r>
              <a:rPr lang="ja-JP" altLang="en-US" sz="1400" dirty="0">
                <a:latin typeface="+mj-ea"/>
                <a:ea typeface="+mj-ea"/>
              </a:rPr>
              <a:t>就寝</a:t>
            </a:r>
            <a:r>
              <a:rPr lang="en-US" altLang="ja-JP" sz="1400" dirty="0">
                <a:latin typeface="+mj-ea"/>
                <a:ea typeface="+mj-ea"/>
              </a:rPr>
              <a:t>() {</a:t>
            </a:r>
          </a:p>
          <a:p>
            <a:pPr>
              <a:defRPr/>
            </a:pPr>
            <a:r>
              <a:rPr lang="en-US" altLang="ja-JP" sz="1400" dirty="0">
                <a:latin typeface="+mj-ea"/>
                <a:ea typeface="+mj-ea"/>
              </a:rPr>
              <a:t>	</a:t>
            </a:r>
            <a:r>
              <a:rPr lang="ja-JP" altLang="en-US" sz="1400" dirty="0">
                <a:latin typeface="+mj-ea"/>
                <a:ea typeface="+mj-ea"/>
              </a:rPr>
              <a:t>俺</a:t>
            </a:r>
            <a:r>
              <a:rPr lang="en-US" altLang="ja-JP" sz="1400" dirty="0">
                <a:latin typeface="+mj-ea"/>
                <a:ea typeface="+mj-ea"/>
              </a:rPr>
              <a:t>.</a:t>
            </a:r>
            <a:r>
              <a:rPr lang="ja-JP" altLang="en-US" sz="1400" dirty="0">
                <a:latin typeface="+mj-ea"/>
                <a:ea typeface="+mj-ea"/>
              </a:rPr>
              <a:t>眠る</a:t>
            </a:r>
            <a:r>
              <a:rPr lang="en-US" altLang="ja-JP" sz="1400" dirty="0">
                <a:latin typeface="+mj-ea"/>
                <a:ea typeface="+mj-ea"/>
              </a:rPr>
              <a:t>();</a:t>
            </a:r>
          </a:p>
          <a:p>
            <a:pPr>
              <a:defRPr/>
            </a:pPr>
            <a:r>
              <a:rPr lang="en-US" altLang="ja-JP" sz="1400" dirty="0">
                <a:latin typeface="+mj-ea"/>
                <a:ea typeface="+mj-ea"/>
              </a:rPr>
              <a:t>	</a:t>
            </a:r>
            <a:r>
              <a:rPr lang="ja-JP" altLang="en-US" sz="1400" dirty="0">
                <a:latin typeface="+mj-ea"/>
                <a:ea typeface="+mj-ea"/>
              </a:rPr>
              <a:t>時計</a:t>
            </a:r>
            <a:r>
              <a:rPr lang="en-US" altLang="ja-JP" sz="1400" dirty="0">
                <a:latin typeface="+mj-ea"/>
                <a:ea typeface="+mj-ea"/>
              </a:rPr>
              <a:t>.</a:t>
            </a:r>
            <a:r>
              <a:rPr lang="ja-JP" altLang="en-US" sz="1400" dirty="0">
                <a:latin typeface="+mj-ea"/>
                <a:ea typeface="+mj-ea"/>
              </a:rPr>
              <a:t>七時になるまで待つ</a:t>
            </a:r>
            <a:r>
              <a:rPr lang="en-US" altLang="ja-JP" sz="1400" dirty="0">
                <a:latin typeface="+mj-ea"/>
                <a:ea typeface="+mj-ea"/>
              </a:rPr>
              <a:t>();</a:t>
            </a:r>
          </a:p>
          <a:p>
            <a:pPr>
              <a:defRPr/>
            </a:pPr>
            <a:r>
              <a:rPr lang="en-US" altLang="ja-JP" sz="1400" dirty="0">
                <a:latin typeface="+mj-ea"/>
                <a:ea typeface="+mj-ea"/>
              </a:rPr>
              <a:t>	</a:t>
            </a:r>
            <a:r>
              <a:rPr lang="ja-JP" altLang="en-US" sz="1400" dirty="0">
                <a:latin typeface="+mj-ea"/>
                <a:ea typeface="+mj-ea"/>
              </a:rPr>
              <a:t>俺</a:t>
            </a:r>
            <a:r>
              <a:rPr lang="en-US" altLang="ja-JP" sz="1400" dirty="0">
                <a:latin typeface="+mj-ea"/>
                <a:ea typeface="+mj-ea"/>
              </a:rPr>
              <a:t>.</a:t>
            </a:r>
            <a:r>
              <a:rPr lang="ja-JP" altLang="en-US" sz="1400" dirty="0">
                <a:latin typeface="+mj-ea"/>
                <a:ea typeface="+mj-ea"/>
              </a:rPr>
              <a:t>起きる</a:t>
            </a:r>
            <a:r>
              <a:rPr lang="en-US" altLang="ja-JP" sz="1400" dirty="0">
                <a:latin typeface="+mj-ea"/>
                <a:ea typeface="+mj-ea"/>
              </a:rPr>
              <a:t>();</a:t>
            </a:r>
          </a:p>
          <a:p>
            <a:pPr>
              <a:defRPr/>
            </a:pPr>
            <a:r>
              <a:rPr lang="en-US" altLang="ja-JP" sz="1400" dirty="0">
                <a:latin typeface="+mj-ea"/>
                <a:ea typeface="+mj-ea"/>
              </a:rPr>
              <a:t>}</a:t>
            </a:r>
          </a:p>
          <a:p>
            <a:pPr>
              <a:defRPr/>
            </a:pPr>
            <a:r>
              <a:rPr lang="en-US" altLang="ja-JP" sz="1400" dirty="0">
                <a:latin typeface="+mj-ea"/>
              </a:rPr>
              <a:t>class </a:t>
            </a:r>
            <a:r>
              <a:rPr lang="ja-JP" altLang="en-US" sz="1400" dirty="0">
                <a:solidFill>
                  <a:srgbClr val="FF0000"/>
                </a:solidFill>
                <a:latin typeface="+mj-ea"/>
              </a:rPr>
              <a:t>時計</a:t>
            </a:r>
            <a:r>
              <a:rPr lang="ja-JP" altLang="en-US" sz="1400" dirty="0">
                <a:latin typeface="+mj-ea"/>
              </a:rPr>
              <a:t> </a:t>
            </a:r>
            <a:r>
              <a:rPr lang="en-US" altLang="ja-JP" sz="1400" dirty="0">
                <a:latin typeface="+mj-ea"/>
              </a:rPr>
              <a:t>{</a:t>
            </a:r>
          </a:p>
          <a:p>
            <a:pPr>
              <a:defRPr/>
            </a:pPr>
            <a:r>
              <a:rPr lang="ja-JP" altLang="en-US" sz="1400" dirty="0">
                <a:latin typeface="+mj-ea"/>
              </a:rPr>
              <a:t>　　</a:t>
            </a:r>
            <a:r>
              <a:rPr lang="en-US" altLang="ja-JP" sz="1400" dirty="0">
                <a:latin typeface="+mj-ea"/>
              </a:rPr>
              <a:t>public static void </a:t>
            </a:r>
            <a:r>
              <a:rPr lang="ja-JP" altLang="en-US" sz="1400" dirty="0">
                <a:solidFill>
                  <a:srgbClr val="FF0000"/>
                </a:solidFill>
                <a:latin typeface="+mj-ea"/>
              </a:rPr>
              <a:t>七時になるまで待つ</a:t>
            </a:r>
            <a:r>
              <a:rPr lang="en-US" altLang="ja-JP" sz="1400" dirty="0">
                <a:latin typeface="+mj-ea"/>
              </a:rPr>
              <a:t>()  {</a:t>
            </a:r>
          </a:p>
          <a:p>
            <a:pPr>
              <a:defRPr/>
            </a:pPr>
            <a:r>
              <a:rPr lang="ja-JP" altLang="en-US" sz="1400" dirty="0">
                <a:latin typeface="+mj-ea"/>
              </a:rPr>
              <a:t>　　　　</a:t>
            </a:r>
            <a:r>
              <a:rPr lang="en-US" altLang="ja-JP" sz="1400" dirty="0">
                <a:latin typeface="+mj-ea"/>
              </a:rPr>
              <a:t>while(</a:t>
            </a:r>
            <a:r>
              <a:rPr lang="ja-JP" altLang="en-US" sz="1400" dirty="0">
                <a:latin typeface="+mj-ea"/>
              </a:rPr>
              <a:t>現在時刻を取得</a:t>
            </a:r>
            <a:r>
              <a:rPr lang="en-US" altLang="ja-JP" sz="1400" dirty="0">
                <a:latin typeface="+mj-ea"/>
              </a:rPr>
              <a:t>() &lt; 7) {}</a:t>
            </a:r>
          </a:p>
          <a:p>
            <a:pPr>
              <a:defRPr/>
            </a:pPr>
            <a:r>
              <a:rPr lang="ja-JP" altLang="en-US" sz="1400" dirty="0">
                <a:latin typeface="+mj-ea"/>
              </a:rPr>
              <a:t>　　</a:t>
            </a:r>
            <a:r>
              <a:rPr lang="en-US" altLang="ja-JP" sz="1400" dirty="0">
                <a:latin typeface="+mj-ea"/>
              </a:rPr>
              <a:t>}</a:t>
            </a:r>
          </a:p>
          <a:p>
            <a:pPr>
              <a:defRPr/>
            </a:pPr>
            <a:r>
              <a:rPr lang="ja-JP" altLang="en-US" sz="1400" dirty="0">
                <a:latin typeface="+mj-ea"/>
              </a:rPr>
              <a:t>　　</a:t>
            </a:r>
            <a:r>
              <a:rPr lang="en-US" altLang="ja-JP" sz="1400" dirty="0">
                <a:latin typeface="+mj-ea"/>
              </a:rPr>
              <a:t>private static </a:t>
            </a:r>
            <a:r>
              <a:rPr lang="en-US" altLang="ja-JP" sz="1400" dirty="0" err="1">
                <a:latin typeface="+mj-ea"/>
              </a:rPr>
              <a:t>int</a:t>
            </a:r>
            <a:r>
              <a:rPr lang="en-US" altLang="ja-JP" sz="1400" dirty="0">
                <a:latin typeface="+mj-ea"/>
              </a:rPr>
              <a:t> </a:t>
            </a:r>
            <a:r>
              <a:rPr lang="ja-JP" altLang="en-US" sz="1400" dirty="0">
                <a:latin typeface="+mj-ea"/>
              </a:rPr>
              <a:t>現在時刻を取得</a:t>
            </a:r>
            <a:r>
              <a:rPr lang="en-US" altLang="ja-JP" sz="1400" dirty="0">
                <a:latin typeface="+mj-ea"/>
              </a:rPr>
              <a:t>() {</a:t>
            </a:r>
          </a:p>
          <a:p>
            <a:pPr>
              <a:defRPr/>
            </a:pPr>
            <a:r>
              <a:rPr lang="ja-JP" altLang="en-US" sz="1400" dirty="0">
                <a:latin typeface="+mj-ea"/>
              </a:rPr>
              <a:t>　　　　</a:t>
            </a:r>
            <a:r>
              <a:rPr lang="en-US" altLang="ja-JP" sz="1400" dirty="0">
                <a:latin typeface="+mj-ea"/>
              </a:rPr>
              <a:t>return </a:t>
            </a:r>
            <a:r>
              <a:rPr lang="en-US" altLang="ja-JP" sz="1400" dirty="0" err="1">
                <a:latin typeface="+mj-ea"/>
              </a:rPr>
              <a:t>DateTime.Now.Hour</a:t>
            </a:r>
            <a:r>
              <a:rPr lang="en-US" altLang="ja-JP" sz="1400" dirty="0">
                <a:latin typeface="+mj-ea"/>
              </a:rPr>
              <a:t>;</a:t>
            </a:r>
          </a:p>
          <a:p>
            <a:pPr>
              <a:defRPr/>
            </a:pPr>
            <a:r>
              <a:rPr lang="ja-JP" altLang="en-US" sz="1400" dirty="0">
                <a:latin typeface="+mj-ea"/>
              </a:rPr>
              <a:t>　　</a:t>
            </a:r>
            <a:r>
              <a:rPr lang="en-US" altLang="ja-JP" sz="1400" dirty="0">
                <a:latin typeface="+mj-ea"/>
              </a:rPr>
              <a:t>}</a:t>
            </a:r>
          </a:p>
          <a:p>
            <a:pPr>
              <a:defRPr/>
            </a:pPr>
            <a:r>
              <a:rPr lang="en-US" altLang="ja-JP" sz="1400" dirty="0">
                <a:latin typeface="+mj-ea"/>
              </a:rPr>
              <a:t>}</a:t>
            </a:r>
          </a:p>
          <a:p>
            <a:pPr>
              <a:defRPr/>
            </a:pPr>
            <a:r>
              <a:rPr lang="en-US" altLang="ja-JP" sz="1400" dirty="0">
                <a:latin typeface="+mj-ea"/>
              </a:rPr>
              <a:t>class </a:t>
            </a:r>
            <a:r>
              <a:rPr lang="ja-JP" altLang="en-US" sz="1400" dirty="0">
                <a:solidFill>
                  <a:srgbClr val="FF0000"/>
                </a:solidFill>
                <a:latin typeface="+mj-ea"/>
              </a:rPr>
              <a:t>俺</a:t>
            </a:r>
            <a:r>
              <a:rPr lang="ja-JP" altLang="en-US" sz="1400" dirty="0">
                <a:latin typeface="+mj-ea"/>
              </a:rPr>
              <a:t> </a:t>
            </a:r>
            <a:r>
              <a:rPr lang="en-US" altLang="ja-JP" sz="1400" dirty="0">
                <a:latin typeface="+mj-ea"/>
              </a:rPr>
              <a:t>{</a:t>
            </a:r>
          </a:p>
          <a:p>
            <a:pPr>
              <a:defRPr/>
            </a:pPr>
            <a:r>
              <a:rPr lang="ja-JP" altLang="en-US" sz="1400" dirty="0">
                <a:latin typeface="+mj-ea"/>
              </a:rPr>
              <a:t>　　</a:t>
            </a:r>
            <a:r>
              <a:rPr lang="en-US" altLang="ja-JP" sz="1400" dirty="0">
                <a:latin typeface="+mj-ea"/>
              </a:rPr>
              <a:t>public static void </a:t>
            </a:r>
            <a:r>
              <a:rPr lang="ja-JP" altLang="en-US" sz="1400" dirty="0">
                <a:solidFill>
                  <a:srgbClr val="FF0000"/>
                </a:solidFill>
                <a:latin typeface="+mj-ea"/>
              </a:rPr>
              <a:t>起きる</a:t>
            </a:r>
            <a:r>
              <a:rPr lang="en-US" altLang="ja-JP" sz="1400" dirty="0">
                <a:latin typeface="+mj-ea"/>
              </a:rPr>
              <a:t>() {</a:t>
            </a:r>
            <a:r>
              <a:rPr lang="ja-JP" altLang="en-US" sz="1400" dirty="0">
                <a:latin typeface="+mj-ea"/>
              </a:rPr>
              <a:t> </a:t>
            </a:r>
            <a:r>
              <a:rPr lang="en-US" altLang="ja-JP" sz="1400" dirty="0" err="1">
                <a:latin typeface="+mj-ea"/>
              </a:rPr>
              <a:t>Console.WriteLine</a:t>
            </a:r>
            <a:r>
              <a:rPr lang="en-US" altLang="ja-JP" sz="1400" dirty="0">
                <a:latin typeface="+mj-ea"/>
              </a:rPr>
              <a:t>("</a:t>
            </a:r>
            <a:r>
              <a:rPr lang="ja-JP" altLang="en-US" sz="1400" dirty="0">
                <a:latin typeface="+mj-ea"/>
              </a:rPr>
              <a:t>起きた！</a:t>
            </a:r>
            <a:r>
              <a:rPr lang="en-US" altLang="ja-JP" sz="1400" dirty="0">
                <a:latin typeface="+mj-ea"/>
              </a:rPr>
              <a:t>"); }</a:t>
            </a:r>
          </a:p>
          <a:p>
            <a:pPr>
              <a:defRPr/>
            </a:pPr>
            <a:r>
              <a:rPr lang="ja-JP" altLang="en-US" sz="1400" dirty="0">
                <a:latin typeface="+mj-ea"/>
              </a:rPr>
              <a:t>　　</a:t>
            </a:r>
            <a:r>
              <a:rPr lang="en-US" altLang="ja-JP" sz="1400" dirty="0">
                <a:latin typeface="+mj-ea"/>
              </a:rPr>
              <a:t>public static void </a:t>
            </a:r>
            <a:r>
              <a:rPr lang="ja-JP" altLang="en-US" sz="1400" dirty="0">
                <a:solidFill>
                  <a:srgbClr val="FF0000"/>
                </a:solidFill>
                <a:latin typeface="+mj-ea"/>
              </a:rPr>
              <a:t>眠る</a:t>
            </a:r>
            <a:r>
              <a:rPr lang="en-US" altLang="ja-JP" sz="1400" dirty="0">
                <a:latin typeface="+mj-ea"/>
              </a:rPr>
              <a:t>() {</a:t>
            </a:r>
            <a:r>
              <a:rPr lang="ja-JP" altLang="en-US" sz="1400" dirty="0">
                <a:latin typeface="+mj-ea"/>
              </a:rPr>
              <a:t>　</a:t>
            </a:r>
            <a:r>
              <a:rPr lang="en-US" altLang="ja-JP" sz="1400" dirty="0" err="1">
                <a:latin typeface="+mj-ea"/>
              </a:rPr>
              <a:t>Console.WriteLine</a:t>
            </a:r>
            <a:r>
              <a:rPr lang="en-US" altLang="ja-JP" sz="1400" dirty="0">
                <a:latin typeface="+mj-ea"/>
              </a:rPr>
              <a:t>("</a:t>
            </a:r>
            <a:r>
              <a:rPr lang="en-US" altLang="ja-JP" sz="1400" dirty="0" err="1">
                <a:latin typeface="+mj-ea"/>
              </a:rPr>
              <a:t>Zzz</a:t>
            </a:r>
            <a:r>
              <a:rPr lang="en-US" altLang="ja-JP" sz="1400" dirty="0">
                <a:latin typeface="+mj-ea"/>
              </a:rPr>
              <a:t>..."); }</a:t>
            </a:r>
          </a:p>
          <a:p>
            <a:pPr>
              <a:defRPr/>
            </a:pPr>
            <a:r>
              <a:rPr lang="en-US" altLang="ja-JP" sz="1400" dirty="0">
                <a:latin typeface="+mj-ea"/>
              </a:rPr>
              <a:t>}</a:t>
            </a:r>
          </a:p>
          <a:p>
            <a:pPr>
              <a:defRPr/>
            </a:pPr>
            <a:endParaRPr lang="en-US" altLang="ja-JP" sz="1400" dirty="0">
              <a:latin typeface="+mj-ea"/>
              <a:ea typeface="+mj-ea"/>
            </a:endParaRPr>
          </a:p>
        </p:txBody>
      </p:sp>
    </p:spTree>
  </p:cSld>
  <p:clrMapOvr>
    <a:masterClrMapping/>
  </p:clrMapOvr>
</p:sld>
</file>

<file path=ppt/theme/theme1.xml><?xml version="1.0" encoding="utf-8"?>
<a:theme xmlns:a="http://schemas.openxmlformats.org/drawingml/2006/main" name="スライドマスタT18">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スライドマスタT18</Template>
  <TotalTime>347</TotalTime>
  <Words>891</Words>
  <Application>Microsoft Office PowerPoint</Application>
  <PresentationFormat>画面に合わせる (4:3)</PresentationFormat>
  <Paragraphs>337</Paragraphs>
  <Slides>32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32</vt:i4>
      </vt:variant>
    </vt:vector>
  </HeadingPairs>
  <TitlesOfParts>
    <vt:vector size="37" baseType="lpstr">
      <vt:lpstr>Arial</vt:lpstr>
      <vt:lpstr>ＭＳ Ｐゴシック</vt:lpstr>
      <vt:lpstr>メイリオ</vt:lpstr>
      <vt:lpstr>Calibri</vt:lpstr>
      <vt:lpstr>スライドマスタT18</vt:lpstr>
      <vt:lpstr>スライド 1</vt:lpstr>
      <vt:lpstr>アジェンダ</vt:lpstr>
      <vt:lpstr>はじめに</vt:lpstr>
      <vt:lpstr>デザインパターンとは？</vt:lpstr>
      <vt:lpstr>デザインパターンとは？</vt:lpstr>
      <vt:lpstr>デザインパターンとは？</vt:lpstr>
      <vt:lpstr>スライド 7</vt:lpstr>
      <vt:lpstr>Observer Pattern シナリオ</vt:lpstr>
      <vt:lpstr>方法１　自分で時計を確認する</vt:lpstr>
      <vt:lpstr>方法１　自分で時計を確認する</vt:lpstr>
      <vt:lpstr>方法２　目覚まし時計で起きる</vt:lpstr>
      <vt:lpstr>方法２　目覚まし時計で起きる</vt:lpstr>
      <vt:lpstr>スライド 13</vt:lpstr>
      <vt:lpstr>方法３　モーニングコールシステム</vt:lpstr>
      <vt:lpstr>方法３　モーニングコールシステム</vt:lpstr>
      <vt:lpstr>オブザーバーパターン</vt:lpstr>
      <vt:lpstr>オブザーバーパターンまとめ</vt:lpstr>
      <vt:lpstr>スライド 18</vt:lpstr>
      <vt:lpstr>Strategy Pattern シナリオ</vt:lpstr>
      <vt:lpstr>こんな感じでしょうか？</vt:lpstr>
      <vt:lpstr>戦略を練れていますか？</vt:lpstr>
      <vt:lpstr>遅刻しないための戦略を整理する</vt:lpstr>
      <vt:lpstr>遅刻しないための戦略を整理する</vt:lpstr>
      <vt:lpstr>Strategy Pattern</vt:lpstr>
      <vt:lpstr>スライド 25</vt:lpstr>
      <vt:lpstr>Singleton Pattern シナリオ</vt:lpstr>
      <vt:lpstr>今の状態</vt:lpstr>
      <vt:lpstr>財布は本当にひとつなのか？</vt:lpstr>
      <vt:lpstr>唯一の財布であることを保障する</vt:lpstr>
      <vt:lpstr>今の状態</vt:lpstr>
      <vt:lpstr>Singleton Pattern</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森　博之</dc:creator>
  <cp:lastModifiedBy>わんくま同盟</cp:lastModifiedBy>
  <cp:revision>88</cp:revision>
  <dcterms:created xsi:type="dcterms:W3CDTF">2008-03-07T22:01:59Z</dcterms:created>
  <dcterms:modified xsi:type="dcterms:W3CDTF">2008-09-12T11:24:17Z</dcterms:modified>
</cp:coreProperties>
</file>