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54"/>
  </p:notesMasterIdLst>
  <p:sldIdLst>
    <p:sldId id="265" r:id="rId2"/>
    <p:sldId id="266" r:id="rId3"/>
    <p:sldId id="267" r:id="rId4"/>
    <p:sldId id="283" r:id="rId5"/>
    <p:sldId id="320" r:id="rId6"/>
    <p:sldId id="268" r:id="rId7"/>
    <p:sldId id="269" r:id="rId8"/>
    <p:sldId id="304" r:id="rId9"/>
    <p:sldId id="306" r:id="rId10"/>
    <p:sldId id="325" r:id="rId11"/>
    <p:sldId id="364" r:id="rId12"/>
    <p:sldId id="308" r:id="rId13"/>
    <p:sldId id="310" r:id="rId14"/>
    <p:sldId id="366" r:id="rId15"/>
    <p:sldId id="326" r:id="rId16"/>
    <p:sldId id="312" r:id="rId17"/>
    <p:sldId id="327" r:id="rId18"/>
    <p:sldId id="317" r:id="rId19"/>
    <p:sldId id="318" r:id="rId20"/>
    <p:sldId id="404" r:id="rId21"/>
    <p:sldId id="367" r:id="rId22"/>
    <p:sldId id="274" r:id="rId23"/>
    <p:sldId id="275" r:id="rId24"/>
    <p:sldId id="276" r:id="rId25"/>
    <p:sldId id="324" r:id="rId26"/>
    <p:sldId id="270" r:id="rId27"/>
    <p:sldId id="271" r:id="rId28"/>
    <p:sldId id="272" r:id="rId29"/>
    <p:sldId id="273" r:id="rId30"/>
    <p:sldId id="315" r:id="rId31"/>
    <p:sldId id="287" r:id="rId32"/>
    <p:sldId id="288" r:id="rId33"/>
    <p:sldId id="314" r:id="rId34"/>
    <p:sldId id="278" r:id="rId35"/>
    <p:sldId id="313" r:id="rId36"/>
    <p:sldId id="316" r:id="rId37"/>
    <p:sldId id="311" r:id="rId38"/>
    <p:sldId id="281" r:id="rId39"/>
    <p:sldId id="286" r:id="rId40"/>
    <p:sldId id="368" r:id="rId41"/>
    <p:sldId id="319" r:id="rId42"/>
    <p:sldId id="279" r:id="rId43"/>
    <p:sldId id="282" r:id="rId44"/>
    <p:sldId id="321" r:id="rId45"/>
    <p:sldId id="309" r:id="rId46"/>
    <p:sldId id="277" r:id="rId47"/>
    <p:sldId id="305" r:id="rId48"/>
    <p:sldId id="323" r:id="rId49"/>
    <p:sldId id="322" r:id="rId50"/>
    <p:sldId id="307" r:id="rId51"/>
    <p:sldId id="280" r:id="rId52"/>
    <p:sldId id="405" r:id="rId53"/>
  </p:sldIdLst>
  <p:sldSz cx="9144000" cy="6858000" type="screen4x3"/>
  <p:notesSz cx="6735763" cy="9866313"/>
  <p:defaultTextStyle>
    <a:defPPr>
      <a:defRPr lang="ja-JP"/>
    </a:defPPr>
    <a:lvl1pPr algn="l" rtl="0" fontAlgn="base">
      <a:spcBef>
        <a:spcPct val="0"/>
      </a:spcBef>
      <a:spcAft>
        <a:spcPct val="0"/>
      </a:spcAft>
      <a:defRPr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ern="1200">
        <a:solidFill>
          <a:schemeClr val="tx1"/>
        </a:solidFill>
        <a:latin typeface="Arial" pitchFamily="34" charset="0"/>
        <a:ea typeface="ＭＳ Ｐゴシック" pitchFamily="50" charset="-128"/>
        <a:cs typeface="+mn-cs"/>
      </a:defRPr>
    </a:lvl5pPr>
    <a:lvl6pPr marL="2286000" algn="l" defTabSz="914400" rtl="0" eaLnBrk="1" latinLnBrk="0" hangingPunct="1">
      <a:defRPr kern="1200">
        <a:solidFill>
          <a:schemeClr val="tx1"/>
        </a:solidFill>
        <a:latin typeface="Arial" pitchFamily="34" charset="0"/>
        <a:ea typeface="ＭＳ Ｐゴシック" pitchFamily="50" charset="-128"/>
        <a:cs typeface="+mn-cs"/>
      </a:defRPr>
    </a:lvl6pPr>
    <a:lvl7pPr marL="2743200" algn="l" defTabSz="914400" rtl="0" eaLnBrk="1" latinLnBrk="0" hangingPunct="1">
      <a:defRPr kern="1200">
        <a:solidFill>
          <a:schemeClr val="tx1"/>
        </a:solidFill>
        <a:latin typeface="Arial" pitchFamily="34" charset="0"/>
        <a:ea typeface="ＭＳ Ｐゴシック" pitchFamily="50" charset="-128"/>
        <a:cs typeface="+mn-cs"/>
      </a:defRPr>
    </a:lvl7pPr>
    <a:lvl8pPr marL="3200400" algn="l" defTabSz="914400" rtl="0" eaLnBrk="1" latinLnBrk="0" hangingPunct="1">
      <a:defRPr kern="1200">
        <a:solidFill>
          <a:schemeClr val="tx1"/>
        </a:solidFill>
        <a:latin typeface="Arial" pitchFamily="34" charset="0"/>
        <a:ea typeface="ＭＳ Ｐゴシック" pitchFamily="50" charset="-128"/>
        <a:cs typeface="+mn-cs"/>
      </a:defRPr>
    </a:lvl8pPr>
    <a:lvl9pPr marL="3657600" algn="l" defTabSz="914400" rtl="0" eaLnBrk="1" latinLnBrk="0" hangingPunct="1">
      <a:defRPr kern="1200">
        <a:solidFill>
          <a:schemeClr val="tx1"/>
        </a:solidFill>
        <a:latin typeface="Arial" pitchFamily="34"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8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95" d="100"/>
          <a:sy n="95" d="100"/>
        </p:scale>
        <p:origin x="-342" y="-96"/>
      </p:cViewPr>
      <p:guideLst>
        <p:guide orient="horz" pos="2183"/>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050" name="ヘッダー プレースホルダ 1"/>
          <p:cNvSpPr>
            <a:spLocks noChangeArrowheads="1"/>
          </p:cNvSpPr>
          <p:nvPr>
            <p:ph type="hdr" sz="quarter"/>
          </p:nvPr>
        </p:nvSpPr>
        <p:spPr bwMode="auto">
          <a:xfrm>
            <a:off x="0" y="0"/>
            <a:ext cx="2919413" cy="4937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vl1pPr>
          </a:lstStyle>
          <a:p>
            <a:endParaRPr lang="ja-JP"/>
          </a:p>
        </p:txBody>
      </p:sp>
      <p:sp>
        <p:nvSpPr>
          <p:cNvPr id="2051" name="日付プレースホルダ 2"/>
          <p:cNvSpPr>
            <a:spLocks noChangeArrowheads="1"/>
          </p:cNvSpPr>
          <p:nvPr>
            <p:ph type="dt" idx="1"/>
          </p:nvPr>
        </p:nvSpPr>
        <p:spPr bwMode="auto">
          <a:xfrm>
            <a:off x="3814763" y="0"/>
            <a:ext cx="2919412" cy="4937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vl1pPr>
          </a:lstStyle>
          <a:p>
            <a:fld id="{F348824C-E2F4-409E-8119-C425C860BC13}" type="datetimeFigureOut">
              <a:rPr lang="ja-JP" altLang="en-US"/>
              <a:pPr/>
              <a:t>2008/9/12</a:t>
            </a:fld>
            <a:endParaRPr lang="ja-JP"/>
          </a:p>
        </p:txBody>
      </p:sp>
      <p:sp>
        <p:nvSpPr>
          <p:cNvPr id="2052" name="スライド イメージ プレースホルダ 3"/>
          <p:cNvSpPr>
            <a:spLocks noChangeArrowheads="1"/>
          </p:cNvSpPr>
          <p:nvPr>
            <p:ph type="sldImg" idx="2"/>
          </p:nvPr>
        </p:nvSpPr>
        <p:spPr bwMode="auto">
          <a:xfrm>
            <a:off x="901700" y="739775"/>
            <a:ext cx="4932363" cy="3700463"/>
          </a:xfrm>
          <a:prstGeom prst="rect">
            <a:avLst/>
          </a:prstGeom>
          <a:noFill/>
          <a:ln w="9525">
            <a:noFill/>
            <a:miter lim="800000"/>
            <a:headEnd/>
            <a:tailEnd/>
          </a:ln>
        </p:spPr>
      </p:sp>
      <p:sp>
        <p:nvSpPr>
          <p:cNvPr id="2053" name="ノート プレースホルダ 4"/>
          <p:cNvSpPr>
            <a:spLocks noChangeArrowheads="1"/>
          </p:cNvSpPr>
          <p:nvPr>
            <p:ph type="body" sz="quarter" idx="3"/>
          </p:nvPr>
        </p:nvSpPr>
        <p:spPr bwMode="auto">
          <a:xfrm>
            <a:off x="673100" y="4686300"/>
            <a:ext cx="5389563" cy="44402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smtClean="0"/>
              <a:t>マスタ テキストの書式設定</a:t>
            </a:r>
          </a:p>
          <a:p>
            <a:pPr lvl="1"/>
            <a:r>
              <a:rPr lang="ja-JP" smtClean="0"/>
              <a:t>第 </a:t>
            </a:r>
            <a:r>
              <a:rPr lang="en-US" smtClean="0"/>
              <a:t>2 </a:t>
            </a:r>
            <a:r>
              <a:rPr lang="ja-JP" smtClean="0"/>
              <a:t>レベル</a:t>
            </a:r>
          </a:p>
          <a:p>
            <a:pPr lvl="2"/>
            <a:r>
              <a:rPr lang="ja-JP" smtClean="0"/>
              <a:t>第 </a:t>
            </a:r>
            <a:r>
              <a:rPr lang="en-US" smtClean="0"/>
              <a:t>3 </a:t>
            </a:r>
            <a:r>
              <a:rPr lang="ja-JP" smtClean="0"/>
              <a:t>レベル</a:t>
            </a:r>
          </a:p>
          <a:p>
            <a:pPr lvl="3"/>
            <a:r>
              <a:rPr lang="ja-JP" smtClean="0"/>
              <a:t>第 </a:t>
            </a:r>
            <a:r>
              <a:rPr lang="en-US" smtClean="0"/>
              <a:t>4 </a:t>
            </a:r>
            <a:r>
              <a:rPr lang="ja-JP" smtClean="0"/>
              <a:t>レベル</a:t>
            </a:r>
          </a:p>
          <a:p>
            <a:pPr lvl="4"/>
            <a:r>
              <a:rPr lang="ja-JP" smtClean="0"/>
              <a:t>第 </a:t>
            </a:r>
            <a:r>
              <a:rPr lang="en-US" smtClean="0"/>
              <a:t>5 </a:t>
            </a:r>
            <a:r>
              <a:rPr lang="ja-JP" smtClean="0"/>
              <a:t>レベル</a:t>
            </a:r>
          </a:p>
        </p:txBody>
      </p:sp>
      <p:sp>
        <p:nvSpPr>
          <p:cNvPr id="2054" name="フッター プレースホルダ 5"/>
          <p:cNvSpPr>
            <a:spLocks noChangeArrowheads="1"/>
          </p:cNvSpPr>
          <p:nvPr>
            <p:ph type="ftr" sz="quarter" idx="4"/>
          </p:nvPr>
        </p:nvSpPr>
        <p:spPr bwMode="auto">
          <a:xfrm>
            <a:off x="0" y="9371013"/>
            <a:ext cx="2919413" cy="493712"/>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vl1pPr>
          </a:lstStyle>
          <a:p>
            <a:endParaRPr lang="ja-JP"/>
          </a:p>
        </p:txBody>
      </p:sp>
      <p:sp>
        <p:nvSpPr>
          <p:cNvPr id="2055" name="スライド番号プレースホルダ 6"/>
          <p:cNvSpPr>
            <a:spLocks noChangeArrowheads="1"/>
          </p:cNvSpPr>
          <p:nvPr>
            <p:ph type="sldNum" sz="quarter" idx="5"/>
          </p:nvPr>
        </p:nvSpPr>
        <p:spPr bwMode="auto">
          <a:xfrm>
            <a:off x="3814763" y="9371013"/>
            <a:ext cx="2919412" cy="493712"/>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fld id="{186E19EE-C66A-4833-8EE0-FBC93B262476}" type="slidenum">
              <a:rPr lang="en-US" altLang="ja-JP"/>
              <a:pPr/>
              <a:t>&lt;#&gt;</a:t>
            </a:fld>
            <a:endParaRPr lang="ja-JP"/>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Calibri" pitchFamily="34" charset="0"/>
        <a:ea typeface="ＭＳ Ｐゴシック" pitchFamily="50" charset="-128"/>
        <a:cs typeface="+mn-cs"/>
      </a:defRPr>
    </a:lvl1pPr>
    <a:lvl2pPr marL="457200" algn="l" rtl="0" fontAlgn="base">
      <a:spcBef>
        <a:spcPct val="30000"/>
      </a:spcBef>
      <a:spcAft>
        <a:spcPct val="0"/>
      </a:spcAft>
      <a:defRPr sz="1200" kern="1200">
        <a:solidFill>
          <a:schemeClr val="tx1"/>
        </a:solidFill>
        <a:latin typeface="Calibri" pitchFamily="34" charset="0"/>
        <a:ea typeface="ＭＳ Ｐゴシック" pitchFamily="50" charset="-128"/>
        <a:cs typeface="+mn-cs"/>
      </a:defRPr>
    </a:lvl2pPr>
    <a:lvl3pPr marL="914400" algn="l" rtl="0" fontAlgn="base">
      <a:spcBef>
        <a:spcPct val="30000"/>
      </a:spcBef>
      <a:spcAft>
        <a:spcPct val="0"/>
      </a:spcAft>
      <a:defRPr sz="1200" kern="1200">
        <a:solidFill>
          <a:schemeClr val="tx1"/>
        </a:solidFill>
        <a:latin typeface="Calibri" pitchFamily="34" charset="0"/>
        <a:ea typeface="ＭＳ Ｐゴシック" pitchFamily="50" charset="-128"/>
        <a:cs typeface="+mn-cs"/>
      </a:defRPr>
    </a:lvl3pPr>
    <a:lvl4pPr marL="1371600" algn="l" rtl="0" fontAlgn="base">
      <a:spcBef>
        <a:spcPct val="30000"/>
      </a:spcBef>
      <a:spcAft>
        <a:spcPct val="0"/>
      </a:spcAft>
      <a:defRPr sz="1200" kern="1200">
        <a:solidFill>
          <a:schemeClr val="tx1"/>
        </a:solidFill>
        <a:latin typeface="Calibri" pitchFamily="34" charset="0"/>
        <a:ea typeface="ＭＳ Ｐゴシック" pitchFamily="50" charset="-128"/>
        <a:cs typeface="+mn-cs"/>
      </a:defRPr>
    </a:lvl4pPr>
    <a:lvl5pPr marL="1828800" algn="l" rtl="0" fontAlgn="base">
      <a:spcBef>
        <a:spcPct val="30000"/>
      </a:spcBef>
      <a:spcAft>
        <a:spcPct val="0"/>
      </a:spcAft>
      <a:defRPr sz="1200" kern="1200">
        <a:solidFill>
          <a:schemeClr val="tx1"/>
        </a:solidFill>
        <a:latin typeface="Calibri" pitchFamily="34" charset="0"/>
        <a:ea typeface="ＭＳ Ｐゴシック"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pic>
        <p:nvPicPr>
          <p:cNvPr id="1026" name="Picture 3" descr="C:\Users\localnaka\Desktop\3.png"/>
          <p:cNvPicPr>
            <a:picLocks noChangeAspect="1" noChangeArrowheads="1"/>
          </p:cNvPicPr>
          <p:nvPr/>
        </p:nvPicPr>
        <p:blipFill>
          <a:blip r:embed="rId13"/>
          <a:srcRect/>
          <a:stretch>
            <a:fillRect/>
          </a:stretch>
        </p:blipFill>
        <p:spPr bwMode="auto">
          <a:xfrm>
            <a:off x="357188" y="285750"/>
            <a:ext cx="8286750" cy="5708650"/>
          </a:xfrm>
          <a:prstGeom prst="rect">
            <a:avLst/>
          </a:prstGeom>
          <a:noFill/>
          <a:ln w="9525">
            <a:noFill/>
            <a:miter lim="800000"/>
            <a:headEnd/>
            <a:tailEnd/>
          </a:ln>
        </p:spPr>
      </p:pic>
      <p:sp>
        <p:nvSpPr>
          <p:cNvPr id="1027" name="Rectangle 2"/>
          <p:cNvSpPr>
            <a:spLocks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smtClean="0"/>
              <a:t>マスタ テキストの書式設定</a:t>
            </a:r>
          </a:p>
          <a:p>
            <a:pPr lvl="1"/>
            <a:r>
              <a:rPr lang="ja-JP" smtClean="0"/>
              <a:t>第 </a:t>
            </a:r>
            <a:r>
              <a:rPr lang="ja-JP" altLang="ja-JP" smtClean="0"/>
              <a:t>2 </a:t>
            </a:r>
            <a:r>
              <a:rPr lang="ja-JP" smtClean="0"/>
              <a:t>レベル</a:t>
            </a:r>
          </a:p>
          <a:p>
            <a:pPr lvl="2"/>
            <a:r>
              <a:rPr lang="ja-JP" smtClean="0"/>
              <a:t>第 </a:t>
            </a:r>
            <a:r>
              <a:rPr lang="ja-JP" altLang="ja-JP" smtClean="0"/>
              <a:t>3 </a:t>
            </a:r>
            <a:r>
              <a:rPr lang="ja-JP" smtClean="0"/>
              <a:t>レベル</a:t>
            </a:r>
          </a:p>
          <a:p>
            <a:pPr lvl="3"/>
            <a:r>
              <a:rPr lang="ja-JP" smtClean="0"/>
              <a:t>第 </a:t>
            </a:r>
            <a:r>
              <a:rPr lang="ja-JP" altLang="ja-JP" smtClean="0"/>
              <a:t>4 </a:t>
            </a:r>
            <a:r>
              <a:rPr lang="ja-JP" smtClean="0"/>
              <a:t>レベル</a:t>
            </a:r>
          </a:p>
          <a:p>
            <a:pPr lvl="4"/>
            <a:r>
              <a:rPr lang="ja-JP" smtClean="0"/>
              <a:t>第 </a:t>
            </a:r>
            <a:r>
              <a:rPr lang="ja-JP" altLang="ja-JP" smtClean="0"/>
              <a:t>5 </a:t>
            </a:r>
            <a:r>
              <a:rPr lang="ja-JP" smtClean="0"/>
              <a:t>レベル</a:t>
            </a:r>
          </a:p>
        </p:txBody>
      </p:sp>
      <p:sp>
        <p:nvSpPr>
          <p:cNvPr id="1029"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p:spPr>
        <p:txBody>
          <a:bodyPr anchor="ctr"/>
          <a:lstStyle/>
          <a:p>
            <a:pPr algn="ctr"/>
            <a:r>
              <a:rPr lang="ja-JP" sz="2300">
                <a:solidFill>
                  <a:schemeClr val="tx2"/>
                </a:solidFill>
              </a:rPr>
              <a:t>わんくま同盟 大阪勉強会 </a:t>
            </a:r>
            <a:r>
              <a:rPr lang="en-US" sz="2300">
                <a:solidFill>
                  <a:schemeClr val="tx2"/>
                </a:solidFill>
              </a:rPr>
              <a:t>#17</a:t>
            </a:r>
          </a:p>
        </p:txBody>
      </p:sp>
      <p:pic>
        <p:nvPicPr>
          <p:cNvPr id="1030" name="Picture 2" descr="C:\Users\localnaka\Desktop\名称未設定1.png"/>
          <p:cNvPicPr>
            <a:picLocks noChangeAspect="1" noChangeArrowheads="1"/>
          </p:cNvPicPr>
          <p:nvPr/>
        </p:nvPicPr>
        <p:blipFill>
          <a:blip r:embed="rId14"/>
          <a:srcRect/>
          <a:stretch>
            <a:fillRect/>
          </a:stretch>
        </p:blipFill>
        <p:spPr bwMode="auto">
          <a:xfrm>
            <a:off x="428625" y="6164263"/>
            <a:ext cx="1643063" cy="5730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fontAlgn="base">
        <a:spcBef>
          <a:spcPct val="0"/>
        </a:spcBef>
        <a:spcAft>
          <a:spcPct val="0"/>
        </a:spcAft>
        <a:defRPr sz="2400">
          <a:solidFill>
            <a:schemeClr val="tx2"/>
          </a:solidFill>
          <a:latin typeface="+mj-lt"/>
          <a:ea typeface="+mj-ea"/>
          <a:cs typeface="+mj-cs"/>
        </a:defRPr>
      </a:lvl1pPr>
      <a:lvl2pPr algn="ctr" rtl="0" fontAlgn="base">
        <a:spcBef>
          <a:spcPct val="0"/>
        </a:spcBef>
        <a:spcAft>
          <a:spcPct val="0"/>
        </a:spcAft>
        <a:defRPr sz="2400">
          <a:solidFill>
            <a:schemeClr val="tx2"/>
          </a:solidFill>
          <a:latin typeface="Arial" pitchFamily="34" charset="0"/>
          <a:ea typeface="ＭＳ Ｐゴシック" pitchFamily="50" charset="-128"/>
        </a:defRPr>
      </a:lvl2pPr>
      <a:lvl3pPr algn="ctr" rtl="0" fontAlgn="base">
        <a:spcBef>
          <a:spcPct val="0"/>
        </a:spcBef>
        <a:spcAft>
          <a:spcPct val="0"/>
        </a:spcAft>
        <a:defRPr sz="2400">
          <a:solidFill>
            <a:schemeClr val="tx2"/>
          </a:solidFill>
          <a:latin typeface="Arial" pitchFamily="34" charset="0"/>
          <a:ea typeface="ＭＳ Ｐゴシック" pitchFamily="50" charset="-128"/>
        </a:defRPr>
      </a:lvl3pPr>
      <a:lvl4pPr algn="ctr" rtl="0" fontAlgn="base">
        <a:spcBef>
          <a:spcPct val="0"/>
        </a:spcBef>
        <a:spcAft>
          <a:spcPct val="0"/>
        </a:spcAft>
        <a:defRPr sz="2400">
          <a:solidFill>
            <a:schemeClr val="tx2"/>
          </a:solidFill>
          <a:latin typeface="Arial" pitchFamily="34" charset="0"/>
          <a:ea typeface="ＭＳ Ｐゴシック" pitchFamily="50" charset="-128"/>
        </a:defRPr>
      </a:lvl4pPr>
      <a:lvl5pPr algn="ctr" rtl="0" fontAlgn="base">
        <a:spcBef>
          <a:spcPct val="0"/>
        </a:spcBef>
        <a:spcAft>
          <a:spcPct val="0"/>
        </a:spcAft>
        <a:defRPr sz="2400">
          <a:solidFill>
            <a:schemeClr val="tx2"/>
          </a:solidFill>
          <a:latin typeface="Arial" pitchFamily="34" charset="0"/>
          <a:ea typeface="ＭＳ Ｐゴシック" pitchFamily="50" charset="-128"/>
        </a:defRPr>
      </a:lvl5pPr>
      <a:lvl6pPr marL="457200" algn="ctr" rtl="0" fontAlgn="base">
        <a:spcBef>
          <a:spcPct val="0"/>
        </a:spcBef>
        <a:spcAft>
          <a:spcPct val="0"/>
        </a:spcAft>
        <a:defRPr sz="2400">
          <a:solidFill>
            <a:schemeClr val="tx2"/>
          </a:solidFill>
          <a:latin typeface="Arial" pitchFamily="34" charset="0"/>
          <a:ea typeface="ＭＳ Ｐゴシック" pitchFamily="50" charset="-128"/>
        </a:defRPr>
      </a:lvl6pPr>
      <a:lvl7pPr marL="914400" algn="ctr" rtl="0" fontAlgn="base">
        <a:spcBef>
          <a:spcPct val="0"/>
        </a:spcBef>
        <a:spcAft>
          <a:spcPct val="0"/>
        </a:spcAft>
        <a:defRPr sz="2400">
          <a:solidFill>
            <a:schemeClr val="tx2"/>
          </a:solidFill>
          <a:latin typeface="Arial" pitchFamily="34" charset="0"/>
          <a:ea typeface="ＭＳ Ｐゴシック" pitchFamily="50" charset="-128"/>
        </a:defRPr>
      </a:lvl7pPr>
      <a:lvl8pPr marL="1371600" algn="ctr" rtl="0" fontAlgn="base">
        <a:spcBef>
          <a:spcPct val="0"/>
        </a:spcBef>
        <a:spcAft>
          <a:spcPct val="0"/>
        </a:spcAft>
        <a:defRPr sz="2400">
          <a:solidFill>
            <a:schemeClr val="tx2"/>
          </a:solidFill>
          <a:latin typeface="Arial" pitchFamily="34" charset="0"/>
          <a:ea typeface="ＭＳ Ｐゴシック" pitchFamily="50" charset="-128"/>
        </a:defRPr>
      </a:lvl8pPr>
      <a:lvl9pPr marL="1828800" algn="ctr" rtl="0" fontAlgn="base">
        <a:spcBef>
          <a:spcPct val="0"/>
        </a:spcBef>
        <a:spcAft>
          <a:spcPct val="0"/>
        </a:spcAft>
        <a:defRPr sz="2400">
          <a:solidFill>
            <a:schemeClr val="tx2"/>
          </a:solidFill>
          <a:latin typeface="Arial" pitchFamily="34" charset="0"/>
          <a:ea typeface="ＭＳ Ｐゴシック" pitchFamily="50" charset="-128"/>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ea typeface="+mn-ea"/>
        </a:defRPr>
      </a:lvl2pPr>
      <a:lvl3pPr marL="1143000" indent="-228600" algn="l" rtl="0" fontAlgn="base">
        <a:spcBef>
          <a:spcPct val="20000"/>
        </a:spcBef>
        <a:spcAft>
          <a:spcPct val="0"/>
        </a:spcAft>
        <a:buChar char="•"/>
        <a:defRPr sz="2400">
          <a:solidFill>
            <a:schemeClr val="tx1"/>
          </a:solidFill>
          <a:latin typeface="+mn-lt"/>
          <a:ea typeface="+mn-ea"/>
        </a:defRPr>
      </a:lvl3pPr>
      <a:lvl4pPr marL="1600200" indent="-228600" algn="l" rtl="0" fontAlgn="base">
        <a:spcBef>
          <a:spcPct val="20000"/>
        </a:spcBef>
        <a:spcAft>
          <a:spcPct val="0"/>
        </a:spcAft>
        <a:buChar char="–"/>
        <a:defRPr sz="2000">
          <a:solidFill>
            <a:schemeClr val="tx1"/>
          </a:solidFill>
          <a:latin typeface="+mn-lt"/>
          <a:ea typeface="+mn-ea"/>
        </a:defRPr>
      </a:lvl4pPr>
      <a:lvl5pPr marL="2057400" indent="-228600" algn="l" rtl="0" fontAlgn="base">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WordArt 2" descr="ドラえもんの世界をオブジェクト指向で"/>
          <p:cNvSpPr>
            <a:spLocks noChangeArrowheads="1" noChangeShapeType="1"/>
          </p:cNvSpPr>
          <p:nvPr/>
        </p:nvSpPr>
        <p:spPr bwMode="auto">
          <a:xfrm>
            <a:off x="1187450" y="1484313"/>
            <a:ext cx="6911975" cy="1295400"/>
          </a:xfrm>
          <a:prstGeom prst="rect">
            <a:avLst/>
          </a:prstGeom>
        </p:spPr>
        <p:txBody>
          <a:bodyPr wrap="none" fromWordArt="1">
            <a:prstTxWarp prst="textPlain">
              <a:avLst>
                <a:gd name="adj" fmla="val 50000"/>
              </a:avLst>
            </a:prstTxWarp>
          </a:bodyPr>
          <a:lstStyle/>
          <a:p>
            <a:pPr algn="ctr"/>
            <a:r>
              <a:rPr lang="ja-JP" altLang="en-US" sz="7200" kern="10" spc="1441">
                <a:ln w="25400" cap="flat" cmpd="sng">
                  <a:solidFill>
                    <a:srgbClr val="FFFFFF"/>
                  </a:solidFill>
                  <a:round/>
                  <a:headEnd/>
                  <a:tailEnd/>
                </a:ln>
                <a:gradFill rotWithShape="1">
                  <a:gsLst>
                    <a:gs pos="0">
                      <a:srgbClr val="FF0000"/>
                    </a:gs>
                    <a:gs pos="100000">
                      <a:srgbClr val="FF0000">
                        <a:gamma/>
                        <a:tint val="94118"/>
                        <a:invGamma/>
                      </a:srgbClr>
                    </a:gs>
                  </a:gsLst>
                  <a:lin ang="5400000" scaled="1"/>
                </a:gradFill>
                <a:effectLst>
                  <a:outerShdw dist="45791" dir="3378596" algn="ctr" rotWithShape="0">
                    <a:srgbClr val="4D4D4D">
                      <a:alpha val="79999"/>
                    </a:srgbClr>
                  </a:outerShdw>
                </a:effectLst>
                <a:latin typeface="HG創英角ﾎﾟｯﾌﾟ体"/>
                <a:ea typeface="HG創英角ﾎﾟｯﾌﾟ体"/>
              </a:rPr>
              <a:t>設計時の見落とし</a:t>
            </a:r>
          </a:p>
        </p:txBody>
      </p:sp>
      <p:sp>
        <p:nvSpPr>
          <p:cNvPr id="3075" name="WordArt 3" descr="ドラえもんの世界をオブジェクト指向で"/>
          <p:cNvSpPr>
            <a:spLocks noChangeArrowheads="1" noChangeShapeType="1"/>
          </p:cNvSpPr>
          <p:nvPr/>
        </p:nvSpPr>
        <p:spPr bwMode="auto">
          <a:xfrm>
            <a:off x="1908175" y="4724400"/>
            <a:ext cx="5219700" cy="590550"/>
          </a:xfrm>
          <a:prstGeom prst="rect">
            <a:avLst/>
          </a:prstGeom>
        </p:spPr>
        <p:txBody>
          <a:bodyPr wrap="none" fromWordArt="1">
            <a:prstTxWarp prst="textPlain">
              <a:avLst>
                <a:gd name="adj" fmla="val 50000"/>
              </a:avLst>
            </a:prstTxWarp>
          </a:bodyPr>
          <a:lstStyle/>
          <a:p>
            <a:pPr algn="ctr"/>
            <a:r>
              <a:rPr lang="en-US" altLang="ja-JP" sz="7200" kern="10" spc="144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Lv</a:t>
            </a:r>
            <a:r>
              <a:rPr lang="ja-JP" altLang="en-US" sz="7200" kern="10" spc="144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３くまー</a:t>
            </a:r>
            <a:r>
              <a:rPr lang="en-US" altLang="ja-JP" sz="7200" kern="10" spc="144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by</a:t>
            </a:r>
            <a:r>
              <a:rPr lang="ja-JP" altLang="en-US" sz="7200" kern="10" spc="144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やじゅ</a:t>
            </a:r>
          </a:p>
        </p:txBody>
      </p:sp>
      <p:sp>
        <p:nvSpPr>
          <p:cNvPr id="3076" name="WordArt 4" descr="ドラえもんの世界をオブジェクト指向で"/>
          <p:cNvSpPr>
            <a:spLocks noChangeArrowheads="1" noChangeShapeType="1"/>
          </p:cNvSpPr>
          <p:nvPr/>
        </p:nvSpPr>
        <p:spPr bwMode="auto">
          <a:xfrm>
            <a:off x="1763713" y="2997200"/>
            <a:ext cx="5702300" cy="406400"/>
          </a:xfrm>
          <a:prstGeom prst="rect">
            <a:avLst/>
          </a:prstGeom>
        </p:spPr>
        <p:txBody>
          <a:bodyPr wrap="none" fromWordArt="1">
            <a:prstTxWarp prst="textPlain">
              <a:avLst>
                <a:gd name="adj" fmla="val 50000"/>
              </a:avLst>
            </a:prstTxWarp>
          </a:bodyPr>
          <a:lstStyle/>
          <a:p>
            <a:pPr algn="ctr"/>
            <a:r>
              <a:rPr lang="en-US" altLang="ja-JP" sz="3200" kern="10" spc="640" normalizeH="1">
                <a:ln w="25400" cap="flat" cmpd="sng">
                  <a:solidFill>
                    <a:srgbClr val="FFFFFF"/>
                  </a:solidFill>
                  <a:round/>
                  <a:headEnd/>
                  <a:tailEnd/>
                </a:ln>
                <a:solidFill>
                  <a:srgbClr val="008000"/>
                </a:solidFill>
                <a:effectLst>
                  <a:outerShdw dist="45791" dir="3378596" algn="ctr" rotWithShape="0">
                    <a:srgbClr val="4D4D4D">
                      <a:alpha val="79999"/>
                    </a:srgbClr>
                  </a:outerShdw>
                </a:effectLst>
                <a:latin typeface="HGS創英角ﾎﾟｯﾌﾟ体"/>
                <a:ea typeface="HGS創英角ﾎﾟｯﾌﾟ体"/>
              </a:rPr>
              <a:t>Google</a:t>
            </a:r>
            <a:r>
              <a:rPr lang="ja-JP" altLang="en-US" sz="3200" kern="10" spc="640" normalizeH="1">
                <a:ln w="25400" cap="flat" cmpd="sng">
                  <a:solidFill>
                    <a:srgbClr val="FFFFFF"/>
                  </a:solidFill>
                  <a:round/>
                  <a:headEnd/>
                  <a:tailEnd/>
                </a:ln>
                <a:solidFill>
                  <a:srgbClr val="008000"/>
                </a:solidFill>
                <a:effectLst>
                  <a:outerShdw dist="45791" dir="3378596" algn="ctr" rotWithShape="0">
                    <a:srgbClr val="4D4D4D">
                      <a:alpha val="79999"/>
                    </a:srgbClr>
                  </a:outerShdw>
                </a:effectLst>
                <a:latin typeface="HGS創英角ﾎﾟｯﾌﾟ体"/>
                <a:ea typeface="HGS創英角ﾎﾟｯﾌﾟ体"/>
              </a:rPr>
              <a:t>先生も教えてはくれない</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WordArt 2" descr="ドラえもんの世界をオブジェクト指向で"/>
          <p:cNvSpPr>
            <a:spLocks noChangeArrowheads="1" noChangeShapeType="1"/>
          </p:cNvSpPr>
          <p:nvPr/>
        </p:nvSpPr>
        <p:spPr bwMode="auto">
          <a:xfrm>
            <a:off x="1476375" y="692150"/>
            <a:ext cx="6407150" cy="936625"/>
          </a:xfrm>
          <a:prstGeom prst="rect">
            <a:avLst/>
          </a:prstGeom>
        </p:spPr>
        <p:txBody>
          <a:bodyPr wrap="none" fromWordArt="1">
            <a:prstTxWarp prst="textPlain">
              <a:avLst>
                <a:gd name="adj" fmla="val 50000"/>
              </a:avLst>
            </a:prstTxWarp>
          </a:bodyPr>
          <a:lstStyle/>
          <a:p>
            <a:pPr algn="ctr"/>
            <a:r>
              <a:rPr lang="ja-JP" altLang="en-US" sz="6000" kern="10" spc="1201">
                <a:ln w="25400"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モーダル／モードレス画面について</a:t>
            </a:r>
          </a:p>
        </p:txBody>
      </p:sp>
      <p:sp>
        <p:nvSpPr>
          <p:cNvPr id="12291" name="Rectangle 3"/>
          <p:cNvSpPr>
            <a:spLocks noChangeArrowheads="1"/>
          </p:cNvSpPr>
          <p:nvPr/>
        </p:nvSpPr>
        <p:spPr bwMode="auto">
          <a:xfrm>
            <a:off x="615950" y="2063750"/>
            <a:ext cx="7921625" cy="3381375"/>
          </a:xfrm>
          <a:prstGeom prst="rect">
            <a:avLst/>
          </a:prstGeom>
          <a:noFill/>
          <a:ln w="9525">
            <a:noFill/>
            <a:miter lim="800000"/>
            <a:headEnd/>
            <a:tailEnd/>
          </a:ln>
          <a:effectLst/>
        </p:spPr>
        <p:txBody>
          <a:bodyPr/>
          <a:lstStyle/>
          <a:p>
            <a:pPr marL="342900" indent="-342900">
              <a:spcBef>
                <a:spcPct val="20000"/>
              </a:spcBef>
            </a:pPr>
            <a:r>
              <a:rPr lang="ja-JP" sz="2400">
                <a:ea typeface="HGS創英角ﾎﾟｯﾌﾟ体" pitchFamily="50" charset="-128"/>
              </a:rPr>
              <a:t>モーダル　</a:t>
            </a:r>
            <a:br>
              <a:rPr lang="ja-JP" sz="2400">
                <a:ea typeface="HGS創英角ﾎﾟｯﾌﾟ体" pitchFamily="50" charset="-128"/>
              </a:rPr>
            </a:br>
            <a:r>
              <a:rPr lang="ja-JP" sz="2400">
                <a:ea typeface="HGS創英角ﾎﾟｯﾌﾟ体" pitchFamily="50" charset="-128"/>
              </a:rPr>
              <a:t>一度開いた画面は閉じるまで、他の操作ができない</a:t>
            </a:r>
            <a:br>
              <a:rPr lang="ja-JP" sz="2400">
                <a:ea typeface="HGS創英角ﾎﾟｯﾌﾟ体" pitchFamily="50" charset="-128"/>
              </a:rPr>
            </a:br>
            <a:endParaRPr lang="ja-JP" sz="1600">
              <a:ea typeface="HGS創英角ﾎﾟｯﾌﾟ体" pitchFamily="50" charset="-128"/>
            </a:endParaRPr>
          </a:p>
          <a:p>
            <a:pPr marL="342900" indent="-342900">
              <a:spcBef>
                <a:spcPct val="20000"/>
              </a:spcBef>
            </a:pPr>
            <a:r>
              <a:rPr lang="ja-JP" sz="2000">
                <a:ea typeface="HGS創英角ﾎﾟｯﾌﾟ体" pitchFamily="50" charset="-128"/>
              </a:rPr>
              <a:t>　メリット  ･･･  表示中は状態が変更されないため、システム的</a:t>
            </a:r>
          </a:p>
          <a:p>
            <a:pPr marL="342900" indent="-342900">
              <a:spcBef>
                <a:spcPct val="20000"/>
              </a:spcBef>
            </a:pPr>
            <a:r>
              <a:rPr lang="ja-JP" sz="2000">
                <a:ea typeface="HGS創英角ﾎﾟｯﾌﾟ体" pitchFamily="50" charset="-128"/>
              </a:rPr>
              <a:t>　　　　　　　　に同期が取れる。最前面に表示されることに</a:t>
            </a:r>
          </a:p>
          <a:p>
            <a:pPr marL="342900" indent="-342900">
              <a:spcBef>
                <a:spcPct val="20000"/>
              </a:spcBef>
            </a:pPr>
            <a:r>
              <a:rPr lang="ja-JP" sz="2000">
                <a:ea typeface="HGS創英角ﾎﾟｯﾌﾟ体" pitchFamily="50" charset="-128"/>
              </a:rPr>
              <a:t>　　　　　　　　より、ユーザーが認知しやすいだけでなく、</a:t>
            </a:r>
          </a:p>
          <a:p>
            <a:pPr marL="342900" indent="-342900">
              <a:spcBef>
                <a:spcPct val="20000"/>
              </a:spcBef>
            </a:pPr>
            <a:r>
              <a:rPr lang="ja-JP" sz="2000">
                <a:ea typeface="HGS創英角ﾎﾟｯﾌﾟ体" pitchFamily="50" charset="-128"/>
              </a:rPr>
              <a:t>　　　　　　　　ユーザーに参照や入力を確実に行わせられる。 </a:t>
            </a:r>
          </a:p>
          <a:p>
            <a:pPr marL="342900" indent="-342900">
              <a:spcBef>
                <a:spcPct val="20000"/>
              </a:spcBef>
            </a:pPr>
            <a:r>
              <a:rPr lang="ja-JP" sz="2000">
                <a:ea typeface="HGS創英角ﾎﾟｯﾌﾟ体" pitchFamily="50" charset="-128"/>
              </a:rPr>
              <a:t>   デメリット･･･ 一旦画面を閉じないと他の操作が出来ない</a:t>
            </a:r>
          </a:p>
          <a:p>
            <a:pPr marL="342900" indent="-342900">
              <a:spcBef>
                <a:spcPct val="20000"/>
              </a:spcBef>
            </a:pPr>
            <a:r>
              <a:rPr lang="ja-JP" sz="2000">
                <a:ea typeface="HGS創英角ﾎﾟｯﾌﾟ体" pitchFamily="50" charset="-128"/>
              </a:rPr>
              <a:t>　　　　　　　　操作性が不便になる</a:t>
            </a:r>
            <a:endParaRPr lang="ja-JP" sz="1600">
              <a:solidFill>
                <a:schemeClr val="accent2"/>
              </a:solidFill>
              <a:ea typeface="HG創英角ﾎﾟｯﾌﾟ体" pitchFamily="49" charset="-12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WordArt 2" descr="ドラえもんの世界をオブジェクト指向で"/>
          <p:cNvSpPr>
            <a:spLocks noChangeArrowheads="1" noChangeShapeType="1"/>
          </p:cNvSpPr>
          <p:nvPr/>
        </p:nvSpPr>
        <p:spPr bwMode="auto">
          <a:xfrm>
            <a:off x="1476375" y="692150"/>
            <a:ext cx="6407150" cy="936625"/>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モーダル／モードレス画面について</a:t>
            </a:r>
          </a:p>
        </p:txBody>
      </p:sp>
      <p:sp>
        <p:nvSpPr>
          <p:cNvPr id="13315" name="Rectangle 3"/>
          <p:cNvSpPr>
            <a:spLocks noChangeArrowheads="1"/>
          </p:cNvSpPr>
          <p:nvPr/>
        </p:nvSpPr>
        <p:spPr bwMode="auto">
          <a:xfrm>
            <a:off x="612775" y="1628775"/>
            <a:ext cx="7921625" cy="3744913"/>
          </a:xfrm>
          <a:prstGeom prst="rect">
            <a:avLst/>
          </a:prstGeom>
          <a:noFill/>
          <a:ln w="9525">
            <a:noFill/>
            <a:miter lim="800000"/>
            <a:headEnd/>
            <a:tailEnd/>
          </a:ln>
          <a:effectLst/>
        </p:spPr>
        <p:txBody>
          <a:bodyPr/>
          <a:lstStyle/>
          <a:p>
            <a:pPr marL="342900" indent="-342900">
              <a:spcBef>
                <a:spcPct val="20000"/>
              </a:spcBef>
            </a:pPr>
            <a:r>
              <a:rPr lang="ja-JP" sz="2400">
                <a:ea typeface="HGS創英角ﾎﾟｯﾌﾟ体" pitchFamily="50" charset="-128"/>
              </a:rPr>
              <a:t>モードレス　</a:t>
            </a:r>
            <a:br>
              <a:rPr lang="ja-JP" sz="2400">
                <a:ea typeface="HGS創英角ﾎﾟｯﾌﾟ体" pitchFamily="50" charset="-128"/>
              </a:rPr>
            </a:br>
            <a:r>
              <a:rPr lang="ja-JP" sz="2400">
                <a:ea typeface="HGS創英角ﾎﾟｯﾌﾟ体" pitchFamily="50" charset="-128"/>
              </a:rPr>
              <a:t>一度開いた画面を閉じなくても、他の操作ができる</a:t>
            </a:r>
            <a:br>
              <a:rPr lang="ja-JP" sz="2400">
                <a:ea typeface="HGS創英角ﾎﾟｯﾌﾟ体" pitchFamily="50" charset="-128"/>
              </a:rPr>
            </a:br>
            <a:endParaRPr lang="ja-JP" sz="1600">
              <a:ea typeface="HGS創英角ﾎﾟｯﾌﾟ体" pitchFamily="50" charset="-128"/>
            </a:endParaRPr>
          </a:p>
          <a:p>
            <a:pPr marL="342900" indent="-342900">
              <a:spcBef>
                <a:spcPct val="20000"/>
              </a:spcBef>
            </a:pPr>
            <a:r>
              <a:rPr lang="ja-JP" sz="2000">
                <a:ea typeface="HGS創英角ﾎﾟｯﾌﾟ体" pitchFamily="50" charset="-128"/>
              </a:rPr>
              <a:t>　メリット　･･･ 画面を閉じなくても、ユーザーの操作を制限</a:t>
            </a:r>
          </a:p>
          <a:p>
            <a:pPr marL="342900" indent="-342900">
              <a:spcBef>
                <a:spcPct val="20000"/>
              </a:spcBef>
            </a:pPr>
            <a:r>
              <a:rPr lang="ja-JP" sz="2000">
                <a:ea typeface="HGS創英角ﾎﾟｯﾌﾟ体" pitchFamily="50" charset="-128"/>
              </a:rPr>
              <a:t>　　　　　　　　しないため、快適な操作性ができる。</a:t>
            </a:r>
            <a:br>
              <a:rPr lang="ja-JP" sz="2000">
                <a:ea typeface="HGS創英角ﾎﾟｯﾌﾟ体" pitchFamily="50" charset="-128"/>
              </a:rPr>
            </a:br>
            <a:r>
              <a:rPr lang="ja-JP" sz="2000">
                <a:ea typeface="HGS創英角ﾎﾟｯﾌﾟ体" pitchFamily="50" charset="-128"/>
              </a:rPr>
              <a:t>　　　　　　  </a:t>
            </a:r>
            <a:r>
              <a:rPr lang="ja-JP" sz="2000">
                <a:solidFill>
                  <a:schemeClr val="accent2"/>
                </a:solidFill>
                <a:ea typeface="HGS創英角ﾎﾟｯﾌﾟ体" pitchFamily="50" charset="-128"/>
              </a:rPr>
              <a:t>表示中でも状態が変更できる。</a:t>
            </a:r>
          </a:p>
          <a:p>
            <a:pPr marL="342900" indent="-342900">
              <a:spcBef>
                <a:spcPct val="20000"/>
              </a:spcBef>
            </a:pPr>
            <a:r>
              <a:rPr lang="ja-JP" sz="2000">
                <a:ea typeface="HGS創英角ﾎﾟｯﾌﾟ体" pitchFamily="50" charset="-128"/>
              </a:rPr>
              <a:t>　デメリット･･･ 表示中でも状態が変更できてしまうため、</a:t>
            </a:r>
          </a:p>
          <a:p>
            <a:pPr marL="342900" indent="-342900">
              <a:spcBef>
                <a:spcPct val="20000"/>
              </a:spcBef>
            </a:pPr>
            <a:r>
              <a:rPr lang="ja-JP" sz="2000">
                <a:ea typeface="HGS創英角ﾎﾟｯﾌﾟ体" pitchFamily="50" charset="-128"/>
              </a:rPr>
              <a:t>　　　　　　　　システム的に同期が取るのが大変になる。</a:t>
            </a:r>
            <a:br>
              <a:rPr lang="ja-JP" sz="2000">
                <a:ea typeface="HGS創英角ﾎﾟｯﾌﾟ体" pitchFamily="50" charset="-128"/>
              </a:rPr>
            </a:br>
            <a:r>
              <a:rPr lang="ja-JP" sz="2000">
                <a:ea typeface="HGS創英角ﾎﾟｯﾌﾟ体" pitchFamily="50" charset="-128"/>
              </a:rPr>
              <a:t>　　　　　　  他の操作ができる反面、他の操作をすると画面</a:t>
            </a:r>
          </a:p>
          <a:p>
            <a:pPr marL="342900" indent="-342900">
              <a:spcBef>
                <a:spcPct val="20000"/>
              </a:spcBef>
            </a:pPr>
            <a:r>
              <a:rPr lang="ja-JP" sz="2000">
                <a:ea typeface="HGS創英角ﾎﾟｯﾌﾟ体" pitchFamily="50" charset="-128"/>
              </a:rPr>
              <a:t>　　　　　　　　が背後に隠れてしまう 。 </a:t>
            </a:r>
          </a:p>
          <a:p>
            <a:pPr marL="342900" indent="-342900">
              <a:spcBef>
                <a:spcPct val="20000"/>
              </a:spcBef>
            </a:pPr>
            <a:r>
              <a:rPr lang="ja-JP" sz="2000">
                <a:ea typeface="HGS創英角ﾎﾟｯﾌﾟ体" pitchFamily="50" charset="-128"/>
              </a:rPr>
              <a:t>　　　</a:t>
            </a:r>
            <a:r>
              <a:rPr lang="ja-JP" sz="2000">
                <a:solidFill>
                  <a:schemeClr val="accent2"/>
                </a:solidFill>
                <a:ea typeface="HGS創英角ﾎﾟｯﾌﾟ体" pitchFamily="50" charset="-128"/>
              </a:rPr>
              <a:t>（※メモ帳の検索画面のように前面表示にすることは可能）</a:t>
            </a:r>
            <a:r>
              <a:rPr lang="ja-JP" sz="2000">
                <a:ea typeface="HGS創英角ﾎﾟｯﾌﾟ体" pitchFamily="50" charset="-128"/>
              </a:rPr>
              <a:t> </a:t>
            </a:r>
            <a:endParaRPr lang="ja-JP" sz="1600">
              <a:solidFill>
                <a:schemeClr val="accent2"/>
              </a:solidFill>
              <a:ea typeface="HG創英角ﾎﾟｯﾌﾟ体" pitchFamily="49" charset="-128"/>
            </a:endParaRPr>
          </a:p>
        </p:txBody>
      </p:sp>
      <p:sp>
        <p:nvSpPr>
          <p:cNvPr id="13316" name="Rectangle 4"/>
          <p:cNvSpPr>
            <a:spLocks noChangeArrowheads="1"/>
          </p:cNvSpPr>
          <p:nvPr/>
        </p:nvSpPr>
        <p:spPr bwMode="auto">
          <a:xfrm>
            <a:off x="971550" y="5445125"/>
            <a:ext cx="7345363" cy="647700"/>
          </a:xfrm>
          <a:prstGeom prst="rect">
            <a:avLst/>
          </a:prstGeom>
          <a:noFill/>
          <a:ln w="9525">
            <a:noFill/>
            <a:miter lim="800000"/>
            <a:headEnd/>
            <a:tailEnd/>
          </a:ln>
          <a:effectLst/>
        </p:spPr>
        <p:txBody>
          <a:bodyPr/>
          <a:lstStyle/>
          <a:p>
            <a:pPr marL="342900" indent="-342900">
              <a:spcBef>
                <a:spcPct val="20000"/>
              </a:spcBef>
            </a:pPr>
            <a:r>
              <a:rPr lang="ja-JP">
                <a:solidFill>
                  <a:srgbClr val="008000"/>
                </a:solidFill>
                <a:ea typeface="HGS創英角ﾎﾟｯﾌﾟ体" pitchFamily="50" charset="-128"/>
              </a:rPr>
              <a:t>モードレスでもアクティブイベントやタイマーなどを使い擬似的に</a:t>
            </a:r>
          </a:p>
          <a:p>
            <a:pPr marL="342900" indent="-342900">
              <a:spcBef>
                <a:spcPct val="20000"/>
              </a:spcBef>
            </a:pPr>
            <a:r>
              <a:rPr lang="ja-JP">
                <a:solidFill>
                  <a:srgbClr val="008000"/>
                </a:solidFill>
                <a:ea typeface="HGS創英角ﾎﾟｯﾌﾟ体" pitchFamily="50" charset="-128"/>
              </a:rPr>
              <a:t>モーダル化することで、両方のメリットを享受できたりします。</a:t>
            </a:r>
            <a:endParaRPr lang="ja-JP" sz="1600">
              <a:solidFill>
                <a:srgbClr val="008000"/>
              </a:solidFill>
              <a:ea typeface="HG創英角ﾎﾟｯﾌﾟ体" pitchFamily="49" charset="-12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WordArt 2" descr="ドラえもんの世界をオブジェクト指向で"/>
          <p:cNvSpPr>
            <a:spLocks noChangeArrowheads="1" noChangeShapeType="1"/>
          </p:cNvSpPr>
          <p:nvPr/>
        </p:nvSpPr>
        <p:spPr bwMode="auto">
          <a:xfrm>
            <a:off x="2052638" y="765175"/>
            <a:ext cx="4895850"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メッセージ出力について</a:t>
            </a:r>
          </a:p>
        </p:txBody>
      </p:sp>
      <p:sp>
        <p:nvSpPr>
          <p:cNvPr id="14339" name="Rectangle 3"/>
          <p:cNvSpPr>
            <a:spLocks noChangeArrowheads="1"/>
          </p:cNvSpPr>
          <p:nvPr/>
        </p:nvSpPr>
        <p:spPr bwMode="auto">
          <a:xfrm>
            <a:off x="684213" y="1844675"/>
            <a:ext cx="7777162" cy="4249738"/>
          </a:xfrm>
          <a:prstGeom prst="rect">
            <a:avLst/>
          </a:prstGeom>
          <a:noFill/>
          <a:ln w="9525">
            <a:noFill/>
            <a:miter lim="800000"/>
            <a:headEnd/>
            <a:tailEnd/>
          </a:ln>
          <a:effectLst/>
        </p:spPr>
        <p:txBody>
          <a:bodyPr/>
          <a:lstStyle/>
          <a:p>
            <a:pPr marL="342900" indent="-342900">
              <a:spcBef>
                <a:spcPct val="20000"/>
              </a:spcBef>
            </a:pPr>
            <a:r>
              <a:rPr lang="ja-JP" sz="2400">
                <a:solidFill>
                  <a:schemeClr val="accent2"/>
                </a:solidFill>
                <a:ea typeface="HG創英角ﾎﾟｯﾌﾟ体" pitchFamily="49" charset="-128"/>
              </a:rPr>
              <a:t>・わずらわしさ</a:t>
            </a:r>
            <a:br>
              <a:rPr lang="ja-JP" sz="2400">
                <a:solidFill>
                  <a:schemeClr val="accent2"/>
                </a:solidFill>
                <a:ea typeface="HG創英角ﾎﾟｯﾌﾟ体" pitchFamily="49" charset="-128"/>
              </a:rPr>
            </a:br>
            <a:r>
              <a:rPr lang="ja-JP" sz="2000">
                <a:ea typeface="HG創英角ﾎﾟｯﾌﾟ体" pitchFamily="49" charset="-128"/>
              </a:rPr>
              <a:t>「登録しました。」／「修正しました。」など、</a:t>
            </a:r>
          </a:p>
          <a:p>
            <a:pPr marL="342900" indent="-342900">
              <a:spcBef>
                <a:spcPct val="20000"/>
              </a:spcBef>
            </a:pPr>
            <a:r>
              <a:rPr lang="ja-JP" sz="2000">
                <a:ea typeface="HG創英角ﾎﾟｯﾌﾟ体" pitchFamily="49" charset="-128"/>
              </a:rPr>
              <a:t>　よく出るメッセージはダイアログで出すとわずらわしい場合</a:t>
            </a:r>
          </a:p>
          <a:p>
            <a:pPr marL="342900" indent="-342900">
              <a:spcBef>
                <a:spcPct val="20000"/>
              </a:spcBef>
            </a:pPr>
            <a:r>
              <a:rPr lang="ja-JP" sz="2000">
                <a:ea typeface="HG創英角ﾎﾟｯﾌﾟ体" pitchFamily="49" charset="-128"/>
              </a:rPr>
              <a:t>　ある、ステータスバーにメッセージを出すだけですませるなど</a:t>
            </a:r>
          </a:p>
          <a:p>
            <a:pPr marL="342900" indent="-342900">
              <a:spcBef>
                <a:spcPct val="20000"/>
              </a:spcBef>
            </a:pPr>
            <a:r>
              <a:rPr lang="ja-JP" sz="2000">
                <a:ea typeface="HG創英角ﾎﾟｯﾌﾟ体" pitchFamily="49" charset="-128"/>
              </a:rPr>
              <a:t>　考慮も必要。</a:t>
            </a:r>
          </a:p>
          <a:p>
            <a:pPr marL="342900" indent="-342900">
              <a:spcBef>
                <a:spcPct val="20000"/>
              </a:spcBef>
            </a:pPr>
            <a:r>
              <a:rPr lang="ja-JP" sz="2400">
                <a:solidFill>
                  <a:schemeClr val="accent2"/>
                </a:solidFill>
                <a:ea typeface="HG創英角ﾎﾟｯﾌﾟ体" pitchFamily="49" charset="-128"/>
              </a:rPr>
              <a:t>・メッセージ文言の統一化</a:t>
            </a:r>
          </a:p>
          <a:p>
            <a:pPr marL="342900" indent="-342900">
              <a:spcBef>
                <a:spcPct val="20000"/>
              </a:spcBef>
            </a:pPr>
            <a:r>
              <a:rPr lang="ja-JP" sz="2400">
                <a:solidFill>
                  <a:schemeClr val="accent2"/>
                </a:solidFill>
                <a:ea typeface="HG創英角ﾎﾟｯﾌﾟ体" pitchFamily="49" charset="-128"/>
              </a:rPr>
              <a:t>　</a:t>
            </a:r>
            <a:r>
              <a:rPr lang="ja-JP" sz="2000">
                <a:latin typeface="HGS創英角ﾎﾟｯﾌﾟ体" pitchFamily="50" charset="-128"/>
                <a:ea typeface="HGS創英角ﾎﾟｯﾌﾟ体" pitchFamily="50" charset="-128"/>
              </a:rPr>
              <a:t>画面や機能ごとに文言が微妙に違うことにより混乱する場合</a:t>
            </a:r>
          </a:p>
          <a:p>
            <a:pPr marL="342900" indent="-342900">
              <a:spcBef>
                <a:spcPct val="20000"/>
              </a:spcBef>
            </a:pPr>
            <a:r>
              <a:rPr lang="ja-JP" sz="2000">
                <a:latin typeface="HGS創英角ﾎﾟｯﾌﾟ体" pitchFamily="50" charset="-128"/>
                <a:ea typeface="HGS創英角ﾎﾟｯﾌﾟ体" pitchFamily="50" charset="-128"/>
              </a:rPr>
              <a:t>　がある、表現方法など統一させる。する/しないの混同など</a:t>
            </a:r>
          </a:p>
          <a:p>
            <a:pPr marL="342900" indent="-342900">
              <a:spcBef>
                <a:spcPct val="20000"/>
              </a:spcBef>
            </a:pPr>
            <a:r>
              <a:rPr lang="ja-JP" sz="2400">
                <a:solidFill>
                  <a:schemeClr val="accent2"/>
                </a:solidFill>
                <a:ea typeface="HG創英角ﾎﾟｯﾌﾟ体" pitchFamily="49" charset="-128"/>
              </a:rPr>
              <a:t>・ユーザーにわかりやすいメッセージ文言にする</a:t>
            </a:r>
            <a:br>
              <a:rPr lang="ja-JP" sz="2400">
                <a:solidFill>
                  <a:schemeClr val="accent2"/>
                </a:solidFill>
                <a:ea typeface="HG創英角ﾎﾟｯﾌﾟ体" pitchFamily="49" charset="-128"/>
              </a:rPr>
            </a:br>
            <a:r>
              <a:rPr lang="ja-JP" sz="2000">
                <a:ea typeface="HG創英角ﾎﾟｯﾌﾟ体" pitchFamily="49" charset="-128"/>
              </a:rPr>
              <a:t>なぜ駄目なのか、理由が分かるメッセージにすることで、</a:t>
            </a:r>
            <a:br>
              <a:rPr lang="ja-JP" sz="2000">
                <a:ea typeface="HG創英角ﾎﾟｯﾌﾟ体" pitchFamily="49" charset="-128"/>
              </a:rPr>
            </a:br>
            <a:r>
              <a:rPr lang="ja-JP" sz="2000">
                <a:ea typeface="HG創英角ﾎﾟｯﾌﾟ体" pitchFamily="49" charset="-128"/>
              </a:rPr>
              <a:t>問い合わせが少なくなる･･･かもしれません。</a:t>
            </a:r>
            <a:endParaRPr lang="ja-JP" sz="2000">
              <a:latin typeface="HGS創英角ﾎﾟｯﾌﾟ体" pitchFamily="50" charset="-128"/>
              <a:ea typeface="HGS創英角ﾎﾟｯﾌﾟ体" pitchFamily="50" charset="-12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WordArt 2" descr="ドラえもんの世界をオブジェクト指向で"/>
          <p:cNvSpPr>
            <a:spLocks noChangeArrowheads="1" noChangeShapeType="1"/>
          </p:cNvSpPr>
          <p:nvPr/>
        </p:nvSpPr>
        <p:spPr bwMode="auto">
          <a:xfrm>
            <a:off x="1836738" y="765175"/>
            <a:ext cx="5400675" cy="762000"/>
          </a:xfrm>
          <a:prstGeom prst="rect">
            <a:avLst/>
          </a:prstGeom>
        </p:spPr>
        <p:txBody>
          <a:bodyPr wrap="none" fromWordArt="1">
            <a:prstTxWarp prst="textPlain">
              <a:avLst>
                <a:gd name="adj" fmla="val 50000"/>
              </a:avLst>
            </a:prstTxWarp>
          </a:bodyPr>
          <a:lstStyle/>
          <a:p>
            <a:pPr algn="ctr"/>
            <a:r>
              <a:rPr lang="ja-JP" altLang="en-US" sz="6000" kern="10" spc="1201">
                <a:ln w="25400"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アクセス権限の使用度の確認点</a:t>
            </a:r>
          </a:p>
        </p:txBody>
      </p:sp>
      <p:sp>
        <p:nvSpPr>
          <p:cNvPr id="15363" name="Rectangle 3"/>
          <p:cNvSpPr>
            <a:spLocks noChangeArrowheads="1"/>
          </p:cNvSpPr>
          <p:nvPr/>
        </p:nvSpPr>
        <p:spPr bwMode="auto">
          <a:xfrm>
            <a:off x="684213" y="1773238"/>
            <a:ext cx="7777162" cy="4175125"/>
          </a:xfrm>
          <a:prstGeom prst="rect">
            <a:avLst/>
          </a:prstGeom>
          <a:noFill/>
          <a:ln w="9525">
            <a:noFill/>
            <a:miter lim="800000"/>
            <a:headEnd/>
            <a:tailEnd/>
          </a:ln>
          <a:effectLst/>
        </p:spPr>
        <p:txBody>
          <a:bodyPr/>
          <a:lstStyle/>
          <a:p>
            <a:pPr marL="342900" indent="-342900">
              <a:spcBef>
                <a:spcPct val="20000"/>
              </a:spcBef>
            </a:pPr>
            <a:r>
              <a:rPr lang="ja-JP" sz="2400">
                <a:latin typeface="HGS創英角ﾎﾟｯﾌﾟ体" pitchFamily="50" charset="-128"/>
                <a:ea typeface="HGS創英角ﾎﾟｯﾌﾟ体" pitchFamily="50" charset="-128"/>
              </a:rPr>
              <a:t>業務システムでは管理</a:t>
            </a:r>
            <a:r>
              <a:rPr lang="en-US" sz="2400">
                <a:latin typeface="HGS創英角ﾎﾟｯﾌﾟ体" pitchFamily="50" charset="-128"/>
                <a:ea typeface="HGS創英角ﾎﾟｯﾌﾟ体" pitchFamily="50" charset="-128"/>
              </a:rPr>
              <a:t>. </a:t>
            </a:r>
            <a:r>
              <a:rPr lang="ja-JP" sz="2400">
                <a:latin typeface="HGS創英角ﾎﾟｯﾌﾟ体" pitchFamily="50" charset="-128"/>
                <a:ea typeface="HGS創英角ﾎﾟｯﾌﾟ体" pitchFamily="50" charset="-128"/>
              </a:rPr>
              <a:t>職務に応じたアクセス範囲と</a:t>
            </a:r>
          </a:p>
          <a:p>
            <a:pPr marL="342900" indent="-342900">
              <a:spcBef>
                <a:spcPct val="20000"/>
              </a:spcBef>
            </a:pPr>
            <a:r>
              <a:rPr lang="ja-JP" sz="2400">
                <a:latin typeface="HGS創英角ﾎﾟｯﾌﾟ体" pitchFamily="50" charset="-128"/>
                <a:ea typeface="HGS創英角ﾎﾟｯﾌﾟ体" pitchFamily="50" charset="-128"/>
              </a:rPr>
              <a:t>権限設定が必要となってくることがあります。</a:t>
            </a:r>
          </a:p>
          <a:p>
            <a:pPr marL="342900" indent="-342900">
              <a:spcBef>
                <a:spcPct val="20000"/>
              </a:spcBef>
            </a:pPr>
            <a:r>
              <a:rPr lang="ja-JP" sz="2000">
                <a:ea typeface="HG創英角ﾎﾟｯﾌﾟ体" pitchFamily="49" charset="-128"/>
              </a:rPr>
              <a:t>・アクセス権限を使うかどうか</a:t>
            </a:r>
          </a:p>
          <a:p>
            <a:pPr marL="342900" indent="-342900">
              <a:spcBef>
                <a:spcPct val="20000"/>
              </a:spcBef>
            </a:pPr>
            <a:r>
              <a:rPr lang="ja-JP" sz="2000">
                <a:ea typeface="HG創英角ﾎﾟｯﾌﾟ体" pitchFamily="49" charset="-128"/>
              </a:rPr>
              <a:t>・１人が複数のアクセス権限がある場合に権限の選択方法など</a:t>
            </a:r>
          </a:p>
          <a:p>
            <a:pPr marL="342900" indent="-342900">
              <a:spcBef>
                <a:spcPct val="20000"/>
              </a:spcBef>
            </a:pPr>
            <a:r>
              <a:rPr lang="ja-JP" sz="2000">
                <a:ea typeface="HG創英角ﾎﾟｯﾌﾟ体" pitchFamily="49" charset="-128"/>
              </a:rPr>
              <a:t>・アクセス権限はどこまでを考慮するのか</a:t>
            </a:r>
          </a:p>
          <a:p>
            <a:pPr marL="342900" indent="-342900">
              <a:spcBef>
                <a:spcPct val="20000"/>
              </a:spcBef>
            </a:pPr>
            <a:r>
              <a:rPr lang="ja-JP" sz="2000">
                <a:ea typeface="HG創英角ﾎﾟｯﾌﾟ体" pitchFamily="49" charset="-128"/>
              </a:rPr>
              <a:t>　ある画面は、メニューからアクセス権限者以外は、起動でき</a:t>
            </a:r>
          </a:p>
          <a:p>
            <a:pPr marL="342900" indent="-342900">
              <a:spcBef>
                <a:spcPct val="20000"/>
              </a:spcBef>
            </a:pPr>
            <a:r>
              <a:rPr lang="ja-JP" sz="2000">
                <a:ea typeface="HG創英角ﾎﾟｯﾌﾟ体" pitchFamily="49" charset="-128"/>
              </a:rPr>
              <a:t>　なくする。</a:t>
            </a:r>
          </a:p>
          <a:p>
            <a:pPr marL="342900" indent="-342900">
              <a:spcBef>
                <a:spcPct val="20000"/>
              </a:spcBef>
            </a:pPr>
            <a:r>
              <a:rPr lang="ja-JP" sz="2000">
                <a:ea typeface="HG創英角ﾎﾟｯﾌﾟ体" pitchFamily="49" charset="-128"/>
              </a:rPr>
              <a:t>　ある画面は、起動はするが、参照以外はできなくする。</a:t>
            </a:r>
          </a:p>
          <a:p>
            <a:pPr marL="342900" indent="-342900">
              <a:spcBef>
                <a:spcPct val="20000"/>
              </a:spcBef>
            </a:pPr>
            <a:r>
              <a:rPr lang="ja-JP" sz="2000">
                <a:ea typeface="HG創英角ﾎﾟｯﾌﾟ体" pitchFamily="49" charset="-128"/>
              </a:rPr>
              <a:t>　ある画面は、承認は出来るが、承認解除は出来ないとか</a:t>
            </a:r>
          </a:p>
          <a:p>
            <a:pPr marL="342900" indent="-342900">
              <a:spcBef>
                <a:spcPct val="20000"/>
              </a:spcBef>
            </a:pPr>
            <a:r>
              <a:rPr lang="ja-JP" sz="2000">
                <a:ea typeface="HG創英角ﾎﾟｯﾌﾟ体" pitchFamily="49" charset="-128"/>
              </a:rPr>
              <a:t>　自分で登録した情報を、その本人が承認を行えてしまうよう</a:t>
            </a:r>
          </a:p>
          <a:p>
            <a:pPr marL="342900" indent="-342900">
              <a:spcBef>
                <a:spcPct val="20000"/>
              </a:spcBef>
            </a:pPr>
            <a:r>
              <a:rPr lang="ja-JP" sz="2000">
                <a:ea typeface="HG創英角ﾎﾟｯﾌﾟ体" pitchFamily="49" charset="-128"/>
              </a:rPr>
              <a:t>　だと業務管理者への牽制が利かないです。</a:t>
            </a:r>
            <a:r>
              <a:rPr lang="ja-JP" sz="2000">
                <a:solidFill>
                  <a:srgbClr val="FF0000"/>
                </a:solidFill>
                <a:ea typeface="HG創英角ﾎﾟｯﾌﾟ体" pitchFamily="49" charset="-128"/>
              </a:rPr>
              <a:t>不正し放題になる</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WordArt 2" descr="ドラえもんの世界をオブジェクト指向で"/>
          <p:cNvSpPr>
            <a:spLocks noChangeArrowheads="1" noChangeShapeType="1"/>
          </p:cNvSpPr>
          <p:nvPr/>
        </p:nvSpPr>
        <p:spPr bwMode="auto">
          <a:xfrm>
            <a:off x="2339975" y="692150"/>
            <a:ext cx="4319588"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画面系の考慮点</a:t>
            </a:r>
          </a:p>
        </p:txBody>
      </p:sp>
      <p:sp>
        <p:nvSpPr>
          <p:cNvPr id="16387" name="Rectangle 3"/>
          <p:cNvSpPr>
            <a:spLocks noChangeArrowheads="1"/>
          </p:cNvSpPr>
          <p:nvPr/>
        </p:nvSpPr>
        <p:spPr bwMode="auto">
          <a:xfrm>
            <a:off x="685800" y="1628775"/>
            <a:ext cx="7775575" cy="4321175"/>
          </a:xfrm>
          <a:prstGeom prst="rect">
            <a:avLst/>
          </a:prstGeom>
          <a:noFill/>
          <a:ln w="9525">
            <a:noFill/>
            <a:miter lim="800000"/>
            <a:headEnd/>
            <a:tailEnd/>
          </a:ln>
          <a:effectLst/>
        </p:spPr>
        <p:txBody>
          <a:bodyPr/>
          <a:lstStyle/>
          <a:p>
            <a:pPr marL="342900" indent="-342900">
              <a:spcBef>
                <a:spcPct val="20000"/>
              </a:spcBef>
            </a:pPr>
            <a:r>
              <a:rPr lang="ja-JP" sz="2000">
                <a:solidFill>
                  <a:schemeClr val="accent2"/>
                </a:solidFill>
                <a:latin typeface="HGS創英角ﾎﾟｯﾌﾟ体" pitchFamily="50" charset="-128"/>
                <a:ea typeface="HGS創英角ﾎﾟｯﾌﾟ体" pitchFamily="50" charset="-128"/>
              </a:rPr>
              <a:t>・入力チェックと登録確認メッセージの処理順</a:t>
            </a:r>
          </a:p>
          <a:p>
            <a:pPr marL="342900" indent="-342900">
              <a:spcBef>
                <a:spcPct val="20000"/>
              </a:spcBef>
            </a:pPr>
            <a:r>
              <a:rPr lang="ja-JP" sz="2000">
                <a:latin typeface="HGS創英角ﾎﾟｯﾌﾟ体" pitchFamily="50" charset="-128"/>
                <a:ea typeface="HGS創英角ﾎﾟｯﾌﾟ体" pitchFamily="50" charset="-128"/>
              </a:rPr>
              <a:t>　1.入力チェック→確認メッセージ→登録処理→完了メッセージ</a:t>
            </a:r>
          </a:p>
          <a:p>
            <a:pPr marL="342900" indent="-342900">
              <a:spcBef>
                <a:spcPct val="20000"/>
              </a:spcBef>
            </a:pPr>
            <a:r>
              <a:rPr lang="ja-JP" sz="2000">
                <a:latin typeface="HGS創英角ﾎﾟｯﾌﾟ体" pitchFamily="50" charset="-128"/>
                <a:ea typeface="HGS創英角ﾎﾟｯﾌﾟ体" pitchFamily="50" charset="-128"/>
              </a:rPr>
              <a:t>　2. 確認メッセージ→入力チェック→登録処理→完了メッセージ</a:t>
            </a:r>
          </a:p>
          <a:p>
            <a:pPr marL="342900" indent="-342900">
              <a:spcBef>
                <a:spcPct val="20000"/>
              </a:spcBef>
            </a:pPr>
            <a:r>
              <a:rPr lang="ja-JP" sz="2000">
                <a:latin typeface="HGS創英角ﾎﾟｯﾌﾟ体" pitchFamily="50" charset="-128"/>
                <a:ea typeface="HGS創英角ﾎﾟｯﾌﾟ体" pitchFamily="50" charset="-128"/>
              </a:rPr>
              <a:t>・</a:t>
            </a:r>
            <a:r>
              <a:rPr lang="ja-JP" sz="2000">
                <a:solidFill>
                  <a:schemeClr val="accent2"/>
                </a:solidFill>
                <a:latin typeface="HGS創英角ﾎﾟｯﾌﾟ体" pitchFamily="50" charset="-128"/>
                <a:ea typeface="HGS創英角ﾎﾟｯﾌﾟ体" pitchFamily="50" charset="-128"/>
              </a:rPr>
              <a:t>画面項目の非表示とするか無効化とするのか</a:t>
            </a:r>
          </a:p>
          <a:p>
            <a:pPr marL="342900" indent="-342900">
              <a:spcBef>
                <a:spcPct val="20000"/>
              </a:spcBef>
            </a:pPr>
            <a:r>
              <a:rPr lang="ja-JP" sz="2000">
                <a:solidFill>
                  <a:schemeClr val="accent2"/>
                </a:solidFill>
                <a:latin typeface="HGS創英角ﾎﾟｯﾌﾟ体" pitchFamily="50" charset="-128"/>
                <a:ea typeface="HGS創英角ﾎﾟｯﾌﾟ体" pitchFamily="50" charset="-128"/>
              </a:rPr>
              <a:t>　</a:t>
            </a:r>
            <a:r>
              <a:rPr lang="ja-JP" sz="2000">
                <a:latin typeface="HGS創英角ﾎﾟｯﾌﾟ体" pitchFamily="50" charset="-128"/>
                <a:ea typeface="HGS創英角ﾎﾟｯﾌﾟ体" pitchFamily="50" charset="-128"/>
              </a:rPr>
              <a:t>ユーザーが何かの操作をすれば操作可能になるボタンは無効化</a:t>
            </a:r>
          </a:p>
          <a:p>
            <a:pPr marL="342900" indent="-342900">
              <a:spcBef>
                <a:spcPct val="20000"/>
              </a:spcBef>
            </a:pPr>
            <a:r>
              <a:rPr lang="ja-JP" sz="2000">
                <a:latin typeface="HGS創英角ﾎﾟｯﾌﾟ体" pitchFamily="50" charset="-128"/>
                <a:ea typeface="HGS創英角ﾎﾟｯﾌﾟ体" pitchFamily="50" charset="-128"/>
              </a:rPr>
              <a:t> 　ハードウェアがないなど、ユーザーの通常の操作範囲では操作可能にならないボタンは非表示</a:t>
            </a:r>
          </a:p>
          <a:p>
            <a:pPr marL="342900" indent="-342900">
              <a:spcBef>
                <a:spcPct val="20000"/>
              </a:spcBef>
            </a:pPr>
            <a:r>
              <a:rPr lang="ja-JP" sz="2000">
                <a:latin typeface="HGS創英角ﾎﾟｯﾌﾟ体" pitchFamily="50" charset="-128"/>
                <a:ea typeface="HGS創英角ﾎﾟｯﾌﾟ体" pitchFamily="50" charset="-128"/>
              </a:rPr>
              <a:t> 「何をすれば操作可能になるか」が十分に明確でない場合には</a:t>
            </a:r>
          </a:p>
          <a:p>
            <a:pPr marL="342900" indent="-342900">
              <a:spcBef>
                <a:spcPct val="20000"/>
              </a:spcBef>
            </a:pPr>
            <a:r>
              <a:rPr lang="ja-JP" sz="2000">
                <a:latin typeface="HGS創英角ﾎﾟｯﾌﾟ体" pitchFamily="50" charset="-128"/>
                <a:ea typeface="HGS創英角ﾎﾟｯﾌﾟ体" pitchFamily="50" charset="-128"/>
              </a:rPr>
              <a:t>　エラーメッセージ </a:t>
            </a:r>
          </a:p>
          <a:p>
            <a:pPr marL="342900" indent="-342900">
              <a:spcBef>
                <a:spcPct val="20000"/>
              </a:spcBef>
            </a:pPr>
            <a:r>
              <a:rPr lang="ja-JP" sz="2000">
                <a:solidFill>
                  <a:schemeClr val="accent2"/>
                </a:solidFill>
                <a:latin typeface="HGS創英角ﾎﾟｯﾌﾟ体" pitchFamily="50" charset="-128"/>
                <a:ea typeface="HGS創英角ﾎﾟｯﾌﾟ体" pitchFamily="50" charset="-128"/>
              </a:rPr>
              <a:t>・画面項目の有効化／無効化のタイミング</a:t>
            </a:r>
          </a:p>
          <a:p>
            <a:pPr marL="342900" indent="-342900">
              <a:spcBef>
                <a:spcPct val="20000"/>
              </a:spcBef>
            </a:pPr>
            <a:r>
              <a:rPr lang="ja-JP" sz="2000">
                <a:latin typeface="HGS創英角ﾎﾟｯﾌﾟ体" pitchFamily="50" charset="-128"/>
                <a:ea typeface="HGS創英角ﾎﾟｯﾌﾟ体" pitchFamily="50" charset="-128"/>
              </a:rPr>
              <a:t>   処理完了後に項目を無効化するのか、処理完了前に項目を</a:t>
            </a:r>
          </a:p>
          <a:p>
            <a:pPr marL="342900" indent="-342900">
              <a:spcBef>
                <a:spcPct val="20000"/>
              </a:spcBef>
            </a:pPr>
            <a:r>
              <a:rPr lang="ja-JP" sz="2000">
                <a:latin typeface="HGS創英角ﾎﾟｯﾌﾟ体" pitchFamily="50" charset="-128"/>
                <a:ea typeface="HGS創英角ﾎﾟｯﾌﾟ体" pitchFamily="50" charset="-128"/>
              </a:rPr>
              <a:t>   無効化するのか</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WordArt 2" descr="ドラえもんの世界をオブジェクト指向で"/>
          <p:cNvSpPr>
            <a:spLocks noChangeArrowheads="1" noChangeShapeType="1"/>
          </p:cNvSpPr>
          <p:nvPr/>
        </p:nvSpPr>
        <p:spPr bwMode="auto">
          <a:xfrm>
            <a:off x="2339975" y="692150"/>
            <a:ext cx="4319588" cy="762000"/>
          </a:xfrm>
          <a:prstGeom prst="rect">
            <a:avLst/>
          </a:prstGeom>
        </p:spPr>
        <p:txBody>
          <a:bodyPr wrap="none" fromWordArt="1">
            <a:prstTxWarp prst="textPlain">
              <a:avLst>
                <a:gd name="adj" fmla="val 50000"/>
              </a:avLst>
            </a:prstTxWarp>
          </a:bodyPr>
          <a:lstStyle/>
          <a:p>
            <a:pPr algn="ctr"/>
            <a:r>
              <a:rPr lang="ja-JP" altLang="en-US" sz="6000" kern="10" spc="1201">
                <a:ln w="25400"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画面系の考慮点</a:t>
            </a:r>
          </a:p>
        </p:txBody>
      </p:sp>
      <p:sp>
        <p:nvSpPr>
          <p:cNvPr id="17411" name="Rectangle 3"/>
          <p:cNvSpPr>
            <a:spLocks noChangeArrowheads="1"/>
          </p:cNvSpPr>
          <p:nvPr/>
        </p:nvSpPr>
        <p:spPr bwMode="auto">
          <a:xfrm>
            <a:off x="684213" y="1844675"/>
            <a:ext cx="7777162" cy="3960813"/>
          </a:xfrm>
          <a:prstGeom prst="rect">
            <a:avLst/>
          </a:prstGeom>
          <a:noFill/>
          <a:ln w="9525">
            <a:noFill/>
            <a:miter lim="800000"/>
            <a:headEnd/>
            <a:tailEnd/>
          </a:ln>
          <a:effectLst/>
        </p:spPr>
        <p:txBody>
          <a:bodyPr/>
          <a:lstStyle/>
          <a:p>
            <a:pPr marL="342900" indent="-342900">
              <a:spcBef>
                <a:spcPct val="20000"/>
              </a:spcBef>
            </a:pPr>
            <a:r>
              <a:rPr lang="ja-JP" sz="2000">
                <a:solidFill>
                  <a:schemeClr val="accent2"/>
                </a:solidFill>
                <a:latin typeface="HGS創英角ﾎﾟｯﾌﾟ体" pitchFamily="50" charset="-128"/>
                <a:ea typeface="HGS創英角ﾎﾟｯﾌﾟ体" pitchFamily="50" charset="-128"/>
              </a:rPr>
              <a:t>・カレンダーの始まりを統一する。</a:t>
            </a:r>
          </a:p>
          <a:p>
            <a:pPr marL="342900" indent="-342900">
              <a:spcBef>
                <a:spcPct val="20000"/>
              </a:spcBef>
            </a:pPr>
            <a:r>
              <a:rPr lang="ja-JP" sz="2000">
                <a:solidFill>
                  <a:schemeClr val="accent2"/>
                </a:solidFill>
                <a:latin typeface="HGS創英角ﾎﾟｯﾌﾟ体" pitchFamily="50" charset="-128"/>
                <a:ea typeface="HGS創英角ﾎﾟｯﾌﾟ体" pitchFamily="50" charset="-128"/>
              </a:rPr>
              <a:t>　</a:t>
            </a:r>
            <a:r>
              <a:rPr lang="ja-JP" sz="2000">
                <a:latin typeface="HGS創英角ﾎﾟｯﾌﾟ体" pitchFamily="50" charset="-128"/>
                <a:ea typeface="HGS創英角ﾎﾟｯﾌﾟ体" pitchFamily="50" charset="-128"/>
              </a:rPr>
              <a:t>通常は日曜からとなっているが業種により月曜日からとするか</a:t>
            </a:r>
          </a:p>
          <a:p>
            <a:pPr marL="342900" indent="-342900">
              <a:spcBef>
                <a:spcPct val="20000"/>
              </a:spcBef>
            </a:pPr>
            <a:r>
              <a:rPr lang="ja-JP" sz="2000">
                <a:solidFill>
                  <a:schemeClr val="accent2"/>
                </a:solidFill>
                <a:latin typeface="HGS創英角ﾎﾟｯﾌﾟ体" pitchFamily="50" charset="-128"/>
                <a:ea typeface="HGS創英角ﾎﾟｯﾌﾟ体" pitchFamily="50" charset="-128"/>
              </a:rPr>
              <a:t>・画面の最大表示サイズの制限</a:t>
            </a:r>
          </a:p>
          <a:p>
            <a:pPr marL="342900" indent="-342900">
              <a:spcBef>
                <a:spcPct val="20000"/>
              </a:spcBef>
            </a:pPr>
            <a:r>
              <a:rPr lang="ja-JP" sz="2000">
                <a:latin typeface="HGS創英角ﾎﾟｯﾌﾟ体" pitchFamily="50" charset="-128"/>
                <a:ea typeface="HGS創英角ﾎﾟｯﾌﾟ体" pitchFamily="50" charset="-128"/>
              </a:rPr>
              <a:t>   解像度が上がってきたため、最大表示すると大きくなりすぎ</a:t>
            </a:r>
          </a:p>
          <a:p>
            <a:pPr marL="342900" indent="-342900">
              <a:spcBef>
                <a:spcPct val="20000"/>
              </a:spcBef>
            </a:pPr>
            <a:r>
              <a:rPr lang="ja-JP" sz="2000">
                <a:latin typeface="HGS創英角ﾎﾟｯﾌﾟ体" pitchFamily="50" charset="-128"/>
                <a:ea typeface="HGS創英角ﾎﾟｯﾌﾟ体" pitchFamily="50" charset="-128"/>
              </a:rPr>
              <a:t>　てしまい、却って使いにくくなる</a:t>
            </a:r>
          </a:p>
          <a:p>
            <a:pPr marL="342900" indent="-342900">
              <a:spcBef>
                <a:spcPct val="20000"/>
              </a:spcBef>
            </a:pPr>
            <a:r>
              <a:rPr lang="ja-JP" sz="2000">
                <a:solidFill>
                  <a:schemeClr val="accent2"/>
                </a:solidFill>
                <a:latin typeface="HGS創英角ﾎﾟｯﾌﾟ体" pitchFamily="50" charset="-128"/>
                <a:ea typeface="HGS創英角ﾎﾟｯﾌﾟ体" pitchFamily="50" charset="-128"/>
              </a:rPr>
              <a:t>・</a:t>
            </a:r>
            <a:r>
              <a:rPr lang="ja-JP" sz="2000">
                <a:solidFill>
                  <a:schemeClr val="accent2"/>
                </a:solidFill>
                <a:ea typeface="HG創英角ﾎﾟｯﾌﾟ体" pitchFamily="49" charset="-128"/>
              </a:rPr>
              <a:t>画面の解像度が標準の９６ｄｐｉかどうか</a:t>
            </a:r>
          </a:p>
          <a:p>
            <a:pPr marL="342900" indent="-342900">
              <a:spcBef>
                <a:spcPct val="20000"/>
              </a:spcBef>
            </a:pPr>
            <a:r>
              <a:rPr lang="ja-JP" sz="2000">
                <a:ea typeface="HG創英角ﾎﾟｯﾌﾟ体" pitchFamily="49" charset="-128"/>
              </a:rPr>
              <a:t>　最近は１２０ｄｐｉで最初から設定されているＰＣがある。</a:t>
            </a:r>
          </a:p>
          <a:p>
            <a:pPr marL="342900" indent="-342900">
              <a:spcBef>
                <a:spcPct val="20000"/>
              </a:spcBef>
            </a:pPr>
            <a:r>
              <a:rPr lang="ja-JP" sz="2000">
                <a:solidFill>
                  <a:schemeClr val="accent2"/>
                </a:solidFill>
                <a:latin typeface="HGS創英角ﾎﾟｯﾌﾟ体" pitchFamily="50" charset="-128"/>
                <a:ea typeface="HGS創英角ﾎﾟｯﾌﾟ体" pitchFamily="50" charset="-128"/>
              </a:rPr>
              <a:t>・</a:t>
            </a:r>
            <a:r>
              <a:rPr lang="en-US" sz="2000">
                <a:solidFill>
                  <a:schemeClr val="accent2"/>
                </a:solidFill>
                <a:latin typeface="HGS創英角ﾎﾟｯﾌﾟ体" pitchFamily="50" charset="-128"/>
                <a:ea typeface="HGS創英角ﾎﾟｯﾌﾟ体" pitchFamily="50" charset="-128"/>
              </a:rPr>
              <a:t>XP</a:t>
            </a:r>
            <a:r>
              <a:rPr lang="ja-JP" sz="2000">
                <a:solidFill>
                  <a:schemeClr val="accent2"/>
                </a:solidFill>
                <a:latin typeface="HGS創英角ﾎﾟｯﾌﾟ体" pitchFamily="50" charset="-128"/>
                <a:ea typeface="HGS創英角ﾎﾟｯﾌﾟ体" pitchFamily="50" charset="-128"/>
              </a:rPr>
              <a:t>スタイルと</a:t>
            </a:r>
            <a:r>
              <a:rPr lang="en-US" sz="2000">
                <a:solidFill>
                  <a:schemeClr val="accent2"/>
                </a:solidFill>
                <a:latin typeface="HGS創英角ﾎﾟｯﾌﾟ体" pitchFamily="50" charset="-128"/>
                <a:ea typeface="HGS創英角ﾎﾟｯﾌﾟ体" pitchFamily="50" charset="-128"/>
              </a:rPr>
              <a:t>Windows</a:t>
            </a:r>
            <a:r>
              <a:rPr lang="ja-JP" sz="2000">
                <a:solidFill>
                  <a:schemeClr val="accent2"/>
                </a:solidFill>
                <a:latin typeface="HGS創英角ﾎﾟｯﾌﾟ体" pitchFamily="50" charset="-128"/>
                <a:ea typeface="HGS創英角ﾎﾟｯﾌﾟ体" pitchFamily="50" charset="-128"/>
              </a:rPr>
              <a:t>クラシックスタイルによる統一</a:t>
            </a:r>
          </a:p>
          <a:p>
            <a:pPr marL="342900" indent="-342900">
              <a:spcBef>
                <a:spcPct val="20000"/>
              </a:spcBef>
            </a:pPr>
            <a:r>
              <a:rPr lang="ja-JP" sz="2000">
                <a:solidFill>
                  <a:schemeClr val="accent2"/>
                </a:solidFill>
                <a:latin typeface="HGS創英角ﾎﾟｯﾌﾟ体" pitchFamily="50" charset="-128"/>
                <a:ea typeface="HGS創英角ﾎﾟｯﾌﾟ体" pitchFamily="50" charset="-128"/>
              </a:rPr>
              <a:t>　</a:t>
            </a:r>
            <a:r>
              <a:rPr lang="ja-JP" sz="2000">
                <a:ea typeface="HG創英角ﾎﾟｯﾌﾟ体" pitchFamily="49" charset="-128"/>
              </a:rPr>
              <a:t>開発者間で環境が違うと画面サイズがあわなかったりする。</a:t>
            </a:r>
          </a:p>
          <a:p>
            <a:pPr marL="342900" indent="-342900">
              <a:spcBef>
                <a:spcPct val="20000"/>
              </a:spcBef>
            </a:pPr>
            <a:r>
              <a:rPr lang="ja-JP" sz="2000">
                <a:solidFill>
                  <a:schemeClr val="accent2"/>
                </a:solidFill>
                <a:latin typeface="HGS創英角ﾎﾟｯﾌﾟ体" pitchFamily="50" charset="-128"/>
                <a:ea typeface="HGS創英角ﾎﾟｯﾌﾟ体" pitchFamily="50" charset="-128"/>
              </a:rPr>
              <a:t>・画面上に説明や手順などを掲載する</a:t>
            </a:r>
          </a:p>
          <a:p>
            <a:pPr marL="342900" indent="-342900">
              <a:spcBef>
                <a:spcPct val="20000"/>
              </a:spcBef>
            </a:pPr>
            <a:r>
              <a:rPr lang="ja-JP" sz="2000">
                <a:solidFill>
                  <a:schemeClr val="accent2"/>
                </a:solidFill>
                <a:latin typeface="HGS創英角ﾎﾟｯﾌﾟ体" pitchFamily="50" charset="-128"/>
                <a:ea typeface="HGS創英角ﾎﾟｯﾌﾟ体" pitchFamily="50" charset="-128"/>
              </a:rPr>
              <a:t>　</a:t>
            </a:r>
            <a:r>
              <a:rPr lang="ja-JP" sz="2000">
                <a:latin typeface="HGS創英角ﾎﾟｯﾌﾟ体" pitchFamily="50" charset="-128"/>
                <a:ea typeface="HGS創英角ﾎﾟｯﾌﾟ体" pitchFamily="50" charset="-128"/>
              </a:rPr>
              <a:t>マークや色など区別している場合、処理が複雑な場合など</a:t>
            </a:r>
            <a:endParaRPr lang="ja-JP" sz="2000">
              <a:solidFill>
                <a:schemeClr val="accent2"/>
              </a:solidFill>
              <a:latin typeface="HGS創英角ﾎﾟｯﾌﾟ体" pitchFamily="50" charset="-128"/>
              <a:ea typeface="HGS創英角ﾎﾟｯﾌﾟ体" pitchFamily="50" charset="-128"/>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WordArt 2" descr="ドラえもんの世界をオブジェクト指向で"/>
          <p:cNvSpPr>
            <a:spLocks noChangeArrowheads="1" noChangeShapeType="1"/>
          </p:cNvSpPr>
          <p:nvPr/>
        </p:nvSpPr>
        <p:spPr bwMode="auto">
          <a:xfrm>
            <a:off x="2341563" y="765175"/>
            <a:ext cx="4319587" cy="762000"/>
          </a:xfrm>
          <a:prstGeom prst="rect">
            <a:avLst/>
          </a:prstGeom>
        </p:spPr>
        <p:txBody>
          <a:bodyPr wrap="none" fromWordArt="1">
            <a:prstTxWarp prst="textPlain">
              <a:avLst>
                <a:gd name="adj" fmla="val 50000"/>
              </a:avLst>
            </a:prstTxWarp>
          </a:bodyPr>
          <a:lstStyle/>
          <a:p>
            <a:pPr algn="ctr"/>
            <a:r>
              <a:rPr lang="ja-JP" altLang="en-US" sz="6000" kern="10" spc="1201">
                <a:ln w="25400"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画面系の考慮点</a:t>
            </a:r>
          </a:p>
        </p:txBody>
      </p:sp>
      <p:sp>
        <p:nvSpPr>
          <p:cNvPr id="18435" name="Rectangle 3"/>
          <p:cNvSpPr>
            <a:spLocks noChangeArrowheads="1"/>
          </p:cNvSpPr>
          <p:nvPr/>
        </p:nvSpPr>
        <p:spPr bwMode="auto">
          <a:xfrm>
            <a:off x="684213" y="1844675"/>
            <a:ext cx="7777162" cy="4105275"/>
          </a:xfrm>
          <a:prstGeom prst="rect">
            <a:avLst/>
          </a:prstGeom>
          <a:noFill/>
          <a:ln w="9525">
            <a:noFill/>
            <a:miter lim="800000"/>
            <a:headEnd/>
            <a:tailEnd/>
          </a:ln>
          <a:effectLst/>
        </p:spPr>
        <p:txBody>
          <a:bodyPr/>
          <a:lstStyle/>
          <a:p>
            <a:pPr marL="342900" indent="-342900">
              <a:spcBef>
                <a:spcPct val="20000"/>
              </a:spcBef>
            </a:pPr>
            <a:r>
              <a:rPr lang="ja-JP" sz="2000">
                <a:latin typeface="HGS創英角ﾎﾟｯﾌﾟ体" pitchFamily="50" charset="-128"/>
                <a:ea typeface="HGS創英角ﾎﾟｯﾌﾟ体" pitchFamily="50" charset="-128"/>
              </a:rPr>
              <a:t>・必須項目や検索可能項目など背景色やマークなど付けて　</a:t>
            </a:r>
          </a:p>
          <a:p>
            <a:pPr marL="342900" indent="-342900">
              <a:spcBef>
                <a:spcPct val="20000"/>
              </a:spcBef>
            </a:pPr>
            <a:r>
              <a:rPr lang="ja-JP" sz="2000">
                <a:latin typeface="HGS創英角ﾎﾟｯﾌﾟ体" pitchFamily="50" charset="-128"/>
                <a:ea typeface="HGS創英角ﾎﾟｯﾌﾟ体" pitchFamily="50" charset="-128"/>
              </a:rPr>
              <a:t>　区別させるなど</a:t>
            </a:r>
          </a:p>
          <a:p>
            <a:pPr marL="342900" indent="-342900">
              <a:spcBef>
                <a:spcPct val="20000"/>
              </a:spcBef>
            </a:pPr>
            <a:r>
              <a:rPr lang="ja-JP" sz="2000">
                <a:latin typeface="HGS創英角ﾎﾟｯﾌﾟ体" pitchFamily="50" charset="-128"/>
                <a:ea typeface="HGS創英角ﾎﾟｯﾌﾟ体" pitchFamily="50" charset="-128"/>
              </a:rPr>
              <a:t>・コンボボックスを入力可能／不可とするのかどうか</a:t>
            </a:r>
          </a:p>
          <a:p>
            <a:pPr marL="342900" indent="-342900">
              <a:spcBef>
                <a:spcPct val="20000"/>
              </a:spcBef>
            </a:pPr>
            <a:r>
              <a:rPr lang="ja-JP" sz="2000">
                <a:latin typeface="HGS創英角ﾎﾟｯﾌﾟ体" pitchFamily="50" charset="-128"/>
                <a:ea typeface="HGS創英角ﾎﾟｯﾌﾟ体" pitchFamily="50" charset="-128"/>
              </a:rPr>
              <a:t>・テキストの入力不許可文字　例　半角ｶﾝﾏ等</a:t>
            </a:r>
          </a:p>
          <a:p>
            <a:pPr marL="342900" indent="-342900">
              <a:spcBef>
                <a:spcPct val="20000"/>
              </a:spcBef>
            </a:pPr>
            <a:r>
              <a:rPr lang="ja-JP" sz="2000">
                <a:latin typeface="HGS創英角ﾎﾟｯﾌﾟ体" pitchFamily="50" charset="-128"/>
                <a:ea typeface="HGS創英角ﾎﾟｯﾌﾟ体" pitchFamily="50" charset="-128"/>
              </a:rPr>
              <a:t>・ゼロ・パディング</a:t>
            </a:r>
            <a:r>
              <a:rPr lang="en-US" sz="2000">
                <a:latin typeface="HGS創英角ﾎﾟｯﾌﾟ体" pitchFamily="50" charset="-128"/>
                <a:ea typeface="HGS創英角ﾎﾟｯﾌﾟ体" pitchFamily="50" charset="-128"/>
              </a:rPr>
              <a:t>(</a:t>
            </a:r>
            <a:r>
              <a:rPr lang="ja-JP" sz="2000">
                <a:latin typeface="HGS創英角ﾎﾟｯﾌﾟ体" pitchFamily="50" charset="-128"/>
                <a:ea typeface="HGS創英角ﾎﾟｯﾌﾟ体" pitchFamily="50" charset="-128"/>
              </a:rPr>
              <a:t>０埋め</a:t>
            </a:r>
            <a:r>
              <a:rPr lang="en-US" sz="2000">
                <a:latin typeface="HGS創英角ﾎﾟｯﾌﾟ体" pitchFamily="50" charset="-128"/>
                <a:ea typeface="HGS創英角ﾎﾟｯﾌﾟ体" pitchFamily="50" charset="-128"/>
              </a:rPr>
              <a:t>)</a:t>
            </a:r>
            <a:r>
              <a:rPr lang="ja-JP" sz="2000">
                <a:latin typeface="HGS創英角ﾎﾟｯﾌﾟ体" pitchFamily="50" charset="-128"/>
                <a:ea typeface="HGS創英角ﾎﾟｯﾌﾟ体" pitchFamily="50" charset="-128"/>
              </a:rPr>
              <a:t>、ゼロ・サプレス</a:t>
            </a:r>
            <a:br>
              <a:rPr lang="ja-JP" sz="2000">
                <a:latin typeface="HGS創英角ﾎﾟｯﾌﾟ体" pitchFamily="50" charset="-128"/>
                <a:ea typeface="HGS創英角ﾎﾟｯﾌﾟ体" pitchFamily="50" charset="-128"/>
              </a:rPr>
            </a:br>
            <a:r>
              <a:rPr lang="ja-JP" sz="2000">
                <a:latin typeface="HGS創英角ﾎﾟｯﾌﾟ体" pitchFamily="50" charset="-128"/>
                <a:ea typeface="HGS創英角ﾎﾟｯﾌﾟ体" pitchFamily="50" charset="-128"/>
              </a:rPr>
              <a:t>コードなど０パディングさせるのかどうか</a:t>
            </a:r>
          </a:p>
          <a:p>
            <a:pPr marL="342900" indent="-342900">
              <a:spcBef>
                <a:spcPct val="20000"/>
              </a:spcBef>
            </a:pPr>
            <a:r>
              <a:rPr lang="ja-JP" sz="2000">
                <a:latin typeface="HGS創英角ﾎﾟｯﾌﾟ体" pitchFamily="50" charset="-128"/>
                <a:ea typeface="HGS創英角ﾎﾟｯﾌﾟ体" pitchFamily="50" charset="-128"/>
              </a:rPr>
              <a:t>・小数点の表示方法</a:t>
            </a:r>
            <a:br>
              <a:rPr lang="ja-JP" sz="2000">
                <a:latin typeface="HGS創英角ﾎﾟｯﾌﾟ体" pitchFamily="50" charset="-128"/>
                <a:ea typeface="HGS創英角ﾎﾟｯﾌﾟ体" pitchFamily="50" charset="-128"/>
              </a:rPr>
            </a:br>
            <a:r>
              <a:rPr lang="ja-JP" sz="2000">
                <a:latin typeface="HGS創英角ﾎﾟｯﾌﾟ体" pitchFamily="50" charset="-128"/>
                <a:ea typeface="HGS創英角ﾎﾟｯﾌﾟ体" pitchFamily="50" charset="-128"/>
              </a:rPr>
              <a:t>．５→０．５や０．２ →０．２０とするかなど</a:t>
            </a:r>
          </a:p>
          <a:p>
            <a:pPr marL="342900" indent="-342900">
              <a:spcBef>
                <a:spcPct val="20000"/>
              </a:spcBef>
            </a:pPr>
            <a:r>
              <a:rPr lang="ja-JP" sz="2000">
                <a:latin typeface="HGS創英角ﾎﾟｯﾌﾟ体" pitchFamily="50" charset="-128"/>
                <a:ea typeface="HGS創英角ﾎﾟｯﾌﾟ体" pitchFamily="50" charset="-128"/>
              </a:rPr>
              <a:t>・確認メッセージボックスにて、はい</a:t>
            </a:r>
            <a:r>
              <a:rPr lang="en-US" sz="2000">
                <a:latin typeface="HGS創英角ﾎﾟｯﾌﾟ体" pitchFamily="50" charset="-128"/>
                <a:ea typeface="HGS創英角ﾎﾟｯﾌﾟ体" pitchFamily="50" charset="-128"/>
              </a:rPr>
              <a:t>/</a:t>
            </a:r>
            <a:r>
              <a:rPr lang="ja-JP" sz="2000">
                <a:latin typeface="HGS創英角ﾎﾟｯﾌﾟ体" pitchFamily="50" charset="-128"/>
                <a:ea typeface="HGS創英角ﾎﾟｯﾌﾟ体" pitchFamily="50" charset="-128"/>
              </a:rPr>
              <a:t>いいえ の初期値の設定</a:t>
            </a:r>
          </a:p>
          <a:p>
            <a:pPr marL="342900" indent="-342900">
              <a:spcBef>
                <a:spcPct val="20000"/>
              </a:spcBef>
            </a:pPr>
            <a:r>
              <a:rPr lang="ja-JP" sz="2000">
                <a:latin typeface="HGS創英角ﾎﾟｯﾌﾟ体" pitchFamily="50" charset="-128"/>
                <a:ea typeface="HGS創英角ﾎﾟｯﾌﾟ体" pitchFamily="50" charset="-128"/>
              </a:rPr>
              <a:t>・明細ごとにチェックボックスがある画面の場合、明細が多く</a:t>
            </a:r>
          </a:p>
          <a:p>
            <a:pPr marL="342900" indent="-342900">
              <a:spcBef>
                <a:spcPct val="20000"/>
              </a:spcBef>
            </a:pPr>
            <a:r>
              <a:rPr lang="ja-JP" sz="2000">
                <a:latin typeface="HGS創英角ﾎﾟｯﾌﾟ体" pitchFamily="50" charset="-128"/>
                <a:ea typeface="HGS創英角ﾎﾟｯﾌﾟ体" pitchFamily="50" charset="-128"/>
              </a:rPr>
              <a:t>　なるなら、全選択</a:t>
            </a:r>
            <a:r>
              <a:rPr lang="en-US" sz="2000">
                <a:latin typeface="HGS創英角ﾎﾟｯﾌﾟ体" pitchFamily="50" charset="-128"/>
                <a:ea typeface="HGS創英角ﾎﾟｯﾌﾟ体" pitchFamily="50" charset="-128"/>
              </a:rPr>
              <a:t>/</a:t>
            </a:r>
            <a:r>
              <a:rPr lang="ja-JP" sz="2000">
                <a:latin typeface="HGS創英角ﾎﾟｯﾌﾟ体" pitchFamily="50" charset="-128"/>
                <a:ea typeface="HGS創英角ﾎﾟｯﾌﾟ体" pitchFamily="50" charset="-128"/>
              </a:rPr>
              <a:t>解除ボタンを付ける。</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WordArt 2" descr="ドラえもんの世界をオブジェクト指向で"/>
          <p:cNvSpPr>
            <a:spLocks noChangeArrowheads="1" noChangeShapeType="1"/>
          </p:cNvSpPr>
          <p:nvPr/>
        </p:nvSpPr>
        <p:spPr bwMode="auto">
          <a:xfrm>
            <a:off x="2341563" y="765175"/>
            <a:ext cx="4319587" cy="762000"/>
          </a:xfrm>
          <a:prstGeom prst="rect">
            <a:avLst/>
          </a:prstGeom>
        </p:spPr>
        <p:txBody>
          <a:bodyPr wrap="none" fromWordArt="1">
            <a:prstTxWarp prst="textPlain">
              <a:avLst>
                <a:gd name="adj" fmla="val 50000"/>
              </a:avLst>
            </a:prstTxWarp>
          </a:bodyPr>
          <a:lstStyle/>
          <a:p>
            <a:pPr algn="ctr"/>
            <a:r>
              <a:rPr lang="ja-JP" altLang="en-US" sz="6000" kern="10" spc="1201">
                <a:ln w="25400"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画面系の考慮点</a:t>
            </a:r>
          </a:p>
        </p:txBody>
      </p:sp>
      <p:sp>
        <p:nvSpPr>
          <p:cNvPr id="19459" name="Rectangle 3"/>
          <p:cNvSpPr>
            <a:spLocks noChangeArrowheads="1"/>
          </p:cNvSpPr>
          <p:nvPr/>
        </p:nvSpPr>
        <p:spPr bwMode="auto">
          <a:xfrm>
            <a:off x="395288" y="1990725"/>
            <a:ext cx="8208962" cy="4032250"/>
          </a:xfrm>
          <a:prstGeom prst="rect">
            <a:avLst/>
          </a:prstGeom>
          <a:noFill/>
          <a:ln w="9525">
            <a:noFill/>
            <a:miter lim="800000"/>
            <a:headEnd/>
            <a:tailEnd/>
          </a:ln>
          <a:effectLst/>
        </p:spPr>
        <p:txBody>
          <a:bodyPr/>
          <a:lstStyle/>
          <a:p>
            <a:pPr marL="342900" indent="-342900">
              <a:spcBef>
                <a:spcPct val="20000"/>
              </a:spcBef>
            </a:pPr>
            <a:r>
              <a:rPr lang="ja-JP" sz="2000">
                <a:latin typeface="HGS創英角ﾎﾟｯﾌﾟ体" pitchFamily="50" charset="-128"/>
                <a:ea typeface="HGS創英角ﾎﾟｯﾌﾟ体" pitchFamily="50" charset="-128"/>
              </a:rPr>
              <a:t>・Ｅｎｔｅｒキーによる次の項目への移動、項目によっては矢印とか</a:t>
            </a:r>
          </a:p>
          <a:p>
            <a:pPr marL="342900" indent="-342900">
              <a:spcBef>
                <a:spcPct val="20000"/>
              </a:spcBef>
            </a:pPr>
            <a:r>
              <a:rPr lang="ja-JP" sz="2000">
                <a:latin typeface="HGS創英角ﾎﾟｯﾌﾟ体" pitchFamily="50" charset="-128"/>
                <a:ea typeface="HGS創英角ﾎﾟｯﾌﾟ体" pitchFamily="50" charset="-128"/>
              </a:rPr>
              <a:t>・フォーカスがセットされた時に、ハイライト表示させるのか</a:t>
            </a:r>
          </a:p>
          <a:p>
            <a:pPr marL="342900" indent="-342900">
              <a:spcBef>
                <a:spcPct val="20000"/>
              </a:spcBef>
            </a:pPr>
            <a:r>
              <a:rPr lang="ja-JP" sz="2000">
                <a:latin typeface="HGS創英角ﾎﾟｯﾌﾟ体" pitchFamily="50" charset="-128"/>
                <a:ea typeface="HGS創英角ﾎﾟｯﾌﾟ体" pitchFamily="50" charset="-128"/>
              </a:rPr>
              <a:t>・</a:t>
            </a:r>
            <a:r>
              <a:rPr lang="ja-JP" sz="2000">
                <a:ea typeface="HG創英角ﾎﾟｯﾌﾟ体" pitchFamily="49" charset="-128"/>
              </a:rPr>
              <a:t>マスタの名称管理　正式名称と略称の取扱い</a:t>
            </a:r>
          </a:p>
          <a:p>
            <a:pPr marL="342900" indent="-342900">
              <a:spcBef>
                <a:spcPct val="20000"/>
              </a:spcBef>
            </a:pPr>
            <a:r>
              <a:rPr lang="ja-JP" sz="2000">
                <a:ea typeface="HGS創英角ﾎﾟｯﾌﾟ体" pitchFamily="50" charset="-128"/>
              </a:rPr>
              <a:t>・マスタの名称の履歴（担当者名など苗字が変わるとか）</a:t>
            </a:r>
          </a:p>
          <a:p>
            <a:pPr marL="342900" indent="-342900">
              <a:spcBef>
                <a:spcPct val="20000"/>
              </a:spcBef>
            </a:pPr>
            <a:r>
              <a:rPr lang="ja-JP" sz="2000">
                <a:latin typeface="HGS創英角ﾎﾟｯﾌﾟ体" pitchFamily="50" charset="-128"/>
                <a:ea typeface="HGS創英角ﾎﾟｯﾌﾟ体" pitchFamily="50" charset="-128"/>
              </a:rPr>
              <a:t>・明細項目で全桁入りきらない場合、どこまで表示させるのか</a:t>
            </a:r>
          </a:p>
          <a:p>
            <a:pPr marL="342900" indent="-342900">
              <a:spcBef>
                <a:spcPct val="20000"/>
              </a:spcBef>
            </a:pPr>
            <a:r>
              <a:rPr lang="ja-JP" sz="2000">
                <a:latin typeface="HGS創英角ﾎﾟｯﾌﾟ体" pitchFamily="50" charset="-128"/>
                <a:ea typeface="HGS創英角ﾎﾟｯﾌﾟ体" pitchFamily="50" charset="-128"/>
              </a:rPr>
              <a:t>・</a:t>
            </a:r>
            <a:r>
              <a:rPr lang="ja-JP" sz="2000">
                <a:ea typeface="HGS創英角ﾎﾟｯﾌﾟ体" pitchFamily="50" charset="-128"/>
              </a:rPr>
              <a:t>コードの書式　英数字、英大文字、英小文字有りか、数字のみ</a:t>
            </a:r>
          </a:p>
          <a:p>
            <a:pPr marL="342900" indent="-342900">
              <a:spcBef>
                <a:spcPct val="20000"/>
              </a:spcBef>
            </a:pPr>
            <a:r>
              <a:rPr lang="ja-JP" sz="2000">
                <a:ea typeface="HGS創英角ﾎﾟｯﾌﾟ体" pitchFamily="50" charset="-128"/>
              </a:rPr>
              <a:t>　全角、半角入力など</a:t>
            </a:r>
          </a:p>
          <a:p>
            <a:pPr marL="342900" indent="-342900">
              <a:spcBef>
                <a:spcPct val="20000"/>
              </a:spcBef>
            </a:pPr>
            <a:r>
              <a:rPr lang="ja-JP" sz="2000">
                <a:ea typeface="HGS創英角ﾎﾟｯﾌﾟ体" pitchFamily="50" charset="-128"/>
              </a:rPr>
              <a:t>・ＩＭＥの入力モードの切り替え    </a:t>
            </a:r>
            <a:r>
              <a:rPr lang="ja-JP" sz="1200">
                <a:solidFill>
                  <a:srgbClr val="FF0000"/>
                </a:solidFill>
                <a:ea typeface="HGS創英角ﾎﾟｯﾌﾟ体" pitchFamily="50" charset="-128"/>
              </a:rPr>
              <a:t>※人により切替える癖があり逆にじゃまな場合もある</a:t>
            </a:r>
          </a:p>
          <a:p>
            <a:pPr marL="342900" indent="-342900">
              <a:spcBef>
                <a:spcPct val="20000"/>
              </a:spcBef>
            </a:pPr>
            <a:r>
              <a:rPr lang="ja-JP" sz="2000">
                <a:ea typeface="HGS創英角ﾎﾟｯﾌﾟ体" pitchFamily="50" charset="-128"/>
              </a:rPr>
              <a:t>・画面の入力順（タブ遷移順）</a:t>
            </a:r>
          </a:p>
          <a:p>
            <a:pPr marL="342900" indent="-342900">
              <a:spcBef>
                <a:spcPct val="20000"/>
              </a:spcBef>
            </a:pPr>
            <a:r>
              <a:rPr lang="ja-JP" sz="2000">
                <a:ea typeface="HGS創英角ﾎﾟｯﾌﾟ体" pitchFamily="50" charset="-128"/>
              </a:rPr>
              <a:t>・関連している項目は近くに配置させる</a:t>
            </a:r>
          </a:p>
          <a:p>
            <a:pPr marL="342900" indent="-342900">
              <a:spcBef>
                <a:spcPct val="20000"/>
              </a:spcBef>
            </a:pPr>
            <a:r>
              <a:rPr lang="ja-JP" sz="2000">
                <a:ea typeface="HGS創英角ﾎﾟｯﾌﾟ体" pitchFamily="50" charset="-128"/>
              </a:rPr>
              <a:t>・オーバーフロー時の表示方法　「＊」マークにするとか</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WordArt 2" descr="ドラえもんの世界をオブジェクト指向で"/>
          <p:cNvSpPr>
            <a:spLocks noChangeArrowheads="1" noChangeShapeType="1"/>
          </p:cNvSpPr>
          <p:nvPr/>
        </p:nvSpPr>
        <p:spPr bwMode="auto">
          <a:xfrm>
            <a:off x="1835150" y="2565400"/>
            <a:ext cx="5186363" cy="762000"/>
          </a:xfrm>
          <a:prstGeom prst="rect">
            <a:avLst/>
          </a:prstGeom>
        </p:spPr>
        <p:txBody>
          <a:bodyPr wrap="none" fromWordArt="1">
            <a:prstTxWarp prst="textPlain">
              <a:avLst>
                <a:gd name="adj" fmla="val 50000"/>
              </a:avLst>
            </a:prstTxWarp>
          </a:bodyPr>
          <a:lstStyle/>
          <a:p>
            <a:pPr algn="ctr"/>
            <a:r>
              <a:rPr lang="ja-JP" altLang="en-US" sz="6000" kern="10" spc="1201">
                <a:ln w="25400"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抽出処理系</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WordArt 2" descr="ドラえもんの世界をオブジェクト指向で"/>
          <p:cNvSpPr>
            <a:spLocks noChangeArrowheads="1" noChangeShapeType="1"/>
          </p:cNvSpPr>
          <p:nvPr/>
        </p:nvSpPr>
        <p:spPr bwMode="auto">
          <a:xfrm>
            <a:off x="1979613" y="765175"/>
            <a:ext cx="5184775" cy="762000"/>
          </a:xfrm>
          <a:prstGeom prst="rect">
            <a:avLst/>
          </a:prstGeom>
        </p:spPr>
        <p:txBody>
          <a:bodyPr wrap="none" fromWordArt="1">
            <a:prstTxWarp prst="textPlain">
              <a:avLst>
                <a:gd name="adj" fmla="val 50000"/>
              </a:avLst>
            </a:prstTxWarp>
          </a:bodyPr>
          <a:lstStyle/>
          <a:p>
            <a:pPr algn="ctr"/>
            <a:r>
              <a:rPr lang="ja-JP" altLang="en-US" sz="6000" kern="10" spc="1201">
                <a:ln w="25400"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条件指定の考慮点</a:t>
            </a:r>
          </a:p>
        </p:txBody>
      </p:sp>
      <p:sp>
        <p:nvSpPr>
          <p:cNvPr id="21507" name="Rectangle 3"/>
          <p:cNvSpPr>
            <a:spLocks noChangeArrowheads="1"/>
          </p:cNvSpPr>
          <p:nvPr/>
        </p:nvSpPr>
        <p:spPr bwMode="auto">
          <a:xfrm>
            <a:off x="684213" y="1773238"/>
            <a:ext cx="7777162" cy="4175125"/>
          </a:xfrm>
          <a:prstGeom prst="rect">
            <a:avLst/>
          </a:prstGeom>
          <a:noFill/>
          <a:ln w="9525">
            <a:noFill/>
            <a:miter lim="800000"/>
            <a:headEnd/>
            <a:tailEnd/>
          </a:ln>
          <a:effectLst/>
        </p:spPr>
        <p:txBody>
          <a:bodyPr/>
          <a:lstStyle/>
          <a:p>
            <a:pPr marL="342900" indent="-342900">
              <a:spcBef>
                <a:spcPct val="20000"/>
              </a:spcBef>
            </a:pPr>
            <a:r>
              <a:rPr lang="ja-JP" sz="2000">
                <a:solidFill>
                  <a:schemeClr val="accent2"/>
                </a:solidFill>
                <a:latin typeface="HGS創英角ﾎﾟｯﾌﾟ体" pitchFamily="50" charset="-128"/>
                <a:ea typeface="HGS創英角ﾎﾟｯﾌﾟ体" pitchFamily="50" charset="-128"/>
              </a:rPr>
              <a:t>・検索時のFrom-To指定時のパターン 両方必須、片方のみ等</a:t>
            </a:r>
          </a:p>
          <a:p>
            <a:pPr marL="342900" indent="-342900">
              <a:spcBef>
                <a:spcPct val="20000"/>
              </a:spcBef>
            </a:pPr>
            <a:r>
              <a:rPr lang="ja-JP" sz="2000">
                <a:latin typeface="HGS創英角ﾎﾟｯﾌﾟ体" pitchFamily="50" charset="-128"/>
                <a:ea typeface="HGS創英角ﾎﾟｯﾌﾟ体" pitchFamily="50" charset="-128"/>
              </a:rPr>
              <a:t>　片方が未入力の場合、どうするのか</a:t>
            </a:r>
          </a:p>
          <a:p>
            <a:pPr marL="342900" indent="-342900">
              <a:spcBef>
                <a:spcPct val="20000"/>
              </a:spcBef>
            </a:pPr>
            <a:r>
              <a:rPr lang="ja-JP" sz="2000">
                <a:latin typeface="HGS創英角ﾎﾟｯﾌﾟ体" pitchFamily="50" charset="-128"/>
                <a:ea typeface="HGS創英角ﾎﾟｯﾌﾟ体" pitchFamily="50" charset="-128"/>
              </a:rPr>
              <a:t>　Ｆｒｏｍが入力されたらＴｏに同値をセットするのか</a:t>
            </a:r>
          </a:p>
          <a:p>
            <a:pPr marL="342900" indent="-342900">
              <a:spcBef>
                <a:spcPct val="20000"/>
              </a:spcBef>
            </a:pPr>
            <a:r>
              <a:rPr lang="ja-JP" sz="2000">
                <a:latin typeface="HGS創英角ﾎﾟｯﾌﾟ体" pitchFamily="50" charset="-128"/>
                <a:ea typeface="HGS創英角ﾎﾟｯﾌﾟ体" pitchFamily="50" charset="-128"/>
              </a:rPr>
              <a:t>　Ｆｒｏｍが未入力なら最小値、Ｔｏが未入力なら最大値を</a:t>
            </a:r>
          </a:p>
          <a:p>
            <a:pPr marL="342900" indent="-342900">
              <a:spcBef>
                <a:spcPct val="20000"/>
              </a:spcBef>
            </a:pPr>
            <a:r>
              <a:rPr lang="ja-JP" sz="2000">
                <a:latin typeface="HGS創英角ﾎﾟｯﾌﾟ体" pitchFamily="50" charset="-128"/>
                <a:ea typeface="HGS創英角ﾎﾟｯﾌﾟ体" pitchFamily="50" charset="-128"/>
              </a:rPr>
              <a:t>　セットするのか</a:t>
            </a:r>
          </a:p>
          <a:p>
            <a:pPr marL="342900" indent="-342900">
              <a:spcBef>
                <a:spcPct val="20000"/>
              </a:spcBef>
            </a:pPr>
            <a:r>
              <a:rPr lang="ja-JP" sz="2000">
                <a:latin typeface="HGS創英角ﾎﾟｯﾌﾟ体" pitchFamily="50" charset="-128"/>
                <a:ea typeface="HGS創英角ﾎﾟｯﾌﾟ体" pitchFamily="50" charset="-128"/>
              </a:rPr>
              <a:t>　</a:t>
            </a:r>
            <a:r>
              <a:rPr lang="ja-JP" sz="1600">
                <a:solidFill>
                  <a:srgbClr val="008000"/>
                </a:solidFill>
                <a:latin typeface="HGS創英角ﾎﾟｯﾌﾟ体" pitchFamily="50" charset="-128"/>
                <a:ea typeface="HGS創英角ﾎﾟｯﾌﾟ体" pitchFamily="50" charset="-128"/>
              </a:rPr>
              <a:t>※ちなみに、日付の最大値を入力した場合に、ＯＳの日付型上9998/12/3１</a:t>
            </a:r>
          </a:p>
          <a:p>
            <a:pPr marL="342900" indent="-342900">
              <a:spcBef>
                <a:spcPct val="20000"/>
              </a:spcBef>
            </a:pPr>
            <a:r>
              <a:rPr lang="ja-JP" sz="1600">
                <a:solidFill>
                  <a:srgbClr val="008000"/>
                </a:solidFill>
                <a:latin typeface="HGS創英角ﾎﾟｯﾌﾟ体" pitchFamily="50" charset="-128"/>
                <a:ea typeface="HGS創英角ﾎﾟｯﾌﾟ体" pitchFamily="50" charset="-128"/>
              </a:rPr>
              <a:t>　　が最大となるため、9999/99/99とは出来ない。</a:t>
            </a:r>
          </a:p>
          <a:p>
            <a:pPr marL="342900" indent="-342900">
              <a:spcBef>
                <a:spcPct val="20000"/>
              </a:spcBef>
            </a:pPr>
            <a:r>
              <a:rPr lang="ja-JP" sz="2000">
                <a:solidFill>
                  <a:schemeClr val="accent2"/>
                </a:solidFill>
                <a:latin typeface="HGS創英角ﾎﾟｯﾌﾟ体" pitchFamily="50" charset="-128"/>
                <a:ea typeface="HGS創英角ﾎﾟｯﾌﾟ体" pitchFamily="50" charset="-128"/>
              </a:rPr>
              <a:t>・複数チェックボックスがあった場合、何も未チェックなら</a:t>
            </a:r>
          </a:p>
          <a:p>
            <a:pPr marL="342900" indent="-342900">
              <a:spcBef>
                <a:spcPct val="20000"/>
              </a:spcBef>
            </a:pPr>
            <a:r>
              <a:rPr lang="ja-JP" sz="2000">
                <a:solidFill>
                  <a:schemeClr val="accent2"/>
                </a:solidFill>
                <a:latin typeface="HGS創英角ﾎﾟｯﾌﾟ体" pitchFamily="50" charset="-128"/>
                <a:ea typeface="HGS創英角ﾎﾟｯﾌﾟ体" pitchFamily="50" charset="-128"/>
              </a:rPr>
              <a:t>　全てと扱うのか</a:t>
            </a:r>
          </a:p>
          <a:p>
            <a:pPr marL="342900" indent="-342900">
              <a:spcBef>
                <a:spcPct val="20000"/>
              </a:spcBef>
            </a:pPr>
            <a:r>
              <a:rPr lang="ja-JP" sz="2000">
                <a:latin typeface="HGS創英角ﾎﾟｯﾌﾟ体" pitchFamily="50" charset="-128"/>
                <a:ea typeface="HGS創英角ﾎﾟｯﾌﾟ体" pitchFamily="50" charset="-128"/>
              </a:rPr>
              <a:t>　</a:t>
            </a:r>
            <a:r>
              <a:rPr lang="ja-JP" sz="1600">
                <a:latin typeface="HGS創英角ﾎﾟｯﾌﾟ体" pitchFamily="50" charset="-128"/>
                <a:ea typeface="HGS創英角ﾎﾟｯﾌﾟ体" pitchFamily="50" charset="-128"/>
              </a:rPr>
              <a:t>未入力はWHERE句から外すとした場合、</a:t>
            </a:r>
            <a:r>
              <a:rPr lang="ja-JP" sz="1600">
                <a:solidFill>
                  <a:srgbClr val="FF0000"/>
                </a:solidFill>
                <a:latin typeface="HGS創英角ﾎﾟｯﾌﾟ体" pitchFamily="50" charset="-128"/>
                <a:ea typeface="HGS創英角ﾎﾟｯﾌﾟ体" pitchFamily="50" charset="-128"/>
              </a:rPr>
              <a:t>ゴミデータが混在する場合があります</a:t>
            </a:r>
            <a:r>
              <a:rPr lang="ja-JP" sz="1600">
                <a:latin typeface="HGS創英角ﾎﾟｯﾌﾟ体" pitchFamily="50" charset="-128"/>
                <a:ea typeface="HGS創英角ﾎﾟｯﾌﾟ体" pitchFamily="50" charset="-128"/>
              </a:rPr>
              <a:t>。</a:t>
            </a:r>
          </a:p>
          <a:p>
            <a:pPr marL="342900" indent="-342900">
              <a:spcBef>
                <a:spcPct val="20000"/>
              </a:spcBef>
            </a:pPr>
            <a:r>
              <a:rPr lang="ja-JP" sz="1600">
                <a:latin typeface="HGS創英角ﾎﾟｯﾌﾟ体" pitchFamily="50" charset="-128"/>
                <a:ea typeface="HGS創英角ﾎﾟｯﾌﾟ体" pitchFamily="50" charset="-128"/>
              </a:rPr>
              <a:t>　運用上ゴミデータはありえないとさせるか、SQLにてWHERE句でIN句など</a:t>
            </a:r>
          </a:p>
          <a:p>
            <a:pPr marL="342900" indent="-342900">
              <a:spcBef>
                <a:spcPct val="20000"/>
              </a:spcBef>
            </a:pPr>
            <a:r>
              <a:rPr lang="ja-JP" sz="1600">
                <a:latin typeface="HGS創英角ﾎﾟｯﾌﾟ体" pitchFamily="50" charset="-128"/>
                <a:ea typeface="HGS創英角ﾎﾟｯﾌﾟ体" pitchFamily="50" charset="-128"/>
              </a:rPr>
              <a:t>　で指定する必要があります。</a:t>
            </a:r>
            <a:endParaRPr lang="ja-JP" sz="2000">
              <a:latin typeface="HGS創英角ﾎﾟｯﾌﾟ体" pitchFamily="50" charset="-128"/>
              <a:ea typeface="HGS創英角ﾎﾟｯﾌﾟ体" pitchFamily="50"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WordArt 2" descr="ドラえもんの世界をオブジェクト指向で"/>
          <p:cNvSpPr>
            <a:spLocks noChangeArrowheads="1" noChangeShapeType="1"/>
          </p:cNvSpPr>
          <p:nvPr/>
        </p:nvSpPr>
        <p:spPr bwMode="auto">
          <a:xfrm>
            <a:off x="2555875" y="765175"/>
            <a:ext cx="3529013" cy="590550"/>
          </a:xfrm>
          <a:prstGeom prst="rect">
            <a:avLst/>
          </a:prstGeom>
        </p:spPr>
        <p:txBody>
          <a:bodyPr wrap="none" fromWordArt="1">
            <a:prstTxWarp prst="textPlain">
              <a:avLst>
                <a:gd name="adj" fmla="val 50000"/>
              </a:avLst>
            </a:prstTxWarp>
          </a:bodyPr>
          <a:lstStyle/>
          <a:p>
            <a:pPr algn="ctr"/>
            <a:r>
              <a:rPr lang="ja-JP" altLang="en-US" sz="7200" kern="10" spc="1441">
                <a:ln w="25400"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内容と目的</a:t>
            </a:r>
          </a:p>
        </p:txBody>
      </p:sp>
      <p:sp>
        <p:nvSpPr>
          <p:cNvPr id="4099" name="Rectangle 3"/>
          <p:cNvSpPr>
            <a:spLocks noChangeArrowheads="1"/>
          </p:cNvSpPr>
          <p:nvPr/>
        </p:nvSpPr>
        <p:spPr bwMode="auto">
          <a:xfrm>
            <a:off x="1044575" y="1989138"/>
            <a:ext cx="7127875" cy="3671887"/>
          </a:xfrm>
          <a:prstGeom prst="rect">
            <a:avLst/>
          </a:prstGeom>
          <a:noFill/>
          <a:ln w="9525">
            <a:noFill/>
            <a:miter lim="800000"/>
            <a:headEnd/>
            <a:tailEnd/>
          </a:ln>
          <a:effectLst/>
        </p:spPr>
        <p:txBody>
          <a:bodyPr/>
          <a:lstStyle/>
          <a:p>
            <a:pPr marL="342900" indent="-342900">
              <a:spcBef>
                <a:spcPct val="20000"/>
              </a:spcBef>
              <a:buFontTx/>
              <a:buChar char="•"/>
            </a:pPr>
            <a:r>
              <a:rPr lang="ja-JP" sz="3200">
                <a:latin typeface="HG創英角ﾎﾟｯﾌﾟ体" pitchFamily="49" charset="-128"/>
                <a:ea typeface="HG創英角ﾎﾟｯﾌﾟ体" pitchFamily="49" charset="-128"/>
              </a:rPr>
              <a:t>業務アプリケーションの設計をする</a:t>
            </a:r>
          </a:p>
          <a:p>
            <a:pPr marL="342900" indent="-342900">
              <a:spcBef>
                <a:spcPct val="20000"/>
              </a:spcBef>
            </a:pPr>
            <a:r>
              <a:rPr lang="ja-JP" sz="3200">
                <a:latin typeface="HG創英角ﾎﾟｯﾌﾟ体" pitchFamily="49" charset="-128"/>
                <a:ea typeface="HG創英角ﾎﾟｯﾌﾟ体" pitchFamily="49" charset="-128"/>
              </a:rPr>
              <a:t>　ときに、見落としがちなところに</a:t>
            </a:r>
          </a:p>
          <a:p>
            <a:pPr marL="342900" indent="-342900">
              <a:spcBef>
                <a:spcPct val="20000"/>
              </a:spcBef>
            </a:pPr>
            <a:r>
              <a:rPr lang="ja-JP" sz="3200">
                <a:latin typeface="HG創英角ﾎﾟｯﾌﾟ体" pitchFamily="49" charset="-128"/>
                <a:ea typeface="HG創英角ﾎﾟｯﾌﾟ体" pitchFamily="49" charset="-128"/>
              </a:rPr>
              <a:t>　焦点をあてて紹介します。</a:t>
            </a:r>
            <a:br>
              <a:rPr lang="ja-JP" sz="3200">
                <a:latin typeface="HG創英角ﾎﾟｯﾌﾟ体" pitchFamily="49" charset="-128"/>
                <a:ea typeface="HG創英角ﾎﾟｯﾌﾟ体" pitchFamily="49" charset="-128"/>
              </a:rPr>
            </a:br>
            <a:endParaRPr lang="ja-JP" sz="3200">
              <a:latin typeface="HG創英角ﾎﾟｯﾌﾟ体" pitchFamily="49" charset="-128"/>
              <a:ea typeface="HG創英角ﾎﾟｯﾌﾟ体" pitchFamily="49" charset="-128"/>
            </a:endParaRPr>
          </a:p>
          <a:p>
            <a:pPr marL="342900" indent="-342900">
              <a:spcBef>
                <a:spcPct val="20000"/>
              </a:spcBef>
            </a:pPr>
            <a:r>
              <a:rPr lang="ja-JP" sz="3200">
                <a:latin typeface="HG創英角ﾎﾟｯﾌﾟ体" pitchFamily="49" charset="-128"/>
                <a:ea typeface="HG創英角ﾎﾟｯﾌﾟ体" pitchFamily="49" charset="-128"/>
              </a:rPr>
              <a:t>　下流工程からの手戻りを少なくして</a:t>
            </a:r>
          </a:p>
          <a:p>
            <a:pPr marL="342900" indent="-342900">
              <a:spcBef>
                <a:spcPct val="20000"/>
              </a:spcBef>
            </a:pPr>
            <a:r>
              <a:rPr lang="ja-JP" sz="3200">
                <a:latin typeface="HG創英角ﾎﾟｯﾌﾟ体" pitchFamily="49" charset="-128"/>
                <a:ea typeface="HG創英角ﾎﾟｯﾌﾟ体" pitchFamily="49" charset="-128"/>
              </a:rPr>
              <a:t>　双方の負担を減らしましょう。</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WordArt 2" descr="ドラえもんの世界をオブジェクト指向で"/>
          <p:cNvSpPr>
            <a:spLocks noChangeArrowheads="1" noChangeShapeType="1"/>
          </p:cNvSpPr>
          <p:nvPr/>
        </p:nvSpPr>
        <p:spPr bwMode="auto">
          <a:xfrm>
            <a:off x="1979613" y="765175"/>
            <a:ext cx="5184775"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条件指定の考慮点</a:t>
            </a:r>
          </a:p>
        </p:txBody>
      </p:sp>
      <p:sp>
        <p:nvSpPr>
          <p:cNvPr id="22531" name="Rectangle 3"/>
          <p:cNvSpPr>
            <a:spLocks noChangeArrowheads="1"/>
          </p:cNvSpPr>
          <p:nvPr/>
        </p:nvSpPr>
        <p:spPr bwMode="auto">
          <a:xfrm>
            <a:off x="685800" y="1774825"/>
            <a:ext cx="7777163" cy="1509713"/>
          </a:xfrm>
          <a:prstGeom prst="rect">
            <a:avLst/>
          </a:prstGeom>
          <a:noFill/>
          <a:ln w="9525" cap="flat" cmpd="sng">
            <a:noFill/>
            <a:miter lim="800000"/>
            <a:headEnd/>
            <a:tailEnd/>
          </a:ln>
          <a:effectLst/>
        </p:spPr>
        <p:txBody>
          <a:bodyPr/>
          <a:lstStyle/>
          <a:p>
            <a:pPr marL="342900" indent="-342900">
              <a:spcBef>
                <a:spcPct val="20000"/>
              </a:spcBef>
            </a:pPr>
            <a:r>
              <a:rPr lang="ja-JP" sz="2000">
                <a:solidFill>
                  <a:schemeClr val="accent2"/>
                </a:solidFill>
                <a:latin typeface="HGS創英角ﾎﾟｯﾌﾟ体" pitchFamily="50" charset="-128"/>
                <a:ea typeface="HGS創英角ﾎﾟｯﾌﾟ体" pitchFamily="50" charset="-128"/>
              </a:rPr>
              <a:t>・検索時のFrom-To指定時のパターン２ 　キーを分離時</a:t>
            </a:r>
          </a:p>
          <a:p>
            <a:pPr marL="342900" indent="-342900">
              <a:spcBef>
                <a:spcPct val="20000"/>
              </a:spcBef>
            </a:pPr>
            <a:endParaRPr lang="ja-JP" sz="2000">
              <a:solidFill>
                <a:schemeClr val="accent2"/>
              </a:solidFill>
              <a:latin typeface="HGS創英角ﾎﾟｯﾌﾟ体" pitchFamily="50" charset="-128"/>
              <a:ea typeface="HGS創英角ﾎﾟｯﾌﾟ体" pitchFamily="50" charset="-128"/>
            </a:endParaRPr>
          </a:p>
          <a:p>
            <a:pPr marL="342900" indent="-342900">
              <a:spcBef>
                <a:spcPct val="20000"/>
              </a:spcBef>
            </a:pPr>
            <a:r>
              <a:rPr lang="ja-JP" sz="2000">
                <a:latin typeface="HGS創英角ﾎﾟｯﾌﾟ体" pitchFamily="50" charset="-128"/>
                <a:ea typeface="HGS創英角ﾎﾟｯﾌﾟ体" pitchFamily="50" charset="-128"/>
              </a:rPr>
              <a:t>例として郵便番号を挙げますが、値として１つに格納している</a:t>
            </a:r>
          </a:p>
          <a:p>
            <a:pPr marL="342900" indent="-342900">
              <a:spcBef>
                <a:spcPct val="20000"/>
              </a:spcBef>
            </a:pPr>
            <a:r>
              <a:rPr lang="ja-JP" sz="2000">
                <a:latin typeface="HGS創英角ﾎﾟｯﾌﾟ体" pitchFamily="50" charset="-128"/>
                <a:ea typeface="HGS創英角ﾎﾟｯﾌﾟ体" pitchFamily="50" charset="-128"/>
              </a:rPr>
              <a:t>場合、下4桁を入力した検索をした場合は注意が必要です。　</a:t>
            </a:r>
          </a:p>
        </p:txBody>
      </p:sp>
      <p:grpSp>
        <p:nvGrpSpPr>
          <p:cNvPr id="22532" name="Group 4"/>
          <p:cNvGrpSpPr>
            <a:grpSpLocks/>
          </p:cNvGrpSpPr>
          <p:nvPr/>
        </p:nvGrpSpPr>
        <p:grpSpPr bwMode="auto">
          <a:xfrm>
            <a:off x="2266950" y="3573463"/>
            <a:ext cx="1728788" cy="357187"/>
            <a:chOff x="0" y="0"/>
            <a:chExt cx="2722" cy="564"/>
          </a:xfrm>
        </p:grpSpPr>
        <p:sp>
          <p:nvSpPr>
            <p:cNvPr id="22533" name="Rectangle 5"/>
            <p:cNvSpPr>
              <a:spLocks noChangeArrowheads="1"/>
            </p:cNvSpPr>
            <p:nvPr/>
          </p:nvSpPr>
          <p:spPr bwMode="auto">
            <a:xfrm>
              <a:off x="0" y="0"/>
              <a:ext cx="908" cy="564"/>
            </a:xfrm>
            <a:prstGeom prst="rect">
              <a:avLst/>
            </a:prstGeom>
            <a:solidFill>
              <a:schemeClr val="bg1"/>
            </a:solidFill>
            <a:ln w="9525" cap="flat" cmpd="sng">
              <a:solidFill>
                <a:schemeClr val="tx1"/>
              </a:solidFill>
              <a:miter lim="800000"/>
              <a:headEnd/>
              <a:tailEnd/>
            </a:ln>
            <a:effectLst/>
          </p:spPr>
          <p:txBody>
            <a:bodyPr wrap="none" anchor="ctr"/>
            <a:lstStyle/>
            <a:p>
              <a:pPr algn="r"/>
              <a:endParaRPr lang="ja-JP" altLang="ja-JP"/>
            </a:p>
          </p:txBody>
        </p:sp>
        <p:sp>
          <p:nvSpPr>
            <p:cNvPr id="22534" name="Rectangle 6"/>
            <p:cNvSpPr>
              <a:spLocks noChangeArrowheads="1"/>
            </p:cNvSpPr>
            <p:nvPr/>
          </p:nvSpPr>
          <p:spPr bwMode="auto">
            <a:xfrm>
              <a:off x="1588" y="0"/>
              <a:ext cx="1134" cy="564"/>
            </a:xfrm>
            <a:prstGeom prst="rect">
              <a:avLst/>
            </a:prstGeom>
            <a:solidFill>
              <a:schemeClr val="bg1"/>
            </a:solidFill>
            <a:ln w="9525" cap="flat" cmpd="sng">
              <a:solidFill>
                <a:schemeClr val="tx1"/>
              </a:solidFill>
              <a:miter lim="800000"/>
              <a:headEnd/>
              <a:tailEnd/>
            </a:ln>
            <a:effectLst/>
          </p:spPr>
          <p:txBody>
            <a:bodyPr wrap="none" anchor="ctr"/>
            <a:lstStyle/>
            <a:p>
              <a:pPr algn="r"/>
              <a:r>
                <a:rPr lang="ja-JP">
                  <a:latin typeface="HGS創英角ﾎﾟｯﾌﾟ体" pitchFamily="50" charset="-128"/>
                  <a:ea typeface="HGS創英角ﾎﾟｯﾌﾟ体" pitchFamily="50" charset="-128"/>
                </a:rPr>
                <a:t>1111</a:t>
              </a:r>
            </a:p>
          </p:txBody>
        </p:sp>
        <p:sp>
          <p:nvSpPr>
            <p:cNvPr id="22535" name="Rectangle 7"/>
            <p:cNvSpPr>
              <a:spLocks noChangeArrowheads="1"/>
            </p:cNvSpPr>
            <p:nvPr/>
          </p:nvSpPr>
          <p:spPr bwMode="auto">
            <a:xfrm>
              <a:off x="1022" y="0"/>
              <a:ext cx="569" cy="564"/>
            </a:xfrm>
            <a:prstGeom prst="rect">
              <a:avLst/>
            </a:prstGeom>
            <a:noFill/>
            <a:ln w="9525" cap="flat" cmpd="sng">
              <a:noFill/>
              <a:miter lim="800000"/>
              <a:headEnd/>
              <a:tailEnd/>
            </a:ln>
            <a:effectLst/>
          </p:spPr>
          <p:txBody>
            <a:bodyPr wrap="none" anchor="ctr"/>
            <a:lstStyle/>
            <a:p>
              <a:pPr algn="ctr"/>
              <a:r>
                <a:rPr lang="ja-JP">
                  <a:ea typeface="HGS創英角ﾎﾟｯﾌﾟ体" pitchFamily="50" charset="-128"/>
                </a:rPr>
                <a:t>ー</a:t>
              </a:r>
            </a:p>
          </p:txBody>
        </p:sp>
      </p:grpSp>
      <p:grpSp>
        <p:nvGrpSpPr>
          <p:cNvPr id="22536" name="Group 8"/>
          <p:cNvGrpSpPr>
            <a:grpSpLocks/>
          </p:cNvGrpSpPr>
          <p:nvPr/>
        </p:nvGrpSpPr>
        <p:grpSpPr bwMode="auto">
          <a:xfrm>
            <a:off x="4787900" y="3573463"/>
            <a:ext cx="1728788" cy="357187"/>
            <a:chOff x="0" y="0"/>
            <a:chExt cx="2722" cy="564"/>
          </a:xfrm>
        </p:grpSpPr>
        <p:sp>
          <p:nvSpPr>
            <p:cNvPr id="22537" name="Rectangle 9"/>
            <p:cNvSpPr>
              <a:spLocks noChangeArrowheads="1"/>
            </p:cNvSpPr>
            <p:nvPr/>
          </p:nvSpPr>
          <p:spPr bwMode="auto">
            <a:xfrm>
              <a:off x="0" y="0"/>
              <a:ext cx="908" cy="564"/>
            </a:xfrm>
            <a:prstGeom prst="rect">
              <a:avLst/>
            </a:prstGeom>
            <a:solidFill>
              <a:schemeClr val="bg1"/>
            </a:solidFill>
            <a:ln w="9525" cap="flat" cmpd="sng">
              <a:solidFill>
                <a:schemeClr val="tx1"/>
              </a:solidFill>
              <a:miter lim="800000"/>
              <a:headEnd/>
              <a:tailEnd/>
            </a:ln>
            <a:effectLst/>
          </p:spPr>
          <p:txBody>
            <a:bodyPr wrap="none" anchor="ctr"/>
            <a:lstStyle/>
            <a:p>
              <a:pPr algn="r"/>
              <a:endParaRPr lang="ja-JP" altLang="ja-JP"/>
            </a:p>
          </p:txBody>
        </p:sp>
        <p:sp>
          <p:nvSpPr>
            <p:cNvPr id="22538" name="Rectangle 10"/>
            <p:cNvSpPr>
              <a:spLocks noChangeArrowheads="1"/>
            </p:cNvSpPr>
            <p:nvPr/>
          </p:nvSpPr>
          <p:spPr bwMode="auto">
            <a:xfrm>
              <a:off x="1588" y="0"/>
              <a:ext cx="1134" cy="564"/>
            </a:xfrm>
            <a:prstGeom prst="rect">
              <a:avLst/>
            </a:prstGeom>
            <a:solidFill>
              <a:schemeClr val="bg1"/>
            </a:solidFill>
            <a:ln w="9525" cap="flat" cmpd="sng">
              <a:solidFill>
                <a:schemeClr val="tx1"/>
              </a:solidFill>
              <a:miter lim="800000"/>
              <a:headEnd/>
              <a:tailEnd/>
            </a:ln>
            <a:effectLst/>
          </p:spPr>
          <p:txBody>
            <a:bodyPr wrap="none" anchor="ctr"/>
            <a:lstStyle/>
            <a:p>
              <a:pPr algn="r"/>
              <a:r>
                <a:rPr lang="ja-JP">
                  <a:latin typeface="HGP創英角ﾎﾟｯﾌﾟ体" pitchFamily="50" charset="-128"/>
                  <a:ea typeface="HGP創英角ﾎﾟｯﾌﾟ体" pitchFamily="50" charset="-128"/>
                </a:rPr>
                <a:t>4444</a:t>
              </a:r>
            </a:p>
          </p:txBody>
        </p:sp>
        <p:sp>
          <p:nvSpPr>
            <p:cNvPr id="22539" name="Rectangle 11"/>
            <p:cNvSpPr>
              <a:spLocks noChangeArrowheads="1"/>
            </p:cNvSpPr>
            <p:nvPr/>
          </p:nvSpPr>
          <p:spPr bwMode="auto">
            <a:xfrm>
              <a:off x="1022" y="0"/>
              <a:ext cx="569" cy="564"/>
            </a:xfrm>
            <a:prstGeom prst="rect">
              <a:avLst/>
            </a:prstGeom>
            <a:noFill/>
            <a:ln w="9525" cap="flat" cmpd="sng">
              <a:noFill/>
              <a:miter lim="800000"/>
              <a:headEnd/>
              <a:tailEnd/>
            </a:ln>
            <a:effectLst/>
          </p:spPr>
          <p:txBody>
            <a:bodyPr wrap="none" anchor="ctr"/>
            <a:lstStyle/>
            <a:p>
              <a:pPr algn="ctr"/>
              <a:r>
                <a:rPr lang="ja-JP">
                  <a:ea typeface="HGP創英角ﾎﾟｯﾌﾟ体" pitchFamily="50" charset="-128"/>
                </a:rPr>
                <a:t>ー</a:t>
              </a:r>
            </a:p>
          </p:txBody>
        </p:sp>
      </p:grpSp>
      <p:sp>
        <p:nvSpPr>
          <p:cNvPr id="22540" name="Text Box 12"/>
          <p:cNvSpPr txBox="1">
            <a:spLocks noChangeArrowheads="1"/>
          </p:cNvSpPr>
          <p:nvPr/>
        </p:nvSpPr>
        <p:spPr bwMode="auto">
          <a:xfrm>
            <a:off x="4211638" y="3573463"/>
            <a:ext cx="346075" cy="365125"/>
          </a:xfrm>
          <a:prstGeom prst="rect">
            <a:avLst/>
          </a:prstGeom>
          <a:noFill/>
          <a:ln w="9525" cmpd="sng">
            <a:noFill/>
            <a:miter lim="800000"/>
            <a:headEnd/>
            <a:tailEnd/>
          </a:ln>
          <a:effectLst/>
        </p:spPr>
        <p:txBody>
          <a:bodyPr>
            <a:spAutoFit/>
          </a:bodyPr>
          <a:lstStyle/>
          <a:p>
            <a:r>
              <a:rPr lang="ja-JP">
                <a:ea typeface="HGS創英角ﾎﾟｯﾌﾟ体" pitchFamily="50" charset="-128"/>
              </a:rPr>
              <a:t>～</a:t>
            </a:r>
          </a:p>
        </p:txBody>
      </p:sp>
      <p:sp>
        <p:nvSpPr>
          <p:cNvPr id="22541" name="Rectangle 13"/>
          <p:cNvSpPr>
            <a:spLocks noChangeArrowheads="1"/>
          </p:cNvSpPr>
          <p:nvPr/>
        </p:nvSpPr>
        <p:spPr bwMode="auto">
          <a:xfrm>
            <a:off x="685800" y="4222750"/>
            <a:ext cx="7921625" cy="1079500"/>
          </a:xfrm>
          <a:prstGeom prst="rect">
            <a:avLst/>
          </a:prstGeom>
          <a:noFill/>
          <a:ln w="9525" cap="flat" cmpd="sng">
            <a:noFill/>
            <a:miter lim="800000"/>
            <a:headEnd/>
            <a:tailEnd/>
          </a:ln>
          <a:effectLst/>
        </p:spPr>
        <p:txBody>
          <a:bodyPr/>
          <a:lstStyle/>
          <a:p>
            <a:pPr marL="342900" indent="-342900">
              <a:spcBef>
                <a:spcPct val="20000"/>
              </a:spcBef>
            </a:pPr>
            <a:r>
              <a:rPr lang="ja-JP" sz="2000">
                <a:latin typeface="HGS創英角ﾎﾟｯﾌﾟ体" pitchFamily="50" charset="-128"/>
                <a:ea typeface="HGS創英角ﾎﾟｯﾌﾟ体" pitchFamily="50" charset="-128"/>
              </a:rPr>
              <a:t>仕様を決めておかないと、抽出範囲が異なる場合があります。</a:t>
            </a:r>
            <a:br>
              <a:rPr lang="ja-JP" sz="2000">
                <a:latin typeface="HGS創英角ﾎﾟｯﾌﾟ体" pitchFamily="50" charset="-128"/>
                <a:ea typeface="HGS創英角ﾎﾟｯﾌﾟ体" pitchFamily="50" charset="-128"/>
              </a:rPr>
            </a:br>
            <a:r>
              <a:rPr lang="ja-JP" sz="2000">
                <a:latin typeface="HGS創英角ﾎﾟｯﾌﾟ体" pitchFamily="50" charset="-128"/>
                <a:ea typeface="HGS創英角ﾎﾟｯﾌﾟ体" pitchFamily="50" charset="-128"/>
              </a:rPr>
              <a:t>１．0001111 ～ 9994444　の範囲内の郵便場号</a:t>
            </a:r>
            <a:br>
              <a:rPr lang="ja-JP" sz="2000">
                <a:latin typeface="HGS創英角ﾎﾟｯﾌﾟ体" pitchFamily="50" charset="-128"/>
                <a:ea typeface="HGS創英角ﾎﾟｯﾌﾟ体" pitchFamily="50" charset="-128"/>
              </a:rPr>
            </a:br>
            <a:r>
              <a:rPr lang="ja-JP" sz="2000">
                <a:latin typeface="HGS創英角ﾎﾟｯﾌﾟ体" pitchFamily="50" charset="-128"/>
                <a:ea typeface="HGS創英角ﾎﾟｯﾌﾟ体" pitchFamily="50" charset="-128"/>
              </a:rPr>
              <a:t>２．下4桁が、1111～4444　の範囲内の郵便場号</a:t>
            </a:r>
          </a:p>
        </p:txBody>
      </p:sp>
      <p:sp>
        <p:nvSpPr>
          <p:cNvPr id="22542" name="Text Box 14"/>
          <p:cNvSpPr txBox="1">
            <a:spLocks noChangeArrowheads="1"/>
          </p:cNvSpPr>
          <p:nvPr/>
        </p:nvSpPr>
        <p:spPr bwMode="auto">
          <a:xfrm>
            <a:off x="1044575" y="3573463"/>
            <a:ext cx="1150938" cy="365125"/>
          </a:xfrm>
          <a:prstGeom prst="rect">
            <a:avLst/>
          </a:prstGeom>
          <a:noFill/>
          <a:ln w="9525" cap="flat" cmpd="sng">
            <a:noFill/>
            <a:miter lim="800000"/>
            <a:headEnd/>
            <a:tailEnd/>
          </a:ln>
          <a:effectLst/>
        </p:spPr>
        <p:txBody>
          <a:bodyPr>
            <a:spAutoFit/>
          </a:bodyPr>
          <a:lstStyle/>
          <a:p>
            <a:r>
              <a:rPr lang="ja-JP">
                <a:ea typeface="HGS創英角ﾎﾟｯﾌﾟ体" pitchFamily="50" charset="-128"/>
              </a:rPr>
              <a:t>郵便番号</a:t>
            </a:r>
          </a:p>
        </p:txBody>
      </p:sp>
      <p:sp>
        <p:nvSpPr>
          <p:cNvPr id="22543" name="Rectangle 15"/>
          <p:cNvSpPr>
            <a:spLocks noChangeArrowheads="1"/>
          </p:cNvSpPr>
          <p:nvPr/>
        </p:nvSpPr>
        <p:spPr bwMode="auto">
          <a:xfrm>
            <a:off x="614363" y="5518150"/>
            <a:ext cx="7773987" cy="360363"/>
          </a:xfrm>
          <a:prstGeom prst="rect">
            <a:avLst/>
          </a:prstGeom>
          <a:noFill/>
          <a:ln w="9525" cap="flat" cmpd="sng">
            <a:noFill/>
            <a:miter lim="800000"/>
            <a:headEnd/>
            <a:tailEnd/>
          </a:ln>
          <a:effectLst/>
        </p:spPr>
        <p:txBody>
          <a:bodyPr/>
          <a:lstStyle/>
          <a:p>
            <a:pPr marL="342900" indent="-342900">
              <a:spcBef>
                <a:spcPct val="20000"/>
              </a:spcBef>
            </a:pPr>
            <a:r>
              <a:rPr lang="ja-JP" sz="1600">
                <a:solidFill>
                  <a:srgbClr val="FF0000"/>
                </a:solidFill>
                <a:latin typeface="HGS創英角ﾎﾟｯﾌﾟ体" pitchFamily="50" charset="-128"/>
                <a:ea typeface="HGS創英角ﾎﾟｯﾌﾟ体" pitchFamily="50" charset="-128"/>
              </a:rPr>
              <a:t>4／6追記しました。</a:t>
            </a:r>
            <a:endParaRPr lang="ja-JP" sz="32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WordArt 2" descr="ドラえもんの世界をオブジェクト指向で"/>
          <p:cNvSpPr>
            <a:spLocks noChangeArrowheads="1" noChangeShapeType="1"/>
          </p:cNvSpPr>
          <p:nvPr/>
        </p:nvSpPr>
        <p:spPr bwMode="auto">
          <a:xfrm>
            <a:off x="1979613" y="765175"/>
            <a:ext cx="5184775"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条件指定の考慮点</a:t>
            </a:r>
          </a:p>
        </p:txBody>
      </p:sp>
      <p:sp>
        <p:nvSpPr>
          <p:cNvPr id="23555" name="Rectangle 3"/>
          <p:cNvSpPr>
            <a:spLocks noChangeArrowheads="1"/>
          </p:cNvSpPr>
          <p:nvPr/>
        </p:nvSpPr>
        <p:spPr bwMode="auto">
          <a:xfrm>
            <a:off x="685800" y="1917700"/>
            <a:ext cx="7775575" cy="3816350"/>
          </a:xfrm>
          <a:prstGeom prst="rect">
            <a:avLst/>
          </a:prstGeom>
          <a:noFill/>
          <a:ln w="9525">
            <a:noFill/>
            <a:miter lim="800000"/>
            <a:headEnd/>
            <a:tailEnd/>
          </a:ln>
          <a:effectLst/>
        </p:spPr>
        <p:txBody>
          <a:bodyPr/>
          <a:lstStyle/>
          <a:p>
            <a:pPr marL="342900" indent="-342900">
              <a:spcBef>
                <a:spcPct val="20000"/>
              </a:spcBef>
            </a:pPr>
            <a:r>
              <a:rPr lang="ja-JP" sz="2000">
                <a:latin typeface="HGS創英角ﾎﾟｯﾌﾟ体" pitchFamily="50" charset="-128"/>
                <a:ea typeface="HGS創英角ﾎﾟｯﾌﾟ体" pitchFamily="50" charset="-128"/>
              </a:rPr>
              <a:t>・検索結果は、件数制限しても困らないのではないか</a:t>
            </a:r>
            <a:br>
              <a:rPr lang="ja-JP" sz="2000">
                <a:latin typeface="HGS創英角ﾎﾟｯﾌﾟ体" pitchFamily="50" charset="-128"/>
                <a:ea typeface="HGS創英角ﾎﾟｯﾌﾟ体" pitchFamily="50" charset="-128"/>
              </a:rPr>
            </a:br>
            <a:r>
              <a:rPr lang="ja-JP" sz="2000">
                <a:latin typeface="HGS創英角ﾎﾟｯﾌﾟ体" pitchFamily="50" charset="-128"/>
                <a:ea typeface="HGS創英角ﾎﾟｯﾌﾟ体" pitchFamily="50" charset="-128"/>
              </a:rPr>
              <a:t>(そもそも10000件も抽出されて全部見るのか、見ないよね）</a:t>
            </a:r>
          </a:p>
          <a:p>
            <a:pPr marL="342900" indent="-342900">
              <a:spcBef>
                <a:spcPct val="20000"/>
              </a:spcBef>
            </a:pPr>
            <a:r>
              <a:rPr lang="ja-JP" sz="2000">
                <a:latin typeface="HGS創英角ﾎﾟｯﾌﾟ体" pitchFamily="50" charset="-128"/>
                <a:ea typeface="HGS創英角ﾎﾟｯﾌﾟ体" pitchFamily="50" charset="-128"/>
              </a:rPr>
              <a:t>・ワイルドカード文字のみの検出可能とするのか</a:t>
            </a:r>
          </a:p>
          <a:p>
            <a:pPr marL="342900" indent="-342900">
              <a:spcBef>
                <a:spcPct val="20000"/>
              </a:spcBef>
            </a:pPr>
            <a:r>
              <a:rPr lang="ja-JP" sz="2000">
                <a:latin typeface="HGS創英角ﾎﾟｯﾌﾟ体" pitchFamily="50" charset="-128"/>
                <a:ea typeface="HG創英角ﾎﾟｯﾌﾟ体" pitchFamily="49" charset="-128"/>
              </a:rPr>
              <a:t>・</a:t>
            </a:r>
            <a:r>
              <a:rPr lang="ja-JP" sz="2000">
                <a:ea typeface="HG創英角ﾎﾟｯﾌﾟ体" pitchFamily="49" charset="-128"/>
              </a:rPr>
              <a:t>Ｔｒｉｍ処理をかけるのかどうか</a:t>
            </a:r>
          </a:p>
          <a:p>
            <a:pPr marL="342900" indent="-342900">
              <a:spcBef>
                <a:spcPct val="20000"/>
              </a:spcBef>
            </a:pPr>
            <a:r>
              <a:rPr lang="ja-JP" sz="2000">
                <a:latin typeface="HGS創英角ﾎﾟｯﾌﾟ体" pitchFamily="50" charset="-128"/>
                <a:ea typeface="HGS創英角ﾎﾟｯﾌﾟ体" pitchFamily="50" charset="-128"/>
              </a:rPr>
              <a:t>・論理削除したのも表示可能(背景色を変えるなどする)とするのか</a:t>
            </a:r>
          </a:p>
          <a:p>
            <a:pPr marL="342900" indent="-342900">
              <a:spcBef>
                <a:spcPct val="20000"/>
              </a:spcBef>
            </a:pPr>
            <a:r>
              <a:rPr lang="ja-JP" sz="2000">
                <a:latin typeface="HGS創英角ﾎﾟｯﾌﾟ体" pitchFamily="50" charset="-128"/>
                <a:ea typeface="HGS創英角ﾎﾟｯﾌﾟ体" pitchFamily="50" charset="-128"/>
              </a:rPr>
              <a:t>・○件単位でページ単位で一覧表示させるのか　</a:t>
            </a:r>
          </a:p>
          <a:p>
            <a:pPr marL="342900" indent="-342900">
              <a:spcBef>
                <a:spcPct val="20000"/>
              </a:spcBef>
            </a:pPr>
            <a:r>
              <a:rPr lang="ja-JP" sz="2000">
                <a:latin typeface="HGS創英角ﾎﾟｯﾌﾟ体" pitchFamily="50" charset="-128"/>
                <a:ea typeface="HGS創英角ﾎﾟｯﾌﾟ体" pitchFamily="50" charset="-128"/>
              </a:rPr>
              <a:t>・抽出条件で一覧表示後に、抽出条件項目の値を変えれると･･･</a:t>
            </a:r>
          </a:p>
          <a:p>
            <a:pPr marL="342900" indent="-342900">
              <a:spcBef>
                <a:spcPct val="20000"/>
              </a:spcBef>
            </a:pPr>
            <a:r>
              <a:rPr lang="ja-JP" sz="1600">
                <a:solidFill>
                  <a:srgbClr val="008000"/>
                </a:solidFill>
                <a:latin typeface="HGS創英角ﾎﾟｯﾌﾟ体" pitchFamily="50" charset="-128"/>
                <a:ea typeface="HGS創英角ﾎﾟｯﾌﾟ体" pitchFamily="50" charset="-128"/>
              </a:rPr>
              <a:t>　その抽出条件項目の値を参照して起動などのパラメータとして渡している場合、</a:t>
            </a:r>
          </a:p>
          <a:p>
            <a:pPr marL="342900" indent="-342900">
              <a:spcBef>
                <a:spcPct val="20000"/>
              </a:spcBef>
            </a:pPr>
            <a:r>
              <a:rPr lang="ja-JP" sz="1600">
                <a:solidFill>
                  <a:srgbClr val="008000"/>
                </a:solidFill>
                <a:latin typeface="HGS創英角ﾎﾟｯﾌﾟ体" pitchFamily="50" charset="-128"/>
                <a:ea typeface="HGS創英角ﾎﾟｯﾌﾟ体" pitchFamily="50" charset="-128"/>
              </a:rPr>
              <a:t>　一覧表示とデータが不整合となる。</a:t>
            </a:r>
          </a:p>
          <a:p>
            <a:pPr marL="342900" indent="-342900">
              <a:spcBef>
                <a:spcPct val="20000"/>
              </a:spcBef>
            </a:pPr>
            <a:r>
              <a:rPr lang="ja-JP" sz="1600">
                <a:solidFill>
                  <a:srgbClr val="008000"/>
                </a:solidFill>
                <a:latin typeface="HGS創英角ﾎﾟｯﾌﾟ体" pitchFamily="50" charset="-128"/>
                <a:ea typeface="HGS創英角ﾎﾟｯﾌﾟ体" pitchFamily="50" charset="-128"/>
              </a:rPr>
              <a:t>　一覧表示後に抽出条件項目を編集不可とするか、抽出条件を保持して、パラメー</a:t>
            </a:r>
          </a:p>
          <a:p>
            <a:pPr marL="342900" indent="-342900">
              <a:spcBef>
                <a:spcPct val="20000"/>
              </a:spcBef>
            </a:pPr>
            <a:r>
              <a:rPr lang="ja-JP" sz="1600">
                <a:solidFill>
                  <a:srgbClr val="008000"/>
                </a:solidFill>
                <a:latin typeface="HGS創英角ﾎﾟｯﾌﾟ体" pitchFamily="50" charset="-128"/>
                <a:ea typeface="HGS創英角ﾎﾟｯﾌﾟ体" pitchFamily="50" charset="-128"/>
              </a:rPr>
              <a:t>　タ引渡し時にチェックする。</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WordArt 2" descr="ドラえもんの世界をオブジェクト指向で"/>
          <p:cNvSpPr>
            <a:spLocks noChangeArrowheads="1" noChangeShapeType="1"/>
          </p:cNvSpPr>
          <p:nvPr/>
        </p:nvSpPr>
        <p:spPr bwMode="auto">
          <a:xfrm>
            <a:off x="1979613" y="692150"/>
            <a:ext cx="5184775"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最新データの取得</a:t>
            </a:r>
          </a:p>
        </p:txBody>
      </p:sp>
      <p:sp>
        <p:nvSpPr>
          <p:cNvPr id="24579" name="Rectangle 3"/>
          <p:cNvSpPr>
            <a:spLocks noChangeArrowheads="1"/>
          </p:cNvSpPr>
          <p:nvPr/>
        </p:nvSpPr>
        <p:spPr bwMode="auto">
          <a:xfrm>
            <a:off x="395288" y="1989138"/>
            <a:ext cx="8066087" cy="1871662"/>
          </a:xfrm>
          <a:prstGeom prst="rect">
            <a:avLst/>
          </a:prstGeom>
          <a:noFill/>
          <a:ln w="9525">
            <a:noFill/>
            <a:miter lim="800000"/>
            <a:headEnd/>
            <a:tailEnd/>
          </a:ln>
          <a:effectLst/>
        </p:spPr>
        <p:txBody>
          <a:bodyPr/>
          <a:lstStyle/>
          <a:p>
            <a:pPr marL="342900" indent="-342900">
              <a:spcBef>
                <a:spcPct val="20000"/>
              </a:spcBef>
            </a:pPr>
            <a:r>
              <a:rPr lang="ja-JP" sz="2000">
                <a:ea typeface="HG創英角ﾎﾟｯﾌﾟ体" pitchFamily="49" charset="-128"/>
              </a:rPr>
              <a:t>仕様書に「最新のみをチェックオンの場合、最新のデータを取得</a:t>
            </a:r>
          </a:p>
          <a:p>
            <a:pPr marL="342900" indent="-342900">
              <a:spcBef>
                <a:spcPct val="20000"/>
              </a:spcBef>
            </a:pPr>
            <a:r>
              <a:rPr lang="ja-JP" sz="2000">
                <a:ea typeface="HG創英角ﾎﾟｯﾌﾟ体" pitchFamily="49" charset="-128"/>
              </a:rPr>
              <a:t>する」とだけ書かれたものがありました。</a:t>
            </a:r>
            <a:br>
              <a:rPr lang="ja-JP" sz="2000">
                <a:ea typeface="HG創英角ﾎﾟｯﾌﾟ体" pitchFamily="49" charset="-128"/>
              </a:rPr>
            </a:br>
            <a:endParaRPr lang="ja-JP" sz="2000">
              <a:ea typeface="HG創英角ﾎﾟｯﾌﾟ体" pitchFamily="49" charset="-128"/>
            </a:endParaRPr>
          </a:p>
          <a:p>
            <a:pPr marL="342900" indent="-342900">
              <a:spcBef>
                <a:spcPct val="20000"/>
              </a:spcBef>
            </a:pPr>
            <a:r>
              <a:rPr lang="ja-JP" sz="2000">
                <a:ea typeface="HG創英角ﾎﾟｯﾌﾟ体" pitchFamily="49" charset="-128"/>
              </a:rPr>
              <a:t>抽出条件に日付範囲があるので、この範囲内で最新データを取得する</a:t>
            </a:r>
          </a:p>
          <a:p>
            <a:pPr marL="342900" indent="-342900">
              <a:spcBef>
                <a:spcPct val="20000"/>
              </a:spcBef>
            </a:pPr>
            <a:r>
              <a:rPr lang="ja-JP" sz="2000">
                <a:ea typeface="HG創英角ﾎﾟｯﾌﾟ体" pitchFamily="49" charset="-128"/>
              </a:rPr>
              <a:t>まではいいのですが、問題は他の抽出条件を組み入れた場合です。</a:t>
            </a:r>
          </a:p>
        </p:txBody>
      </p:sp>
      <p:sp>
        <p:nvSpPr>
          <p:cNvPr id="24580" name="Rectangle 4"/>
          <p:cNvSpPr>
            <a:spLocks noChangeArrowheads="1"/>
          </p:cNvSpPr>
          <p:nvPr/>
        </p:nvSpPr>
        <p:spPr bwMode="auto">
          <a:xfrm>
            <a:off x="466725" y="4222750"/>
            <a:ext cx="8066088" cy="1222375"/>
          </a:xfrm>
          <a:prstGeom prst="rect">
            <a:avLst/>
          </a:prstGeom>
          <a:noFill/>
          <a:ln w="9525">
            <a:noFill/>
            <a:miter lim="800000"/>
            <a:headEnd/>
            <a:tailEnd/>
          </a:ln>
          <a:effectLst/>
        </p:spPr>
        <p:txBody>
          <a:bodyPr/>
          <a:lstStyle/>
          <a:p>
            <a:pPr marL="342900" indent="-342900">
              <a:spcBef>
                <a:spcPct val="20000"/>
              </a:spcBef>
            </a:pPr>
            <a:r>
              <a:rPr lang="ja-JP" sz="2000">
                <a:solidFill>
                  <a:srgbClr val="FF0000"/>
                </a:solidFill>
                <a:ea typeface="HG創英角ﾎﾟｯﾌﾟ体" pitchFamily="49" charset="-128"/>
              </a:rPr>
              <a:t>下記の２パターンが考えられます。</a:t>
            </a:r>
          </a:p>
          <a:p>
            <a:pPr marL="342900" indent="-342900">
              <a:spcBef>
                <a:spcPct val="20000"/>
              </a:spcBef>
            </a:pPr>
            <a:r>
              <a:rPr lang="ja-JP" sz="2000">
                <a:solidFill>
                  <a:srgbClr val="FF0000"/>
                </a:solidFill>
                <a:ea typeface="HG創英角ﾎﾟｯﾌﾟ体" pitchFamily="49" charset="-128"/>
              </a:rPr>
              <a:t>①．複数項目の条件を抽出してから、日付範囲内の最新日を抽出する</a:t>
            </a:r>
          </a:p>
          <a:p>
            <a:pPr marL="342900" indent="-342900">
              <a:spcBef>
                <a:spcPct val="20000"/>
              </a:spcBef>
            </a:pPr>
            <a:r>
              <a:rPr lang="ja-JP" sz="2000">
                <a:solidFill>
                  <a:srgbClr val="FF0000"/>
                </a:solidFill>
                <a:ea typeface="HG創英角ﾎﾟｯﾌﾟ体" pitchFamily="49" charset="-128"/>
              </a:rPr>
              <a:t>②．日付範囲内の最新日を抽出してから、複数項目の条件を抽出する</a:t>
            </a:r>
            <a:endParaRPr lang="ja-JP" sz="3200">
              <a:solidFill>
                <a:srgbClr val="FF000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WordArt 2" descr="ドラえもんの世界をオブジェクト指向で"/>
          <p:cNvSpPr>
            <a:spLocks noChangeArrowheads="1" noChangeShapeType="1"/>
          </p:cNvSpPr>
          <p:nvPr/>
        </p:nvSpPr>
        <p:spPr bwMode="auto">
          <a:xfrm>
            <a:off x="1979613" y="765175"/>
            <a:ext cx="5184775"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最新データの取得</a:t>
            </a:r>
          </a:p>
        </p:txBody>
      </p:sp>
      <p:sp>
        <p:nvSpPr>
          <p:cNvPr id="25603" name="Rectangle 3"/>
          <p:cNvSpPr>
            <a:spLocks noChangeArrowheads="1"/>
          </p:cNvSpPr>
          <p:nvPr/>
        </p:nvSpPr>
        <p:spPr bwMode="auto">
          <a:xfrm>
            <a:off x="611188" y="1773238"/>
            <a:ext cx="4319587" cy="4100512"/>
          </a:xfrm>
          <a:prstGeom prst="rect">
            <a:avLst/>
          </a:prstGeom>
          <a:noFill/>
          <a:ln w="9525">
            <a:noFill/>
            <a:miter lim="800000"/>
            <a:headEnd/>
            <a:tailEnd/>
          </a:ln>
          <a:effectLst/>
        </p:spPr>
        <p:txBody>
          <a:bodyPr/>
          <a:lstStyle/>
          <a:p>
            <a:pPr marL="342900" indent="-342900">
              <a:spcBef>
                <a:spcPct val="20000"/>
              </a:spcBef>
            </a:pPr>
            <a:r>
              <a:rPr lang="ja-JP" sz="2000">
                <a:latin typeface="HG創英角ﾎﾟｯﾌﾟ体" pitchFamily="49" charset="-128"/>
                <a:ea typeface="HG創英角ﾎﾟｯﾌﾟ体" pitchFamily="49" charset="-128"/>
              </a:rPr>
              <a:t>例）</a:t>
            </a:r>
          </a:p>
          <a:p>
            <a:pPr marL="342900" indent="-342900">
              <a:spcBef>
                <a:spcPct val="20000"/>
              </a:spcBef>
            </a:pPr>
            <a:r>
              <a:rPr lang="ja-JP" sz="2000">
                <a:latin typeface="HG創英角ﾎﾟｯﾌﾟ体" pitchFamily="49" charset="-128"/>
                <a:ea typeface="HG創英角ﾎﾟｯﾌﾟ体" pitchFamily="49" charset="-128"/>
              </a:rPr>
              <a:t>　顧客No  日付　　区分１　区分２</a:t>
            </a:r>
          </a:p>
          <a:p>
            <a:pPr marL="342900" indent="-342900">
              <a:spcBef>
                <a:spcPct val="20000"/>
              </a:spcBef>
            </a:pPr>
            <a:r>
              <a:rPr lang="ja-JP" sz="2000">
                <a:latin typeface="HG創英角ﾎﾟｯﾌﾟ体" pitchFamily="49" charset="-128"/>
                <a:ea typeface="HG創英角ﾎﾟｯﾌﾟ体" pitchFamily="49" charset="-128"/>
              </a:rPr>
              <a:t>  　1  2007/11/03  　3      A</a:t>
            </a:r>
          </a:p>
          <a:p>
            <a:pPr marL="342900" indent="-342900">
              <a:spcBef>
                <a:spcPct val="20000"/>
              </a:spcBef>
            </a:pPr>
            <a:r>
              <a:rPr lang="ja-JP" sz="2000">
                <a:latin typeface="HG創英角ﾎﾟｯﾌﾟ体" pitchFamily="49" charset="-128"/>
                <a:ea typeface="HG創英角ﾎﾟｯﾌﾟ体" pitchFamily="49" charset="-128"/>
              </a:rPr>
              <a:t>  　1  2007/11/04  　3      B</a:t>
            </a:r>
          </a:p>
          <a:p>
            <a:pPr marL="342900" indent="-342900">
              <a:spcBef>
                <a:spcPct val="20000"/>
              </a:spcBef>
            </a:pPr>
            <a:r>
              <a:rPr lang="ja-JP" sz="2000">
                <a:latin typeface="HG創英角ﾎﾟｯﾌﾟ体" pitchFamily="49" charset="-128"/>
                <a:ea typeface="HG創英角ﾎﾟｯﾌﾟ体" pitchFamily="49" charset="-128"/>
              </a:rPr>
              <a:t>  　1  2007/11/05  　1      C</a:t>
            </a:r>
          </a:p>
          <a:p>
            <a:pPr marL="342900" indent="-342900">
              <a:spcBef>
                <a:spcPct val="20000"/>
              </a:spcBef>
            </a:pPr>
            <a:r>
              <a:rPr lang="ja-JP" sz="2000">
                <a:latin typeface="HG創英角ﾎﾟｯﾌﾟ体" pitchFamily="49" charset="-128"/>
                <a:ea typeface="HG創英角ﾎﾟｯﾌﾟ体" pitchFamily="49" charset="-128"/>
              </a:rPr>
              <a:t>  　2  2007/11/03  　3      D</a:t>
            </a:r>
          </a:p>
          <a:p>
            <a:pPr marL="342900" indent="-342900">
              <a:spcBef>
                <a:spcPct val="20000"/>
              </a:spcBef>
            </a:pPr>
            <a:r>
              <a:rPr lang="ja-JP" sz="2000">
                <a:latin typeface="HG創英角ﾎﾟｯﾌﾟ体" pitchFamily="49" charset="-128"/>
                <a:ea typeface="HG創英角ﾎﾟｯﾌﾟ体" pitchFamily="49" charset="-128"/>
              </a:rPr>
              <a:t>  　2  2007/11/04  　2      E</a:t>
            </a:r>
          </a:p>
          <a:p>
            <a:pPr marL="342900" indent="-342900">
              <a:spcBef>
                <a:spcPct val="20000"/>
              </a:spcBef>
            </a:pPr>
            <a:r>
              <a:rPr lang="ja-JP" sz="2000">
                <a:latin typeface="HG創英角ﾎﾟｯﾌﾟ体" pitchFamily="49" charset="-128"/>
                <a:ea typeface="HG創英角ﾎﾟｯﾌﾟ体" pitchFamily="49" charset="-128"/>
              </a:rPr>
              <a:t>  　2  2007/11/05  　3      F</a:t>
            </a:r>
          </a:p>
          <a:p>
            <a:pPr marL="342900" indent="-342900">
              <a:spcBef>
                <a:spcPct val="20000"/>
              </a:spcBef>
            </a:pPr>
            <a:r>
              <a:rPr lang="ja-JP" sz="2000">
                <a:latin typeface="HG創英角ﾎﾟｯﾌﾟ体" pitchFamily="49" charset="-128"/>
                <a:ea typeface="HG創英角ﾎﾟｯﾌﾟ体" pitchFamily="49" charset="-128"/>
              </a:rPr>
              <a:t>  　3  2007/11/03  　5      G</a:t>
            </a:r>
          </a:p>
          <a:p>
            <a:pPr marL="342900" indent="-342900">
              <a:spcBef>
                <a:spcPct val="20000"/>
              </a:spcBef>
            </a:pPr>
            <a:r>
              <a:rPr lang="ja-JP" sz="2000">
                <a:latin typeface="HG創英角ﾎﾟｯﾌﾟ体" pitchFamily="49" charset="-128"/>
                <a:ea typeface="HG創英角ﾎﾟｯﾌﾟ体" pitchFamily="49" charset="-128"/>
              </a:rPr>
              <a:t>  　3  2007/11/05  　2      H</a:t>
            </a:r>
          </a:p>
          <a:p>
            <a:pPr marL="342900" indent="-342900">
              <a:spcBef>
                <a:spcPct val="20000"/>
              </a:spcBef>
            </a:pPr>
            <a:r>
              <a:rPr lang="ja-JP" sz="2000">
                <a:latin typeface="HG創英角ﾎﾟｯﾌﾟ体" pitchFamily="49" charset="-128"/>
                <a:ea typeface="HG創英角ﾎﾟｯﾌﾟ体" pitchFamily="49" charset="-128"/>
              </a:rPr>
              <a:t>  　3  2007/11/06  　4      I</a:t>
            </a:r>
          </a:p>
        </p:txBody>
      </p:sp>
      <p:sp>
        <p:nvSpPr>
          <p:cNvPr id="25604" name="Rectangle 4"/>
          <p:cNvSpPr>
            <a:spLocks noChangeArrowheads="1"/>
          </p:cNvSpPr>
          <p:nvPr/>
        </p:nvSpPr>
        <p:spPr bwMode="auto">
          <a:xfrm>
            <a:off x="4787900" y="2636838"/>
            <a:ext cx="3744913" cy="2447925"/>
          </a:xfrm>
          <a:prstGeom prst="rect">
            <a:avLst/>
          </a:prstGeom>
          <a:noFill/>
          <a:ln w="9525">
            <a:noFill/>
            <a:miter lim="800000"/>
            <a:headEnd/>
            <a:tailEnd/>
          </a:ln>
          <a:effectLst/>
        </p:spPr>
        <p:txBody>
          <a:bodyPr/>
          <a:lstStyle/>
          <a:p>
            <a:pPr marL="342900" indent="-342900">
              <a:spcBef>
                <a:spcPct val="20000"/>
              </a:spcBef>
            </a:pPr>
            <a:r>
              <a:rPr lang="ja-JP" sz="2000">
                <a:solidFill>
                  <a:schemeClr val="accent2"/>
                </a:solidFill>
                <a:latin typeface="HGS創英角ﾎﾟｯﾌﾟ体" pitchFamily="50" charset="-128"/>
                <a:ea typeface="HGS創英角ﾎﾟｯﾌﾟ体" pitchFamily="50" charset="-128"/>
              </a:rPr>
              <a:t>抽出条件：</a:t>
            </a:r>
          </a:p>
          <a:p>
            <a:pPr marL="342900" indent="-342900">
              <a:spcBef>
                <a:spcPct val="20000"/>
              </a:spcBef>
            </a:pPr>
            <a:r>
              <a:rPr lang="ja-JP" sz="2000">
                <a:solidFill>
                  <a:schemeClr val="accent2"/>
                </a:solidFill>
                <a:latin typeface="HGS創英角ﾎﾟｯﾌﾟ体" pitchFamily="50" charset="-128"/>
                <a:ea typeface="HGS創英角ﾎﾟｯﾌﾟ体" pitchFamily="50" charset="-128"/>
              </a:rPr>
              <a:t>　顧客番号　1 ～ 3</a:t>
            </a:r>
          </a:p>
          <a:p>
            <a:pPr marL="342900" indent="-342900">
              <a:spcBef>
                <a:spcPct val="20000"/>
              </a:spcBef>
            </a:pPr>
            <a:r>
              <a:rPr lang="ja-JP" sz="2000">
                <a:solidFill>
                  <a:schemeClr val="accent2"/>
                </a:solidFill>
                <a:latin typeface="HGS創英角ﾎﾟｯﾌﾟ体" pitchFamily="50" charset="-128"/>
                <a:ea typeface="HGS創英角ﾎﾟｯﾌﾟ体" pitchFamily="50" charset="-128"/>
              </a:rPr>
              <a:t>　日付範囲　2007/11/03 ～</a:t>
            </a:r>
          </a:p>
          <a:p>
            <a:pPr marL="342900" indent="-342900">
              <a:spcBef>
                <a:spcPct val="20000"/>
              </a:spcBef>
            </a:pPr>
            <a:r>
              <a:rPr lang="ja-JP" sz="2000">
                <a:solidFill>
                  <a:schemeClr val="accent2"/>
                </a:solidFill>
                <a:latin typeface="HGS創英角ﾎﾟｯﾌﾟ体" pitchFamily="50" charset="-128"/>
                <a:ea typeface="HGS創英角ﾎﾟｯﾌﾟ体" pitchFamily="50" charset="-128"/>
              </a:rPr>
              <a:t>　　　　　　2007/11/05</a:t>
            </a:r>
          </a:p>
          <a:p>
            <a:pPr marL="342900" indent="-342900">
              <a:spcBef>
                <a:spcPct val="20000"/>
              </a:spcBef>
            </a:pPr>
            <a:r>
              <a:rPr lang="ja-JP" sz="2000">
                <a:solidFill>
                  <a:schemeClr val="accent2"/>
                </a:solidFill>
                <a:latin typeface="HGS創英角ﾎﾟｯﾌﾟ体" pitchFamily="50" charset="-128"/>
                <a:ea typeface="HGS創英角ﾎﾟｯﾌﾟ体" pitchFamily="50" charset="-128"/>
              </a:rPr>
              <a:t>　区分１　　3 ～ 5</a:t>
            </a:r>
          </a:p>
          <a:p>
            <a:pPr marL="342900" indent="-342900">
              <a:spcBef>
                <a:spcPct val="20000"/>
              </a:spcBef>
            </a:pPr>
            <a:r>
              <a:rPr lang="ja-JP" sz="2000">
                <a:solidFill>
                  <a:schemeClr val="accent2"/>
                </a:solidFill>
                <a:latin typeface="HGS創英角ﾎﾟｯﾌﾟ体" pitchFamily="50" charset="-128"/>
                <a:ea typeface="HGS創英角ﾎﾟｯﾌﾟ体" pitchFamily="50" charset="-128"/>
              </a:rPr>
              <a:t>　区分２　　A ～ Z</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WordArt 2" descr="ドラえもんの世界をオブジェクト指向で"/>
          <p:cNvSpPr>
            <a:spLocks noChangeArrowheads="1" noChangeShapeType="1"/>
          </p:cNvSpPr>
          <p:nvPr/>
        </p:nvSpPr>
        <p:spPr bwMode="auto">
          <a:xfrm>
            <a:off x="1979613" y="765175"/>
            <a:ext cx="5184775"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最新データの取得</a:t>
            </a:r>
          </a:p>
        </p:txBody>
      </p:sp>
      <p:sp>
        <p:nvSpPr>
          <p:cNvPr id="26627" name="Rectangle 3"/>
          <p:cNvSpPr>
            <a:spLocks noChangeArrowheads="1"/>
          </p:cNvSpPr>
          <p:nvPr/>
        </p:nvSpPr>
        <p:spPr bwMode="auto">
          <a:xfrm>
            <a:off x="469900" y="1773238"/>
            <a:ext cx="8207375" cy="4248150"/>
          </a:xfrm>
          <a:prstGeom prst="rect">
            <a:avLst/>
          </a:prstGeom>
          <a:noFill/>
          <a:ln w="9525">
            <a:noFill/>
            <a:miter lim="800000"/>
            <a:headEnd/>
            <a:tailEnd/>
          </a:ln>
          <a:effectLst/>
        </p:spPr>
        <p:txBody>
          <a:bodyPr/>
          <a:lstStyle/>
          <a:p>
            <a:pPr marL="342900" indent="-342900">
              <a:spcBef>
                <a:spcPct val="20000"/>
              </a:spcBef>
            </a:pPr>
            <a:r>
              <a:rPr lang="ja-JP" sz="2000">
                <a:latin typeface="HG創英角ﾎﾟｯﾌﾟ体" pitchFamily="49" charset="-128"/>
                <a:ea typeface="HG創英角ﾎﾟｯﾌﾟ体" pitchFamily="49" charset="-128"/>
              </a:rPr>
              <a:t>①．複数項目の条件を抽出してから、日付範囲内の最新日を抽出する</a:t>
            </a:r>
          </a:p>
          <a:p>
            <a:pPr marL="342900" indent="-342900">
              <a:spcBef>
                <a:spcPct val="20000"/>
              </a:spcBef>
            </a:pPr>
            <a:r>
              <a:rPr lang="ja-JP" sz="2000">
                <a:latin typeface="HG創英角ﾎﾟｯﾌﾟ体" pitchFamily="49" charset="-128"/>
                <a:ea typeface="HG創英角ﾎﾟｯﾌﾟ体" pitchFamily="49" charset="-128"/>
              </a:rPr>
              <a:t>　　　顧客No  日付　　区分１　区分２</a:t>
            </a:r>
          </a:p>
          <a:p>
            <a:pPr marL="342900" indent="-342900">
              <a:spcBef>
                <a:spcPct val="20000"/>
              </a:spcBef>
            </a:pPr>
            <a:r>
              <a:rPr lang="ja-JP" sz="2000">
                <a:latin typeface="HG創英角ﾎﾟｯﾌﾟ体" pitchFamily="49" charset="-128"/>
                <a:ea typeface="HG創英角ﾎﾟｯﾌﾟ体" pitchFamily="49" charset="-128"/>
              </a:rPr>
              <a:t>  　　　1  2007/11/04  　3      B</a:t>
            </a:r>
          </a:p>
          <a:p>
            <a:pPr marL="342900" indent="-342900">
              <a:spcBef>
                <a:spcPct val="20000"/>
              </a:spcBef>
            </a:pPr>
            <a:r>
              <a:rPr lang="ja-JP" sz="2000">
                <a:latin typeface="HG創英角ﾎﾟｯﾌﾟ体" pitchFamily="49" charset="-128"/>
                <a:ea typeface="HG創英角ﾎﾟｯﾌﾟ体" pitchFamily="49" charset="-128"/>
              </a:rPr>
              <a:t>  　　　2  2007/11/05  　3      F</a:t>
            </a:r>
          </a:p>
          <a:p>
            <a:pPr marL="342900" indent="-342900">
              <a:spcBef>
                <a:spcPct val="20000"/>
              </a:spcBef>
            </a:pPr>
            <a:r>
              <a:rPr lang="ja-JP" sz="2000">
                <a:latin typeface="HG創英角ﾎﾟｯﾌﾟ体" pitchFamily="49" charset="-128"/>
                <a:ea typeface="HG創英角ﾎﾟｯﾌﾟ体" pitchFamily="49" charset="-128"/>
              </a:rPr>
              <a:t>  　　　3  2007/11/03  　5      G</a:t>
            </a:r>
          </a:p>
          <a:p>
            <a:pPr marL="342900" indent="-342900">
              <a:spcBef>
                <a:spcPct val="20000"/>
              </a:spcBef>
            </a:pPr>
            <a:r>
              <a:rPr lang="ja-JP" sz="2000">
                <a:latin typeface="HG創英角ﾎﾟｯﾌﾟ体" pitchFamily="49" charset="-128"/>
                <a:ea typeface="HG創英角ﾎﾟｯﾌﾟ体" pitchFamily="49" charset="-128"/>
              </a:rPr>
              <a:t>②．日付範囲内の最新日を抽出してから、複数項目の条件を抽出する</a:t>
            </a:r>
          </a:p>
          <a:p>
            <a:pPr marL="342900" indent="-342900">
              <a:spcBef>
                <a:spcPct val="20000"/>
              </a:spcBef>
            </a:pPr>
            <a:r>
              <a:rPr lang="ja-JP" sz="2000">
                <a:latin typeface="HG創英角ﾎﾟｯﾌﾟ体" pitchFamily="49" charset="-128"/>
                <a:ea typeface="HG創英角ﾎﾟｯﾌﾟ体" pitchFamily="49" charset="-128"/>
              </a:rPr>
              <a:t>　　　顧客No  日付　　区分１　区分２</a:t>
            </a:r>
          </a:p>
          <a:p>
            <a:pPr marL="342900" indent="-342900">
              <a:spcBef>
                <a:spcPct val="20000"/>
              </a:spcBef>
            </a:pPr>
            <a:r>
              <a:rPr lang="ja-JP" sz="2000">
                <a:latin typeface="HG創英角ﾎﾟｯﾌﾟ体" pitchFamily="49" charset="-128"/>
                <a:ea typeface="HG創英角ﾎﾟｯﾌﾟ体" pitchFamily="49" charset="-128"/>
              </a:rPr>
              <a:t>  　　　1  該当なし</a:t>
            </a:r>
          </a:p>
          <a:p>
            <a:pPr marL="342900" indent="-342900">
              <a:spcBef>
                <a:spcPct val="20000"/>
              </a:spcBef>
            </a:pPr>
            <a:r>
              <a:rPr lang="ja-JP" sz="2000">
                <a:latin typeface="HG創英角ﾎﾟｯﾌﾟ体" pitchFamily="49" charset="-128"/>
                <a:ea typeface="HG創英角ﾎﾟｯﾌﾟ体" pitchFamily="49" charset="-128"/>
              </a:rPr>
              <a:t>  　　　2  2007/11/05  　3      F</a:t>
            </a:r>
          </a:p>
          <a:p>
            <a:pPr marL="342900" indent="-342900">
              <a:spcBef>
                <a:spcPct val="20000"/>
              </a:spcBef>
            </a:pPr>
            <a:r>
              <a:rPr lang="ja-JP" sz="2000">
                <a:latin typeface="HG創英角ﾎﾟｯﾌﾟ体" pitchFamily="49" charset="-128"/>
                <a:ea typeface="HG創英角ﾎﾟｯﾌﾟ体" pitchFamily="49" charset="-128"/>
              </a:rPr>
              <a:t>  　　　3  該当なし</a:t>
            </a:r>
          </a:p>
          <a:p>
            <a:pPr marL="342900" indent="-342900">
              <a:spcBef>
                <a:spcPct val="20000"/>
              </a:spcBef>
            </a:pPr>
            <a:endParaRPr lang="ja-JP" sz="1200">
              <a:latin typeface="HG創英角ﾎﾟｯﾌﾟ体" pitchFamily="49" charset="-128"/>
              <a:ea typeface="HG創英角ﾎﾟｯﾌﾟ体" pitchFamily="49" charset="-128"/>
            </a:endParaRPr>
          </a:p>
          <a:p>
            <a:pPr marL="342900" indent="-342900">
              <a:spcBef>
                <a:spcPct val="20000"/>
              </a:spcBef>
            </a:pPr>
            <a:r>
              <a:rPr lang="ja-JP" sz="2000">
                <a:solidFill>
                  <a:srgbClr val="FF0000"/>
                </a:solidFill>
                <a:latin typeface="HG創英角ﾎﾟｯﾌﾟ体" pitchFamily="49" charset="-128"/>
                <a:ea typeface="HG創英角ﾎﾟｯﾌﾟ体" pitchFamily="49" charset="-128"/>
              </a:rPr>
              <a:t>このように「最新のみ」といっても取得するデータが違ってきます。</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WordArt 2" descr="ドラえもんの世界をオブジェクト指向で"/>
          <p:cNvSpPr>
            <a:spLocks noChangeArrowheads="1" noChangeShapeType="1"/>
          </p:cNvSpPr>
          <p:nvPr/>
        </p:nvSpPr>
        <p:spPr bwMode="auto">
          <a:xfrm>
            <a:off x="1835150" y="2565400"/>
            <a:ext cx="5186363"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計算処理系</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WordArt 2" descr="ドラえもんの世界をオブジェクト指向で"/>
          <p:cNvSpPr>
            <a:spLocks noChangeArrowheads="1" noChangeShapeType="1"/>
          </p:cNvSpPr>
          <p:nvPr/>
        </p:nvSpPr>
        <p:spPr bwMode="auto">
          <a:xfrm>
            <a:off x="1547813" y="692150"/>
            <a:ext cx="5688012"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自動計算項目が入力項目</a:t>
            </a:r>
          </a:p>
        </p:txBody>
      </p:sp>
      <p:sp>
        <p:nvSpPr>
          <p:cNvPr id="28675" name="Rectangle 3"/>
          <p:cNvSpPr>
            <a:spLocks noChangeArrowheads="1"/>
          </p:cNvSpPr>
          <p:nvPr/>
        </p:nvSpPr>
        <p:spPr bwMode="auto">
          <a:xfrm>
            <a:off x="827088" y="1844675"/>
            <a:ext cx="7416800" cy="1368425"/>
          </a:xfrm>
          <a:prstGeom prst="rect">
            <a:avLst/>
          </a:prstGeom>
          <a:noFill/>
          <a:ln w="9525">
            <a:noFill/>
            <a:miter lim="800000"/>
            <a:headEnd/>
            <a:tailEnd/>
          </a:ln>
          <a:effectLst/>
        </p:spPr>
        <p:txBody>
          <a:bodyPr/>
          <a:lstStyle/>
          <a:p>
            <a:pPr marL="342900" indent="-342900">
              <a:spcBef>
                <a:spcPct val="20000"/>
              </a:spcBef>
            </a:pPr>
            <a:r>
              <a:rPr lang="ja-JP" sz="2400">
                <a:ea typeface="HG創英角ﾎﾟｯﾌﾟ体" pitchFamily="49" charset="-128"/>
              </a:rPr>
              <a:t>明細入力などで、数量、単価、金額の項目があり、</a:t>
            </a:r>
          </a:p>
          <a:p>
            <a:pPr marL="342900" indent="-342900">
              <a:spcBef>
                <a:spcPct val="20000"/>
              </a:spcBef>
            </a:pPr>
            <a:r>
              <a:rPr lang="ja-JP" sz="2400">
                <a:ea typeface="HG創英角ﾎﾟｯﾌﾟ体" pitchFamily="49" charset="-128"/>
              </a:rPr>
              <a:t>金額は、数量ｘ単価を自動計算して金額にセット</a:t>
            </a:r>
          </a:p>
          <a:p>
            <a:pPr marL="342900" indent="-342900">
              <a:spcBef>
                <a:spcPct val="20000"/>
              </a:spcBef>
            </a:pPr>
            <a:r>
              <a:rPr lang="ja-JP" sz="2400">
                <a:ea typeface="HG創英角ﾎﾟｯﾌﾟ体" pitchFamily="49" charset="-128"/>
              </a:rPr>
              <a:t>するとして、金額が入力項目だった場合</a:t>
            </a:r>
            <a:endParaRPr lang="ja-JP" sz="2800">
              <a:ea typeface="HG創英角ﾎﾟｯﾌﾟ体" pitchFamily="49" charset="-128"/>
            </a:endParaRPr>
          </a:p>
        </p:txBody>
      </p:sp>
      <p:grpSp>
        <p:nvGrpSpPr>
          <p:cNvPr id="28676" name="Group 4"/>
          <p:cNvGrpSpPr>
            <a:grpSpLocks/>
          </p:cNvGrpSpPr>
          <p:nvPr/>
        </p:nvGrpSpPr>
        <p:grpSpPr bwMode="auto">
          <a:xfrm>
            <a:off x="2266950" y="3933825"/>
            <a:ext cx="3313113" cy="719138"/>
            <a:chOff x="0" y="0"/>
            <a:chExt cx="5217" cy="1134"/>
          </a:xfrm>
        </p:grpSpPr>
        <p:sp>
          <p:nvSpPr>
            <p:cNvPr id="28677" name="Rectangle 5"/>
            <p:cNvSpPr>
              <a:spLocks noChangeArrowheads="1"/>
            </p:cNvSpPr>
            <p:nvPr/>
          </p:nvSpPr>
          <p:spPr bwMode="auto">
            <a:xfrm>
              <a:off x="0" y="568"/>
              <a:ext cx="1360" cy="566"/>
            </a:xfrm>
            <a:prstGeom prst="rect">
              <a:avLst/>
            </a:prstGeom>
            <a:solidFill>
              <a:schemeClr val="bg1"/>
            </a:solidFill>
            <a:ln w="9525" cmpd="sng">
              <a:solidFill>
                <a:schemeClr val="tx1"/>
              </a:solidFill>
              <a:miter lim="800000"/>
              <a:headEnd/>
              <a:tailEnd/>
            </a:ln>
            <a:effectLst/>
          </p:spPr>
          <p:txBody>
            <a:bodyPr wrap="none" anchor="ctr"/>
            <a:lstStyle/>
            <a:p>
              <a:pPr algn="r"/>
              <a:r>
                <a:rPr lang="ja-JP"/>
                <a:t>5</a:t>
              </a:r>
            </a:p>
          </p:txBody>
        </p:sp>
        <p:sp>
          <p:nvSpPr>
            <p:cNvPr id="28678" name="Rectangle 6"/>
            <p:cNvSpPr>
              <a:spLocks noChangeArrowheads="1"/>
            </p:cNvSpPr>
            <p:nvPr/>
          </p:nvSpPr>
          <p:spPr bwMode="auto">
            <a:xfrm>
              <a:off x="1588" y="568"/>
              <a:ext cx="1586" cy="566"/>
            </a:xfrm>
            <a:prstGeom prst="rect">
              <a:avLst/>
            </a:prstGeom>
            <a:solidFill>
              <a:schemeClr val="bg1"/>
            </a:solidFill>
            <a:ln w="9525" cmpd="sng">
              <a:solidFill>
                <a:schemeClr val="tx1"/>
              </a:solidFill>
              <a:miter lim="800000"/>
              <a:headEnd/>
              <a:tailEnd/>
            </a:ln>
            <a:effectLst/>
          </p:spPr>
          <p:txBody>
            <a:bodyPr wrap="none" anchor="ctr"/>
            <a:lstStyle/>
            <a:p>
              <a:pPr algn="r"/>
              <a:r>
                <a:rPr lang="ja-JP"/>
                <a:t>100</a:t>
              </a:r>
            </a:p>
          </p:txBody>
        </p:sp>
        <p:sp>
          <p:nvSpPr>
            <p:cNvPr id="28679" name="Rectangle 7"/>
            <p:cNvSpPr>
              <a:spLocks noChangeArrowheads="1"/>
            </p:cNvSpPr>
            <p:nvPr/>
          </p:nvSpPr>
          <p:spPr bwMode="auto">
            <a:xfrm>
              <a:off x="3402" y="568"/>
              <a:ext cx="1814" cy="566"/>
            </a:xfrm>
            <a:prstGeom prst="rect">
              <a:avLst/>
            </a:prstGeom>
            <a:solidFill>
              <a:schemeClr val="bg1"/>
            </a:solidFill>
            <a:ln w="9525" cmpd="sng">
              <a:solidFill>
                <a:schemeClr val="tx1"/>
              </a:solidFill>
              <a:miter lim="800000"/>
              <a:headEnd/>
              <a:tailEnd/>
            </a:ln>
            <a:effectLst/>
          </p:spPr>
          <p:txBody>
            <a:bodyPr wrap="none" anchor="ctr"/>
            <a:lstStyle/>
            <a:p>
              <a:pPr algn="r"/>
              <a:r>
                <a:rPr lang="ja-JP"/>
                <a:t>500</a:t>
              </a:r>
            </a:p>
          </p:txBody>
        </p:sp>
        <p:sp>
          <p:nvSpPr>
            <p:cNvPr id="28680" name="Text Box 8"/>
            <p:cNvSpPr txBox="1">
              <a:spLocks noChangeArrowheads="1"/>
            </p:cNvSpPr>
            <p:nvPr/>
          </p:nvSpPr>
          <p:spPr bwMode="auto">
            <a:xfrm>
              <a:off x="113" y="0"/>
              <a:ext cx="1360" cy="576"/>
            </a:xfrm>
            <a:prstGeom prst="rect">
              <a:avLst/>
            </a:prstGeom>
            <a:noFill/>
            <a:ln w="9525">
              <a:noFill/>
              <a:miter lim="800000"/>
              <a:headEnd/>
              <a:tailEnd/>
            </a:ln>
            <a:effectLst/>
          </p:spPr>
          <p:txBody>
            <a:bodyPr>
              <a:spAutoFit/>
            </a:bodyPr>
            <a:lstStyle/>
            <a:p>
              <a:pPr algn="r"/>
              <a:r>
                <a:rPr lang="ja-JP"/>
                <a:t>数量</a:t>
              </a:r>
            </a:p>
          </p:txBody>
        </p:sp>
        <p:sp>
          <p:nvSpPr>
            <p:cNvPr id="28681" name="Text Box 9"/>
            <p:cNvSpPr txBox="1">
              <a:spLocks noChangeArrowheads="1"/>
            </p:cNvSpPr>
            <p:nvPr/>
          </p:nvSpPr>
          <p:spPr bwMode="auto">
            <a:xfrm>
              <a:off x="1587" y="1"/>
              <a:ext cx="1588" cy="576"/>
            </a:xfrm>
            <a:prstGeom prst="rect">
              <a:avLst/>
            </a:prstGeom>
            <a:noFill/>
            <a:ln w="9525">
              <a:noFill/>
              <a:miter lim="800000"/>
              <a:headEnd/>
              <a:tailEnd/>
            </a:ln>
            <a:effectLst/>
          </p:spPr>
          <p:txBody>
            <a:bodyPr>
              <a:spAutoFit/>
            </a:bodyPr>
            <a:lstStyle/>
            <a:p>
              <a:pPr algn="r"/>
              <a:r>
                <a:rPr lang="ja-JP"/>
                <a:t>単価</a:t>
              </a:r>
            </a:p>
          </p:txBody>
        </p:sp>
        <p:sp>
          <p:nvSpPr>
            <p:cNvPr id="28682" name="Text Box 10"/>
            <p:cNvSpPr txBox="1">
              <a:spLocks noChangeArrowheads="1"/>
            </p:cNvSpPr>
            <p:nvPr/>
          </p:nvSpPr>
          <p:spPr bwMode="auto">
            <a:xfrm>
              <a:off x="3401" y="0"/>
              <a:ext cx="1816" cy="576"/>
            </a:xfrm>
            <a:prstGeom prst="rect">
              <a:avLst/>
            </a:prstGeom>
            <a:noFill/>
            <a:ln w="9525">
              <a:noFill/>
              <a:miter lim="800000"/>
              <a:headEnd/>
              <a:tailEnd/>
            </a:ln>
            <a:effectLst/>
          </p:spPr>
          <p:txBody>
            <a:bodyPr>
              <a:spAutoFit/>
            </a:bodyPr>
            <a:lstStyle/>
            <a:p>
              <a:pPr algn="r"/>
              <a:r>
                <a:rPr lang="ja-JP"/>
                <a:t>金額</a:t>
              </a:r>
            </a:p>
          </p:txBody>
        </p:sp>
      </p:grpSp>
      <p:sp>
        <p:nvSpPr>
          <p:cNvPr id="28683" name="Rectangle 11"/>
          <p:cNvSpPr>
            <a:spLocks noChangeArrowheads="1"/>
          </p:cNvSpPr>
          <p:nvPr/>
        </p:nvSpPr>
        <p:spPr bwMode="auto">
          <a:xfrm>
            <a:off x="755650" y="3213100"/>
            <a:ext cx="7777163" cy="649288"/>
          </a:xfrm>
          <a:prstGeom prst="rect">
            <a:avLst/>
          </a:prstGeom>
          <a:noFill/>
          <a:ln w="9525">
            <a:noFill/>
            <a:miter lim="800000"/>
            <a:headEnd/>
            <a:tailEnd/>
          </a:ln>
          <a:effectLst/>
        </p:spPr>
        <p:txBody>
          <a:bodyPr/>
          <a:lstStyle/>
          <a:p>
            <a:pPr marL="342900" indent="-342900">
              <a:spcBef>
                <a:spcPct val="20000"/>
              </a:spcBef>
            </a:pPr>
            <a:r>
              <a:rPr lang="ja-JP" sz="1600">
                <a:solidFill>
                  <a:srgbClr val="008000"/>
                </a:solidFill>
                <a:ea typeface="HG創英角ﾎﾟｯﾌﾟ体" pitchFamily="49" charset="-128"/>
              </a:rPr>
              <a:t>一般的に自動計算する項目は入力不可としている場合が多いですが、金額を手動で</a:t>
            </a:r>
          </a:p>
          <a:p>
            <a:pPr marL="342900" indent="-342900">
              <a:spcBef>
                <a:spcPct val="20000"/>
              </a:spcBef>
            </a:pPr>
            <a:r>
              <a:rPr lang="ja-JP" sz="1600">
                <a:solidFill>
                  <a:srgbClr val="008000"/>
                </a:solidFill>
                <a:ea typeface="HG創英角ﾎﾟｯﾌﾟ体" pitchFamily="49" charset="-128"/>
              </a:rPr>
              <a:t>調整出来るようにしたいとのお客の要望により、入力項目になっています。</a:t>
            </a:r>
          </a:p>
        </p:txBody>
      </p:sp>
      <p:sp>
        <p:nvSpPr>
          <p:cNvPr id="28684" name="Rectangle 12"/>
          <p:cNvSpPr>
            <a:spLocks noChangeArrowheads="1"/>
          </p:cNvSpPr>
          <p:nvPr/>
        </p:nvSpPr>
        <p:spPr bwMode="auto">
          <a:xfrm>
            <a:off x="757238" y="4724400"/>
            <a:ext cx="7777162" cy="1225550"/>
          </a:xfrm>
          <a:prstGeom prst="rect">
            <a:avLst/>
          </a:prstGeom>
          <a:noFill/>
          <a:ln w="9525">
            <a:noFill/>
            <a:miter lim="800000"/>
            <a:headEnd/>
            <a:tailEnd/>
          </a:ln>
          <a:effectLst/>
        </p:spPr>
        <p:txBody>
          <a:bodyPr/>
          <a:lstStyle/>
          <a:p>
            <a:pPr marL="342900" indent="-342900">
              <a:spcBef>
                <a:spcPct val="20000"/>
              </a:spcBef>
            </a:pPr>
            <a:r>
              <a:rPr lang="ja-JP" sz="2000">
                <a:solidFill>
                  <a:srgbClr val="FF0000"/>
                </a:solidFill>
                <a:ea typeface="HG創英角ﾎﾟｯﾌﾟ体" pitchFamily="49" charset="-128"/>
              </a:rPr>
              <a:t>問題点：</a:t>
            </a:r>
          </a:p>
          <a:p>
            <a:pPr marL="342900" indent="-342900">
              <a:spcBef>
                <a:spcPct val="20000"/>
              </a:spcBef>
            </a:pPr>
            <a:r>
              <a:rPr lang="ja-JP" sz="2000">
                <a:solidFill>
                  <a:srgbClr val="FF0000"/>
                </a:solidFill>
                <a:ea typeface="HG創英角ﾎﾟｯﾌﾟ体" pitchFamily="49" charset="-128"/>
              </a:rPr>
              <a:t>自動計算された金額を変更後に、数量または単価を変えた場合、</a:t>
            </a:r>
          </a:p>
          <a:p>
            <a:pPr marL="342900" indent="-342900">
              <a:spcBef>
                <a:spcPct val="20000"/>
              </a:spcBef>
            </a:pPr>
            <a:r>
              <a:rPr lang="ja-JP" sz="2000">
                <a:solidFill>
                  <a:srgbClr val="FF0000"/>
                </a:solidFill>
                <a:ea typeface="HG創英角ﾎﾟｯﾌﾟ体" pitchFamily="49" charset="-128"/>
              </a:rPr>
              <a:t>手動で入力した金額が書き換わってしまう。</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WordArt 2" descr="ドラえもんの世界をオブジェクト指向で"/>
          <p:cNvSpPr>
            <a:spLocks noChangeArrowheads="1" noChangeShapeType="1"/>
          </p:cNvSpPr>
          <p:nvPr/>
        </p:nvSpPr>
        <p:spPr bwMode="auto">
          <a:xfrm>
            <a:off x="1619250" y="692150"/>
            <a:ext cx="5689600"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自動計算項目が入力項目</a:t>
            </a:r>
          </a:p>
        </p:txBody>
      </p:sp>
      <p:grpSp>
        <p:nvGrpSpPr>
          <p:cNvPr id="29699" name="Group 3"/>
          <p:cNvGrpSpPr>
            <a:grpSpLocks/>
          </p:cNvGrpSpPr>
          <p:nvPr/>
        </p:nvGrpSpPr>
        <p:grpSpPr bwMode="auto">
          <a:xfrm>
            <a:off x="1476375" y="1700213"/>
            <a:ext cx="3311525" cy="720725"/>
            <a:chOff x="0" y="0"/>
            <a:chExt cx="5217" cy="1134"/>
          </a:xfrm>
        </p:grpSpPr>
        <p:sp>
          <p:nvSpPr>
            <p:cNvPr id="29700" name="Rectangle 4"/>
            <p:cNvSpPr>
              <a:spLocks noChangeArrowheads="1"/>
            </p:cNvSpPr>
            <p:nvPr/>
          </p:nvSpPr>
          <p:spPr bwMode="auto">
            <a:xfrm>
              <a:off x="0" y="568"/>
              <a:ext cx="1360" cy="566"/>
            </a:xfrm>
            <a:prstGeom prst="rect">
              <a:avLst/>
            </a:prstGeom>
            <a:solidFill>
              <a:schemeClr val="bg1"/>
            </a:solidFill>
            <a:ln w="9525" cap="flat" cmpd="sng">
              <a:solidFill>
                <a:schemeClr val="tx1"/>
              </a:solidFill>
              <a:miter lim="800000"/>
              <a:headEnd/>
              <a:tailEnd/>
            </a:ln>
            <a:effectLst/>
          </p:spPr>
          <p:txBody>
            <a:bodyPr wrap="none" anchor="ctr"/>
            <a:lstStyle/>
            <a:p>
              <a:pPr algn="r"/>
              <a:r>
                <a:rPr lang="ja-JP"/>
                <a:t>5</a:t>
              </a:r>
            </a:p>
          </p:txBody>
        </p:sp>
        <p:sp>
          <p:nvSpPr>
            <p:cNvPr id="29701" name="Rectangle 5"/>
            <p:cNvSpPr>
              <a:spLocks noChangeArrowheads="1"/>
            </p:cNvSpPr>
            <p:nvPr/>
          </p:nvSpPr>
          <p:spPr bwMode="auto">
            <a:xfrm>
              <a:off x="1588" y="568"/>
              <a:ext cx="1586" cy="566"/>
            </a:xfrm>
            <a:prstGeom prst="rect">
              <a:avLst/>
            </a:prstGeom>
            <a:solidFill>
              <a:schemeClr val="bg1"/>
            </a:solidFill>
            <a:ln w="9525" cap="flat" cmpd="sng">
              <a:solidFill>
                <a:schemeClr val="tx1"/>
              </a:solidFill>
              <a:miter lim="800000"/>
              <a:headEnd/>
              <a:tailEnd/>
            </a:ln>
            <a:effectLst/>
          </p:spPr>
          <p:txBody>
            <a:bodyPr wrap="none" anchor="ctr"/>
            <a:lstStyle/>
            <a:p>
              <a:pPr algn="r"/>
              <a:r>
                <a:rPr lang="ja-JP"/>
                <a:t>100</a:t>
              </a:r>
            </a:p>
          </p:txBody>
        </p:sp>
        <p:sp>
          <p:nvSpPr>
            <p:cNvPr id="29702" name="Rectangle 6"/>
            <p:cNvSpPr>
              <a:spLocks noChangeArrowheads="1"/>
            </p:cNvSpPr>
            <p:nvPr/>
          </p:nvSpPr>
          <p:spPr bwMode="auto">
            <a:xfrm>
              <a:off x="3402" y="568"/>
              <a:ext cx="1814" cy="566"/>
            </a:xfrm>
            <a:prstGeom prst="rect">
              <a:avLst/>
            </a:prstGeom>
            <a:solidFill>
              <a:schemeClr val="bg1"/>
            </a:solidFill>
            <a:ln w="9525" cap="flat" cmpd="sng">
              <a:solidFill>
                <a:schemeClr val="tx1"/>
              </a:solidFill>
              <a:miter lim="800000"/>
              <a:headEnd/>
              <a:tailEnd/>
            </a:ln>
            <a:effectLst/>
          </p:spPr>
          <p:txBody>
            <a:bodyPr wrap="none" anchor="ctr"/>
            <a:lstStyle/>
            <a:p>
              <a:pPr algn="r"/>
              <a:r>
                <a:rPr lang="ja-JP"/>
                <a:t>500</a:t>
              </a:r>
            </a:p>
          </p:txBody>
        </p:sp>
        <p:sp>
          <p:nvSpPr>
            <p:cNvPr id="29703" name="Text Box 7"/>
            <p:cNvSpPr txBox="1">
              <a:spLocks noChangeArrowheads="1"/>
            </p:cNvSpPr>
            <p:nvPr/>
          </p:nvSpPr>
          <p:spPr bwMode="auto">
            <a:xfrm>
              <a:off x="113" y="0"/>
              <a:ext cx="1360" cy="576"/>
            </a:xfrm>
            <a:prstGeom prst="rect">
              <a:avLst/>
            </a:prstGeom>
            <a:noFill/>
            <a:ln w="9525">
              <a:noFill/>
              <a:miter lim="800000"/>
              <a:headEnd/>
              <a:tailEnd/>
            </a:ln>
            <a:effectLst/>
          </p:spPr>
          <p:txBody>
            <a:bodyPr>
              <a:spAutoFit/>
            </a:bodyPr>
            <a:lstStyle/>
            <a:p>
              <a:pPr algn="r"/>
              <a:r>
                <a:rPr lang="ja-JP"/>
                <a:t>数量</a:t>
              </a:r>
            </a:p>
          </p:txBody>
        </p:sp>
        <p:sp>
          <p:nvSpPr>
            <p:cNvPr id="29704" name="Text Box 8"/>
            <p:cNvSpPr txBox="1">
              <a:spLocks noChangeArrowheads="1"/>
            </p:cNvSpPr>
            <p:nvPr/>
          </p:nvSpPr>
          <p:spPr bwMode="auto">
            <a:xfrm>
              <a:off x="1587" y="1"/>
              <a:ext cx="1588" cy="576"/>
            </a:xfrm>
            <a:prstGeom prst="rect">
              <a:avLst/>
            </a:prstGeom>
            <a:noFill/>
            <a:ln w="9525">
              <a:noFill/>
              <a:miter lim="800000"/>
              <a:headEnd/>
              <a:tailEnd/>
            </a:ln>
            <a:effectLst/>
          </p:spPr>
          <p:txBody>
            <a:bodyPr>
              <a:spAutoFit/>
            </a:bodyPr>
            <a:lstStyle/>
            <a:p>
              <a:pPr algn="r"/>
              <a:r>
                <a:rPr lang="ja-JP"/>
                <a:t>単価</a:t>
              </a:r>
            </a:p>
          </p:txBody>
        </p:sp>
        <p:sp>
          <p:nvSpPr>
            <p:cNvPr id="29705" name="Text Box 9"/>
            <p:cNvSpPr txBox="1">
              <a:spLocks noChangeArrowheads="1"/>
            </p:cNvSpPr>
            <p:nvPr/>
          </p:nvSpPr>
          <p:spPr bwMode="auto">
            <a:xfrm>
              <a:off x="3401" y="0"/>
              <a:ext cx="1816" cy="576"/>
            </a:xfrm>
            <a:prstGeom prst="rect">
              <a:avLst/>
            </a:prstGeom>
            <a:noFill/>
            <a:ln w="9525">
              <a:noFill/>
              <a:miter lim="800000"/>
              <a:headEnd/>
              <a:tailEnd/>
            </a:ln>
            <a:effectLst/>
          </p:spPr>
          <p:txBody>
            <a:bodyPr>
              <a:spAutoFit/>
            </a:bodyPr>
            <a:lstStyle/>
            <a:p>
              <a:pPr algn="r"/>
              <a:r>
                <a:rPr lang="ja-JP"/>
                <a:t>金額</a:t>
              </a:r>
            </a:p>
          </p:txBody>
        </p:sp>
      </p:grpSp>
      <p:grpSp>
        <p:nvGrpSpPr>
          <p:cNvPr id="29706" name="Group 10"/>
          <p:cNvGrpSpPr>
            <a:grpSpLocks/>
          </p:cNvGrpSpPr>
          <p:nvPr/>
        </p:nvGrpSpPr>
        <p:grpSpPr bwMode="auto">
          <a:xfrm>
            <a:off x="1476375" y="2492375"/>
            <a:ext cx="3311525" cy="720725"/>
            <a:chOff x="0" y="0"/>
            <a:chExt cx="5217" cy="1134"/>
          </a:xfrm>
        </p:grpSpPr>
        <p:sp>
          <p:nvSpPr>
            <p:cNvPr id="29707" name="Rectangle 11"/>
            <p:cNvSpPr>
              <a:spLocks noChangeArrowheads="1"/>
            </p:cNvSpPr>
            <p:nvPr/>
          </p:nvSpPr>
          <p:spPr bwMode="auto">
            <a:xfrm>
              <a:off x="0" y="568"/>
              <a:ext cx="1360" cy="566"/>
            </a:xfrm>
            <a:prstGeom prst="rect">
              <a:avLst/>
            </a:prstGeom>
            <a:solidFill>
              <a:schemeClr val="bg1"/>
            </a:solidFill>
            <a:ln w="9525" cap="flat" cmpd="sng">
              <a:solidFill>
                <a:schemeClr val="tx1"/>
              </a:solidFill>
              <a:miter lim="800000"/>
              <a:headEnd/>
              <a:tailEnd/>
            </a:ln>
            <a:effectLst/>
          </p:spPr>
          <p:txBody>
            <a:bodyPr wrap="none" anchor="ctr"/>
            <a:lstStyle/>
            <a:p>
              <a:pPr algn="r"/>
              <a:r>
                <a:rPr lang="ja-JP"/>
                <a:t>5</a:t>
              </a:r>
            </a:p>
          </p:txBody>
        </p:sp>
        <p:sp>
          <p:nvSpPr>
            <p:cNvPr id="29708" name="Rectangle 12"/>
            <p:cNvSpPr>
              <a:spLocks noChangeArrowheads="1"/>
            </p:cNvSpPr>
            <p:nvPr/>
          </p:nvSpPr>
          <p:spPr bwMode="auto">
            <a:xfrm>
              <a:off x="1588" y="568"/>
              <a:ext cx="1586" cy="566"/>
            </a:xfrm>
            <a:prstGeom prst="rect">
              <a:avLst/>
            </a:prstGeom>
            <a:solidFill>
              <a:schemeClr val="bg1"/>
            </a:solidFill>
            <a:ln w="9525" cap="flat" cmpd="sng">
              <a:solidFill>
                <a:schemeClr val="tx1"/>
              </a:solidFill>
              <a:miter lim="800000"/>
              <a:headEnd/>
              <a:tailEnd/>
            </a:ln>
            <a:effectLst/>
          </p:spPr>
          <p:txBody>
            <a:bodyPr wrap="none" anchor="ctr"/>
            <a:lstStyle/>
            <a:p>
              <a:pPr algn="r"/>
              <a:r>
                <a:rPr lang="ja-JP"/>
                <a:t>100</a:t>
              </a:r>
            </a:p>
          </p:txBody>
        </p:sp>
        <p:sp>
          <p:nvSpPr>
            <p:cNvPr id="29709" name="Rectangle 13"/>
            <p:cNvSpPr>
              <a:spLocks noChangeArrowheads="1"/>
            </p:cNvSpPr>
            <p:nvPr/>
          </p:nvSpPr>
          <p:spPr bwMode="auto">
            <a:xfrm>
              <a:off x="3402" y="568"/>
              <a:ext cx="1814" cy="566"/>
            </a:xfrm>
            <a:prstGeom prst="rect">
              <a:avLst/>
            </a:prstGeom>
            <a:solidFill>
              <a:schemeClr val="bg1"/>
            </a:solidFill>
            <a:ln w="9525" cap="flat" cmpd="sng">
              <a:solidFill>
                <a:schemeClr val="tx1"/>
              </a:solidFill>
              <a:miter lim="800000"/>
              <a:headEnd/>
              <a:tailEnd/>
            </a:ln>
            <a:effectLst/>
          </p:spPr>
          <p:txBody>
            <a:bodyPr wrap="none" anchor="ctr"/>
            <a:lstStyle/>
            <a:p>
              <a:pPr algn="r"/>
              <a:r>
                <a:rPr lang="ja-JP">
                  <a:solidFill>
                    <a:srgbClr val="FF0000"/>
                  </a:solidFill>
                </a:rPr>
                <a:t>550</a:t>
              </a:r>
            </a:p>
          </p:txBody>
        </p:sp>
        <p:sp>
          <p:nvSpPr>
            <p:cNvPr id="29710" name="Text Box 14"/>
            <p:cNvSpPr txBox="1">
              <a:spLocks noChangeArrowheads="1"/>
            </p:cNvSpPr>
            <p:nvPr/>
          </p:nvSpPr>
          <p:spPr bwMode="auto">
            <a:xfrm>
              <a:off x="113" y="0"/>
              <a:ext cx="1360" cy="576"/>
            </a:xfrm>
            <a:prstGeom prst="rect">
              <a:avLst/>
            </a:prstGeom>
            <a:noFill/>
            <a:ln w="9525">
              <a:noFill/>
              <a:miter lim="800000"/>
              <a:headEnd/>
              <a:tailEnd/>
            </a:ln>
            <a:effectLst/>
          </p:spPr>
          <p:txBody>
            <a:bodyPr>
              <a:spAutoFit/>
            </a:bodyPr>
            <a:lstStyle/>
            <a:p>
              <a:pPr algn="r"/>
              <a:r>
                <a:rPr lang="ja-JP"/>
                <a:t>数量</a:t>
              </a:r>
            </a:p>
          </p:txBody>
        </p:sp>
        <p:sp>
          <p:nvSpPr>
            <p:cNvPr id="29711" name="Text Box 15"/>
            <p:cNvSpPr txBox="1">
              <a:spLocks noChangeArrowheads="1"/>
            </p:cNvSpPr>
            <p:nvPr/>
          </p:nvSpPr>
          <p:spPr bwMode="auto">
            <a:xfrm>
              <a:off x="1587" y="1"/>
              <a:ext cx="1588" cy="576"/>
            </a:xfrm>
            <a:prstGeom prst="rect">
              <a:avLst/>
            </a:prstGeom>
            <a:noFill/>
            <a:ln w="9525">
              <a:noFill/>
              <a:miter lim="800000"/>
              <a:headEnd/>
              <a:tailEnd/>
            </a:ln>
            <a:effectLst/>
          </p:spPr>
          <p:txBody>
            <a:bodyPr>
              <a:spAutoFit/>
            </a:bodyPr>
            <a:lstStyle/>
            <a:p>
              <a:pPr algn="r"/>
              <a:r>
                <a:rPr lang="ja-JP"/>
                <a:t>単価</a:t>
              </a:r>
            </a:p>
          </p:txBody>
        </p:sp>
        <p:sp>
          <p:nvSpPr>
            <p:cNvPr id="29712" name="Text Box 16"/>
            <p:cNvSpPr txBox="1">
              <a:spLocks noChangeArrowheads="1"/>
            </p:cNvSpPr>
            <p:nvPr/>
          </p:nvSpPr>
          <p:spPr bwMode="auto">
            <a:xfrm>
              <a:off x="3401" y="0"/>
              <a:ext cx="1816" cy="576"/>
            </a:xfrm>
            <a:prstGeom prst="rect">
              <a:avLst/>
            </a:prstGeom>
            <a:noFill/>
            <a:ln w="9525">
              <a:noFill/>
              <a:miter lim="800000"/>
              <a:headEnd/>
              <a:tailEnd/>
            </a:ln>
            <a:effectLst/>
          </p:spPr>
          <p:txBody>
            <a:bodyPr>
              <a:spAutoFit/>
            </a:bodyPr>
            <a:lstStyle/>
            <a:p>
              <a:pPr algn="r"/>
              <a:r>
                <a:rPr lang="ja-JP"/>
                <a:t>金額</a:t>
              </a:r>
            </a:p>
          </p:txBody>
        </p:sp>
      </p:grpSp>
      <p:grpSp>
        <p:nvGrpSpPr>
          <p:cNvPr id="29713" name="Group 17"/>
          <p:cNvGrpSpPr>
            <a:grpSpLocks/>
          </p:cNvGrpSpPr>
          <p:nvPr/>
        </p:nvGrpSpPr>
        <p:grpSpPr bwMode="auto">
          <a:xfrm>
            <a:off x="1476375" y="3357563"/>
            <a:ext cx="3313113" cy="719137"/>
            <a:chOff x="0" y="0"/>
            <a:chExt cx="5217" cy="1134"/>
          </a:xfrm>
        </p:grpSpPr>
        <p:sp>
          <p:nvSpPr>
            <p:cNvPr id="29714" name="Rectangle 18"/>
            <p:cNvSpPr>
              <a:spLocks noChangeArrowheads="1"/>
            </p:cNvSpPr>
            <p:nvPr/>
          </p:nvSpPr>
          <p:spPr bwMode="auto">
            <a:xfrm>
              <a:off x="0" y="568"/>
              <a:ext cx="1360" cy="566"/>
            </a:xfrm>
            <a:prstGeom prst="rect">
              <a:avLst/>
            </a:prstGeom>
            <a:solidFill>
              <a:schemeClr val="bg1"/>
            </a:solidFill>
            <a:ln w="9525" cap="flat" cmpd="sng">
              <a:solidFill>
                <a:schemeClr val="tx1"/>
              </a:solidFill>
              <a:miter lim="800000"/>
              <a:headEnd/>
              <a:tailEnd/>
            </a:ln>
            <a:effectLst/>
          </p:spPr>
          <p:txBody>
            <a:bodyPr wrap="none" anchor="ctr"/>
            <a:lstStyle/>
            <a:p>
              <a:pPr algn="r"/>
              <a:r>
                <a:rPr lang="ja-JP">
                  <a:solidFill>
                    <a:srgbClr val="FF0000"/>
                  </a:solidFill>
                </a:rPr>
                <a:t>6</a:t>
              </a:r>
            </a:p>
          </p:txBody>
        </p:sp>
        <p:sp>
          <p:nvSpPr>
            <p:cNvPr id="29715" name="Rectangle 19"/>
            <p:cNvSpPr>
              <a:spLocks noChangeArrowheads="1"/>
            </p:cNvSpPr>
            <p:nvPr/>
          </p:nvSpPr>
          <p:spPr bwMode="auto">
            <a:xfrm>
              <a:off x="1588" y="568"/>
              <a:ext cx="1586" cy="566"/>
            </a:xfrm>
            <a:prstGeom prst="rect">
              <a:avLst/>
            </a:prstGeom>
            <a:solidFill>
              <a:schemeClr val="bg1"/>
            </a:solidFill>
            <a:ln w="9525" cap="flat" cmpd="sng">
              <a:solidFill>
                <a:schemeClr val="tx1"/>
              </a:solidFill>
              <a:miter lim="800000"/>
              <a:headEnd/>
              <a:tailEnd/>
            </a:ln>
            <a:effectLst/>
          </p:spPr>
          <p:txBody>
            <a:bodyPr wrap="none" anchor="ctr"/>
            <a:lstStyle/>
            <a:p>
              <a:pPr algn="r"/>
              <a:r>
                <a:rPr lang="ja-JP"/>
                <a:t>100</a:t>
              </a:r>
            </a:p>
          </p:txBody>
        </p:sp>
        <p:sp>
          <p:nvSpPr>
            <p:cNvPr id="29716" name="Rectangle 20"/>
            <p:cNvSpPr>
              <a:spLocks noChangeArrowheads="1"/>
            </p:cNvSpPr>
            <p:nvPr/>
          </p:nvSpPr>
          <p:spPr bwMode="auto">
            <a:xfrm>
              <a:off x="3402" y="568"/>
              <a:ext cx="1814" cy="566"/>
            </a:xfrm>
            <a:prstGeom prst="rect">
              <a:avLst/>
            </a:prstGeom>
            <a:solidFill>
              <a:schemeClr val="bg1"/>
            </a:solidFill>
            <a:ln w="9525" cap="flat" cmpd="sng">
              <a:solidFill>
                <a:schemeClr val="tx1"/>
              </a:solidFill>
              <a:miter lim="800000"/>
              <a:headEnd/>
              <a:tailEnd/>
            </a:ln>
            <a:effectLst/>
          </p:spPr>
          <p:txBody>
            <a:bodyPr wrap="none" anchor="ctr"/>
            <a:lstStyle/>
            <a:p>
              <a:pPr algn="r"/>
              <a:r>
                <a:rPr lang="ja-JP">
                  <a:solidFill>
                    <a:srgbClr val="FF0000"/>
                  </a:solidFill>
                </a:rPr>
                <a:t>600</a:t>
              </a:r>
            </a:p>
          </p:txBody>
        </p:sp>
        <p:sp>
          <p:nvSpPr>
            <p:cNvPr id="29717" name="Text Box 21"/>
            <p:cNvSpPr txBox="1">
              <a:spLocks noChangeArrowheads="1"/>
            </p:cNvSpPr>
            <p:nvPr/>
          </p:nvSpPr>
          <p:spPr bwMode="auto">
            <a:xfrm>
              <a:off x="113" y="0"/>
              <a:ext cx="1360" cy="576"/>
            </a:xfrm>
            <a:prstGeom prst="rect">
              <a:avLst/>
            </a:prstGeom>
            <a:noFill/>
            <a:ln w="9525">
              <a:noFill/>
              <a:miter lim="800000"/>
              <a:headEnd/>
              <a:tailEnd/>
            </a:ln>
            <a:effectLst/>
          </p:spPr>
          <p:txBody>
            <a:bodyPr>
              <a:spAutoFit/>
            </a:bodyPr>
            <a:lstStyle/>
            <a:p>
              <a:pPr algn="r"/>
              <a:r>
                <a:rPr lang="ja-JP"/>
                <a:t>数量</a:t>
              </a:r>
            </a:p>
          </p:txBody>
        </p:sp>
        <p:sp>
          <p:nvSpPr>
            <p:cNvPr id="29718" name="Text Box 22"/>
            <p:cNvSpPr txBox="1">
              <a:spLocks noChangeArrowheads="1"/>
            </p:cNvSpPr>
            <p:nvPr/>
          </p:nvSpPr>
          <p:spPr bwMode="auto">
            <a:xfrm>
              <a:off x="1587" y="1"/>
              <a:ext cx="1588" cy="576"/>
            </a:xfrm>
            <a:prstGeom prst="rect">
              <a:avLst/>
            </a:prstGeom>
            <a:noFill/>
            <a:ln w="9525">
              <a:noFill/>
              <a:miter lim="800000"/>
              <a:headEnd/>
              <a:tailEnd/>
            </a:ln>
            <a:effectLst/>
          </p:spPr>
          <p:txBody>
            <a:bodyPr>
              <a:spAutoFit/>
            </a:bodyPr>
            <a:lstStyle/>
            <a:p>
              <a:pPr algn="r"/>
              <a:r>
                <a:rPr lang="ja-JP"/>
                <a:t>単価</a:t>
              </a:r>
            </a:p>
          </p:txBody>
        </p:sp>
        <p:sp>
          <p:nvSpPr>
            <p:cNvPr id="29719" name="Text Box 23"/>
            <p:cNvSpPr txBox="1">
              <a:spLocks noChangeArrowheads="1"/>
            </p:cNvSpPr>
            <p:nvPr/>
          </p:nvSpPr>
          <p:spPr bwMode="auto">
            <a:xfrm>
              <a:off x="3401" y="0"/>
              <a:ext cx="1816" cy="576"/>
            </a:xfrm>
            <a:prstGeom prst="rect">
              <a:avLst/>
            </a:prstGeom>
            <a:noFill/>
            <a:ln w="9525">
              <a:noFill/>
              <a:miter lim="800000"/>
              <a:headEnd/>
              <a:tailEnd/>
            </a:ln>
            <a:effectLst/>
          </p:spPr>
          <p:txBody>
            <a:bodyPr>
              <a:spAutoFit/>
            </a:bodyPr>
            <a:lstStyle/>
            <a:p>
              <a:pPr algn="r"/>
              <a:r>
                <a:rPr lang="ja-JP"/>
                <a:t>金額</a:t>
              </a:r>
            </a:p>
          </p:txBody>
        </p:sp>
      </p:grpSp>
      <p:sp>
        <p:nvSpPr>
          <p:cNvPr id="29720" name="Text Box 24"/>
          <p:cNvSpPr txBox="1">
            <a:spLocks noChangeArrowheads="1"/>
          </p:cNvSpPr>
          <p:nvPr/>
        </p:nvSpPr>
        <p:spPr bwMode="auto">
          <a:xfrm>
            <a:off x="5076825" y="3573463"/>
            <a:ext cx="2671763" cy="639762"/>
          </a:xfrm>
          <a:prstGeom prst="rect">
            <a:avLst/>
          </a:prstGeom>
          <a:noFill/>
          <a:ln w="9525">
            <a:noFill/>
            <a:miter lim="800000"/>
            <a:headEnd/>
            <a:tailEnd/>
          </a:ln>
          <a:effectLst/>
        </p:spPr>
        <p:txBody>
          <a:bodyPr>
            <a:spAutoFit/>
          </a:bodyPr>
          <a:lstStyle/>
          <a:p>
            <a:r>
              <a:rPr lang="ja-JP"/>
              <a:t>書き換えた金額が訂正</a:t>
            </a:r>
            <a:br>
              <a:rPr lang="ja-JP"/>
            </a:br>
            <a:r>
              <a:rPr lang="ja-JP"/>
              <a:t>されてしまう。</a:t>
            </a:r>
          </a:p>
        </p:txBody>
      </p:sp>
      <p:sp>
        <p:nvSpPr>
          <p:cNvPr id="29721" name="Rectangle 25"/>
          <p:cNvSpPr>
            <a:spLocks noChangeArrowheads="1"/>
          </p:cNvSpPr>
          <p:nvPr/>
        </p:nvSpPr>
        <p:spPr bwMode="auto">
          <a:xfrm>
            <a:off x="758825" y="4365625"/>
            <a:ext cx="7777163" cy="1584325"/>
          </a:xfrm>
          <a:prstGeom prst="rect">
            <a:avLst/>
          </a:prstGeom>
          <a:noFill/>
          <a:ln w="9525">
            <a:noFill/>
            <a:miter lim="800000"/>
            <a:headEnd/>
            <a:tailEnd/>
          </a:ln>
          <a:effectLst/>
        </p:spPr>
        <p:txBody>
          <a:bodyPr/>
          <a:lstStyle/>
          <a:p>
            <a:pPr marL="342900" indent="-342900">
              <a:spcBef>
                <a:spcPct val="20000"/>
              </a:spcBef>
            </a:pPr>
            <a:r>
              <a:rPr lang="ja-JP" sz="2000">
                <a:solidFill>
                  <a:srgbClr val="FF0000"/>
                </a:solidFill>
                <a:ea typeface="HG創英角ﾎﾟｯﾌﾟ体" pitchFamily="49" charset="-128"/>
              </a:rPr>
              <a:t>この問題点を良しとするか、悪いとするかは、ユーザの確認が</a:t>
            </a:r>
          </a:p>
          <a:p>
            <a:pPr marL="342900" indent="-342900">
              <a:spcBef>
                <a:spcPct val="20000"/>
              </a:spcBef>
            </a:pPr>
            <a:r>
              <a:rPr lang="ja-JP" sz="2000">
                <a:solidFill>
                  <a:srgbClr val="FF0000"/>
                </a:solidFill>
                <a:ea typeface="HG創英角ﾎﾟｯﾌﾟ体" pitchFamily="49" charset="-128"/>
              </a:rPr>
              <a:t>必要となります。</a:t>
            </a:r>
          </a:p>
          <a:p>
            <a:pPr marL="342900" indent="-342900">
              <a:spcBef>
                <a:spcPct val="20000"/>
              </a:spcBef>
            </a:pPr>
            <a:r>
              <a:rPr lang="ja-JP" sz="2000">
                <a:solidFill>
                  <a:srgbClr val="FF0000"/>
                </a:solidFill>
                <a:ea typeface="HG創英角ﾎﾟｯﾌﾟ体" pitchFamily="49" charset="-128"/>
              </a:rPr>
              <a:t>ちなみに、この時の業務システムでは、金額が０の場合に</a:t>
            </a:r>
          </a:p>
          <a:p>
            <a:pPr marL="342900" indent="-342900">
              <a:spcBef>
                <a:spcPct val="20000"/>
              </a:spcBef>
            </a:pPr>
            <a:r>
              <a:rPr lang="ja-JP" sz="2000">
                <a:solidFill>
                  <a:srgbClr val="FF0000"/>
                </a:solidFill>
                <a:ea typeface="HG創英角ﾎﾟｯﾌﾟ体" pitchFamily="49" charset="-128"/>
              </a:rPr>
              <a:t>自動計算した結果をセットする仕様となりました。</a:t>
            </a:r>
          </a:p>
        </p:txBody>
      </p:sp>
      <p:sp>
        <p:nvSpPr>
          <p:cNvPr id="29722" name="Text Box 26"/>
          <p:cNvSpPr txBox="1">
            <a:spLocks noChangeArrowheads="1"/>
          </p:cNvSpPr>
          <p:nvPr/>
        </p:nvSpPr>
        <p:spPr bwMode="auto">
          <a:xfrm>
            <a:off x="5940425" y="1917700"/>
            <a:ext cx="2378075" cy="577850"/>
          </a:xfrm>
          <a:prstGeom prst="rect">
            <a:avLst/>
          </a:prstGeom>
          <a:noFill/>
          <a:ln w="9525">
            <a:noFill/>
            <a:miter lim="800000"/>
            <a:headEnd/>
            <a:tailEnd/>
          </a:ln>
          <a:effectLst/>
        </p:spPr>
        <p:txBody>
          <a:bodyPr>
            <a:spAutoFit/>
          </a:bodyPr>
          <a:lstStyle/>
          <a:p>
            <a:r>
              <a:rPr lang="ja-JP" sz="1600">
                <a:solidFill>
                  <a:schemeClr val="accent2"/>
                </a:solidFill>
                <a:latin typeface="HGP創英角ﾎﾟｯﾌﾟ体" pitchFamily="50" charset="-128"/>
                <a:ea typeface="HGP創英角ﾎﾟｯﾌﾟ体" pitchFamily="50" charset="-128"/>
              </a:rPr>
              <a:t>※システム的に金額が</a:t>
            </a:r>
            <a:br>
              <a:rPr lang="ja-JP" sz="1600">
                <a:solidFill>
                  <a:schemeClr val="accent2"/>
                </a:solidFill>
                <a:latin typeface="HGP創英角ﾎﾟｯﾌﾟ体" pitchFamily="50" charset="-128"/>
                <a:ea typeface="HGP創英角ﾎﾟｯﾌﾟ体" pitchFamily="50" charset="-128"/>
              </a:rPr>
            </a:br>
            <a:r>
              <a:rPr lang="ja-JP" sz="1600">
                <a:solidFill>
                  <a:schemeClr val="accent2"/>
                </a:solidFill>
                <a:latin typeface="HGP創英角ﾎﾟｯﾌﾟ体" pitchFamily="50" charset="-128"/>
                <a:ea typeface="HGP創英角ﾎﾟｯﾌﾟ体" pitchFamily="50" charset="-128"/>
              </a:rPr>
              <a:t>　 重要値であった。</a:t>
            </a:r>
          </a:p>
        </p:txBody>
      </p:sp>
      <p:sp>
        <p:nvSpPr>
          <p:cNvPr id="29723" name="Text Box 27"/>
          <p:cNvSpPr txBox="1">
            <a:spLocks noChangeArrowheads="1"/>
          </p:cNvSpPr>
          <p:nvPr/>
        </p:nvSpPr>
        <p:spPr bwMode="auto">
          <a:xfrm>
            <a:off x="5867400" y="2638425"/>
            <a:ext cx="2952750" cy="1155700"/>
          </a:xfrm>
          <a:prstGeom prst="rect">
            <a:avLst/>
          </a:prstGeom>
          <a:noFill/>
          <a:ln w="9525" cap="flat" cmpd="sng">
            <a:noFill/>
            <a:miter lim="800000"/>
            <a:headEnd/>
            <a:tailEnd/>
          </a:ln>
          <a:effectLst/>
        </p:spPr>
        <p:txBody>
          <a:bodyPr>
            <a:spAutoFit/>
          </a:bodyPr>
          <a:lstStyle/>
          <a:p>
            <a:r>
              <a:rPr lang="ja-JP">
                <a:solidFill>
                  <a:srgbClr val="008000"/>
                </a:solidFill>
                <a:latin typeface="HGP創英角ﾎﾟｯﾌﾟ体" pitchFamily="50" charset="-128"/>
                <a:ea typeface="HGP創英角ﾎﾟｯﾌﾟ体" pitchFamily="50" charset="-128"/>
              </a:rPr>
              <a:t>※再計算ボタンを用意して</a:t>
            </a:r>
            <a:br>
              <a:rPr lang="ja-JP">
                <a:solidFill>
                  <a:srgbClr val="008000"/>
                </a:solidFill>
                <a:latin typeface="HGP創英角ﾎﾟｯﾌﾟ体" pitchFamily="50" charset="-128"/>
                <a:ea typeface="HGP創英角ﾎﾟｯﾌﾟ体" pitchFamily="50" charset="-128"/>
              </a:rPr>
            </a:br>
            <a:r>
              <a:rPr lang="ja-JP">
                <a:solidFill>
                  <a:srgbClr val="008000"/>
                </a:solidFill>
                <a:latin typeface="HGP創英角ﾎﾟｯﾌﾟ体" pitchFamily="50" charset="-128"/>
                <a:ea typeface="HGP創英角ﾎﾟｯﾌﾟ体" pitchFamily="50" charset="-128"/>
              </a:rPr>
              <a:t>　 再計算させることも</a:t>
            </a:r>
            <a:br>
              <a:rPr lang="ja-JP">
                <a:solidFill>
                  <a:srgbClr val="008000"/>
                </a:solidFill>
                <a:latin typeface="HGP創英角ﾎﾟｯﾌﾟ体" pitchFamily="50" charset="-128"/>
                <a:ea typeface="HGP創英角ﾎﾟｯﾌﾟ体" pitchFamily="50" charset="-128"/>
              </a:rPr>
            </a:br>
            <a:r>
              <a:rPr lang="ja-JP">
                <a:solidFill>
                  <a:srgbClr val="008000"/>
                </a:solidFill>
                <a:latin typeface="HGP創英角ﾎﾟｯﾌﾟ体" pitchFamily="50" charset="-128"/>
                <a:ea typeface="HGP創英角ﾎﾟｯﾌﾟ体" pitchFamily="50" charset="-128"/>
              </a:rPr>
              <a:t>　 あります。4/6追記</a:t>
            </a:r>
            <a:br>
              <a:rPr lang="ja-JP">
                <a:solidFill>
                  <a:srgbClr val="008000"/>
                </a:solidFill>
                <a:latin typeface="HGP創英角ﾎﾟｯﾌﾟ体" pitchFamily="50" charset="-128"/>
                <a:ea typeface="HGP創英角ﾎﾟｯﾌﾟ体" pitchFamily="50" charset="-128"/>
              </a:rPr>
            </a:br>
            <a:r>
              <a:rPr lang="ja-JP" sz="1600">
                <a:solidFill>
                  <a:schemeClr val="accent2"/>
                </a:solidFill>
              </a:rPr>
              <a:t>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WordArt 2" descr="ドラえもんの世界をオブジェクト指向で"/>
          <p:cNvSpPr>
            <a:spLocks noChangeArrowheads="1" noChangeShapeType="1"/>
          </p:cNvSpPr>
          <p:nvPr/>
        </p:nvSpPr>
        <p:spPr bwMode="auto">
          <a:xfrm>
            <a:off x="1979613" y="692150"/>
            <a:ext cx="5184775"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端数処理する計算対象</a:t>
            </a:r>
          </a:p>
        </p:txBody>
      </p:sp>
      <p:sp>
        <p:nvSpPr>
          <p:cNvPr id="30723" name="Rectangle 3"/>
          <p:cNvSpPr>
            <a:spLocks noChangeArrowheads="1"/>
          </p:cNvSpPr>
          <p:nvPr/>
        </p:nvSpPr>
        <p:spPr bwMode="auto">
          <a:xfrm>
            <a:off x="611188" y="2062163"/>
            <a:ext cx="8066087" cy="1871662"/>
          </a:xfrm>
          <a:prstGeom prst="rect">
            <a:avLst/>
          </a:prstGeom>
          <a:noFill/>
          <a:ln w="9525">
            <a:noFill/>
            <a:miter lim="800000"/>
            <a:headEnd/>
            <a:tailEnd/>
          </a:ln>
          <a:effectLst/>
        </p:spPr>
        <p:txBody>
          <a:bodyPr/>
          <a:lstStyle/>
          <a:p>
            <a:pPr marL="342900" indent="-342900">
              <a:spcBef>
                <a:spcPct val="20000"/>
              </a:spcBef>
            </a:pPr>
            <a:r>
              <a:rPr lang="ja-JP" sz="2000">
                <a:ea typeface="HG創英角ﾎﾟｯﾌﾟ体" pitchFamily="49" charset="-128"/>
              </a:rPr>
              <a:t>販売管理系システムの場合など請求先または支払先ごとに計算方法</a:t>
            </a:r>
          </a:p>
          <a:p>
            <a:pPr marL="342900" indent="-342900">
              <a:spcBef>
                <a:spcPct val="20000"/>
              </a:spcBef>
            </a:pPr>
            <a:r>
              <a:rPr lang="ja-JP" sz="2000">
                <a:ea typeface="HG創英角ﾎﾟｯﾌﾟ体" pitchFamily="49" charset="-128"/>
              </a:rPr>
              <a:t>の指定がある場合がほとんどです。</a:t>
            </a:r>
            <a:br>
              <a:rPr lang="ja-JP" sz="2000">
                <a:ea typeface="HG創英角ﾎﾟｯﾌﾟ体" pitchFamily="49" charset="-128"/>
              </a:rPr>
            </a:br>
            <a:endParaRPr lang="ja-JP" sz="2000">
              <a:ea typeface="HG創英角ﾎﾟｯﾌﾟ体" pitchFamily="49" charset="-128"/>
            </a:endParaRPr>
          </a:p>
          <a:p>
            <a:pPr marL="342900" indent="-342900">
              <a:spcBef>
                <a:spcPct val="20000"/>
              </a:spcBef>
            </a:pPr>
            <a:r>
              <a:rPr lang="ja-JP" sz="2000">
                <a:ea typeface="HG創英角ﾎﾟｯﾌﾟ体" pitchFamily="49" charset="-128"/>
              </a:rPr>
              <a:t>よくあるのは消費税計算で、明細単位、請求単位、請求明細単位、</a:t>
            </a:r>
          </a:p>
          <a:p>
            <a:pPr marL="342900" indent="-342900">
              <a:spcBef>
                <a:spcPct val="20000"/>
              </a:spcBef>
            </a:pPr>
            <a:r>
              <a:rPr lang="ja-JP" sz="2000">
                <a:ea typeface="HG創英角ﾎﾟｯﾌﾟ体" pitchFamily="49" charset="-128"/>
              </a:rPr>
              <a:t>合計請求単位などがあります。</a:t>
            </a:r>
          </a:p>
        </p:txBody>
      </p:sp>
      <p:sp>
        <p:nvSpPr>
          <p:cNvPr id="30724" name="Rectangle 4"/>
          <p:cNvSpPr>
            <a:spLocks noChangeArrowheads="1"/>
          </p:cNvSpPr>
          <p:nvPr/>
        </p:nvSpPr>
        <p:spPr bwMode="auto">
          <a:xfrm>
            <a:off x="611188" y="4365625"/>
            <a:ext cx="8066087" cy="1150938"/>
          </a:xfrm>
          <a:prstGeom prst="rect">
            <a:avLst/>
          </a:prstGeom>
          <a:noFill/>
          <a:ln w="9525">
            <a:noFill/>
            <a:miter lim="800000"/>
            <a:headEnd/>
            <a:tailEnd/>
          </a:ln>
          <a:effectLst/>
        </p:spPr>
        <p:txBody>
          <a:bodyPr/>
          <a:lstStyle/>
          <a:p>
            <a:pPr marL="342900" indent="-342900">
              <a:spcBef>
                <a:spcPct val="20000"/>
              </a:spcBef>
            </a:pPr>
            <a:r>
              <a:rPr lang="ja-JP" sz="2000">
                <a:solidFill>
                  <a:srgbClr val="FF0000"/>
                </a:solidFill>
                <a:ea typeface="HG創英角ﾎﾟｯﾌﾟ体" pitchFamily="49" charset="-128"/>
              </a:rPr>
              <a:t>問題点：</a:t>
            </a:r>
          </a:p>
          <a:p>
            <a:pPr marL="342900" indent="-342900">
              <a:spcBef>
                <a:spcPct val="20000"/>
              </a:spcBef>
            </a:pPr>
            <a:r>
              <a:rPr lang="ja-JP" sz="2000">
                <a:solidFill>
                  <a:srgbClr val="FF0000"/>
                </a:solidFill>
                <a:ea typeface="HG創英角ﾎﾟｯﾌﾟ体" pitchFamily="49" charset="-128"/>
              </a:rPr>
              <a:t>明細毎に端数処理するのか明細集計後に端数処理するのかによって</a:t>
            </a:r>
          </a:p>
          <a:p>
            <a:pPr marL="342900" indent="-342900">
              <a:spcBef>
                <a:spcPct val="20000"/>
              </a:spcBef>
            </a:pPr>
            <a:r>
              <a:rPr lang="ja-JP" sz="2000">
                <a:solidFill>
                  <a:srgbClr val="FF0000"/>
                </a:solidFill>
                <a:ea typeface="HG創英角ﾎﾟｯﾌﾟ体" pitchFamily="49" charset="-128"/>
              </a:rPr>
              <a:t>誤差が発生します。</a:t>
            </a:r>
          </a:p>
          <a:p>
            <a:pPr marL="342900" indent="-342900">
              <a:spcBef>
                <a:spcPct val="20000"/>
              </a:spcBef>
            </a:pPr>
            <a:endParaRPr lang="ja-JP" sz="2000">
              <a:solidFill>
                <a:srgbClr val="FF0000"/>
              </a:solidFill>
              <a:ea typeface="HG創英角ﾎﾟｯﾌﾟ体" pitchFamily="49" charset="-128"/>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WordArt 2" descr="ドラえもんの世界をオブジェクト指向で"/>
          <p:cNvSpPr>
            <a:spLocks noChangeArrowheads="1" noChangeShapeType="1"/>
          </p:cNvSpPr>
          <p:nvPr/>
        </p:nvSpPr>
        <p:spPr bwMode="auto">
          <a:xfrm>
            <a:off x="1979613" y="692150"/>
            <a:ext cx="5184775"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端数処理する計算対象</a:t>
            </a:r>
          </a:p>
        </p:txBody>
      </p:sp>
      <p:sp>
        <p:nvSpPr>
          <p:cNvPr id="31747" name="Rectangle 3"/>
          <p:cNvSpPr>
            <a:spLocks noChangeArrowheads="1"/>
          </p:cNvSpPr>
          <p:nvPr/>
        </p:nvSpPr>
        <p:spPr bwMode="auto">
          <a:xfrm>
            <a:off x="611188" y="1701800"/>
            <a:ext cx="8066087" cy="4248150"/>
          </a:xfrm>
          <a:prstGeom prst="rect">
            <a:avLst/>
          </a:prstGeom>
          <a:noFill/>
          <a:ln w="9525">
            <a:noFill/>
            <a:miter lim="800000"/>
            <a:headEnd/>
            <a:tailEnd/>
          </a:ln>
          <a:effectLst/>
        </p:spPr>
        <p:txBody>
          <a:bodyPr/>
          <a:lstStyle/>
          <a:p>
            <a:pPr marL="342900" indent="-342900">
              <a:spcBef>
                <a:spcPct val="20000"/>
              </a:spcBef>
            </a:pPr>
            <a:r>
              <a:rPr lang="ja-JP" sz="2000">
                <a:ea typeface="HG創英角ﾎﾟｯﾌﾟ体" pitchFamily="49" charset="-128"/>
              </a:rPr>
              <a:t>例　端数処理の仕方</a:t>
            </a:r>
          </a:p>
          <a:p>
            <a:pPr marL="342900" indent="-342900">
              <a:spcBef>
                <a:spcPct val="20000"/>
              </a:spcBef>
            </a:pPr>
            <a:r>
              <a:rPr lang="ja-JP" sz="2000">
                <a:ea typeface="HG創英角ﾎﾟｯﾌﾟ体" pitchFamily="49" charset="-128"/>
              </a:rPr>
              <a:t>　　明細毎に端数処理するのか、明細集計後に端数処理するのか</a:t>
            </a:r>
          </a:p>
          <a:p>
            <a:pPr marL="342900" indent="-342900">
              <a:spcBef>
                <a:spcPct val="20000"/>
              </a:spcBef>
            </a:pPr>
            <a:r>
              <a:rPr lang="ja-JP" sz="2000">
                <a:ea typeface="HG創英角ﾎﾟｯﾌﾟ体" pitchFamily="49" charset="-128"/>
              </a:rPr>
              <a:t>　　明細毎に端数処理</a:t>
            </a:r>
          </a:p>
          <a:p>
            <a:pPr marL="342900" indent="-342900">
              <a:spcBef>
                <a:spcPct val="20000"/>
              </a:spcBef>
            </a:pPr>
            <a:r>
              <a:rPr lang="ja-JP" sz="2000">
                <a:ea typeface="HG創英角ﾎﾟｯﾌﾟ体" pitchFamily="49" charset="-128"/>
              </a:rPr>
              <a:t>　　</a:t>
            </a:r>
            <a:r>
              <a:rPr lang="ja-JP" sz="2000">
                <a:latin typeface="HGP創英角ﾎﾟｯﾌﾟ体" pitchFamily="50" charset="-128"/>
                <a:ea typeface="HGP創英角ﾎﾟｯﾌﾟ体" pitchFamily="50" charset="-128"/>
              </a:rPr>
              <a:t>11/ 2  5個  5x20.25 = 101.25 四捨五入 = 101　</a:t>
            </a:r>
          </a:p>
          <a:p>
            <a:pPr marL="342900" indent="-342900">
              <a:spcBef>
                <a:spcPct val="20000"/>
              </a:spcBef>
            </a:pPr>
            <a:r>
              <a:rPr lang="ja-JP" sz="2000">
                <a:latin typeface="HGP創英角ﾎﾟｯﾌﾟ体" pitchFamily="50" charset="-128"/>
                <a:ea typeface="HGP創英角ﾎﾟｯﾌﾟ体" pitchFamily="50" charset="-128"/>
              </a:rPr>
              <a:t>　    11/ 3  5個  5x20.25 = 101.25 四捨五入 = 101　　　計 </a:t>
            </a:r>
            <a:r>
              <a:rPr lang="ja-JP" sz="2000">
                <a:solidFill>
                  <a:srgbClr val="FF0000"/>
                </a:solidFill>
                <a:latin typeface="HGP創英角ﾎﾟｯﾌﾟ体" pitchFamily="50" charset="-128"/>
                <a:ea typeface="HGP創英角ﾎﾟｯﾌﾟ体" pitchFamily="50" charset="-128"/>
              </a:rPr>
              <a:t>202</a:t>
            </a:r>
          </a:p>
          <a:p>
            <a:pPr marL="342900" indent="-342900">
              <a:spcBef>
                <a:spcPct val="20000"/>
              </a:spcBef>
            </a:pPr>
            <a:r>
              <a:rPr lang="ja-JP" sz="2000">
                <a:ea typeface="HG創英角ﾎﾟｯﾌﾟ体" pitchFamily="49" charset="-128"/>
              </a:rPr>
              <a:t>　　明細集計後に端数処理</a:t>
            </a:r>
          </a:p>
          <a:p>
            <a:pPr marL="342900" indent="-342900">
              <a:spcBef>
                <a:spcPct val="20000"/>
              </a:spcBef>
            </a:pPr>
            <a:r>
              <a:rPr lang="ja-JP" sz="2000">
                <a:ea typeface="HG創英角ﾎﾟｯﾌﾟ体" pitchFamily="49" charset="-128"/>
              </a:rPr>
              <a:t>　　</a:t>
            </a:r>
            <a:r>
              <a:rPr lang="ja-JP" sz="2000">
                <a:latin typeface="HGP創英角ﾎﾟｯﾌﾟ体" pitchFamily="50" charset="-128"/>
                <a:ea typeface="HGP創英角ﾎﾟｯﾌﾟ体" pitchFamily="50" charset="-128"/>
              </a:rPr>
              <a:t>11/ 2  5個 </a:t>
            </a:r>
          </a:p>
          <a:p>
            <a:pPr marL="342900" indent="-342900">
              <a:spcBef>
                <a:spcPct val="20000"/>
              </a:spcBef>
            </a:pPr>
            <a:r>
              <a:rPr lang="ja-JP" sz="2000">
                <a:latin typeface="HGP創英角ﾎﾟｯﾌﾟ体" pitchFamily="50" charset="-128"/>
                <a:ea typeface="HGP創英角ﾎﾟｯﾌﾟ体" pitchFamily="50" charset="-128"/>
              </a:rPr>
              <a:t>　    11/ 3  5個 (5+5)x20.25 = 202.5  四捨五入 = 203　計 </a:t>
            </a:r>
            <a:r>
              <a:rPr lang="ja-JP" sz="2000">
                <a:solidFill>
                  <a:srgbClr val="FF0000"/>
                </a:solidFill>
                <a:latin typeface="HGP創英角ﾎﾟｯﾌﾟ体" pitchFamily="50" charset="-128"/>
                <a:ea typeface="HGP創英角ﾎﾟｯﾌﾟ体" pitchFamily="50" charset="-128"/>
              </a:rPr>
              <a:t>203</a:t>
            </a:r>
          </a:p>
          <a:p>
            <a:pPr marL="342900" indent="-342900">
              <a:spcBef>
                <a:spcPct val="20000"/>
              </a:spcBef>
            </a:pPr>
            <a:endParaRPr lang="ja-JP" sz="2000">
              <a:latin typeface="HGP創英角ﾎﾟｯﾌﾟ体" pitchFamily="50" charset="-128"/>
              <a:ea typeface="HGP創英角ﾎﾟｯﾌﾟ体" pitchFamily="50" charset="-128"/>
            </a:endParaRPr>
          </a:p>
          <a:p>
            <a:pPr marL="342900" indent="-342900">
              <a:spcBef>
                <a:spcPct val="20000"/>
              </a:spcBef>
            </a:pPr>
            <a:r>
              <a:rPr lang="ja-JP" sz="2000">
                <a:ea typeface="HG創英角ﾎﾟｯﾌﾟ体" pitchFamily="49" charset="-128"/>
              </a:rPr>
              <a:t>このように集計レベルによる端数処理により誤差が出るため、</a:t>
            </a:r>
          </a:p>
          <a:p>
            <a:pPr marL="342900" indent="-342900">
              <a:spcBef>
                <a:spcPct val="20000"/>
              </a:spcBef>
            </a:pPr>
            <a:r>
              <a:rPr lang="ja-JP" sz="2000">
                <a:ea typeface="HG創英角ﾎﾟｯﾌﾟ体" pitchFamily="49" charset="-128"/>
              </a:rPr>
              <a:t>仕様者およびお客様に確認が必要となります。</a:t>
            </a:r>
            <a:endParaRPr lang="ja-JP" sz="20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31747"/>
                                        </p:tgtEl>
                                        <p:attrNameLst>
                                          <p:attrName>style.visibility</p:attrName>
                                        </p:attrNameLst>
                                      </p:cBhvr>
                                      <p:to>
                                        <p:strVal val="visible"/>
                                      </p:to>
                                    </p:set>
                                    <p:animEffect transition="in" filter="box(in)">
                                      <p:cBhvr>
                                        <p:cTn id="7" dur="500"/>
                                        <p:tgtEl>
                                          <p:spTgt spid="317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ldLvl="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WordArt 2" descr="ドラえもんの世界をオブジェクト指向で"/>
          <p:cNvSpPr>
            <a:spLocks noChangeArrowheads="1" noChangeShapeType="1"/>
          </p:cNvSpPr>
          <p:nvPr/>
        </p:nvSpPr>
        <p:spPr bwMode="auto">
          <a:xfrm>
            <a:off x="2700338" y="908050"/>
            <a:ext cx="3048000"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自己紹介</a:t>
            </a:r>
          </a:p>
        </p:txBody>
      </p:sp>
      <p:sp>
        <p:nvSpPr>
          <p:cNvPr id="5123" name="Rectangle 3"/>
          <p:cNvSpPr>
            <a:spLocks noChangeArrowheads="1"/>
          </p:cNvSpPr>
          <p:nvPr/>
        </p:nvSpPr>
        <p:spPr bwMode="auto">
          <a:xfrm>
            <a:off x="971550" y="2060575"/>
            <a:ext cx="7416800" cy="1514475"/>
          </a:xfrm>
          <a:prstGeom prst="rect">
            <a:avLst/>
          </a:prstGeom>
          <a:noFill/>
          <a:ln w="9525">
            <a:noFill/>
            <a:miter lim="800000"/>
            <a:headEnd/>
            <a:tailEnd/>
          </a:ln>
          <a:effectLst/>
        </p:spPr>
        <p:txBody>
          <a:bodyPr/>
          <a:lstStyle/>
          <a:p>
            <a:pPr marL="342900" indent="-342900">
              <a:spcBef>
                <a:spcPct val="20000"/>
              </a:spcBef>
            </a:pPr>
            <a:r>
              <a:rPr lang="ja-JP" sz="2800">
                <a:ea typeface="HG創英角ﾎﾟｯﾌﾟ体" pitchFamily="49" charset="-128"/>
              </a:rPr>
              <a:t>やじゅ＠静岡の田舎　</a:t>
            </a:r>
            <a:r>
              <a:rPr lang="ja-JP">
                <a:solidFill>
                  <a:srgbClr val="0000FF"/>
                </a:solidFill>
                <a:latin typeface="HG創英角ﾎﾟｯﾌﾟ体" pitchFamily="49" charset="-128"/>
                <a:ea typeface="HG創英角ﾎﾟｯﾌﾟ体" pitchFamily="49" charset="-128"/>
              </a:rPr>
              <a:t>http://blogs.wankuma.com/yaju/</a:t>
            </a:r>
          </a:p>
          <a:p>
            <a:pPr marL="342900" indent="-342900">
              <a:spcBef>
                <a:spcPct val="20000"/>
              </a:spcBef>
            </a:pPr>
            <a:r>
              <a:rPr lang="ja-JP" sz="2800">
                <a:ea typeface="HG創英角ﾎﾟｯﾌﾟ体" pitchFamily="49" charset="-128"/>
              </a:rPr>
              <a:t>ＳＬ</a:t>
            </a:r>
            <a:r>
              <a:rPr lang="en-US" sz="2800">
                <a:ea typeface="HG創英角ﾎﾟｯﾌﾟ体" pitchFamily="49" charset="-128"/>
              </a:rPr>
              <a:t>(</a:t>
            </a:r>
            <a:r>
              <a:rPr lang="ja-JP" sz="2800">
                <a:ea typeface="HG創英角ﾎﾟｯﾌﾟ体" pitchFamily="49" charset="-128"/>
              </a:rPr>
              <a:t>大井川鉄道</a:t>
            </a:r>
            <a:r>
              <a:rPr lang="en-US" sz="2800">
                <a:ea typeface="HG創英角ﾎﾟｯﾌﾟ体" pitchFamily="49" charset="-128"/>
              </a:rPr>
              <a:t>)</a:t>
            </a:r>
            <a:r>
              <a:rPr lang="ja-JP" sz="2800">
                <a:ea typeface="HG創英角ﾎﾟｯﾌﾟ体" pitchFamily="49" charset="-128"/>
              </a:rPr>
              <a:t>が通っているところに</a:t>
            </a:r>
          </a:p>
          <a:p>
            <a:pPr marL="342900" indent="-342900">
              <a:spcBef>
                <a:spcPct val="20000"/>
              </a:spcBef>
            </a:pPr>
            <a:r>
              <a:rPr lang="ja-JP" sz="2800">
                <a:ea typeface="HG創英角ﾎﾟｯﾌﾟ体" pitchFamily="49" charset="-128"/>
              </a:rPr>
              <a:t>住んでいます。</a:t>
            </a:r>
          </a:p>
        </p:txBody>
      </p:sp>
      <p:pic>
        <p:nvPicPr>
          <p:cNvPr id="5124" name="Picture 4" descr="sl_4"/>
          <p:cNvPicPr>
            <a:picLocks noChangeAspect="1" noChangeArrowheads="1"/>
          </p:cNvPicPr>
          <p:nvPr/>
        </p:nvPicPr>
        <p:blipFill>
          <a:blip r:embed="rId2"/>
          <a:srcRect/>
          <a:stretch>
            <a:fillRect/>
          </a:stretch>
        </p:blipFill>
        <p:spPr bwMode="auto">
          <a:xfrm>
            <a:off x="3563938" y="3213100"/>
            <a:ext cx="3121025" cy="311150"/>
          </a:xfrm>
          <a:prstGeom prst="rect">
            <a:avLst/>
          </a:prstGeom>
          <a:noFill/>
          <a:ln w="9525">
            <a:noFill/>
            <a:miter lim="800000"/>
            <a:headEnd/>
            <a:tailEnd/>
          </a:ln>
          <a:effectLst/>
        </p:spPr>
      </p:pic>
      <p:sp>
        <p:nvSpPr>
          <p:cNvPr id="5125" name="Rectangle 5"/>
          <p:cNvSpPr>
            <a:spLocks noChangeArrowheads="1"/>
          </p:cNvSpPr>
          <p:nvPr/>
        </p:nvSpPr>
        <p:spPr bwMode="auto">
          <a:xfrm>
            <a:off x="1044575" y="4006850"/>
            <a:ext cx="7416800" cy="1727200"/>
          </a:xfrm>
          <a:prstGeom prst="rect">
            <a:avLst/>
          </a:prstGeom>
          <a:noFill/>
          <a:ln w="9525">
            <a:noFill/>
            <a:miter lim="800000"/>
            <a:headEnd/>
            <a:tailEnd/>
          </a:ln>
          <a:effectLst/>
        </p:spPr>
        <p:txBody>
          <a:bodyPr/>
          <a:lstStyle/>
          <a:p>
            <a:pPr marL="342900" indent="-342900">
              <a:spcBef>
                <a:spcPct val="20000"/>
              </a:spcBef>
            </a:pPr>
            <a:r>
              <a:rPr lang="ja-JP" sz="2800">
                <a:ea typeface="HG創英角ﾎﾟｯﾌﾟ体" pitchFamily="49" charset="-128"/>
              </a:rPr>
              <a:t>現在は、プログラムを組むのが主な仕事です。</a:t>
            </a:r>
          </a:p>
          <a:p>
            <a:pPr marL="342900" indent="-342900">
              <a:spcBef>
                <a:spcPct val="20000"/>
              </a:spcBef>
            </a:pPr>
            <a:r>
              <a:rPr lang="ja-JP" sz="2800">
                <a:ea typeface="HG創英角ﾎﾟｯﾌﾟ体" pitchFamily="49" charset="-128"/>
              </a:rPr>
              <a:t>設計経験は３年程度しかありませんので、</a:t>
            </a:r>
          </a:p>
          <a:p>
            <a:pPr marL="342900" indent="-342900">
              <a:spcBef>
                <a:spcPct val="20000"/>
              </a:spcBef>
            </a:pPr>
            <a:r>
              <a:rPr lang="ja-JP" sz="2800">
                <a:ea typeface="HG創英角ﾎﾟｯﾌﾟ体" pitchFamily="49" charset="-128"/>
              </a:rPr>
              <a:t>経験豊富な方はフォローお願いします。</a:t>
            </a:r>
          </a:p>
          <a:p>
            <a:pPr marL="342900" indent="-342900">
              <a:spcBef>
                <a:spcPct val="20000"/>
              </a:spcBef>
            </a:pPr>
            <a:endParaRPr lang="ja-JP" altLang="ja-JP" sz="2800">
              <a:ea typeface="HG創英角ﾎﾟｯﾌﾟ体" pitchFamily="49"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5123"/>
                                        </p:tgtEl>
                                        <p:attrNameLst>
                                          <p:attrName>style.visibility</p:attrName>
                                        </p:attrNameLst>
                                      </p:cBhvr>
                                      <p:to>
                                        <p:strVal val="visible"/>
                                      </p:to>
                                    </p:set>
                                    <p:animEffect transition="in" filter="box(in)">
                                      <p:cBhvr>
                                        <p:cTn id="7" dur="500"/>
                                        <p:tgtEl>
                                          <p:spTgt spid="512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2" fill="hold" nodeType="clickEffect">
                                  <p:stCondLst>
                                    <p:cond delay="0"/>
                                  </p:stCondLst>
                                  <p:childTnLst>
                                    <p:set>
                                      <p:cBhvr>
                                        <p:cTn id="11" dur="1" fill="hold">
                                          <p:stCondLst>
                                            <p:cond delay="0"/>
                                          </p:stCondLst>
                                        </p:cTn>
                                        <p:tgtEl>
                                          <p:spTgt spid="5124"/>
                                        </p:tgtEl>
                                        <p:attrNameLst>
                                          <p:attrName>style.visibility</p:attrName>
                                        </p:attrNameLst>
                                      </p:cBhvr>
                                      <p:to>
                                        <p:strVal val="visible"/>
                                      </p:to>
                                    </p:set>
                                    <p:anim calcmode="lin" valueType="num">
                                      <p:cBhvr additive="base">
                                        <p:cTn id="12" dur="1000" fill="hold"/>
                                        <p:tgtEl>
                                          <p:spTgt spid="5124"/>
                                        </p:tgtEl>
                                        <p:attrNameLst>
                                          <p:attrName>ppt_x</p:attrName>
                                        </p:attrNameLst>
                                      </p:cBhvr>
                                      <p:tavLst>
                                        <p:tav tm="0">
                                          <p:val>
                                            <p:strVal val="1+#ppt_w/2"/>
                                          </p:val>
                                        </p:tav>
                                        <p:tav tm="100000">
                                          <p:val>
                                            <p:strVal val="#ppt_x"/>
                                          </p:val>
                                        </p:tav>
                                      </p:tavLst>
                                    </p:anim>
                                    <p:anim calcmode="lin" valueType="num">
                                      <p:cBhvr additive="base">
                                        <p:cTn id="13" dur="1000" fill="hold"/>
                                        <p:tgtEl>
                                          <p:spTgt spid="5124"/>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5125"/>
                                        </p:tgtEl>
                                        <p:attrNameLst>
                                          <p:attrName>style.visibility</p:attrName>
                                        </p:attrNameLst>
                                      </p:cBhvr>
                                      <p:to>
                                        <p:strVal val="visible"/>
                                      </p:to>
                                    </p:set>
                                    <p:animEffect transition="in" filter="box(in)">
                                      <p:cBhvr>
                                        <p:cTn id="18" dur="500"/>
                                        <p:tgtEl>
                                          <p:spTgt spid="51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ldLvl="0" autoUpdateAnimBg="0"/>
      <p:bldP spid="5125" grpId="0" bldLvl="0"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WordArt 2" descr="ドラえもんの世界をオブジェクト指向で"/>
          <p:cNvSpPr>
            <a:spLocks noChangeArrowheads="1" noChangeShapeType="1"/>
          </p:cNvSpPr>
          <p:nvPr/>
        </p:nvSpPr>
        <p:spPr bwMode="auto">
          <a:xfrm>
            <a:off x="1835150" y="2565400"/>
            <a:ext cx="5186363"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帳票系</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WordArt 2" descr="ドラえもんの世界をオブジェクト指向で"/>
          <p:cNvSpPr>
            <a:spLocks noChangeArrowheads="1" noChangeShapeType="1"/>
          </p:cNvSpPr>
          <p:nvPr/>
        </p:nvSpPr>
        <p:spPr bwMode="auto">
          <a:xfrm>
            <a:off x="2341563" y="765175"/>
            <a:ext cx="4319587"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帳票系の考慮点</a:t>
            </a:r>
          </a:p>
        </p:txBody>
      </p:sp>
      <p:sp>
        <p:nvSpPr>
          <p:cNvPr id="33795" name="Rectangle 3"/>
          <p:cNvSpPr>
            <a:spLocks noChangeArrowheads="1"/>
          </p:cNvSpPr>
          <p:nvPr/>
        </p:nvSpPr>
        <p:spPr bwMode="auto">
          <a:xfrm>
            <a:off x="755650" y="1844675"/>
            <a:ext cx="7777163" cy="4248150"/>
          </a:xfrm>
          <a:prstGeom prst="rect">
            <a:avLst/>
          </a:prstGeom>
          <a:noFill/>
          <a:ln w="9525">
            <a:noFill/>
            <a:miter lim="800000"/>
            <a:headEnd/>
            <a:tailEnd/>
          </a:ln>
          <a:effectLst/>
        </p:spPr>
        <p:txBody>
          <a:bodyPr/>
          <a:lstStyle/>
          <a:p>
            <a:pPr marL="342900" indent="-342900">
              <a:spcBef>
                <a:spcPct val="20000"/>
              </a:spcBef>
            </a:pPr>
            <a:r>
              <a:rPr lang="ja-JP" sz="2000">
                <a:solidFill>
                  <a:schemeClr val="accent2"/>
                </a:solidFill>
                <a:ea typeface="HG創英角ﾎﾟｯﾌﾟ体" pitchFamily="49" charset="-128"/>
              </a:rPr>
              <a:t>・出力位置(左寄せ、右寄せ、中央)の統一</a:t>
            </a:r>
          </a:p>
          <a:p>
            <a:pPr marL="342900" indent="-342900">
              <a:spcBef>
                <a:spcPct val="20000"/>
              </a:spcBef>
            </a:pPr>
            <a:r>
              <a:rPr lang="ja-JP" sz="2000">
                <a:solidFill>
                  <a:schemeClr val="accent2"/>
                </a:solidFill>
                <a:ea typeface="HG創英角ﾎﾟｯﾌﾟ体" pitchFamily="49" charset="-128"/>
              </a:rPr>
              <a:t>・タイトルや項目のフォントサイズの統一　</a:t>
            </a:r>
            <a:r>
              <a:rPr lang="ja-JP">
                <a:solidFill>
                  <a:schemeClr val="accent2"/>
                </a:solidFill>
                <a:ea typeface="HG創英角ﾎﾟｯﾌﾟ体" pitchFamily="49" charset="-128"/>
              </a:rPr>
              <a:t>社外用はＭＳ明朝とか</a:t>
            </a:r>
          </a:p>
          <a:p>
            <a:pPr marL="342900" indent="-342900">
              <a:spcBef>
                <a:spcPct val="20000"/>
              </a:spcBef>
            </a:pPr>
            <a:r>
              <a:rPr lang="ja-JP" sz="2000">
                <a:solidFill>
                  <a:schemeClr val="accent2"/>
                </a:solidFill>
                <a:ea typeface="HG創英角ﾎﾟｯﾌﾟ体" pitchFamily="49" charset="-128"/>
              </a:rPr>
              <a:t>・印字領域が足りない場合どうするかの確認</a:t>
            </a:r>
          </a:p>
          <a:p>
            <a:pPr marL="342900" indent="-342900">
              <a:spcBef>
                <a:spcPct val="20000"/>
              </a:spcBef>
            </a:pPr>
            <a:r>
              <a:rPr lang="ja-JP" sz="2000">
                <a:solidFill>
                  <a:schemeClr val="accent2"/>
                </a:solidFill>
                <a:ea typeface="HG創英角ﾎﾟｯﾌﾟ体" pitchFamily="49" charset="-128"/>
              </a:rPr>
              <a:t>・区切り横線／縦線　太さや出力有無など</a:t>
            </a:r>
            <a:br>
              <a:rPr lang="ja-JP" sz="2000">
                <a:solidFill>
                  <a:schemeClr val="accent2"/>
                </a:solidFill>
                <a:ea typeface="HG創英角ﾎﾟｯﾌﾟ体" pitchFamily="49" charset="-128"/>
              </a:rPr>
            </a:br>
            <a:r>
              <a:rPr lang="ja-JP" sz="2000">
                <a:ea typeface="HG創英角ﾎﾟｯﾌﾟ体" pitchFamily="49" charset="-128"/>
              </a:rPr>
              <a:t>小計・グループ計・総計</a:t>
            </a:r>
          </a:p>
          <a:p>
            <a:pPr marL="342900" indent="-342900">
              <a:spcBef>
                <a:spcPct val="20000"/>
              </a:spcBef>
            </a:pPr>
            <a:r>
              <a:rPr lang="ja-JP" sz="2000">
                <a:solidFill>
                  <a:schemeClr val="accent2"/>
                </a:solidFill>
                <a:ea typeface="HGS創英角ﾎﾟｯﾌﾟ体" pitchFamily="50" charset="-128"/>
              </a:rPr>
              <a:t>・オーバーフロー時の出力方法</a:t>
            </a:r>
            <a:r>
              <a:rPr lang="ja-JP" sz="2000">
                <a:ea typeface="HGS創英角ﾎﾟｯﾌﾟ体" pitchFamily="50" charset="-128"/>
              </a:rPr>
              <a:t>「＊」マークにするとか</a:t>
            </a:r>
          </a:p>
          <a:p>
            <a:pPr marL="342900" indent="-342900">
              <a:spcBef>
                <a:spcPct val="20000"/>
              </a:spcBef>
            </a:pPr>
            <a:r>
              <a:rPr lang="ja-JP" sz="2000">
                <a:solidFill>
                  <a:schemeClr val="accent2"/>
                </a:solidFill>
                <a:ea typeface="HG創英角ﾎﾟｯﾌﾟ体" pitchFamily="49" charset="-128"/>
              </a:rPr>
              <a:t>・窓空け封筒、専用帳票の確認</a:t>
            </a:r>
            <a:br>
              <a:rPr lang="ja-JP" sz="2000">
                <a:solidFill>
                  <a:schemeClr val="accent2"/>
                </a:solidFill>
                <a:ea typeface="HG創英角ﾎﾟｯﾌﾟ体" pitchFamily="49" charset="-128"/>
              </a:rPr>
            </a:br>
            <a:r>
              <a:rPr lang="ja-JP" sz="2000">
                <a:ea typeface="HG創英角ﾎﾟｯﾌﾟ体" pitchFamily="49" charset="-128"/>
              </a:rPr>
              <a:t>位置調整などが必要なので早めに確認する</a:t>
            </a:r>
          </a:p>
          <a:p>
            <a:pPr marL="342900" indent="-342900">
              <a:spcBef>
                <a:spcPct val="20000"/>
              </a:spcBef>
            </a:pPr>
            <a:r>
              <a:rPr lang="ja-JP" sz="2000">
                <a:solidFill>
                  <a:schemeClr val="accent2"/>
                </a:solidFill>
                <a:ea typeface="HG創英角ﾎﾟｯﾌﾟ体" pitchFamily="49" charset="-128"/>
              </a:rPr>
              <a:t>・日付の出力形式の確認</a:t>
            </a:r>
            <a:br>
              <a:rPr lang="ja-JP" sz="2000">
                <a:solidFill>
                  <a:schemeClr val="accent2"/>
                </a:solidFill>
                <a:ea typeface="HG創英角ﾎﾟｯﾌﾟ体" pitchFamily="49" charset="-128"/>
              </a:rPr>
            </a:br>
            <a:r>
              <a:rPr lang="ja-JP" sz="2000">
                <a:ea typeface="HG創英角ﾎﾟｯﾌﾟ体" pitchFamily="49" charset="-128"/>
              </a:rPr>
              <a:t>西暦でいいのか、和暦にするのか</a:t>
            </a:r>
            <a:br>
              <a:rPr lang="ja-JP" sz="2000">
                <a:ea typeface="HG創英角ﾎﾟｯﾌﾟ体" pitchFamily="49" charset="-128"/>
              </a:rPr>
            </a:br>
            <a:r>
              <a:rPr lang="ja-JP" sz="2000">
                <a:ea typeface="HG創英角ﾎﾟｯﾌﾟ体" pitchFamily="49" charset="-128"/>
              </a:rPr>
              <a:t>月・日は０埋めするのか、空白埋めとするのか</a:t>
            </a:r>
          </a:p>
          <a:p>
            <a:pPr marL="342900" indent="-342900">
              <a:spcBef>
                <a:spcPct val="20000"/>
              </a:spcBef>
            </a:pPr>
            <a:r>
              <a:rPr lang="ja-JP" sz="2000">
                <a:solidFill>
                  <a:schemeClr val="accent2"/>
                </a:solidFill>
                <a:ea typeface="HG創英角ﾎﾟｯﾌﾟ体" pitchFamily="49" charset="-128"/>
              </a:rPr>
              <a:t>・グループ毎にページ番号を振りなおすかの確認</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WordArt 2" descr="ドラえもんの世界をオブジェクト指向で"/>
          <p:cNvSpPr>
            <a:spLocks noChangeArrowheads="1" noChangeShapeType="1"/>
          </p:cNvSpPr>
          <p:nvPr/>
        </p:nvSpPr>
        <p:spPr bwMode="auto">
          <a:xfrm>
            <a:off x="2268538" y="765175"/>
            <a:ext cx="4392612"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帳票系の考慮点</a:t>
            </a:r>
          </a:p>
        </p:txBody>
      </p:sp>
      <p:sp>
        <p:nvSpPr>
          <p:cNvPr id="34819" name="Rectangle 3"/>
          <p:cNvSpPr>
            <a:spLocks noChangeArrowheads="1"/>
          </p:cNvSpPr>
          <p:nvPr/>
        </p:nvSpPr>
        <p:spPr bwMode="auto">
          <a:xfrm>
            <a:off x="755650" y="1701800"/>
            <a:ext cx="7777163" cy="4464050"/>
          </a:xfrm>
          <a:prstGeom prst="rect">
            <a:avLst/>
          </a:prstGeom>
          <a:noFill/>
          <a:ln w="9525">
            <a:noFill/>
            <a:miter lim="800000"/>
            <a:headEnd/>
            <a:tailEnd/>
          </a:ln>
          <a:effectLst/>
        </p:spPr>
        <p:txBody>
          <a:bodyPr/>
          <a:lstStyle/>
          <a:p>
            <a:pPr marL="342900" indent="-342900">
              <a:spcBef>
                <a:spcPct val="20000"/>
              </a:spcBef>
            </a:pPr>
            <a:r>
              <a:rPr lang="ja-JP" sz="2400">
                <a:solidFill>
                  <a:schemeClr val="accent2"/>
                </a:solidFill>
                <a:ea typeface="HG創英角ﾎﾟｯﾌﾟ体" pitchFamily="49" charset="-128"/>
              </a:rPr>
              <a:t>・マスタ名など正式名称か略名を出力するかの確認</a:t>
            </a:r>
          </a:p>
          <a:p>
            <a:pPr marL="342900" indent="-342900">
              <a:spcBef>
                <a:spcPct val="20000"/>
              </a:spcBef>
            </a:pPr>
            <a:r>
              <a:rPr lang="ja-JP" sz="2400">
                <a:solidFill>
                  <a:schemeClr val="accent2"/>
                </a:solidFill>
                <a:ea typeface="HG創英角ﾎﾟｯﾌﾟ体" pitchFamily="49" charset="-128"/>
              </a:rPr>
              <a:t>・正副の出力順番の確認　</a:t>
            </a:r>
            <a:r>
              <a:rPr lang="ja-JP" sz="2000">
                <a:ea typeface="HG創英角ﾎﾟｯﾌﾟ体" pitchFamily="49" charset="-128"/>
              </a:rPr>
              <a:t>正正副副　正副正副</a:t>
            </a:r>
          </a:p>
          <a:p>
            <a:pPr marL="342900" indent="-342900">
              <a:spcBef>
                <a:spcPct val="20000"/>
              </a:spcBef>
            </a:pPr>
            <a:r>
              <a:rPr lang="ja-JP" sz="2400">
                <a:solidFill>
                  <a:schemeClr val="accent2"/>
                </a:solidFill>
                <a:ea typeface="HG創英角ﾎﾟｯﾌﾟ体" pitchFamily="49" charset="-128"/>
              </a:rPr>
              <a:t>・合計欄の出力領域の確保</a:t>
            </a:r>
            <a:br>
              <a:rPr lang="ja-JP" sz="2400">
                <a:solidFill>
                  <a:schemeClr val="accent2"/>
                </a:solidFill>
                <a:ea typeface="HG創英角ﾎﾟｯﾌﾟ体" pitchFamily="49" charset="-128"/>
              </a:rPr>
            </a:br>
            <a:r>
              <a:rPr lang="ja-JP" sz="2000">
                <a:ea typeface="HG創英角ﾎﾟｯﾌﾟ体" pitchFamily="49" charset="-128"/>
              </a:rPr>
              <a:t>合計欄が途中で改ページされて見にくくならない</a:t>
            </a:r>
            <a:br>
              <a:rPr lang="ja-JP" sz="2000">
                <a:ea typeface="HG創英角ﾎﾟｯﾌﾟ体" pitchFamily="49" charset="-128"/>
              </a:rPr>
            </a:br>
            <a:r>
              <a:rPr lang="ja-JP" sz="2000">
                <a:ea typeface="HG創英角ﾎﾟｯﾌﾟ体" pitchFamily="49" charset="-128"/>
              </a:rPr>
              <a:t>ように出力領域を確保しておく</a:t>
            </a:r>
          </a:p>
          <a:p>
            <a:pPr marL="342900" indent="-342900">
              <a:spcBef>
                <a:spcPct val="20000"/>
              </a:spcBef>
            </a:pPr>
            <a:r>
              <a:rPr lang="ja-JP" sz="2400">
                <a:solidFill>
                  <a:schemeClr val="accent2"/>
                </a:solidFill>
                <a:ea typeface="HG創英角ﾎﾟｯﾌﾟ体" pitchFamily="49" charset="-128"/>
              </a:rPr>
              <a:t>・出力時間の印字について</a:t>
            </a:r>
            <a:br>
              <a:rPr lang="ja-JP" sz="2400">
                <a:solidFill>
                  <a:schemeClr val="accent2"/>
                </a:solidFill>
                <a:ea typeface="HG創英角ﾎﾟｯﾌﾟ体" pitchFamily="49" charset="-128"/>
              </a:rPr>
            </a:br>
            <a:r>
              <a:rPr lang="ja-JP" sz="2000">
                <a:ea typeface="HG創英角ﾎﾟｯﾌﾟ体" pitchFamily="49" charset="-128"/>
              </a:rPr>
              <a:t>開始時間で統一かページ毎に出力時間を印字するか</a:t>
            </a:r>
          </a:p>
          <a:p>
            <a:pPr marL="342900" indent="-342900">
              <a:spcBef>
                <a:spcPct val="20000"/>
              </a:spcBef>
            </a:pPr>
            <a:r>
              <a:rPr lang="ja-JP" sz="2400">
                <a:solidFill>
                  <a:schemeClr val="accent2"/>
                </a:solidFill>
                <a:ea typeface="HG創英角ﾎﾟｯﾌﾟ体" pitchFamily="49" charset="-128"/>
              </a:rPr>
              <a:t>・小数点の出力形式や位置を揃えの確認</a:t>
            </a:r>
          </a:p>
          <a:p>
            <a:pPr marL="342900" indent="-342900">
              <a:spcBef>
                <a:spcPct val="20000"/>
              </a:spcBef>
            </a:pPr>
            <a:r>
              <a:rPr lang="ja-JP" sz="2000">
                <a:ea typeface="HG創英角ﾎﾟｯﾌﾟ体" pitchFamily="49" charset="-128"/>
              </a:rPr>
              <a:t>  　．５→０．５や０．２ →０．２０とするかなど</a:t>
            </a:r>
          </a:p>
          <a:p>
            <a:pPr marL="342900" indent="-342900">
              <a:spcBef>
                <a:spcPct val="20000"/>
              </a:spcBef>
            </a:pPr>
            <a:r>
              <a:rPr lang="ja-JP" sz="2000">
                <a:solidFill>
                  <a:schemeClr val="accent2"/>
                </a:solidFill>
                <a:ea typeface="HG創英角ﾎﾟｯﾌﾟ体" pitchFamily="49" charset="-128"/>
              </a:rPr>
              <a:t>　　　     </a:t>
            </a:r>
            <a:r>
              <a:rPr lang="ja-JP" sz="2000">
                <a:ea typeface="HG創英角ﾎﾟｯﾌﾟ体" pitchFamily="49" charset="-128"/>
              </a:rPr>
              <a:t>５　　　５　</a:t>
            </a:r>
            <a:r>
              <a:rPr lang="ja-JP" sz="2000">
                <a:solidFill>
                  <a:schemeClr val="accent2"/>
                </a:solidFill>
                <a:ea typeface="HG創英角ﾎﾟｯﾌﾟ体" pitchFamily="49" charset="-128"/>
              </a:rPr>
              <a:t/>
            </a:r>
            <a:br>
              <a:rPr lang="ja-JP" sz="2000">
                <a:solidFill>
                  <a:schemeClr val="accent2"/>
                </a:solidFill>
                <a:ea typeface="HG創英角ﾎﾟｯﾌﾟ体" pitchFamily="49" charset="-128"/>
              </a:rPr>
            </a:br>
            <a:r>
              <a:rPr lang="ja-JP" sz="2000">
                <a:solidFill>
                  <a:schemeClr val="accent2"/>
                </a:solidFill>
                <a:ea typeface="HG創英角ﾎﾟｯﾌﾟ体" pitchFamily="49" charset="-128"/>
              </a:rPr>
              <a:t>　</a:t>
            </a:r>
            <a:r>
              <a:rPr lang="ja-JP" sz="2000">
                <a:ea typeface="HG創英角ﾎﾟｯﾌﾟ体" pitchFamily="49" charset="-128"/>
              </a:rPr>
              <a:t>０．２　→　０．２</a:t>
            </a:r>
            <a:br>
              <a:rPr lang="ja-JP" sz="2000">
                <a:ea typeface="HG創英角ﾎﾟｯﾌﾟ体" pitchFamily="49" charset="-128"/>
              </a:rPr>
            </a:br>
            <a:r>
              <a:rPr lang="ja-JP" sz="2000">
                <a:ea typeface="HG創英角ﾎﾟｯﾌﾟ体" pitchFamily="49" charset="-128"/>
              </a:rPr>
              <a:t>０．３５　　　０．３５</a:t>
            </a:r>
            <a:endParaRPr lang="ja-JP" sz="2000">
              <a:solidFill>
                <a:schemeClr val="accent2"/>
              </a:solidFill>
              <a:ea typeface="HG創英角ﾎﾟｯﾌﾟ体" pitchFamily="49" charset="-128"/>
            </a:endParaRPr>
          </a:p>
        </p:txBody>
      </p:sp>
      <p:sp>
        <p:nvSpPr>
          <p:cNvPr id="34820" name="AutoShape 4"/>
          <p:cNvSpPr>
            <a:spLocks/>
          </p:cNvSpPr>
          <p:nvPr/>
        </p:nvSpPr>
        <p:spPr bwMode="auto">
          <a:xfrm>
            <a:off x="4140200" y="5229225"/>
            <a:ext cx="215900" cy="863600"/>
          </a:xfrm>
          <a:prstGeom prst="rightBrace">
            <a:avLst>
              <a:gd name="adj1" fmla="val 33333"/>
              <a:gd name="adj2" fmla="val 50000"/>
            </a:avLst>
          </a:prstGeom>
          <a:noFill/>
          <a:ln w="9525" cmpd="sng">
            <a:solidFill>
              <a:schemeClr val="tx1"/>
            </a:solidFill>
            <a:round/>
            <a:headEnd/>
            <a:tailEnd/>
          </a:ln>
          <a:effectLst/>
        </p:spPr>
        <p:txBody>
          <a:bodyPr anchor="ctr"/>
          <a:lstStyle/>
          <a:p>
            <a:endParaRPr lang="ja-JP" altLang="en-US"/>
          </a:p>
        </p:txBody>
      </p:sp>
      <p:sp>
        <p:nvSpPr>
          <p:cNvPr id="34821" name="Text Box 5"/>
          <p:cNvSpPr txBox="1">
            <a:spLocks noChangeArrowheads="1"/>
          </p:cNvSpPr>
          <p:nvPr/>
        </p:nvSpPr>
        <p:spPr bwMode="auto">
          <a:xfrm>
            <a:off x="4500563" y="5445125"/>
            <a:ext cx="2325687" cy="395288"/>
          </a:xfrm>
          <a:prstGeom prst="rect">
            <a:avLst/>
          </a:prstGeom>
          <a:noFill/>
          <a:ln w="9525">
            <a:noFill/>
            <a:miter lim="800000"/>
            <a:headEnd/>
            <a:tailEnd/>
          </a:ln>
          <a:effectLst/>
        </p:spPr>
        <p:txBody>
          <a:bodyPr>
            <a:spAutoFit/>
          </a:bodyPr>
          <a:lstStyle/>
          <a:p>
            <a:r>
              <a:rPr lang="ja-JP" sz="2000">
                <a:ea typeface="HG創英角ﾎﾟｯﾌﾟ体" pitchFamily="49" charset="-128"/>
              </a:rPr>
              <a:t>．の位置に揃える</a:t>
            </a:r>
          </a:p>
        </p:txBody>
      </p:sp>
      <p:sp>
        <p:nvSpPr>
          <p:cNvPr id="34822" name="Line 6"/>
          <p:cNvSpPr>
            <a:spLocks noChangeShapeType="1"/>
          </p:cNvSpPr>
          <p:nvPr/>
        </p:nvSpPr>
        <p:spPr bwMode="auto">
          <a:xfrm flipV="1">
            <a:off x="1044575" y="5157788"/>
            <a:ext cx="5903913" cy="71437"/>
          </a:xfrm>
          <a:prstGeom prst="line">
            <a:avLst/>
          </a:prstGeom>
          <a:noFill/>
          <a:ln w="9525" cap="rnd" cmpd="sng">
            <a:solidFill>
              <a:schemeClr val="tx1"/>
            </a:solidFill>
            <a:prstDash val="sysDot"/>
            <a:round/>
            <a:headEnd/>
            <a:tailEnd/>
          </a:ln>
          <a:effectLst/>
        </p:spPr>
        <p:txBody>
          <a:bodyPr/>
          <a:lstStyle/>
          <a:p>
            <a:endParaRPr lang="ja-JP" alt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WordArt 2" descr="ドラえもんの世界をオブジェクト指向で"/>
          <p:cNvSpPr>
            <a:spLocks noChangeArrowheads="1" noChangeShapeType="1"/>
          </p:cNvSpPr>
          <p:nvPr/>
        </p:nvSpPr>
        <p:spPr bwMode="auto">
          <a:xfrm>
            <a:off x="1835150" y="2565400"/>
            <a:ext cx="5186363"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ＤＢ系</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WordArt 2" descr="ドラえもんの世界をオブジェクト指向で"/>
          <p:cNvSpPr>
            <a:spLocks noChangeArrowheads="1" noChangeShapeType="1"/>
          </p:cNvSpPr>
          <p:nvPr/>
        </p:nvSpPr>
        <p:spPr bwMode="auto">
          <a:xfrm>
            <a:off x="1979613" y="765175"/>
            <a:ext cx="5184775"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ＮＵＬＬの扱い</a:t>
            </a:r>
            <a:r>
              <a:rPr lang="en-US" altLang="ja-JP"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a:t>
            </a: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ＤＢ</a:t>
            </a:r>
            <a:r>
              <a:rPr lang="en-US" altLang="ja-JP"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a:t>
            </a:r>
            <a:endPar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endParaRPr>
          </a:p>
        </p:txBody>
      </p:sp>
      <p:sp>
        <p:nvSpPr>
          <p:cNvPr id="36867" name="Rectangle 3"/>
          <p:cNvSpPr>
            <a:spLocks noChangeArrowheads="1"/>
          </p:cNvSpPr>
          <p:nvPr/>
        </p:nvSpPr>
        <p:spPr bwMode="auto">
          <a:xfrm>
            <a:off x="611188" y="1701800"/>
            <a:ext cx="7777162" cy="1511300"/>
          </a:xfrm>
          <a:prstGeom prst="rect">
            <a:avLst/>
          </a:prstGeom>
          <a:noFill/>
          <a:ln w="9525">
            <a:noFill/>
            <a:miter lim="800000"/>
            <a:headEnd/>
            <a:tailEnd/>
          </a:ln>
          <a:effectLst/>
        </p:spPr>
        <p:txBody>
          <a:bodyPr/>
          <a:lstStyle/>
          <a:p>
            <a:pPr marL="342900" indent="-342900">
              <a:spcBef>
                <a:spcPct val="20000"/>
              </a:spcBef>
            </a:pPr>
            <a:r>
              <a:rPr lang="ja-JP" sz="2000">
                <a:solidFill>
                  <a:schemeClr val="accent2"/>
                </a:solidFill>
                <a:ea typeface="HG創英角ﾎﾟｯﾌﾟ体" pitchFamily="49" charset="-128"/>
              </a:rPr>
              <a:t>・ＯｒａｃｌｅとＳＱＬＳｅｒｖｅｒでは、ＮＵＬＬと空文字</a:t>
            </a:r>
          </a:p>
          <a:p>
            <a:pPr marL="342900" indent="-342900">
              <a:spcBef>
                <a:spcPct val="20000"/>
              </a:spcBef>
            </a:pPr>
            <a:r>
              <a:rPr lang="ja-JP" sz="2000">
                <a:solidFill>
                  <a:schemeClr val="accent2"/>
                </a:solidFill>
                <a:ea typeface="HG創英角ﾎﾟｯﾌﾟ体" pitchFamily="49" charset="-128"/>
              </a:rPr>
              <a:t>　データがあった場合の扱いが違っています。</a:t>
            </a:r>
          </a:p>
          <a:p>
            <a:pPr marL="342900" indent="-342900">
              <a:spcBef>
                <a:spcPct val="20000"/>
              </a:spcBef>
            </a:pPr>
            <a:r>
              <a:rPr lang="ja-JP" sz="2000">
                <a:ea typeface="HG創英角ﾎﾟｯﾌﾟ体" pitchFamily="49" charset="-128"/>
              </a:rPr>
              <a:t>　Ｏｒａｃｌｅは、ＮＵＬＬと空文字はＮＵＬＬ扱い</a:t>
            </a:r>
            <a:r>
              <a:rPr lang="ja-JP" sz="2000">
                <a:solidFill>
                  <a:srgbClr val="FF0000"/>
                </a:solidFill>
                <a:ea typeface="HG創英角ﾎﾟｯﾌﾟ体" pitchFamily="49" charset="-128"/>
              </a:rPr>
              <a:t>（同一視）</a:t>
            </a:r>
            <a:r>
              <a:rPr lang="ja-JP" sz="2000">
                <a:ea typeface="HG創英角ﾎﾟｯﾌﾟ体" pitchFamily="49" charset="-128"/>
              </a:rPr>
              <a:t>。 </a:t>
            </a:r>
          </a:p>
          <a:p>
            <a:pPr marL="342900" indent="-342900">
              <a:spcBef>
                <a:spcPct val="20000"/>
              </a:spcBef>
            </a:pPr>
            <a:r>
              <a:rPr lang="ja-JP" sz="2000">
                <a:ea typeface="HG創英角ﾎﾟｯﾌﾟ体" pitchFamily="49" charset="-128"/>
              </a:rPr>
              <a:t>　ＳＱＬＳｅｒｖｅｒは、ＮＵＬＬと空文字は</a:t>
            </a:r>
            <a:r>
              <a:rPr lang="ja-JP" sz="2000">
                <a:solidFill>
                  <a:srgbClr val="FF0000"/>
                </a:solidFill>
                <a:ea typeface="HG創英角ﾎﾟｯﾌﾟ体" pitchFamily="49" charset="-128"/>
              </a:rPr>
              <a:t>別物扱い</a:t>
            </a:r>
            <a:r>
              <a:rPr lang="ja-JP" sz="2000">
                <a:ea typeface="HG創英角ﾎﾟｯﾌﾟ体" pitchFamily="49" charset="-128"/>
              </a:rPr>
              <a:t>。</a:t>
            </a:r>
            <a:endParaRPr lang="ja-JP" sz="2400">
              <a:ea typeface="HG創英角ﾎﾟｯﾌﾟ体" pitchFamily="49" charset="-128"/>
            </a:endParaRPr>
          </a:p>
        </p:txBody>
      </p:sp>
      <p:sp>
        <p:nvSpPr>
          <p:cNvPr id="36868" name="Rectangle 4"/>
          <p:cNvSpPr>
            <a:spLocks noChangeArrowheads="1"/>
          </p:cNvSpPr>
          <p:nvPr/>
        </p:nvSpPr>
        <p:spPr bwMode="auto">
          <a:xfrm>
            <a:off x="539750" y="3213100"/>
            <a:ext cx="7777163" cy="2376488"/>
          </a:xfrm>
          <a:prstGeom prst="rect">
            <a:avLst/>
          </a:prstGeom>
          <a:noFill/>
          <a:ln w="9525">
            <a:noFill/>
            <a:miter lim="800000"/>
            <a:headEnd/>
            <a:tailEnd/>
          </a:ln>
          <a:effectLst/>
        </p:spPr>
        <p:txBody>
          <a:bodyPr/>
          <a:lstStyle/>
          <a:p>
            <a:pPr marL="342900" indent="-342900">
              <a:spcBef>
                <a:spcPct val="20000"/>
              </a:spcBef>
            </a:pPr>
            <a:r>
              <a:rPr lang="ja-JP" sz="2000">
                <a:solidFill>
                  <a:schemeClr val="accent2"/>
                </a:solidFill>
                <a:ea typeface="HG創英角ﾎﾟｯﾌﾟ体" pitchFamily="49" charset="-128"/>
              </a:rPr>
              <a:t>・ＯｒａｃｌｅとＳＱＬＳｅｒｖｅｒでは、ＮＵＬＬデータ</a:t>
            </a:r>
          </a:p>
          <a:p>
            <a:pPr marL="342900" indent="-342900">
              <a:spcBef>
                <a:spcPct val="20000"/>
              </a:spcBef>
            </a:pPr>
            <a:r>
              <a:rPr lang="ja-JP" sz="2000">
                <a:solidFill>
                  <a:schemeClr val="accent2"/>
                </a:solidFill>
                <a:ea typeface="HG創英角ﾎﾟｯﾌﾟ体" pitchFamily="49" charset="-128"/>
              </a:rPr>
              <a:t>　あった場合に並び替えすると出力順序が違っています。</a:t>
            </a:r>
          </a:p>
          <a:p>
            <a:pPr marL="342900" indent="-342900">
              <a:spcBef>
                <a:spcPct val="20000"/>
              </a:spcBef>
            </a:pPr>
            <a:r>
              <a:rPr lang="ja-JP" sz="2000">
                <a:solidFill>
                  <a:schemeClr val="accent2"/>
                </a:solidFill>
                <a:ea typeface="HG創英角ﾎﾟｯﾌﾟ体" pitchFamily="49" charset="-128"/>
              </a:rPr>
              <a:t>　</a:t>
            </a:r>
            <a:r>
              <a:rPr lang="ja-JP" sz="2000">
                <a:ea typeface="HG創英角ﾎﾟｯﾌﾟ体" pitchFamily="49" charset="-128"/>
              </a:rPr>
              <a:t>Ｏｒａｃｌｅ：(Ｏｒａｃｌｅは指定が可能)</a:t>
            </a:r>
            <a:br>
              <a:rPr lang="ja-JP" sz="2000">
                <a:ea typeface="HG創英角ﾎﾟｯﾌﾟ体" pitchFamily="49" charset="-128"/>
              </a:rPr>
            </a:br>
            <a:r>
              <a:rPr lang="ja-JP" sz="2000">
                <a:ea typeface="HG創英角ﾎﾟｯﾌﾟ体" pitchFamily="49" charset="-128"/>
              </a:rPr>
              <a:t>　ＮＵＬＬ値は、昇順では</a:t>
            </a:r>
            <a:r>
              <a:rPr lang="ja-JP" sz="2000">
                <a:solidFill>
                  <a:srgbClr val="FF0000"/>
                </a:solidFill>
                <a:ea typeface="HG創英角ﾎﾟｯﾌﾟ体" pitchFamily="49" charset="-128"/>
              </a:rPr>
              <a:t>最後</a:t>
            </a:r>
            <a:r>
              <a:rPr lang="ja-JP" sz="2000">
                <a:ea typeface="HG創英角ﾎﾟｯﾌﾟ体" pitchFamily="49" charset="-128"/>
              </a:rPr>
              <a:t>に、降順では</a:t>
            </a:r>
            <a:r>
              <a:rPr lang="ja-JP" sz="2000">
                <a:solidFill>
                  <a:srgbClr val="FF0000"/>
                </a:solidFill>
                <a:ea typeface="HG創英角ﾎﾟｯﾌﾟ体" pitchFamily="49" charset="-128"/>
              </a:rPr>
              <a:t>最初</a:t>
            </a:r>
            <a:r>
              <a:rPr lang="ja-JP" sz="2000">
                <a:ea typeface="HG創英角ﾎﾟｯﾌﾟ体" pitchFamily="49" charset="-128"/>
              </a:rPr>
              <a:t>に表示される。</a:t>
            </a:r>
          </a:p>
          <a:p>
            <a:pPr marL="342900" indent="-342900">
              <a:spcBef>
                <a:spcPct val="20000"/>
              </a:spcBef>
            </a:pPr>
            <a:r>
              <a:rPr lang="ja-JP" sz="2000">
                <a:ea typeface="HG創英角ﾎﾟｯﾌﾟ体" pitchFamily="49" charset="-128"/>
              </a:rPr>
              <a:t>　ＳＱＬＳｅｒｖｅｒ：</a:t>
            </a:r>
            <a:br>
              <a:rPr lang="ja-JP" sz="2000">
                <a:ea typeface="HG創英角ﾎﾟｯﾌﾟ体" pitchFamily="49" charset="-128"/>
              </a:rPr>
            </a:br>
            <a:r>
              <a:rPr lang="ja-JP" sz="2000">
                <a:ea typeface="HG創英角ﾎﾟｯﾌﾟ体" pitchFamily="49" charset="-128"/>
              </a:rPr>
              <a:t>　ＮＵＬＬ値は、昇順に並べ替えるとＮＵＬＬ、空文字、</a:t>
            </a:r>
            <a:br>
              <a:rPr lang="ja-JP" sz="2000">
                <a:ea typeface="HG創英角ﾎﾟｯﾌﾟ体" pitchFamily="49" charset="-128"/>
              </a:rPr>
            </a:br>
            <a:r>
              <a:rPr lang="ja-JP" sz="2000">
                <a:ea typeface="HG創英角ﾎﾟｯﾌﾟ体" pitchFamily="49" charset="-128"/>
              </a:rPr>
              <a:t>　一般文字の順に並びます。降順だとその逆です。 </a:t>
            </a:r>
            <a:endParaRPr lang="ja-JP" sz="2400">
              <a:ea typeface="HG創英角ﾎﾟｯﾌﾟ体" pitchFamily="49" charset="-128"/>
            </a:endParaRPr>
          </a:p>
        </p:txBody>
      </p:sp>
      <p:sp>
        <p:nvSpPr>
          <p:cNvPr id="36869" name="Rectangle 5"/>
          <p:cNvSpPr>
            <a:spLocks noChangeArrowheads="1"/>
          </p:cNvSpPr>
          <p:nvPr/>
        </p:nvSpPr>
        <p:spPr bwMode="auto">
          <a:xfrm>
            <a:off x="1187450" y="5661025"/>
            <a:ext cx="6337300" cy="360363"/>
          </a:xfrm>
          <a:prstGeom prst="rect">
            <a:avLst/>
          </a:prstGeom>
          <a:noFill/>
          <a:ln w="9525">
            <a:noFill/>
            <a:miter lim="800000"/>
            <a:headEnd/>
            <a:tailEnd/>
          </a:ln>
          <a:effectLst/>
        </p:spPr>
        <p:txBody>
          <a:bodyPr/>
          <a:lstStyle/>
          <a:p>
            <a:pPr marL="342900" indent="-342900">
              <a:spcBef>
                <a:spcPct val="20000"/>
              </a:spcBef>
            </a:pPr>
            <a:r>
              <a:rPr lang="ja-JP" sz="1600">
                <a:solidFill>
                  <a:srgbClr val="008000"/>
                </a:solidFill>
                <a:ea typeface="HG創英角ﾎﾟｯﾌﾟ体" pitchFamily="49" charset="-128"/>
              </a:rPr>
              <a:t>※Ｏｒａｃｌｅの時にＤａｔａＶｉｅｗ型を使った時に注意が必要</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WordArt 2" descr="ドラえもんの世界をオブジェクト指向で"/>
          <p:cNvSpPr>
            <a:spLocks noChangeArrowheads="1" noChangeShapeType="1"/>
          </p:cNvSpPr>
          <p:nvPr/>
        </p:nvSpPr>
        <p:spPr bwMode="auto">
          <a:xfrm>
            <a:off x="1979613" y="765175"/>
            <a:ext cx="5184775"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排他制御の考慮</a:t>
            </a:r>
          </a:p>
        </p:txBody>
      </p:sp>
      <p:sp>
        <p:nvSpPr>
          <p:cNvPr id="37891" name="Rectangle 3"/>
          <p:cNvSpPr>
            <a:spLocks noChangeArrowheads="1"/>
          </p:cNvSpPr>
          <p:nvPr/>
        </p:nvSpPr>
        <p:spPr bwMode="auto">
          <a:xfrm>
            <a:off x="468313" y="1558925"/>
            <a:ext cx="8353425" cy="4535488"/>
          </a:xfrm>
          <a:prstGeom prst="rect">
            <a:avLst/>
          </a:prstGeom>
          <a:noFill/>
          <a:ln w="9525">
            <a:noFill/>
            <a:miter lim="800000"/>
            <a:headEnd/>
            <a:tailEnd/>
          </a:ln>
          <a:effectLst/>
        </p:spPr>
        <p:txBody>
          <a:bodyPr/>
          <a:lstStyle/>
          <a:p>
            <a:pPr marL="342900" indent="-342900">
              <a:spcBef>
                <a:spcPct val="20000"/>
              </a:spcBef>
            </a:pPr>
            <a:r>
              <a:rPr lang="ja-JP" sz="2000">
                <a:solidFill>
                  <a:schemeClr val="accent2"/>
                </a:solidFill>
                <a:ea typeface="HG創英角ﾎﾟｯﾌﾟ体" pitchFamily="49" charset="-128"/>
              </a:rPr>
              <a:t>・悲観的ロック</a:t>
            </a:r>
          </a:p>
          <a:p>
            <a:pPr marL="342900" indent="-342900">
              <a:spcBef>
                <a:spcPct val="20000"/>
              </a:spcBef>
            </a:pPr>
            <a:r>
              <a:rPr lang="ja-JP" sz="2000">
                <a:ea typeface="HG創英角ﾎﾟｯﾌﾟ体" pitchFamily="49" charset="-128"/>
              </a:rPr>
              <a:t>　</a:t>
            </a:r>
            <a:r>
              <a:rPr lang="ja-JP">
                <a:ea typeface="HG創英角ﾎﾟｯﾌﾟ体" pitchFamily="49" charset="-128"/>
              </a:rPr>
              <a:t>如何なる状況下においても確実に行われるロック制御</a:t>
            </a:r>
          </a:p>
          <a:p>
            <a:pPr marL="342900" indent="-342900">
              <a:spcBef>
                <a:spcPct val="20000"/>
              </a:spcBef>
            </a:pPr>
            <a:r>
              <a:rPr lang="ja-JP" sz="2000">
                <a:solidFill>
                  <a:schemeClr val="accent2"/>
                </a:solidFill>
                <a:ea typeface="HG創英角ﾎﾟｯﾌﾟ体" pitchFamily="49" charset="-128"/>
              </a:rPr>
              <a:t>・楽観的ロック</a:t>
            </a:r>
          </a:p>
          <a:p>
            <a:pPr marL="342900" indent="-342900">
              <a:spcBef>
                <a:spcPct val="20000"/>
              </a:spcBef>
            </a:pPr>
            <a:r>
              <a:rPr lang="ja-JP" sz="2000">
                <a:ea typeface="HG創英角ﾎﾟｯﾌﾟ体" pitchFamily="49" charset="-128"/>
              </a:rPr>
              <a:t>　</a:t>
            </a:r>
            <a:r>
              <a:rPr lang="ja-JP">
                <a:ea typeface="HG創英角ﾎﾟｯﾌﾟ体" pitchFamily="49" charset="-128"/>
              </a:rPr>
              <a:t>確実性に欠けるが事実上は問題が出ないであろうというレベルのロック制御</a:t>
            </a:r>
          </a:p>
          <a:p>
            <a:pPr marL="342900" indent="-342900">
              <a:spcBef>
                <a:spcPct val="20000"/>
              </a:spcBef>
            </a:pPr>
            <a:r>
              <a:rPr lang="ja-JP" sz="2000">
                <a:solidFill>
                  <a:schemeClr val="accent2"/>
                </a:solidFill>
                <a:ea typeface="HG創英角ﾎﾟｯﾌﾟ体" pitchFamily="49" charset="-128"/>
              </a:rPr>
              <a:t>・ロックしない</a:t>
            </a:r>
          </a:p>
          <a:p>
            <a:pPr marL="342900" indent="-342900">
              <a:spcBef>
                <a:spcPct val="20000"/>
              </a:spcBef>
            </a:pPr>
            <a:r>
              <a:rPr lang="ja-JP" sz="2000">
                <a:ea typeface="HG創英角ﾎﾟｯﾌﾟ体" pitchFamily="49" charset="-128"/>
              </a:rPr>
              <a:t>　</a:t>
            </a:r>
            <a:r>
              <a:rPr lang="ja-JP">
                <a:ea typeface="HG創英角ﾎﾟｯﾌﾟ体" pitchFamily="49" charset="-128"/>
              </a:rPr>
              <a:t>他のユーザーによる編集結果を無視し、後書き優先として扱う</a:t>
            </a:r>
            <a:br>
              <a:rPr lang="ja-JP">
                <a:ea typeface="HG創英角ﾎﾟｯﾌﾟ体" pitchFamily="49" charset="-128"/>
              </a:rPr>
            </a:br>
            <a:endParaRPr lang="ja-JP">
              <a:ea typeface="HG創英角ﾎﾟｯﾌﾟ体" pitchFamily="49" charset="-128"/>
            </a:endParaRPr>
          </a:p>
          <a:p>
            <a:pPr marL="342900" indent="-342900">
              <a:spcBef>
                <a:spcPct val="20000"/>
              </a:spcBef>
            </a:pPr>
            <a:r>
              <a:rPr lang="ja-JP" sz="2000">
                <a:ea typeface="HG創英角ﾎﾟｯﾌﾟ体" pitchFamily="49" charset="-128"/>
              </a:rPr>
              <a:t>ＤＢに排他項目(排他日時、排他端末)を用意し、データ読込み時</a:t>
            </a:r>
          </a:p>
          <a:p>
            <a:pPr marL="342900" indent="-342900">
              <a:spcBef>
                <a:spcPct val="20000"/>
              </a:spcBef>
            </a:pPr>
            <a:r>
              <a:rPr lang="ja-JP" sz="2000">
                <a:ea typeface="HG創英角ﾎﾟｯﾌﾟ体" pitchFamily="49" charset="-128"/>
              </a:rPr>
              <a:t>に保持し、ＤＢ登録する場合に最新の排他項目を参照し比較して</a:t>
            </a:r>
          </a:p>
          <a:p>
            <a:pPr marL="342900" indent="-342900">
              <a:spcBef>
                <a:spcPct val="20000"/>
              </a:spcBef>
            </a:pPr>
            <a:r>
              <a:rPr lang="ja-JP" sz="2000">
                <a:ea typeface="HG創英角ﾎﾟｯﾌﾟ体" pitchFamily="49" charset="-128"/>
              </a:rPr>
              <a:t>同一ならＤＢ更新、不一致なら排他エラーとする。</a:t>
            </a:r>
          </a:p>
          <a:p>
            <a:pPr marL="342900" indent="-342900">
              <a:spcBef>
                <a:spcPct val="20000"/>
              </a:spcBef>
            </a:pPr>
            <a:endParaRPr lang="ja-JP" sz="1600">
              <a:ea typeface="HG創英角ﾎﾟｯﾌﾟ体" pitchFamily="49" charset="-128"/>
            </a:endParaRPr>
          </a:p>
          <a:p>
            <a:pPr marL="342900" indent="-342900">
              <a:spcBef>
                <a:spcPct val="20000"/>
              </a:spcBef>
            </a:pPr>
            <a:r>
              <a:rPr lang="ja-JP" sz="2000">
                <a:ea typeface="HG創英角ﾎﾟｯﾌﾟ体" pitchFamily="49" charset="-128"/>
              </a:rPr>
              <a:t>ロック専用のテーブル(各キーを登録)を作成して、ロックテーブル</a:t>
            </a:r>
          </a:p>
          <a:p>
            <a:pPr marL="342900" indent="-342900">
              <a:spcBef>
                <a:spcPct val="20000"/>
              </a:spcBef>
            </a:pPr>
            <a:r>
              <a:rPr lang="ja-JP" sz="2000">
                <a:ea typeface="HG創英角ﾎﾟｯﾌﾟ体" pitchFamily="49" charset="-128"/>
              </a:rPr>
              <a:t>にキーがあるなら、排他エラーとする。</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WordArt 2" descr="ドラえもんの世界をオブジェクト指向で"/>
          <p:cNvSpPr>
            <a:spLocks noChangeArrowheads="1" noChangeShapeType="1"/>
          </p:cNvSpPr>
          <p:nvPr/>
        </p:nvSpPr>
        <p:spPr bwMode="auto">
          <a:xfrm>
            <a:off x="1835150" y="2565400"/>
            <a:ext cx="5186363"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ファイル出力系</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WordArt 2" descr="ドラえもんの世界をオブジェクト指向で"/>
          <p:cNvSpPr>
            <a:spLocks noChangeArrowheads="1" noChangeShapeType="1"/>
          </p:cNvSpPr>
          <p:nvPr/>
        </p:nvSpPr>
        <p:spPr bwMode="auto">
          <a:xfrm>
            <a:off x="2124075" y="765175"/>
            <a:ext cx="4681538"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ファイル出力時の注意点</a:t>
            </a:r>
          </a:p>
        </p:txBody>
      </p:sp>
      <p:sp>
        <p:nvSpPr>
          <p:cNvPr id="39939" name="Rectangle 3"/>
          <p:cNvSpPr>
            <a:spLocks noChangeArrowheads="1"/>
          </p:cNvSpPr>
          <p:nvPr/>
        </p:nvSpPr>
        <p:spPr bwMode="auto">
          <a:xfrm>
            <a:off x="757238" y="1917700"/>
            <a:ext cx="7777162" cy="3311525"/>
          </a:xfrm>
          <a:prstGeom prst="rect">
            <a:avLst/>
          </a:prstGeom>
          <a:noFill/>
          <a:ln w="9525">
            <a:noFill/>
            <a:miter lim="800000"/>
            <a:headEnd/>
            <a:tailEnd/>
          </a:ln>
          <a:effectLst/>
        </p:spPr>
        <p:txBody>
          <a:bodyPr/>
          <a:lstStyle/>
          <a:p>
            <a:pPr marL="342900" indent="-342900">
              <a:spcBef>
                <a:spcPct val="20000"/>
              </a:spcBef>
            </a:pPr>
            <a:r>
              <a:rPr lang="ja-JP" sz="2400">
                <a:ea typeface="HG創英角ﾎﾟｯﾌﾟ体" pitchFamily="49" charset="-128"/>
              </a:rPr>
              <a:t>自動的にファイルを作成する機能があった場合、</a:t>
            </a:r>
          </a:p>
          <a:p>
            <a:pPr marL="342900" indent="-342900">
              <a:spcBef>
                <a:spcPct val="20000"/>
              </a:spcBef>
            </a:pPr>
            <a:r>
              <a:rPr lang="ja-JP" sz="2400">
                <a:ea typeface="HG創英角ﾎﾟｯﾌﾟ体" pitchFamily="49" charset="-128"/>
              </a:rPr>
              <a:t>そのファイル名に対する心遣いが必要。</a:t>
            </a:r>
          </a:p>
          <a:p>
            <a:pPr marL="342900" indent="-342900">
              <a:spcBef>
                <a:spcPct val="20000"/>
              </a:spcBef>
            </a:pPr>
            <a:endParaRPr lang="ja-JP" sz="2400">
              <a:ea typeface="HG創英角ﾎﾟｯﾌﾟ体" pitchFamily="49" charset="-128"/>
            </a:endParaRPr>
          </a:p>
          <a:p>
            <a:pPr marL="342900" indent="-342900">
              <a:spcBef>
                <a:spcPct val="20000"/>
              </a:spcBef>
            </a:pPr>
            <a:r>
              <a:rPr lang="ja-JP" sz="2400">
                <a:ea typeface="HG創英角ﾎﾟｯﾌﾟ体" pitchFamily="49" charset="-128"/>
              </a:rPr>
              <a:t>・保存するフォルダ先の考慮</a:t>
            </a:r>
          </a:p>
          <a:p>
            <a:pPr marL="342900" indent="-342900">
              <a:spcBef>
                <a:spcPct val="20000"/>
              </a:spcBef>
            </a:pPr>
            <a:r>
              <a:rPr lang="ja-JP" sz="2400">
                <a:ea typeface="HG創英角ﾎﾟｯﾌﾟ体" pitchFamily="49" charset="-128"/>
              </a:rPr>
              <a:t>・ファイル名の命名規則</a:t>
            </a:r>
          </a:p>
          <a:p>
            <a:pPr marL="342900" indent="-342900">
              <a:spcBef>
                <a:spcPct val="20000"/>
              </a:spcBef>
            </a:pPr>
            <a:r>
              <a:rPr lang="ja-JP" sz="2400">
                <a:ea typeface="HG創英角ﾎﾟｯﾌﾟ体" pitchFamily="49" charset="-128"/>
              </a:rPr>
              <a:t>・上書きしてしまう危険性を考慮する必要がある。</a:t>
            </a:r>
          </a:p>
          <a:p>
            <a:pPr marL="342900" indent="-342900">
              <a:spcBef>
                <a:spcPct val="20000"/>
              </a:spcBef>
            </a:pPr>
            <a:r>
              <a:rPr lang="ja-JP" sz="2400">
                <a:ea typeface="HG創英角ﾎﾟｯﾌﾟ体" pitchFamily="49" charset="-128"/>
              </a:rPr>
              <a:t>　ファイル名に作成日を挿入するなどする。</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WordArt 2" descr="ドラえもんの世界をオブジェクト指向で"/>
          <p:cNvSpPr>
            <a:spLocks noChangeArrowheads="1" noChangeShapeType="1"/>
          </p:cNvSpPr>
          <p:nvPr/>
        </p:nvSpPr>
        <p:spPr bwMode="auto">
          <a:xfrm>
            <a:off x="2124075" y="765175"/>
            <a:ext cx="4608513"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ＣＳＶの注意点</a:t>
            </a:r>
          </a:p>
        </p:txBody>
      </p:sp>
      <p:sp>
        <p:nvSpPr>
          <p:cNvPr id="40963" name="Rectangle 3"/>
          <p:cNvSpPr>
            <a:spLocks noChangeArrowheads="1"/>
          </p:cNvSpPr>
          <p:nvPr/>
        </p:nvSpPr>
        <p:spPr bwMode="auto">
          <a:xfrm>
            <a:off x="755650" y="1773238"/>
            <a:ext cx="7416800" cy="935037"/>
          </a:xfrm>
          <a:prstGeom prst="rect">
            <a:avLst/>
          </a:prstGeom>
          <a:noFill/>
          <a:ln w="9525">
            <a:noFill/>
            <a:miter lim="800000"/>
            <a:headEnd/>
            <a:tailEnd/>
          </a:ln>
          <a:effectLst/>
        </p:spPr>
        <p:txBody>
          <a:bodyPr/>
          <a:lstStyle/>
          <a:p>
            <a:pPr marL="342900" indent="-342900">
              <a:spcBef>
                <a:spcPct val="20000"/>
              </a:spcBef>
            </a:pPr>
            <a:r>
              <a:rPr lang="ja-JP" sz="2400">
                <a:ea typeface="HG創英角ﾎﾟｯﾌﾟ体" pitchFamily="49" charset="-128"/>
              </a:rPr>
              <a:t>「ＣＳＶ出力する。」とだけ仕様書に書かれても、</a:t>
            </a:r>
          </a:p>
          <a:p>
            <a:pPr marL="342900" indent="-342900">
              <a:spcBef>
                <a:spcPct val="20000"/>
              </a:spcBef>
            </a:pPr>
            <a:r>
              <a:rPr lang="ja-JP" sz="2400">
                <a:ea typeface="HG創英角ﾎﾟｯﾌﾟ体" pitchFamily="49" charset="-128"/>
              </a:rPr>
              <a:t>決めてもらわないと困ることがあります。</a:t>
            </a:r>
            <a:endParaRPr lang="ja-JP" sz="2800">
              <a:ea typeface="HG創英角ﾎﾟｯﾌﾟ体" pitchFamily="49" charset="-128"/>
            </a:endParaRPr>
          </a:p>
        </p:txBody>
      </p:sp>
      <p:sp>
        <p:nvSpPr>
          <p:cNvPr id="40964" name="Rectangle 4"/>
          <p:cNvSpPr>
            <a:spLocks noChangeArrowheads="1"/>
          </p:cNvSpPr>
          <p:nvPr/>
        </p:nvSpPr>
        <p:spPr bwMode="auto">
          <a:xfrm>
            <a:off x="755650" y="2709863"/>
            <a:ext cx="7850188" cy="3314700"/>
          </a:xfrm>
          <a:prstGeom prst="rect">
            <a:avLst/>
          </a:prstGeom>
          <a:noFill/>
          <a:ln w="9525">
            <a:noFill/>
            <a:miter lim="800000"/>
            <a:headEnd/>
            <a:tailEnd/>
          </a:ln>
          <a:effectLst/>
        </p:spPr>
        <p:txBody>
          <a:bodyPr/>
          <a:lstStyle/>
          <a:p>
            <a:pPr marL="342900" indent="-342900">
              <a:spcBef>
                <a:spcPct val="20000"/>
              </a:spcBef>
            </a:pPr>
            <a:r>
              <a:rPr lang="ja-JP" sz="2000">
                <a:ea typeface="HG創英角ﾎﾟｯﾌﾟ体" pitchFamily="49" charset="-128"/>
              </a:rPr>
              <a:t>・見出し名はどうするのか</a:t>
            </a:r>
          </a:p>
          <a:p>
            <a:pPr marL="342900" indent="-342900">
              <a:spcBef>
                <a:spcPct val="20000"/>
              </a:spcBef>
            </a:pPr>
            <a:r>
              <a:rPr lang="ja-JP" sz="2000">
                <a:ea typeface="HG創英角ﾎﾟｯﾌﾟ体" pitchFamily="49" charset="-128"/>
              </a:rPr>
              <a:t>・項目順はどうするのか</a:t>
            </a:r>
          </a:p>
          <a:p>
            <a:pPr marL="342900" indent="-342900">
              <a:spcBef>
                <a:spcPct val="20000"/>
              </a:spcBef>
            </a:pPr>
            <a:r>
              <a:rPr lang="ja-JP" sz="2000">
                <a:ea typeface="HG創英角ﾎﾟｯﾌﾟ体" pitchFamily="49" charset="-128"/>
              </a:rPr>
              <a:t>・タイトルを入れるのか</a:t>
            </a:r>
          </a:p>
          <a:p>
            <a:pPr marL="342900" indent="-342900">
              <a:spcBef>
                <a:spcPct val="20000"/>
              </a:spcBef>
            </a:pPr>
            <a:r>
              <a:rPr lang="ja-JP" sz="2000">
                <a:ea typeface="HG創英角ﾎﾟｯﾌﾟ体" pitchFamily="49" charset="-128"/>
              </a:rPr>
              <a:t>・抽出条件を入れるのか</a:t>
            </a:r>
          </a:p>
          <a:p>
            <a:pPr marL="342900" indent="-342900">
              <a:spcBef>
                <a:spcPct val="20000"/>
              </a:spcBef>
            </a:pPr>
            <a:r>
              <a:rPr lang="ja-JP" sz="2000">
                <a:ea typeface="HG創英角ﾎﾟｯﾌﾟ体" pitchFamily="49" charset="-128"/>
              </a:rPr>
              <a:t>・二重引用符で囲むのか(文字列型のみか、数値型もするのか)</a:t>
            </a:r>
          </a:p>
          <a:p>
            <a:pPr marL="342900" indent="-342900">
              <a:spcBef>
                <a:spcPct val="20000"/>
              </a:spcBef>
            </a:pPr>
            <a:r>
              <a:rPr lang="ja-JP" sz="2000">
                <a:ea typeface="HG創英角ﾎﾟｯﾌﾟ体" pitchFamily="49" charset="-128"/>
              </a:rPr>
              <a:t>・ＣＳＶのファイル名の命名規則</a:t>
            </a:r>
          </a:p>
          <a:p>
            <a:pPr marL="342900" indent="-342900">
              <a:spcBef>
                <a:spcPct val="20000"/>
              </a:spcBef>
            </a:pPr>
            <a:r>
              <a:rPr lang="ja-JP" sz="2000">
                <a:ea typeface="HG創英角ﾎﾟｯﾌﾟ体" pitchFamily="49" charset="-128"/>
              </a:rPr>
              <a:t>・ＥＸＣＥＬで開いた場合に、コードの０頭が消えてしまう。</a:t>
            </a:r>
          </a:p>
          <a:p>
            <a:pPr marL="342900" indent="-342900">
              <a:spcBef>
                <a:spcPct val="20000"/>
              </a:spcBef>
            </a:pPr>
            <a:r>
              <a:rPr lang="ja-JP" sz="2000">
                <a:ea typeface="HG創英角ﾎﾟｯﾌﾟ体" pitchFamily="49" charset="-128"/>
              </a:rPr>
              <a:t>　０を消さない為には、="xxxxx"とする、「'」を頭にセット</a:t>
            </a:r>
          </a:p>
          <a:p>
            <a:pPr marL="342900" indent="-342900">
              <a:spcBef>
                <a:spcPct val="20000"/>
              </a:spcBef>
            </a:pPr>
            <a:r>
              <a:rPr lang="ja-JP" sz="2000">
                <a:ea typeface="HG創英角ﾎﾟｯﾌﾟ体" pitchFamily="49" charset="-128"/>
              </a:rPr>
              <a:t>・ＥＸＣＥＬでの最大行数を超える場合はどうするのか　</a:t>
            </a:r>
            <a:r>
              <a:rPr lang="ja-JP" sz="1400">
                <a:ea typeface="HG創英角ﾎﾟｯﾌﾟ体" pitchFamily="49" charset="-128"/>
              </a:rPr>
              <a:t>４／６追加</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WordArt 2" descr="ドラえもんの世界をオブジェクト指向で"/>
          <p:cNvSpPr>
            <a:spLocks noChangeArrowheads="1" noChangeShapeType="1"/>
          </p:cNvSpPr>
          <p:nvPr/>
        </p:nvSpPr>
        <p:spPr bwMode="auto">
          <a:xfrm>
            <a:off x="2124075" y="765175"/>
            <a:ext cx="4608513"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ＣＳＶの注意点</a:t>
            </a:r>
          </a:p>
        </p:txBody>
      </p:sp>
      <p:sp>
        <p:nvSpPr>
          <p:cNvPr id="41987" name="Rectangle 3"/>
          <p:cNvSpPr>
            <a:spLocks noChangeArrowheads="1"/>
          </p:cNvSpPr>
          <p:nvPr/>
        </p:nvSpPr>
        <p:spPr bwMode="auto">
          <a:xfrm>
            <a:off x="466725" y="1630363"/>
            <a:ext cx="8210550" cy="4394200"/>
          </a:xfrm>
          <a:prstGeom prst="rect">
            <a:avLst/>
          </a:prstGeom>
          <a:noFill/>
          <a:ln w="9525">
            <a:noFill/>
            <a:miter lim="800000"/>
            <a:headEnd/>
            <a:tailEnd/>
          </a:ln>
          <a:effectLst/>
        </p:spPr>
        <p:txBody>
          <a:bodyPr/>
          <a:lstStyle/>
          <a:p>
            <a:pPr marL="342900" indent="-342900">
              <a:spcBef>
                <a:spcPct val="20000"/>
              </a:spcBef>
            </a:pPr>
            <a:r>
              <a:rPr lang="ja-JP" sz="1600">
                <a:latin typeface="HGP創英角ﾎﾟｯﾌﾟ体" pitchFamily="50" charset="-128"/>
                <a:ea typeface="HGP創英角ﾎﾟｯﾌﾟ体" pitchFamily="50" charset="-128"/>
              </a:rPr>
              <a:t>Microsoft Excel は、次の条件に基づいて、セルに組み込みの表示形式を自動的に</a:t>
            </a:r>
          </a:p>
          <a:p>
            <a:pPr marL="342900" indent="-342900">
              <a:spcBef>
                <a:spcPct val="20000"/>
              </a:spcBef>
            </a:pPr>
            <a:r>
              <a:rPr lang="ja-JP" sz="1600">
                <a:latin typeface="HGP創英角ﾎﾟｯﾌﾟ体" pitchFamily="50" charset="-128"/>
                <a:ea typeface="HGP創英角ﾎﾟｯﾌﾟ体" pitchFamily="50" charset="-128"/>
              </a:rPr>
              <a:t>適用します。</a:t>
            </a:r>
            <a:br>
              <a:rPr lang="ja-JP" sz="1600">
                <a:latin typeface="HGP創英角ﾎﾟｯﾌﾟ体" pitchFamily="50" charset="-128"/>
                <a:ea typeface="HGP創英角ﾎﾟｯﾌﾟ体" pitchFamily="50" charset="-128"/>
              </a:rPr>
            </a:br>
            <a:endParaRPr lang="ja-JP" sz="1600">
              <a:latin typeface="HGP創英角ﾎﾟｯﾌﾟ体" pitchFamily="50" charset="-128"/>
              <a:ea typeface="HGP創英角ﾎﾟｯﾌﾟ体" pitchFamily="50" charset="-128"/>
            </a:endParaRPr>
          </a:p>
          <a:p>
            <a:pPr marL="342900" indent="-342900">
              <a:spcBef>
                <a:spcPct val="20000"/>
              </a:spcBef>
            </a:pPr>
            <a:r>
              <a:rPr lang="ja-JP" sz="1600">
                <a:latin typeface="HGP創英角ﾎﾟｯﾌﾟ体" pitchFamily="50" charset="-128"/>
                <a:ea typeface="HGP創英角ﾎﾟｯﾌﾟ体" pitchFamily="50" charset="-128"/>
              </a:rPr>
              <a:t>・数値にスラッシュ記号 (/) またはハイフン (-) が含まれている場合は、日付形式に変換</a:t>
            </a:r>
          </a:p>
          <a:p>
            <a:pPr marL="342900" indent="-342900">
              <a:spcBef>
                <a:spcPct val="20000"/>
              </a:spcBef>
            </a:pPr>
            <a:r>
              <a:rPr lang="ja-JP" sz="1600">
                <a:latin typeface="HGP創英角ﾎﾟｯﾌﾟ体" pitchFamily="50" charset="-128"/>
                <a:ea typeface="HGP創英角ﾎﾟｯﾌﾟ体" pitchFamily="50" charset="-128"/>
              </a:rPr>
              <a:t>　されることがあります。 </a:t>
            </a:r>
          </a:p>
          <a:p>
            <a:pPr marL="342900" indent="-342900">
              <a:spcBef>
                <a:spcPct val="20000"/>
              </a:spcBef>
            </a:pPr>
            <a:r>
              <a:rPr lang="ja-JP" sz="1600">
                <a:latin typeface="HGP創英角ﾎﾟｯﾌﾟ体" pitchFamily="50" charset="-128"/>
                <a:ea typeface="HGP創英角ﾎﾟｯﾌﾟ体" pitchFamily="50" charset="-128"/>
              </a:rPr>
              <a:t>・数値にコロン (:) が含まれているか、または数値の後にスペースと A または P の文字</a:t>
            </a:r>
          </a:p>
          <a:p>
            <a:pPr marL="342900" indent="-342900">
              <a:spcBef>
                <a:spcPct val="20000"/>
              </a:spcBef>
            </a:pPr>
            <a:r>
              <a:rPr lang="ja-JP" sz="1600">
                <a:latin typeface="HGP創英角ﾎﾟｯﾌﾟ体" pitchFamily="50" charset="-128"/>
                <a:ea typeface="HGP創英角ﾎﾟｯﾌﾟ体" pitchFamily="50" charset="-128"/>
              </a:rPr>
              <a:t>　が続いている場合は、</a:t>
            </a:r>
          </a:p>
          <a:p>
            <a:pPr marL="342900" indent="-342900">
              <a:spcBef>
                <a:spcPct val="20000"/>
              </a:spcBef>
            </a:pPr>
            <a:r>
              <a:rPr lang="ja-JP" sz="1600">
                <a:latin typeface="HGP創英角ﾎﾟｯﾌﾟ体" pitchFamily="50" charset="-128"/>
                <a:ea typeface="HGP創英角ﾎﾟｯﾌﾟ体" pitchFamily="50" charset="-128"/>
              </a:rPr>
              <a:t>　時刻形式に変換されることがあります。 </a:t>
            </a:r>
          </a:p>
          <a:p>
            <a:pPr marL="342900" indent="-342900">
              <a:spcBef>
                <a:spcPct val="20000"/>
              </a:spcBef>
            </a:pPr>
            <a:r>
              <a:rPr lang="ja-JP" sz="1600">
                <a:latin typeface="HGP創英角ﾎﾟｯﾌﾟ体" pitchFamily="50" charset="-128"/>
                <a:ea typeface="HGP創英角ﾎﾟｯﾌﾟ体" pitchFamily="50" charset="-128"/>
              </a:rPr>
              <a:t>・数値に文字の E (大文字または小文字、たとえば 10e5) が含まれているか、</a:t>
            </a:r>
          </a:p>
          <a:p>
            <a:pPr marL="342900" indent="-342900">
              <a:spcBef>
                <a:spcPct val="20000"/>
              </a:spcBef>
            </a:pPr>
            <a:r>
              <a:rPr lang="ja-JP" sz="1600">
                <a:latin typeface="HGP創英角ﾎﾟｯﾌﾟ体" pitchFamily="50" charset="-128"/>
                <a:ea typeface="HGP創英角ﾎﾟｯﾌﾟ体" pitchFamily="50" charset="-128"/>
              </a:rPr>
              <a:t>　または数値に列の幅とフォントに基づいて表示可能な文字数を超える文字が含まれて</a:t>
            </a:r>
          </a:p>
          <a:p>
            <a:pPr marL="342900" indent="-342900">
              <a:spcBef>
                <a:spcPct val="20000"/>
              </a:spcBef>
            </a:pPr>
            <a:r>
              <a:rPr lang="ja-JP" sz="1600">
                <a:latin typeface="HGP創英角ﾎﾟｯﾌﾟ体" pitchFamily="50" charset="-128"/>
                <a:ea typeface="HGP創英角ﾎﾟｯﾌﾟ体" pitchFamily="50" charset="-128"/>
              </a:rPr>
              <a:t>　いる場合は、</a:t>
            </a:r>
          </a:p>
          <a:p>
            <a:pPr marL="342900" indent="-342900">
              <a:spcBef>
                <a:spcPct val="20000"/>
              </a:spcBef>
            </a:pPr>
            <a:r>
              <a:rPr lang="ja-JP" sz="1600">
                <a:latin typeface="HGP創英角ﾎﾟｯﾌﾟ体" pitchFamily="50" charset="-128"/>
                <a:ea typeface="HGP創英角ﾎﾟｯﾌﾟ体" pitchFamily="50" charset="-128"/>
              </a:rPr>
              <a:t>　その数値が指数表記の形式に変換されることがあります。 </a:t>
            </a:r>
          </a:p>
          <a:p>
            <a:pPr marL="342900" indent="-342900">
              <a:spcBef>
                <a:spcPct val="20000"/>
              </a:spcBef>
            </a:pPr>
            <a:r>
              <a:rPr lang="ja-JP" sz="1600">
                <a:latin typeface="HGP創英角ﾎﾟｯﾌﾟ体" pitchFamily="50" charset="-128"/>
                <a:ea typeface="HGP創英角ﾎﾟｯﾌﾟ体" pitchFamily="50" charset="-128"/>
              </a:rPr>
              <a:t>・数値の先頭に 0 が含まれている場合、その 0 は削除されま</a:t>
            </a:r>
          </a:p>
          <a:p>
            <a:pPr marL="342900" indent="-342900">
              <a:spcBef>
                <a:spcPct val="20000"/>
              </a:spcBef>
            </a:pPr>
            <a:endParaRPr lang="ja-JP" sz="1600">
              <a:latin typeface="HGP創英角ﾎﾟｯﾌﾟ体" pitchFamily="50" charset="-128"/>
              <a:ea typeface="HGP創英角ﾎﾟｯﾌﾟ体" pitchFamily="50" charset="-128"/>
            </a:endParaRPr>
          </a:p>
          <a:p>
            <a:pPr marL="342900" indent="-342900">
              <a:spcBef>
                <a:spcPct val="20000"/>
              </a:spcBef>
            </a:pPr>
            <a:r>
              <a:rPr lang="ja-JP" sz="1600">
                <a:latin typeface="HGP創英角ﾎﾟｯﾌﾟ体" pitchFamily="50" charset="-128"/>
                <a:ea typeface="HGP創英角ﾎﾟｯﾌﾟ体" pitchFamily="50" charset="-128"/>
              </a:rPr>
              <a:t>http://support.microsoft.com/kb/214233/ja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WordArt 2" descr="ドラえもんの世界をオブジェクト指向で"/>
          <p:cNvSpPr>
            <a:spLocks noChangeArrowheads="1" noChangeShapeType="1"/>
          </p:cNvSpPr>
          <p:nvPr/>
        </p:nvSpPr>
        <p:spPr bwMode="auto">
          <a:xfrm>
            <a:off x="2555875" y="765175"/>
            <a:ext cx="3529013" cy="590550"/>
          </a:xfrm>
          <a:prstGeom prst="rect">
            <a:avLst/>
          </a:prstGeom>
        </p:spPr>
        <p:txBody>
          <a:bodyPr wrap="none" fromWordArt="1">
            <a:prstTxWarp prst="textPlain">
              <a:avLst>
                <a:gd name="adj" fmla="val 50000"/>
              </a:avLst>
            </a:prstTxWarp>
          </a:bodyPr>
          <a:lstStyle/>
          <a:p>
            <a:pPr algn="ctr"/>
            <a:r>
              <a:rPr lang="ja-JP" altLang="en-US" sz="7200" kern="10" spc="1441">
                <a:ln w="25400"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題目一覧</a:t>
            </a:r>
          </a:p>
        </p:txBody>
      </p:sp>
      <p:sp>
        <p:nvSpPr>
          <p:cNvPr id="6147" name="Rectangle 3"/>
          <p:cNvSpPr>
            <a:spLocks noChangeArrowheads="1"/>
          </p:cNvSpPr>
          <p:nvPr/>
        </p:nvSpPr>
        <p:spPr bwMode="auto">
          <a:xfrm>
            <a:off x="1187450" y="1846263"/>
            <a:ext cx="4032250" cy="4032250"/>
          </a:xfrm>
          <a:prstGeom prst="rect">
            <a:avLst/>
          </a:prstGeom>
          <a:noFill/>
          <a:ln w="9525">
            <a:noFill/>
            <a:miter lim="800000"/>
            <a:headEnd/>
            <a:tailEnd/>
          </a:ln>
          <a:effectLst/>
        </p:spPr>
        <p:txBody>
          <a:bodyPr/>
          <a:lstStyle/>
          <a:p>
            <a:pPr marL="342900" indent="-342900">
              <a:spcBef>
                <a:spcPct val="20000"/>
              </a:spcBef>
            </a:pPr>
            <a:r>
              <a:rPr lang="ja-JP" sz="2400">
                <a:ea typeface="HG創英角ﾎﾟｯﾌﾟ体" pitchFamily="49" charset="-128"/>
              </a:rPr>
              <a:t>１．画面制御系</a:t>
            </a:r>
          </a:p>
          <a:p>
            <a:pPr marL="342900" indent="-342900">
              <a:spcBef>
                <a:spcPct val="20000"/>
              </a:spcBef>
            </a:pPr>
            <a:r>
              <a:rPr lang="ja-JP" sz="2400">
                <a:ea typeface="HG創英角ﾎﾟｯﾌﾟ体" pitchFamily="49" charset="-128"/>
              </a:rPr>
              <a:t>２．抽出処理系</a:t>
            </a:r>
          </a:p>
          <a:p>
            <a:pPr marL="342900" indent="-342900">
              <a:spcBef>
                <a:spcPct val="20000"/>
              </a:spcBef>
            </a:pPr>
            <a:r>
              <a:rPr lang="ja-JP" sz="2400">
                <a:ea typeface="HG創英角ﾎﾟｯﾌﾟ体" pitchFamily="49" charset="-128"/>
              </a:rPr>
              <a:t>３．計算処理系</a:t>
            </a:r>
          </a:p>
          <a:p>
            <a:pPr marL="342900" indent="-342900">
              <a:spcBef>
                <a:spcPct val="20000"/>
              </a:spcBef>
            </a:pPr>
            <a:r>
              <a:rPr lang="ja-JP" sz="2400">
                <a:ea typeface="HG創英角ﾎﾟｯﾌﾟ体" pitchFamily="49" charset="-128"/>
              </a:rPr>
              <a:t>４．帳票出力系</a:t>
            </a:r>
          </a:p>
          <a:p>
            <a:pPr marL="342900" indent="-342900">
              <a:spcBef>
                <a:spcPct val="20000"/>
              </a:spcBef>
            </a:pPr>
            <a:r>
              <a:rPr lang="ja-JP" sz="2400">
                <a:ea typeface="HG創英角ﾎﾟｯﾌﾟ体" pitchFamily="49" charset="-128"/>
              </a:rPr>
              <a:t>５．ファイル出力系</a:t>
            </a:r>
          </a:p>
          <a:p>
            <a:pPr marL="342900" indent="-342900">
              <a:spcBef>
                <a:spcPct val="20000"/>
              </a:spcBef>
            </a:pPr>
            <a:r>
              <a:rPr lang="ja-JP" sz="2400">
                <a:ea typeface="HG創英角ﾎﾟｯﾌﾟ体" pitchFamily="49" charset="-128"/>
              </a:rPr>
              <a:t>６．ＤＢ系</a:t>
            </a:r>
          </a:p>
          <a:p>
            <a:pPr marL="342900" indent="-342900">
              <a:spcBef>
                <a:spcPct val="20000"/>
              </a:spcBef>
            </a:pPr>
            <a:r>
              <a:rPr lang="ja-JP" sz="2400">
                <a:ea typeface="HG創英角ﾎﾟｯﾌﾟ体" pitchFamily="49" charset="-128"/>
              </a:rPr>
              <a:t>７．バッチ処理系</a:t>
            </a:r>
          </a:p>
          <a:p>
            <a:pPr marL="342900" indent="-342900">
              <a:spcBef>
                <a:spcPct val="20000"/>
              </a:spcBef>
            </a:pPr>
            <a:r>
              <a:rPr lang="ja-JP" sz="2400">
                <a:ea typeface="HG創英角ﾎﾟｯﾌﾟ体" pitchFamily="49" charset="-128"/>
              </a:rPr>
              <a:t>８．システム系</a:t>
            </a:r>
          </a:p>
          <a:p>
            <a:pPr marL="342900" indent="-342900">
              <a:spcBef>
                <a:spcPct val="20000"/>
              </a:spcBef>
            </a:pPr>
            <a:r>
              <a:rPr lang="ja-JP" sz="2400">
                <a:ea typeface="HG創英角ﾎﾟｯﾌﾟ体" pitchFamily="49" charset="-128"/>
              </a:rPr>
              <a:t>９．その他</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ext Box 2"/>
          <p:cNvSpPr txBox="1">
            <a:spLocks noChangeArrowheads="1"/>
          </p:cNvSpPr>
          <p:nvPr/>
        </p:nvSpPr>
        <p:spPr bwMode="auto">
          <a:xfrm>
            <a:off x="395288" y="1773238"/>
            <a:ext cx="8355012" cy="4468812"/>
          </a:xfrm>
          <a:prstGeom prst="rect">
            <a:avLst/>
          </a:prstGeom>
          <a:noFill/>
          <a:ln w="9525">
            <a:noFill/>
            <a:miter lim="800000"/>
            <a:headEnd/>
            <a:tailEnd/>
          </a:ln>
        </p:spPr>
        <p:txBody>
          <a:bodyPr>
            <a:spAutoFit/>
          </a:bodyPr>
          <a:lstStyle/>
          <a:p>
            <a:r>
              <a:rPr lang="ja-JP" sz="1600">
                <a:latin typeface="HGP創英角ﾎﾟｯﾌﾟ体" pitchFamily="50" charset="-128"/>
                <a:ea typeface="HGP創英角ﾎﾟｯﾌﾟ体" pitchFamily="50" charset="-128"/>
              </a:rPr>
              <a:t>・数値を引用符で囲んでいても文字列として扱ってはくれません。</a:t>
            </a:r>
          </a:p>
          <a:p>
            <a:r>
              <a:rPr lang="ja-JP" sz="1600">
                <a:latin typeface="HGP創英角ﾎﾟｯﾌﾟ体" pitchFamily="50" charset="-128"/>
                <a:ea typeface="HGP創英角ﾎﾟｯﾌﾟ体" pitchFamily="50" charset="-128"/>
              </a:rPr>
              <a:t>・入力した数字が12桁を超えると指数表示される。</a:t>
            </a:r>
          </a:p>
          <a:p>
            <a:r>
              <a:rPr lang="ja-JP" sz="1600">
                <a:latin typeface="HGP創英角ﾎﾟｯﾌﾟ体" pitchFamily="50" charset="-128"/>
                <a:ea typeface="HGP創英角ﾎﾟｯﾌﾟ体" pitchFamily="50" charset="-128"/>
              </a:rPr>
              <a:t>　※12桁以下でも列の幅が狭いと指数表示される。</a:t>
            </a:r>
          </a:p>
          <a:p>
            <a:r>
              <a:rPr lang="ja-JP" sz="1600">
                <a:latin typeface="HGP創英角ﾎﾟｯﾌﾟ体" pitchFamily="50" charset="-128"/>
                <a:ea typeface="HGP創英角ﾎﾟｯﾌﾟ体" pitchFamily="50" charset="-128"/>
              </a:rPr>
              <a:t>・15桁しか有効表示されない。12345678901234567 → 12345678901234500 </a:t>
            </a:r>
          </a:p>
          <a:p>
            <a:r>
              <a:rPr lang="ja-JP" sz="1600">
                <a:latin typeface="HGP創英角ﾎﾟｯﾌﾟ体" pitchFamily="50" charset="-128"/>
                <a:ea typeface="HGP創英角ﾎﾟｯﾌﾟ体" pitchFamily="50" charset="-128"/>
              </a:rPr>
              <a:t>　と16桁目以降は丸められる。</a:t>
            </a:r>
          </a:p>
          <a:p>
            <a:r>
              <a:rPr lang="ja-JP" sz="1600">
                <a:latin typeface="HGP創英角ﾎﾟｯﾌﾟ体" pitchFamily="50" charset="-128"/>
                <a:ea typeface="HGP創英角ﾎﾟｯﾌﾟ体" pitchFamily="50" charset="-128"/>
              </a:rPr>
              <a:t>・数値に文字の"E"が含まれている場合、指数表示される値として底を10としたときの指数部、</a:t>
            </a:r>
          </a:p>
          <a:p>
            <a:r>
              <a:rPr lang="ja-JP" sz="1600">
                <a:latin typeface="HGP創英角ﾎﾟｯﾌﾟ体" pitchFamily="50" charset="-128"/>
                <a:ea typeface="HGP創英角ﾎﾟｯﾌﾟ体" pitchFamily="50" charset="-128"/>
              </a:rPr>
              <a:t>　約-307から約+307まで。</a:t>
            </a:r>
          </a:p>
          <a:p>
            <a:r>
              <a:rPr lang="ja-JP" sz="1600">
                <a:latin typeface="HGP創英角ﾎﾟｯﾌﾟ体" pitchFamily="50" charset="-128"/>
                <a:ea typeface="HGP創英角ﾎﾟｯﾌﾟ体" pitchFamily="50" charset="-128"/>
              </a:rPr>
              <a:t>　例　1E307 → 1.00E+307 </a:t>
            </a:r>
          </a:p>
          <a:p>
            <a:r>
              <a:rPr lang="ja-JP" sz="1600">
                <a:latin typeface="HGP創英角ﾎﾟｯﾌﾟ体" pitchFamily="50" charset="-128"/>
                <a:ea typeface="HGP創英角ﾎﾟｯﾌﾟ体" pitchFamily="50" charset="-128"/>
              </a:rPr>
              <a:t>　※1E308以降は、指数部がオーバーフローしているため数値として認識されず文字列として</a:t>
            </a:r>
          </a:p>
          <a:p>
            <a:r>
              <a:rPr lang="ja-JP" sz="1600">
                <a:latin typeface="HGP創英角ﾎﾟｯﾌﾟ体" pitchFamily="50" charset="-128"/>
                <a:ea typeface="HGP創英角ﾎﾟｯﾌﾟ体" pitchFamily="50" charset="-128"/>
              </a:rPr>
              <a:t>　扱われる。</a:t>
            </a:r>
          </a:p>
          <a:p>
            <a:endParaRPr lang="ja-JP" sz="1600">
              <a:latin typeface="HGP創英角ﾎﾟｯﾌﾟ体" pitchFamily="50" charset="-128"/>
              <a:ea typeface="HGP創英角ﾎﾟｯﾌﾟ体" pitchFamily="50" charset="-128"/>
            </a:endParaRPr>
          </a:p>
          <a:p>
            <a:r>
              <a:rPr lang="ja-JP" sz="1600">
                <a:latin typeface="HGP創英角ﾎﾟｯﾌﾟ体" pitchFamily="50" charset="-128"/>
                <a:ea typeface="HGP創英角ﾎﾟｯﾌﾟ体" pitchFamily="50" charset="-128"/>
              </a:rPr>
              <a:t>・数値に引用符を付けてカンマ区切りにすると通貨型で表示されるが、小数3桁目は四捨五入</a:t>
            </a:r>
          </a:p>
          <a:p>
            <a:r>
              <a:rPr lang="ja-JP" sz="1600">
                <a:latin typeface="HGP創英角ﾎﾟｯﾌﾟ体" pitchFamily="50" charset="-128"/>
                <a:ea typeface="HGP創英角ﾎﾟｯﾌﾟ体" pitchFamily="50" charset="-128"/>
              </a:rPr>
              <a:t>　され2桁までしか表示されない</a:t>
            </a:r>
          </a:p>
          <a:p>
            <a:r>
              <a:rPr lang="ja-JP" sz="1600">
                <a:latin typeface="HGP創英角ﾎﾟｯﾌﾟ体" pitchFamily="50" charset="-128"/>
                <a:ea typeface="HGP創英角ﾎﾟｯﾌﾟ体" pitchFamily="50" charset="-128"/>
              </a:rPr>
              <a:t>"1,234.567" → 1,234.57</a:t>
            </a:r>
          </a:p>
          <a:p>
            <a:endParaRPr lang="ja-JP" sz="1600">
              <a:latin typeface="HGP創英角ﾎﾟｯﾌﾟ体" pitchFamily="50" charset="-128"/>
              <a:ea typeface="HGP創英角ﾎﾟｯﾌﾟ体" pitchFamily="50" charset="-128"/>
            </a:endParaRPr>
          </a:p>
          <a:p>
            <a:r>
              <a:rPr lang="ja-JP" sz="1600">
                <a:latin typeface="HGP創英角ﾎﾟｯﾌﾟ体" pitchFamily="50" charset="-128"/>
                <a:ea typeface="HGP創英角ﾎﾟｯﾌﾟ体" pitchFamily="50" charset="-128"/>
              </a:rPr>
              <a:t>・最大行数は、Excel95が16384行、Excel97～2003は65536行、</a:t>
            </a:r>
          </a:p>
          <a:p>
            <a:r>
              <a:rPr lang="ja-JP" sz="1600">
                <a:latin typeface="HGP創英角ﾎﾟｯﾌﾟ体" pitchFamily="50" charset="-128"/>
                <a:ea typeface="HGP創英角ﾎﾟｯﾌﾟ体" pitchFamily="50" charset="-128"/>
              </a:rPr>
              <a:t>　Excel2007は1048576行</a:t>
            </a:r>
          </a:p>
          <a:p>
            <a:endParaRPr lang="ja-JP" sz="1600">
              <a:latin typeface="HGP創英角ﾎﾟｯﾌﾟ体" pitchFamily="50" charset="-128"/>
              <a:ea typeface="HGP創英角ﾎﾟｯﾌﾟ体" pitchFamily="50" charset="-128"/>
            </a:endParaRPr>
          </a:p>
        </p:txBody>
      </p:sp>
      <p:sp>
        <p:nvSpPr>
          <p:cNvPr id="43011" name="WordArt 3" descr="ドラえもんの世界をオブジェクト指向で"/>
          <p:cNvSpPr>
            <a:spLocks noChangeArrowheads="1" noChangeShapeType="1"/>
          </p:cNvSpPr>
          <p:nvPr/>
        </p:nvSpPr>
        <p:spPr bwMode="auto">
          <a:xfrm>
            <a:off x="2124075" y="765175"/>
            <a:ext cx="4608513"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ＣＳＶの注意点</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WordArt 2" descr="ドラえもんの世界をオブジェクト指向で"/>
          <p:cNvSpPr>
            <a:spLocks noChangeArrowheads="1" noChangeShapeType="1"/>
          </p:cNvSpPr>
          <p:nvPr/>
        </p:nvSpPr>
        <p:spPr bwMode="auto">
          <a:xfrm>
            <a:off x="1835150" y="2565400"/>
            <a:ext cx="5186363"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バッチ系</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WordArt 2" descr="ドラえもんの世界をオブジェクト指向で"/>
          <p:cNvSpPr>
            <a:spLocks noChangeArrowheads="1" noChangeShapeType="1"/>
          </p:cNvSpPr>
          <p:nvPr/>
        </p:nvSpPr>
        <p:spPr bwMode="auto">
          <a:xfrm>
            <a:off x="1908175" y="836613"/>
            <a:ext cx="5184775"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バッチ処理の考慮点</a:t>
            </a:r>
          </a:p>
        </p:txBody>
      </p:sp>
      <p:sp>
        <p:nvSpPr>
          <p:cNvPr id="45059" name="Rectangle 3"/>
          <p:cNvSpPr>
            <a:spLocks noChangeArrowheads="1"/>
          </p:cNvSpPr>
          <p:nvPr/>
        </p:nvSpPr>
        <p:spPr bwMode="auto">
          <a:xfrm>
            <a:off x="611188" y="1917700"/>
            <a:ext cx="7777162" cy="3959225"/>
          </a:xfrm>
          <a:prstGeom prst="rect">
            <a:avLst/>
          </a:prstGeom>
          <a:noFill/>
          <a:ln w="9525">
            <a:noFill/>
            <a:miter lim="800000"/>
            <a:headEnd/>
            <a:tailEnd/>
          </a:ln>
          <a:effectLst/>
        </p:spPr>
        <p:txBody>
          <a:bodyPr/>
          <a:lstStyle/>
          <a:p>
            <a:pPr marL="342900" indent="-342900">
              <a:spcBef>
                <a:spcPct val="20000"/>
              </a:spcBef>
            </a:pPr>
            <a:r>
              <a:rPr lang="ja-JP" sz="2000">
                <a:ea typeface="HG創英角ﾎﾟｯﾌﾟ体" pitchFamily="49" charset="-128"/>
              </a:rPr>
              <a:t>１．いつ行うか（日次/週次/月次の処理頻度）、</a:t>
            </a:r>
          </a:p>
          <a:p>
            <a:pPr marL="342900" indent="-342900">
              <a:spcBef>
                <a:spcPct val="20000"/>
              </a:spcBef>
            </a:pPr>
            <a:r>
              <a:rPr lang="ja-JP" sz="2000">
                <a:ea typeface="HG創英角ﾎﾟｯﾌﾟ体" pitchFamily="49" charset="-128"/>
              </a:rPr>
              <a:t>２．どの程度処理に時間がかかるのか（１回当たりの処理件数）</a:t>
            </a:r>
          </a:p>
          <a:p>
            <a:pPr marL="342900" indent="-342900">
              <a:spcBef>
                <a:spcPct val="20000"/>
              </a:spcBef>
            </a:pPr>
            <a:r>
              <a:rPr lang="ja-JP" sz="2000">
                <a:ea typeface="HG創英角ﾎﾟｯﾌﾟ体" pitchFamily="49" charset="-128"/>
              </a:rPr>
              <a:t>３．バッチ処理中はその期間内のデータ更新を不可としているか</a:t>
            </a:r>
          </a:p>
          <a:p>
            <a:pPr marL="342900" indent="-342900">
              <a:spcBef>
                <a:spcPct val="20000"/>
              </a:spcBef>
            </a:pPr>
            <a:r>
              <a:rPr lang="ja-JP" sz="2000">
                <a:ea typeface="HG創英角ﾎﾟｯﾌﾟ体" pitchFamily="49" charset="-128"/>
              </a:rPr>
              <a:t>４．許容時間より処理がかかった場合はどうするのか</a:t>
            </a:r>
          </a:p>
          <a:p>
            <a:pPr marL="342900" indent="-342900">
              <a:spcBef>
                <a:spcPct val="20000"/>
              </a:spcBef>
            </a:pPr>
            <a:r>
              <a:rPr lang="ja-JP" sz="2000">
                <a:ea typeface="HG創英角ﾎﾟｯﾌﾟ体" pitchFamily="49" charset="-128"/>
              </a:rPr>
              <a:t>５．ＤＢ更新ならＣｏｍｍｉｔする単位(件数)をどうするのか</a:t>
            </a:r>
          </a:p>
          <a:p>
            <a:pPr marL="342900" indent="-342900">
              <a:spcBef>
                <a:spcPct val="20000"/>
              </a:spcBef>
            </a:pPr>
            <a:r>
              <a:rPr lang="ja-JP" sz="2000">
                <a:ea typeface="HG創英角ﾎﾟｯﾌﾟ体" pitchFamily="49" charset="-128"/>
              </a:rPr>
              <a:t>６．ログ出力が考慮されているのか(異常箇所の把握)</a:t>
            </a:r>
          </a:p>
          <a:p>
            <a:pPr marL="342900" indent="-342900">
              <a:spcBef>
                <a:spcPct val="20000"/>
              </a:spcBef>
            </a:pPr>
            <a:r>
              <a:rPr lang="ja-JP" sz="2000">
                <a:ea typeface="HG創英角ﾎﾟｯﾌﾟ体" pitchFamily="49" charset="-128"/>
              </a:rPr>
              <a:t>７．異常終了した場合の再実行の考慮をしているか</a:t>
            </a:r>
            <a:r>
              <a:rPr lang="ja-JP" sz="2000">
                <a:solidFill>
                  <a:srgbClr val="FF0000"/>
                </a:solidFill>
                <a:ea typeface="HG創英角ﾎﾟｯﾌﾟ体" pitchFamily="49" charset="-128"/>
              </a:rPr>
              <a:t>(運用含め)</a:t>
            </a:r>
            <a:r>
              <a:rPr lang="ja-JP" sz="2000">
                <a:ea typeface="HG創英角ﾎﾟｯﾌﾟ体" pitchFamily="49" charset="-128"/>
              </a:rPr>
              <a:t/>
            </a:r>
            <a:br>
              <a:rPr lang="ja-JP" sz="2000">
                <a:ea typeface="HG創英角ﾎﾟｯﾌﾟ体" pitchFamily="49" charset="-128"/>
              </a:rPr>
            </a:br>
            <a:r>
              <a:rPr lang="ja-JP" sz="2000">
                <a:ea typeface="HG創英角ﾎﾟｯﾌﾟ体" pitchFamily="49" charset="-128"/>
              </a:rPr>
              <a:t>  再実行する場合、データ全体を処理前に戻して再実行する</a:t>
            </a:r>
          </a:p>
          <a:p>
            <a:pPr marL="342900" indent="-342900">
              <a:spcBef>
                <a:spcPct val="20000"/>
              </a:spcBef>
            </a:pPr>
            <a:r>
              <a:rPr lang="ja-JP" sz="2000">
                <a:ea typeface="HG創英角ﾎﾟｯﾌﾟ体" pitchFamily="49" charset="-128"/>
              </a:rPr>
              <a:t>　　方法と、異常終了した時点から再実行する方法があります</a:t>
            </a:r>
          </a:p>
          <a:p>
            <a:pPr marL="342900" indent="-342900">
              <a:spcBef>
                <a:spcPct val="20000"/>
              </a:spcBef>
            </a:pPr>
            <a:r>
              <a:rPr lang="ja-JP" sz="2000">
                <a:ea typeface="HG創英角ﾎﾟｯﾌﾟ体" pitchFamily="49" charset="-128"/>
              </a:rPr>
              <a:t>８．仮処理(締め前に現在の集計結果をみたい)でバッチを流す</a:t>
            </a:r>
            <a:br>
              <a:rPr lang="ja-JP" sz="2000">
                <a:ea typeface="HG創英角ﾎﾟｯﾌﾟ体" pitchFamily="49" charset="-128"/>
              </a:rPr>
            </a:br>
            <a:r>
              <a:rPr lang="ja-JP" sz="2000">
                <a:ea typeface="HG創英角ﾎﾟｯﾌﾟ体" pitchFamily="49" charset="-128"/>
              </a:rPr>
              <a:t>  ことも考慮する（完了フラグを更新するかしないかの違い）</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WordArt 2" descr="ドラえもんの世界をオブジェクト指向で"/>
          <p:cNvSpPr>
            <a:spLocks noChangeArrowheads="1" noChangeShapeType="1"/>
          </p:cNvSpPr>
          <p:nvPr/>
        </p:nvSpPr>
        <p:spPr bwMode="auto">
          <a:xfrm>
            <a:off x="1908175" y="692150"/>
            <a:ext cx="5184775"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バッチ処理の考慮点</a:t>
            </a:r>
          </a:p>
        </p:txBody>
      </p:sp>
      <p:sp>
        <p:nvSpPr>
          <p:cNvPr id="46083" name="Rectangle 3"/>
          <p:cNvSpPr>
            <a:spLocks noChangeArrowheads="1"/>
          </p:cNvSpPr>
          <p:nvPr/>
        </p:nvSpPr>
        <p:spPr bwMode="auto">
          <a:xfrm>
            <a:off x="755650" y="1558925"/>
            <a:ext cx="7777163" cy="4606925"/>
          </a:xfrm>
          <a:prstGeom prst="rect">
            <a:avLst/>
          </a:prstGeom>
          <a:noFill/>
          <a:ln w="9525">
            <a:noFill/>
            <a:miter lim="800000"/>
            <a:headEnd/>
            <a:tailEnd/>
          </a:ln>
          <a:effectLst/>
        </p:spPr>
        <p:txBody>
          <a:bodyPr/>
          <a:lstStyle/>
          <a:p>
            <a:pPr marL="342900" indent="-342900">
              <a:spcBef>
                <a:spcPct val="20000"/>
              </a:spcBef>
            </a:pPr>
            <a:r>
              <a:rPr lang="ja-JP" sz="2000">
                <a:solidFill>
                  <a:schemeClr val="accent2"/>
                </a:solidFill>
                <a:ea typeface="HG創英角ﾎﾟｯﾌﾟ体" pitchFamily="49" charset="-128"/>
              </a:rPr>
              <a:t>■日次バッチ</a:t>
            </a:r>
          </a:p>
          <a:p>
            <a:pPr marL="342900" indent="-342900">
              <a:spcBef>
                <a:spcPct val="20000"/>
              </a:spcBef>
            </a:pPr>
            <a:r>
              <a:rPr lang="ja-JP" sz="2000">
                <a:ea typeface="HG創英角ﾎﾟｯﾌﾟ体" pitchFamily="49" charset="-128"/>
              </a:rPr>
              <a:t>　・事前の入力が完了しているかどうかチェックする。</a:t>
            </a:r>
            <a:br>
              <a:rPr lang="ja-JP" sz="2000">
                <a:ea typeface="HG創英角ﾎﾟｯﾌﾟ体" pitchFamily="49" charset="-128"/>
              </a:rPr>
            </a:br>
            <a:r>
              <a:rPr lang="ja-JP" sz="2000">
                <a:ea typeface="HG創英角ﾎﾟｯﾌﾟ体" pitchFamily="49" charset="-128"/>
              </a:rPr>
              <a:t>  入力が未完了なのに、集計しても意味がありません</a:t>
            </a:r>
          </a:p>
          <a:p>
            <a:pPr marL="342900" indent="-342900">
              <a:spcBef>
                <a:spcPct val="20000"/>
              </a:spcBef>
            </a:pPr>
            <a:r>
              <a:rPr lang="ja-JP" sz="2000">
                <a:ea typeface="HG創英角ﾎﾟｯﾌﾟ体" pitchFamily="49" charset="-128"/>
              </a:rPr>
              <a:t>　・二重実行かどうかチェックする。</a:t>
            </a:r>
            <a:br>
              <a:rPr lang="ja-JP" sz="2000">
                <a:ea typeface="HG創英角ﾎﾟｯﾌﾟ体" pitchFamily="49" charset="-128"/>
              </a:rPr>
            </a:br>
            <a:r>
              <a:rPr lang="ja-JP" sz="2000">
                <a:ea typeface="HG創英角ﾎﾟｯﾌﾟ体" pitchFamily="49" charset="-128"/>
              </a:rPr>
              <a:t>  一日に二回実行すると二回集計されてしまい、倍の値が</a:t>
            </a:r>
            <a:br>
              <a:rPr lang="ja-JP" sz="2000">
                <a:ea typeface="HG創英角ﾎﾟｯﾌﾟ体" pitchFamily="49" charset="-128"/>
              </a:rPr>
            </a:br>
            <a:r>
              <a:rPr lang="ja-JP" sz="2000">
                <a:ea typeface="HG創英角ﾎﾟｯﾌﾟ体" pitchFamily="49" charset="-128"/>
              </a:rPr>
              <a:t>  入ってしまうのでは意味がありません。</a:t>
            </a:r>
          </a:p>
          <a:p>
            <a:pPr marL="342900" indent="-342900">
              <a:spcBef>
                <a:spcPct val="20000"/>
              </a:spcBef>
            </a:pPr>
            <a:r>
              <a:rPr lang="ja-JP" sz="2000">
                <a:solidFill>
                  <a:schemeClr val="accent2"/>
                </a:solidFill>
                <a:ea typeface="HG創英角ﾎﾟｯﾌﾟ体" pitchFamily="49" charset="-128"/>
              </a:rPr>
              <a:t>■月次バッチ・年次バッチ</a:t>
            </a:r>
          </a:p>
          <a:p>
            <a:pPr marL="342900" indent="-342900">
              <a:spcBef>
                <a:spcPct val="20000"/>
              </a:spcBef>
            </a:pPr>
            <a:r>
              <a:rPr lang="ja-JP" sz="2000">
                <a:ea typeface="HG創英角ﾎﾟｯﾌﾟ体" pitchFamily="49" charset="-128"/>
              </a:rPr>
              <a:t>　・月に一度や年に一度の処理は忘れやすいので、忘れている</a:t>
            </a:r>
            <a:br>
              <a:rPr lang="ja-JP" sz="2000">
                <a:ea typeface="HG創英角ﾎﾟｯﾌﾟ体" pitchFamily="49" charset="-128"/>
              </a:rPr>
            </a:br>
            <a:r>
              <a:rPr lang="ja-JP" sz="2000">
                <a:ea typeface="HG創英角ﾎﾟｯﾌﾟ体" pitchFamily="49" charset="-128"/>
              </a:rPr>
              <a:t>  ことに気が付くような工夫があるといい。</a:t>
            </a:r>
          </a:p>
          <a:p>
            <a:pPr marL="342900" indent="-342900">
              <a:spcBef>
                <a:spcPct val="20000"/>
              </a:spcBef>
            </a:pPr>
            <a:r>
              <a:rPr lang="ja-JP" sz="2000">
                <a:ea typeface="HG創英角ﾎﾟｯﾌﾟ体" pitchFamily="49" charset="-128"/>
              </a:rPr>
              <a:t>　・事前の処理が完了しているか</a:t>
            </a:r>
          </a:p>
          <a:p>
            <a:pPr marL="342900" indent="-342900">
              <a:spcBef>
                <a:spcPct val="20000"/>
              </a:spcBef>
            </a:pPr>
            <a:r>
              <a:rPr lang="ja-JP" sz="2000">
                <a:ea typeface="HG創英角ﾎﾟｯﾌﾟ体" pitchFamily="49" charset="-128"/>
              </a:rPr>
              <a:t>　　(月次バッチ未完了で年次バッチの処理はしてはいけない）</a:t>
            </a:r>
          </a:p>
          <a:p>
            <a:pPr marL="342900" indent="-342900">
              <a:spcBef>
                <a:spcPct val="20000"/>
              </a:spcBef>
            </a:pPr>
            <a:r>
              <a:rPr lang="ja-JP" sz="2000">
                <a:ea typeface="HG創英角ﾎﾟｯﾌﾟ体" pitchFamily="49" charset="-128"/>
              </a:rPr>
              <a:t>　・許容時間にかぎりがあるので、計算結果だけ専用テーブル</a:t>
            </a:r>
          </a:p>
          <a:p>
            <a:pPr marL="342900" indent="-342900">
              <a:spcBef>
                <a:spcPct val="20000"/>
              </a:spcBef>
            </a:pPr>
            <a:r>
              <a:rPr lang="ja-JP" sz="2000">
                <a:ea typeface="HG創英角ﾎﾟｯﾌﾟ体" pitchFamily="49" charset="-128"/>
              </a:rPr>
              <a:t>　　に格納するなどの考慮するといい。</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WordArt 2" descr="ドラえもんの世界をオブジェクト指向で"/>
          <p:cNvSpPr>
            <a:spLocks noChangeArrowheads="1" noChangeShapeType="1"/>
          </p:cNvSpPr>
          <p:nvPr/>
        </p:nvSpPr>
        <p:spPr bwMode="auto">
          <a:xfrm>
            <a:off x="1835150" y="2565400"/>
            <a:ext cx="5186363"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システム系</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WordArt 2" descr="ドラえもんの世界をオブジェクト指向で"/>
          <p:cNvSpPr>
            <a:spLocks noChangeArrowheads="1" noChangeShapeType="1"/>
          </p:cNvSpPr>
          <p:nvPr/>
        </p:nvSpPr>
        <p:spPr bwMode="auto">
          <a:xfrm>
            <a:off x="2341563" y="765175"/>
            <a:ext cx="4319587"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マスタの考慮点</a:t>
            </a:r>
          </a:p>
        </p:txBody>
      </p:sp>
      <p:sp>
        <p:nvSpPr>
          <p:cNvPr id="48131" name="Rectangle 3"/>
          <p:cNvSpPr>
            <a:spLocks noChangeArrowheads="1"/>
          </p:cNvSpPr>
          <p:nvPr/>
        </p:nvSpPr>
        <p:spPr bwMode="auto">
          <a:xfrm>
            <a:off x="684213" y="2420938"/>
            <a:ext cx="7777162" cy="3529012"/>
          </a:xfrm>
          <a:prstGeom prst="rect">
            <a:avLst/>
          </a:prstGeom>
          <a:noFill/>
          <a:ln w="9525">
            <a:noFill/>
            <a:miter lim="800000"/>
            <a:headEnd/>
            <a:tailEnd/>
          </a:ln>
          <a:effectLst/>
        </p:spPr>
        <p:txBody>
          <a:bodyPr/>
          <a:lstStyle/>
          <a:p>
            <a:pPr marL="342900" indent="-342900">
              <a:spcBef>
                <a:spcPct val="20000"/>
              </a:spcBef>
            </a:pPr>
            <a:r>
              <a:rPr lang="ja-JP" sz="2400">
                <a:solidFill>
                  <a:schemeClr val="accent2"/>
                </a:solidFill>
                <a:ea typeface="HG創英角ﾎﾟｯﾌﾟ体" pitchFamily="49" charset="-128"/>
              </a:rPr>
              <a:t>・</a:t>
            </a:r>
            <a:r>
              <a:rPr lang="ja-JP" sz="2400">
                <a:ea typeface="HG創英角ﾎﾟｯﾌﾟ体" pitchFamily="49" charset="-128"/>
              </a:rPr>
              <a:t>マスタのある項目をある時をもって変更した場合に、過去のデータを参照すると最新のマスタ内容で出力される。</a:t>
            </a:r>
            <a:br>
              <a:rPr lang="ja-JP" sz="2400">
                <a:ea typeface="HG創英角ﾎﾟｯﾌﾟ体" pitchFamily="49" charset="-128"/>
              </a:rPr>
            </a:br>
            <a:r>
              <a:rPr lang="ja-JP" sz="2400">
                <a:ea typeface="HG創英角ﾎﾟｯﾌﾟ体" pitchFamily="49" charset="-128"/>
              </a:rPr>
              <a:t>マスタの履歴を考慮するとか、変更されることが考えられるマスタは、トランデータにマスタの内容</a:t>
            </a:r>
          </a:p>
          <a:p>
            <a:pPr marL="342900" indent="-342900">
              <a:spcBef>
                <a:spcPct val="20000"/>
              </a:spcBef>
            </a:pPr>
            <a:r>
              <a:rPr lang="ja-JP" sz="2400">
                <a:ea typeface="HG創英角ﾎﾟｯﾌﾟ体" pitchFamily="49" charset="-128"/>
              </a:rPr>
              <a:t>　ごとセットするとかの考慮が必要</a:t>
            </a:r>
          </a:p>
          <a:p>
            <a:pPr marL="342900" indent="-342900">
              <a:spcBef>
                <a:spcPct val="20000"/>
              </a:spcBef>
            </a:pPr>
            <a:r>
              <a:rPr lang="ja-JP" sz="2400">
                <a:ea typeface="HG創英角ﾎﾟｯﾌﾟ体" pitchFamily="49" charset="-128"/>
              </a:rPr>
              <a:t>　マスタを変更すると、過去のデータを参照した場合も、最新のマスタ内容で出力されることを、お客さんに周知しておく必要がある。</a:t>
            </a:r>
          </a:p>
        </p:txBody>
      </p:sp>
      <p:sp>
        <p:nvSpPr>
          <p:cNvPr id="48132" name="Rectangle 4"/>
          <p:cNvSpPr>
            <a:spLocks noChangeArrowheads="1"/>
          </p:cNvSpPr>
          <p:nvPr/>
        </p:nvSpPr>
        <p:spPr bwMode="auto">
          <a:xfrm>
            <a:off x="755650" y="1557338"/>
            <a:ext cx="7778750" cy="863600"/>
          </a:xfrm>
          <a:prstGeom prst="rect">
            <a:avLst/>
          </a:prstGeom>
          <a:noFill/>
          <a:ln w="9525">
            <a:noFill/>
            <a:miter lim="800000"/>
            <a:headEnd/>
            <a:tailEnd/>
          </a:ln>
          <a:effectLst/>
        </p:spPr>
        <p:txBody>
          <a:bodyPr/>
          <a:lstStyle/>
          <a:p>
            <a:pPr marL="342900" indent="-342900">
              <a:spcBef>
                <a:spcPct val="20000"/>
              </a:spcBef>
            </a:pPr>
            <a:r>
              <a:rPr lang="ja-JP" sz="2400">
                <a:solidFill>
                  <a:schemeClr val="accent2"/>
                </a:solidFill>
                <a:ea typeface="HG創英角ﾎﾟｯﾌﾟ体" pitchFamily="49" charset="-128"/>
              </a:rPr>
              <a:t>・マスタ名に正式名と略名をもたせた場合に使い分けをはっきりさせる。</a:t>
            </a:r>
            <a:endParaRPr lang="ja-JP" sz="2800">
              <a:ea typeface="HG創英角ﾎﾟｯﾌﾟ体" pitchFamily="49" charset="-128"/>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WordArt 2" descr="ドラえもんの世界をオブジェクト指向で"/>
          <p:cNvSpPr>
            <a:spLocks noChangeArrowheads="1" noChangeShapeType="1"/>
          </p:cNvSpPr>
          <p:nvPr/>
        </p:nvSpPr>
        <p:spPr bwMode="auto">
          <a:xfrm>
            <a:off x="1979613" y="765175"/>
            <a:ext cx="5184775"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採番の取得</a:t>
            </a:r>
          </a:p>
        </p:txBody>
      </p:sp>
      <p:sp>
        <p:nvSpPr>
          <p:cNvPr id="49155" name="Rectangle 3"/>
          <p:cNvSpPr>
            <a:spLocks noChangeArrowheads="1"/>
          </p:cNvSpPr>
          <p:nvPr/>
        </p:nvSpPr>
        <p:spPr bwMode="auto">
          <a:xfrm>
            <a:off x="688975" y="1846263"/>
            <a:ext cx="7777163" cy="862012"/>
          </a:xfrm>
          <a:prstGeom prst="rect">
            <a:avLst/>
          </a:prstGeom>
          <a:noFill/>
          <a:ln w="9525">
            <a:noFill/>
            <a:miter lim="800000"/>
            <a:headEnd/>
            <a:tailEnd/>
          </a:ln>
          <a:effectLst/>
        </p:spPr>
        <p:txBody>
          <a:bodyPr/>
          <a:lstStyle/>
          <a:p>
            <a:pPr marL="342900" indent="-342900">
              <a:spcBef>
                <a:spcPct val="20000"/>
              </a:spcBef>
            </a:pPr>
            <a:r>
              <a:rPr lang="ja-JP" sz="2400">
                <a:solidFill>
                  <a:schemeClr val="accent2"/>
                </a:solidFill>
                <a:ea typeface="HG創英角ﾎﾟｯﾌﾟ体" pitchFamily="49" charset="-128"/>
              </a:rPr>
              <a:t>・採番する単位をどうするのか？</a:t>
            </a:r>
            <a:r>
              <a:rPr lang="ja-JP" sz="2400">
                <a:ea typeface="HG創英角ﾎﾟｯﾌﾟ体" pitchFamily="49" charset="-128"/>
              </a:rPr>
              <a:t/>
            </a:r>
            <a:br>
              <a:rPr lang="ja-JP" sz="2400">
                <a:ea typeface="HG創英角ﾎﾟｯﾌﾟ体" pitchFamily="49" charset="-128"/>
              </a:rPr>
            </a:br>
            <a:r>
              <a:rPr lang="ja-JP" sz="2400">
                <a:ea typeface="HG創英角ﾎﾟｯﾌﾟ体" pitchFamily="49" charset="-128"/>
              </a:rPr>
              <a:t>所属ごと分けるのか、全社共通とするのか など</a:t>
            </a:r>
          </a:p>
        </p:txBody>
      </p:sp>
      <p:sp>
        <p:nvSpPr>
          <p:cNvPr id="49156" name="Rectangle 4"/>
          <p:cNvSpPr>
            <a:spLocks noChangeArrowheads="1"/>
          </p:cNvSpPr>
          <p:nvPr/>
        </p:nvSpPr>
        <p:spPr bwMode="auto">
          <a:xfrm>
            <a:off x="685800" y="2852738"/>
            <a:ext cx="7775575" cy="3313112"/>
          </a:xfrm>
          <a:prstGeom prst="rect">
            <a:avLst/>
          </a:prstGeom>
          <a:noFill/>
          <a:ln w="9525">
            <a:noFill/>
            <a:miter lim="800000"/>
            <a:headEnd/>
            <a:tailEnd/>
          </a:ln>
          <a:effectLst/>
        </p:spPr>
        <p:txBody>
          <a:bodyPr/>
          <a:lstStyle/>
          <a:p>
            <a:pPr marL="342900" indent="-342900">
              <a:spcBef>
                <a:spcPct val="20000"/>
              </a:spcBef>
            </a:pPr>
            <a:r>
              <a:rPr lang="ja-JP" sz="2400">
                <a:solidFill>
                  <a:schemeClr val="accent2"/>
                </a:solidFill>
                <a:ea typeface="HG創英角ﾎﾟｯﾌﾟ体" pitchFamily="49" charset="-128"/>
              </a:rPr>
              <a:t>・採番の飛び番の発生の確認</a:t>
            </a:r>
          </a:p>
          <a:p>
            <a:pPr marL="342900" indent="-342900">
              <a:spcBef>
                <a:spcPct val="20000"/>
              </a:spcBef>
            </a:pPr>
            <a:r>
              <a:rPr lang="ja-JP" sz="2400">
                <a:ea typeface="HG創英角ﾎﾟｯﾌﾟ体" pitchFamily="49" charset="-128"/>
              </a:rPr>
              <a:t>　伝票番号など飛び番があると、あとで問題になる</a:t>
            </a:r>
            <a:br>
              <a:rPr lang="ja-JP" sz="2400">
                <a:ea typeface="HG創英角ﾎﾟｯﾌﾟ体" pitchFamily="49" charset="-128"/>
              </a:rPr>
            </a:br>
            <a:r>
              <a:rPr lang="ja-JP" sz="2400">
                <a:ea typeface="HG創英角ﾎﾟｯﾌﾟ体" pitchFamily="49" charset="-128"/>
              </a:rPr>
              <a:t>ことがあります。</a:t>
            </a:r>
            <a:br>
              <a:rPr lang="ja-JP" sz="2400">
                <a:ea typeface="HG創英角ﾎﾟｯﾌﾟ体" pitchFamily="49" charset="-128"/>
              </a:rPr>
            </a:br>
            <a:r>
              <a:rPr lang="ja-JP" sz="2400">
                <a:ea typeface="HG創英角ﾎﾟｯﾌﾟ体" pitchFamily="49" charset="-128"/>
              </a:rPr>
              <a:t>例外エラーの発生等により、飛び番で作成されて</a:t>
            </a:r>
            <a:br>
              <a:rPr lang="ja-JP" sz="2400">
                <a:ea typeface="HG創英角ﾎﾟｯﾌﾟ体" pitchFamily="49" charset="-128"/>
              </a:rPr>
            </a:br>
            <a:r>
              <a:rPr lang="ja-JP" sz="2400">
                <a:ea typeface="HG創英角ﾎﾟｯﾌﾟ体" pitchFamily="49" charset="-128"/>
              </a:rPr>
              <a:t>しまう場合がありますので、お客さんに了解を得</a:t>
            </a:r>
            <a:br>
              <a:rPr lang="ja-JP" sz="2400">
                <a:ea typeface="HG創英角ﾎﾟｯﾌﾟ体" pitchFamily="49" charset="-128"/>
              </a:rPr>
            </a:br>
            <a:r>
              <a:rPr lang="ja-JP" sz="2400">
                <a:ea typeface="HG創英角ﾎﾟｯﾌﾟ体" pitchFamily="49" charset="-128"/>
              </a:rPr>
              <a:t>ておく必要があるかと思われます。</a:t>
            </a:r>
          </a:p>
          <a:p>
            <a:pPr marL="342900" indent="-342900">
              <a:spcBef>
                <a:spcPct val="20000"/>
              </a:spcBef>
            </a:pPr>
            <a:r>
              <a:rPr lang="ja-JP" sz="2400">
                <a:ea typeface="HG創英角ﾎﾟｯﾌﾟ体" pitchFamily="49" charset="-128"/>
              </a:rPr>
              <a:t>    ログなどで追える考慮は必要かもしれませんね。</a:t>
            </a:r>
            <a:br>
              <a:rPr lang="ja-JP" sz="2400">
                <a:ea typeface="HG創英角ﾎﾟｯﾌﾟ体" pitchFamily="49" charset="-128"/>
              </a:rPr>
            </a:br>
            <a:r>
              <a:rPr lang="ja-JP" sz="1400">
                <a:ea typeface="HG創英角ﾎﾟｯﾌﾟ体" pitchFamily="49" charset="-128"/>
              </a:rPr>
              <a:t/>
            </a:r>
            <a:br>
              <a:rPr lang="ja-JP" sz="1400">
                <a:ea typeface="HG創英角ﾎﾟｯﾌﾟ体" pitchFamily="49" charset="-128"/>
              </a:rPr>
            </a:br>
            <a:r>
              <a:rPr lang="ja-JP" sz="1600">
                <a:solidFill>
                  <a:srgbClr val="FF0000"/>
                </a:solidFill>
                <a:ea typeface="HG創英角ﾎﾟｯﾌﾟ体" pitchFamily="49" charset="-128"/>
              </a:rPr>
              <a:t>※上場企業では伝票番号の飛び番は許されません、不正があると思われるため</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WordArt 2" descr="ドラえもんの世界をオブジェクト指向で"/>
          <p:cNvSpPr>
            <a:spLocks noChangeArrowheads="1" noChangeShapeType="1"/>
          </p:cNvSpPr>
          <p:nvPr/>
        </p:nvSpPr>
        <p:spPr bwMode="auto">
          <a:xfrm>
            <a:off x="2195513" y="765175"/>
            <a:ext cx="4608512"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途中登録の考慮</a:t>
            </a:r>
          </a:p>
        </p:txBody>
      </p:sp>
      <p:sp>
        <p:nvSpPr>
          <p:cNvPr id="50179" name="Rectangle 3"/>
          <p:cNvSpPr>
            <a:spLocks noChangeArrowheads="1"/>
          </p:cNvSpPr>
          <p:nvPr/>
        </p:nvSpPr>
        <p:spPr bwMode="auto">
          <a:xfrm>
            <a:off x="685800" y="1989138"/>
            <a:ext cx="7775575" cy="3313112"/>
          </a:xfrm>
          <a:prstGeom prst="rect">
            <a:avLst/>
          </a:prstGeom>
          <a:noFill/>
          <a:ln w="9525">
            <a:noFill/>
            <a:miter lim="800000"/>
            <a:headEnd/>
            <a:tailEnd/>
          </a:ln>
          <a:effectLst/>
        </p:spPr>
        <p:txBody>
          <a:bodyPr/>
          <a:lstStyle/>
          <a:p>
            <a:pPr marL="342900" indent="-342900">
              <a:spcBef>
                <a:spcPct val="20000"/>
              </a:spcBef>
            </a:pPr>
            <a:r>
              <a:rPr lang="ja-JP" sz="2400">
                <a:solidFill>
                  <a:schemeClr val="accent2"/>
                </a:solidFill>
                <a:ea typeface="HG創英角ﾎﾟｯﾌﾟ体" pitchFamily="49" charset="-128"/>
              </a:rPr>
              <a:t>・途中登録をどうするのか？</a:t>
            </a:r>
            <a:r>
              <a:rPr lang="ja-JP" sz="2400">
                <a:ea typeface="HG創英角ﾎﾟｯﾌﾟ体" pitchFamily="49" charset="-128"/>
              </a:rPr>
              <a:t/>
            </a:r>
            <a:br>
              <a:rPr lang="ja-JP" sz="2400">
                <a:ea typeface="HG創英角ﾎﾟｯﾌﾟ体" pitchFamily="49" charset="-128"/>
              </a:rPr>
            </a:br>
            <a:r>
              <a:rPr lang="ja-JP" sz="2400">
                <a:ea typeface="HG創英角ﾎﾟｯﾌﾟ体" pitchFamily="49" charset="-128"/>
              </a:rPr>
              <a:t>例えば見積入力画面では「保存」、「確定」の</a:t>
            </a:r>
          </a:p>
          <a:p>
            <a:pPr marL="342900" indent="-342900">
              <a:spcBef>
                <a:spcPct val="20000"/>
              </a:spcBef>
            </a:pPr>
            <a:r>
              <a:rPr lang="ja-JP" sz="2400">
                <a:ea typeface="HG創英角ﾎﾟｯﾌﾟ体" pitchFamily="49" charset="-128"/>
              </a:rPr>
              <a:t>　２つの状態が存在する。							</a:t>
            </a:r>
          </a:p>
          <a:p>
            <a:pPr marL="342900" indent="-342900">
              <a:spcBef>
                <a:spcPct val="20000"/>
              </a:spcBef>
            </a:pPr>
            <a:r>
              <a:rPr lang="ja-JP" sz="2400">
                <a:ea typeface="HG創英角ﾎﾟｯﾌﾟ体" pitchFamily="49" charset="-128"/>
              </a:rPr>
              <a:t>　業務担当者が忙しいなどの理由で完全な情報として登録出来ない場合、「保存」を行い、データベースに書き込む、この状態の場合には、見積として確定させない。</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WordArt 2" descr="ドラえもんの世界をオブジェクト指向で"/>
          <p:cNvSpPr>
            <a:spLocks noChangeArrowheads="1" noChangeShapeType="1"/>
          </p:cNvSpPr>
          <p:nvPr/>
        </p:nvSpPr>
        <p:spPr bwMode="auto">
          <a:xfrm>
            <a:off x="1908175" y="836613"/>
            <a:ext cx="5184775"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戻し処理の確認</a:t>
            </a:r>
          </a:p>
        </p:txBody>
      </p:sp>
      <p:sp>
        <p:nvSpPr>
          <p:cNvPr id="51203" name="Rectangle 3"/>
          <p:cNvSpPr>
            <a:spLocks noChangeArrowheads="1"/>
          </p:cNvSpPr>
          <p:nvPr/>
        </p:nvSpPr>
        <p:spPr bwMode="auto">
          <a:xfrm>
            <a:off x="684213" y="1844675"/>
            <a:ext cx="7777162" cy="3960813"/>
          </a:xfrm>
          <a:prstGeom prst="rect">
            <a:avLst/>
          </a:prstGeom>
          <a:noFill/>
          <a:ln w="9525">
            <a:noFill/>
            <a:miter lim="800000"/>
            <a:headEnd/>
            <a:tailEnd/>
          </a:ln>
          <a:effectLst/>
        </p:spPr>
        <p:txBody>
          <a:bodyPr/>
          <a:lstStyle/>
          <a:p>
            <a:pPr marL="342900" indent="-342900">
              <a:spcBef>
                <a:spcPct val="20000"/>
              </a:spcBef>
            </a:pPr>
            <a:r>
              <a:rPr lang="ja-JP" sz="2400">
                <a:solidFill>
                  <a:schemeClr val="accent2"/>
                </a:solidFill>
                <a:ea typeface="HG創英角ﾎﾟｯﾌﾟ体" pitchFamily="49" charset="-128"/>
              </a:rPr>
              <a:t>・順序を追って処理する場合、登録した行為を戻す</a:t>
            </a:r>
          </a:p>
          <a:p>
            <a:pPr marL="342900" indent="-342900">
              <a:spcBef>
                <a:spcPct val="20000"/>
              </a:spcBef>
            </a:pPr>
            <a:r>
              <a:rPr lang="ja-JP" sz="2400">
                <a:solidFill>
                  <a:schemeClr val="accent2"/>
                </a:solidFill>
                <a:ea typeface="HG創英角ﾎﾟｯﾌﾟ体" pitchFamily="49" charset="-128"/>
              </a:rPr>
              <a:t>　処理を考えておく。</a:t>
            </a:r>
          </a:p>
          <a:p>
            <a:pPr marL="342900" indent="-342900">
              <a:spcBef>
                <a:spcPct val="20000"/>
              </a:spcBef>
            </a:pPr>
            <a:r>
              <a:rPr lang="ja-JP" sz="2400">
                <a:ea typeface="HG創英角ﾎﾟｯﾌﾟ体" pitchFamily="49" charset="-128"/>
              </a:rPr>
              <a:t>　</a:t>
            </a:r>
            <a:r>
              <a:rPr lang="ja-JP" sz="2000">
                <a:ea typeface="HG創英角ﾎﾟｯﾌﾟ体" pitchFamily="49" charset="-128"/>
              </a:rPr>
              <a:t>≪例≫</a:t>
            </a:r>
          </a:p>
          <a:p>
            <a:pPr marL="342900" indent="-342900">
              <a:spcBef>
                <a:spcPct val="20000"/>
              </a:spcBef>
            </a:pPr>
            <a:r>
              <a:rPr lang="ja-JP" sz="2000">
                <a:ea typeface="HG創英角ﾎﾟｯﾌﾟ体" pitchFamily="49" charset="-128"/>
              </a:rPr>
              <a:t>　・受注して出庫した後の戻し</a:t>
            </a:r>
          </a:p>
          <a:p>
            <a:pPr marL="342900" indent="-342900">
              <a:spcBef>
                <a:spcPct val="20000"/>
              </a:spcBef>
            </a:pPr>
            <a:r>
              <a:rPr lang="ja-JP" sz="2000">
                <a:ea typeface="HG創英角ﾎﾟｯﾌﾟ体" pitchFamily="49" charset="-128"/>
              </a:rPr>
              <a:t>　・売上を計上した後の戻し</a:t>
            </a:r>
          </a:p>
          <a:p>
            <a:pPr marL="342900" indent="-342900">
              <a:spcBef>
                <a:spcPct val="20000"/>
              </a:spcBef>
            </a:pPr>
            <a:r>
              <a:rPr lang="ja-JP" sz="2000">
                <a:ea typeface="HG創英角ﾎﾟｯﾌﾟ体" pitchFamily="49" charset="-128"/>
              </a:rPr>
              <a:t>　・請求書を発行したけど、間違えてたから戻して再処理</a:t>
            </a:r>
          </a:p>
          <a:p>
            <a:pPr marL="342900" indent="-342900">
              <a:spcBef>
                <a:spcPct val="20000"/>
              </a:spcBef>
            </a:pPr>
            <a:endParaRPr lang="ja-JP" sz="2400">
              <a:ea typeface="HG創英角ﾎﾟｯﾌﾟ体" pitchFamily="49" charset="-128"/>
            </a:endParaRPr>
          </a:p>
          <a:p>
            <a:pPr marL="342900" indent="-342900">
              <a:spcBef>
                <a:spcPct val="20000"/>
              </a:spcBef>
            </a:pPr>
            <a:r>
              <a:rPr lang="ja-JP" sz="2400">
                <a:ea typeface="HG創英角ﾎﾟｯﾌﾟ体" pitchFamily="49" charset="-128"/>
              </a:rPr>
              <a:t>どこまでシステムで対応するか、どこまで手で対応</a:t>
            </a:r>
          </a:p>
          <a:p>
            <a:pPr marL="342900" indent="-342900">
              <a:spcBef>
                <a:spcPct val="20000"/>
              </a:spcBef>
            </a:pPr>
            <a:r>
              <a:rPr lang="ja-JP" sz="2400">
                <a:ea typeface="HG創英角ﾎﾟｯﾌﾟ体" pitchFamily="49" charset="-128"/>
              </a:rPr>
              <a:t>するか？それとも放置なのか？</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WordArt 2" descr="ドラえもんの世界をオブジェクト指向で"/>
          <p:cNvSpPr>
            <a:spLocks noChangeArrowheads="1" noChangeShapeType="1"/>
          </p:cNvSpPr>
          <p:nvPr/>
        </p:nvSpPr>
        <p:spPr bwMode="auto">
          <a:xfrm>
            <a:off x="1908175" y="836613"/>
            <a:ext cx="5184775"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アクセスログの確認</a:t>
            </a:r>
          </a:p>
        </p:txBody>
      </p:sp>
      <p:sp>
        <p:nvSpPr>
          <p:cNvPr id="52227" name="Rectangle 3"/>
          <p:cNvSpPr>
            <a:spLocks noChangeArrowheads="1"/>
          </p:cNvSpPr>
          <p:nvPr/>
        </p:nvSpPr>
        <p:spPr bwMode="auto">
          <a:xfrm>
            <a:off x="684213" y="2133600"/>
            <a:ext cx="7777162" cy="1943100"/>
          </a:xfrm>
          <a:prstGeom prst="rect">
            <a:avLst/>
          </a:prstGeom>
          <a:noFill/>
          <a:ln w="9525">
            <a:noFill/>
            <a:miter lim="800000"/>
            <a:headEnd/>
            <a:tailEnd/>
          </a:ln>
          <a:effectLst/>
        </p:spPr>
        <p:txBody>
          <a:bodyPr/>
          <a:lstStyle/>
          <a:p>
            <a:pPr marL="342900" indent="-342900">
              <a:spcBef>
                <a:spcPct val="20000"/>
              </a:spcBef>
            </a:pPr>
            <a:r>
              <a:rPr lang="ja-JP" sz="2400">
                <a:solidFill>
                  <a:schemeClr val="accent2"/>
                </a:solidFill>
                <a:ea typeface="HG創英角ﾎﾟｯﾌﾟ体" pitchFamily="49" charset="-128"/>
              </a:rPr>
              <a:t>・アクセスログをどの単位で、どこまでとるのか</a:t>
            </a:r>
          </a:p>
          <a:p>
            <a:pPr marL="342900" indent="-342900">
              <a:spcBef>
                <a:spcPct val="20000"/>
              </a:spcBef>
            </a:pPr>
            <a:r>
              <a:rPr lang="ja-JP" sz="2400">
                <a:ea typeface="HG創英角ﾎﾟｯﾌﾟ体" pitchFamily="49" charset="-128"/>
              </a:rPr>
              <a:t>　個人情報保護により、調査する必要性も考慮し</a:t>
            </a:r>
          </a:p>
          <a:p>
            <a:pPr marL="342900" indent="-342900">
              <a:spcBef>
                <a:spcPct val="20000"/>
              </a:spcBef>
            </a:pPr>
            <a:r>
              <a:rPr lang="ja-JP" sz="2400">
                <a:ea typeface="HG創英角ﾎﾟｯﾌﾟ体" pitchFamily="49" charset="-128"/>
              </a:rPr>
              <a:t>　かつ、アクセスログを取ることで動作が遅くなら</a:t>
            </a:r>
          </a:p>
          <a:p>
            <a:pPr marL="342900" indent="-342900">
              <a:spcBef>
                <a:spcPct val="20000"/>
              </a:spcBef>
            </a:pPr>
            <a:r>
              <a:rPr lang="ja-JP" sz="2400">
                <a:ea typeface="HG創英角ﾎﾟｯﾌﾟ体" pitchFamily="49" charset="-128"/>
              </a:rPr>
              <a:t>　ないか　などなど</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WordArt 2" descr="ドラえもんの世界をオブジェクト指向で"/>
          <p:cNvSpPr>
            <a:spLocks noChangeArrowheads="1" noChangeShapeType="1"/>
          </p:cNvSpPr>
          <p:nvPr/>
        </p:nvSpPr>
        <p:spPr bwMode="auto">
          <a:xfrm>
            <a:off x="1835150" y="2565400"/>
            <a:ext cx="5186363"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画面制御系</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WordArt 2" descr="ドラえもんの世界をオブジェクト指向で"/>
          <p:cNvSpPr>
            <a:spLocks noChangeArrowheads="1" noChangeShapeType="1"/>
          </p:cNvSpPr>
          <p:nvPr/>
        </p:nvSpPr>
        <p:spPr bwMode="auto">
          <a:xfrm>
            <a:off x="1908175" y="836613"/>
            <a:ext cx="5184775"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システム運用の確認</a:t>
            </a:r>
          </a:p>
        </p:txBody>
      </p:sp>
      <p:sp>
        <p:nvSpPr>
          <p:cNvPr id="53251" name="Rectangle 3"/>
          <p:cNvSpPr>
            <a:spLocks noChangeArrowheads="1"/>
          </p:cNvSpPr>
          <p:nvPr/>
        </p:nvSpPr>
        <p:spPr bwMode="auto">
          <a:xfrm>
            <a:off x="828675" y="1989138"/>
            <a:ext cx="7559675" cy="3525837"/>
          </a:xfrm>
          <a:prstGeom prst="rect">
            <a:avLst/>
          </a:prstGeom>
          <a:noFill/>
          <a:ln w="9525">
            <a:noFill/>
            <a:miter lim="800000"/>
            <a:headEnd/>
            <a:tailEnd/>
          </a:ln>
          <a:effectLst/>
        </p:spPr>
        <p:txBody>
          <a:bodyPr/>
          <a:lstStyle/>
          <a:p>
            <a:pPr marL="342900" indent="-342900">
              <a:spcBef>
                <a:spcPct val="20000"/>
              </a:spcBef>
            </a:pPr>
            <a:r>
              <a:rPr lang="ja-JP" sz="2400">
                <a:ea typeface="HG創英角ﾎﾟｯﾌﾟ体" pitchFamily="49" charset="-128"/>
              </a:rPr>
              <a:t>・データの保存期間はどのくらいとするのか</a:t>
            </a:r>
            <a:br>
              <a:rPr lang="ja-JP" sz="2400">
                <a:ea typeface="HG創英角ﾎﾟｯﾌﾟ体" pitchFamily="49" charset="-128"/>
              </a:rPr>
            </a:br>
            <a:r>
              <a:rPr lang="ja-JP" sz="2400">
                <a:solidFill>
                  <a:srgbClr val="FF0000"/>
                </a:solidFill>
                <a:ea typeface="HG創英角ﾎﾟｯﾌﾟ体" pitchFamily="49" charset="-128"/>
              </a:rPr>
              <a:t>何年間まで保存するのかユーザに確認しておく</a:t>
            </a:r>
          </a:p>
          <a:p>
            <a:pPr marL="342900" indent="-342900">
              <a:spcBef>
                <a:spcPct val="20000"/>
              </a:spcBef>
            </a:pPr>
            <a:r>
              <a:rPr lang="ja-JP" sz="2400">
                <a:ea typeface="HG創英角ﾎﾟｯﾌﾟ体" pitchFamily="49" charset="-128"/>
              </a:rPr>
              <a:t>・サーバ機器電源のオン／オフ操作</a:t>
            </a:r>
          </a:p>
          <a:p>
            <a:pPr marL="342900" indent="-342900">
              <a:spcBef>
                <a:spcPct val="20000"/>
              </a:spcBef>
            </a:pPr>
            <a:r>
              <a:rPr lang="ja-JP" sz="2400">
                <a:ea typeface="HG創英角ﾎﾟｯﾌﾟ体" pitchFamily="49" charset="-128"/>
              </a:rPr>
              <a:t>・データバックアップ処理(容量、サイクル等)</a:t>
            </a:r>
          </a:p>
          <a:p>
            <a:pPr marL="342900" indent="-342900">
              <a:spcBef>
                <a:spcPct val="20000"/>
              </a:spcBef>
            </a:pPr>
            <a:r>
              <a:rPr lang="ja-JP" sz="2400">
                <a:ea typeface="HG創英角ﾎﾟｯﾌﾟ体" pitchFamily="49" charset="-128"/>
              </a:rPr>
              <a:t>・ウィルスを検知するパターンファイルのダウン</a:t>
            </a:r>
            <a:br>
              <a:rPr lang="ja-JP" sz="2400">
                <a:ea typeface="HG創英角ﾎﾟｯﾌﾟ体" pitchFamily="49" charset="-128"/>
              </a:rPr>
            </a:br>
            <a:r>
              <a:rPr lang="ja-JP" sz="2400">
                <a:ea typeface="HG創英角ﾎﾟｯﾌﾟ体" pitchFamily="49" charset="-128"/>
              </a:rPr>
              <a:t>ロード・配布</a:t>
            </a:r>
          </a:p>
          <a:p>
            <a:pPr marL="342900" indent="-342900">
              <a:spcBef>
                <a:spcPct val="20000"/>
              </a:spcBef>
            </a:pPr>
            <a:r>
              <a:rPr lang="ja-JP" sz="2400">
                <a:ea typeface="HG創英角ﾎﾟｯﾌﾟ体" pitchFamily="49" charset="-128"/>
              </a:rPr>
              <a:t>・ウィルス検知処理</a:t>
            </a:r>
          </a:p>
          <a:p>
            <a:pPr marL="342900" indent="-342900">
              <a:spcBef>
                <a:spcPct val="20000"/>
              </a:spcBef>
            </a:pPr>
            <a:r>
              <a:rPr lang="ja-JP" sz="2400">
                <a:ea typeface="HG創英角ﾎﾟｯﾌﾟ体" pitchFamily="49" charset="-128"/>
              </a:rPr>
              <a:t>・Ｗｉｎｄｏｗｓ  Ｕｐｄａｔｅの更新</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WordArt 2" descr="ドラえもんの世界をオブジェクト指向で"/>
          <p:cNvSpPr>
            <a:spLocks noChangeArrowheads="1" noChangeShapeType="1"/>
          </p:cNvSpPr>
          <p:nvPr/>
        </p:nvSpPr>
        <p:spPr bwMode="auto">
          <a:xfrm>
            <a:off x="2555875" y="765175"/>
            <a:ext cx="3600450"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その他</a:t>
            </a:r>
          </a:p>
        </p:txBody>
      </p:sp>
      <p:sp>
        <p:nvSpPr>
          <p:cNvPr id="54275" name="Rectangle 3"/>
          <p:cNvSpPr>
            <a:spLocks noChangeArrowheads="1"/>
          </p:cNvSpPr>
          <p:nvPr/>
        </p:nvSpPr>
        <p:spPr bwMode="auto">
          <a:xfrm>
            <a:off x="755650" y="1917700"/>
            <a:ext cx="7778750" cy="863600"/>
          </a:xfrm>
          <a:prstGeom prst="rect">
            <a:avLst/>
          </a:prstGeom>
          <a:noFill/>
          <a:ln w="9525">
            <a:noFill/>
            <a:miter lim="800000"/>
            <a:headEnd/>
            <a:tailEnd/>
          </a:ln>
          <a:effectLst/>
        </p:spPr>
        <p:txBody>
          <a:bodyPr/>
          <a:lstStyle/>
          <a:p>
            <a:pPr marL="342900" indent="-342900">
              <a:spcBef>
                <a:spcPct val="20000"/>
              </a:spcBef>
            </a:pPr>
            <a:r>
              <a:rPr lang="ja-JP" sz="2400">
                <a:ea typeface="HG創英角ﾎﾟｯﾌﾟ体" pitchFamily="49" charset="-128"/>
              </a:rPr>
              <a:t>・ＤＢ名や変数名などで、ローマ字をつかうなら</a:t>
            </a:r>
            <a:br>
              <a:rPr lang="ja-JP" sz="2400">
                <a:ea typeface="HG創英角ﾎﾟｯﾌﾟ体" pitchFamily="49" charset="-128"/>
              </a:rPr>
            </a:br>
            <a:r>
              <a:rPr lang="ja-JP" sz="2400">
                <a:ea typeface="HG創英角ﾎﾟｯﾌﾟ体" pitchFamily="49" charset="-128"/>
              </a:rPr>
              <a:t>訓令式かヘボン式のどちらからに統一させる</a:t>
            </a:r>
            <a:endParaRPr lang="ja-JP" sz="2800">
              <a:ea typeface="HG創英角ﾎﾟｯﾌﾟ体" pitchFamily="49" charset="-128"/>
            </a:endParaRPr>
          </a:p>
        </p:txBody>
      </p:sp>
      <p:sp>
        <p:nvSpPr>
          <p:cNvPr id="54276" name="Rectangle 4"/>
          <p:cNvSpPr>
            <a:spLocks noChangeArrowheads="1"/>
          </p:cNvSpPr>
          <p:nvPr/>
        </p:nvSpPr>
        <p:spPr bwMode="auto">
          <a:xfrm>
            <a:off x="755650" y="2781300"/>
            <a:ext cx="7778750" cy="863600"/>
          </a:xfrm>
          <a:prstGeom prst="rect">
            <a:avLst/>
          </a:prstGeom>
          <a:noFill/>
          <a:ln w="9525">
            <a:noFill/>
            <a:miter lim="800000"/>
            <a:headEnd/>
            <a:tailEnd/>
          </a:ln>
          <a:effectLst/>
        </p:spPr>
        <p:txBody>
          <a:bodyPr/>
          <a:lstStyle/>
          <a:p>
            <a:pPr marL="342900" indent="-342900">
              <a:spcBef>
                <a:spcPct val="20000"/>
              </a:spcBef>
            </a:pPr>
            <a:r>
              <a:rPr lang="ja-JP" sz="2400">
                <a:ea typeface="HG創英角ﾎﾟｯﾌﾟ体" pitchFamily="49" charset="-128"/>
              </a:rPr>
              <a:t>・システム日付の統一</a:t>
            </a:r>
            <a:br>
              <a:rPr lang="ja-JP" sz="2400">
                <a:ea typeface="HG創英角ﾎﾟｯﾌﾟ体" pitchFamily="49" charset="-128"/>
              </a:rPr>
            </a:br>
            <a:r>
              <a:rPr lang="ja-JP" sz="2400">
                <a:ea typeface="HG創英角ﾎﾟｯﾌﾟ体" pitchFamily="49" charset="-128"/>
              </a:rPr>
              <a:t>ＤＢを使うなら、ＤＢのシステム日付に統一する</a:t>
            </a:r>
            <a:r>
              <a:rPr lang="ja-JP" sz="2400">
                <a:solidFill>
                  <a:schemeClr val="accent2"/>
                </a:solidFill>
                <a:ea typeface="HG創英角ﾎﾟｯﾌﾟ体" pitchFamily="49" charset="-128"/>
              </a:rPr>
              <a:t>。</a:t>
            </a:r>
          </a:p>
        </p:txBody>
      </p:sp>
      <p:sp>
        <p:nvSpPr>
          <p:cNvPr id="54277" name="Rectangle 5"/>
          <p:cNvSpPr>
            <a:spLocks noChangeArrowheads="1"/>
          </p:cNvSpPr>
          <p:nvPr/>
        </p:nvSpPr>
        <p:spPr bwMode="auto">
          <a:xfrm>
            <a:off x="755650" y="3644900"/>
            <a:ext cx="7778750" cy="1223963"/>
          </a:xfrm>
          <a:prstGeom prst="rect">
            <a:avLst/>
          </a:prstGeom>
          <a:noFill/>
          <a:ln w="9525" cap="flat" cmpd="sng">
            <a:noFill/>
            <a:miter lim="800000"/>
            <a:headEnd/>
            <a:tailEnd/>
          </a:ln>
          <a:effectLst/>
        </p:spPr>
        <p:txBody>
          <a:bodyPr/>
          <a:lstStyle/>
          <a:p>
            <a:pPr marL="342900" indent="-342900">
              <a:spcBef>
                <a:spcPct val="20000"/>
              </a:spcBef>
            </a:pPr>
            <a:r>
              <a:rPr lang="ja-JP" sz="2400">
                <a:ea typeface="HG創英角ﾎﾟｯﾌﾟ体" pitchFamily="49" charset="-128"/>
              </a:rPr>
              <a:t>・伝票の修正</a:t>
            </a:r>
            <a:br>
              <a:rPr lang="ja-JP" sz="2400">
                <a:ea typeface="HG創英角ﾎﾟｯﾌﾟ体" pitchFamily="49" charset="-128"/>
              </a:rPr>
            </a:br>
            <a:r>
              <a:rPr lang="ja-JP" sz="2400">
                <a:ea typeface="HG創英角ﾎﾟｯﾌﾟ体" pitchFamily="49" charset="-128"/>
              </a:rPr>
              <a:t>伝票の打ち間違いがあった場合は、赤伝票を発行して調整する。</a:t>
            </a:r>
            <a:endParaRPr lang="ja-JP" sz="2400">
              <a:solidFill>
                <a:schemeClr val="accent2"/>
              </a:solidFill>
              <a:ea typeface="HG創英角ﾎﾟｯﾌﾟ体" pitchFamily="49" charset="-128"/>
            </a:endParaRPr>
          </a:p>
        </p:txBody>
      </p:sp>
      <p:sp>
        <p:nvSpPr>
          <p:cNvPr id="54278" name="Rectangle 6"/>
          <p:cNvSpPr>
            <a:spLocks noChangeArrowheads="1"/>
          </p:cNvSpPr>
          <p:nvPr/>
        </p:nvSpPr>
        <p:spPr bwMode="auto">
          <a:xfrm>
            <a:off x="755650" y="4868863"/>
            <a:ext cx="7778750" cy="1223962"/>
          </a:xfrm>
          <a:prstGeom prst="rect">
            <a:avLst/>
          </a:prstGeom>
          <a:noFill/>
          <a:ln w="9525" cap="flat" cmpd="sng">
            <a:noFill/>
            <a:miter lim="800000"/>
            <a:headEnd/>
            <a:tailEnd/>
          </a:ln>
          <a:effectLst/>
        </p:spPr>
        <p:txBody>
          <a:bodyPr/>
          <a:lstStyle/>
          <a:p>
            <a:pPr marL="342900" indent="-342900">
              <a:spcBef>
                <a:spcPct val="20000"/>
              </a:spcBef>
            </a:pPr>
            <a:r>
              <a:rPr lang="ja-JP" sz="2400">
                <a:ea typeface="HG創英角ﾎﾟｯﾌﾟ体" pitchFamily="49" charset="-128"/>
              </a:rPr>
              <a:t>・コードの始値の統一</a:t>
            </a:r>
            <a:br>
              <a:rPr lang="ja-JP" sz="2400">
                <a:ea typeface="HG創英角ﾎﾟｯﾌﾟ体" pitchFamily="49" charset="-128"/>
              </a:rPr>
            </a:br>
            <a:r>
              <a:rPr lang="ja-JP" sz="2400">
                <a:ea typeface="HG創英角ﾎﾟｯﾌﾟ体" pitchFamily="49" charset="-128"/>
              </a:rPr>
              <a:t>区分など項目値は０からか、１から始めるのか</a:t>
            </a:r>
            <a:br>
              <a:rPr lang="ja-JP" sz="2400">
                <a:ea typeface="HG創英角ﾎﾟｯﾌﾟ体" pitchFamily="49" charset="-128"/>
              </a:rPr>
            </a:br>
            <a:r>
              <a:rPr lang="ja-JP" sz="2400">
                <a:ea typeface="HG創英角ﾎﾟｯﾌﾟ体" pitchFamily="49" charset="-128"/>
              </a:rPr>
              <a:t>０：しない／１：する　　１：する／２：しない</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WordArt 2" descr="ドラえもんの世界をオブジェクト指向で"/>
          <p:cNvSpPr>
            <a:spLocks noChangeArrowheads="1" noChangeShapeType="1"/>
          </p:cNvSpPr>
          <p:nvPr/>
        </p:nvSpPr>
        <p:spPr bwMode="auto">
          <a:xfrm>
            <a:off x="2124075" y="1628775"/>
            <a:ext cx="4537075" cy="1368425"/>
          </a:xfrm>
          <a:prstGeom prst="rect">
            <a:avLst/>
          </a:prstGeom>
        </p:spPr>
        <p:txBody>
          <a:bodyPr wrap="none" fromWordArt="1">
            <a:prstTxWarp prst="textPlain">
              <a:avLst>
                <a:gd name="adj" fmla="val 50000"/>
              </a:avLst>
            </a:prstTxWarp>
          </a:bodyPr>
          <a:lstStyle/>
          <a:p>
            <a:pPr algn="ctr"/>
            <a:r>
              <a:rPr lang="ja-JP" altLang="en-US" sz="7200" kern="10" spc="144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おしまい</a:t>
            </a:r>
          </a:p>
        </p:txBody>
      </p:sp>
      <p:sp>
        <p:nvSpPr>
          <p:cNvPr id="55299" name="Rectangle 3"/>
          <p:cNvSpPr>
            <a:spLocks noChangeArrowheads="1"/>
          </p:cNvSpPr>
          <p:nvPr/>
        </p:nvSpPr>
        <p:spPr bwMode="auto">
          <a:xfrm>
            <a:off x="1979613" y="3573463"/>
            <a:ext cx="5545137" cy="504825"/>
          </a:xfrm>
          <a:prstGeom prst="rect">
            <a:avLst/>
          </a:prstGeom>
          <a:noFill/>
          <a:ln w="9525" cap="flat" cmpd="sng">
            <a:noFill/>
            <a:miter lim="800000"/>
            <a:headEnd/>
            <a:tailEnd/>
          </a:ln>
          <a:effectLst/>
        </p:spPr>
        <p:txBody>
          <a:bodyPr/>
          <a:lstStyle/>
          <a:p>
            <a:pPr marL="342900" indent="-342900">
              <a:spcBef>
                <a:spcPct val="20000"/>
              </a:spcBef>
            </a:pPr>
            <a:r>
              <a:rPr lang="ja-JP" sz="2800">
                <a:ea typeface="HG創英角ﾎﾟｯﾌﾟ体" pitchFamily="49" charset="-128"/>
              </a:rPr>
              <a:t>ご清聴ありがとうございました。</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WordArt 2" descr="ドラえもんの世界をオブジェクト指向で"/>
          <p:cNvSpPr>
            <a:spLocks noChangeArrowheads="1" noChangeShapeType="1"/>
          </p:cNvSpPr>
          <p:nvPr/>
        </p:nvSpPr>
        <p:spPr bwMode="auto">
          <a:xfrm>
            <a:off x="2484438" y="836613"/>
            <a:ext cx="4032250"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画面をクリアする</a:t>
            </a:r>
          </a:p>
        </p:txBody>
      </p:sp>
      <p:sp>
        <p:nvSpPr>
          <p:cNvPr id="8195" name="Rectangle 3"/>
          <p:cNvSpPr>
            <a:spLocks noChangeArrowheads="1"/>
          </p:cNvSpPr>
          <p:nvPr/>
        </p:nvSpPr>
        <p:spPr bwMode="auto">
          <a:xfrm>
            <a:off x="755650" y="2060575"/>
            <a:ext cx="7416800" cy="1079500"/>
          </a:xfrm>
          <a:prstGeom prst="rect">
            <a:avLst/>
          </a:prstGeom>
          <a:noFill/>
          <a:ln w="9525">
            <a:noFill/>
            <a:miter lim="800000"/>
            <a:headEnd/>
            <a:tailEnd/>
          </a:ln>
          <a:effectLst/>
        </p:spPr>
        <p:txBody>
          <a:bodyPr/>
          <a:lstStyle/>
          <a:p>
            <a:pPr marL="342900" indent="-342900">
              <a:spcBef>
                <a:spcPct val="20000"/>
              </a:spcBef>
            </a:pPr>
            <a:r>
              <a:rPr lang="ja-JP" sz="2800">
                <a:ea typeface="HG創英角ﾎﾟｯﾌﾟ体" pitchFamily="49" charset="-128"/>
              </a:rPr>
              <a:t>「画面をクリアする。」とだけ仕様書に書か</a:t>
            </a:r>
          </a:p>
          <a:p>
            <a:pPr marL="342900" indent="-342900">
              <a:spcBef>
                <a:spcPct val="20000"/>
              </a:spcBef>
            </a:pPr>
            <a:r>
              <a:rPr lang="ja-JP" sz="2800">
                <a:ea typeface="HG創英角ﾎﾟｯﾌﾟ体" pitchFamily="49" charset="-128"/>
              </a:rPr>
              <a:t>れても、実際どのようなことを指すのか？</a:t>
            </a:r>
          </a:p>
          <a:p>
            <a:pPr marL="342900" indent="-342900">
              <a:spcBef>
                <a:spcPct val="20000"/>
              </a:spcBef>
            </a:pPr>
            <a:endParaRPr lang="ja-JP" altLang="ja-JP" sz="2800">
              <a:ea typeface="HG創英角ﾎﾟｯﾌﾟ体" pitchFamily="49" charset="-128"/>
            </a:endParaRPr>
          </a:p>
        </p:txBody>
      </p:sp>
      <p:sp>
        <p:nvSpPr>
          <p:cNvPr id="8196" name="Rectangle 4"/>
          <p:cNvSpPr>
            <a:spLocks noChangeArrowheads="1"/>
          </p:cNvSpPr>
          <p:nvPr/>
        </p:nvSpPr>
        <p:spPr bwMode="auto">
          <a:xfrm>
            <a:off x="685800" y="3214688"/>
            <a:ext cx="7775575" cy="1079500"/>
          </a:xfrm>
          <a:prstGeom prst="rect">
            <a:avLst/>
          </a:prstGeom>
          <a:noFill/>
          <a:ln w="9525">
            <a:noFill/>
            <a:miter lim="800000"/>
            <a:headEnd/>
            <a:tailEnd/>
          </a:ln>
          <a:effectLst/>
        </p:spPr>
        <p:txBody>
          <a:bodyPr/>
          <a:lstStyle/>
          <a:p>
            <a:pPr marL="342900" indent="-342900">
              <a:spcBef>
                <a:spcPct val="20000"/>
              </a:spcBef>
            </a:pPr>
            <a:r>
              <a:rPr lang="ja-JP" sz="2800">
                <a:ea typeface="HG創英角ﾎﾟｯﾌﾟ体" pitchFamily="49" charset="-128"/>
              </a:rPr>
              <a:t>１．単に入力項目値を消去する</a:t>
            </a:r>
          </a:p>
          <a:p>
            <a:pPr marL="342900" indent="-342900">
              <a:spcBef>
                <a:spcPct val="20000"/>
              </a:spcBef>
            </a:pPr>
            <a:r>
              <a:rPr lang="ja-JP" sz="2800">
                <a:ea typeface="HG創英角ﾎﾟｯﾌﾟ体" pitchFamily="49" charset="-128"/>
              </a:rPr>
              <a:t>２．入力項目値を消去し、初期値をセットする</a:t>
            </a:r>
          </a:p>
        </p:txBody>
      </p:sp>
      <p:sp>
        <p:nvSpPr>
          <p:cNvPr id="8197" name="Rectangle 5"/>
          <p:cNvSpPr>
            <a:spLocks noChangeArrowheads="1"/>
          </p:cNvSpPr>
          <p:nvPr/>
        </p:nvSpPr>
        <p:spPr bwMode="auto">
          <a:xfrm>
            <a:off x="755650" y="4508500"/>
            <a:ext cx="7777163" cy="720725"/>
          </a:xfrm>
          <a:prstGeom prst="rect">
            <a:avLst/>
          </a:prstGeom>
          <a:noFill/>
          <a:ln w="9525">
            <a:noFill/>
            <a:miter lim="800000"/>
            <a:headEnd/>
            <a:tailEnd/>
          </a:ln>
          <a:effectLst/>
        </p:spPr>
        <p:txBody>
          <a:bodyPr/>
          <a:lstStyle/>
          <a:p>
            <a:pPr marL="342900" indent="-342900">
              <a:spcBef>
                <a:spcPct val="20000"/>
              </a:spcBef>
            </a:pPr>
            <a:r>
              <a:rPr lang="ja-JP" sz="1600">
                <a:solidFill>
                  <a:srgbClr val="008000"/>
                </a:solidFill>
                <a:ea typeface="HG創英角ﾎﾟｯﾌﾟ体" pitchFamily="49" charset="-128"/>
              </a:rPr>
              <a:t>経験則からクリアするというのは２を指すことが多いのですが、まれに１の場合</a:t>
            </a:r>
          </a:p>
          <a:p>
            <a:pPr marL="342900" indent="-342900">
              <a:spcBef>
                <a:spcPct val="20000"/>
              </a:spcBef>
            </a:pPr>
            <a:r>
              <a:rPr lang="ja-JP" sz="1600">
                <a:solidFill>
                  <a:srgbClr val="008000"/>
                </a:solidFill>
                <a:ea typeface="HG創英角ﾎﾟｯﾌﾟ体" pitchFamily="49" charset="-128"/>
              </a:rPr>
              <a:t>もあるので、仕様者またはユーザに確認する必要があります。</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WordArt 2" descr="ドラえもんの世界をオブジェクト指向で"/>
          <p:cNvSpPr>
            <a:spLocks noChangeArrowheads="1" noChangeShapeType="1"/>
          </p:cNvSpPr>
          <p:nvPr/>
        </p:nvSpPr>
        <p:spPr bwMode="auto">
          <a:xfrm>
            <a:off x="2411413" y="692150"/>
            <a:ext cx="4032250"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画面をクリアする</a:t>
            </a:r>
          </a:p>
        </p:txBody>
      </p:sp>
      <p:sp>
        <p:nvSpPr>
          <p:cNvPr id="9219" name="Rectangle 3"/>
          <p:cNvSpPr>
            <a:spLocks noChangeArrowheads="1"/>
          </p:cNvSpPr>
          <p:nvPr/>
        </p:nvSpPr>
        <p:spPr bwMode="auto">
          <a:xfrm>
            <a:off x="611188" y="1701800"/>
            <a:ext cx="8066087" cy="4248150"/>
          </a:xfrm>
          <a:prstGeom prst="rect">
            <a:avLst/>
          </a:prstGeom>
          <a:noFill/>
          <a:ln w="9525">
            <a:noFill/>
            <a:miter lim="800000"/>
            <a:headEnd/>
            <a:tailEnd/>
          </a:ln>
          <a:effectLst/>
        </p:spPr>
        <p:txBody>
          <a:bodyPr/>
          <a:lstStyle/>
          <a:p>
            <a:pPr marL="342900" indent="-342900">
              <a:spcBef>
                <a:spcPct val="20000"/>
              </a:spcBef>
            </a:pPr>
            <a:r>
              <a:rPr lang="ja-JP" sz="2000">
                <a:ea typeface="HG創英角ﾎﾟｯﾌﾟ体" pitchFamily="49" charset="-128"/>
              </a:rPr>
              <a:t>クリアした時の処理も入力項目の種類や用途により仕様を決めて</a:t>
            </a:r>
          </a:p>
          <a:p>
            <a:pPr marL="342900" indent="-342900">
              <a:spcBef>
                <a:spcPct val="20000"/>
              </a:spcBef>
            </a:pPr>
            <a:r>
              <a:rPr lang="ja-JP" sz="2000">
                <a:ea typeface="HG創英角ﾎﾟｯﾌﾟ体" pitchFamily="49" charset="-128"/>
              </a:rPr>
              <a:t>おく必要があります。</a:t>
            </a:r>
          </a:p>
          <a:p>
            <a:pPr marL="342900" indent="-342900">
              <a:spcBef>
                <a:spcPct val="20000"/>
              </a:spcBef>
            </a:pPr>
            <a:endParaRPr lang="ja-JP" sz="1400">
              <a:ea typeface="HG創英角ﾎﾟｯﾌﾟ体" pitchFamily="49" charset="-128"/>
            </a:endParaRPr>
          </a:p>
          <a:p>
            <a:pPr marL="342900" indent="-342900">
              <a:spcBef>
                <a:spcPct val="20000"/>
              </a:spcBef>
            </a:pPr>
            <a:r>
              <a:rPr lang="ja-JP" sz="2000">
                <a:ea typeface="HG創英角ﾎﾟｯﾌﾟ体" pitchFamily="49" charset="-128"/>
              </a:rPr>
              <a:t>・文字入力項目は、空文字とする。</a:t>
            </a:r>
          </a:p>
          <a:p>
            <a:pPr marL="342900" indent="-342900">
              <a:spcBef>
                <a:spcPct val="20000"/>
              </a:spcBef>
            </a:pPr>
            <a:r>
              <a:rPr lang="ja-JP" sz="2000">
                <a:ea typeface="HG創英角ﾎﾟｯﾌﾟ体" pitchFamily="49" charset="-128"/>
              </a:rPr>
              <a:t>・数値専用項目は、０とするのか空文字とするのか。</a:t>
            </a:r>
          </a:p>
          <a:p>
            <a:pPr marL="342900" indent="-342900">
              <a:spcBef>
                <a:spcPct val="20000"/>
              </a:spcBef>
            </a:pPr>
            <a:r>
              <a:rPr lang="ja-JP" sz="2000">
                <a:ea typeface="HG創英角ﾎﾟｯﾌﾟ体" pitchFamily="49" charset="-128"/>
              </a:rPr>
              <a:t>・コンボボックスは、空文字とするのか先頭項目とするのか。</a:t>
            </a:r>
          </a:p>
          <a:p>
            <a:pPr marL="342900" indent="-342900">
              <a:spcBef>
                <a:spcPct val="20000"/>
              </a:spcBef>
            </a:pPr>
            <a:r>
              <a:rPr lang="ja-JP" sz="2000">
                <a:ea typeface="HG創英角ﾎﾟｯﾌﾟ体" pitchFamily="49" charset="-128"/>
              </a:rPr>
              <a:t>・複数のラジオボタンでは、未選択とするのか選択とするのか。</a:t>
            </a:r>
          </a:p>
          <a:p>
            <a:pPr marL="342900" indent="-342900">
              <a:spcBef>
                <a:spcPct val="20000"/>
              </a:spcBef>
            </a:pPr>
            <a:r>
              <a:rPr lang="ja-JP" sz="2000">
                <a:ea typeface="HG創英角ﾎﾟｯﾌﾟ体" pitchFamily="49" charset="-128"/>
              </a:rPr>
              <a:t>・日付では、空文字とするのかシステム日付とするのか。</a:t>
            </a:r>
          </a:p>
          <a:p>
            <a:pPr marL="342900" indent="-342900">
              <a:spcBef>
                <a:spcPct val="20000"/>
              </a:spcBef>
            </a:pPr>
            <a:r>
              <a:rPr lang="ja-JP" sz="2000">
                <a:ea typeface="HG創英角ﾎﾟｯﾌﾟ体" pitchFamily="49" charset="-128"/>
              </a:rPr>
              <a:t>などなど・・・</a:t>
            </a:r>
          </a:p>
          <a:p>
            <a:pPr marL="342900" indent="-342900">
              <a:spcBef>
                <a:spcPct val="20000"/>
              </a:spcBef>
            </a:pPr>
            <a:endParaRPr lang="ja-JP" sz="1400">
              <a:ea typeface="HG創英角ﾎﾟｯﾌﾟ体" pitchFamily="49" charset="-128"/>
            </a:endParaRPr>
          </a:p>
          <a:p>
            <a:pPr marL="342900" indent="-342900">
              <a:spcBef>
                <a:spcPct val="20000"/>
              </a:spcBef>
            </a:pPr>
            <a:r>
              <a:rPr lang="ja-JP" sz="2000">
                <a:ea typeface="HG創英角ﾎﾟｯﾌﾟ体" pitchFamily="49" charset="-128"/>
              </a:rPr>
              <a:t>検索画面などでは、検索条件のみクリアとするのか、検索結果も</a:t>
            </a:r>
          </a:p>
          <a:p>
            <a:pPr marL="342900" indent="-342900">
              <a:spcBef>
                <a:spcPct val="20000"/>
              </a:spcBef>
            </a:pPr>
            <a:r>
              <a:rPr lang="ja-JP" sz="2000">
                <a:ea typeface="HG創英角ﾎﾟｯﾌﾟ体" pitchFamily="49" charset="-128"/>
              </a:rPr>
              <a:t>含めてクリアするのか</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WordArt 2" descr="ドラえもんの世界をオブジェクト指向で"/>
          <p:cNvSpPr>
            <a:spLocks noChangeArrowheads="1" noChangeShapeType="1"/>
          </p:cNvSpPr>
          <p:nvPr/>
        </p:nvSpPr>
        <p:spPr bwMode="auto">
          <a:xfrm>
            <a:off x="2266950" y="765175"/>
            <a:ext cx="4537075" cy="762000"/>
          </a:xfrm>
          <a:prstGeom prst="rect">
            <a:avLst/>
          </a:prstGeom>
        </p:spPr>
        <p:txBody>
          <a:bodyPr wrap="none" fromWordArt="1">
            <a:prstTxWarp prst="textPlain">
              <a:avLst>
                <a:gd name="adj" fmla="val 50000"/>
              </a:avLst>
            </a:prstTxWarp>
          </a:bodyPr>
          <a:lstStyle/>
          <a:p>
            <a:pPr algn="ctr"/>
            <a:r>
              <a:rPr lang="ja-JP" altLang="en-US" sz="6000" kern="10" spc="1201">
                <a:ln w="25400"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複写の考慮</a:t>
            </a:r>
          </a:p>
        </p:txBody>
      </p:sp>
      <p:sp>
        <p:nvSpPr>
          <p:cNvPr id="10243" name="Rectangle 3"/>
          <p:cNvSpPr>
            <a:spLocks noChangeArrowheads="1"/>
          </p:cNvSpPr>
          <p:nvPr/>
        </p:nvSpPr>
        <p:spPr bwMode="auto">
          <a:xfrm>
            <a:off x="755650" y="1989138"/>
            <a:ext cx="7272338" cy="1727200"/>
          </a:xfrm>
          <a:prstGeom prst="rect">
            <a:avLst/>
          </a:prstGeom>
          <a:noFill/>
          <a:ln w="9525">
            <a:noFill/>
            <a:miter lim="800000"/>
            <a:headEnd/>
            <a:tailEnd/>
          </a:ln>
          <a:effectLst/>
        </p:spPr>
        <p:txBody>
          <a:bodyPr/>
          <a:lstStyle/>
          <a:p>
            <a:pPr marL="342900" indent="-342900">
              <a:spcBef>
                <a:spcPct val="20000"/>
              </a:spcBef>
            </a:pPr>
            <a:r>
              <a:rPr lang="ja-JP" sz="2400">
                <a:ea typeface="HG創英角ﾎﾟｯﾌﾟ体" pitchFamily="49" charset="-128"/>
              </a:rPr>
              <a:t>見積入力画面や売上入力画面などでは、複写機能</a:t>
            </a:r>
          </a:p>
          <a:p>
            <a:pPr marL="342900" indent="-342900">
              <a:spcBef>
                <a:spcPct val="20000"/>
              </a:spcBef>
            </a:pPr>
            <a:r>
              <a:rPr lang="ja-JP" sz="2400">
                <a:ea typeface="HG創英角ﾎﾟｯﾌﾟ体" pitchFamily="49" charset="-128"/>
              </a:rPr>
              <a:t>(以前入力したのとほぼ同じ内容なので、入力した</a:t>
            </a:r>
          </a:p>
          <a:p>
            <a:pPr marL="342900" indent="-342900">
              <a:spcBef>
                <a:spcPct val="20000"/>
              </a:spcBef>
            </a:pPr>
            <a:r>
              <a:rPr lang="ja-JP" sz="2400">
                <a:ea typeface="HG創英角ﾎﾟｯﾌﾟ体" pitchFamily="49" charset="-128"/>
              </a:rPr>
              <a:t>情報を読み出して、変更箇所のみ入力したい）</a:t>
            </a:r>
          </a:p>
          <a:p>
            <a:pPr marL="342900" indent="-342900">
              <a:spcBef>
                <a:spcPct val="20000"/>
              </a:spcBef>
            </a:pPr>
            <a:r>
              <a:rPr lang="ja-JP" sz="2400">
                <a:ea typeface="HG創英角ﾎﾟｯﾌﾟ体" pitchFamily="49" charset="-128"/>
              </a:rPr>
              <a:t>をつけたい要望があります。</a:t>
            </a:r>
          </a:p>
        </p:txBody>
      </p:sp>
      <p:sp>
        <p:nvSpPr>
          <p:cNvPr id="10244" name="Rectangle 4"/>
          <p:cNvSpPr>
            <a:spLocks noChangeArrowheads="1"/>
          </p:cNvSpPr>
          <p:nvPr/>
        </p:nvSpPr>
        <p:spPr bwMode="auto">
          <a:xfrm>
            <a:off x="755650" y="4005263"/>
            <a:ext cx="7345363" cy="1800225"/>
          </a:xfrm>
          <a:prstGeom prst="rect">
            <a:avLst/>
          </a:prstGeom>
          <a:noFill/>
          <a:ln w="9525">
            <a:noFill/>
            <a:miter lim="800000"/>
            <a:headEnd/>
            <a:tailEnd/>
          </a:ln>
          <a:effectLst/>
        </p:spPr>
        <p:txBody>
          <a:bodyPr/>
          <a:lstStyle/>
          <a:p>
            <a:pPr marL="342900" indent="-342900">
              <a:spcBef>
                <a:spcPct val="20000"/>
              </a:spcBef>
            </a:pPr>
            <a:r>
              <a:rPr lang="ja-JP" sz="2400">
                <a:ea typeface="HG創英角ﾎﾟｯﾌﾟ体" pitchFamily="49" charset="-128"/>
              </a:rPr>
              <a:t>複写機能をつけた場合に、項目によっては、コピー</a:t>
            </a:r>
          </a:p>
          <a:p>
            <a:pPr marL="342900" indent="-342900">
              <a:spcBef>
                <a:spcPct val="20000"/>
              </a:spcBef>
            </a:pPr>
            <a:r>
              <a:rPr lang="ja-JP" sz="2400">
                <a:ea typeface="HG創英角ﾎﾟｯﾌﾟ体" pitchFamily="49" charset="-128"/>
              </a:rPr>
              <a:t>すると逆に</a:t>
            </a:r>
            <a:r>
              <a:rPr lang="ja-JP" sz="2400">
                <a:solidFill>
                  <a:srgbClr val="008000"/>
                </a:solidFill>
                <a:ea typeface="HG創英角ﾎﾟｯﾌﾟ体" pitchFamily="49" charset="-128"/>
              </a:rPr>
              <a:t>ミス</a:t>
            </a:r>
            <a:r>
              <a:rPr lang="ja-JP" sz="2400">
                <a:ea typeface="HG創英角ﾎﾟｯﾌﾟ体" pitchFamily="49" charset="-128"/>
              </a:rPr>
              <a:t>が発生することが起こりえます。</a:t>
            </a:r>
          </a:p>
          <a:p>
            <a:pPr marL="342900" indent="-342900">
              <a:spcBef>
                <a:spcPct val="20000"/>
              </a:spcBef>
            </a:pPr>
            <a:r>
              <a:rPr lang="ja-JP" sz="2400">
                <a:solidFill>
                  <a:srgbClr val="FF0000"/>
                </a:solidFill>
                <a:ea typeface="HG創英角ﾎﾟｯﾌﾟ体" pitchFamily="49" charset="-128"/>
              </a:rPr>
              <a:t>よって、わざと手入力させる項目を設けるかどうか</a:t>
            </a:r>
          </a:p>
          <a:p>
            <a:pPr marL="342900" indent="-342900">
              <a:spcBef>
                <a:spcPct val="20000"/>
              </a:spcBef>
            </a:pPr>
            <a:r>
              <a:rPr lang="ja-JP" sz="2400">
                <a:solidFill>
                  <a:srgbClr val="FF0000"/>
                </a:solidFill>
                <a:ea typeface="HG創英角ﾎﾟｯﾌﾟ体" pitchFamily="49" charset="-128"/>
              </a:rPr>
              <a:t>ユーザーと確認する必要があります。</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WordArt 2" descr="ドラえもんの世界をオブジェクト指向で"/>
          <p:cNvSpPr>
            <a:spLocks noChangeArrowheads="1" noChangeShapeType="1"/>
          </p:cNvSpPr>
          <p:nvPr/>
        </p:nvSpPr>
        <p:spPr bwMode="auto">
          <a:xfrm>
            <a:off x="1547813" y="836613"/>
            <a:ext cx="6048375" cy="1438275"/>
          </a:xfrm>
          <a:prstGeom prst="rect">
            <a:avLst/>
          </a:prstGeom>
        </p:spPr>
        <p:txBody>
          <a:bodyPr wrap="none" fromWordArt="1">
            <a:prstTxWarp prst="textPlain">
              <a:avLst>
                <a:gd name="adj" fmla="val 50000"/>
              </a:avLst>
            </a:prstTxWarp>
          </a:bodyPr>
          <a:lstStyle/>
          <a:p>
            <a:pPr algn="ctr"/>
            <a:r>
              <a:rPr lang="ja-JP" altLang="en-US" sz="6000" kern="10" spc="1201">
                <a:ln w="25400"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ユーザーのコンピュータ操作</a:t>
            </a:r>
          </a:p>
          <a:p>
            <a:pPr algn="ctr"/>
            <a:r>
              <a:rPr lang="ja-JP" altLang="en-US" sz="6000" kern="10" spc="1201">
                <a:ln w="25400"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の熟練度の考慮</a:t>
            </a:r>
          </a:p>
        </p:txBody>
      </p:sp>
      <p:sp>
        <p:nvSpPr>
          <p:cNvPr id="11267" name="Rectangle 3"/>
          <p:cNvSpPr>
            <a:spLocks noChangeArrowheads="1"/>
          </p:cNvSpPr>
          <p:nvPr/>
        </p:nvSpPr>
        <p:spPr bwMode="auto">
          <a:xfrm>
            <a:off x="611188" y="2492375"/>
            <a:ext cx="8066087" cy="3313113"/>
          </a:xfrm>
          <a:prstGeom prst="rect">
            <a:avLst/>
          </a:prstGeom>
          <a:noFill/>
          <a:ln w="9525">
            <a:noFill/>
            <a:miter lim="800000"/>
            <a:headEnd/>
            <a:tailEnd/>
          </a:ln>
          <a:effectLst/>
        </p:spPr>
        <p:txBody>
          <a:bodyPr/>
          <a:lstStyle/>
          <a:p>
            <a:pPr marL="342900" indent="-342900">
              <a:spcBef>
                <a:spcPct val="20000"/>
              </a:spcBef>
            </a:pPr>
            <a:r>
              <a:rPr lang="ja-JP" sz="2000">
                <a:ea typeface="HG創英角ﾎﾟｯﾌﾟ体" pitchFamily="49" charset="-128"/>
              </a:rPr>
              <a:t>マウス操作に重点をおくか、キーボード入力に重点をおくかなどに</a:t>
            </a:r>
          </a:p>
          <a:p>
            <a:pPr marL="342900" indent="-342900">
              <a:spcBef>
                <a:spcPct val="20000"/>
              </a:spcBef>
            </a:pPr>
            <a:r>
              <a:rPr lang="ja-JP" sz="2000">
                <a:ea typeface="HG創英角ﾎﾟｯﾌﾟ体" pitchFamily="49" charset="-128"/>
              </a:rPr>
              <a:t>より、ユーザインターフェイスが違ってくるため、画面設計をする</a:t>
            </a:r>
          </a:p>
          <a:p>
            <a:pPr marL="342900" indent="-342900">
              <a:spcBef>
                <a:spcPct val="20000"/>
              </a:spcBef>
            </a:pPr>
            <a:r>
              <a:rPr lang="ja-JP" sz="2000">
                <a:ea typeface="HG創英角ﾎﾟｯﾌﾟ体" pitchFamily="49" charset="-128"/>
              </a:rPr>
              <a:t>上で考慮が必要です。</a:t>
            </a:r>
          </a:p>
          <a:p>
            <a:pPr marL="342900" indent="-342900">
              <a:spcBef>
                <a:spcPct val="20000"/>
              </a:spcBef>
            </a:pPr>
            <a:r>
              <a:rPr lang="ja-JP" sz="2000">
                <a:ea typeface="HG創英角ﾎﾟｯﾌﾟ体" pitchFamily="49" charset="-128"/>
              </a:rPr>
              <a:t>画面設計に入る前に、ユーザーに確認しておく必要があります。</a:t>
            </a:r>
          </a:p>
          <a:p>
            <a:pPr marL="342900" indent="-342900">
              <a:spcBef>
                <a:spcPct val="20000"/>
              </a:spcBef>
            </a:pPr>
            <a:endParaRPr lang="ja-JP" sz="2000">
              <a:ea typeface="HG創英角ﾎﾟｯﾌﾟ体" pitchFamily="49" charset="-128"/>
            </a:endParaRPr>
          </a:p>
          <a:p>
            <a:pPr marL="342900" indent="-342900">
              <a:spcBef>
                <a:spcPct val="20000"/>
              </a:spcBef>
            </a:pPr>
            <a:r>
              <a:rPr lang="ja-JP" sz="2000">
                <a:ea typeface="HG創英角ﾎﾟｯﾌﾟ体" pitchFamily="49" charset="-128"/>
              </a:rPr>
              <a:t>キーボード入力に重点をおいている場合、チェックボックスや</a:t>
            </a:r>
          </a:p>
          <a:p>
            <a:pPr marL="342900" indent="-342900">
              <a:spcBef>
                <a:spcPct val="20000"/>
              </a:spcBef>
            </a:pPr>
            <a:r>
              <a:rPr lang="ja-JP" sz="2000">
                <a:ea typeface="HG創英角ﾎﾟｯﾌﾟ体" pitchFamily="49" charset="-128"/>
              </a:rPr>
              <a:t>オプションボタン</a:t>
            </a:r>
            <a:r>
              <a:rPr lang="en-US" sz="2000">
                <a:ea typeface="HG創英角ﾎﾟｯﾌﾟ体" pitchFamily="49" charset="-128"/>
              </a:rPr>
              <a:t>(</a:t>
            </a:r>
            <a:r>
              <a:rPr lang="ja-JP" sz="2000">
                <a:ea typeface="HG創英角ﾎﾟｯﾌﾟ体" pitchFamily="49" charset="-128"/>
              </a:rPr>
              <a:t>ラジオボタン</a:t>
            </a:r>
            <a:r>
              <a:rPr lang="en-US" sz="2000">
                <a:ea typeface="HG創英角ﾎﾟｯﾌﾟ体" pitchFamily="49" charset="-128"/>
              </a:rPr>
              <a:t>)</a:t>
            </a:r>
            <a:r>
              <a:rPr lang="ja-JP" sz="2000">
                <a:ea typeface="HG創英角ﾎﾟｯﾌﾟ体" pitchFamily="49" charset="-128"/>
              </a:rPr>
              <a:t>やコンボボックスなどの入力方法</a:t>
            </a:r>
          </a:p>
          <a:p>
            <a:pPr marL="342900" indent="-342900">
              <a:spcBef>
                <a:spcPct val="20000"/>
              </a:spcBef>
            </a:pPr>
            <a:r>
              <a:rPr lang="ja-JP" sz="2000">
                <a:ea typeface="HG創英角ﾎﾟｯﾌﾟ体" pitchFamily="49" charset="-128"/>
              </a:rPr>
              <a:t>を工夫する、または使用しないなどの考慮が必要になります。</a:t>
            </a:r>
          </a:p>
          <a:p>
            <a:pPr marL="342900" indent="-342900">
              <a:spcBef>
                <a:spcPct val="20000"/>
              </a:spcBef>
            </a:pPr>
            <a:r>
              <a:rPr lang="ja-JP" sz="1600">
                <a:solidFill>
                  <a:schemeClr val="accent2"/>
                </a:solidFill>
                <a:ea typeface="HG創英角ﾎﾟｯﾌﾟ体" pitchFamily="49" charset="-128"/>
              </a:rPr>
              <a:t>（全ての画面に対して行う必要はなく、個々の画面対応でもいいはずです。）</a:t>
            </a:r>
          </a:p>
        </p:txBody>
      </p:sp>
    </p:spTree>
  </p:cSld>
  <p:clrMapOvr>
    <a:masterClrMapping/>
  </p:clrMapOvr>
</p:sld>
</file>

<file path=ppt/theme/theme1.xml><?xml version="1.0" encoding="utf-8"?>
<a:theme xmlns:a="http://schemas.openxmlformats.org/drawingml/2006/main" name="スライドマスタT10">
  <a:themeElements>
    <a:clrScheme name="スライドマスタT10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スライドマスタT10">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ja-JP" sz="1800" b="0" i="0" u="none" strike="noStrike" cap="none" normalizeH="0" baseline="0" smtClean="0">
            <a:ln>
              <a:noFill/>
            </a:ln>
            <a:solidFill>
              <a:schemeClr val="tx1"/>
            </a:solidFill>
            <a:effectLst/>
            <a:latin typeface="Arial" pitchFamily="34" charset="0"/>
            <a:ea typeface="ＭＳ Ｐゴシック" pitchFamily="5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ja-JP" sz="1800" b="0" i="0" u="none" strike="noStrike" cap="none" normalizeH="0" baseline="0" smtClean="0">
            <a:ln>
              <a:noFill/>
            </a:ln>
            <a:solidFill>
              <a:schemeClr val="tx1"/>
            </a:solidFill>
            <a:effectLst/>
            <a:latin typeface="Arial" pitchFamily="34" charset="0"/>
            <a:ea typeface="ＭＳ Ｐゴシック" pitchFamily="50" charset="-128"/>
          </a:defRPr>
        </a:defPPr>
      </a:lstStyle>
    </a:lnDef>
  </a:objectDefaults>
  <a:extraClrSchemeLst>
    <a:extraClrScheme>
      <a:clrScheme name="スライドマスタT10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スライドマスタT10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スライドマスタT10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スライドマスタT10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スライドマスタT10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スライドマスタT10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スライドマスタT10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スライドマスタT10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スライドマスタT10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スライドマスタT10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スライドマスタT10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スライドマスタT10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148</TotalTime>
  <Pages>0</Pages>
  <Words>1782</Words>
  <Characters>0</Characters>
  <Application>Microsoft Office PowerPoint</Application>
  <DocSecurity>0</DocSecurity>
  <PresentationFormat>画面に合わせる (4:3)</PresentationFormat>
  <Lines>0</Lines>
  <Paragraphs>453</Paragraphs>
  <Slides>52</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52</vt:i4>
      </vt:variant>
    </vt:vector>
  </HeadingPairs>
  <TitlesOfParts>
    <vt:vector size="61" baseType="lpstr">
      <vt:lpstr>Arial</vt:lpstr>
      <vt:lpstr>ＭＳ Ｐゴシック</vt:lpstr>
      <vt:lpstr>Wingdings</vt:lpstr>
      <vt:lpstr>Calibri</vt:lpstr>
      <vt:lpstr>ＭＳ Ｐ明朝</vt:lpstr>
      <vt:lpstr>HG創英角ﾎﾟｯﾌﾟ体</vt:lpstr>
      <vt:lpstr>HGS創英角ﾎﾟｯﾌﾟ体</vt:lpstr>
      <vt:lpstr>HGP創英角ﾎﾟｯﾌﾟ体</vt:lpstr>
      <vt:lpstr>スライドマスタT10</vt:lpstr>
      <vt:lpstr>スライド 1</vt:lpstr>
      <vt:lpstr>スライド 2</vt:lpstr>
      <vt:lpstr>スライド 3</vt:lpstr>
      <vt:lpstr>スライド 4</vt:lpstr>
      <vt:lpstr>スライド 5</vt:lpstr>
      <vt:lpstr>スライド 6</vt:lpstr>
      <vt:lpstr>スライド 7</vt:lpstr>
      <vt:lpstr>スライド 8</vt:lpstr>
      <vt:lpstr>スライド 9</vt:lpstr>
      <vt:lpstr>スライド 10</vt:lpstr>
      <vt:lpstr>スライド 11</vt:lpstr>
      <vt:lpstr>スライド 12</vt:lpstr>
      <vt:lpstr>スライド 13</vt:lpstr>
      <vt:lpstr>スライド 14</vt:lpstr>
      <vt:lpstr>スライド 15</vt:lpstr>
      <vt:lpstr>スライド 16</vt:lpstr>
      <vt:lpstr>スライド 17</vt:lpstr>
      <vt:lpstr>スライド 18</vt:lpstr>
      <vt:lpstr>スライド 19</vt:lpstr>
      <vt:lpstr>スライド 20</vt:lpstr>
      <vt:lpstr>スライド 21</vt:lpstr>
      <vt:lpstr>スライド 22</vt:lpstr>
      <vt:lpstr>スライド 23</vt:lpstr>
      <vt:lpstr>スライド 24</vt:lpstr>
      <vt:lpstr>スライド 25</vt:lpstr>
      <vt:lpstr>スライド 26</vt:lpstr>
      <vt:lpstr>スライド 27</vt:lpstr>
      <vt:lpstr>スライド 28</vt:lpstr>
      <vt:lpstr>スライド 29</vt:lpstr>
      <vt:lpstr>スライド 30</vt:lpstr>
      <vt:lpstr>スライド 31</vt:lpstr>
      <vt:lpstr>スライド 32</vt:lpstr>
      <vt:lpstr>スライド 33</vt:lpstr>
      <vt:lpstr>スライド 34</vt:lpstr>
      <vt:lpstr>スライド 35</vt:lpstr>
      <vt:lpstr>スライド 36</vt:lpstr>
      <vt:lpstr>スライド 37</vt:lpstr>
      <vt:lpstr>スライド 38</vt:lpstr>
      <vt:lpstr>スライド 39</vt:lpstr>
      <vt:lpstr>スライド 40</vt:lpstr>
      <vt:lpstr>スライド 41</vt:lpstr>
      <vt:lpstr>スライド 42</vt:lpstr>
      <vt:lpstr>スライド 43</vt:lpstr>
      <vt:lpstr>スライド 44</vt:lpstr>
      <vt:lpstr>スライド 45</vt:lpstr>
      <vt:lpstr>スライド 46</vt:lpstr>
      <vt:lpstr>スライド 47</vt:lpstr>
      <vt:lpstr>スライド 48</vt:lpstr>
      <vt:lpstr>スライド 49</vt:lpstr>
      <vt:lpstr>スライド 50</vt:lpstr>
      <vt:lpstr>スライド 51</vt:lpstr>
      <vt:lpstr>スライド 52</vt:lpstr>
    </vt:vector>
  </TitlesOfParts>
  <Manager/>
  <Company/>
  <LinksUpToDate>false</LinksUpToDate>
  <CharactersWithSpaces>0</CharactersWithSpaces>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設計時の見落とし</dc:title>
  <dc:subject/>
  <dc:creator>やじゅ</dc:creator>
  <cp:keywords/>
  <dc:description/>
  <cp:lastModifiedBy>眞鍋</cp:lastModifiedBy>
  <cp:revision>24</cp:revision>
  <cp:lastPrinted>1899-12-30T00:00:00Z</cp:lastPrinted>
  <dcterms:created xsi:type="dcterms:W3CDTF">2007-07-25T12:30:42Z</dcterms:created>
  <dcterms:modified xsi:type="dcterms:W3CDTF">2008-09-12T02:45:02Z</dcterms:modified>
  <cp:category/>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