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6"/>
  </p:notesMasterIdLst>
  <p:handoutMasterIdLst>
    <p:handoutMasterId r:id="rId17"/>
  </p:handoutMasterIdLst>
  <p:sldIdLst>
    <p:sldId id="265" r:id="rId2"/>
    <p:sldId id="266" r:id="rId3"/>
    <p:sldId id="268" r:id="rId4"/>
    <p:sldId id="269" r:id="rId5"/>
    <p:sldId id="279" r:id="rId6"/>
    <p:sldId id="280" r:id="rId7"/>
    <p:sldId id="267" r:id="rId8"/>
    <p:sldId id="270" r:id="rId9"/>
    <p:sldId id="275" r:id="rId10"/>
    <p:sldId id="271" r:id="rId11"/>
    <p:sldId id="272" r:id="rId12"/>
    <p:sldId id="274" r:id="rId13"/>
    <p:sldId id="273" r:id="rId14"/>
    <p:sldId id="277" r:id="rId15"/>
  </p:sldIdLst>
  <p:sldSz cx="9144000" cy="6858000" type="screen4x3"/>
  <p:notesSz cx="6888163" cy="10020300"/>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100" d="100"/>
          <a:sy n="100" d="100"/>
        </p:scale>
        <p:origin x="-192"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2985466" cy="501419"/>
          </a:xfrm>
          <a:prstGeom prst="rect">
            <a:avLst/>
          </a:prstGeom>
        </p:spPr>
        <p:txBody>
          <a:bodyPr vert="horz" lIns="93122" tIns="46561" rIns="93122" bIns="46561"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901074" y="0"/>
            <a:ext cx="2985465" cy="501419"/>
          </a:xfrm>
          <a:prstGeom prst="rect">
            <a:avLst/>
          </a:prstGeom>
        </p:spPr>
        <p:txBody>
          <a:bodyPr vert="horz" lIns="93122" tIns="46561" rIns="93122" bIns="46561" rtlCol="0"/>
          <a:lstStyle>
            <a:lvl1pPr algn="r">
              <a:defRPr sz="1200"/>
            </a:lvl1pPr>
          </a:lstStyle>
          <a:p>
            <a:fld id="{80CDAF51-58D5-4818-8947-A446DB85FB95}" type="datetimeFigureOut">
              <a:rPr kumimoji="1" lang="ja-JP" altLang="en-US" smtClean="0"/>
              <a:pPr/>
              <a:t>2008/9/12</a:t>
            </a:fld>
            <a:endParaRPr kumimoji="1" lang="ja-JP" altLang="en-US"/>
          </a:p>
        </p:txBody>
      </p:sp>
      <p:sp>
        <p:nvSpPr>
          <p:cNvPr id="4" name="フッター プレースホルダ 3"/>
          <p:cNvSpPr>
            <a:spLocks noGrp="1"/>
          </p:cNvSpPr>
          <p:nvPr>
            <p:ph type="ftr" sz="quarter" idx="2"/>
          </p:nvPr>
        </p:nvSpPr>
        <p:spPr>
          <a:xfrm>
            <a:off x="1" y="9517269"/>
            <a:ext cx="2985466" cy="501418"/>
          </a:xfrm>
          <a:prstGeom prst="rect">
            <a:avLst/>
          </a:prstGeom>
        </p:spPr>
        <p:txBody>
          <a:bodyPr vert="horz" lIns="93122" tIns="46561" rIns="93122" bIns="46561"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901074" y="9517269"/>
            <a:ext cx="2985465" cy="501418"/>
          </a:xfrm>
          <a:prstGeom prst="rect">
            <a:avLst/>
          </a:prstGeom>
        </p:spPr>
        <p:txBody>
          <a:bodyPr vert="horz" lIns="93122" tIns="46561" rIns="93122" bIns="46561" rtlCol="0" anchor="b"/>
          <a:lstStyle>
            <a:lvl1pPr algn="r">
              <a:defRPr sz="1200"/>
            </a:lvl1pPr>
          </a:lstStyle>
          <a:p>
            <a:fld id="{5AD26C9E-5D12-4016-AE4D-8766708A2EB4}"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2985466" cy="501419"/>
          </a:xfrm>
          <a:prstGeom prst="rect">
            <a:avLst/>
          </a:prstGeom>
        </p:spPr>
        <p:txBody>
          <a:bodyPr vert="horz" lIns="93122" tIns="46561" rIns="93122" bIns="46561" rtlCol="0"/>
          <a:lstStyle>
            <a:lvl1pPr algn="l">
              <a:defRPr sz="1200"/>
            </a:lvl1pPr>
          </a:lstStyle>
          <a:p>
            <a:endParaRPr kumimoji="1" lang="ja-JP" altLang="en-US"/>
          </a:p>
        </p:txBody>
      </p:sp>
      <p:sp>
        <p:nvSpPr>
          <p:cNvPr id="3" name="日付プレースホルダ 2"/>
          <p:cNvSpPr>
            <a:spLocks noGrp="1"/>
          </p:cNvSpPr>
          <p:nvPr>
            <p:ph type="dt" idx="1"/>
          </p:nvPr>
        </p:nvSpPr>
        <p:spPr>
          <a:xfrm>
            <a:off x="3901074" y="0"/>
            <a:ext cx="2985465" cy="501419"/>
          </a:xfrm>
          <a:prstGeom prst="rect">
            <a:avLst/>
          </a:prstGeom>
        </p:spPr>
        <p:txBody>
          <a:bodyPr vert="horz" lIns="93122" tIns="46561" rIns="93122" bIns="46561" rtlCol="0"/>
          <a:lstStyle>
            <a:lvl1pPr algn="r">
              <a:defRPr sz="1200"/>
            </a:lvl1pPr>
          </a:lstStyle>
          <a:p>
            <a:fld id="{5B3C5432-9B07-48EE-A2E3-DE7F89C8A23D}" type="datetimeFigureOut">
              <a:rPr kumimoji="1" lang="ja-JP" altLang="en-US" smtClean="0"/>
              <a:pPr/>
              <a:t>2008/9/12</a:t>
            </a:fld>
            <a:endParaRPr kumimoji="1" lang="ja-JP" altLang="en-US"/>
          </a:p>
        </p:txBody>
      </p:sp>
      <p:sp>
        <p:nvSpPr>
          <p:cNvPr id="4" name="スライド イメージ プレースホルダ 3"/>
          <p:cNvSpPr>
            <a:spLocks noGrp="1" noRot="1" noChangeAspect="1"/>
          </p:cNvSpPr>
          <p:nvPr>
            <p:ph type="sldImg" idx="2"/>
          </p:nvPr>
        </p:nvSpPr>
        <p:spPr>
          <a:xfrm>
            <a:off x="938213" y="750888"/>
            <a:ext cx="5011737" cy="3759200"/>
          </a:xfrm>
          <a:prstGeom prst="rect">
            <a:avLst/>
          </a:prstGeom>
          <a:noFill/>
          <a:ln w="12700">
            <a:solidFill>
              <a:prstClr val="black"/>
            </a:solidFill>
          </a:ln>
        </p:spPr>
        <p:txBody>
          <a:bodyPr vert="horz" lIns="93122" tIns="46561" rIns="93122" bIns="46561" rtlCol="0" anchor="ctr"/>
          <a:lstStyle/>
          <a:p>
            <a:endParaRPr lang="ja-JP" altLang="en-US"/>
          </a:p>
        </p:txBody>
      </p:sp>
      <p:sp>
        <p:nvSpPr>
          <p:cNvPr id="5" name="ノート プレースホルダ 4"/>
          <p:cNvSpPr>
            <a:spLocks noGrp="1"/>
          </p:cNvSpPr>
          <p:nvPr>
            <p:ph type="body" sz="quarter" idx="3"/>
          </p:nvPr>
        </p:nvSpPr>
        <p:spPr>
          <a:xfrm>
            <a:off x="688330" y="4759441"/>
            <a:ext cx="5511505" cy="4509538"/>
          </a:xfrm>
          <a:prstGeom prst="rect">
            <a:avLst/>
          </a:prstGeom>
        </p:spPr>
        <p:txBody>
          <a:bodyPr vert="horz" lIns="93122" tIns="46561" rIns="93122" bIns="46561"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1" y="9517269"/>
            <a:ext cx="2985466" cy="501418"/>
          </a:xfrm>
          <a:prstGeom prst="rect">
            <a:avLst/>
          </a:prstGeom>
        </p:spPr>
        <p:txBody>
          <a:bodyPr vert="horz" lIns="93122" tIns="46561" rIns="93122" bIns="46561"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901074" y="9517269"/>
            <a:ext cx="2985465" cy="501418"/>
          </a:xfrm>
          <a:prstGeom prst="rect">
            <a:avLst/>
          </a:prstGeom>
        </p:spPr>
        <p:txBody>
          <a:bodyPr vert="horz" lIns="93122" tIns="46561" rIns="93122" bIns="46561" rtlCol="0" anchor="b"/>
          <a:lstStyle>
            <a:lvl1pPr algn="r">
              <a:defRPr sz="1200"/>
            </a:lvl1pPr>
          </a:lstStyle>
          <a:p>
            <a:fld id="{0D7189C3-70FD-45C8-AA34-3D07BFDF182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defTabSz="931225">
              <a:defRPr/>
            </a:pPr>
            <a:r>
              <a:rPr kumimoji="1" lang="ja-JP" altLang="en-US" dirty="0" smtClean="0"/>
              <a:t>これからお見せするスクリプトは主にコマンドレット組み合わせ</a:t>
            </a:r>
            <a:r>
              <a:rPr kumimoji="1" lang="en-US" altLang="ja-JP" dirty="0" smtClean="0"/>
              <a:t>1</a:t>
            </a:r>
            <a:r>
              <a:rPr kumimoji="1" lang="ja-JP" altLang="en-US" dirty="0" smtClean="0"/>
              <a:t>～</a:t>
            </a:r>
            <a:r>
              <a:rPr kumimoji="1" lang="en-US" altLang="ja-JP" dirty="0" smtClean="0"/>
              <a:t>6</a:t>
            </a:r>
            <a:r>
              <a:rPr kumimoji="1" lang="ja-JP" altLang="en-US" dirty="0" smtClean="0"/>
              <a:t>を用いています。あとの構文は</a:t>
            </a:r>
            <a:r>
              <a:rPr kumimoji="1" lang="en-US" altLang="ja-JP" dirty="0" smtClean="0"/>
              <a:t>C#</a:t>
            </a:r>
            <a:r>
              <a:rPr kumimoji="1" lang="ja-JP" altLang="en-US" dirty="0" err="1" smtClean="0"/>
              <a:t>のような</a:t>
            </a:r>
            <a:r>
              <a:rPr kumimoji="1" lang="ja-JP" altLang="en-US" dirty="0" smtClean="0"/>
              <a:t>プログラミング言語とそれほど変わりません。</a:t>
            </a:r>
          </a:p>
          <a:p>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12</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dirty="0" smtClean="0"/>
              <a:t>マスタ タイトルの書式設定</a:t>
            </a:r>
            <a:endParaRPr lang="ja-JP" altLang="en-US" dirty="0"/>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dirty="0"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 descr="C:\Users\localnaka\Desktop\3.png"/>
          <p:cNvPicPr>
            <a:picLocks noChangeAspect="1" noChangeArrowheads="1"/>
          </p:cNvPicPr>
          <p:nvPr/>
        </p:nvPicPr>
        <p:blipFill>
          <a:blip r:embed="rId14"/>
          <a:srcRect/>
          <a:stretch>
            <a:fillRect/>
          </a:stretch>
        </p:blipFill>
        <p:spPr bwMode="auto">
          <a:xfrm>
            <a:off x="357158" y="285728"/>
            <a:ext cx="8286808" cy="5709181"/>
          </a:xfrm>
          <a:prstGeom prst="rect">
            <a:avLst/>
          </a:prstGeom>
          <a:noFill/>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a:t>
            </a:r>
            <a:r>
              <a:rPr kumimoji="0" lang="ja-JP" altLang="en-US" sz="2300" dirty="0" smtClean="0">
                <a:solidFill>
                  <a:schemeClr val="tx2"/>
                </a:solidFill>
                <a:ea typeface="ＭＳ Ｐゴシック" pitchFamily="50" charset="-128"/>
              </a:rPr>
              <a:t>大阪勉強会 </a:t>
            </a:r>
            <a:r>
              <a:rPr kumimoji="0" lang="en-US" altLang="ja-JP" sz="2300" dirty="0" smtClean="0">
                <a:solidFill>
                  <a:schemeClr val="tx2"/>
                </a:solidFill>
                <a:ea typeface="ＭＳ Ｐゴシック" pitchFamily="50" charset="-128"/>
              </a:rPr>
              <a:t>#17</a:t>
            </a:r>
            <a:endParaRPr kumimoji="0" lang="en-US" altLang="ja-JP" sz="2300" dirty="0">
              <a:solidFill>
                <a:schemeClr val="tx2"/>
              </a:solidFill>
              <a:ea typeface="ＭＳ Ｐゴシック" pitchFamily="50" charset="-128"/>
            </a:endParaRPr>
          </a:p>
        </p:txBody>
      </p:sp>
      <p:pic>
        <p:nvPicPr>
          <p:cNvPr id="10" name="Picture 2" descr="C:\Users\localnaka\Desktop\名称未設定1.png"/>
          <p:cNvPicPr>
            <a:picLocks noChangeAspect="1" noChangeArrowheads="1"/>
          </p:cNvPicPr>
          <p:nvPr/>
        </p:nvPicPr>
        <p:blipFill>
          <a:blip r:embed="rId15"/>
          <a:srcRect/>
          <a:stretch>
            <a:fillRect/>
          </a:stretch>
        </p:blipFill>
        <p:spPr bwMode="auto">
          <a:xfrm>
            <a:off x="428596" y="6165056"/>
            <a:ext cx="1643074" cy="572951"/>
          </a:xfrm>
          <a:prstGeom prst="rect">
            <a:avLst/>
          </a:prstGeom>
          <a:noFill/>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hyperlink" Target="http://d.hatena.ne.jp/newpops/" TargetMode="External"/><Relationship Id="rId2" Type="http://schemas.openxmlformats.org/officeDocument/2006/relationships/hyperlink" Target="http://www.microsoft.com/japan/technet/scriptcenter/hubs/msh.mspx" TargetMode="External"/><Relationship Id="rId1" Type="http://schemas.openxmlformats.org/officeDocument/2006/relationships/slideLayout" Target="../slideLayouts/slideLayout12.xml"/><Relationship Id="rId6" Type="http://schemas.openxmlformats.org/officeDocument/2006/relationships/hyperlink" Target="http://blogs.wankuma.com/mutaguchi/" TargetMode="External"/><Relationship Id="rId5" Type="http://schemas.openxmlformats.org/officeDocument/2006/relationships/hyperlink" Target="http://www.roy.hi-ho.ne.jp/mutaguchi/powershell/" TargetMode="External"/><Relationship Id="rId4" Type="http://schemas.openxmlformats.org/officeDocument/2006/relationships/hyperlink" Target="http://blogs.technet.com/stanabe/default.aspx"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8.png"/><Relationship Id="rId2" Type="http://schemas.openxmlformats.org/officeDocument/2006/relationships/hyperlink" Target="http://www.windows-world.jp/" TargetMode="External"/><Relationship Id="rId1" Type="http://schemas.openxmlformats.org/officeDocument/2006/relationships/slideLayout" Target="../slideLayouts/slideLayout1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body" idx="1"/>
          </p:nvPr>
        </p:nvSpPr>
        <p:spPr/>
        <p:txBody>
          <a:bodyPr/>
          <a:lstStyle/>
          <a:p>
            <a:pPr algn="ctr">
              <a:buNone/>
            </a:pPr>
            <a:endParaRPr lang="en-US" altLang="ja-JP" sz="2000" dirty="0" smtClean="0"/>
          </a:p>
          <a:p>
            <a:pPr algn="ctr">
              <a:buNone/>
            </a:pPr>
            <a:r>
              <a:rPr lang="en-US" altLang="ja-JP" sz="4400" dirty="0" smtClean="0"/>
              <a:t>Windows </a:t>
            </a:r>
            <a:r>
              <a:rPr lang="en-US" altLang="ja-JP" sz="4400" dirty="0" err="1" smtClean="0"/>
              <a:t>PowerShell</a:t>
            </a:r>
            <a:endParaRPr lang="en-US" altLang="ja-JP" sz="4400" dirty="0" smtClean="0"/>
          </a:p>
          <a:p>
            <a:pPr algn="ctr">
              <a:buNone/>
            </a:pPr>
            <a:r>
              <a:rPr lang="ja-JP" altLang="en-US" sz="4400" dirty="0" smtClean="0"/>
              <a:t>ステップアップ講座</a:t>
            </a:r>
            <a:endParaRPr lang="en-US" altLang="ja-JP" sz="4400" dirty="0" smtClean="0"/>
          </a:p>
          <a:p>
            <a:pPr algn="ctr">
              <a:buNone/>
            </a:pPr>
            <a:endParaRPr lang="en-US" altLang="ja-JP" sz="4400" dirty="0" smtClean="0"/>
          </a:p>
          <a:p>
            <a:pPr algn="ctr">
              <a:buNone/>
            </a:pPr>
            <a:r>
              <a:rPr lang="en-US" altLang="ja-JP" dirty="0" smtClean="0"/>
              <a:t>by </a:t>
            </a:r>
            <a:r>
              <a:rPr lang="ja-JP" altLang="en-US" dirty="0" smtClean="0"/>
              <a:t>むたぐち（牟田口大介）</a:t>
            </a:r>
            <a:endParaRPr lang="en-US" altLang="ja-JP" dirty="0" smtClean="0"/>
          </a:p>
          <a:p>
            <a:pPr algn="ctr">
              <a:buNone/>
            </a:pPr>
            <a:r>
              <a:rPr lang="en-US" altLang="ja-JP" sz="2400" dirty="0" smtClean="0"/>
              <a:t>Microsoft MVP</a:t>
            </a:r>
          </a:p>
          <a:p>
            <a:pPr algn="ctr">
              <a:buNone/>
            </a:pPr>
            <a:r>
              <a:rPr lang="en-US" altLang="ja-JP" sz="2400" dirty="0" smtClean="0"/>
              <a:t>for </a:t>
            </a:r>
            <a:r>
              <a:rPr lang="en-US" sz="2400" dirty="0" smtClean="0"/>
              <a:t>Data Center Management </a:t>
            </a:r>
            <a:r>
              <a:rPr lang="en-US" altLang="ja-JP" sz="2400" dirty="0" smtClean="0"/>
              <a:t>- </a:t>
            </a:r>
          </a:p>
          <a:p>
            <a:pPr algn="ctr">
              <a:buNone/>
            </a:pPr>
            <a:r>
              <a:rPr lang="en-US" altLang="ja-JP" sz="2400" dirty="0" smtClean="0"/>
              <a:t>Admin Frameworks </a:t>
            </a:r>
            <a:endParaRPr lang="ja-JP" altLang="ja-JP" sz="2400" dirty="0" smtClean="0"/>
          </a:p>
        </p:txBody>
      </p:sp>
      <p:pic>
        <p:nvPicPr>
          <p:cNvPr id="4" name="Picture 3" descr="D:\document\MVP\MVP Logo Kit\MVP_FullColor_ForScreen.png"/>
          <p:cNvPicPr>
            <a:picLocks noChangeAspect="1" noChangeArrowheads="1"/>
          </p:cNvPicPr>
          <p:nvPr/>
        </p:nvPicPr>
        <p:blipFill>
          <a:blip r:embed="rId2" cstate="print"/>
          <a:srcRect/>
          <a:stretch>
            <a:fillRect/>
          </a:stretch>
        </p:blipFill>
        <p:spPr bwMode="auto">
          <a:xfrm>
            <a:off x="7572396" y="4143380"/>
            <a:ext cx="864821" cy="135732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コマンドレットの組み合わせ　基本編</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sz="2800" dirty="0" smtClean="0"/>
              <a:t>コマンドレットは単体で使ってもいいが、組み合わせて使うとよりおいしい。</a:t>
            </a:r>
            <a:endParaRPr kumimoji="1" lang="en-US" altLang="ja-JP" sz="2800" dirty="0" smtClean="0"/>
          </a:p>
          <a:p>
            <a:r>
              <a:rPr lang="ja-JP" altLang="en-US" sz="2800" dirty="0" smtClean="0"/>
              <a:t>組み合わせ方法</a:t>
            </a:r>
            <a:endParaRPr lang="en-US" altLang="ja-JP" sz="2800" dirty="0" smtClean="0"/>
          </a:p>
          <a:p>
            <a:pPr marL="914400" lvl="1" indent="-457200">
              <a:buFont typeface="+mj-lt"/>
              <a:buAutoNum type="arabicPeriod"/>
            </a:pPr>
            <a:r>
              <a:rPr lang="ja-JP" altLang="en-US" sz="2400" dirty="0" smtClean="0"/>
              <a:t>オブジェクトが渡る</a:t>
            </a:r>
            <a:r>
              <a:rPr kumimoji="1" lang="ja-JP" altLang="en-US" sz="2400" dirty="0" smtClean="0"/>
              <a:t>パイプを</a:t>
            </a:r>
            <a:r>
              <a:rPr lang="ja-JP" altLang="en-US" sz="2400" dirty="0" smtClean="0"/>
              <a:t>使いコマンドレットを連結</a:t>
            </a:r>
            <a:endParaRPr lang="en-US" altLang="ja-JP" sz="2400" dirty="0" smtClean="0"/>
          </a:p>
          <a:p>
            <a:pPr lvl="2"/>
            <a:r>
              <a:rPr kumimoji="1" lang="en-US" altLang="ja-JP" sz="2000" dirty="0" smtClean="0"/>
              <a:t>Get-Process | Sort-Object handles | Format-List | Out-Host -paging</a:t>
            </a:r>
          </a:p>
          <a:p>
            <a:pPr marL="914400" lvl="1" indent="-457200">
              <a:buFont typeface="+mj-lt"/>
              <a:buAutoNum type="arabicPeriod"/>
            </a:pPr>
            <a:r>
              <a:rPr lang="ja-JP" altLang="en-US" sz="2400" dirty="0" smtClean="0"/>
              <a:t>変数を使いコマンドレットの戻り値をパラメータに</a:t>
            </a:r>
            <a:endParaRPr lang="en-US" altLang="ja-JP" sz="2400" dirty="0" smtClean="0"/>
          </a:p>
          <a:p>
            <a:pPr lvl="2"/>
            <a:r>
              <a:rPr lang="en-US" altLang="ja-JP" sz="2000" dirty="0" smtClean="0"/>
              <a:t>$name = Read-Host "Input Your Name"</a:t>
            </a:r>
            <a:br>
              <a:rPr lang="en-US" altLang="ja-JP" sz="2000" dirty="0" smtClean="0"/>
            </a:br>
            <a:r>
              <a:rPr lang="en-US" altLang="ja-JP" sz="2000" dirty="0" smtClean="0"/>
              <a:t>Write-Host -object $name</a:t>
            </a:r>
          </a:p>
          <a:p>
            <a:pPr marL="914400" lvl="1" indent="-457200">
              <a:buFont typeface="+mj-lt"/>
              <a:buAutoNum type="arabicPeriod"/>
            </a:pPr>
            <a:r>
              <a:rPr lang="ja-JP" altLang="en-US" sz="2400" dirty="0" smtClean="0"/>
              <a:t>コマンドレットを別の物のパラメータ</a:t>
            </a:r>
            <a:r>
              <a:rPr kumimoji="1" lang="ja-JP" altLang="en-US" sz="2400" dirty="0" smtClean="0"/>
              <a:t>に直接与える</a:t>
            </a:r>
            <a:endParaRPr kumimoji="1" lang="en-US" altLang="ja-JP" sz="2400" dirty="0" smtClean="0"/>
          </a:p>
          <a:p>
            <a:pPr lvl="2"/>
            <a:r>
              <a:rPr lang="en-US" altLang="ja-JP" sz="2000" dirty="0" smtClean="0"/>
              <a:t>Split-Path -path (Get-Location) -leaf</a:t>
            </a:r>
            <a:endParaRPr kumimoji="1" lang="ja-JP" altLang="en-US" sz="2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コマンドレットの組み合わせ　応用編</a:t>
            </a:r>
            <a:endParaRPr kumimoji="1" lang="ja-JP" altLang="en-US" dirty="0"/>
          </a:p>
        </p:txBody>
      </p:sp>
      <p:sp>
        <p:nvSpPr>
          <p:cNvPr id="4" name="テキスト プレースホルダ 2"/>
          <p:cNvSpPr>
            <a:spLocks noGrp="1"/>
          </p:cNvSpPr>
          <p:nvPr>
            <p:ph type="body" idx="1"/>
          </p:nvPr>
        </p:nvSpPr>
        <p:spPr/>
        <p:txBody>
          <a:bodyPr/>
          <a:lstStyle/>
          <a:p>
            <a:r>
              <a:rPr lang="ja-JP" altLang="en-US" sz="2800" dirty="0" smtClean="0"/>
              <a:t>コマンドレットの戻り値が</a:t>
            </a:r>
            <a:r>
              <a:rPr lang="en-US" altLang="ja-JP" sz="2800" dirty="0" smtClean="0"/>
              <a:t>.NET</a:t>
            </a:r>
            <a:r>
              <a:rPr lang="ja-JP" altLang="en-US" sz="2800" dirty="0" smtClean="0"/>
              <a:t>オブジェクトということを意識し、メソッドやプロパティを呼ぶ</a:t>
            </a:r>
            <a:endParaRPr lang="en-US" altLang="ja-JP" sz="2800" dirty="0" smtClean="0"/>
          </a:p>
          <a:p>
            <a:pPr marL="914400" lvl="1" indent="-457200">
              <a:buFont typeface="+mj-lt"/>
              <a:buAutoNum type="arabicPeriod" startAt="4"/>
            </a:pPr>
            <a:r>
              <a:rPr lang="ja-JP" altLang="en-US" sz="2400" dirty="0" smtClean="0"/>
              <a:t>コマンドレットの戻り値のメソッド・プロパティを用いる</a:t>
            </a:r>
            <a:endParaRPr lang="en-US" altLang="ja-JP" sz="2400" dirty="0" smtClean="0"/>
          </a:p>
          <a:p>
            <a:pPr marL="1314450" lvl="2" indent="-457200">
              <a:buNone/>
            </a:pPr>
            <a:r>
              <a:rPr lang="en-US" altLang="ja-JP" sz="2000" dirty="0" smtClean="0"/>
              <a:t>(Get-Date).</a:t>
            </a:r>
            <a:r>
              <a:rPr lang="en-US" altLang="ja-JP" sz="2000" dirty="0" err="1" smtClean="0"/>
              <a:t>AddDays</a:t>
            </a:r>
            <a:r>
              <a:rPr lang="en-US" altLang="ja-JP" sz="2000" dirty="0" smtClean="0"/>
              <a:t>(30)</a:t>
            </a:r>
          </a:p>
          <a:p>
            <a:pPr marL="1314450" lvl="2" indent="-457200">
              <a:buNone/>
            </a:pPr>
            <a:r>
              <a:rPr lang="ja-JP" altLang="en-US" sz="2000" dirty="0" smtClean="0"/>
              <a:t>　　</a:t>
            </a:r>
            <a:r>
              <a:rPr lang="en-US" altLang="ja-JP" sz="2000" dirty="0" smtClean="0"/>
              <a:t>or</a:t>
            </a:r>
          </a:p>
          <a:p>
            <a:pPr marL="1314450" lvl="2" indent="-457200">
              <a:buNone/>
            </a:pPr>
            <a:r>
              <a:rPr lang="en-US" altLang="ja-JP" sz="2000" dirty="0" smtClean="0"/>
              <a:t>$now=Get-Date</a:t>
            </a:r>
          </a:p>
          <a:p>
            <a:pPr marL="1314450" lvl="2" indent="-457200">
              <a:buNone/>
            </a:pPr>
            <a:r>
              <a:rPr lang="en-US" altLang="ja-JP" sz="2000" dirty="0" smtClean="0"/>
              <a:t>$</a:t>
            </a:r>
            <a:r>
              <a:rPr lang="en-US" altLang="ja-JP" sz="2000" dirty="0" err="1" smtClean="0"/>
              <a:t>now.AddDays</a:t>
            </a:r>
            <a:r>
              <a:rPr lang="en-US" altLang="ja-JP" sz="2000" dirty="0" smtClean="0"/>
              <a:t>(30)</a:t>
            </a:r>
            <a:endParaRPr lang="en-US" altLang="ja-JP" sz="2400" dirty="0" smtClean="0"/>
          </a:p>
          <a:p>
            <a:pPr marL="914400" lvl="1" indent="-457200">
              <a:buFont typeface="+mj-lt"/>
              <a:buAutoNum type="arabicPeriod" startAt="4"/>
            </a:pPr>
            <a:r>
              <a:rPr lang="ja-JP" altLang="en-US" sz="2400" dirty="0" smtClean="0"/>
              <a:t>フィルタスクリプトを用いる</a:t>
            </a:r>
            <a:endParaRPr lang="en-US" altLang="ja-JP" sz="2400" dirty="0" smtClean="0"/>
          </a:p>
          <a:p>
            <a:pPr marL="1314450" lvl="2" indent="-457200">
              <a:buNone/>
            </a:pPr>
            <a:r>
              <a:rPr lang="en-US" altLang="ja-JP" sz="2000" dirty="0" smtClean="0"/>
              <a:t>Get-</a:t>
            </a:r>
            <a:r>
              <a:rPr lang="en-US" altLang="ja-JP" sz="2000" dirty="0" err="1" smtClean="0"/>
              <a:t>ChildItem</a:t>
            </a:r>
            <a:r>
              <a:rPr lang="en-US" altLang="ja-JP" sz="2000" dirty="0" smtClean="0"/>
              <a:t> *.ps1 | Where-Object {$_.Length -</a:t>
            </a:r>
            <a:r>
              <a:rPr lang="en-US" altLang="ja-JP" sz="2000" dirty="0" err="1" smtClean="0"/>
              <a:t>gt</a:t>
            </a:r>
            <a:r>
              <a:rPr lang="en-US" altLang="ja-JP" sz="2000" dirty="0" smtClean="0"/>
              <a:t> 1kb}</a:t>
            </a:r>
            <a:endParaRPr lang="en-US" altLang="ja-JP" sz="2400" dirty="0" smtClean="0"/>
          </a:p>
          <a:p>
            <a:pPr marL="914400" lvl="1" indent="-457200">
              <a:buFont typeface="+mj-lt"/>
              <a:buAutoNum type="arabicPeriod" startAt="4"/>
            </a:pPr>
            <a:r>
              <a:rPr lang="ja-JP" altLang="en-US" sz="2400" dirty="0" smtClean="0"/>
              <a:t>列挙スクリプトを用いる</a:t>
            </a:r>
            <a:endParaRPr lang="en-US" altLang="ja-JP" sz="2400" dirty="0" smtClean="0"/>
          </a:p>
          <a:p>
            <a:pPr marL="1314450" lvl="2" indent="-457200">
              <a:buNone/>
            </a:pPr>
            <a:r>
              <a:rPr lang="en-US" altLang="ja-JP" sz="2000" dirty="0" smtClean="0"/>
              <a:t>Get-</a:t>
            </a:r>
            <a:r>
              <a:rPr lang="en-US" altLang="ja-JP" sz="2000" dirty="0" err="1" smtClean="0"/>
              <a:t>ChildItem</a:t>
            </a:r>
            <a:r>
              <a:rPr lang="en-US" altLang="ja-JP" sz="2000" dirty="0" smtClean="0"/>
              <a:t> -</a:t>
            </a:r>
            <a:r>
              <a:rPr lang="en-US" altLang="ja-JP" sz="2000" dirty="0" err="1" smtClean="0"/>
              <a:t>recurse</a:t>
            </a:r>
            <a:r>
              <a:rPr lang="en-US" altLang="ja-JP" sz="2000" dirty="0" smtClean="0"/>
              <a:t> | </a:t>
            </a:r>
            <a:r>
              <a:rPr lang="en-US" altLang="ja-JP" sz="2000" dirty="0" err="1" smtClean="0"/>
              <a:t>ForEach</a:t>
            </a:r>
            <a:r>
              <a:rPr lang="en-US" altLang="ja-JP" sz="2000" dirty="0" smtClean="0"/>
              <a:t>-Object{$_.</a:t>
            </a:r>
            <a:r>
              <a:rPr lang="en-US" altLang="ja-JP" sz="2000" dirty="0" err="1" smtClean="0"/>
              <a:t>FullName</a:t>
            </a:r>
            <a:r>
              <a:rPr lang="en-US" altLang="ja-JP" sz="2000" dirty="0" smtClean="0"/>
              <a:t>}</a:t>
            </a:r>
          </a:p>
        </p:txBody>
      </p:sp>
      <p:cxnSp>
        <p:nvCxnSpPr>
          <p:cNvPr id="6" name="直線矢印コネクタ 5"/>
          <p:cNvCxnSpPr/>
          <p:nvPr/>
        </p:nvCxnSpPr>
        <p:spPr>
          <a:xfrm rot="10800000" flipV="1">
            <a:off x="5000628" y="3786190"/>
            <a:ext cx="714380" cy="500066"/>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1" name="テキスト ボックス 10"/>
          <p:cNvSpPr txBox="1"/>
          <p:nvPr/>
        </p:nvSpPr>
        <p:spPr>
          <a:xfrm>
            <a:off x="5929322" y="3429000"/>
            <a:ext cx="2428892" cy="646331"/>
          </a:xfrm>
          <a:prstGeom prst="rect">
            <a:avLst/>
          </a:prstGeom>
          <a:noFill/>
        </p:spPr>
        <p:txBody>
          <a:bodyPr wrap="square" rtlCol="0">
            <a:spAutoFit/>
          </a:bodyPr>
          <a:lstStyle/>
          <a:p>
            <a:r>
              <a:rPr kumimoji="1" lang="en-US" altLang="ja-JP" dirty="0" smtClean="0"/>
              <a:t>where</a:t>
            </a:r>
            <a:r>
              <a:rPr kumimoji="1" lang="ja-JP" altLang="en-US" dirty="0" smtClean="0"/>
              <a:t>あるいは</a:t>
            </a:r>
            <a:r>
              <a:rPr kumimoji="1" lang="en-US" altLang="ja-JP" dirty="0" smtClean="0"/>
              <a:t>?</a:t>
            </a:r>
            <a:r>
              <a:rPr kumimoji="1" lang="ja-JP" altLang="en-US" dirty="0" smtClean="0"/>
              <a:t>というエイリアスが使用可</a:t>
            </a:r>
            <a:endParaRPr kumimoji="1" lang="ja-JP" altLang="en-US" dirty="0"/>
          </a:p>
        </p:txBody>
      </p:sp>
      <p:cxnSp>
        <p:nvCxnSpPr>
          <p:cNvPr id="12" name="直線矢印コネクタ 11"/>
          <p:cNvCxnSpPr/>
          <p:nvPr/>
        </p:nvCxnSpPr>
        <p:spPr>
          <a:xfrm rot="10800000">
            <a:off x="5572132" y="5572140"/>
            <a:ext cx="1071570" cy="28575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4" name="テキスト ボックス 13"/>
          <p:cNvSpPr txBox="1"/>
          <p:nvPr/>
        </p:nvSpPr>
        <p:spPr>
          <a:xfrm>
            <a:off x="6715108" y="5572140"/>
            <a:ext cx="2428892" cy="646331"/>
          </a:xfrm>
          <a:prstGeom prst="rect">
            <a:avLst/>
          </a:prstGeom>
          <a:noFill/>
        </p:spPr>
        <p:txBody>
          <a:bodyPr wrap="square" rtlCol="0">
            <a:spAutoFit/>
          </a:bodyPr>
          <a:lstStyle/>
          <a:p>
            <a:r>
              <a:rPr kumimoji="1" lang="en-US" altLang="ja-JP" dirty="0" err="1" smtClean="0"/>
              <a:t>foreach</a:t>
            </a:r>
            <a:r>
              <a:rPr kumimoji="1" lang="ja-JP" altLang="en-US" dirty="0" smtClean="0"/>
              <a:t>あるいは</a:t>
            </a:r>
            <a:r>
              <a:rPr lang="en-US" altLang="ja-JP" dirty="0" smtClean="0"/>
              <a:t>%</a:t>
            </a:r>
            <a:r>
              <a:rPr kumimoji="1" lang="ja-JP" altLang="en-US" dirty="0" smtClean="0"/>
              <a:t>というエイリアスが使用可</a:t>
            </a:r>
            <a:endParaRPr kumimoji="1" lang="ja-JP"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関数・スクリプト化</a:t>
            </a:r>
            <a:endParaRPr kumimoji="1" lang="ja-JP" altLang="en-US" dirty="0"/>
          </a:p>
        </p:txBody>
      </p:sp>
      <p:sp>
        <p:nvSpPr>
          <p:cNvPr id="3" name="テキスト プレースホルダ 2"/>
          <p:cNvSpPr>
            <a:spLocks noGrp="1"/>
          </p:cNvSpPr>
          <p:nvPr>
            <p:ph type="body" idx="1"/>
          </p:nvPr>
        </p:nvSpPr>
        <p:spPr/>
        <p:txBody>
          <a:bodyPr/>
          <a:lstStyle/>
          <a:p>
            <a:r>
              <a:rPr lang="ja-JP" altLang="en-US" sz="2800" dirty="0" smtClean="0"/>
              <a:t>何回も同じ処理をする場合はプロファイルに関数として保存するか、拡張子</a:t>
            </a:r>
            <a:r>
              <a:rPr lang="en-US" altLang="ja-JP" sz="2800" dirty="0" smtClean="0"/>
              <a:t>ps1</a:t>
            </a:r>
            <a:r>
              <a:rPr lang="ja-JP" altLang="en-US" sz="2800" dirty="0" smtClean="0"/>
              <a:t>ファイルにして保存することで、何回でも呼び出し可能。</a:t>
            </a:r>
            <a:endParaRPr lang="en-US" altLang="ja-JP" sz="2800" dirty="0" smtClean="0"/>
          </a:p>
          <a:p>
            <a:r>
              <a:rPr kumimoji="1" lang="ja-JP" altLang="en-US" sz="2800" dirty="0" smtClean="0"/>
              <a:t>今回は諸般の都合でスクリプト化しています。</a:t>
            </a:r>
            <a:endParaRPr kumimoji="1" lang="en-US" altLang="ja-JP" sz="2800" dirty="0" smtClean="0"/>
          </a:p>
          <a:p>
            <a:r>
              <a:rPr lang="ja-JP" altLang="en-US" sz="2800" dirty="0" smtClean="0"/>
              <a:t>関数もスクリプトも</a:t>
            </a:r>
            <a:r>
              <a:rPr lang="en-US" altLang="ja-JP" sz="2800" dirty="0" smtClean="0"/>
              <a:t>function </a:t>
            </a:r>
            <a:r>
              <a:rPr lang="en-US" altLang="ja-JP" sz="2800" dirty="0" err="1" smtClean="0"/>
              <a:t>func</a:t>
            </a:r>
            <a:r>
              <a:rPr lang="en-US" altLang="ja-JP" sz="2800" dirty="0" smtClean="0"/>
              <a:t>{}</a:t>
            </a:r>
            <a:r>
              <a:rPr lang="ja-JP" altLang="en-US" sz="2800" dirty="0" smtClean="0"/>
              <a:t>あるいは</a:t>
            </a:r>
            <a:r>
              <a:rPr lang="en-US" altLang="ja-JP" sz="2800" dirty="0" smtClean="0"/>
              <a:t>script.ps1</a:t>
            </a:r>
            <a:r>
              <a:rPr lang="ja-JP" altLang="en-US" sz="2800" dirty="0" smtClean="0"/>
              <a:t>中で</a:t>
            </a:r>
            <a:endParaRPr lang="en-US" altLang="ja-JP" sz="2800" dirty="0" smtClean="0"/>
          </a:p>
          <a:p>
            <a:pPr lvl="1">
              <a:buNone/>
            </a:pPr>
            <a:r>
              <a:rPr kumimoji="1" lang="en-US" altLang="ja-JP" dirty="0" smtClean="0"/>
              <a:t>param($param1)</a:t>
            </a:r>
          </a:p>
          <a:p>
            <a:r>
              <a:rPr lang="ja-JP" altLang="en-US" sz="2800" dirty="0" smtClean="0"/>
              <a:t>とすることで</a:t>
            </a:r>
            <a:endParaRPr lang="en-US" altLang="ja-JP" sz="2800" dirty="0" smtClean="0"/>
          </a:p>
          <a:p>
            <a:pPr lvl="1">
              <a:buNone/>
            </a:pPr>
            <a:r>
              <a:rPr lang="en-US" altLang="ja-JP" dirty="0" err="1" smtClean="0"/>
              <a:t>func</a:t>
            </a:r>
            <a:r>
              <a:rPr lang="en-US" altLang="ja-JP" dirty="0" smtClean="0"/>
              <a:t> -param1 </a:t>
            </a:r>
            <a:r>
              <a:rPr lang="en-US" altLang="ja-JP" dirty="0" err="1" smtClean="0"/>
              <a:t>val</a:t>
            </a:r>
            <a:r>
              <a:rPr lang="ja-JP" altLang="en-US" dirty="0" smtClean="0"/>
              <a:t>や</a:t>
            </a:r>
            <a:r>
              <a:rPr lang="en-US" altLang="ja-JP" dirty="0" smtClean="0"/>
              <a:t>.\script.ps1 -param1 </a:t>
            </a:r>
            <a:r>
              <a:rPr lang="en-US" altLang="ja-JP" dirty="0" err="1" smtClean="0"/>
              <a:t>val</a:t>
            </a:r>
            <a:endParaRPr lang="en-US" altLang="ja-JP" dirty="0" smtClean="0"/>
          </a:p>
          <a:p>
            <a:pPr lvl="1">
              <a:buNone/>
            </a:pPr>
            <a:r>
              <a:rPr lang="ja-JP" altLang="en-US" dirty="0" err="1" smtClean="0"/>
              <a:t>のように</a:t>
            </a:r>
            <a:r>
              <a:rPr lang="ja-JP" altLang="en-US" dirty="0" smtClean="0"/>
              <a:t>呼び出せます。（</a:t>
            </a:r>
            <a:r>
              <a:rPr lang="en-US" altLang="ja-JP" dirty="0" smtClean="0"/>
              <a:t>$param1</a:t>
            </a:r>
            <a:r>
              <a:rPr lang="ja-JP" altLang="en-US" dirty="0" smtClean="0"/>
              <a:t>に</a:t>
            </a:r>
            <a:r>
              <a:rPr lang="en-US" altLang="ja-JP" dirty="0" smtClean="0"/>
              <a:t>"</a:t>
            </a:r>
            <a:r>
              <a:rPr lang="en-US" altLang="ja-JP" dirty="0" err="1" smtClean="0"/>
              <a:t>val</a:t>
            </a:r>
            <a:r>
              <a:rPr lang="en-US" altLang="ja-JP" dirty="0" smtClean="0"/>
              <a:t>"</a:t>
            </a:r>
            <a:r>
              <a:rPr lang="ja-JP" altLang="en-US" dirty="0" smtClean="0"/>
              <a:t>が格納）</a:t>
            </a:r>
            <a:endParaRPr lang="en-US" altLang="ja-JP" dirty="0" smtClean="0"/>
          </a:p>
          <a:p>
            <a:pPr lvl="1">
              <a:buNone/>
            </a:pPr>
            <a:endParaRPr lang="en-US" altLang="ja-JP" dirty="0" smtClean="0"/>
          </a:p>
          <a:p>
            <a:pPr lvl="2">
              <a:buNone/>
            </a:pPr>
            <a:endParaRPr kumimoji="1" lang="ja-JP"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デモ</a:t>
            </a:r>
            <a:endParaRPr kumimoji="1" lang="ja-JP" altLang="en-US" dirty="0"/>
          </a:p>
        </p:txBody>
      </p:sp>
      <p:sp>
        <p:nvSpPr>
          <p:cNvPr id="3" name="テキスト プレースホルダ 2"/>
          <p:cNvSpPr>
            <a:spLocks noGrp="1"/>
          </p:cNvSpPr>
          <p:nvPr>
            <p:ph type="body" idx="1"/>
          </p:nvPr>
        </p:nvSpPr>
        <p:spPr/>
        <p:txBody>
          <a:bodyPr/>
          <a:lstStyle/>
          <a:p>
            <a:pPr algn="ctr">
              <a:buNone/>
            </a:pPr>
            <a:r>
              <a:rPr lang="ja-JP" altLang="en-US" sz="2800" dirty="0" smtClean="0"/>
              <a:t>以上を踏まえてあとは具体的なスクリプトサンプルをステップを踏みながら見て行きましょう。</a:t>
            </a:r>
            <a:endParaRPr kumimoji="1" lang="en-US" altLang="ja-JP" sz="2800" dirty="0" smtClean="0"/>
          </a:p>
          <a:p>
            <a:pPr algn="ctr">
              <a:buNone/>
            </a:pPr>
            <a:r>
              <a:rPr kumimoji="1" lang="en-US" altLang="ja-JP" sz="9600" dirty="0" smtClean="0"/>
              <a:t>DEMO</a:t>
            </a:r>
            <a:endParaRPr kumimoji="1" lang="ja-JP" altLang="en-US" sz="9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コマンドレットは単体で使っても組み合わせて使ってもおいしい。</a:t>
            </a:r>
            <a:endParaRPr kumimoji="1" lang="en-US" altLang="ja-JP" dirty="0" smtClean="0"/>
          </a:p>
          <a:p>
            <a:r>
              <a:rPr lang="en-US" altLang="ja-JP" dirty="0" smtClean="0"/>
              <a:t>.NET Framework</a:t>
            </a:r>
            <a:r>
              <a:rPr lang="ja-JP" altLang="en-US" dirty="0" smtClean="0"/>
              <a:t>のオブジェクトを</a:t>
            </a:r>
            <a:r>
              <a:rPr lang="en-US" altLang="ja-JP" dirty="0" smtClean="0"/>
              <a:t>New-Object</a:t>
            </a:r>
            <a:r>
              <a:rPr lang="ja-JP" altLang="en-US" dirty="0" smtClean="0"/>
              <a:t>コマンドレットで呼び出して使わなくてもかなりのことが他のコマンドレットの組み合わせでできる。</a:t>
            </a:r>
            <a:endParaRPr lang="en-US" altLang="ja-JP" dirty="0" smtClean="0"/>
          </a:p>
          <a:p>
            <a:r>
              <a:rPr kumimoji="1" lang="en-US" altLang="ja-JP" dirty="0" err="1" smtClean="0"/>
              <a:t>PowerShell</a:t>
            </a:r>
            <a:r>
              <a:rPr kumimoji="1" lang="ja-JP" altLang="en-US" dirty="0" smtClean="0"/>
              <a:t>はシェルであると同時に強力なスクリプト言語でもある。</a:t>
            </a:r>
            <a:endParaRPr kumimoji="1" lang="en-US" altLang="ja-JP" dirty="0" smtClean="0"/>
          </a:p>
          <a:p>
            <a:endParaRPr kumimoji="1" lang="en-US" altLang="ja-JP" dirty="0" smtClean="0"/>
          </a:p>
          <a:p>
            <a:endParaRPr kumimoji="1" lang="ja-JP"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PowerShell</a:t>
            </a:r>
            <a:r>
              <a:rPr kumimoji="1" lang="ja-JP" altLang="en-US" dirty="0" smtClean="0"/>
              <a:t>とは</a:t>
            </a:r>
            <a:endParaRPr kumimoji="1" lang="ja-JP" altLang="en-US" dirty="0"/>
          </a:p>
        </p:txBody>
      </p:sp>
      <p:sp>
        <p:nvSpPr>
          <p:cNvPr id="3" name="テキスト プレースホルダ 2"/>
          <p:cNvSpPr>
            <a:spLocks noGrp="1"/>
          </p:cNvSpPr>
          <p:nvPr>
            <p:ph type="body" idx="1"/>
          </p:nvPr>
        </p:nvSpPr>
        <p:spPr/>
        <p:txBody>
          <a:bodyPr/>
          <a:lstStyle/>
          <a:p>
            <a:r>
              <a:rPr kumimoji="1" lang="en-US" altLang="ja-JP" dirty="0" smtClean="0">
                <a:solidFill>
                  <a:srgbClr val="FF0000"/>
                </a:solidFill>
              </a:rPr>
              <a:t>Windows </a:t>
            </a:r>
            <a:r>
              <a:rPr kumimoji="1" lang="en-US" altLang="ja-JP" dirty="0" err="1" smtClean="0">
                <a:solidFill>
                  <a:srgbClr val="FF0000"/>
                </a:solidFill>
              </a:rPr>
              <a:t>PowerShell</a:t>
            </a:r>
            <a:r>
              <a:rPr kumimoji="1" lang="ja-JP" altLang="en-US" dirty="0" smtClean="0"/>
              <a:t>とは</a:t>
            </a:r>
            <a:endParaRPr kumimoji="1" lang="en-US" altLang="ja-JP" dirty="0" smtClean="0"/>
          </a:p>
          <a:p>
            <a:r>
              <a:rPr kumimoji="1" lang="en-US" altLang="ja-JP" dirty="0" smtClean="0"/>
              <a:t>.NET Framework</a:t>
            </a:r>
            <a:r>
              <a:rPr kumimoji="1" lang="ja-JP" altLang="en-US" dirty="0" smtClean="0"/>
              <a:t>をベースに動作する</a:t>
            </a:r>
            <a:r>
              <a:rPr lang="ja-JP" altLang="en-US" dirty="0" smtClean="0"/>
              <a:t>、</a:t>
            </a:r>
            <a:r>
              <a:rPr lang="en-US" altLang="ja-JP" dirty="0" smtClean="0"/>
              <a:t>Windows</a:t>
            </a:r>
            <a:r>
              <a:rPr lang="ja-JP" altLang="en-US" dirty="0" smtClean="0"/>
              <a:t>の新しいシステム管理用シェル＆スクリプト実行環境</a:t>
            </a:r>
            <a:endParaRPr lang="en-US" altLang="ja-JP" dirty="0" smtClean="0"/>
          </a:p>
          <a:p>
            <a:r>
              <a:rPr kumimoji="1" lang="en-US" altLang="ja-JP" dirty="0" smtClean="0"/>
              <a:t>Windows Server2003/XP/Vista</a:t>
            </a:r>
            <a:r>
              <a:rPr lang="ja-JP" altLang="en-US" dirty="0" smtClean="0"/>
              <a:t>用がダウンロード可能。</a:t>
            </a:r>
            <a:r>
              <a:rPr lang="en-US" altLang="ja-JP" dirty="0" smtClean="0">
                <a:solidFill>
                  <a:srgbClr val="FF0000"/>
                </a:solidFill>
              </a:rPr>
              <a:t>Server 2008</a:t>
            </a:r>
            <a:r>
              <a:rPr lang="ja-JP" altLang="en-US" dirty="0" err="1" smtClean="0">
                <a:solidFill>
                  <a:srgbClr val="FF0000"/>
                </a:solidFill>
              </a:rPr>
              <a:t>には</a:t>
            </a:r>
            <a:r>
              <a:rPr lang="ja-JP" altLang="en-US" dirty="0" smtClean="0">
                <a:solidFill>
                  <a:srgbClr val="FF0000"/>
                </a:solidFill>
              </a:rPr>
              <a:t>標準搭載</a:t>
            </a:r>
            <a:endParaRPr lang="en-US" altLang="ja-JP" dirty="0" smtClean="0">
              <a:solidFill>
                <a:srgbClr val="FF0000"/>
              </a:solidFill>
            </a:endParaRPr>
          </a:p>
          <a:p>
            <a:r>
              <a:rPr lang="en-US" altLang="ja-JP" dirty="0" err="1" smtClean="0"/>
              <a:t>ver</a:t>
            </a:r>
            <a:r>
              <a:rPr lang="en-US" altLang="ja-JP" dirty="0" smtClean="0"/>
              <a:t> 2.0 CTP</a:t>
            </a:r>
            <a:r>
              <a:rPr lang="ja-JP" altLang="en-US" dirty="0" smtClean="0"/>
              <a:t>も出ました</a:t>
            </a:r>
            <a:endParaRPr kumimoji="1" lang="ja-JP"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PowerShell</a:t>
            </a:r>
            <a:r>
              <a:rPr kumimoji="1" lang="ja-JP" altLang="en-US" dirty="0" smtClean="0"/>
              <a:t>の情報源（</a:t>
            </a:r>
            <a:r>
              <a:rPr kumimoji="1" lang="en-US" altLang="ja-JP" dirty="0" smtClean="0"/>
              <a:t>Web</a:t>
            </a:r>
            <a:r>
              <a:rPr kumimoji="1" lang="ja-JP" altLang="en-US" dirty="0" smtClean="0"/>
              <a:t>）</a:t>
            </a:r>
            <a:endParaRPr kumimoji="1" lang="ja-JP" altLang="en-US" dirty="0"/>
          </a:p>
        </p:txBody>
      </p:sp>
      <p:sp>
        <p:nvSpPr>
          <p:cNvPr id="3" name="テキスト プレースホルダ 2"/>
          <p:cNvSpPr>
            <a:spLocks noGrp="1"/>
          </p:cNvSpPr>
          <p:nvPr>
            <p:ph type="body" idx="1"/>
          </p:nvPr>
        </p:nvSpPr>
        <p:spPr/>
        <p:txBody>
          <a:bodyPr/>
          <a:lstStyle/>
          <a:p>
            <a:r>
              <a:rPr lang="en-US" altLang="ja-JP" sz="2400" dirty="0" smtClean="0"/>
              <a:t>Windows </a:t>
            </a:r>
            <a:r>
              <a:rPr lang="en-US" altLang="ja-JP" sz="2400" dirty="0" err="1" smtClean="0"/>
              <a:t>PowerShell</a:t>
            </a:r>
            <a:r>
              <a:rPr lang="en-US" altLang="ja-JP" sz="2400" dirty="0" smtClean="0"/>
              <a:t> </a:t>
            </a:r>
            <a:r>
              <a:rPr lang="ja-JP" altLang="en-US" sz="2400" dirty="0" err="1" smtClean="0"/>
              <a:t>での</a:t>
            </a:r>
            <a:r>
              <a:rPr lang="ja-JP" altLang="en-US" sz="2400" dirty="0" smtClean="0"/>
              <a:t>スクリプティング</a:t>
            </a:r>
            <a:r>
              <a:rPr lang="en-US" altLang="ja-JP" sz="2400" dirty="0" smtClean="0"/>
              <a:t/>
            </a:r>
            <a:br>
              <a:rPr lang="en-US" altLang="ja-JP" sz="2400" dirty="0" smtClean="0"/>
            </a:br>
            <a:r>
              <a:rPr lang="en-US" altLang="ja-JP" sz="2400" dirty="0" smtClean="0">
                <a:hlinkClick r:id="rId2"/>
              </a:rPr>
              <a:t>http://www.microsoft.com/japan/technet/scriptcenter/hubs/msh.mspx</a:t>
            </a:r>
            <a:endParaRPr lang="en-US" altLang="ja-JP" sz="2400" dirty="0" smtClean="0"/>
          </a:p>
          <a:p>
            <a:r>
              <a:rPr lang="en-US" altLang="ja-JP" sz="2400" dirty="0" err="1" smtClean="0"/>
              <a:t>PowerShell</a:t>
            </a:r>
            <a:r>
              <a:rPr lang="en-US" altLang="ja-JP" sz="2400" dirty="0" smtClean="0"/>
              <a:t> Memo</a:t>
            </a:r>
            <a:br>
              <a:rPr lang="en-US" altLang="ja-JP" sz="2400" dirty="0" smtClean="0"/>
            </a:br>
            <a:r>
              <a:rPr lang="en-US" altLang="ja-JP" sz="2400" dirty="0" smtClean="0">
                <a:hlinkClick r:id="rId3"/>
              </a:rPr>
              <a:t>http://d.hatena.ne.jp/newpops/</a:t>
            </a:r>
            <a:endParaRPr lang="en-US" altLang="ja-JP" sz="2400" dirty="0" smtClean="0"/>
          </a:p>
          <a:p>
            <a:r>
              <a:rPr lang="en-US" altLang="ja-JP" sz="2400" dirty="0" err="1" smtClean="0"/>
              <a:t>Shigeya</a:t>
            </a:r>
            <a:r>
              <a:rPr lang="en-US" altLang="ja-JP" sz="2400" dirty="0" smtClean="0"/>
              <a:t> Tanabe's blog</a:t>
            </a:r>
            <a:br>
              <a:rPr lang="en-US" altLang="ja-JP" sz="2400" dirty="0" smtClean="0"/>
            </a:br>
            <a:r>
              <a:rPr lang="en-US" altLang="ja-JP" sz="2400" dirty="0" smtClean="0">
                <a:hlinkClick r:id="rId4"/>
              </a:rPr>
              <a:t>http://blogs.technet.com/stanabe/default.aspx</a:t>
            </a:r>
            <a:endParaRPr lang="en-US" altLang="ja-JP" sz="2400" dirty="0" smtClean="0"/>
          </a:p>
          <a:p>
            <a:r>
              <a:rPr lang="ja-JP" altLang="en-US" sz="2400" dirty="0" smtClean="0"/>
              <a:t>その他紹介記事、初心者向け記事数点（＠</a:t>
            </a:r>
            <a:r>
              <a:rPr lang="en-US" altLang="ja-JP" sz="2400" dirty="0" smtClean="0"/>
              <a:t>IT</a:t>
            </a:r>
            <a:r>
              <a:rPr lang="ja-JP" altLang="en-US" sz="2400" dirty="0" err="1" smtClean="0"/>
              <a:t>、</a:t>
            </a:r>
            <a:r>
              <a:rPr lang="en-US" altLang="ja-JP" sz="2400" dirty="0" err="1" smtClean="0"/>
              <a:t>ITPro</a:t>
            </a:r>
            <a:r>
              <a:rPr lang="ja-JP" altLang="en-US" sz="2400" dirty="0" err="1" smtClean="0"/>
              <a:t>、</a:t>
            </a:r>
            <a:r>
              <a:rPr lang="en-US" altLang="ja-JP" sz="2400" dirty="0" err="1" smtClean="0"/>
              <a:t>codezine</a:t>
            </a:r>
            <a:r>
              <a:rPr lang="ja-JP" altLang="en-US" sz="2400" dirty="0" smtClean="0"/>
              <a:t>など）</a:t>
            </a:r>
            <a:endParaRPr lang="en-US" altLang="ja-JP" sz="1600" dirty="0" smtClean="0"/>
          </a:p>
          <a:p>
            <a:r>
              <a:rPr lang="en-US" altLang="ja-JP" sz="1600" dirty="0" err="1" smtClean="0"/>
              <a:t>PowerShell</a:t>
            </a:r>
            <a:r>
              <a:rPr lang="en-US" altLang="ja-JP" sz="1600" dirty="0" smtClean="0"/>
              <a:t> Scripting</a:t>
            </a:r>
            <a:r>
              <a:rPr lang="ja-JP" altLang="en-US" sz="1600" dirty="0" smtClean="0"/>
              <a:t>（実質リンク集）</a:t>
            </a:r>
            <a:r>
              <a:rPr lang="en-US" altLang="ja-JP" sz="1600" dirty="0" smtClean="0"/>
              <a:t/>
            </a:r>
            <a:br>
              <a:rPr lang="en-US" altLang="ja-JP" sz="1600" dirty="0" smtClean="0"/>
            </a:br>
            <a:r>
              <a:rPr lang="en-US" altLang="ja-JP" sz="1600" dirty="0" smtClean="0">
                <a:hlinkClick r:id="rId5"/>
              </a:rPr>
              <a:t>http://www.roy.hi-ho.ne.jp/mutaguchi/powershell/</a:t>
            </a:r>
            <a:endParaRPr lang="en-US" altLang="ja-JP" sz="1600" dirty="0" smtClean="0"/>
          </a:p>
          <a:p>
            <a:r>
              <a:rPr lang="en-US" altLang="ja-JP" sz="1600" dirty="0" smtClean="0"/>
              <a:t>Scripting Weblog</a:t>
            </a:r>
            <a:br>
              <a:rPr lang="en-US" altLang="ja-JP" sz="1600" dirty="0" smtClean="0"/>
            </a:br>
            <a:r>
              <a:rPr lang="en-US" altLang="ja-JP" sz="1600" dirty="0" smtClean="0">
                <a:hlinkClick r:id="rId6"/>
              </a:rPr>
              <a:t>http://blogs.wankuma.com/mutaguchi/</a:t>
            </a:r>
            <a:endParaRPr lang="en-US" altLang="ja-JP" sz="16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PowerShell</a:t>
            </a:r>
            <a:r>
              <a:rPr kumimoji="1" lang="ja-JP" altLang="en-US" dirty="0" smtClean="0"/>
              <a:t>の情報源（書籍）</a:t>
            </a:r>
            <a:endParaRPr kumimoji="1" lang="ja-JP" altLang="en-US" dirty="0"/>
          </a:p>
        </p:txBody>
      </p:sp>
      <p:sp>
        <p:nvSpPr>
          <p:cNvPr id="3" name="テキスト プレースホルダ 2"/>
          <p:cNvSpPr>
            <a:spLocks noGrp="1"/>
          </p:cNvSpPr>
          <p:nvPr>
            <p:ph type="body" idx="1"/>
          </p:nvPr>
        </p:nvSpPr>
        <p:spPr/>
        <p:txBody>
          <a:bodyPr/>
          <a:lstStyle/>
          <a:p>
            <a:r>
              <a:rPr lang="ja-JP" altLang="en-US" sz="2400" dirty="0" smtClean="0"/>
              <a:t>雑誌</a:t>
            </a:r>
            <a:endParaRPr lang="en-US" altLang="ja-JP" sz="2400" dirty="0" smtClean="0"/>
          </a:p>
          <a:p>
            <a:pPr lvl="1"/>
            <a:r>
              <a:rPr lang="en-US" altLang="ja-JP" sz="2000" dirty="0" smtClean="0"/>
              <a:t>Windows Server World</a:t>
            </a:r>
            <a:br>
              <a:rPr lang="en-US" altLang="ja-JP" sz="2000" dirty="0" smtClean="0"/>
            </a:br>
            <a:r>
              <a:rPr lang="en-US" altLang="ja-JP" sz="2000" dirty="0" smtClean="0">
                <a:hlinkClick r:id="rId2"/>
              </a:rPr>
              <a:t>http://www.windows-world.jp/</a:t>
            </a:r>
            <a:endParaRPr lang="en-US" altLang="ja-JP" sz="2000" dirty="0" smtClean="0"/>
          </a:p>
          <a:p>
            <a:r>
              <a:rPr lang="ja-JP" altLang="en-US" sz="2400" dirty="0" smtClean="0"/>
              <a:t>書籍</a:t>
            </a:r>
            <a:endParaRPr lang="en-US" altLang="ja-JP" sz="2400" dirty="0" smtClean="0"/>
          </a:p>
          <a:p>
            <a:endParaRPr lang="en-US" altLang="ja-JP" sz="2400" dirty="0" smtClean="0"/>
          </a:p>
          <a:p>
            <a:endParaRPr lang="en-US" altLang="ja-JP" sz="2400" dirty="0" smtClean="0"/>
          </a:p>
          <a:p>
            <a:endParaRPr lang="en-US" altLang="ja-JP" sz="2400" dirty="0" smtClean="0"/>
          </a:p>
          <a:p>
            <a:endParaRPr lang="en-US" altLang="ja-JP" sz="2400" dirty="0" smtClean="0"/>
          </a:p>
          <a:p>
            <a:endParaRPr lang="en-US" altLang="ja-JP" sz="2400" dirty="0" smtClean="0"/>
          </a:p>
          <a:p>
            <a:r>
              <a:rPr lang="ja-JP" altLang="en-US" sz="2400" dirty="0" smtClean="0"/>
              <a:t>そして</a:t>
            </a:r>
            <a:r>
              <a:rPr lang="en-US" altLang="ja-JP" sz="2400" dirty="0" smtClean="0"/>
              <a:t>2008</a:t>
            </a:r>
            <a:r>
              <a:rPr lang="ja-JP" altLang="en-US" sz="2400" dirty="0" smtClean="0"/>
              <a:t>年</a:t>
            </a:r>
            <a:r>
              <a:rPr lang="en-US" altLang="ja-JP" sz="2400" dirty="0" smtClean="0"/>
              <a:t>4</a:t>
            </a:r>
            <a:r>
              <a:rPr lang="ja-JP" altLang="en-US" sz="2400" dirty="0" smtClean="0"/>
              <a:t>月</a:t>
            </a:r>
            <a:r>
              <a:rPr lang="en-US" altLang="ja-JP" sz="2400" dirty="0" smtClean="0"/>
              <a:t>…</a:t>
            </a:r>
          </a:p>
          <a:p>
            <a:pPr>
              <a:buNone/>
            </a:pPr>
            <a:endParaRPr lang="en-US" altLang="ja-JP" sz="2400" dirty="0" smtClean="0"/>
          </a:p>
        </p:txBody>
      </p:sp>
      <p:pic>
        <p:nvPicPr>
          <p:cNvPr id="5" name="図 4" descr="41UcvU9kUHL__AA240_.jpg"/>
          <p:cNvPicPr>
            <a:picLocks noChangeAspect="1"/>
          </p:cNvPicPr>
          <p:nvPr/>
        </p:nvPicPr>
        <p:blipFill>
          <a:blip r:embed="rId3"/>
          <a:stretch>
            <a:fillRect/>
          </a:stretch>
        </p:blipFill>
        <p:spPr>
          <a:xfrm>
            <a:off x="214282" y="2643182"/>
            <a:ext cx="2071702" cy="2071702"/>
          </a:xfrm>
          <a:prstGeom prst="rect">
            <a:avLst/>
          </a:prstGeom>
        </p:spPr>
      </p:pic>
      <p:pic>
        <p:nvPicPr>
          <p:cNvPr id="6" name="図 5" descr="41AWATLIo6L__AA240_.jpg"/>
          <p:cNvPicPr>
            <a:picLocks noChangeAspect="1"/>
          </p:cNvPicPr>
          <p:nvPr/>
        </p:nvPicPr>
        <p:blipFill>
          <a:blip r:embed="rId4"/>
          <a:stretch>
            <a:fillRect/>
          </a:stretch>
        </p:blipFill>
        <p:spPr>
          <a:xfrm>
            <a:off x="1928794" y="2643182"/>
            <a:ext cx="2071702" cy="2071702"/>
          </a:xfrm>
          <a:prstGeom prst="rect">
            <a:avLst/>
          </a:prstGeom>
        </p:spPr>
      </p:pic>
      <p:pic>
        <p:nvPicPr>
          <p:cNvPr id="7" name="図 6" descr="41fFNqy9AlL__AA240_.jpg"/>
          <p:cNvPicPr>
            <a:picLocks noChangeAspect="1"/>
          </p:cNvPicPr>
          <p:nvPr/>
        </p:nvPicPr>
        <p:blipFill>
          <a:blip r:embed="rId5"/>
          <a:stretch>
            <a:fillRect/>
          </a:stretch>
        </p:blipFill>
        <p:spPr>
          <a:xfrm>
            <a:off x="3786182" y="2643182"/>
            <a:ext cx="2071702" cy="2071702"/>
          </a:xfrm>
          <a:prstGeom prst="rect">
            <a:avLst/>
          </a:prstGeom>
        </p:spPr>
      </p:pic>
      <p:pic>
        <p:nvPicPr>
          <p:cNvPr id="8" name="図 7" descr="51tnR7aX8vL__AA240_.jpg"/>
          <p:cNvPicPr>
            <a:picLocks noChangeAspect="1"/>
          </p:cNvPicPr>
          <p:nvPr/>
        </p:nvPicPr>
        <p:blipFill>
          <a:blip r:embed="rId6"/>
          <a:stretch>
            <a:fillRect/>
          </a:stretch>
        </p:blipFill>
        <p:spPr>
          <a:xfrm>
            <a:off x="5643570" y="2643182"/>
            <a:ext cx="2071702" cy="2071702"/>
          </a:xfrm>
          <a:prstGeom prst="rect">
            <a:avLst/>
          </a:prstGeom>
        </p:spPr>
      </p:pic>
      <p:pic>
        <p:nvPicPr>
          <p:cNvPr id="4" name="図 3" descr="PowerShell_3.png"/>
          <p:cNvPicPr>
            <a:picLocks noChangeAspect="1"/>
          </p:cNvPicPr>
          <p:nvPr/>
        </p:nvPicPr>
        <p:blipFill>
          <a:blip r:embed="rId7"/>
          <a:stretch>
            <a:fillRect/>
          </a:stretch>
        </p:blipFill>
        <p:spPr>
          <a:xfrm>
            <a:off x="7572396" y="2643182"/>
            <a:ext cx="1426418" cy="2071702"/>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Windows </a:t>
            </a:r>
            <a:r>
              <a:rPr kumimoji="1" lang="en-US" altLang="ja-JP" dirty="0" err="1" smtClean="0"/>
              <a:t>PowerShell</a:t>
            </a:r>
            <a:r>
              <a:rPr kumimoji="1" lang="en-US" altLang="ja-JP" dirty="0" smtClean="0"/>
              <a:t> </a:t>
            </a:r>
            <a:r>
              <a:rPr kumimoji="1" lang="ja-JP" altLang="en-US" dirty="0" smtClean="0"/>
              <a:t>ポケットリファレンス</a:t>
            </a:r>
            <a:r>
              <a:rPr kumimoji="1" lang="en-US" altLang="ja-JP" dirty="0" smtClean="0"/>
              <a:t>4/11</a:t>
            </a:r>
            <a:r>
              <a:rPr kumimoji="1" lang="ja-JP" altLang="en-US" dirty="0" smtClean="0"/>
              <a:t>発売予定</a:t>
            </a:r>
            <a:endParaRPr kumimoji="1" lang="ja-JP" altLang="en-US" dirty="0"/>
          </a:p>
        </p:txBody>
      </p:sp>
      <p:sp>
        <p:nvSpPr>
          <p:cNvPr id="3" name="テキスト プレースホルダ 2"/>
          <p:cNvSpPr>
            <a:spLocks noGrp="1"/>
          </p:cNvSpPr>
          <p:nvPr>
            <p:ph type="body" idx="1"/>
          </p:nvPr>
        </p:nvSpPr>
        <p:spPr>
          <a:xfrm>
            <a:off x="4214810" y="1052513"/>
            <a:ext cx="4471990" cy="5073650"/>
          </a:xfrm>
        </p:spPr>
        <p:txBody>
          <a:bodyPr/>
          <a:lstStyle/>
          <a:p>
            <a:r>
              <a:rPr lang="ja-JP" altLang="en-US" dirty="0" smtClean="0"/>
              <a:t>発売日：</a:t>
            </a:r>
            <a:r>
              <a:rPr kumimoji="1" lang="en-US" altLang="ja-JP" dirty="0" smtClean="0"/>
              <a:t>2008/4/11</a:t>
            </a:r>
          </a:p>
          <a:p>
            <a:r>
              <a:rPr lang="zh-CN" altLang="en-US" dirty="0" smtClean="0"/>
              <a:t>価格</a:t>
            </a:r>
            <a:r>
              <a:rPr lang="ja-JP" altLang="en-US" dirty="0" smtClean="0"/>
              <a:t>：</a:t>
            </a:r>
            <a:r>
              <a:rPr lang="zh-CN" altLang="en-US" dirty="0" smtClean="0"/>
              <a:t> ￥ </a:t>
            </a:r>
            <a:r>
              <a:rPr lang="en-US" altLang="zh-CN" dirty="0" smtClean="0"/>
              <a:t>2,079 </a:t>
            </a:r>
            <a:r>
              <a:rPr lang="zh-CN" altLang="en-US" dirty="0" smtClean="0"/>
              <a:t>（税込）</a:t>
            </a:r>
            <a:endParaRPr lang="en-US" altLang="zh-CN" dirty="0" smtClean="0"/>
          </a:p>
          <a:p>
            <a:r>
              <a:rPr lang="ja-JP" altLang="en-US" dirty="0" smtClean="0"/>
              <a:t>出版社：技術評論社</a:t>
            </a:r>
            <a:endParaRPr lang="en-US" altLang="ja-JP" dirty="0" smtClean="0"/>
          </a:p>
          <a:p>
            <a:r>
              <a:rPr lang="ja-JP" altLang="en-US" dirty="0" smtClean="0"/>
              <a:t>ページ数：</a:t>
            </a:r>
            <a:r>
              <a:rPr lang="en-US" altLang="ja-JP" dirty="0" smtClean="0"/>
              <a:t>392P</a:t>
            </a:r>
          </a:p>
          <a:p>
            <a:r>
              <a:rPr lang="en-US" altLang="ja-JP" dirty="0" smtClean="0"/>
              <a:t>ISBN</a:t>
            </a:r>
            <a:r>
              <a:rPr lang="ja-JP" altLang="en-US" dirty="0" smtClean="0"/>
              <a:t>：</a:t>
            </a:r>
            <a:r>
              <a:rPr lang="en-US" altLang="ja-JP" dirty="0" smtClean="0"/>
              <a:t>978-4774134109 </a:t>
            </a:r>
          </a:p>
          <a:p>
            <a:r>
              <a:rPr lang="ja-JP" altLang="en-US" dirty="0" smtClean="0"/>
              <a:t>著者：牟田口大介</a:t>
            </a:r>
            <a:endParaRPr lang="en-US" altLang="ja-JP" dirty="0" smtClean="0"/>
          </a:p>
          <a:p>
            <a:r>
              <a:rPr lang="en-US" altLang="zh-CN" dirty="0" smtClean="0"/>
              <a:t>http://winscript.jp/</a:t>
            </a:r>
          </a:p>
          <a:p>
            <a:endParaRPr kumimoji="1" lang="ja-JP" altLang="en-US" dirty="0"/>
          </a:p>
        </p:txBody>
      </p:sp>
      <p:pic>
        <p:nvPicPr>
          <p:cNvPr id="1026" name="Picture 2" descr="D:\document\PowerShellポケットリファレンス\powershell-cover.png"/>
          <p:cNvPicPr>
            <a:picLocks noChangeAspect="1" noChangeArrowheads="1"/>
          </p:cNvPicPr>
          <p:nvPr/>
        </p:nvPicPr>
        <p:blipFill>
          <a:blip r:embed="rId2"/>
          <a:srcRect/>
          <a:stretch>
            <a:fillRect/>
          </a:stretch>
        </p:blipFill>
        <p:spPr bwMode="auto">
          <a:xfrm>
            <a:off x="500034" y="857232"/>
            <a:ext cx="3538524" cy="5194553"/>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PowerShell</a:t>
            </a:r>
            <a:r>
              <a:rPr kumimoji="1" lang="ja-JP" altLang="en-US" dirty="0" smtClean="0"/>
              <a:t>ポケットリファレンスの特徴</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err="1" smtClean="0"/>
              <a:t>PowerShell</a:t>
            </a:r>
            <a:r>
              <a:rPr kumimoji="1" lang="ja-JP" altLang="en-US" dirty="0" smtClean="0"/>
              <a:t>の使い方、文法解説（第一部</a:t>
            </a:r>
            <a:r>
              <a:rPr kumimoji="1" lang="en-US" altLang="ja-JP" dirty="0" smtClean="0"/>
              <a:t>100P</a:t>
            </a:r>
            <a:r>
              <a:rPr kumimoji="1" lang="ja-JP" altLang="en-US" dirty="0" smtClean="0"/>
              <a:t>）、コマンドレット（第二部</a:t>
            </a:r>
            <a:r>
              <a:rPr kumimoji="1" lang="en-US" altLang="ja-JP" dirty="0" smtClean="0"/>
              <a:t>200P</a:t>
            </a:r>
            <a:r>
              <a:rPr kumimoji="1" lang="ja-JP" altLang="en-US" dirty="0" smtClean="0"/>
              <a:t>）、</a:t>
            </a:r>
            <a:r>
              <a:rPr kumimoji="1" lang="en-US" altLang="ja-JP" dirty="0" smtClean="0"/>
              <a:t>.NET</a:t>
            </a:r>
            <a:r>
              <a:rPr kumimoji="1" lang="ja-JP" altLang="en-US" dirty="0" smtClean="0"/>
              <a:t>クラス・構造体（第三部</a:t>
            </a:r>
            <a:r>
              <a:rPr kumimoji="1" lang="en-US" altLang="ja-JP" dirty="0" smtClean="0"/>
              <a:t>100P</a:t>
            </a:r>
            <a:r>
              <a:rPr kumimoji="1" lang="ja-JP" altLang="en-US" dirty="0" smtClean="0"/>
              <a:t>）の三部構成。</a:t>
            </a:r>
            <a:endParaRPr kumimoji="1" lang="en-US" altLang="ja-JP" dirty="0" smtClean="0"/>
          </a:p>
          <a:p>
            <a:r>
              <a:rPr lang="ja-JP" altLang="en-US" dirty="0" smtClean="0"/>
              <a:t>プログラミング初心者から</a:t>
            </a:r>
            <a:r>
              <a:rPr lang="en-US" altLang="ja-JP" dirty="0" smtClean="0"/>
              <a:t>UNIX</a:t>
            </a:r>
            <a:r>
              <a:rPr lang="ja-JP" altLang="en-US" dirty="0" smtClean="0"/>
              <a:t>シェルを使いこなしている方まで対応。</a:t>
            </a:r>
            <a:endParaRPr lang="en-US" altLang="ja-JP" dirty="0" smtClean="0"/>
          </a:p>
          <a:p>
            <a:r>
              <a:rPr kumimoji="1" lang="ja-JP" altLang="en-US" dirty="0" smtClean="0"/>
              <a:t>コマンドレット章には実行サンプルと、多くにスクリプトサンプルを掲載。→今回はそこからピックアップしてデモをします。</a:t>
            </a:r>
            <a:endParaRPr kumimoji="1" lang="ja-JP"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PowerShell</a:t>
            </a:r>
            <a:r>
              <a:rPr kumimoji="1" lang="ja-JP" altLang="en-US" dirty="0" smtClean="0"/>
              <a:t>の基本・コマンドレット</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コマンドプロンプトの内部コマンド</a:t>
            </a:r>
            <a:r>
              <a:rPr kumimoji="1" lang="en-US" altLang="ja-JP" dirty="0" smtClean="0"/>
              <a:t>(</a:t>
            </a:r>
            <a:r>
              <a:rPr kumimoji="1" lang="en-US" altLang="ja-JP" dirty="0" err="1" smtClean="0"/>
              <a:t>cd</a:t>
            </a:r>
            <a:r>
              <a:rPr kumimoji="1" lang="ja-JP" altLang="en-US" dirty="0" smtClean="0"/>
              <a:t>とか</a:t>
            </a:r>
            <a:r>
              <a:rPr kumimoji="1" lang="en-US" altLang="ja-JP" dirty="0" smtClean="0"/>
              <a:t>dir</a:t>
            </a:r>
            <a:r>
              <a:rPr kumimoji="1" lang="ja-JP" altLang="en-US" dirty="0" smtClean="0"/>
              <a:t>とか</a:t>
            </a:r>
            <a:r>
              <a:rPr kumimoji="1" lang="en-US" altLang="ja-JP" dirty="0" smtClean="0"/>
              <a:t>)</a:t>
            </a:r>
            <a:r>
              <a:rPr kumimoji="1" lang="ja-JP" altLang="en-US" dirty="0" smtClean="0"/>
              <a:t>に相当する</a:t>
            </a:r>
            <a:r>
              <a:rPr kumimoji="1" lang="en-US" altLang="ja-JP" dirty="0" smtClean="0"/>
              <a:t>129</a:t>
            </a:r>
            <a:r>
              <a:rPr kumimoji="1" lang="ja-JP" altLang="en-US" dirty="0" smtClean="0"/>
              <a:t>種のコマンドレット（</a:t>
            </a:r>
            <a:r>
              <a:rPr kumimoji="1" lang="en-US" altLang="ja-JP" dirty="0" err="1" smtClean="0"/>
              <a:t>cmdlet</a:t>
            </a:r>
            <a:r>
              <a:rPr kumimoji="1" lang="ja-JP" altLang="en-US" dirty="0" smtClean="0"/>
              <a:t>）を組み合わせて使うのが基本です。</a:t>
            </a:r>
            <a:endParaRPr kumimoji="1" lang="en-US" altLang="ja-JP" dirty="0" smtClean="0"/>
          </a:p>
          <a:p>
            <a:r>
              <a:rPr lang="ja-JP" altLang="en-US" dirty="0" smtClean="0"/>
              <a:t>大きく分けて</a:t>
            </a:r>
            <a:r>
              <a:rPr lang="en-US" altLang="ja-JP" dirty="0" smtClean="0"/>
              <a:t>PS</a:t>
            </a:r>
            <a:r>
              <a:rPr lang="ja-JP" altLang="en-US" dirty="0" smtClean="0"/>
              <a:t>ドライブ操作、</a:t>
            </a:r>
            <a:r>
              <a:rPr lang="en-US" altLang="ja-JP" dirty="0" smtClean="0"/>
              <a:t>PS</a:t>
            </a:r>
            <a:r>
              <a:rPr lang="ja-JP" altLang="en-US" dirty="0" smtClean="0"/>
              <a:t>ユーティリティ、システム管理機能呼び出し、オブジェクトの操作の</a:t>
            </a:r>
            <a:r>
              <a:rPr lang="en-US" altLang="ja-JP" dirty="0" smtClean="0"/>
              <a:t>4</a:t>
            </a:r>
            <a:r>
              <a:rPr lang="ja-JP" altLang="en-US" dirty="0" smtClean="0"/>
              <a:t>種類（むたぐち分類法）。</a:t>
            </a:r>
            <a:endParaRPr lang="en-US" altLang="ja-JP" dirty="0" smtClean="0"/>
          </a:p>
          <a:p>
            <a:r>
              <a:rPr lang="ja-JP" altLang="en-US" dirty="0" smtClean="0"/>
              <a:t>コマンドレットの引数（パラメータ）も戻り値もみな</a:t>
            </a:r>
            <a:r>
              <a:rPr lang="en-US" altLang="ja-JP" dirty="0" smtClean="0"/>
              <a:t>.NET</a:t>
            </a:r>
            <a:r>
              <a:rPr lang="ja-JP" altLang="en-US" dirty="0" smtClean="0"/>
              <a:t>のオブジェクトである。だからメソッドを呼び出したりもできる。</a:t>
            </a:r>
            <a:endParaRPr lang="en-US" altLang="ja-JP"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71472" y="-142900"/>
            <a:ext cx="8229600" cy="706437"/>
          </a:xfrm>
        </p:spPr>
        <p:txBody>
          <a:bodyPr/>
          <a:lstStyle/>
          <a:p>
            <a:r>
              <a:rPr kumimoji="1" lang="ja-JP" altLang="en-US" dirty="0" smtClean="0"/>
              <a:t>コマンドレットの分類表</a:t>
            </a:r>
            <a:endParaRPr kumimoji="1" lang="ja-JP" altLang="en-US" dirty="0"/>
          </a:p>
        </p:txBody>
      </p:sp>
      <p:sp>
        <p:nvSpPr>
          <p:cNvPr id="3" name="テキスト プレースホルダ 2"/>
          <p:cNvSpPr>
            <a:spLocks noGrp="1"/>
          </p:cNvSpPr>
          <p:nvPr>
            <p:ph type="body" idx="1"/>
          </p:nvPr>
        </p:nvSpPr>
        <p:spPr/>
        <p:txBody>
          <a:bodyPr/>
          <a:lstStyle/>
          <a:p>
            <a:endParaRPr kumimoji="1" lang="ja-JP" altLang="en-US" dirty="0"/>
          </a:p>
        </p:txBody>
      </p:sp>
      <p:graphicFrame>
        <p:nvGraphicFramePr>
          <p:cNvPr id="7" name="表 6"/>
          <p:cNvGraphicFramePr>
            <a:graphicFrameLocks noGrp="1"/>
          </p:cNvGraphicFramePr>
          <p:nvPr/>
        </p:nvGraphicFramePr>
        <p:xfrm>
          <a:off x="76200" y="338116"/>
          <a:ext cx="9001158" cy="6332220"/>
        </p:xfrm>
        <a:graphic>
          <a:graphicData uri="http://schemas.openxmlformats.org/drawingml/2006/table">
            <a:tbl>
              <a:tblPr firstRow="1" bandRow="1">
                <a:tableStyleId>{3C2FFA5D-87B4-456A-9821-1D502468CF0F}</a:tableStyleId>
              </a:tblPr>
              <a:tblGrid>
                <a:gridCol w="1500193"/>
                <a:gridCol w="1500193"/>
                <a:gridCol w="1500193"/>
                <a:gridCol w="1500193"/>
                <a:gridCol w="1500193"/>
                <a:gridCol w="1500193"/>
              </a:tblGrid>
              <a:tr h="6286544">
                <a:tc>
                  <a:txBody>
                    <a:bodyPr/>
                    <a:lstStyle/>
                    <a:p>
                      <a:r>
                        <a:rPr kumimoji="1" lang="ja-JP" altLang="en-US" sz="1050" dirty="0" smtClean="0">
                          <a:solidFill>
                            <a:srgbClr val="FF0000"/>
                          </a:solidFill>
                        </a:rPr>
                        <a:t>・</a:t>
                      </a:r>
                      <a:r>
                        <a:rPr kumimoji="1" lang="en-US" altLang="ja-JP" sz="1050" dirty="0" smtClean="0">
                          <a:solidFill>
                            <a:srgbClr val="FF0000"/>
                          </a:solidFill>
                        </a:rPr>
                        <a:t>PS</a:t>
                      </a:r>
                      <a:r>
                        <a:rPr kumimoji="1" lang="ja-JP" altLang="en-US" sz="1050" dirty="0" smtClean="0">
                          <a:solidFill>
                            <a:srgbClr val="FF0000"/>
                          </a:solidFill>
                        </a:rPr>
                        <a:t>ドライブ操作</a:t>
                      </a:r>
                    </a:p>
                    <a:p>
                      <a:r>
                        <a:rPr kumimoji="1" lang="ja-JP" altLang="en-US" sz="1050" u="sng" dirty="0" smtClean="0">
                          <a:solidFill>
                            <a:sysClr val="windowText" lastClr="000000"/>
                          </a:solidFill>
                        </a:rPr>
                        <a:t>項目の内容を操作するには</a:t>
                      </a:r>
                    </a:p>
                    <a:p>
                      <a:r>
                        <a:rPr kumimoji="1" lang="en-US" altLang="ja-JP" sz="1050" dirty="0" smtClean="0">
                          <a:solidFill>
                            <a:sysClr val="windowText" lastClr="000000"/>
                          </a:solidFill>
                        </a:rPr>
                        <a:t>Add-Content</a:t>
                      </a:r>
                    </a:p>
                    <a:p>
                      <a:r>
                        <a:rPr kumimoji="1" lang="en-US" altLang="ja-JP" sz="1050" dirty="0" smtClean="0">
                          <a:solidFill>
                            <a:sysClr val="windowText" lastClr="000000"/>
                          </a:solidFill>
                        </a:rPr>
                        <a:t>Clear-Content</a:t>
                      </a:r>
                    </a:p>
                    <a:p>
                      <a:r>
                        <a:rPr kumimoji="1" lang="en-US" altLang="ja-JP" sz="1050" dirty="0" smtClean="0">
                          <a:solidFill>
                            <a:sysClr val="windowText" lastClr="000000"/>
                          </a:solidFill>
                        </a:rPr>
                        <a:t>Get-Content</a:t>
                      </a:r>
                    </a:p>
                    <a:p>
                      <a:r>
                        <a:rPr kumimoji="1" lang="en-US" altLang="ja-JP" sz="1050" dirty="0" smtClean="0">
                          <a:solidFill>
                            <a:sysClr val="windowText" lastClr="000000"/>
                          </a:solidFill>
                        </a:rPr>
                        <a:t>Set-Content</a:t>
                      </a:r>
                    </a:p>
                    <a:p>
                      <a:r>
                        <a:rPr kumimoji="1" lang="ja-JP" altLang="en-US" sz="1050" u="sng" dirty="0" smtClean="0">
                          <a:solidFill>
                            <a:sysClr val="windowText" lastClr="000000"/>
                          </a:solidFill>
                        </a:rPr>
                        <a:t>項目を操作するには</a:t>
                      </a:r>
                    </a:p>
                    <a:p>
                      <a:r>
                        <a:rPr kumimoji="1" lang="en-US" altLang="ja-JP" sz="1050" dirty="0" smtClean="0">
                          <a:solidFill>
                            <a:sysClr val="windowText" lastClr="000000"/>
                          </a:solidFill>
                        </a:rPr>
                        <a:t>Get-</a:t>
                      </a:r>
                      <a:r>
                        <a:rPr kumimoji="1" lang="en-US" altLang="ja-JP" sz="1050" dirty="0" err="1" smtClean="0">
                          <a:solidFill>
                            <a:sysClr val="windowText" lastClr="000000"/>
                          </a:solidFill>
                        </a:rPr>
                        <a:t>ChildItem</a:t>
                      </a:r>
                      <a:endParaRPr kumimoji="1" lang="en-US" altLang="ja-JP" sz="1050" dirty="0" smtClean="0">
                        <a:solidFill>
                          <a:sysClr val="windowText" lastClr="000000"/>
                        </a:solidFill>
                      </a:endParaRPr>
                    </a:p>
                    <a:p>
                      <a:r>
                        <a:rPr kumimoji="1" lang="en-US" altLang="ja-JP" sz="1050" dirty="0" smtClean="0">
                          <a:solidFill>
                            <a:sysClr val="windowText" lastClr="000000"/>
                          </a:solidFill>
                        </a:rPr>
                        <a:t>Clear-Item</a:t>
                      </a:r>
                    </a:p>
                    <a:p>
                      <a:r>
                        <a:rPr kumimoji="1" lang="en-US" altLang="ja-JP" sz="1050" dirty="0" smtClean="0">
                          <a:solidFill>
                            <a:sysClr val="windowText" lastClr="000000"/>
                          </a:solidFill>
                        </a:rPr>
                        <a:t>Copy-Item</a:t>
                      </a:r>
                    </a:p>
                    <a:p>
                      <a:r>
                        <a:rPr kumimoji="1" lang="en-US" altLang="ja-JP" sz="1050" dirty="0" smtClean="0">
                          <a:solidFill>
                            <a:sysClr val="windowText" lastClr="000000"/>
                          </a:solidFill>
                        </a:rPr>
                        <a:t>Get-Item</a:t>
                      </a:r>
                    </a:p>
                    <a:p>
                      <a:r>
                        <a:rPr kumimoji="1" lang="en-US" altLang="ja-JP" sz="1050" dirty="0" smtClean="0">
                          <a:solidFill>
                            <a:sysClr val="windowText" lastClr="000000"/>
                          </a:solidFill>
                        </a:rPr>
                        <a:t>Move-Item</a:t>
                      </a:r>
                    </a:p>
                    <a:p>
                      <a:r>
                        <a:rPr kumimoji="1" lang="en-US" altLang="ja-JP" sz="1050" dirty="0" smtClean="0">
                          <a:solidFill>
                            <a:sysClr val="windowText" lastClr="000000"/>
                          </a:solidFill>
                        </a:rPr>
                        <a:t>New-Item</a:t>
                      </a:r>
                    </a:p>
                    <a:p>
                      <a:r>
                        <a:rPr kumimoji="1" lang="en-US" altLang="ja-JP" sz="1050" dirty="0" smtClean="0">
                          <a:solidFill>
                            <a:sysClr val="windowText" lastClr="000000"/>
                          </a:solidFill>
                        </a:rPr>
                        <a:t>Remove-Item</a:t>
                      </a:r>
                    </a:p>
                    <a:p>
                      <a:r>
                        <a:rPr kumimoji="1" lang="en-US" altLang="ja-JP" sz="1050" dirty="0" smtClean="0">
                          <a:solidFill>
                            <a:sysClr val="windowText" lastClr="000000"/>
                          </a:solidFill>
                        </a:rPr>
                        <a:t>Rename-Item</a:t>
                      </a:r>
                    </a:p>
                    <a:p>
                      <a:r>
                        <a:rPr kumimoji="1" lang="en-US" altLang="ja-JP" sz="1050" dirty="0" smtClean="0">
                          <a:solidFill>
                            <a:sysClr val="windowText" lastClr="000000"/>
                          </a:solidFill>
                        </a:rPr>
                        <a:t>Set-Item</a:t>
                      </a:r>
                    </a:p>
                    <a:p>
                      <a:r>
                        <a:rPr kumimoji="1" lang="ja-JP" altLang="en-US" sz="1050" u="sng" dirty="0" smtClean="0">
                          <a:solidFill>
                            <a:sysClr val="windowText" lastClr="000000"/>
                          </a:solidFill>
                        </a:rPr>
                        <a:t>プロパティ操作を行うには</a:t>
                      </a:r>
                    </a:p>
                    <a:p>
                      <a:r>
                        <a:rPr kumimoji="1" lang="en-US" altLang="ja-JP" sz="1050" dirty="0" smtClean="0">
                          <a:solidFill>
                            <a:sysClr val="windowText" lastClr="000000"/>
                          </a:solidFill>
                        </a:rPr>
                        <a:t>Clear-</a:t>
                      </a:r>
                      <a:r>
                        <a:rPr kumimoji="1" lang="en-US" altLang="ja-JP" sz="1050" dirty="0" err="1" smtClean="0">
                          <a:solidFill>
                            <a:sysClr val="windowText" lastClr="000000"/>
                          </a:solidFill>
                        </a:rPr>
                        <a:t>ItemProperty</a:t>
                      </a:r>
                      <a:endParaRPr kumimoji="1" lang="en-US" altLang="ja-JP" sz="1050" dirty="0" smtClean="0">
                        <a:solidFill>
                          <a:sysClr val="windowText" lastClr="000000"/>
                        </a:solidFill>
                      </a:endParaRPr>
                    </a:p>
                    <a:p>
                      <a:r>
                        <a:rPr kumimoji="1" lang="en-US" altLang="ja-JP" sz="1050" dirty="0" smtClean="0">
                          <a:solidFill>
                            <a:sysClr val="windowText" lastClr="000000"/>
                          </a:solidFill>
                        </a:rPr>
                        <a:t>Copy-</a:t>
                      </a:r>
                      <a:r>
                        <a:rPr kumimoji="1" lang="en-US" altLang="ja-JP" sz="1050" dirty="0" err="1" smtClean="0">
                          <a:solidFill>
                            <a:sysClr val="windowText" lastClr="000000"/>
                          </a:solidFill>
                        </a:rPr>
                        <a:t>ItemProperty</a:t>
                      </a:r>
                      <a:endParaRPr kumimoji="1" lang="en-US" altLang="ja-JP" sz="1050" dirty="0" smtClean="0">
                        <a:solidFill>
                          <a:sysClr val="windowText" lastClr="000000"/>
                        </a:solidFill>
                      </a:endParaRPr>
                    </a:p>
                    <a:p>
                      <a:r>
                        <a:rPr kumimoji="1" lang="en-US" altLang="ja-JP" sz="1050" dirty="0" smtClean="0">
                          <a:solidFill>
                            <a:sysClr val="windowText" lastClr="000000"/>
                          </a:solidFill>
                        </a:rPr>
                        <a:t>Get-</a:t>
                      </a:r>
                      <a:r>
                        <a:rPr kumimoji="1" lang="en-US" altLang="ja-JP" sz="1050" dirty="0" err="1" smtClean="0">
                          <a:solidFill>
                            <a:sysClr val="windowText" lastClr="000000"/>
                          </a:solidFill>
                        </a:rPr>
                        <a:t>ItemProperty</a:t>
                      </a:r>
                      <a:endParaRPr kumimoji="1" lang="en-US" altLang="ja-JP" sz="1050" dirty="0" smtClean="0">
                        <a:solidFill>
                          <a:sysClr val="windowText" lastClr="000000"/>
                        </a:solidFill>
                      </a:endParaRPr>
                    </a:p>
                    <a:p>
                      <a:r>
                        <a:rPr kumimoji="1" lang="en-US" altLang="ja-JP" sz="1050" dirty="0" smtClean="0">
                          <a:solidFill>
                            <a:sysClr val="windowText" lastClr="000000"/>
                          </a:solidFill>
                        </a:rPr>
                        <a:t>Move-</a:t>
                      </a:r>
                      <a:r>
                        <a:rPr kumimoji="1" lang="en-US" altLang="ja-JP" sz="1050" dirty="0" err="1" smtClean="0">
                          <a:solidFill>
                            <a:sysClr val="windowText" lastClr="000000"/>
                          </a:solidFill>
                        </a:rPr>
                        <a:t>ItemProperty</a:t>
                      </a:r>
                      <a:endParaRPr kumimoji="1" lang="en-US" altLang="ja-JP" sz="1050" dirty="0" smtClean="0">
                        <a:solidFill>
                          <a:sysClr val="windowText" lastClr="000000"/>
                        </a:solidFill>
                      </a:endParaRPr>
                    </a:p>
                    <a:p>
                      <a:r>
                        <a:rPr kumimoji="1" lang="en-US" altLang="ja-JP" sz="1050" dirty="0" smtClean="0">
                          <a:solidFill>
                            <a:sysClr val="windowText" lastClr="000000"/>
                          </a:solidFill>
                        </a:rPr>
                        <a:t>New-</a:t>
                      </a:r>
                      <a:r>
                        <a:rPr kumimoji="1" lang="en-US" altLang="ja-JP" sz="1050" dirty="0" err="1" smtClean="0">
                          <a:solidFill>
                            <a:sysClr val="windowText" lastClr="000000"/>
                          </a:solidFill>
                        </a:rPr>
                        <a:t>ItemProperty</a:t>
                      </a:r>
                      <a:endParaRPr kumimoji="1" lang="en-US" altLang="ja-JP" sz="1050" dirty="0" smtClean="0">
                        <a:solidFill>
                          <a:sysClr val="windowText" lastClr="000000"/>
                        </a:solidFill>
                      </a:endParaRPr>
                    </a:p>
                    <a:p>
                      <a:r>
                        <a:rPr kumimoji="1" lang="en-US" altLang="ja-JP" sz="1050" dirty="0" smtClean="0">
                          <a:solidFill>
                            <a:sysClr val="windowText" lastClr="000000"/>
                          </a:solidFill>
                        </a:rPr>
                        <a:t>Remove-</a:t>
                      </a:r>
                      <a:r>
                        <a:rPr kumimoji="1" lang="en-US" altLang="ja-JP" sz="1050" dirty="0" err="1" smtClean="0">
                          <a:solidFill>
                            <a:sysClr val="windowText" lastClr="000000"/>
                          </a:solidFill>
                        </a:rPr>
                        <a:t>ItemProperty</a:t>
                      </a:r>
                      <a:endParaRPr kumimoji="1" lang="en-US" altLang="ja-JP" sz="1050" dirty="0" smtClean="0">
                        <a:solidFill>
                          <a:sysClr val="windowText" lastClr="000000"/>
                        </a:solidFill>
                      </a:endParaRPr>
                    </a:p>
                    <a:p>
                      <a:r>
                        <a:rPr kumimoji="1" lang="en-US" altLang="ja-JP" sz="1050" dirty="0" smtClean="0">
                          <a:solidFill>
                            <a:sysClr val="windowText" lastClr="000000"/>
                          </a:solidFill>
                        </a:rPr>
                        <a:t>Rename-</a:t>
                      </a:r>
                      <a:r>
                        <a:rPr kumimoji="1" lang="en-US" altLang="ja-JP" sz="1050" dirty="0" err="1" smtClean="0">
                          <a:solidFill>
                            <a:sysClr val="windowText" lastClr="000000"/>
                          </a:solidFill>
                        </a:rPr>
                        <a:t>ItemProperty</a:t>
                      </a:r>
                      <a:endParaRPr kumimoji="1" lang="en-US" altLang="ja-JP" sz="1050" dirty="0" smtClean="0">
                        <a:solidFill>
                          <a:sysClr val="windowText" lastClr="000000"/>
                        </a:solidFill>
                      </a:endParaRPr>
                    </a:p>
                    <a:p>
                      <a:r>
                        <a:rPr kumimoji="1" lang="en-US" altLang="ja-JP" sz="1050" dirty="0" smtClean="0">
                          <a:solidFill>
                            <a:sysClr val="windowText" lastClr="000000"/>
                          </a:solidFill>
                        </a:rPr>
                        <a:t>Set-</a:t>
                      </a:r>
                      <a:r>
                        <a:rPr kumimoji="1" lang="en-US" altLang="ja-JP" sz="1050" dirty="0" err="1" smtClean="0">
                          <a:solidFill>
                            <a:sysClr val="windowText" lastClr="000000"/>
                          </a:solidFill>
                        </a:rPr>
                        <a:t>ItemProperty</a:t>
                      </a:r>
                      <a:endParaRPr kumimoji="1" lang="en-US" altLang="ja-JP" sz="1050" dirty="0" smtClean="0">
                        <a:solidFill>
                          <a:sysClr val="windowText" lastClr="000000"/>
                        </a:solidFill>
                      </a:endParaRPr>
                    </a:p>
                    <a:p>
                      <a:r>
                        <a:rPr kumimoji="1" lang="ja-JP" altLang="en-US" sz="1050" u="sng" dirty="0" smtClean="0">
                          <a:solidFill>
                            <a:sysClr val="windowText" lastClr="000000"/>
                          </a:solidFill>
                        </a:rPr>
                        <a:t>項目を実行するには</a:t>
                      </a:r>
                    </a:p>
                    <a:p>
                      <a:r>
                        <a:rPr kumimoji="1" lang="en-US" altLang="ja-JP" sz="1050" dirty="0" smtClean="0">
                          <a:solidFill>
                            <a:sysClr val="windowText" lastClr="000000"/>
                          </a:solidFill>
                        </a:rPr>
                        <a:t>Invoke-Item</a:t>
                      </a:r>
                    </a:p>
                    <a:p>
                      <a:r>
                        <a:rPr kumimoji="1" lang="en-US" altLang="ja-JP" sz="1050" u="sng" dirty="0" smtClean="0">
                          <a:solidFill>
                            <a:sysClr val="windowText" lastClr="000000"/>
                          </a:solidFill>
                        </a:rPr>
                        <a:t>PS</a:t>
                      </a:r>
                      <a:r>
                        <a:rPr kumimoji="1" lang="ja-JP" altLang="en-US" sz="1050" u="sng" dirty="0" smtClean="0">
                          <a:solidFill>
                            <a:sysClr val="windowText" lastClr="000000"/>
                          </a:solidFill>
                        </a:rPr>
                        <a:t>ドライブを扱うには</a:t>
                      </a:r>
                    </a:p>
                    <a:p>
                      <a:r>
                        <a:rPr kumimoji="1" lang="en-US" altLang="ja-JP" sz="1050" dirty="0" smtClean="0">
                          <a:solidFill>
                            <a:sysClr val="windowText" lastClr="000000"/>
                          </a:solidFill>
                        </a:rPr>
                        <a:t>Get-</a:t>
                      </a:r>
                      <a:r>
                        <a:rPr kumimoji="1" lang="en-US" altLang="ja-JP" sz="1050" dirty="0" err="1" smtClean="0">
                          <a:solidFill>
                            <a:sysClr val="windowText" lastClr="000000"/>
                          </a:solidFill>
                        </a:rPr>
                        <a:t>PSDrive</a:t>
                      </a:r>
                      <a:endParaRPr kumimoji="1" lang="en-US" altLang="ja-JP" sz="1050" dirty="0" smtClean="0">
                        <a:solidFill>
                          <a:sysClr val="windowText" lastClr="000000"/>
                        </a:solidFill>
                      </a:endParaRPr>
                    </a:p>
                    <a:p>
                      <a:r>
                        <a:rPr kumimoji="1" lang="en-US" altLang="ja-JP" sz="1050" dirty="0" smtClean="0">
                          <a:solidFill>
                            <a:sysClr val="windowText" lastClr="000000"/>
                          </a:solidFill>
                        </a:rPr>
                        <a:t>Get-</a:t>
                      </a:r>
                      <a:r>
                        <a:rPr kumimoji="1" lang="en-US" altLang="ja-JP" sz="1050" dirty="0" err="1" smtClean="0">
                          <a:solidFill>
                            <a:sysClr val="windowText" lastClr="000000"/>
                          </a:solidFill>
                        </a:rPr>
                        <a:t>PSProvider</a:t>
                      </a:r>
                      <a:endParaRPr kumimoji="1" lang="en-US" altLang="ja-JP" sz="1050" dirty="0" smtClean="0">
                        <a:solidFill>
                          <a:sysClr val="windowText" lastClr="000000"/>
                        </a:solidFill>
                      </a:endParaRPr>
                    </a:p>
                    <a:p>
                      <a:r>
                        <a:rPr kumimoji="1" lang="en-US" altLang="ja-JP" sz="1050" dirty="0" smtClean="0">
                          <a:solidFill>
                            <a:sysClr val="windowText" lastClr="000000"/>
                          </a:solidFill>
                        </a:rPr>
                        <a:t>New-</a:t>
                      </a:r>
                      <a:r>
                        <a:rPr kumimoji="1" lang="en-US" altLang="ja-JP" sz="1050" dirty="0" err="1" smtClean="0">
                          <a:solidFill>
                            <a:sysClr val="windowText" lastClr="000000"/>
                          </a:solidFill>
                        </a:rPr>
                        <a:t>PSDrive</a:t>
                      </a:r>
                      <a:endParaRPr kumimoji="1" lang="en-US" altLang="ja-JP" sz="1050" dirty="0" smtClean="0">
                        <a:solidFill>
                          <a:sysClr val="windowText" lastClr="000000"/>
                        </a:solidFill>
                      </a:endParaRPr>
                    </a:p>
                    <a:p>
                      <a:r>
                        <a:rPr kumimoji="1" lang="en-US" altLang="ja-JP" sz="1050" dirty="0" smtClean="0">
                          <a:solidFill>
                            <a:sysClr val="windowText" lastClr="000000"/>
                          </a:solidFill>
                        </a:rPr>
                        <a:t>Remove-</a:t>
                      </a:r>
                      <a:r>
                        <a:rPr kumimoji="1" lang="en-US" altLang="ja-JP" sz="1050" dirty="0" err="1" smtClean="0">
                          <a:solidFill>
                            <a:sysClr val="windowText" lastClr="000000"/>
                          </a:solidFill>
                        </a:rPr>
                        <a:t>PSDrive</a:t>
                      </a:r>
                      <a:endParaRPr kumimoji="1" lang="en-US" altLang="ja-JP" sz="1050" dirty="0" smtClean="0">
                        <a:solidFill>
                          <a:sysClr val="windowText" lastClr="000000"/>
                        </a:solidFill>
                      </a:endParaRPr>
                    </a:p>
                    <a:p>
                      <a:r>
                        <a:rPr kumimoji="1" lang="ja-JP" altLang="en-US" sz="1050" u="sng" dirty="0" smtClean="0">
                          <a:solidFill>
                            <a:sysClr val="windowText" lastClr="000000"/>
                          </a:solidFill>
                        </a:rPr>
                        <a:t>ロケーションを取得・設定するには</a:t>
                      </a:r>
                      <a:r>
                        <a:rPr kumimoji="1" lang="en-US" altLang="ja-JP" sz="1050" u="sng" dirty="0" smtClean="0">
                          <a:solidFill>
                            <a:sysClr val="windowText" lastClr="000000"/>
                          </a:solidFill>
                        </a:rPr>
                        <a:t/>
                      </a:r>
                      <a:br>
                        <a:rPr kumimoji="1" lang="en-US" altLang="ja-JP" sz="1050" u="sng" dirty="0" smtClean="0">
                          <a:solidFill>
                            <a:sysClr val="windowText" lastClr="000000"/>
                          </a:solidFill>
                        </a:rPr>
                      </a:br>
                      <a:r>
                        <a:rPr kumimoji="1" lang="en-US" altLang="ja-JP" sz="1050" dirty="0" smtClean="0">
                          <a:solidFill>
                            <a:sysClr val="windowText" lastClr="000000"/>
                          </a:solidFill>
                        </a:rPr>
                        <a:t>Get-Location</a:t>
                      </a:r>
                    </a:p>
                  </a:txBody>
                  <a:tcPr>
                    <a:solidFill>
                      <a:schemeClr val="accent3"/>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050" dirty="0" smtClean="0">
                          <a:solidFill>
                            <a:sysClr val="windowText" lastClr="000000"/>
                          </a:solidFill>
                        </a:rPr>
                        <a:t>Set-Location</a:t>
                      </a:r>
                    </a:p>
                    <a:p>
                      <a:r>
                        <a:rPr kumimoji="1" lang="en-US" altLang="ja-JP" sz="1050" dirty="0" smtClean="0">
                          <a:solidFill>
                            <a:sysClr val="windowText" lastClr="000000"/>
                          </a:solidFill>
                        </a:rPr>
                        <a:t>Push-Location</a:t>
                      </a:r>
                    </a:p>
                    <a:p>
                      <a:r>
                        <a:rPr kumimoji="1" lang="en-US" altLang="ja-JP" sz="1050" dirty="0" smtClean="0">
                          <a:solidFill>
                            <a:sysClr val="windowText" lastClr="000000"/>
                          </a:solidFill>
                        </a:rPr>
                        <a:t>Pop-Location</a:t>
                      </a:r>
                    </a:p>
                    <a:p>
                      <a:r>
                        <a:rPr kumimoji="1" lang="ja-JP" altLang="en-US" sz="1050" u="sng" dirty="0" smtClean="0">
                          <a:solidFill>
                            <a:sysClr val="windowText" lastClr="000000"/>
                          </a:solidFill>
                        </a:rPr>
                        <a:t>パスの操作を行うには</a:t>
                      </a:r>
                    </a:p>
                    <a:p>
                      <a:r>
                        <a:rPr kumimoji="1" lang="en-US" altLang="ja-JP" sz="1050" dirty="0" smtClean="0">
                          <a:solidFill>
                            <a:sysClr val="windowText" lastClr="000000"/>
                          </a:solidFill>
                        </a:rPr>
                        <a:t>Convert-Path</a:t>
                      </a:r>
                    </a:p>
                    <a:p>
                      <a:r>
                        <a:rPr kumimoji="1" lang="en-US" altLang="ja-JP" sz="1050" dirty="0" smtClean="0">
                          <a:solidFill>
                            <a:sysClr val="windowText" lastClr="000000"/>
                          </a:solidFill>
                        </a:rPr>
                        <a:t>Resolve-Path</a:t>
                      </a:r>
                    </a:p>
                    <a:p>
                      <a:r>
                        <a:rPr kumimoji="1" lang="en-US" altLang="ja-JP" sz="1050" dirty="0" smtClean="0">
                          <a:solidFill>
                            <a:sysClr val="windowText" lastClr="000000"/>
                          </a:solidFill>
                        </a:rPr>
                        <a:t>Join-Path</a:t>
                      </a:r>
                    </a:p>
                    <a:p>
                      <a:r>
                        <a:rPr kumimoji="1" lang="en-US" altLang="ja-JP" sz="1050" dirty="0" smtClean="0">
                          <a:solidFill>
                            <a:sysClr val="windowText" lastClr="000000"/>
                          </a:solidFill>
                        </a:rPr>
                        <a:t>Split-Path</a:t>
                      </a:r>
                    </a:p>
                    <a:p>
                      <a:r>
                        <a:rPr kumimoji="1" lang="en-US" altLang="ja-JP" sz="1050" dirty="0" smtClean="0">
                          <a:solidFill>
                            <a:sysClr val="windowText" lastClr="000000"/>
                          </a:solidFill>
                        </a:rPr>
                        <a:t>Test-Path</a:t>
                      </a:r>
                    </a:p>
                    <a:p>
                      <a:r>
                        <a:rPr kumimoji="1" lang="en-US" altLang="ja-JP" sz="1050" u="sng" dirty="0" smtClean="0">
                          <a:solidFill>
                            <a:sysClr val="windowText" lastClr="000000"/>
                          </a:solidFill>
                        </a:rPr>
                        <a:t>ACL</a:t>
                      </a:r>
                      <a:r>
                        <a:rPr kumimoji="1" lang="ja-JP" altLang="en-US" sz="1050" u="sng" dirty="0" smtClean="0">
                          <a:solidFill>
                            <a:sysClr val="windowText" lastClr="000000"/>
                          </a:solidFill>
                        </a:rPr>
                        <a:t>の取得・設定を行うには</a:t>
                      </a:r>
                    </a:p>
                    <a:p>
                      <a:r>
                        <a:rPr kumimoji="1" lang="en-US" altLang="ja-JP" sz="1050" dirty="0" smtClean="0">
                          <a:solidFill>
                            <a:sysClr val="windowText" lastClr="000000"/>
                          </a:solidFill>
                        </a:rPr>
                        <a:t>Get-</a:t>
                      </a:r>
                      <a:r>
                        <a:rPr kumimoji="1" lang="en-US" altLang="ja-JP" sz="1050" dirty="0" err="1" smtClean="0">
                          <a:solidFill>
                            <a:sysClr val="windowText" lastClr="000000"/>
                          </a:solidFill>
                        </a:rPr>
                        <a:t>Acl</a:t>
                      </a:r>
                      <a:endParaRPr kumimoji="1" lang="en-US" altLang="ja-JP" sz="1050" dirty="0" smtClean="0">
                        <a:solidFill>
                          <a:sysClr val="windowText" lastClr="000000"/>
                        </a:solidFill>
                      </a:endParaRPr>
                    </a:p>
                    <a:p>
                      <a:r>
                        <a:rPr kumimoji="1" lang="en-US" altLang="ja-JP" sz="1050" dirty="0" smtClean="0">
                          <a:solidFill>
                            <a:sysClr val="windowText" lastClr="000000"/>
                          </a:solidFill>
                        </a:rPr>
                        <a:t>Set-</a:t>
                      </a:r>
                      <a:r>
                        <a:rPr kumimoji="1" lang="en-US" altLang="ja-JP" sz="1050" dirty="0" err="1" smtClean="0">
                          <a:solidFill>
                            <a:sysClr val="windowText" lastClr="000000"/>
                          </a:solidFill>
                        </a:rPr>
                        <a:t>Acl</a:t>
                      </a:r>
                      <a:endParaRPr kumimoji="1" lang="en-US" altLang="ja-JP" sz="1050" dirty="0" smtClean="0">
                        <a:solidFill>
                          <a:sysClr val="windowText" lastClr="000000"/>
                        </a:solidFill>
                      </a:endParaRPr>
                    </a:p>
                    <a:p>
                      <a:r>
                        <a:rPr kumimoji="1" lang="ja-JP" altLang="en-US" sz="1050" dirty="0" smtClean="0">
                          <a:solidFill>
                            <a:srgbClr val="FF0000"/>
                          </a:solidFill>
                        </a:rPr>
                        <a:t>・</a:t>
                      </a:r>
                      <a:r>
                        <a:rPr kumimoji="1" lang="en-US" altLang="ja-JP" sz="1050" dirty="0" smtClean="0">
                          <a:solidFill>
                            <a:srgbClr val="FF0000"/>
                          </a:solidFill>
                        </a:rPr>
                        <a:t>PS</a:t>
                      </a:r>
                      <a:r>
                        <a:rPr kumimoji="1" lang="ja-JP" altLang="en-US" sz="1050" dirty="0" smtClean="0">
                          <a:solidFill>
                            <a:srgbClr val="FF0000"/>
                          </a:solidFill>
                        </a:rPr>
                        <a:t>ユーティリティ</a:t>
                      </a:r>
                    </a:p>
                    <a:p>
                      <a:r>
                        <a:rPr kumimoji="1" lang="ja-JP" altLang="en-US" sz="1050" u="sng" dirty="0" smtClean="0">
                          <a:solidFill>
                            <a:sysClr val="windowText" lastClr="000000"/>
                          </a:solidFill>
                        </a:rPr>
                        <a:t>ヘルプを取得するには</a:t>
                      </a:r>
                    </a:p>
                    <a:p>
                      <a:r>
                        <a:rPr kumimoji="1" lang="en-US" altLang="ja-JP" sz="1050" dirty="0" smtClean="0">
                          <a:solidFill>
                            <a:sysClr val="windowText" lastClr="000000"/>
                          </a:solidFill>
                        </a:rPr>
                        <a:t>Get-Help</a:t>
                      </a:r>
                    </a:p>
                    <a:p>
                      <a:r>
                        <a:rPr kumimoji="1" lang="ja-JP" altLang="en-US" sz="1050" u="sng" dirty="0" smtClean="0">
                          <a:solidFill>
                            <a:sysClr val="windowText" lastClr="000000"/>
                          </a:solidFill>
                        </a:rPr>
                        <a:t>コマンドレットの一覧を取得するには</a:t>
                      </a:r>
                    </a:p>
                    <a:p>
                      <a:r>
                        <a:rPr kumimoji="1" lang="en-US" altLang="ja-JP" sz="1050" dirty="0" smtClean="0">
                          <a:solidFill>
                            <a:sysClr val="windowText" lastClr="000000"/>
                          </a:solidFill>
                        </a:rPr>
                        <a:t>Get-Command</a:t>
                      </a:r>
                    </a:p>
                    <a:p>
                      <a:r>
                        <a:rPr kumimoji="1" lang="ja-JP" altLang="en-US" sz="1050" u="sng" dirty="0" smtClean="0">
                          <a:solidFill>
                            <a:sysClr val="windowText" lastClr="000000"/>
                          </a:solidFill>
                        </a:rPr>
                        <a:t>ファイルまたは文字列から指定の文字列を抜き出すには</a:t>
                      </a:r>
                    </a:p>
                    <a:p>
                      <a:r>
                        <a:rPr kumimoji="1" lang="en-US" altLang="ja-JP" sz="1050" dirty="0" smtClean="0">
                          <a:solidFill>
                            <a:sysClr val="windowText" lastClr="000000"/>
                          </a:solidFill>
                        </a:rPr>
                        <a:t>Select-String</a:t>
                      </a:r>
                    </a:p>
                    <a:p>
                      <a:r>
                        <a:rPr kumimoji="1" lang="ja-JP" altLang="en-US" sz="1050" u="sng" dirty="0" smtClean="0">
                          <a:solidFill>
                            <a:sysClr val="windowText" lastClr="000000"/>
                          </a:solidFill>
                        </a:rPr>
                        <a:t>変数の値を操作するには</a:t>
                      </a:r>
                    </a:p>
                    <a:p>
                      <a:r>
                        <a:rPr kumimoji="1" lang="en-US" altLang="ja-JP" sz="1050" dirty="0" smtClean="0">
                          <a:solidFill>
                            <a:sysClr val="windowText" lastClr="000000"/>
                          </a:solidFill>
                        </a:rPr>
                        <a:t>Get-Variable</a:t>
                      </a:r>
                    </a:p>
                    <a:p>
                      <a:r>
                        <a:rPr kumimoji="1" lang="en-US" altLang="ja-JP" sz="1050" dirty="0" smtClean="0">
                          <a:solidFill>
                            <a:sysClr val="windowText" lastClr="000000"/>
                          </a:solidFill>
                        </a:rPr>
                        <a:t>Set-Variable</a:t>
                      </a:r>
                    </a:p>
                    <a:p>
                      <a:r>
                        <a:rPr kumimoji="1" lang="en-US" altLang="ja-JP" sz="1050" dirty="0" smtClean="0">
                          <a:solidFill>
                            <a:sysClr val="windowText" lastClr="000000"/>
                          </a:solidFill>
                        </a:rPr>
                        <a:t>New-Variable</a:t>
                      </a:r>
                    </a:p>
                    <a:p>
                      <a:r>
                        <a:rPr kumimoji="1" lang="en-US" altLang="ja-JP" sz="1050" dirty="0" smtClean="0">
                          <a:solidFill>
                            <a:sysClr val="windowText" lastClr="000000"/>
                          </a:solidFill>
                        </a:rPr>
                        <a:t>Remove-Variable</a:t>
                      </a:r>
                    </a:p>
                    <a:p>
                      <a:r>
                        <a:rPr kumimoji="1" lang="en-US" altLang="ja-JP" sz="1050" dirty="0" smtClean="0">
                          <a:solidFill>
                            <a:sysClr val="windowText" lastClr="000000"/>
                          </a:solidFill>
                        </a:rPr>
                        <a:t>Clear-Variable</a:t>
                      </a:r>
                    </a:p>
                    <a:p>
                      <a:r>
                        <a:rPr kumimoji="1" lang="ja-JP" altLang="en-US" sz="1050" u="sng" dirty="0" smtClean="0">
                          <a:solidFill>
                            <a:sysClr val="windowText" lastClr="000000"/>
                          </a:solidFill>
                        </a:rPr>
                        <a:t>履歴を参照・追加・実行するには</a:t>
                      </a:r>
                      <a:endParaRPr kumimoji="1" lang="en-US" altLang="ja-JP" sz="1050" u="sng" dirty="0" smtClean="0">
                        <a:solidFill>
                          <a:sysClr val="windowText" lastClr="000000"/>
                        </a:solidFill>
                      </a:endParaRPr>
                    </a:p>
                    <a:p>
                      <a:r>
                        <a:rPr kumimoji="1" lang="en-US" altLang="ja-JP" sz="1050" dirty="0" smtClean="0">
                          <a:solidFill>
                            <a:sysClr val="windowText" lastClr="000000"/>
                          </a:solidFill>
                        </a:rPr>
                        <a:t>Add-History</a:t>
                      </a:r>
                    </a:p>
                    <a:p>
                      <a:r>
                        <a:rPr kumimoji="1" lang="en-US" altLang="ja-JP" sz="1050" dirty="0" smtClean="0">
                          <a:solidFill>
                            <a:sysClr val="windowText" lastClr="000000"/>
                          </a:solidFill>
                        </a:rPr>
                        <a:t>Get-History</a:t>
                      </a:r>
                    </a:p>
                    <a:p>
                      <a:r>
                        <a:rPr kumimoji="1" lang="en-US" altLang="ja-JP" sz="1050" dirty="0" smtClean="0">
                          <a:solidFill>
                            <a:sysClr val="windowText" lastClr="000000"/>
                          </a:solidFill>
                        </a:rPr>
                        <a:t>Invoke-History</a:t>
                      </a:r>
                    </a:p>
                    <a:p>
                      <a:r>
                        <a:rPr kumimoji="1" lang="ja-JP" altLang="en-US" sz="1050" u="sng" dirty="0" smtClean="0">
                          <a:solidFill>
                            <a:sysClr val="windowText" lastClr="000000"/>
                          </a:solidFill>
                        </a:rPr>
                        <a:t>エイリアスを操作するには</a:t>
                      </a:r>
                    </a:p>
                    <a:p>
                      <a:r>
                        <a:rPr kumimoji="1" lang="en-US" altLang="ja-JP" sz="1050" dirty="0" smtClean="0">
                          <a:solidFill>
                            <a:sysClr val="windowText" lastClr="000000"/>
                          </a:solidFill>
                        </a:rPr>
                        <a:t>Get-Alias</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050" dirty="0" smtClean="0">
                          <a:solidFill>
                            <a:sysClr val="windowText" lastClr="000000"/>
                          </a:solidFill>
                        </a:rPr>
                        <a:t>Set-Alias</a:t>
                      </a:r>
                    </a:p>
                  </a:txBody>
                  <a:tcPr>
                    <a:solidFill>
                      <a:schemeClr val="accent3"/>
                    </a:solidFill>
                  </a:tcPr>
                </a:tc>
                <a:tc>
                  <a:txBody>
                    <a:bodyPr/>
                    <a:lstStyle/>
                    <a:p>
                      <a:r>
                        <a:rPr kumimoji="1" lang="en-US" altLang="ja-JP" sz="1050" dirty="0" smtClean="0">
                          <a:solidFill>
                            <a:sysClr val="windowText" lastClr="000000"/>
                          </a:solidFill>
                        </a:rPr>
                        <a:t>New-Alias</a:t>
                      </a:r>
                    </a:p>
                    <a:p>
                      <a:r>
                        <a:rPr kumimoji="1" lang="en-US" altLang="ja-JP" sz="1050" dirty="0" smtClean="0">
                          <a:solidFill>
                            <a:sysClr val="windowText" lastClr="000000"/>
                          </a:solidFill>
                        </a:rPr>
                        <a:t>Export-Alias</a:t>
                      </a:r>
                    </a:p>
                    <a:p>
                      <a:r>
                        <a:rPr kumimoji="1" lang="en-US" altLang="ja-JP" sz="1050" dirty="0" smtClean="0">
                          <a:solidFill>
                            <a:sysClr val="windowText" lastClr="000000"/>
                          </a:solidFill>
                        </a:rPr>
                        <a:t>Import-Alias</a:t>
                      </a:r>
                    </a:p>
                    <a:p>
                      <a:r>
                        <a:rPr kumimoji="1" lang="ja-JP" altLang="en-US" sz="1050" u="sng" dirty="0" smtClean="0">
                          <a:solidFill>
                            <a:sysClr val="windowText" lastClr="000000"/>
                          </a:solidFill>
                        </a:rPr>
                        <a:t>メッセージを書き込むには</a:t>
                      </a:r>
                    </a:p>
                    <a:p>
                      <a:r>
                        <a:rPr kumimoji="1" lang="en-US" altLang="ja-JP" sz="1050" dirty="0" smtClean="0">
                          <a:solidFill>
                            <a:sysClr val="windowText" lastClr="000000"/>
                          </a:solidFill>
                        </a:rPr>
                        <a:t>Write-Host</a:t>
                      </a:r>
                    </a:p>
                    <a:p>
                      <a:r>
                        <a:rPr kumimoji="1" lang="en-US" altLang="ja-JP" sz="1050" dirty="0" smtClean="0">
                          <a:solidFill>
                            <a:sysClr val="windowText" lastClr="000000"/>
                          </a:solidFill>
                        </a:rPr>
                        <a:t>Write-Output</a:t>
                      </a:r>
                    </a:p>
                    <a:p>
                      <a:r>
                        <a:rPr kumimoji="1" lang="en-US" altLang="ja-JP" sz="1050" dirty="0" smtClean="0">
                          <a:solidFill>
                            <a:sysClr val="windowText" lastClr="000000"/>
                          </a:solidFill>
                        </a:rPr>
                        <a:t>Write-Verbose</a:t>
                      </a:r>
                    </a:p>
                    <a:p>
                      <a:r>
                        <a:rPr kumimoji="1" lang="en-US" altLang="ja-JP" sz="1050" dirty="0" smtClean="0">
                          <a:solidFill>
                            <a:sysClr val="windowText" lastClr="000000"/>
                          </a:solidFill>
                        </a:rPr>
                        <a:t>Write-Warning</a:t>
                      </a:r>
                    </a:p>
                    <a:p>
                      <a:r>
                        <a:rPr kumimoji="1" lang="en-US" altLang="ja-JP" sz="1050" dirty="0" smtClean="0">
                          <a:solidFill>
                            <a:sysClr val="windowText" lastClr="000000"/>
                          </a:solidFill>
                        </a:rPr>
                        <a:t>Write-Debug</a:t>
                      </a:r>
                    </a:p>
                    <a:p>
                      <a:r>
                        <a:rPr kumimoji="1" lang="en-US" altLang="ja-JP" sz="1050" dirty="0" smtClean="0">
                          <a:solidFill>
                            <a:sysClr val="windowText" lastClr="000000"/>
                          </a:solidFill>
                        </a:rPr>
                        <a:t>Write-Error</a:t>
                      </a:r>
                    </a:p>
                    <a:p>
                      <a:r>
                        <a:rPr kumimoji="1" lang="ja-JP" altLang="en-US" sz="1050" i="0" u="sng" dirty="0" smtClean="0">
                          <a:solidFill>
                            <a:sysClr val="windowText" lastClr="000000"/>
                          </a:solidFill>
                        </a:rPr>
                        <a:t>文字列の入力を読み取るには</a:t>
                      </a:r>
                    </a:p>
                    <a:p>
                      <a:r>
                        <a:rPr kumimoji="1" lang="en-US" altLang="ja-JP" sz="1050" dirty="0" smtClean="0">
                          <a:solidFill>
                            <a:sysClr val="windowText" lastClr="000000"/>
                          </a:solidFill>
                        </a:rPr>
                        <a:t>Read-Host</a:t>
                      </a:r>
                    </a:p>
                    <a:p>
                      <a:r>
                        <a:rPr kumimoji="1" lang="ja-JP" altLang="en-US" sz="1050" u="sng" dirty="0" smtClean="0">
                          <a:solidFill>
                            <a:sysClr val="windowText" lastClr="000000"/>
                          </a:solidFill>
                        </a:rPr>
                        <a:t>暗号化文字列・セキュア化された文字列を扱うには</a:t>
                      </a:r>
                    </a:p>
                    <a:p>
                      <a:r>
                        <a:rPr kumimoji="1" lang="en-US" altLang="ja-JP" sz="1050" dirty="0" err="1" smtClean="0">
                          <a:solidFill>
                            <a:sysClr val="windowText" lastClr="000000"/>
                          </a:solidFill>
                        </a:rPr>
                        <a:t>ConvertFrom-SecureString</a:t>
                      </a:r>
                      <a:endParaRPr kumimoji="1" lang="en-US" altLang="ja-JP" sz="1050" dirty="0" smtClean="0">
                        <a:solidFill>
                          <a:sysClr val="windowText" lastClr="000000"/>
                        </a:solidFill>
                      </a:endParaRPr>
                    </a:p>
                    <a:p>
                      <a:r>
                        <a:rPr kumimoji="1" lang="en-US" altLang="ja-JP" sz="1050" dirty="0" err="1" smtClean="0">
                          <a:solidFill>
                            <a:sysClr val="windowText" lastClr="000000"/>
                          </a:solidFill>
                        </a:rPr>
                        <a:t>ConvertTo-SecureString</a:t>
                      </a:r>
                      <a:endParaRPr kumimoji="1" lang="en-US" altLang="ja-JP" sz="1050" dirty="0" smtClean="0">
                        <a:solidFill>
                          <a:sysClr val="windowText" lastClr="000000"/>
                        </a:solidFill>
                      </a:endParaRPr>
                    </a:p>
                    <a:p>
                      <a:r>
                        <a:rPr kumimoji="1" lang="ja-JP" altLang="en-US" sz="1050" u="sng" dirty="0" smtClean="0">
                          <a:solidFill>
                            <a:sysClr val="windowText" lastClr="000000"/>
                          </a:solidFill>
                        </a:rPr>
                        <a:t>プログレスバーを表示するには</a:t>
                      </a:r>
                    </a:p>
                    <a:p>
                      <a:r>
                        <a:rPr kumimoji="1" lang="en-US" altLang="ja-JP" sz="1050" dirty="0" smtClean="0">
                          <a:solidFill>
                            <a:sysClr val="windowText" lastClr="000000"/>
                          </a:solidFill>
                        </a:rPr>
                        <a:t>Write-Progress</a:t>
                      </a:r>
                    </a:p>
                    <a:p>
                      <a:r>
                        <a:rPr kumimoji="1" lang="ja-JP" altLang="en-US" sz="1050" u="sng" dirty="0" smtClean="0">
                          <a:solidFill>
                            <a:sysClr val="windowText" lastClr="000000"/>
                          </a:solidFill>
                        </a:rPr>
                        <a:t>シェル・スクリプトを中断するには</a:t>
                      </a:r>
                    </a:p>
                    <a:p>
                      <a:r>
                        <a:rPr kumimoji="1" lang="en-US" altLang="ja-JP" sz="1050" dirty="0" smtClean="0">
                          <a:solidFill>
                            <a:sysClr val="windowText" lastClr="000000"/>
                          </a:solidFill>
                        </a:rPr>
                        <a:t>Start-Sleep</a:t>
                      </a:r>
                    </a:p>
                    <a:p>
                      <a:r>
                        <a:rPr kumimoji="1" lang="ja-JP" altLang="en-US" sz="1050" u="sng" dirty="0" smtClean="0">
                          <a:solidFill>
                            <a:sysClr val="windowText" lastClr="000000"/>
                          </a:solidFill>
                        </a:rPr>
                        <a:t>デバッグを行うには</a:t>
                      </a:r>
                    </a:p>
                    <a:p>
                      <a:r>
                        <a:rPr kumimoji="1" lang="en-US" altLang="ja-JP" sz="1050" dirty="0" smtClean="0">
                          <a:solidFill>
                            <a:sysClr val="windowText" lastClr="000000"/>
                          </a:solidFill>
                        </a:rPr>
                        <a:t>Set-</a:t>
                      </a:r>
                      <a:r>
                        <a:rPr kumimoji="1" lang="en-US" altLang="ja-JP" sz="1050" dirty="0" err="1" smtClean="0">
                          <a:solidFill>
                            <a:sysClr val="windowText" lastClr="000000"/>
                          </a:solidFill>
                        </a:rPr>
                        <a:t>PSDebug</a:t>
                      </a:r>
                      <a:endParaRPr kumimoji="1" lang="en-US" altLang="ja-JP" sz="1050" dirty="0" smtClean="0">
                        <a:solidFill>
                          <a:sysClr val="windowText" lastClr="000000"/>
                        </a:solidFill>
                      </a:endParaRPr>
                    </a:p>
                    <a:p>
                      <a:r>
                        <a:rPr kumimoji="1" lang="en-US" altLang="ja-JP" sz="1050" dirty="0" smtClean="0">
                          <a:solidFill>
                            <a:sysClr val="windowText" lastClr="000000"/>
                          </a:solidFill>
                        </a:rPr>
                        <a:t>Start-Transcript</a:t>
                      </a:r>
                    </a:p>
                    <a:p>
                      <a:r>
                        <a:rPr kumimoji="1" lang="en-US" altLang="ja-JP" sz="1050" dirty="0" smtClean="0">
                          <a:solidFill>
                            <a:sysClr val="windowText" lastClr="000000"/>
                          </a:solidFill>
                        </a:rPr>
                        <a:t>Stop-Transcript</a:t>
                      </a:r>
                    </a:p>
                    <a:p>
                      <a:r>
                        <a:rPr kumimoji="1" lang="en-US" altLang="ja-JP" sz="1050" dirty="0" smtClean="0">
                          <a:solidFill>
                            <a:sysClr val="windowText" lastClr="000000"/>
                          </a:solidFill>
                        </a:rPr>
                        <a:t>Get-</a:t>
                      </a:r>
                      <a:r>
                        <a:rPr kumimoji="1" lang="en-US" altLang="ja-JP" sz="1050" dirty="0" err="1" smtClean="0">
                          <a:solidFill>
                            <a:sysClr val="windowText" lastClr="000000"/>
                          </a:solidFill>
                        </a:rPr>
                        <a:t>TraceSource</a:t>
                      </a:r>
                      <a:endParaRPr kumimoji="1" lang="en-US" altLang="ja-JP" sz="1050" dirty="0" smtClean="0">
                        <a:solidFill>
                          <a:sysClr val="windowText" lastClr="000000"/>
                        </a:solidFill>
                      </a:endParaRPr>
                    </a:p>
                    <a:p>
                      <a:r>
                        <a:rPr kumimoji="1" lang="en-US" altLang="ja-JP" sz="1050" dirty="0" smtClean="0">
                          <a:solidFill>
                            <a:sysClr val="windowText" lastClr="000000"/>
                          </a:solidFill>
                        </a:rPr>
                        <a:t>Set-</a:t>
                      </a:r>
                      <a:r>
                        <a:rPr kumimoji="1" lang="en-US" altLang="ja-JP" sz="1050" dirty="0" err="1" smtClean="0">
                          <a:solidFill>
                            <a:sysClr val="windowText" lastClr="000000"/>
                          </a:solidFill>
                        </a:rPr>
                        <a:t>TraceSource</a:t>
                      </a:r>
                      <a:endParaRPr kumimoji="1" lang="en-US" altLang="ja-JP" sz="1050" dirty="0" smtClean="0">
                        <a:solidFill>
                          <a:sysClr val="windowText" lastClr="000000"/>
                        </a:solidFill>
                      </a:endParaRPr>
                    </a:p>
                    <a:p>
                      <a:r>
                        <a:rPr kumimoji="1" lang="en-US" altLang="ja-JP" sz="1050" dirty="0" smtClean="0">
                          <a:solidFill>
                            <a:sysClr val="windowText" lastClr="000000"/>
                          </a:solidFill>
                        </a:rPr>
                        <a:t>Trace-Command</a:t>
                      </a:r>
                    </a:p>
                    <a:p>
                      <a:r>
                        <a:rPr kumimoji="1" lang="ja-JP" altLang="en-US" sz="1050" u="sng" dirty="0" smtClean="0">
                          <a:solidFill>
                            <a:sysClr val="windowText" lastClr="000000"/>
                          </a:solidFill>
                        </a:rPr>
                        <a:t>コマンドの実行時間を計測するには</a:t>
                      </a:r>
                    </a:p>
                    <a:p>
                      <a:r>
                        <a:rPr kumimoji="1" lang="en-US" altLang="ja-JP" sz="1050" dirty="0" smtClean="0">
                          <a:solidFill>
                            <a:sysClr val="windowText" lastClr="000000"/>
                          </a:solidFill>
                        </a:rPr>
                        <a:t>Measure-Command</a:t>
                      </a:r>
                    </a:p>
                    <a:p>
                      <a:r>
                        <a:rPr kumimoji="1" lang="ja-JP" altLang="en-US" sz="1050" u="sng" dirty="0" smtClean="0">
                          <a:solidFill>
                            <a:sysClr val="windowText" lastClr="000000"/>
                          </a:solidFill>
                        </a:rPr>
                        <a:t>文字列をコマンドとして実行するには</a:t>
                      </a:r>
                    </a:p>
                  </a:txBody>
                  <a:tcPr>
                    <a:solidFill>
                      <a:schemeClr val="accent3"/>
                    </a:solidFill>
                  </a:tcPr>
                </a:tc>
                <a:tc>
                  <a:txBody>
                    <a:bodyPr/>
                    <a:lstStyle/>
                    <a:p>
                      <a:r>
                        <a:rPr kumimoji="1" lang="en-US" altLang="ja-JP" sz="1050" dirty="0" smtClean="0">
                          <a:solidFill>
                            <a:sysClr val="windowText" lastClr="000000"/>
                          </a:solidFill>
                        </a:rPr>
                        <a:t>Invoke-Expression</a:t>
                      </a:r>
                    </a:p>
                    <a:p>
                      <a:r>
                        <a:rPr kumimoji="1" lang="ja-JP" altLang="en-US" sz="1050" u="sng" dirty="0" smtClean="0">
                          <a:solidFill>
                            <a:sysClr val="windowText" lastClr="000000"/>
                          </a:solidFill>
                        </a:rPr>
                        <a:t>ホストオブジェクトを参照するには</a:t>
                      </a:r>
                    </a:p>
                    <a:p>
                      <a:r>
                        <a:rPr kumimoji="1" lang="en-US" altLang="ja-JP" sz="1050" dirty="0" smtClean="0">
                          <a:solidFill>
                            <a:sysClr val="windowText" lastClr="000000"/>
                          </a:solidFill>
                        </a:rPr>
                        <a:t>Get-Host</a:t>
                      </a:r>
                    </a:p>
                    <a:p>
                      <a:r>
                        <a:rPr kumimoji="1" lang="ja-JP" altLang="en-US" sz="1050" u="sng" dirty="0" smtClean="0">
                          <a:solidFill>
                            <a:sysClr val="windowText" lastClr="000000"/>
                          </a:solidFill>
                        </a:rPr>
                        <a:t>設定ファイルを読み込むには</a:t>
                      </a:r>
                    </a:p>
                    <a:p>
                      <a:r>
                        <a:rPr kumimoji="1" lang="en-US" altLang="ja-JP" sz="1050" dirty="0" smtClean="0">
                          <a:solidFill>
                            <a:sysClr val="windowText" lastClr="000000"/>
                          </a:solidFill>
                        </a:rPr>
                        <a:t>Update-</a:t>
                      </a:r>
                      <a:r>
                        <a:rPr kumimoji="1" lang="en-US" altLang="ja-JP" sz="1050" dirty="0" err="1" smtClean="0">
                          <a:solidFill>
                            <a:sysClr val="windowText" lastClr="000000"/>
                          </a:solidFill>
                        </a:rPr>
                        <a:t>FormatData</a:t>
                      </a:r>
                      <a:endParaRPr kumimoji="1" lang="en-US" altLang="ja-JP" sz="1050" dirty="0" smtClean="0">
                        <a:solidFill>
                          <a:sysClr val="windowText" lastClr="000000"/>
                        </a:solidFill>
                      </a:endParaRPr>
                    </a:p>
                    <a:p>
                      <a:r>
                        <a:rPr kumimoji="1" lang="en-US" altLang="ja-JP" sz="1050" dirty="0" smtClean="0">
                          <a:solidFill>
                            <a:sysClr val="windowText" lastClr="000000"/>
                          </a:solidFill>
                        </a:rPr>
                        <a:t>Update-</a:t>
                      </a:r>
                      <a:r>
                        <a:rPr kumimoji="1" lang="en-US" altLang="ja-JP" sz="1050" dirty="0" err="1" smtClean="0">
                          <a:solidFill>
                            <a:sysClr val="windowText" lastClr="000000"/>
                          </a:solidFill>
                        </a:rPr>
                        <a:t>TypeData</a:t>
                      </a:r>
                      <a:endParaRPr kumimoji="1" lang="en-US" altLang="ja-JP" sz="1050" dirty="0" smtClean="0">
                        <a:solidFill>
                          <a:sysClr val="windowText" lastClr="000000"/>
                        </a:solidFill>
                      </a:endParaRPr>
                    </a:p>
                    <a:p>
                      <a:r>
                        <a:rPr kumimoji="1" lang="ja-JP" altLang="en-US" sz="1050" u="sng" dirty="0" smtClean="0">
                          <a:solidFill>
                            <a:sysClr val="windowText" lastClr="000000"/>
                          </a:solidFill>
                        </a:rPr>
                        <a:t>実行ポリシー取得・設定するには</a:t>
                      </a:r>
                    </a:p>
                    <a:p>
                      <a:r>
                        <a:rPr kumimoji="1" lang="en-US" altLang="ja-JP" sz="1050" dirty="0" smtClean="0">
                          <a:solidFill>
                            <a:sysClr val="windowText" lastClr="000000"/>
                          </a:solidFill>
                        </a:rPr>
                        <a:t>Get-</a:t>
                      </a:r>
                      <a:r>
                        <a:rPr kumimoji="1" lang="en-US" altLang="ja-JP" sz="1050" dirty="0" err="1" smtClean="0">
                          <a:solidFill>
                            <a:sysClr val="windowText" lastClr="000000"/>
                          </a:solidFill>
                        </a:rPr>
                        <a:t>ExecutionPolicy</a:t>
                      </a:r>
                      <a:endParaRPr kumimoji="1" lang="en-US" altLang="ja-JP" sz="1050" dirty="0" smtClean="0">
                        <a:solidFill>
                          <a:sysClr val="windowText" lastClr="000000"/>
                        </a:solidFill>
                      </a:endParaRPr>
                    </a:p>
                    <a:p>
                      <a:r>
                        <a:rPr kumimoji="1" lang="en-US" altLang="ja-JP" sz="1050" dirty="0" smtClean="0">
                          <a:solidFill>
                            <a:sysClr val="windowText" lastClr="000000"/>
                          </a:solidFill>
                        </a:rPr>
                        <a:t>Set-</a:t>
                      </a:r>
                      <a:r>
                        <a:rPr kumimoji="1" lang="en-US" altLang="ja-JP" sz="1050" dirty="0" err="1" smtClean="0">
                          <a:solidFill>
                            <a:sysClr val="windowText" lastClr="000000"/>
                          </a:solidFill>
                        </a:rPr>
                        <a:t>ExecutionPolicy</a:t>
                      </a:r>
                      <a:endParaRPr kumimoji="1" lang="en-US" altLang="ja-JP" sz="1050" dirty="0" smtClean="0">
                        <a:solidFill>
                          <a:sysClr val="windowText" lastClr="000000"/>
                        </a:solidFill>
                      </a:endParaRPr>
                    </a:p>
                    <a:p>
                      <a:r>
                        <a:rPr kumimoji="1" lang="ja-JP" altLang="en-US" sz="1050" u="sng" dirty="0" smtClean="0">
                          <a:solidFill>
                            <a:sysClr val="windowText" lastClr="000000"/>
                          </a:solidFill>
                        </a:rPr>
                        <a:t>スクリプトファイルの署名を取得・設定するには</a:t>
                      </a:r>
                    </a:p>
                    <a:p>
                      <a:r>
                        <a:rPr kumimoji="1" lang="en-US" altLang="ja-JP" sz="1050" dirty="0" smtClean="0">
                          <a:solidFill>
                            <a:sysClr val="windowText" lastClr="000000"/>
                          </a:solidFill>
                        </a:rPr>
                        <a:t>Get-</a:t>
                      </a:r>
                      <a:r>
                        <a:rPr kumimoji="1" lang="en-US" altLang="ja-JP" sz="1050" dirty="0" err="1" smtClean="0">
                          <a:solidFill>
                            <a:sysClr val="windowText" lastClr="000000"/>
                          </a:solidFill>
                        </a:rPr>
                        <a:t>AuthenticodeSignature</a:t>
                      </a:r>
                      <a:endParaRPr kumimoji="1" lang="en-US" altLang="ja-JP" sz="1050" dirty="0" smtClean="0">
                        <a:solidFill>
                          <a:sysClr val="windowText" lastClr="000000"/>
                        </a:solidFill>
                      </a:endParaRPr>
                    </a:p>
                    <a:p>
                      <a:r>
                        <a:rPr kumimoji="1" lang="en-US" altLang="ja-JP" sz="1050" dirty="0" smtClean="0">
                          <a:solidFill>
                            <a:sysClr val="windowText" lastClr="000000"/>
                          </a:solidFill>
                        </a:rPr>
                        <a:t>Set-</a:t>
                      </a:r>
                      <a:r>
                        <a:rPr kumimoji="1" lang="en-US" altLang="ja-JP" sz="1050" dirty="0" err="1" smtClean="0">
                          <a:solidFill>
                            <a:sysClr val="windowText" lastClr="000000"/>
                          </a:solidFill>
                        </a:rPr>
                        <a:t>AuthenticodeSignature</a:t>
                      </a:r>
                      <a:endParaRPr kumimoji="1" lang="en-US" altLang="ja-JP" sz="1050" dirty="0" smtClean="0">
                        <a:solidFill>
                          <a:sysClr val="windowText" lastClr="000000"/>
                        </a:solidFill>
                      </a:endParaRPr>
                    </a:p>
                    <a:p>
                      <a:r>
                        <a:rPr kumimoji="1" lang="en-US" altLang="ja-JP" sz="1050" dirty="0" smtClean="0">
                          <a:solidFill>
                            <a:sysClr val="windowText" lastClr="000000"/>
                          </a:solidFill>
                        </a:rPr>
                        <a:t>Get-</a:t>
                      </a:r>
                      <a:r>
                        <a:rPr kumimoji="1" lang="en-US" altLang="ja-JP" sz="1050" dirty="0" err="1" smtClean="0">
                          <a:solidFill>
                            <a:sysClr val="windowText" lastClr="000000"/>
                          </a:solidFill>
                        </a:rPr>
                        <a:t>PfxCertificate</a:t>
                      </a:r>
                      <a:endParaRPr kumimoji="1" lang="en-US" altLang="ja-JP" sz="1050" dirty="0" smtClean="0">
                        <a:solidFill>
                          <a:sysClr val="windowText" lastClr="000000"/>
                        </a:solidFill>
                      </a:endParaRPr>
                    </a:p>
                    <a:p>
                      <a:r>
                        <a:rPr kumimoji="1" lang="en-US" altLang="ja-JP" sz="1050" u="sng" dirty="0" smtClean="0">
                          <a:solidFill>
                            <a:sysClr val="windowText" lastClr="000000"/>
                          </a:solidFill>
                        </a:rPr>
                        <a:t>PS</a:t>
                      </a:r>
                      <a:r>
                        <a:rPr kumimoji="1" lang="ja-JP" altLang="en-US" sz="1050" u="sng" dirty="0" smtClean="0">
                          <a:solidFill>
                            <a:sysClr val="windowText" lastClr="000000"/>
                          </a:solidFill>
                        </a:rPr>
                        <a:t>スナップインを操作するには</a:t>
                      </a:r>
                    </a:p>
                    <a:p>
                      <a:r>
                        <a:rPr kumimoji="1" lang="en-US" altLang="ja-JP" sz="1050" dirty="0" smtClean="0">
                          <a:solidFill>
                            <a:sysClr val="windowText" lastClr="000000"/>
                          </a:solidFill>
                        </a:rPr>
                        <a:t>Get-</a:t>
                      </a:r>
                      <a:r>
                        <a:rPr kumimoji="1" lang="en-US" altLang="ja-JP" sz="1050" dirty="0" err="1" smtClean="0">
                          <a:solidFill>
                            <a:sysClr val="windowText" lastClr="000000"/>
                          </a:solidFill>
                        </a:rPr>
                        <a:t>PSSnapin</a:t>
                      </a:r>
                      <a:endParaRPr kumimoji="1" lang="en-US" altLang="ja-JP" sz="1050" dirty="0" smtClean="0">
                        <a:solidFill>
                          <a:sysClr val="windowText" lastClr="000000"/>
                        </a:solidFill>
                      </a:endParaRPr>
                    </a:p>
                    <a:p>
                      <a:r>
                        <a:rPr kumimoji="1" lang="en-US" altLang="ja-JP" sz="1050" dirty="0" smtClean="0">
                          <a:solidFill>
                            <a:sysClr val="windowText" lastClr="000000"/>
                          </a:solidFill>
                        </a:rPr>
                        <a:t>Add-</a:t>
                      </a:r>
                      <a:r>
                        <a:rPr kumimoji="1" lang="en-US" altLang="ja-JP" sz="1050" dirty="0" err="1" smtClean="0">
                          <a:solidFill>
                            <a:sysClr val="windowText" lastClr="000000"/>
                          </a:solidFill>
                        </a:rPr>
                        <a:t>PSSnapin</a:t>
                      </a:r>
                      <a:endParaRPr kumimoji="1" lang="en-US" altLang="ja-JP" sz="1050" dirty="0" smtClean="0">
                        <a:solidFill>
                          <a:sysClr val="windowText" lastClr="000000"/>
                        </a:solidFill>
                      </a:endParaRPr>
                    </a:p>
                    <a:p>
                      <a:r>
                        <a:rPr kumimoji="1" lang="en-US" altLang="ja-JP" sz="1050" dirty="0" smtClean="0">
                          <a:solidFill>
                            <a:sysClr val="windowText" lastClr="000000"/>
                          </a:solidFill>
                        </a:rPr>
                        <a:t>Remove-</a:t>
                      </a:r>
                      <a:r>
                        <a:rPr kumimoji="1" lang="en-US" altLang="ja-JP" sz="1050" dirty="0" err="1" smtClean="0">
                          <a:solidFill>
                            <a:sysClr val="windowText" lastClr="000000"/>
                          </a:solidFill>
                        </a:rPr>
                        <a:t>PSSnapin</a:t>
                      </a:r>
                      <a:endParaRPr kumimoji="1" lang="en-US" altLang="ja-JP" sz="1050" dirty="0" smtClean="0">
                        <a:solidFill>
                          <a:sysClr val="windowText" lastClr="000000"/>
                        </a:solidFill>
                      </a:endParaRPr>
                    </a:p>
                    <a:p>
                      <a:r>
                        <a:rPr kumimoji="1" lang="en-US" altLang="ja-JP" sz="1050" dirty="0" smtClean="0">
                          <a:solidFill>
                            <a:sysClr val="windowText" lastClr="000000"/>
                          </a:solidFill>
                        </a:rPr>
                        <a:t>Export-Console</a:t>
                      </a:r>
                    </a:p>
                    <a:p>
                      <a:r>
                        <a:rPr kumimoji="1" lang="ja-JP" altLang="en-US" sz="1050" dirty="0" smtClean="0">
                          <a:solidFill>
                            <a:srgbClr val="FF0000"/>
                          </a:solidFill>
                        </a:rPr>
                        <a:t>・管理機能呼び出し</a:t>
                      </a:r>
                      <a:endParaRPr kumimoji="1" lang="en-US" altLang="ja-JP" sz="1050" dirty="0" smtClean="0">
                        <a:solidFill>
                          <a:srgbClr val="FF0000"/>
                        </a:solidFill>
                      </a:endParaRPr>
                    </a:p>
                    <a:p>
                      <a:r>
                        <a:rPr kumimoji="1" lang="ja-JP" altLang="en-US" sz="1050" u="sng" dirty="0" smtClean="0">
                          <a:solidFill>
                            <a:sysClr val="windowText" lastClr="000000"/>
                          </a:solidFill>
                        </a:rPr>
                        <a:t>日付時刻を取得・設定するには</a:t>
                      </a:r>
                    </a:p>
                    <a:p>
                      <a:r>
                        <a:rPr kumimoji="1" lang="en-US" altLang="ja-JP" sz="1050" dirty="0" smtClean="0">
                          <a:solidFill>
                            <a:sysClr val="windowText" lastClr="000000"/>
                          </a:solidFill>
                        </a:rPr>
                        <a:t>Get-Date</a:t>
                      </a:r>
                    </a:p>
                    <a:p>
                      <a:r>
                        <a:rPr kumimoji="1" lang="en-US" altLang="ja-JP" sz="1050" dirty="0" smtClean="0">
                          <a:solidFill>
                            <a:sysClr val="windowText" lastClr="000000"/>
                          </a:solidFill>
                        </a:rPr>
                        <a:t>Set-Date</a:t>
                      </a:r>
                    </a:p>
                    <a:p>
                      <a:r>
                        <a:rPr kumimoji="1" lang="en-US" altLang="ja-JP" sz="1050" u="sng" dirty="0" err="1" smtClean="0">
                          <a:solidFill>
                            <a:sysClr val="windowText" lastClr="000000"/>
                          </a:solidFill>
                        </a:rPr>
                        <a:t>TimeSpan</a:t>
                      </a:r>
                      <a:r>
                        <a:rPr kumimoji="1" lang="ja-JP" altLang="en-US" sz="1050" u="sng" dirty="0" smtClean="0">
                          <a:solidFill>
                            <a:sysClr val="windowText" lastClr="000000"/>
                          </a:solidFill>
                        </a:rPr>
                        <a:t>オブジェクトを作成するには</a:t>
                      </a:r>
                    </a:p>
                    <a:p>
                      <a:r>
                        <a:rPr kumimoji="1" lang="en-US" altLang="ja-JP" sz="1050" dirty="0" smtClean="0">
                          <a:solidFill>
                            <a:sysClr val="windowText" lastClr="000000"/>
                          </a:solidFill>
                        </a:rPr>
                        <a:t>New-</a:t>
                      </a:r>
                      <a:r>
                        <a:rPr kumimoji="1" lang="en-US" altLang="ja-JP" sz="1050" dirty="0" err="1" smtClean="0">
                          <a:solidFill>
                            <a:sysClr val="windowText" lastClr="000000"/>
                          </a:solidFill>
                        </a:rPr>
                        <a:t>TimeSpan</a:t>
                      </a:r>
                      <a:endParaRPr kumimoji="1" lang="ja-JP" altLang="en-US" sz="1050" dirty="0" smtClean="0">
                        <a:solidFill>
                          <a:sysClr val="windowText" lastClr="000000"/>
                        </a:solidFill>
                      </a:endParaRPr>
                    </a:p>
                    <a:p>
                      <a:r>
                        <a:rPr kumimoji="1" lang="ja-JP" altLang="en-US" sz="1050" u="sng" dirty="0" smtClean="0">
                          <a:solidFill>
                            <a:sysClr val="windowText" lastClr="000000"/>
                          </a:solidFill>
                        </a:rPr>
                        <a:t>サービスを操作するには</a:t>
                      </a:r>
                    </a:p>
                  </a:txBody>
                  <a:tcPr>
                    <a:solidFill>
                      <a:schemeClr val="accent3"/>
                    </a:solidFill>
                  </a:tcPr>
                </a:tc>
                <a:tc>
                  <a:txBody>
                    <a:bodyPr/>
                    <a:lstStyle/>
                    <a:p>
                      <a:r>
                        <a:rPr kumimoji="1" lang="en-US" altLang="ja-JP" sz="1050" dirty="0" smtClean="0">
                          <a:solidFill>
                            <a:sysClr val="windowText" lastClr="000000"/>
                          </a:solidFill>
                        </a:rPr>
                        <a:t>Get-Service</a:t>
                      </a:r>
                    </a:p>
                    <a:p>
                      <a:r>
                        <a:rPr kumimoji="1" lang="en-US" altLang="ja-JP" sz="1050" dirty="0" smtClean="0">
                          <a:solidFill>
                            <a:sysClr val="windowText" lastClr="000000"/>
                          </a:solidFill>
                        </a:rPr>
                        <a:t>Start-Service</a:t>
                      </a:r>
                    </a:p>
                    <a:p>
                      <a:r>
                        <a:rPr kumimoji="1" lang="en-US" altLang="ja-JP" sz="1050" dirty="0" smtClean="0">
                          <a:solidFill>
                            <a:sysClr val="windowText" lastClr="000000"/>
                          </a:solidFill>
                        </a:rPr>
                        <a:t>Stop-Service</a:t>
                      </a:r>
                    </a:p>
                    <a:p>
                      <a:r>
                        <a:rPr kumimoji="1" lang="en-US" altLang="ja-JP" sz="1050" dirty="0" smtClean="0">
                          <a:solidFill>
                            <a:sysClr val="windowText" lastClr="000000"/>
                          </a:solidFill>
                        </a:rPr>
                        <a:t>Restart-Service</a:t>
                      </a:r>
                    </a:p>
                    <a:p>
                      <a:r>
                        <a:rPr kumimoji="1" lang="en-US" altLang="ja-JP" sz="1050" dirty="0" smtClean="0">
                          <a:solidFill>
                            <a:sysClr val="windowText" lastClr="000000"/>
                          </a:solidFill>
                        </a:rPr>
                        <a:t>Suspend-Service</a:t>
                      </a:r>
                    </a:p>
                    <a:p>
                      <a:r>
                        <a:rPr kumimoji="1" lang="en-US" altLang="ja-JP" sz="1050" dirty="0" smtClean="0">
                          <a:solidFill>
                            <a:sysClr val="windowText" lastClr="000000"/>
                          </a:solidFill>
                        </a:rPr>
                        <a:t>Resume-Service</a:t>
                      </a:r>
                    </a:p>
                    <a:p>
                      <a:r>
                        <a:rPr kumimoji="1" lang="en-US" altLang="ja-JP" sz="1050" dirty="0" smtClean="0">
                          <a:solidFill>
                            <a:sysClr val="windowText" lastClr="000000"/>
                          </a:solidFill>
                        </a:rPr>
                        <a:t>Set-Service</a:t>
                      </a:r>
                    </a:p>
                    <a:p>
                      <a:r>
                        <a:rPr kumimoji="1" lang="en-US" altLang="ja-JP" sz="1050" dirty="0" smtClean="0">
                          <a:solidFill>
                            <a:sysClr val="windowText" lastClr="000000"/>
                          </a:solidFill>
                        </a:rPr>
                        <a:t>New-Service</a:t>
                      </a:r>
                    </a:p>
                    <a:p>
                      <a:r>
                        <a:rPr kumimoji="1" lang="en-US" altLang="ja-JP" sz="1050" u="sng" dirty="0" smtClean="0">
                          <a:solidFill>
                            <a:sysClr val="windowText" lastClr="000000"/>
                          </a:solidFill>
                        </a:rPr>
                        <a:t>WMI</a:t>
                      </a:r>
                      <a:r>
                        <a:rPr kumimoji="1" lang="ja-JP" altLang="en-US" sz="1050" u="sng" dirty="0" smtClean="0">
                          <a:solidFill>
                            <a:sysClr val="windowText" lastClr="000000"/>
                          </a:solidFill>
                        </a:rPr>
                        <a:t>のオブジェクトを扱うには</a:t>
                      </a:r>
                    </a:p>
                    <a:p>
                      <a:r>
                        <a:rPr kumimoji="1" lang="en-US" altLang="ja-JP" sz="1050" dirty="0" smtClean="0">
                          <a:solidFill>
                            <a:sysClr val="windowText" lastClr="000000"/>
                          </a:solidFill>
                        </a:rPr>
                        <a:t>Get-</a:t>
                      </a:r>
                      <a:r>
                        <a:rPr kumimoji="1" lang="en-US" altLang="ja-JP" sz="1050" dirty="0" err="1" smtClean="0">
                          <a:solidFill>
                            <a:sysClr val="windowText" lastClr="000000"/>
                          </a:solidFill>
                        </a:rPr>
                        <a:t>WmiObject</a:t>
                      </a:r>
                      <a:endParaRPr kumimoji="1" lang="en-US" altLang="ja-JP" sz="1050" dirty="0" smtClean="0">
                        <a:solidFill>
                          <a:sysClr val="windowText" lastClr="000000"/>
                        </a:solidFill>
                      </a:endParaRPr>
                    </a:p>
                    <a:p>
                      <a:r>
                        <a:rPr kumimoji="1" lang="ja-JP" altLang="en-US" sz="1050" u="sng" dirty="0" smtClean="0">
                          <a:solidFill>
                            <a:sysClr val="windowText" lastClr="000000"/>
                          </a:solidFill>
                        </a:rPr>
                        <a:t>資格情報を取得するには</a:t>
                      </a:r>
                    </a:p>
                    <a:p>
                      <a:r>
                        <a:rPr kumimoji="1" lang="en-US" altLang="ja-JP" sz="1050" dirty="0" smtClean="0">
                          <a:solidFill>
                            <a:sysClr val="windowText" lastClr="000000"/>
                          </a:solidFill>
                        </a:rPr>
                        <a:t>Get-Credential</a:t>
                      </a:r>
                    </a:p>
                    <a:p>
                      <a:r>
                        <a:rPr kumimoji="1" lang="ja-JP" altLang="en-US" sz="1050" u="sng" dirty="0" smtClean="0">
                          <a:solidFill>
                            <a:sysClr val="windowText" lastClr="000000"/>
                          </a:solidFill>
                        </a:rPr>
                        <a:t>プロセスを取得・停止するには</a:t>
                      </a:r>
                    </a:p>
                    <a:p>
                      <a:r>
                        <a:rPr kumimoji="1" lang="en-US" altLang="ja-JP" sz="1050" dirty="0" smtClean="0">
                          <a:solidFill>
                            <a:sysClr val="windowText" lastClr="000000"/>
                          </a:solidFill>
                        </a:rPr>
                        <a:t>Get-Process</a:t>
                      </a:r>
                    </a:p>
                    <a:p>
                      <a:r>
                        <a:rPr kumimoji="1" lang="en-US" altLang="ja-JP" sz="1050" dirty="0" smtClean="0">
                          <a:solidFill>
                            <a:sysClr val="windowText" lastClr="000000"/>
                          </a:solidFill>
                        </a:rPr>
                        <a:t>Stop-Process</a:t>
                      </a:r>
                    </a:p>
                    <a:p>
                      <a:r>
                        <a:rPr kumimoji="1" lang="ja-JP" altLang="en-US" sz="1050" u="sng" dirty="0" smtClean="0">
                          <a:solidFill>
                            <a:sysClr val="windowText" lastClr="000000"/>
                          </a:solidFill>
                        </a:rPr>
                        <a:t>イベントログの情報を取得するには</a:t>
                      </a:r>
                    </a:p>
                    <a:p>
                      <a:r>
                        <a:rPr kumimoji="1" lang="en-US" altLang="ja-JP" sz="1050" dirty="0" smtClean="0">
                          <a:solidFill>
                            <a:sysClr val="windowText" lastClr="000000"/>
                          </a:solidFill>
                        </a:rPr>
                        <a:t>Get-</a:t>
                      </a:r>
                      <a:r>
                        <a:rPr kumimoji="1" lang="en-US" altLang="ja-JP" sz="1050" dirty="0" err="1" smtClean="0">
                          <a:solidFill>
                            <a:sysClr val="windowText" lastClr="000000"/>
                          </a:solidFill>
                        </a:rPr>
                        <a:t>EventLog</a:t>
                      </a:r>
                      <a:endParaRPr kumimoji="1" lang="en-US" altLang="ja-JP" sz="1050" dirty="0" smtClean="0">
                        <a:solidFill>
                          <a:sysClr val="windowText" lastClr="000000"/>
                        </a:solidFill>
                      </a:endParaRPr>
                    </a:p>
                    <a:p>
                      <a:r>
                        <a:rPr kumimoji="1" lang="ja-JP" altLang="en-US" sz="1050" u="sng" dirty="0" smtClean="0">
                          <a:solidFill>
                            <a:sysClr val="windowText" lastClr="000000"/>
                          </a:solidFill>
                        </a:rPr>
                        <a:t>カルチャ、</a:t>
                      </a:r>
                      <a:r>
                        <a:rPr kumimoji="1" lang="en-US" altLang="ja-JP" sz="1050" u="sng" dirty="0" smtClean="0">
                          <a:solidFill>
                            <a:sysClr val="windowText" lastClr="000000"/>
                          </a:solidFill>
                        </a:rPr>
                        <a:t>UI</a:t>
                      </a:r>
                      <a:r>
                        <a:rPr kumimoji="1" lang="ja-JP" altLang="en-US" sz="1050" u="sng" dirty="0" smtClean="0">
                          <a:solidFill>
                            <a:sysClr val="windowText" lastClr="000000"/>
                          </a:solidFill>
                        </a:rPr>
                        <a:t>カルチャに関する情報を取得するには</a:t>
                      </a:r>
                    </a:p>
                    <a:p>
                      <a:r>
                        <a:rPr kumimoji="1" lang="en-US" altLang="ja-JP" sz="1050" dirty="0" smtClean="0">
                          <a:solidFill>
                            <a:sysClr val="windowText" lastClr="000000"/>
                          </a:solidFill>
                        </a:rPr>
                        <a:t>Get-Culture</a:t>
                      </a:r>
                    </a:p>
                    <a:p>
                      <a:r>
                        <a:rPr kumimoji="1" lang="en-US" altLang="ja-JP" sz="1050" dirty="0" smtClean="0">
                          <a:solidFill>
                            <a:sysClr val="windowText" lastClr="000000"/>
                          </a:solidFill>
                        </a:rPr>
                        <a:t>Get-</a:t>
                      </a:r>
                      <a:r>
                        <a:rPr kumimoji="1" lang="en-US" altLang="ja-JP" sz="1050" dirty="0" err="1" smtClean="0">
                          <a:solidFill>
                            <a:sysClr val="windowText" lastClr="000000"/>
                          </a:solidFill>
                        </a:rPr>
                        <a:t>UICulture</a:t>
                      </a:r>
                      <a:endParaRPr kumimoji="1" lang="en-US" altLang="ja-JP" sz="1050" dirty="0" smtClean="0">
                        <a:solidFill>
                          <a:sysClr val="windowText" lastClr="000000"/>
                        </a:solidFill>
                      </a:endParaRPr>
                    </a:p>
                    <a:p>
                      <a:r>
                        <a:rPr kumimoji="1" lang="ja-JP" altLang="en-US" sz="1050" dirty="0" smtClean="0">
                          <a:solidFill>
                            <a:srgbClr val="FF0000"/>
                          </a:solidFill>
                        </a:rPr>
                        <a:t>・オブジェクト操作</a:t>
                      </a:r>
                    </a:p>
                    <a:p>
                      <a:r>
                        <a:rPr kumimoji="1" lang="ja-JP" altLang="en-US" sz="1050" u="sng" dirty="0" smtClean="0">
                          <a:solidFill>
                            <a:sysClr val="windowText" lastClr="000000"/>
                          </a:solidFill>
                        </a:rPr>
                        <a:t>オブジェクトをフィルタ・加工するには</a:t>
                      </a:r>
                    </a:p>
                    <a:p>
                      <a:r>
                        <a:rPr kumimoji="1" lang="en-US" altLang="ja-JP" sz="1050" dirty="0" smtClean="0">
                          <a:solidFill>
                            <a:sysClr val="windowText" lastClr="000000"/>
                          </a:solidFill>
                        </a:rPr>
                        <a:t>Where-Object</a:t>
                      </a:r>
                    </a:p>
                    <a:p>
                      <a:r>
                        <a:rPr kumimoji="1" lang="en-US" altLang="ja-JP" sz="1050" dirty="0" smtClean="0">
                          <a:solidFill>
                            <a:sysClr val="windowText" lastClr="000000"/>
                          </a:solidFill>
                        </a:rPr>
                        <a:t>Tee-Object</a:t>
                      </a:r>
                    </a:p>
                    <a:p>
                      <a:r>
                        <a:rPr kumimoji="1" lang="en-US" altLang="ja-JP" sz="1050" dirty="0" smtClean="0">
                          <a:solidFill>
                            <a:sysClr val="windowText" lastClr="000000"/>
                          </a:solidFill>
                        </a:rPr>
                        <a:t>Sort-Object</a:t>
                      </a:r>
                    </a:p>
                    <a:p>
                      <a:r>
                        <a:rPr kumimoji="1" lang="en-US" altLang="ja-JP" sz="1050" dirty="0" smtClean="0">
                          <a:solidFill>
                            <a:sysClr val="windowText" lastClr="000000"/>
                          </a:solidFill>
                        </a:rPr>
                        <a:t>Select-Object</a:t>
                      </a:r>
                    </a:p>
                    <a:p>
                      <a:r>
                        <a:rPr kumimoji="1" lang="en-US" altLang="ja-JP" sz="1050" dirty="0" smtClean="0">
                          <a:solidFill>
                            <a:sysClr val="windowText" lastClr="000000"/>
                          </a:solidFill>
                        </a:rPr>
                        <a:t>Get-Unique</a:t>
                      </a:r>
                    </a:p>
                    <a:p>
                      <a:r>
                        <a:rPr kumimoji="1" lang="en-US" altLang="ja-JP" sz="1050" dirty="0" smtClean="0">
                          <a:solidFill>
                            <a:sysClr val="windowText" lastClr="000000"/>
                          </a:solidFill>
                        </a:rPr>
                        <a:t>Group-Object</a:t>
                      </a:r>
                    </a:p>
                    <a:p>
                      <a:r>
                        <a:rPr kumimoji="1" lang="en-US" altLang="ja-JP" sz="1050" u="sng" dirty="0" smtClean="0">
                          <a:solidFill>
                            <a:sysClr val="windowText" lastClr="000000"/>
                          </a:solidFill>
                        </a:rPr>
                        <a:t>.NET</a:t>
                      </a:r>
                      <a:r>
                        <a:rPr kumimoji="1" lang="ja-JP" altLang="en-US" sz="1050" u="sng" dirty="0" smtClean="0">
                          <a:solidFill>
                            <a:sysClr val="windowText" lastClr="000000"/>
                          </a:solidFill>
                        </a:rPr>
                        <a:t>か</a:t>
                      </a:r>
                      <a:r>
                        <a:rPr kumimoji="1" lang="en-US" altLang="ja-JP" sz="1050" u="sng" dirty="0" smtClean="0">
                          <a:solidFill>
                            <a:sysClr val="windowText" lastClr="000000"/>
                          </a:solidFill>
                        </a:rPr>
                        <a:t>COM</a:t>
                      </a:r>
                      <a:r>
                        <a:rPr kumimoji="1" lang="ja-JP" altLang="en-US" sz="1050" u="sng" dirty="0" smtClean="0">
                          <a:solidFill>
                            <a:sysClr val="windowText" lastClr="000000"/>
                          </a:solidFill>
                        </a:rPr>
                        <a:t>のオブジェクトを作成するには</a:t>
                      </a:r>
                    </a:p>
                    <a:p>
                      <a:r>
                        <a:rPr kumimoji="1" lang="en-US" altLang="ja-JP" sz="1050" dirty="0" smtClean="0">
                          <a:solidFill>
                            <a:sysClr val="windowText" lastClr="000000"/>
                          </a:solidFill>
                        </a:rPr>
                        <a:t>New-Object</a:t>
                      </a:r>
                    </a:p>
                  </a:txBody>
                  <a:tcPr>
                    <a:solidFill>
                      <a:schemeClr val="accent3"/>
                    </a:solidFill>
                  </a:tcPr>
                </a:tc>
                <a:tc>
                  <a:txBody>
                    <a:bodyPr/>
                    <a:lstStyle/>
                    <a:p>
                      <a:r>
                        <a:rPr kumimoji="1" lang="ja-JP" altLang="en-US" sz="1050" u="sng" dirty="0" smtClean="0">
                          <a:solidFill>
                            <a:sysClr val="windowText" lastClr="000000"/>
                          </a:solidFill>
                        </a:rPr>
                        <a:t>オブジェクトを計測するには</a:t>
                      </a:r>
                    </a:p>
                    <a:p>
                      <a:r>
                        <a:rPr kumimoji="1" lang="en-US" altLang="ja-JP" sz="1050" dirty="0" smtClean="0">
                          <a:solidFill>
                            <a:sysClr val="windowText" lastClr="000000"/>
                          </a:solidFill>
                        </a:rPr>
                        <a:t>Measure-Object</a:t>
                      </a:r>
                    </a:p>
                    <a:p>
                      <a:r>
                        <a:rPr kumimoji="1" lang="ja-JP" altLang="en-US" sz="1050" u="sng" dirty="0" smtClean="0">
                          <a:solidFill>
                            <a:sysClr val="windowText" lastClr="000000"/>
                          </a:solidFill>
                        </a:rPr>
                        <a:t>オブジェクトのメンバを列挙するには</a:t>
                      </a:r>
                    </a:p>
                    <a:p>
                      <a:r>
                        <a:rPr kumimoji="1" lang="en-US" altLang="ja-JP" sz="1050" dirty="0" smtClean="0">
                          <a:solidFill>
                            <a:sysClr val="windowText" lastClr="000000"/>
                          </a:solidFill>
                        </a:rPr>
                        <a:t>Get-Member</a:t>
                      </a:r>
                    </a:p>
                    <a:p>
                      <a:r>
                        <a:rPr kumimoji="1" lang="ja-JP" altLang="en-US" sz="1050" u="sng" dirty="0" smtClean="0">
                          <a:solidFill>
                            <a:sysClr val="windowText" lastClr="000000"/>
                          </a:solidFill>
                        </a:rPr>
                        <a:t>オブジェクトにメンバを追加するには</a:t>
                      </a:r>
                    </a:p>
                    <a:p>
                      <a:r>
                        <a:rPr kumimoji="1" lang="en-US" altLang="ja-JP" sz="1050" dirty="0" smtClean="0">
                          <a:solidFill>
                            <a:sysClr val="windowText" lastClr="000000"/>
                          </a:solidFill>
                        </a:rPr>
                        <a:t>Add-Member</a:t>
                      </a:r>
                    </a:p>
                    <a:p>
                      <a:r>
                        <a:rPr kumimoji="1" lang="ja-JP" altLang="en-US" sz="1050" u="sng" dirty="0" smtClean="0">
                          <a:solidFill>
                            <a:sysClr val="windowText" lastClr="000000"/>
                          </a:solidFill>
                        </a:rPr>
                        <a:t>オブジェクトの比較を行うには</a:t>
                      </a:r>
                    </a:p>
                    <a:p>
                      <a:r>
                        <a:rPr kumimoji="1" lang="en-US" altLang="ja-JP" sz="1050" dirty="0" smtClean="0">
                          <a:solidFill>
                            <a:sysClr val="windowText" lastClr="000000"/>
                          </a:solidFill>
                        </a:rPr>
                        <a:t>Compare-Object</a:t>
                      </a:r>
                    </a:p>
                    <a:p>
                      <a:r>
                        <a:rPr kumimoji="1" lang="ja-JP" altLang="en-US" sz="1050" u="sng" dirty="0" smtClean="0">
                          <a:solidFill>
                            <a:sysClr val="windowText" lastClr="000000"/>
                          </a:solidFill>
                        </a:rPr>
                        <a:t>オブジェクトを列挙するには</a:t>
                      </a:r>
                    </a:p>
                    <a:p>
                      <a:r>
                        <a:rPr kumimoji="1" lang="en-US" altLang="ja-JP" sz="1050" dirty="0" err="1" smtClean="0">
                          <a:solidFill>
                            <a:sysClr val="windowText" lastClr="000000"/>
                          </a:solidFill>
                        </a:rPr>
                        <a:t>ForEach</a:t>
                      </a:r>
                      <a:r>
                        <a:rPr kumimoji="1" lang="en-US" altLang="ja-JP" sz="1050" dirty="0" smtClean="0">
                          <a:solidFill>
                            <a:sysClr val="windowText" lastClr="000000"/>
                          </a:solidFill>
                        </a:rPr>
                        <a:t>-Object</a:t>
                      </a:r>
                    </a:p>
                    <a:p>
                      <a:r>
                        <a:rPr kumimoji="1" lang="ja-JP" altLang="en-US" sz="1050" u="sng" dirty="0" smtClean="0">
                          <a:solidFill>
                            <a:sysClr val="windowText" lastClr="000000"/>
                          </a:solidFill>
                        </a:rPr>
                        <a:t>オブジェクトの出力の形式を変更するには</a:t>
                      </a:r>
                    </a:p>
                    <a:p>
                      <a:r>
                        <a:rPr kumimoji="1" lang="en-US" altLang="ja-JP" sz="1050" dirty="0" smtClean="0">
                          <a:solidFill>
                            <a:sysClr val="windowText" lastClr="000000"/>
                          </a:solidFill>
                        </a:rPr>
                        <a:t>Format-List</a:t>
                      </a:r>
                    </a:p>
                    <a:p>
                      <a:r>
                        <a:rPr kumimoji="1" lang="en-US" altLang="ja-JP" sz="1050" dirty="0" smtClean="0">
                          <a:solidFill>
                            <a:sysClr val="windowText" lastClr="000000"/>
                          </a:solidFill>
                        </a:rPr>
                        <a:t>Format-Table</a:t>
                      </a:r>
                    </a:p>
                    <a:p>
                      <a:r>
                        <a:rPr kumimoji="1" lang="en-US" altLang="ja-JP" sz="1050" dirty="0" smtClean="0">
                          <a:solidFill>
                            <a:sysClr val="windowText" lastClr="000000"/>
                          </a:solidFill>
                        </a:rPr>
                        <a:t>Format-Wide</a:t>
                      </a:r>
                    </a:p>
                    <a:p>
                      <a:r>
                        <a:rPr kumimoji="1" lang="en-US" altLang="ja-JP" sz="1050" dirty="0" smtClean="0">
                          <a:solidFill>
                            <a:sysClr val="windowText" lastClr="000000"/>
                          </a:solidFill>
                        </a:rPr>
                        <a:t>Format-Custom</a:t>
                      </a:r>
                    </a:p>
                    <a:p>
                      <a:r>
                        <a:rPr kumimoji="1" lang="ja-JP" altLang="en-US" sz="1050" u="sng" dirty="0" smtClean="0">
                          <a:solidFill>
                            <a:sysClr val="windowText" lastClr="000000"/>
                          </a:solidFill>
                        </a:rPr>
                        <a:t>オブジェクトを様々なデバイス、ファイル、文字列に出力するには</a:t>
                      </a:r>
                    </a:p>
                    <a:p>
                      <a:r>
                        <a:rPr kumimoji="1" lang="en-US" altLang="ja-JP" sz="1050" dirty="0" smtClean="0">
                          <a:solidFill>
                            <a:sysClr val="windowText" lastClr="000000"/>
                          </a:solidFill>
                        </a:rPr>
                        <a:t>Out-Default</a:t>
                      </a:r>
                    </a:p>
                    <a:p>
                      <a:r>
                        <a:rPr kumimoji="1" lang="en-US" altLang="ja-JP" sz="1050" dirty="0" smtClean="0">
                          <a:solidFill>
                            <a:sysClr val="windowText" lastClr="000000"/>
                          </a:solidFill>
                        </a:rPr>
                        <a:t>Out-Host</a:t>
                      </a:r>
                    </a:p>
                    <a:p>
                      <a:r>
                        <a:rPr kumimoji="1" lang="en-US" altLang="ja-JP" sz="1050" dirty="0" smtClean="0">
                          <a:solidFill>
                            <a:sysClr val="windowText" lastClr="000000"/>
                          </a:solidFill>
                        </a:rPr>
                        <a:t>Out-File</a:t>
                      </a:r>
                    </a:p>
                    <a:p>
                      <a:r>
                        <a:rPr kumimoji="1" lang="en-US" altLang="ja-JP" sz="1050" dirty="0" smtClean="0">
                          <a:solidFill>
                            <a:sysClr val="windowText" lastClr="000000"/>
                          </a:solidFill>
                        </a:rPr>
                        <a:t>Out-Null</a:t>
                      </a:r>
                    </a:p>
                    <a:p>
                      <a:r>
                        <a:rPr kumimoji="1" lang="en-US" altLang="ja-JP" sz="1050" dirty="0" smtClean="0">
                          <a:solidFill>
                            <a:sysClr val="windowText" lastClr="000000"/>
                          </a:solidFill>
                        </a:rPr>
                        <a:t>Out-Printer</a:t>
                      </a:r>
                    </a:p>
                    <a:p>
                      <a:r>
                        <a:rPr kumimoji="1" lang="en-US" altLang="ja-JP" sz="1050" dirty="0" smtClean="0">
                          <a:solidFill>
                            <a:sysClr val="windowText" lastClr="000000"/>
                          </a:solidFill>
                        </a:rPr>
                        <a:t>Out-String</a:t>
                      </a:r>
                    </a:p>
                    <a:p>
                      <a:r>
                        <a:rPr kumimoji="1" lang="ja-JP" altLang="en-US" sz="1050" u="sng" dirty="0" smtClean="0">
                          <a:solidFill>
                            <a:sysClr val="windowText" lastClr="000000"/>
                          </a:solidFill>
                        </a:rPr>
                        <a:t>オブジェクトをファイルに出力・ファイルから入力するには</a:t>
                      </a:r>
                    </a:p>
                    <a:p>
                      <a:r>
                        <a:rPr kumimoji="1" lang="en-US" altLang="ja-JP" sz="1050" dirty="0" smtClean="0">
                          <a:solidFill>
                            <a:sysClr val="windowText" lastClr="000000"/>
                          </a:solidFill>
                        </a:rPr>
                        <a:t>Export-</a:t>
                      </a:r>
                      <a:r>
                        <a:rPr kumimoji="1" lang="en-US" altLang="ja-JP" sz="1050" dirty="0" err="1" smtClean="0">
                          <a:solidFill>
                            <a:sysClr val="windowText" lastClr="000000"/>
                          </a:solidFill>
                        </a:rPr>
                        <a:t>Clixml</a:t>
                      </a:r>
                      <a:endParaRPr kumimoji="1" lang="en-US" altLang="ja-JP" sz="1050" dirty="0" smtClean="0">
                        <a:solidFill>
                          <a:sysClr val="windowText" lastClr="000000"/>
                        </a:solidFill>
                      </a:endParaRPr>
                    </a:p>
                    <a:p>
                      <a:r>
                        <a:rPr kumimoji="1" lang="en-US" altLang="ja-JP" sz="1050" dirty="0" smtClean="0">
                          <a:solidFill>
                            <a:sysClr val="windowText" lastClr="000000"/>
                          </a:solidFill>
                        </a:rPr>
                        <a:t>Import-</a:t>
                      </a:r>
                      <a:r>
                        <a:rPr kumimoji="1" lang="en-US" altLang="ja-JP" sz="1050" dirty="0" err="1" smtClean="0">
                          <a:solidFill>
                            <a:sysClr val="windowText" lastClr="000000"/>
                          </a:solidFill>
                        </a:rPr>
                        <a:t>Clixml</a:t>
                      </a:r>
                      <a:endParaRPr kumimoji="1" lang="en-US" altLang="ja-JP" sz="1050" dirty="0" smtClean="0">
                        <a:solidFill>
                          <a:sysClr val="windowText" lastClr="000000"/>
                        </a:solidFill>
                      </a:endParaRPr>
                    </a:p>
                    <a:p>
                      <a:r>
                        <a:rPr kumimoji="1" lang="en-US" altLang="ja-JP" sz="1050" dirty="0" smtClean="0">
                          <a:solidFill>
                            <a:sysClr val="windowText" lastClr="000000"/>
                          </a:solidFill>
                        </a:rPr>
                        <a:t>Export-</a:t>
                      </a:r>
                      <a:r>
                        <a:rPr kumimoji="1" lang="en-US" altLang="ja-JP" sz="1050" dirty="0" err="1" smtClean="0">
                          <a:solidFill>
                            <a:sysClr val="windowText" lastClr="000000"/>
                          </a:solidFill>
                        </a:rPr>
                        <a:t>Csv</a:t>
                      </a:r>
                      <a:endParaRPr kumimoji="1" lang="en-US" altLang="ja-JP" sz="1050" dirty="0" smtClean="0">
                        <a:solidFill>
                          <a:sysClr val="windowText" lastClr="000000"/>
                        </a:solidFill>
                      </a:endParaRPr>
                    </a:p>
                    <a:p>
                      <a:r>
                        <a:rPr kumimoji="1" lang="en-US" altLang="ja-JP" sz="1050" dirty="0" smtClean="0">
                          <a:solidFill>
                            <a:sysClr val="windowText" lastClr="000000"/>
                          </a:solidFill>
                        </a:rPr>
                        <a:t>Import-</a:t>
                      </a:r>
                      <a:r>
                        <a:rPr kumimoji="1" lang="en-US" altLang="ja-JP" sz="1050" dirty="0" err="1" smtClean="0">
                          <a:solidFill>
                            <a:sysClr val="windowText" lastClr="000000"/>
                          </a:solidFill>
                        </a:rPr>
                        <a:t>Csv</a:t>
                      </a:r>
                      <a:endParaRPr kumimoji="1" lang="en-US" altLang="ja-JP" sz="1050" dirty="0" smtClean="0">
                        <a:solidFill>
                          <a:sysClr val="windowText" lastClr="000000"/>
                        </a:solidFill>
                      </a:endParaRPr>
                    </a:p>
                    <a:p>
                      <a:r>
                        <a:rPr kumimoji="1" lang="en-US" altLang="ja-JP" sz="1050" dirty="0" err="1" smtClean="0">
                          <a:solidFill>
                            <a:sysClr val="windowText" lastClr="000000"/>
                          </a:solidFill>
                        </a:rPr>
                        <a:t>ConvertTo</a:t>
                      </a:r>
                      <a:r>
                        <a:rPr kumimoji="1" lang="en-US" altLang="ja-JP" sz="1050" dirty="0" smtClean="0">
                          <a:solidFill>
                            <a:sysClr val="windowText" lastClr="000000"/>
                          </a:solidFill>
                        </a:rPr>
                        <a:t>-Html</a:t>
                      </a:r>
                      <a:endParaRPr kumimoji="1" lang="ja-JP" altLang="en-US" sz="1050" dirty="0">
                        <a:solidFill>
                          <a:sysClr val="windowText" lastClr="000000"/>
                        </a:solidFill>
                      </a:endParaRPr>
                    </a:p>
                  </a:txBody>
                  <a:tcPr>
                    <a:solidFill>
                      <a:schemeClr val="accent3"/>
                    </a:solidFill>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コマンドレットの使い方</a:t>
            </a:r>
            <a:endParaRPr kumimoji="1" lang="ja-JP" altLang="en-US" dirty="0"/>
          </a:p>
        </p:txBody>
      </p:sp>
      <p:sp>
        <p:nvSpPr>
          <p:cNvPr id="3" name="テキスト プレースホルダ 2"/>
          <p:cNvSpPr>
            <a:spLocks noGrp="1"/>
          </p:cNvSpPr>
          <p:nvPr>
            <p:ph type="body" idx="1"/>
          </p:nvPr>
        </p:nvSpPr>
        <p:spPr/>
        <p:txBody>
          <a:bodyPr/>
          <a:lstStyle/>
          <a:p>
            <a:r>
              <a:rPr lang="ja-JP" altLang="en-US" sz="2400" dirty="0" smtClean="0"/>
              <a:t>もっとも単純な例</a:t>
            </a:r>
            <a:endParaRPr lang="en-US" altLang="ja-JP" sz="2400" dirty="0" smtClean="0"/>
          </a:p>
          <a:p>
            <a:pPr lvl="1"/>
            <a:r>
              <a:rPr lang="en-US" altLang="ja-JP" sz="2000" dirty="0" smtClean="0"/>
              <a:t>PS &gt; 【</a:t>
            </a:r>
            <a:r>
              <a:rPr lang="ja-JP" altLang="en-US" sz="2000" dirty="0" smtClean="0"/>
              <a:t>コマンドレット名</a:t>
            </a:r>
            <a:r>
              <a:rPr lang="en-US" altLang="ja-JP" sz="2000" dirty="0" smtClean="0"/>
              <a:t>】</a:t>
            </a:r>
            <a:r>
              <a:rPr lang="ja-JP" altLang="en-US" sz="2000" dirty="0" smtClean="0"/>
              <a:t>　</a:t>
            </a:r>
            <a:r>
              <a:rPr lang="en-US" altLang="ja-JP" sz="2000" dirty="0" smtClean="0"/>
              <a:t> </a:t>
            </a:r>
            <a:r>
              <a:rPr lang="en-US" altLang="ja-JP" sz="1400" dirty="0" smtClean="0"/>
              <a:t>ex) Get-Date</a:t>
            </a:r>
            <a:endParaRPr lang="en-US" altLang="ja-JP" sz="2000" dirty="0" smtClean="0"/>
          </a:p>
          <a:p>
            <a:r>
              <a:rPr lang="ja-JP" altLang="en-US" sz="2400" dirty="0" smtClean="0"/>
              <a:t>パラメータを取る場合</a:t>
            </a:r>
            <a:endParaRPr lang="en-US" altLang="ja-JP" sz="2400" dirty="0" smtClean="0"/>
          </a:p>
          <a:p>
            <a:pPr lvl="1"/>
            <a:r>
              <a:rPr lang="en-US" altLang="ja-JP" sz="2000" dirty="0" smtClean="0"/>
              <a:t>PS &gt; 【</a:t>
            </a:r>
            <a:r>
              <a:rPr lang="ja-JP" altLang="en-US" sz="2000" dirty="0" smtClean="0"/>
              <a:t>コマンドレット名</a:t>
            </a:r>
            <a:r>
              <a:rPr lang="en-US" altLang="ja-JP" sz="2000" dirty="0" smtClean="0"/>
              <a:t>】【-</a:t>
            </a:r>
            <a:r>
              <a:rPr lang="ja-JP" altLang="en-US" sz="2000" dirty="0" smtClean="0"/>
              <a:t>パラメータ名</a:t>
            </a:r>
            <a:r>
              <a:rPr lang="en-US" altLang="ja-JP" sz="2000" dirty="0" smtClean="0"/>
              <a:t>】</a:t>
            </a:r>
            <a:r>
              <a:rPr lang="ja-JP" altLang="en-US" sz="2000" dirty="0" smtClean="0"/>
              <a:t>　</a:t>
            </a:r>
            <a:r>
              <a:rPr lang="en-US" altLang="ja-JP" sz="1400" dirty="0" smtClean="0"/>
              <a:t>ex) Get-</a:t>
            </a:r>
            <a:r>
              <a:rPr lang="en-US" altLang="ja-JP" sz="1400" dirty="0" err="1" smtClean="0"/>
              <a:t>ChildItem</a:t>
            </a:r>
            <a:r>
              <a:rPr lang="en-US" altLang="ja-JP" sz="1400" dirty="0" smtClean="0"/>
              <a:t> -force</a:t>
            </a:r>
          </a:p>
          <a:p>
            <a:r>
              <a:rPr lang="ja-JP" altLang="en-US" sz="2400" dirty="0" smtClean="0"/>
              <a:t>パラメータと値を取る場合</a:t>
            </a:r>
            <a:endParaRPr lang="en-US" altLang="ja-JP" sz="2400" dirty="0" smtClean="0"/>
          </a:p>
          <a:p>
            <a:pPr lvl="1"/>
            <a:r>
              <a:rPr lang="en-US" altLang="ja-JP" sz="2000" dirty="0" smtClean="0"/>
              <a:t>PS &gt; 【</a:t>
            </a:r>
            <a:r>
              <a:rPr lang="ja-JP" altLang="en-US" sz="2000" dirty="0" smtClean="0"/>
              <a:t>コマンドレット名</a:t>
            </a:r>
            <a:r>
              <a:rPr lang="en-US" altLang="ja-JP" sz="2000" dirty="0" smtClean="0"/>
              <a:t>】【-</a:t>
            </a:r>
            <a:r>
              <a:rPr lang="ja-JP" altLang="en-US" sz="2000" dirty="0" smtClean="0"/>
              <a:t>パラメータ名</a:t>
            </a:r>
            <a:r>
              <a:rPr lang="en-US" altLang="ja-JP" sz="2000" dirty="0" smtClean="0"/>
              <a:t>】 【</a:t>
            </a:r>
            <a:r>
              <a:rPr lang="ja-JP" altLang="en-US" sz="2000" dirty="0" smtClean="0"/>
              <a:t>パラメータ</a:t>
            </a:r>
            <a:r>
              <a:rPr lang="en-US" altLang="ja-JP" sz="2000" dirty="0" smtClean="0"/>
              <a:t>】</a:t>
            </a:r>
          </a:p>
          <a:p>
            <a:pPr lvl="1"/>
            <a:r>
              <a:rPr lang="en-US" altLang="ja-JP" sz="1400" dirty="0" smtClean="0"/>
              <a:t>ex) Get-Command -type </a:t>
            </a:r>
            <a:r>
              <a:rPr lang="en-US" altLang="ja-JP" sz="1400" dirty="0" err="1" smtClean="0"/>
              <a:t>Cmdlet</a:t>
            </a:r>
            <a:endParaRPr lang="en-US" altLang="ja-JP" sz="1400" dirty="0" smtClean="0"/>
          </a:p>
          <a:p>
            <a:r>
              <a:rPr lang="ja-JP" altLang="en-US" sz="2400" dirty="0" smtClean="0"/>
              <a:t>複数パラメータを取る場合</a:t>
            </a:r>
            <a:endParaRPr lang="en-US" altLang="ja-JP" sz="2400" dirty="0" smtClean="0"/>
          </a:p>
          <a:p>
            <a:pPr lvl="1"/>
            <a:r>
              <a:rPr lang="en-US" altLang="ja-JP" sz="2000" dirty="0" smtClean="0"/>
              <a:t>PS &gt; 【</a:t>
            </a:r>
            <a:r>
              <a:rPr lang="ja-JP" altLang="en-US" sz="2000" dirty="0" smtClean="0"/>
              <a:t>コマンドレット名</a:t>
            </a:r>
            <a:r>
              <a:rPr lang="en-US" altLang="ja-JP" sz="2000" dirty="0" smtClean="0"/>
              <a:t>】【-</a:t>
            </a:r>
            <a:r>
              <a:rPr lang="ja-JP" altLang="en-US" sz="2000" dirty="0" smtClean="0"/>
              <a:t>パラメータ名</a:t>
            </a:r>
            <a:r>
              <a:rPr lang="en-US" altLang="ja-JP" sz="2000" dirty="0" smtClean="0"/>
              <a:t>1】 【</a:t>
            </a:r>
            <a:r>
              <a:rPr lang="ja-JP" altLang="en-US" sz="2000" dirty="0" smtClean="0"/>
              <a:t>パラメータ</a:t>
            </a:r>
            <a:r>
              <a:rPr lang="en-US" altLang="ja-JP" sz="2000" dirty="0" smtClean="0"/>
              <a:t>1 】【-</a:t>
            </a:r>
            <a:r>
              <a:rPr lang="ja-JP" altLang="en-US" sz="2000" dirty="0" smtClean="0"/>
              <a:t>パラメータ名</a:t>
            </a:r>
            <a:r>
              <a:rPr lang="en-US" altLang="ja-JP" sz="2000" dirty="0" smtClean="0"/>
              <a:t>2】 【</a:t>
            </a:r>
            <a:r>
              <a:rPr lang="ja-JP" altLang="en-US" sz="2000" dirty="0" smtClean="0"/>
              <a:t>パラメータ</a:t>
            </a:r>
            <a:r>
              <a:rPr lang="en-US" altLang="ja-JP" sz="2000" dirty="0" smtClean="0"/>
              <a:t>2】 </a:t>
            </a:r>
            <a:r>
              <a:rPr lang="en-US" altLang="ja-JP" sz="1400" dirty="0" smtClean="0"/>
              <a:t>ex) Get-</a:t>
            </a:r>
            <a:r>
              <a:rPr lang="en-US" altLang="ja-JP" sz="1400" dirty="0" err="1" smtClean="0"/>
              <a:t>Eventlog</a:t>
            </a:r>
            <a:r>
              <a:rPr lang="en-US" altLang="ja-JP" sz="1400" dirty="0" smtClean="0"/>
              <a:t> -</a:t>
            </a:r>
            <a:r>
              <a:rPr lang="en-US" altLang="ja-JP" sz="1400" dirty="0" err="1" smtClean="0"/>
              <a:t>LogName</a:t>
            </a:r>
            <a:r>
              <a:rPr lang="en-US" altLang="ja-JP" sz="1400" dirty="0" smtClean="0"/>
              <a:t> system -Newest 5</a:t>
            </a:r>
          </a:p>
          <a:p>
            <a:r>
              <a:rPr lang="ja-JP" altLang="en-US" sz="2400" dirty="0" smtClean="0"/>
              <a:t>パラメータ名を省略した場合</a:t>
            </a:r>
            <a:endParaRPr lang="en-US" altLang="ja-JP" sz="2400" dirty="0" smtClean="0"/>
          </a:p>
          <a:p>
            <a:pPr lvl="1"/>
            <a:r>
              <a:rPr lang="en-US" altLang="ja-JP" sz="2000" dirty="0" smtClean="0"/>
              <a:t>PS &gt; 【</a:t>
            </a:r>
            <a:r>
              <a:rPr lang="ja-JP" altLang="en-US" sz="2000" dirty="0" smtClean="0"/>
              <a:t>コマンドレット名</a:t>
            </a:r>
            <a:r>
              <a:rPr lang="en-US" altLang="ja-JP" sz="2000" dirty="0" smtClean="0"/>
              <a:t>】 【</a:t>
            </a:r>
            <a:r>
              <a:rPr lang="ja-JP" altLang="en-US" sz="2000" dirty="0" smtClean="0"/>
              <a:t>パラメータ</a:t>
            </a:r>
            <a:r>
              <a:rPr lang="en-US" altLang="ja-JP" sz="2000" dirty="0" smtClean="0"/>
              <a:t>1 】 【</a:t>
            </a:r>
            <a:r>
              <a:rPr lang="ja-JP" altLang="en-US" sz="2000" dirty="0" smtClean="0"/>
              <a:t>パラメータ</a:t>
            </a:r>
            <a:r>
              <a:rPr lang="en-US" altLang="ja-JP" sz="2000" dirty="0" smtClean="0"/>
              <a:t>2】</a:t>
            </a:r>
          </a:p>
          <a:p>
            <a:pPr lvl="1"/>
            <a:r>
              <a:rPr lang="en-US" altLang="ja-JP" sz="1400" dirty="0" smtClean="0"/>
              <a:t>ex) Rename-Item a.txt b.txt</a:t>
            </a:r>
          </a:p>
          <a:p>
            <a:pPr lvl="1"/>
            <a:endParaRPr lang="en-US" altLang="ja-JP" sz="200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Windows PowerShell ステップアップ講座 by Daisuke Mutaguchi">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Windows PowerShell ステップアップ講座 by Daisuke Mutaguchi</Template>
  <TotalTime>2503</TotalTime>
  <Words>1080</Words>
  <Application>Microsoft Office PowerPoint</Application>
  <PresentationFormat>画面に合わせる (4:3)</PresentationFormat>
  <Paragraphs>276</Paragraphs>
  <Slides>14</Slides>
  <Notes>1</Notes>
  <HiddenSlides>0</HiddenSlides>
  <MMClips>0</MMClips>
  <ScaleCrop>false</ScaleCrop>
  <HeadingPairs>
    <vt:vector size="4" baseType="variant">
      <vt:variant>
        <vt:lpstr>テーマ</vt:lpstr>
      </vt:variant>
      <vt:variant>
        <vt:i4>1</vt:i4>
      </vt:variant>
      <vt:variant>
        <vt:lpstr>スライド タイトル</vt:lpstr>
      </vt:variant>
      <vt:variant>
        <vt:i4>14</vt:i4>
      </vt:variant>
    </vt:vector>
  </HeadingPairs>
  <TitlesOfParts>
    <vt:vector size="15" baseType="lpstr">
      <vt:lpstr>Windows PowerShell ステップアップ講座 by Daisuke Mutaguchi</vt:lpstr>
      <vt:lpstr>スライド 1</vt:lpstr>
      <vt:lpstr>PowerShellとは</vt:lpstr>
      <vt:lpstr>PowerShellの情報源（Web）</vt:lpstr>
      <vt:lpstr>PowerShellの情報源（書籍）</vt:lpstr>
      <vt:lpstr>Windows PowerShell ポケットリファレンス4/11発売予定</vt:lpstr>
      <vt:lpstr>PowerShellポケットリファレンスの特徴</vt:lpstr>
      <vt:lpstr>PowerShellの基本・コマンドレット</vt:lpstr>
      <vt:lpstr>コマンドレットの分類表</vt:lpstr>
      <vt:lpstr>コマンドレットの使い方</vt:lpstr>
      <vt:lpstr>コマンドレットの組み合わせ　基本編</vt:lpstr>
      <vt:lpstr>コマンドレットの組み合わせ　応用編</vt:lpstr>
      <vt:lpstr>関数・スクリプト化</vt:lpstr>
      <vt:lpstr>デモ</vt:lpstr>
      <vt:lpstr>まとめ</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Daisuke Mutaguchi</dc:creator>
  <cp:lastModifiedBy>眞鍋</cp:lastModifiedBy>
  <cp:revision>61</cp:revision>
  <dcterms:created xsi:type="dcterms:W3CDTF">2007-12-05T12:43:29Z</dcterms:created>
  <dcterms:modified xsi:type="dcterms:W3CDTF">2008-09-12T02:31:47Z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