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0"/>
  </p:notesMasterIdLst>
  <p:sldIdLst>
    <p:sldId id="265" r:id="rId2"/>
    <p:sldId id="296" r:id="rId3"/>
    <p:sldId id="266" r:id="rId4"/>
    <p:sldId id="283" r:id="rId5"/>
    <p:sldId id="284" r:id="rId6"/>
    <p:sldId id="267" r:id="rId7"/>
    <p:sldId id="285" r:id="rId8"/>
    <p:sldId id="286" r:id="rId9"/>
    <p:sldId id="287" r:id="rId10"/>
    <p:sldId id="288" r:id="rId11"/>
    <p:sldId id="274" r:id="rId12"/>
    <p:sldId id="289" r:id="rId13"/>
    <p:sldId id="290" r:id="rId14"/>
    <p:sldId id="291" r:id="rId15"/>
    <p:sldId id="292" r:id="rId16"/>
    <p:sldId id="293" r:id="rId17"/>
    <p:sldId id="294" r:id="rId18"/>
    <p:sldId id="295" r:id="rId1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9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2008/9/12</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#17</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a:buNone/>
            </a:pPr>
            <a:r>
              <a:rPr lang="en-US" sz="6000" dirty="0" smtClean="0">
                <a:latin typeface="メイリオ" pitchFamily="50" charset="-128"/>
                <a:ea typeface="メイリオ" pitchFamily="50" charset="-128"/>
                <a:cs typeface="Arial Unicode MS" pitchFamily="50" charset="-128"/>
              </a:rPr>
              <a:t>How To WPF</a:t>
            </a:r>
          </a:p>
          <a:p>
            <a:pPr algn="ctr">
              <a:buNone/>
            </a:pPr>
            <a:r>
              <a:rPr lang="ja-JP" altLang="en-US" sz="6000" dirty="0" smtClean="0">
                <a:latin typeface="メイリオ" pitchFamily="50" charset="-128"/>
                <a:ea typeface="メイリオ" pitchFamily="50" charset="-128"/>
                <a:cs typeface="Arial Unicode MS" pitchFamily="50" charset="-128"/>
              </a:rPr>
              <a:t>アプリケーション </a:t>
            </a:r>
            <a:r>
              <a:rPr lang="en-US" sz="6000" dirty="0" smtClean="0">
                <a:latin typeface="メイリオ" pitchFamily="50" charset="-128"/>
                <a:ea typeface="メイリオ" pitchFamily="50" charset="-128"/>
                <a:cs typeface="Arial Unicode MS" pitchFamily="50" charset="-128"/>
              </a:rPr>
              <a:t>Part3</a:t>
            </a:r>
          </a:p>
          <a:p>
            <a:pPr algn="ctr">
              <a:buNone/>
            </a:pPr>
            <a:r>
              <a:rPr lang="en-US" altLang="ja-JP" sz="6000" dirty="0" smtClean="0">
                <a:latin typeface="メイリオ" pitchFamily="50" charset="-128"/>
                <a:ea typeface="メイリオ" pitchFamily="50" charset="-128"/>
                <a:cs typeface="Arial Unicode MS" pitchFamily="50" charset="-128"/>
              </a:rPr>
              <a:t>By</a:t>
            </a:r>
            <a:r>
              <a:rPr lang="ja-JP" altLang="en-US" sz="6000" dirty="0" smtClean="0">
                <a:latin typeface="メイリオ" pitchFamily="50" charset="-128"/>
                <a:ea typeface="メイリオ" pitchFamily="50" charset="-128"/>
                <a:cs typeface="Arial Unicode MS" pitchFamily="50" charset="-128"/>
              </a:rPr>
              <a:t> 中博俊</a:t>
            </a:r>
            <a:endParaRPr lang="ja-JP" altLang="ja-JP" sz="6000" dirty="0" smtClean="0">
              <a:latin typeface="メイリオ" pitchFamily="50" charset="-128"/>
              <a:ea typeface="メイリオ" pitchFamily="50" charset="-128"/>
              <a:cs typeface="Arial Unicode MS" pitchFamily="50" charset="-128"/>
            </a:endParaRPr>
          </a:p>
        </p:txBody>
      </p:sp>
    </p:spTree>
  </p:cSld>
  <p:clrMapOvr>
    <a:masterClrMapping/>
  </p:clrMapOvr>
  <p:transition>
    <p:pull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DEMO2</a:t>
            </a:r>
            <a:r>
              <a:rPr lang="ja-JP" altLang="en-US" dirty="0" smtClean="0"/>
              <a:t>のデータたち</a:t>
            </a:r>
            <a:endParaRPr kumimoji="1" lang="ja-JP" altLang="en-US" dirty="0"/>
          </a:p>
        </p:txBody>
      </p:sp>
      <p:sp>
        <p:nvSpPr>
          <p:cNvPr id="3" name="コンテンツ プレースホルダ 2"/>
          <p:cNvSpPr>
            <a:spLocks noGrp="1"/>
          </p:cNvSpPr>
          <p:nvPr>
            <p:ph idx="1"/>
          </p:nvPr>
        </p:nvSpPr>
        <p:spPr/>
        <p:txBody>
          <a:bodyPr/>
          <a:lstStyle/>
          <a:p>
            <a:pPr>
              <a:buNone/>
            </a:pPr>
            <a:r>
              <a:rPr lang="en-US" altLang="ja-JP" sz="2000" b="1" dirty="0" smtClean="0"/>
              <a:t> public class Document : </a:t>
            </a:r>
            <a:r>
              <a:rPr lang="en-US" altLang="ja-JP" sz="2000" b="1" dirty="0" err="1" smtClean="0"/>
              <a:t>NotifyPropertyChangedBase</a:t>
            </a:r>
            <a:r>
              <a:rPr lang="en-US" altLang="ja-JP" sz="2000" b="1" dirty="0" smtClean="0"/>
              <a:t> {</a:t>
            </a:r>
          </a:p>
          <a:p>
            <a:pPr>
              <a:buNone/>
            </a:pPr>
            <a:r>
              <a:rPr lang="en-US" altLang="ja-JP" sz="2000" b="1" dirty="0" smtClean="0"/>
              <a:t>        public Row[] rows {</a:t>
            </a:r>
          </a:p>
          <a:p>
            <a:pPr>
              <a:buNone/>
            </a:pPr>
            <a:r>
              <a:rPr lang="en-US" altLang="ja-JP" sz="2000" b="1" dirty="0" smtClean="0"/>
              <a:t>            get { return _rows; }</a:t>
            </a:r>
          </a:p>
          <a:p>
            <a:pPr>
              <a:buNone/>
            </a:pPr>
            <a:r>
              <a:rPr lang="en-US" altLang="ja-JP" sz="2000" b="1" dirty="0" smtClean="0"/>
              <a:t>            set { _rows = value; }</a:t>
            </a:r>
          </a:p>
          <a:p>
            <a:pPr>
              <a:buNone/>
            </a:pPr>
            <a:r>
              <a:rPr lang="ja-JP" altLang="en-US" sz="2000" b="1" dirty="0" smtClean="0"/>
              <a:t>        </a:t>
            </a:r>
            <a:r>
              <a:rPr lang="en-US" altLang="ja-JP" sz="2000" b="1" dirty="0" smtClean="0"/>
              <a:t>}</a:t>
            </a:r>
          </a:p>
          <a:p>
            <a:pPr>
              <a:buNone/>
            </a:pPr>
            <a:endParaRPr lang="ja-JP" altLang="en-US" sz="2000" b="1" dirty="0" smtClean="0"/>
          </a:p>
          <a:p>
            <a:pPr>
              <a:buNone/>
            </a:pPr>
            <a:r>
              <a:rPr lang="en-US" altLang="ja-JP" sz="2000" b="1" dirty="0" smtClean="0"/>
              <a:t>        private Row[] _rows = new Row[]</a:t>
            </a:r>
          </a:p>
          <a:p>
            <a:pPr>
              <a:buNone/>
            </a:pPr>
            <a:r>
              <a:rPr lang="ja-JP" altLang="en-US" sz="2000" b="1" dirty="0" smtClean="0"/>
              <a:t>        </a:t>
            </a:r>
            <a:r>
              <a:rPr lang="en-US" altLang="ja-JP" sz="2000" b="1" dirty="0" smtClean="0"/>
              <a:t>{</a:t>
            </a:r>
          </a:p>
          <a:p>
            <a:pPr>
              <a:buNone/>
            </a:pPr>
            <a:r>
              <a:rPr lang="en-US" altLang="ja-JP" sz="2000" b="1" dirty="0" smtClean="0"/>
              <a:t>               new Row(){</a:t>
            </a:r>
            <a:r>
              <a:rPr lang="ja-JP" altLang="en-US" sz="2000" b="1" dirty="0" smtClean="0"/>
              <a:t>名前</a:t>
            </a:r>
            <a:r>
              <a:rPr lang="en-US" altLang="ja-JP" sz="2000" b="1" dirty="0" smtClean="0"/>
              <a:t>="</a:t>
            </a:r>
            <a:r>
              <a:rPr lang="ja-JP" altLang="en-US" sz="2000" b="1" dirty="0" smtClean="0"/>
              <a:t>なか</a:t>
            </a:r>
            <a:r>
              <a:rPr lang="en-US" altLang="ja-JP" sz="2000" b="1" dirty="0" smtClean="0"/>
              <a:t>",</a:t>
            </a:r>
            <a:r>
              <a:rPr lang="ja-JP" altLang="en-US" sz="2000" b="1" dirty="0" smtClean="0"/>
              <a:t>年齢 </a:t>
            </a:r>
            <a:r>
              <a:rPr lang="en-US" altLang="ja-JP" sz="2000" b="1" dirty="0" smtClean="0"/>
              <a:t>= 32, </a:t>
            </a:r>
            <a:r>
              <a:rPr lang="ja-JP" altLang="en-US" sz="2000" b="1" dirty="0" smtClean="0"/>
              <a:t>性別</a:t>
            </a:r>
            <a:r>
              <a:rPr lang="en-US" altLang="ja-JP" sz="2000" b="1" dirty="0" smtClean="0"/>
              <a:t>=</a:t>
            </a:r>
            <a:r>
              <a:rPr lang="ja-JP" altLang="en-US" sz="2000" b="1" dirty="0" smtClean="0"/>
              <a:t>性別</a:t>
            </a:r>
            <a:r>
              <a:rPr lang="en-US" altLang="ja-JP" sz="2000" b="1" dirty="0" err="1" smtClean="0"/>
              <a:t>Enum</a:t>
            </a:r>
            <a:r>
              <a:rPr lang="en-US" altLang="ja-JP" sz="2000" b="1" dirty="0" smtClean="0"/>
              <a:t>.</a:t>
            </a:r>
            <a:r>
              <a:rPr lang="ja-JP" altLang="en-US" sz="2000" b="1" dirty="0" smtClean="0"/>
              <a:t>男</a:t>
            </a:r>
            <a:r>
              <a:rPr lang="en-US" altLang="ja-JP" sz="2000" b="1" dirty="0" smtClean="0"/>
              <a:t>},</a:t>
            </a:r>
          </a:p>
          <a:p>
            <a:pPr>
              <a:buNone/>
            </a:pPr>
            <a:r>
              <a:rPr lang="en-US" altLang="ja-JP" sz="2000" b="1" dirty="0" smtClean="0"/>
              <a:t>               new Row(){</a:t>
            </a:r>
            <a:r>
              <a:rPr lang="ja-JP" altLang="en-US" sz="2000" b="1" dirty="0" smtClean="0"/>
              <a:t>名前</a:t>
            </a:r>
            <a:r>
              <a:rPr lang="en-US" altLang="ja-JP" sz="2000" b="1" dirty="0" smtClean="0"/>
              <a:t>="</a:t>
            </a:r>
            <a:r>
              <a:rPr lang="ja-JP" altLang="en-US" sz="2000" b="1" dirty="0" smtClean="0"/>
              <a:t>えムナウ</a:t>
            </a:r>
            <a:r>
              <a:rPr lang="en-US" altLang="ja-JP" sz="2000" b="1" dirty="0" smtClean="0"/>
              <a:t>",</a:t>
            </a:r>
            <a:r>
              <a:rPr lang="ja-JP" altLang="en-US" sz="2000" b="1" dirty="0" smtClean="0"/>
              <a:t>年齢 </a:t>
            </a:r>
            <a:r>
              <a:rPr lang="en-US" altLang="ja-JP" sz="2000" b="1" dirty="0" smtClean="0"/>
              <a:t>= 21, </a:t>
            </a:r>
            <a:r>
              <a:rPr lang="ja-JP" altLang="en-US" sz="2000" b="1" dirty="0" smtClean="0"/>
              <a:t>性別</a:t>
            </a:r>
            <a:r>
              <a:rPr lang="en-US" altLang="ja-JP" sz="2000" b="1" dirty="0" smtClean="0"/>
              <a:t>=</a:t>
            </a:r>
            <a:r>
              <a:rPr lang="ja-JP" altLang="en-US" sz="2000" b="1" dirty="0" smtClean="0"/>
              <a:t>性別</a:t>
            </a:r>
            <a:r>
              <a:rPr lang="en-US" altLang="ja-JP" sz="2000" b="1" dirty="0" err="1" smtClean="0"/>
              <a:t>Enum</a:t>
            </a:r>
            <a:r>
              <a:rPr lang="en-US" altLang="ja-JP" sz="2000" b="1" dirty="0" smtClean="0"/>
              <a:t>.</a:t>
            </a:r>
            <a:r>
              <a:rPr lang="ja-JP" altLang="en-US" sz="2000" b="1" dirty="0" smtClean="0"/>
              <a:t>男</a:t>
            </a:r>
            <a:r>
              <a:rPr lang="en-US" altLang="ja-JP" sz="2000" b="1" dirty="0" smtClean="0"/>
              <a:t>},</a:t>
            </a:r>
          </a:p>
          <a:p>
            <a:pPr>
              <a:buNone/>
            </a:pPr>
            <a:r>
              <a:rPr lang="en-US" altLang="ja-JP" sz="2000" b="1" dirty="0" smtClean="0"/>
              <a:t>               new Row(){</a:t>
            </a:r>
            <a:r>
              <a:rPr lang="ja-JP" altLang="en-US" sz="2000" b="1" dirty="0" smtClean="0"/>
              <a:t>名前</a:t>
            </a:r>
            <a:r>
              <a:rPr lang="en-US" altLang="ja-JP" sz="2000" b="1" dirty="0" smtClean="0"/>
              <a:t>="R</a:t>
            </a:r>
            <a:r>
              <a:rPr lang="ja-JP" altLang="en-US" sz="2000" b="1" dirty="0" smtClean="0"/>
              <a:t>田中</a:t>
            </a:r>
            <a:r>
              <a:rPr lang="en-US" altLang="ja-JP" sz="2000" b="1" dirty="0" smtClean="0"/>
              <a:t>",</a:t>
            </a:r>
            <a:r>
              <a:rPr lang="ja-JP" altLang="en-US" sz="2000" b="1" dirty="0" smtClean="0"/>
              <a:t>年齢 </a:t>
            </a:r>
            <a:r>
              <a:rPr lang="en-US" altLang="ja-JP" sz="2000" b="1" dirty="0" smtClean="0"/>
              <a:t>= 18, </a:t>
            </a:r>
            <a:r>
              <a:rPr lang="ja-JP" altLang="en-US" sz="2000" b="1" dirty="0" smtClean="0"/>
              <a:t>性別</a:t>
            </a:r>
            <a:r>
              <a:rPr lang="en-US" altLang="ja-JP" sz="2000" b="1" dirty="0" smtClean="0"/>
              <a:t>=</a:t>
            </a:r>
            <a:r>
              <a:rPr lang="ja-JP" altLang="en-US" sz="2000" b="1" dirty="0" smtClean="0"/>
              <a:t>性別</a:t>
            </a:r>
            <a:r>
              <a:rPr lang="en-US" altLang="ja-JP" sz="2000" b="1" dirty="0" err="1" smtClean="0"/>
              <a:t>Enum</a:t>
            </a:r>
            <a:r>
              <a:rPr lang="en-US" altLang="ja-JP" sz="2000" b="1" dirty="0" smtClean="0"/>
              <a:t>.</a:t>
            </a:r>
            <a:r>
              <a:rPr lang="ja-JP" altLang="en-US" sz="2000" b="1" dirty="0" smtClean="0"/>
              <a:t>シラネ</a:t>
            </a:r>
            <a:r>
              <a:rPr lang="en-US" altLang="ja-JP" sz="2000" b="1" dirty="0" smtClean="0"/>
              <a:t>}</a:t>
            </a:r>
          </a:p>
          <a:p>
            <a:pPr>
              <a:buNone/>
            </a:pPr>
            <a:r>
              <a:rPr lang="ja-JP" altLang="en-US" sz="2000" b="1" dirty="0" smtClean="0"/>
              <a:t>        </a:t>
            </a:r>
            <a:r>
              <a:rPr lang="en-US" altLang="ja-JP" sz="2000" b="1" dirty="0" smtClean="0"/>
              <a:t>};</a:t>
            </a:r>
          </a:p>
          <a:p>
            <a:pPr>
              <a:buNone/>
            </a:pPr>
            <a:r>
              <a:rPr lang="ja-JP" altLang="en-US" sz="2000" b="1" dirty="0" smtClean="0"/>
              <a:t>    </a:t>
            </a:r>
            <a:r>
              <a:rPr lang="en-US" altLang="ja-JP" sz="2000" b="1" dirty="0" smtClean="0"/>
              <a:t>}</a:t>
            </a:r>
            <a:endParaRPr kumimoji="1" lang="ja-JP" altLang="en-US" sz="8000" b="1" dirty="0"/>
          </a:p>
        </p:txBody>
      </p:sp>
    </p:spTree>
  </p:cSld>
  <p:clrMapOvr>
    <a:masterClrMapping/>
  </p:clrMapOvr>
  <p:transition>
    <p:pull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テキスト プレースホルダ 2"/>
          <p:cNvSpPr>
            <a:spLocks noGrp="1"/>
          </p:cNvSpPr>
          <p:nvPr>
            <p:ph type="body" idx="1"/>
          </p:nvPr>
        </p:nvSpPr>
        <p:spPr/>
        <p:txBody>
          <a:bodyPr/>
          <a:lstStyle/>
          <a:p>
            <a:pPr algn="ctr">
              <a:lnSpc>
                <a:spcPct val="200000"/>
              </a:lnSpc>
              <a:buNone/>
            </a:pPr>
            <a:r>
              <a:rPr kumimoji="1" lang="en-US" altLang="ja-JP" sz="11500" dirty="0" smtClean="0"/>
              <a:t>DEMO2</a:t>
            </a:r>
            <a:endParaRPr kumimoji="1" lang="ja-JP" altLang="en-US" sz="11500" dirty="0"/>
          </a:p>
        </p:txBody>
      </p:sp>
    </p:spTree>
  </p:cSld>
  <p:clrMapOvr>
    <a:masterClrMapping/>
  </p:clrMapOvr>
  <p:transition>
    <p:pull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ComboBox</a:t>
            </a:r>
            <a:r>
              <a:rPr kumimoji="1" lang="ja-JP" altLang="en-US" dirty="0" smtClean="0"/>
              <a:t>のバインディングの方法</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sz="4000" dirty="0" err="1" smtClean="0"/>
              <a:t>SelectedItem</a:t>
            </a:r>
            <a:endParaRPr kumimoji="1" lang="en-US" altLang="ja-JP" sz="4000" dirty="0" smtClean="0"/>
          </a:p>
          <a:p>
            <a:r>
              <a:rPr lang="en-US" altLang="ja-JP" sz="4000" dirty="0" smtClean="0"/>
              <a:t>Text</a:t>
            </a:r>
          </a:p>
          <a:p>
            <a:r>
              <a:rPr kumimoji="1" lang="en-US" altLang="ja-JP" sz="4000" dirty="0" err="1" smtClean="0"/>
              <a:t>SelectedValue</a:t>
            </a:r>
            <a:r>
              <a:rPr kumimoji="1" lang="ja-JP" altLang="en-US" sz="4000" dirty="0" smtClean="0"/>
              <a:t>と</a:t>
            </a:r>
            <a:r>
              <a:rPr kumimoji="1" lang="en-US" altLang="ja-JP" sz="4000" dirty="0" err="1" smtClean="0"/>
              <a:t>SelectedValuePath</a:t>
            </a:r>
            <a:endParaRPr kumimoji="1" lang="en-US" altLang="ja-JP" sz="4000" dirty="0" smtClean="0"/>
          </a:p>
          <a:p>
            <a:endParaRPr lang="en-US" altLang="ja-JP" sz="4000" dirty="0" smtClean="0"/>
          </a:p>
          <a:p>
            <a:pPr>
              <a:buNone/>
            </a:pPr>
            <a:r>
              <a:rPr lang="ja-JP" altLang="en-US" sz="4000" b="1" dirty="0" smtClean="0">
                <a:solidFill>
                  <a:srgbClr val="FF0000"/>
                </a:solidFill>
              </a:rPr>
              <a:t>それぞれのプロパティはどこで実装されているのか</a:t>
            </a:r>
          </a:p>
          <a:p>
            <a:endParaRPr kumimoji="1" lang="en-US" altLang="ja-JP" sz="4000" dirty="0" smtClean="0"/>
          </a:p>
          <a:p>
            <a:endParaRPr lang="en-US" altLang="ja-JP" sz="4000" dirty="0" smtClean="0"/>
          </a:p>
        </p:txBody>
      </p:sp>
    </p:spTree>
  </p:cSld>
  <p:clrMapOvr>
    <a:masterClrMapping/>
  </p:clrMapOvr>
  <p:transition>
    <p:pull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ComboBox</a:t>
            </a:r>
            <a:r>
              <a:rPr kumimoji="1" lang="ja-JP" altLang="en-US" dirty="0" smtClean="0"/>
              <a:t>のバインディングの方法</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sz="2400" dirty="0" err="1" smtClean="0"/>
              <a:t>ComboBox.Text</a:t>
            </a:r>
            <a:endParaRPr kumimoji="1" lang="en-US" altLang="ja-JP" sz="2400" dirty="0" smtClean="0"/>
          </a:p>
          <a:p>
            <a:r>
              <a:rPr kumimoji="1" lang="en-US" altLang="ja-JP" sz="2400" dirty="0" err="1" smtClean="0"/>
              <a:t>Selecter.SelectedItem</a:t>
            </a:r>
            <a:endParaRPr kumimoji="1" lang="en-US" altLang="ja-JP" sz="2400" dirty="0" smtClean="0"/>
          </a:p>
          <a:p>
            <a:r>
              <a:rPr lang="en-US" altLang="ja-JP" sz="2400" dirty="0" err="1" smtClean="0"/>
              <a:t>Selecter.SelectedValue</a:t>
            </a:r>
            <a:endParaRPr lang="en-US" altLang="ja-JP" sz="2400" dirty="0" smtClean="0"/>
          </a:p>
          <a:p>
            <a:r>
              <a:rPr kumimoji="1" lang="en-US" altLang="ja-JP" sz="2400" dirty="0" err="1" smtClean="0"/>
              <a:t>Selecter.SelectedValuePath</a:t>
            </a:r>
            <a:endParaRPr kumimoji="1" lang="en-US" altLang="ja-JP" sz="2400" dirty="0" smtClean="0"/>
          </a:p>
          <a:p>
            <a:endParaRPr kumimoji="1" lang="ja-JP" altLang="en-US" sz="2400" dirty="0"/>
          </a:p>
        </p:txBody>
      </p:sp>
      <p:sp>
        <p:nvSpPr>
          <p:cNvPr id="5" name="フレーム 4"/>
          <p:cNvSpPr/>
          <p:nvPr/>
        </p:nvSpPr>
        <p:spPr>
          <a:xfrm>
            <a:off x="642910" y="1500174"/>
            <a:ext cx="1928826" cy="1571636"/>
          </a:xfrm>
          <a:prstGeom prst="frame">
            <a:avLst>
              <a:gd name="adj1" fmla="val 6633"/>
            </a:avLst>
          </a:prstGeom>
          <a:solidFill>
            <a:srgbClr val="FF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027" name="Picture 3"/>
          <p:cNvPicPr>
            <a:picLocks noChangeAspect="1" noChangeArrowheads="1"/>
          </p:cNvPicPr>
          <p:nvPr/>
        </p:nvPicPr>
        <p:blipFill>
          <a:blip r:embed="rId2"/>
          <a:srcRect l="4460" r="8569"/>
          <a:stretch>
            <a:fillRect/>
          </a:stretch>
        </p:blipFill>
        <p:spPr bwMode="auto">
          <a:xfrm>
            <a:off x="3000364" y="3786190"/>
            <a:ext cx="5572132" cy="1438282"/>
          </a:xfrm>
          <a:prstGeom prst="rect">
            <a:avLst/>
          </a:prstGeom>
          <a:noFill/>
          <a:ln w="9525">
            <a:noFill/>
            <a:miter lim="800000"/>
            <a:headEnd/>
            <a:tailEnd/>
          </a:ln>
          <a:effectLst/>
        </p:spPr>
      </p:pic>
      <p:sp>
        <p:nvSpPr>
          <p:cNvPr id="7" name="屈折矢印 6"/>
          <p:cNvSpPr/>
          <p:nvPr/>
        </p:nvSpPr>
        <p:spPr>
          <a:xfrm rot="5400000">
            <a:off x="1607323" y="3393281"/>
            <a:ext cx="1071570" cy="1000132"/>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8" name="正方形/長方形 7"/>
          <p:cNvSpPr/>
          <p:nvPr/>
        </p:nvSpPr>
        <p:spPr>
          <a:xfrm>
            <a:off x="4071934" y="2857496"/>
            <a:ext cx="4572000" cy="923330"/>
          </a:xfrm>
          <a:prstGeom prst="rect">
            <a:avLst/>
          </a:prstGeom>
        </p:spPr>
        <p:txBody>
          <a:bodyPr>
            <a:spAutoFit/>
          </a:bodyPr>
          <a:lstStyle/>
          <a:p>
            <a:r>
              <a:rPr lang="ja-JP" altLang="en-US" dirty="0" smtClean="0"/>
              <a:t>最初の説明：テキストボックスとリストボックスを組み合わせたコントロール</a:t>
            </a:r>
            <a:endParaRPr lang="en-US" altLang="ja-JP" dirty="0" smtClean="0"/>
          </a:p>
          <a:p>
            <a:r>
              <a:rPr lang="ja-JP" altLang="en-US" dirty="0" smtClean="0"/>
              <a:t>実態は兄弟</a:t>
            </a:r>
            <a:endParaRPr lang="en-US" altLang="ja-JP" dirty="0" smtClean="0"/>
          </a:p>
        </p:txBody>
      </p:sp>
      <p:pic>
        <p:nvPicPr>
          <p:cNvPr id="26626" name="Picture 2"/>
          <p:cNvPicPr>
            <a:picLocks noChangeAspect="1" noChangeArrowheads="1"/>
          </p:cNvPicPr>
          <p:nvPr/>
        </p:nvPicPr>
        <p:blipFill>
          <a:blip r:embed="rId3"/>
          <a:srcRect/>
          <a:stretch>
            <a:fillRect/>
          </a:stretch>
        </p:blipFill>
        <p:spPr bwMode="auto">
          <a:xfrm>
            <a:off x="3286116" y="5143512"/>
            <a:ext cx="5181620" cy="1146752"/>
          </a:xfrm>
          <a:prstGeom prst="rect">
            <a:avLst/>
          </a:prstGeom>
          <a:noFill/>
          <a:ln w="9525">
            <a:noFill/>
            <a:miter lim="800000"/>
            <a:headEnd/>
            <a:tailEnd/>
          </a:ln>
          <a:effectLst/>
        </p:spPr>
      </p:pic>
    </p:spTree>
  </p:cSld>
  <p:clrMapOvr>
    <a:masterClrMapping/>
  </p:clrMapOvr>
  <p:transition>
    <p:pull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kumimoji="1" lang="en-US" altLang="ja-JP" dirty="0" smtClean="0"/>
              <a:t>WPF</a:t>
            </a:r>
            <a:r>
              <a:rPr kumimoji="1" lang="ja-JP" altLang="en-US" dirty="0" smtClean="0"/>
              <a:t>のコントロールのすごさを知ってもらいましょう。</a:t>
            </a:r>
            <a:endParaRPr kumimoji="1" lang="en-US" altLang="ja-JP" dirty="0" smtClean="0"/>
          </a:p>
          <a:p>
            <a:endParaRPr lang="en-US" altLang="ja-JP" dirty="0" smtClean="0"/>
          </a:p>
          <a:p>
            <a:pPr algn="ctr">
              <a:buNone/>
            </a:pPr>
            <a:r>
              <a:rPr kumimoji="1" lang="en-US" altLang="ja-JP" sz="11500" dirty="0" smtClean="0"/>
              <a:t>DEMO3</a:t>
            </a:r>
            <a:endParaRPr kumimoji="1" lang="ja-JP" altLang="en-US" sz="11500" dirty="0"/>
          </a:p>
        </p:txBody>
      </p:sp>
    </p:spTree>
  </p:cSld>
  <p:clrMapOvr>
    <a:masterClrMapping/>
  </p:clrMapOvr>
  <p:transition>
    <p:pull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kumimoji="1" lang="ja-JP" altLang="en-US" dirty="0" smtClean="0"/>
              <a:t>ちょっと理由がわからないので、</a:t>
            </a:r>
            <a:r>
              <a:rPr kumimoji="1" lang="en-US" altLang="ja-JP" dirty="0" smtClean="0"/>
              <a:t>Snoop</a:t>
            </a:r>
            <a:r>
              <a:rPr kumimoji="1" lang="ja-JP" altLang="en-US" dirty="0" smtClean="0"/>
              <a:t>で覗いてみましょう。</a:t>
            </a:r>
            <a:endParaRPr kumimoji="1" lang="en-US" altLang="ja-JP" dirty="0" smtClean="0"/>
          </a:p>
          <a:p>
            <a:r>
              <a:rPr kumimoji="1" lang="ja-JP" altLang="en-US" dirty="0" smtClean="0"/>
              <a:t>これが実際に出来上がった</a:t>
            </a:r>
            <a:r>
              <a:rPr kumimoji="1" lang="en-US" altLang="ja-JP" dirty="0" err="1" smtClean="0"/>
              <a:t>VisualTree</a:t>
            </a:r>
            <a:r>
              <a:rPr kumimoji="1" lang="ja-JP" altLang="en-US" dirty="0" smtClean="0"/>
              <a:t>です。</a:t>
            </a:r>
            <a:endParaRPr kumimoji="1" lang="en-US" altLang="ja-JP" dirty="0" smtClean="0"/>
          </a:p>
          <a:p>
            <a:endParaRPr kumimoji="1" lang="en-US" altLang="ja-JP" dirty="0" smtClean="0"/>
          </a:p>
          <a:p>
            <a:endParaRPr kumimoji="1" lang="ja-JP" altLang="en-US" dirty="0"/>
          </a:p>
        </p:txBody>
      </p:sp>
      <p:pic>
        <p:nvPicPr>
          <p:cNvPr id="27650" name="Picture 2"/>
          <p:cNvPicPr>
            <a:picLocks noChangeAspect="1" noChangeArrowheads="1"/>
          </p:cNvPicPr>
          <p:nvPr/>
        </p:nvPicPr>
        <p:blipFill>
          <a:blip r:embed="rId2"/>
          <a:srcRect/>
          <a:stretch>
            <a:fillRect/>
          </a:stretch>
        </p:blipFill>
        <p:spPr bwMode="auto">
          <a:xfrm>
            <a:off x="5072066" y="2617598"/>
            <a:ext cx="3263389" cy="3430354"/>
          </a:xfrm>
          <a:prstGeom prst="rect">
            <a:avLst/>
          </a:prstGeom>
          <a:noFill/>
          <a:ln w="9525">
            <a:noFill/>
            <a:miter lim="800000"/>
            <a:headEnd/>
            <a:tailEnd/>
          </a:ln>
          <a:effectLst/>
        </p:spPr>
      </p:pic>
      <p:sp>
        <p:nvSpPr>
          <p:cNvPr id="5" name="テキスト ボックス 4"/>
          <p:cNvSpPr txBox="1"/>
          <p:nvPr/>
        </p:nvSpPr>
        <p:spPr>
          <a:xfrm>
            <a:off x="3071802" y="2702478"/>
            <a:ext cx="2048510"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=282</a:t>
            </a:r>
            <a:endParaRPr kumimoji="1" lang="ja-JP" altLang="en-US" b="1" dirty="0">
              <a:solidFill>
                <a:srgbClr val="FF0000"/>
              </a:solidFill>
            </a:endParaRPr>
          </a:p>
        </p:txBody>
      </p:sp>
      <p:sp>
        <p:nvSpPr>
          <p:cNvPr id="6" name="テキスト ボックス 5"/>
          <p:cNvSpPr txBox="1"/>
          <p:nvPr/>
        </p:nvSpPr>
        <p:spPr>
          <a:xfrm>
            <a:off x="3143240" y="2988230"/>
            <a:ext cx="2048510"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=282</a:t>
            </a:r>
            <a:endParaRPr kumimoji="1" lang="ja-JP" altLang="en-US" b="1" dirty="0">
              <a:solidFill>
                <a:srgbClr val="FF0000"/>
              </a:solidFill>
            </a:endParaRPr>
          </a:p>
        </p:txBody>
      </p:sp>
      <p:sp>
        <p:nvSpPr>
          <p:cNvPr id="7" name="テキスト ボックス 6"/>
          <p:cNvSpPr txBox="1"/>
          <p:nvPr/>
        </p:nvSpPr>
        <p:spPr>
          <a:xfrm>
            <a:off x="3452184" y="3273982"/>
            <a:ext cx="2048510" cy="369332"/>
          </a:xfrm>
          <a:prstGeom prst="rect">
            <a:avLst/>
          </a:prstGeom>
          <a:noFill/>
        </p:spPr>
        <p:txBody>
          <a:bodyPr wrap="none" rtlCol="0">
            <a:spAutoFit/>
          </a:bodyPr>
          <a:lstStyle/>
          <a:p>
            <a:r>
              <a:rPr kumimoji="1" lang="en-US" altLang="ja-JP" b="1" smtClean="0">
                <a:solidFill>
                  <a:srgbClr val="FF0000"/>
                </a:solidFill>
              </a:rPr>
              <a:t>ActualWidth</a:t>
            </a:r>
            <a:r>
              <a:rPr kumimoji="1" lang="en-US" altLang="ja-JP" b="1" dirty="0" smtClean="0">
                <a:solidFill>
                  <a:srgbClr val="FF0000"/>
                </a:solidFill>
              </a:rPr>
              <a:t>=101</a:t>
            </a:r>
            <a:endParaRPr kumimoji="1" lang="ja-JP" altLang="en-US" b="1" dirty="0">
              <a:solidFill>
                <a:srgbClr val="FF0000"/>
              </a:solidFill>
            </a:endParaRPr>
          </a:p>
        </p:txBody>
      </p:sp>
      <p:sp>
        <p:nvSpPr>
          <p:cNvPr id="8" name="テキスト ボックス 7"/>
          <p:cNvSpPr txBox="1"/>
          <p:nvPr/>
        </p:nvSpPr>
        <p:spPr>
          <a:xfrm>
            <a:off x="3523622" y="3488296"/>
            <a:ext cx="2048510"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=101</a:t>
            </a:r>
            <a:endParaRPr kumimoji="1" lang="ja-JP" altLang="en-US" b="1" dirty="0">
              <a:solidFill>
                <a:srgbClr val="FF0000"/>
              </a:solidFill>
            </a:endParaRPr>
          </a:p>
        </p:txBody>
      </p:sp>
      <p:sp>
        <p:nvSpPr>
          <p:cNvPr id="9" name="テキスト ボックス 8"/>
          <p:cNvSpPr txBox="1"/>
          <p:nvPr/>
        </p:nvSpPr>
        <p:spPr>
          <a:xfrm>
            <a:off x="4366243" y="3786190"/>
            <a:ext cx="1920269"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=47</a:t>
            </a:r>
            <a:endParaRPr kumimoji="1" lang="ja-JP" altLang="en-US" b="1" dirty="0">
              <a:solidFill>
                <a:srgbClr val="FF0000"/>
              </a:solidFill>
            </a:endParaRPr>
          </a:p>
        </p:txBody>
      </p:sp>
      <p:sp>
        <p:nvSpPr>
          <p:cNvPr id="10" name="テキスト ボックス 9"/>
          <p:cNvSpPr txBox="1"/>
          <p:nvPr/>
        </p:nvSpPr>
        <p:spPr>
          <a:xfrm>
            <a:off x="4357686" y="4059800"/>
            <a:ext cx="1920269"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=30</a:t>
            </a:r>
            <a:endParaRPr kumimoji="1" lang="ja-JP" altLang="en-US" b="1" dirty="0">
              <a:solidFill>
                <a:srgbClr val="FF0000"/>
              </a:solidFill>
            </a:endParaRPr>
          </a:p>
        </p:txBody>
      </p:sp>
      <p:sp>
        <p:nvSpPr>
          <p:cNvPr id="11" name="テキスト ボックス 10"/>
          <p:cNvSpPr txBox="1"/>
          <p:nvPr/>
        </p:nvSpPr>
        <p:spPr>
          <a:xfrm>
            <a:off x="4357686" y="4274114"/>
            <a:ext cx="1920269"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=24</a:t>
            </a:r>
            <a:endParaRPr kumimoji="1" lang="ja-JP" altLang="en-US" b="1" dirty="0">
              <a:solidFill>
                <a:srgbClr val="FF0000"/>
              </a:solidFill>
            </a:endParaRPr>
          </a:p>
        </p:txBody>
      </p:sp>
      <p:sp>
        <p:nvSpPr>
          <p:cNvPr id="12" name="円/楕円 11"/>
          <p:cNvSpPr/>
          <p:nvPr/>
        </p:nvSpPr>
        <p:spPr>
          <a:xfrm>
            <a:off x="5429256" y="2643182"/>
            <a:ext cx="1928826" cy="3571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5429256" y="5357826"/>
            <a:ext cx="1928826" cy="3571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5429256" y="5715016"/>
            <a:ext cx="1928826" cy="3571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714348" y="4000504"/>
            <a:ext cx="2286016" cy="923330"/>
          </a:xfrm>
          <a:prstGeom prst="rect">
            <a:avLst/>
          </a:prstGeom>
          <a:noFill/>
        </p:spPr>
        <p:txBody>
          <a:bodyPr wrap="square" rtlCol="0">
            <a:spAutoFit/>
          </a:bodyPr>
          <a:lstStyle/>
          <a:p>
            <a:r>
              <a:rPr lang="en-US" altLang="ja-JP" dirty="0" err="1" smtClean="0"/>
              <a:t>ContentPresenter</a:t>
            </a:r>
            <a:r>
              <a:rPr lang="ja-JP" altLang="en-US" dirty="0" smtClean="0"/>
              <a:t>がストレッチでないことが想像できます。</a:t>
            </a:r>
            <a:endParaRPr kumimoji="1" lang="ja-JP" altLang="en-US" dirty="0"/>
          </a:p>
        </p:txBody>
      </p:sp>
      <p:pic>
        <p:nvPicPr>
          <p:cNvPr id="27651" name="Picture 3"/>
          <p:cNvPicPr>
            <a:picLocks noChangeAspect="1" noChangeArrowheads="1"/>
          </p:cNvPicPr>
          <p:nvPr/>
        </p:nvPicPr>
        <p:blipFill>
          <a:blip r:embed="rId3"/>
          <a:srcRect/>
          <a:stretch>
            <a:fillRect/>
          </a:stretch>
        </p:blipFill>
        <p:spPr bwMode="auto">
          <a:xfrm>
            <a:off x="285720" y="5000636"/>
            <a:ext cx="4010733" cy="357190"/>
          </a:xfrm>
          <a:prstGeom prst="rect">
            <a:avLst/>
          </a:prstGeom>
          <a:noFill/>
          <a:ln w="9525">
            <a:noFill/>
            <a:miter lim="800000"/>
            <a:headEnd/>
            <a:tailEnd/>
          </a:ln>
          <a:effectLst/>
        </p:spPr>
      </p:pic>
      <p:sp>
        <p:nvSpPr>
          <p:cNvPr id="18" name="テキスト ボックス 17"/>
          <p:cNvSpPr txBox="1"/>
          <p:nvPr/>
        </p:nvSpPr>
        <p:spPr>
          <a:xfrm>
            <a:off x="714348" y="5429264"/>
            <a:ext cx="2286016" cy="369332"/>
          </a:xfrm>
          <a:prstGeom prst="rect">
            <a:avLst/>
          </a:prstGeom>
          <a:noFill/>
        </p:spPr>
        <p:txBody>
          <a:bodyPr wrap="square" rtlCol="0">
            <a:spAutoFit/>
          </a:bodyPr>
          <a:lstStyle/>
          <a:p>
            <a:r>
              <a:rPr lang="ja-JP" altLang="en-US" dirty="0" smtClean="0"/>
              <a:t>やっぱり</a:t>
            </a:r>
            <a:endParaRPr kumimoji="1" lang="ja-JP" altLang="en-US" dirty="0"/>
          </a:p>
        </p:txBody>
      </p:sp>
    </p:spTree>
  </p:cSld>
  <p:clrMapOvr>
    <a:masterClrMapping/>
  </p:clrMapOvr>
  <p:transition>
    <p:pull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簡単な解決方法</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Grid</a:t>
            </a:r>
            <a:r>
              <a:rPr kumimoji="1" lang="ja-JP" altLang="en-US" dirty="0" smtClean="0"/>
              <a:t>の幅をコンボボックスの幅などにしてしまえばいけるんじゃないか？</a:t>
            </a:r>
            <a:endParaRPr kumimoji="1" lang="en-US" altLang="ja-JP" dirty="0" smtClean="0"/>
          </a:p>
          <a:p>
            <a:endParaRPr lang="en-US" altLang="ja-JP" dirty="0" smtClean="0"/>
          </a:p>
          <a:p>
            <a:pPr algn="ctr">
              <a:buNone/>
            </a:pPr>
            <a:r>
              <a:rPr kumimoji="1" lang="en-US" altLang="ja-JP" sz="13800" dirty="0" smtClean="0"/>
              <a:t>DEMO4</a:t>
            </a:r>
            <a:endParaRPr kumimoji="1" lang="ja-JP" altLang="en-US" sz="13800" dirty="0"/>
          </a:p>
        </p:txBody>
      </p:sp>
    </p:spTree>
  </p:cSld>
  <p:clrMapOvr>
    <a:masterClrMapping/>
  </p:clrMapOvr>
  <p:transition>
    <p:pull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簡単な解決方法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ポップアップ側はシラネが全部表示されていますが、ボタン側には▼のエリアが上書きされちゃってます。</a:t>
            </a:r>
            <a:endParaRPr lang="en-US" altLang="ja-JP" dirty="0" smtClean="0"/>
          </a:p>
          <a:p>
            <a:r>
              <a:rPr kumimoji="1" lang="ja-JP" altLang="en-US" dirty="0" smtClean="0"/>
              <a:t>強引に右マージンを設定する場合に</a:t>
            </a:r>
            <a:r>
              <a:rPr lang="en-US" altLang="ja-JP" dirty="0" smtClean="0"/>
              <a:t>&lt;</a:t>
            </a:r>
            <a:r>
              <a:rPr lang="en-US" altLang="ja-JP" dirty="0" err="1" smtClean="0"/>
              <a:t>ColumnDefinition</a:t>
            </a:r>
            <a:r>
              <a:rPr lang="en-US" altLang="ja-JP" dirty="0" smtClean="0"/>
              <a:t/>
            </a:r>
            <a:br>
              <a:rPr lang="en-US" altLang="ja-JP" dirty="0" smtClean="0"/>
            </a:br>
            <a:r>
              <a:rPr lang="en-US" altLang="ja-JP" dirty="0" smtClean="0"/>
              <a:t> Width="20"/&gt;</a:t>
            </a:r>
          </a:p>
          <a:p>
            <a:r>
              <a:rPr lang="ja-JP" altLang="en-US" dirty="0" smtClean="0"/>
              <a:t>なんかを追加するといい</a:t>
            </a:r>
            <a:r>
              <a:rPr lang="en-US" altLang="ja-JP" dirty="0" smtClean="0"/>
              <a:t/>
            </a:r>
            <a:br>
              <a:rPr lang="en-US" altLang="ja-JP" dirty="0" smtClean="0"/>
            </a:br>
            <a:r>
              <a:rPr lang="ja-JP" altLang="en-US" dirty="0" smtClean="0"/>
              <a:t>かもしれません。</a:t>
            </a:r>
            <a:endParaRPr lang="en-US" altLang="ja-JP" dirty="0" smtClean="0"/>
          </a:p>
          <a:p>
            <a:endParaRPr kumimoji="1" lang="ja-JP" altLang="en-US" dirty="0"/>
          </a:p>
        </p:txBody>
      </p:sp>
      <p:pic>
        <p:nvPicPr>
          <p:cNvPr id="4" name="図 3"/>
          <p:cNvPicPr/>
          <p:nvPr/>
        </p:nvPicPr>
        <p:blipFill>
          <a:blip r:embed="rId2"/>
          <a:srcRect/>
          <a:stretch>
            <a:fillRect/>
          </a:stretch>
        </p:blipFill>
        <p:spPr bwMode="auto">
          <a:xfrm>
            <a:off x="5643570" y="3429000"/>
            <a:ext cx="2905597" cy="2128122"/>
          </a:xfrm>
          <a:prstGeom prst="rect">
            <a:avLst/>
          </a:prstGeom>
          <a:noFill/>
          <a:ln w="9525">
            <a:noFill/>
            <a:miter lim="800000"/>
            <a:headEnd/>
            <a:tailEnd/>
          </a:ln>
        </p:spPr>
      </p:pic>
    </p:spTree>
  </p:cSld>
  <p:clrMapOvr>
    <a:masterClrMapping/>
  </p:clrMapOvr>
  <p:transition>
    <p:pull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kumimoji="1" lang="ja-JP" altLang="en-US" dirty="0" smtClean="0"/>
              <a:t>ちょっとグダグダ感が・・・・</a:t>
            </a:r>
            <a:endParaRPr kumimoji="1" lang="en-US" altLang="ja-JP" dirty="0" smtClean="0"/>
          </a:p>
          <a:p>
            <a:r>
              <a:rPr lang="ja-JP" altLang="en-US" dirty="0" smtClean="0"/>
              <a:t>いえそんなことはありません。たぶん。</a:t>
            </a:r>
            <a:endParaRPr lang="en-US" altLang="ja-JP" dirty="0" smtClean="0"/>
          </a:p>
          <a:p>
            <a:r>
              <a:rPr kumimoji="1" lang="ja-JP" altLang="en-US" dirty="0" smtClean="0"/>
              <a:t>今回簡易的な解決方法を提供しましたが、本格的に対応する方法は結構厄介です。</a:t>
            </a:r>
            <a:r>
              <a:rPr kumimoji="1" lang="en-US" altLang="ja-JP" dirty="0" smtClean="0"/>
              <a:t/>
            </a:r>
            <a:br>
              <a:rPr kumimoji="1" lang="en-US" altLang="ja-JP" dirty="0" smtClean="0"/>
            </a:br>
            <a:r>
              <a:rPr kumimoji="1" lang="en-US" altLang="ja-JP" dirty="0" smtClean="0"/>
              <a:t>(</a:t>
            </a:r>
            <a:r>
              <a:rPr kumimoji="1" lang="ja-JP" altLang="en-US" dirty="0" smtClean="0"/>
              <a:t>アプローチは何種類か存在しますが・・・</a:t>
            </a:r>
            <a:r>
              <a:rPr kumimoji="1" lang="en-US" altLang="ja-JP" dirty="0" smtClean="0"/>
              <a:t>)</a:t>
            </a:r>
          </a:p>
          <a:p>
            <a:r>
              <a:rPr lang="ja-JP" altLang="en-US" dirty="0" smtClean="0"/>
              <a:t>スタイルとテンプレートについてはかなりややこしいので徐々に解説していきたいと思います。</a:t>
            </a:r>
            <a:endParaRPr kumimoji="1" lang="en-US" altLang="ja-JP" dirty="0" smtClean="0"/>
          </a:p>
          <a:p>
            <a:endParaRPr kumimoji="1" lang="ja-JP" altLang="en-US" dirty="0"/>
          </a:p>
        </p:txBody>
      </p:sp>
      <p:sp>
        <p:nvSpPr>
          <p:cNvPr id="4" name="右矢印 3"/>
          <p:cNvSpPr/>
          <p:nvPr/>
        </p:nvSpPr>
        <p:spPr>
          <a:xfrm>
            <a:off x="2786050" y="4714884"/>
            <a:ext cx="5786478" cy="1143008"/>
          </a:xfrm>
          <a:prstGeom prst="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kumimoji="1" lang="en-US" altLang="ja-JP" sz="3200" dirty="0" smtClean="0"/>
              <a:t>Enjoy WPF</a:t>
            </a:r>
            <a:endParaRPr kumimoji="1" lang="ja-JP" altLang="en-US" sz="3200"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WPF</a:t>
            </a:r>
            <a:r>
              <a:rPr kumimoji="1" lang="ja-JP" altLang="en-US" dirty="0" smtClean="0"/>
              <a:t>とは</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いちおう</a:t>
            </a:r>
            <a:r>
              <a:rPr kumimoji="1" lang="en-US" altLang="ja-JP" sz="2800" dirty="0" smtClean="0"/>
              <a:t>Windows Vista</a:t>
            </a:r>
            <a:r>
              <a:rPr kumimoji="1" lang="ja-JP" altLang="en-US" sz="2800" dirty="0" smtClean="0"/>
              <a:t>向けに出荷された</a:t>
            </a:r>
            <a:r>
              <a:rPr kumimoji="1" lang="en-US" altLang="ja-JP" sz="2800" dirty="0" smtClean="0"/>
              <a:t>.NET3.0</a:t>
            </a:r>
            <a:r>
              <a:rPr kumimoji="1" lang="ja-JP" altLang="en-US" sz="2800" dirty="0" smtClean="0"/>
              <a:t>で</a:t>
            </a:r>
            <a:r>
              <a:rPr lang="ja-JP" altLang="en-US" sz="2800" dirty="0" smtClean="0"/>
              <a:t>、</a:t>
            </a:r>
            <a:r>
              <a:rPr kumimoji="1" lang="ja-JP" altLang="en-US" sz="2800" dirty="0" smtClean="0"/>
              <a:t>初搭載された</a:t>
            </a:r>
            <a:r>
              <a:rPr kumimoji="1" lang="en-US" altLang="ja-JP" sz="2800" dirty="0" smtClean="0"/>
              <a:t>Windows</a:t>
            </a:r>
            <a:r>
              <a:rPr kumimoji="1" lang="ja-JP" altLang="en-US" sz="2800" dirty="0" smtClean="0"/>
              <a:t>クライアントプログラムの一形態</a:t>
            </a:r>
            <a:endParaRPr kumimoji="1" lang="en-US" altLang="ja-JP" sz="2800" dirty="0" smtClean="0"/>
          </a:p>
          <a:p>
            <a:r>
              <a:rPr lang="ja-JP" altLang="en-US" sz="2800" dirty="0" smtClean="0"/>
              <a:t>現在の最新バージョンは</a:t>
            </a:r>
            <a:r>
              <a:rPr lang="en-US" altLang="ja-JP" sz="2800" dirty="0" smtClean="0"/>
              <a:t>3.5</a:t>
            </a:r>
            <a:endParaRPr kumimoji="1" lang="en-US" altLang="ja-JP" sz="2800" dirty="0" smtClean="0"/>
          </a:p>
          <a:p>
            <a:r>
              <a:rPr lang="ja-JP" altLang="en-US" sz="2800" dirty="0" smtClean="0"/>
              <a:t>いちおう</a:t>
            </a:r>
            <a:r>
              <a:rPr lang="en-US" altLang="ja-JP" sz="2800" dirty="0" smtClean="0"/>
              <a:t>Windows Forms</a:t>
            </a:r>
            <a:r>
              <a:rPr lang="ja-JP" altLang="en-US" sz="2800" dirty="0" smtClean="0"/>
              <a:t>の置き換え</a:t>
            </a:r>
            <a:endParaRPr lang="en-US" altLang="ja-JP" sz="2800" dirty="0" smtClean="0"/>
          </a:p>
          <a:p>
            <a:r>
              <a:rPr lang="ja-JP" altLang="en-US" sz="2800" dirty="0" smtClean="0"/>
              <a:t>クライアントの表現を豊かにしてくれるツールとしてこれから期待しています。</a:t>
            </a:r>
            <a:endParaRPr lang="en-US" altLang="ja-JP" sz="2800" dirty="0" smtClean="0"/>
          </a:p>
          <a:p>
            <a:r>
              <a:rPr kumimoji="1" lang="en-US" altLang="ja-JP" sz="2800" dirty="0" smtClean="0"/>
              <a:t>XAML</a:t>
            </a:r>
            <a:r>
              <a:rPr kumimoji="1" lang="ja-JP" altLang="en-US" sz="2800" dirty="0" smtClean="0"/>
              <a:t>というもので</a:t>
            </a:r>
            <a:r>
              <a:rPr kumimoji="1" lang="en-US" altLang="ja-JP" sz="2800" dirty="0" smtClean="0"/>
              <a:t>UI</a:t>
            </a:r>
            <a:r>
              <a:rPr kumimoji="1" lang="ja-JP" altLang="en-US" sz="2800" dirty="0" smtClean="0"/>
              <a:t>を記述することができます。</a:t>
            </a:r>
            <a:endParaRPr kumimoji="1" lang="en-US" altLang="ja-JP" sz="2800" dirty="0" smtClean="0"/>
          </a:p>
          <a:p>
            <a:r>
              <a:rPr lang="en-US" altLang="ja-JP" sz="2800" dirty="0" err="1" smtClean="0"/>
              <a:t>Silverlight</a:t>
            </a:r>
            <a:r>
              <a:rPr lang="ja-JP" altLang="en-US" sz="2800" dirty="0" smtClean="0"/>
              <a:t>でも</a:t>
            </a:r>
            <a:r>
              <a:rPr lang="en-US" altLang="ja-JP" sz="2800" dirty="0" smtClean="0"/>
              <a:t>XAML</a:t>
            </a:r>
            <a:r>
              <a:rPr lang="ja-JP" altLang="en-US" sz="2800" dirty="0" smtClean="0"/>
              <a:t>を使います。</a:t>
            </a:r>
            <a:endParaRPr kumimoji="1" lang="ja-JP" altLang="en-US" sz="2800" dirty="0"/>
          </a:p>
        </p:txBody>
      </p:sp>
    </p:spTree>
  </p:cSld>
  <p:clrMapOvr>
    <a:masterClrMapping/>
  </p:clrMapOvr>
  <p:transition>
    <p:pull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おさらい</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第１回は</a:t>
            </a:r>
            <a:r>
              <a:rPr kumimoji="1" lang="en-US" altLang="ja-JP" dirty="0" smtClean="0"/>
              <a:t>Button</a:t>
            </a:r>
            <a:r>
              <a:rPr lang="ja-JP" altLang="en-US" dirty="0" smtClean="0"/>
              <a:t>と</a:t>
            </a:r>
            <a:r>
              <a:rPr lang="en-US" altLang="ja-JP" dirty="0" err="1" smtClean="0"/>
              <a:t>TextBox</a:t>
            </a:r>
            <a:r>
              <a:rPr lang="ja-JP" altLang="en-US" dirty="0" smtClean="0"/>
              <a:t>を使った簡単なアプリケーションの作り方でした。</a:t>
            </a:r>
            <a:endParaRPr lang="en-US" altLang="ja-JP" dirty="0" smtClean="0"/>
          </a:p>
          <a:p>
            <a:r>
              <a:rPr kumimoji="1" lang="en-US" altLang="ja-JP" dirty="0" smtClean="0"/>
              <a:t>WPF</a:t>
            </a:r>
            <a:r>
              <a:rPr kumimoji="1" lang="ja-JP" altLang="en-US" dirty="0" smtClean="0"/>
              <a:t>アプリケーションは</a:t>
            </a:r>
            <a:r>
              <a:rPr kumimoji="1" lang="en-US" altLang="ja-JP" dirty="0" smtClean="0"/>
              <a:t>Document-View</a:t>
            </a:r>
            <a:r>
              <a:rPr kumimoji="1" lang="ja-JP" altLang="en-US" dirty="0" smtClean="0"/>
              <a:t>として完全に</a:t>
            </a:r>
            <a:r>
              <a:rPr kumimoji="1" lang="en-US" altLang="ja-JP" dirty="0" smtClean="0"/>
              <a:t>UI</a:t>
            </a:r>
            <a:r>
              <a:rPr kumimoji="1" lang="ja-JP" altLang="en-US" dirty="0" smtClean="0"/>
              <a:t>とドキュメントを分けて考えましょう。</a:t>
            </a:r>
            <a:endParaRPr kumimoji="1" lang="en-US" altLang="ja-JP" dirty="0" smtClean="0"/>
          </a:p>
          <a:p>
            <a:r>
              <a:rPr kumimoji="1" lang="ja-JP" altLang="en-US" dirty="0" smtClean="0"/>
              <a:t>そして</a:t>
            </a:r>
            <a:r>
              <a:rPr kumimoji="1" lang="en-US" altLang="ja-JP" dirty="0" err="1" smtClean="0"/>
              <a:t>INotifyPropertyChanged</a:t>
            </a:r>
            <a:r>
              <a:rPr kumimoji="1" lang="ja-JP" altLang="en-US" dirty="0" smtClean="0"/>
              <a:t>のインターフェイスを究めようという内容でした。</a:t>
            </a:r>
            <a:endParaRPr kumimoji="1" lang="en-US" altLang="ja-JP" dirty="0" smtClean="0"/>
          </a:p>
          <a:p>
            <a:r>
              <a:rPr lang="en-US" altLang="ja-JP" dirty="0" err="1" smtClean="0"/>
              <a:t>NotifyPropertyChangedBase</a:t>
            </a:r>
            <a:r>
              <a:rPr lang="ja-JP" altLang="en-US" dirty="0" smtClean="0"/>
              <a:t>は今回も出てきますのでおさらい</a:t>
            </a:r>
            <a:endParaRPr kumimoji="1" lang="en-US" altLang="ja-JP" dirty="0" smtClean="0"/>
          </a:p>
          <a:p>
            <a:pPr>
              <a:buNone/>
            </a:pPr>
            <a:endParaRPr kumimoji="1" lang="ja-JP" altLang="en-US" dirty="0"/>
          </a:p>
        </p:txBody>
      </p:sp>
    </p:spTree>
  </p:cSld>
  <p:clrMapOvr>
    <a:masterClrMapping/>
  </p:clrMapOvr>
  <p:transition>
    <p:pull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NotifyPropertyChangedBase</a:t>
            </a:r>
            <a:endParaRPr kumimoji="1" lang="ja-JP" altLang="en-US" dirty="0"/>
          </a:p>
        </p:txBody>
      </p:sp>
      <p:sp>
        <p:nvSpPr>
          <p:cNvPr id="3" name="テキスト プレースホルダ 2"/>
          <p:cNvSpPr>
            <a:spLocks noGrp="1"/>
          </p:cNvSpPr>
          <p:nvPr>
            <p:ph type="body" idx="1"/>
          </p:nvPr>
        </p:nvSpPr>
        <p:spPr>
          <a:xfrm>
            <a:off x="457200" y="1052513"/>
            <a:ext cx="8043890" cy="5073650"/>
          </a:xfrm>
          <a:solidFill>
            <a:schemeClr val="accent3"/>
          </a:solidFill>
        </p:spPr>
        <p:txBody>
          <a:bodyPr/>
          <a:lstStyle/>
          <a:p>
            <a:pPr>
              <a:buNone/>
            </a:pP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class</a:t>
            </a:r>
            <a:r>
              <a:rPr lang="en-US" altLang="ja-JP" sz="2400" dirty="0" smtClean="0"/>
              <a:t> </a:t>
            </a:r>
            <a:r>
              <a:rPr lang="en-US" altLang="ja-JP" sz="2400" dirty="0" err="1" smtClean="0">
                <a:solidFill>
                  <a:schemeClr val="accent1">
                    <a:lumMod val="50000"/>
                  </a:schemeClr>
                </a:solidFill>
              </a:rPr>
              <a:t>NotifyPropertyChangedBase</a:t>
            </a:r>
            <a:r>
              <a:rPr lang="en-US" altLang="ja-JP" sz="2400" dirty="0" smtClean="0"/>
              <a:t> : </a:t>
            </a:r>
            <a:r>
              <a:rPr lang="en-US" altLang="ja-JP" sz="2400" dirty="0" err="1" smtClean="0">
                <a:solidFill>
                  <a:schemeClr val="accent1">
                    <a:lumMod val="50000"/>
                  </a:schemeClr>
                </a:solidFill>
              </a:rPr>
              <a:t>INotifyPropertyChanged</a:t>
            </a:r>
            <a:r>
              <a:rPr lang="ja-JP" altLang="en-US" sz="2400" dirty="0" smtClean="0"/>
              <a:t> </a:t>
            </a:r>
            <a:r>
              <a:rPr lang="en-US" altLang="ja-JP" sz="2400" dirty="0" smtClean="0"/>
              <a:t>{</a:t>
            </a:r>
          </a:p>
          <a:p>
            <a:pPr>
              <a:buNone/>
            </a:pPr>
            <a:r>
              <a:rPr lang="en-US" altLang="ja-JP" sz="2400" dirty="0" smtClean="0"/>
              <a:t>  </a:t>
            </a: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event</a:t>
            </a:r>
            <a:r>
              <a:rPr lang="en-US" altLang="ja-JP" sz="2400" dirty="0" smtClean="0"/>
              <a:t> </a:t>
            </a:r>
            <a:r>
              <a:rPr lang="en-US" altLang="ja-JP" sz="2400" dirty="0" err="1" smtClean="0">
                <a:solidFill>
                  <a:schemeClr val="accent1">
                    <a:lumMod val="50000"/>
                  </a:schemeClr>
                </a:solidFill>
              </a:rPr>
              <a:t>PropertyChangedEventHandler</a:t>
            </a:r>
            <a:r>
              <a:rPr lang="en-US" altLang="ja-JP" sz="2400" dirty="0" smtClean="0"/>
              <a:t> </a:t>
            </a:r>
            <a:r>
              <a:rPr lang="en-US" altLang="ja-JP" sz="2400" dirty="0" err="1" smtClean="0"/>
              <a:t>PropertyChanged</a:t>
            </a:r>
            <a:r>
              <a:rPr lang="en-US" altLang="ja-JP" sz="2400" dirty="0" smtClean="0"/>
              <a:t>;</a:t>
            </a:r>
          </a:p>
          <a:p>
            <a:pPr>
              <a:buNone/>
            </a:pPr>
            <a:r>
              <a:rPr lang="en-US" altLang="ja-JP" sz="2400" dirty="0" smtClean="0"/>
              <a:t>  </a:t>
            </a:r>
            <a:r>
              <a:rPr lang="en-US" altLang="ja-JP" sz="2400" dirty="0" smtClean="0">
                <a:solidFill>
                  <a:schemeClr val="accent6"/>
                </a:solidFill>
              </a:rPr>
              <a:t>protected</a:t>
            </a:r>
            <a:r>
              <a:rPr lang="en-US" altLang="ja-JP" sz="2400" dirty="0" smtClean="0"/>
              <a:t> </a:t>
            </a:r>
            <a:r>
              <a:rPr lang="en-US" altLang="ja-JP" sz="2400" dirty="0" smtClean="0">
                <a:solidFill>
                  <a:schemeClr val="accent6"/>
                </a:solidFill>
              </a:rPr>
              <a:t>void</a:t>
            </a:r>
            <a:r>
              <a:rPr lang="en-US" altLang="ja-JP" sz="2400" dirty="0" smtClean="0"/>
              <a:t> </a:t>
            </a:r>
            <a:r>
              <a:rPr lang="en-US" altLang="ja-JP" sz="2400" dirty="0" err="1" smtClean="0"/>
              <a:t>FirePropertyChanged</a:t>
            </a:r>
            <a:r>
              <a:rPr lang="en-US" altLang="ja-JP" sz="2400" dirty="0" smtClean="0"/>
              <a:t>(</a:t>
            </a:r>
          </a:p>
          <a:p>
            <a:pPr>
              <a:buNone/>
            </a:pPr>
            <a:r>
              <a:rPr lang="en-US" altLang="ja-JP" sz="2400" dirty="0" smtClean="0">
                <a:solidFill>
                  <a:schemeClr val="accent6"/>
                </a:solidFill>
              </a:rPr>
              <a:t>	string</a:t>
            </a:r>
            <a:r>
              <a:rPr lang="en-US" altLang="ja-JP" sz="2400" dirty="0" smtClean="0"/>
              <a:t> </a:t>
            </a:r>
            <a:r>
              <a:rPr lang="en-US" altLang="ja-JP" sz="2400" dirty="0" err="1" smtClean="0"/>
              <a:t>PropertyName</a:t>
            </a:r>
            <a:r>
              <a:rPr lang="en-US" altLang="ja-JP" sz="2400" dirty="0" smtClean="0"/>
              <a:t>)</a:t>
            </a:r>
            <a:r>
              <a:rPr lang="ja-JP" altLang="en-US" sz="2400" dirty="0" smtClean="0"/>
              <a:t> </a:t>
            </a:r>
            <a:r>
              <a:rPr lang="en-US" altLang="ja-JP" sz="2400" dirty="0" smtClean="0"/>
              <a:t>{</a:t>
            </a:r>
            <a:r>
              <a:rPr lang="ja-JP" altLang="en-US" sz="2400" dirty="0" smtClean="0"/>
              <a:t> </a:t>
            </a:r>
            <a:endParaRPr lang="en-US" altLang="ja-JP" sz="2400" dirty="0" smtClean="0"/>
          </a:p>
          <a:p>
            <a:pPr>
              <a:buNone/>
            </a:pPr>
            <a:r>
              <a:rPr lang="ja-JP" altLang="en-US" sz="2400" dirty="0" smtClean="0"/>
              <a:t>   </a:t>
            </a:r>
            <a:r>
              <a:rPr lang="en-US" altLang="ja-JP" sz="2400" dirty="0" smtClean="0"/>
              <a:t> if (</a:t>
            </a:r>
            <a:r>
              <a:rPr lang="en-US" altLang="ja-JP" sz="2400" dirty="0" err="1" smtClean="0">
                <a:solidFill>
                  <a:schemeClr val="accent6"/>
                </a:solidFill>
              </a:rPr>
              <a:t>this</a:t>
            </a:r>
            <a:r>
              <a:rPr lang="en-US" altLang="ja-JP" sz="2400" dirty="0" err="1" smtClean="0"/>
              <a:t>.PropertyChanged</a:t>
            </a:r>
            <a:r>
              <a:rPr lang="en-US" altLang="ja-JP" sz="2400" dirty="0" smtClean="0"/>
              <a:t> != </a:t>
            </a:r>
            <a:r>
              <a:rPr lang="en-US" altLang="ja-JP" sz="2400" dirty="0" smtClean="0">
                <a:solidFill>
                  <a:schemeClr val="accent6"/>
                </a:solidFill>
              </a:rPr>
              <a:t>null</a:t>
            </a:r>
            <a:r>
              <a:rPr lang="en-US" altLang="ja-JP" sz="2400" dirty="0" smtClean="0"/>
              <a:t>)</a:t>
            </a:r>
            <a:r>
              <a:rPr lang="ja-JP" altLang="en-US" sz="2400" dirty="0" smtClean="0"/>
              <a:t> </a:t>
            </a:r>
            <a:r>
              <a:rPr lang="en-US" altLang="ja-JP" sz="2400" dirty="0" smtClean="0"/>
              <a:t>{</a:t>
            </a:r>
          </a:p>
          <a:p>
            <a:pPr>
              <a:buNone/>
            </a:pPr>
            <a:r>
              <a:rPr lang="en-US" altLang="ja-JP" sz="2400" dirty="0" smtClean="0"/>
              <a:t>      </a:t>
            </a:r>
            <a:r>
              <a:rPr lang="en-US" altLang="ja-JP" sz="2400" dirty="0" err="1" smtClean="0">
                <a:solidFill>
                  <a:schemeClr val="accent6"/>
                </a:solidFill>
              </a:rPr>
              <a:t>this</a:t>
            </a:r>
            <a:r>
              <a:rPr lang="en-US" altLang="ja-JP" sz="2400" dirty="0" err="1" smtClean="0"/>
              <a:t>.PropertyChanged</a:t>
            </a:r>
            <a:r>
              <a:rPr lang="en-US" altLang="ja-JP" sz="2400" dirty="0" smtClean="0"/>
              <a:t>(</a:t>
            </a:r>
            <a:r>
              <a:rPr lang="en-US" altLang="ja-JP" sz="2400" dirty="0" smtClean="0">
                <a:solidFill>
                  <a:schemeClr val="accent6"/>
                </a:solidFill>
              </a:rPr>
              <a:t>this</a:t>
            </a:r>
            <a:r>
              <a:rPr lang="en-US" altLang="ja-JP" sz="2400" dirty="0" smtClean="0"/>
              <a:t>,</a:t>
            </a:r>
          </a:p>
          <a:p>
            <a:pPr>
              <a:buNone/>
            </a:pPr>
            <a:r>
              <a:rPr lang="en-US" altLang="ja-JP" sz="2400" dirty="0" smtClean="0"/>
              <a:t>		</a:t>
            </a:r>
            <a:r>
              <a:rPr lang="en-US" altLang="ja-JP" sz="2400" dirty="0" smtClean="0">
                <a:solidFill>
                  <a:schemeClr val="accent6"/>
                </a:solidFill>
              </a:rPr>
              <a:t>new</a:t>
            </a:r>
            <a:r>
              <a:rPr lang="en-US" altLang="ja-JP" sz="2400" dirty="0" smtClean="0"/>
              <a:t> </a:t>
            </a:r>
            <a:r>
              <a:rPr lang="en-US" altLang="ja-JP" sz="2400" dirty="0" err="1" smtClean="0">
                <a:solidFill>
                  <a:schemeClr val="accent1">
                    <a:lumMod val="50000"/>
                  </a:schemeClr>
                </a:solidFill>
              </a:rPr>
              <a:t>PropertyChangedEventArgs</a:t>
            </a:r>
            <a:r>
              <a:rPr lang="en-US" altLang="ja-JP" sz="2400" dirty="0" smtClean="0">
                <a:solidFill>
                  <a:schemeClr val="accent1">
                    <a:lumMod val="50000"/>
                  </a:schemeClr>
                </a:solidFill>
              </a:rPr>
              <a:t>(</a:t>
            </a:r>
            <a:r>
              <a:rPr lang="en-US" altLang="ja-JP" sz="2400" dirty="0" err="1" smtClean="0">
                <a:solidFill>
                  <a:schemeClr val="accent1">
                    <a:lumMod val="50000"/>
                  </a:schemeClr>
                </a:solidFill>
              </a:rPr>
              <a:t>PropertyName</a:t>
            </a:r>
            <a:r>
              <a:rPr lang="en-US" altLang="ja-JP" sz="2400" dirty="0" smtClean="0"/>
              <a:t>));</a:t>
            </a:r>
          </a:p>
          <a:p>
            <a:pPr>
              <a:buNone/>
            </a:pPr>
            <a:r>
              <a:rPr lang="ja-JP" altLang="en-US" sz="2400" dirty="0" smtClean="0"/>
              <a:t>    </a:t>
            </a:r>
            <a:r>
              <a:rPr lang="en-US" altLang="ja-JP" sz="2400" dirty="0" smtClean="0"/>
              <a:t>}</a:t>
            </a:r>
          </a:p>
          <a:p>
            <a:pPr>
              <a:buNone/>
            </a:pPr>
            <a:r>
              <a:rPr lang="ja-JP" altLang="en-US" sz="2400" dirty="0" smtClean="0"/>
              <a:t>  </a:t>
            </a:r>
            <a:r>
              <a:rPr lang="en-US" altLang="ja-JP" sz="2400" dirty="0" smtClean="0"/>
              <a:t>}</a:t>
            </a:r>
            <a:endParaRPr lang="ja-JP" altLang="en-US" sz="2400" dirty="0" smtClean="0"/>
          </a:p>
          <a:p>
            <a:pPr>
              <a:buNone/>
            </a:pPr>
            <a:r>
              <a:rPr lang="en-US" altLang="ja-JP" sz="2400" dirty="0" smtClean="0"/>
              <a:t>}</a:t>
            </a:r>
          </a:p>
          <a:p>
            <a:pPr>
              <a:buNone/>
            </a:pPr>
            <a:endParaRPr kumimoji="1" lang="ja-JP" altLang="en-US" sz="2400" dirty="0"/>
          </a:p>
        </p:txBody>
      </p:sp>
    </p:spTree>
  </p:cSld>
  <p:clrMapOvr>
    <a:masterClrMapping/>
  </p:clrMapOvr>
  <p:transition>
    <p:pull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おさらい</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第２回はコンバータと、ラジオボタンの制御についてでした。</a:t>
            </a:r>
            <a:endParaRPr kumimoji="1" lang="en-US" altLang="ja-JP" dirty="0" smtClean="0"/>
          </a:p>
          <a:p>
            <a:r>
              <a:rPr lang="ja-JP" altLang="en-US" dirty="0" smtClean="0"/>
              <a:t>コンバータは</a:t>
            </a:r>
            <a:r>
              <a:rPr lang="en-US" altLang="ja-JP" dirty="0" err="1" smtClean="0"/>
              <a:t>IValueConverter</a:t>
            </a:r>
            <a:r>
              <a:rPr lang="ja-JP" altLang="en-US" dirty="0" smtClean="0"/>
              <a:t>を使い、</a:t>
            </a:r>
            <a:r>
              <a:rPr lang="en-US" altLang="ja-JP" dirty="0" smtClean="0"/>
              <a:t>Convert</a:t>
            </a:r>
            <a:r>
              <a:rPr lang="ja-JP" altLang="en-US" dirty="0" smtClean="0"/>
              <a:t>と</a:t>
            </a:r>
            <a:r>
              <a:rPr lang="en-US" altLang="ja-JP" dirty="0" err="1" smtClean="0"/>
              <a:t>ConvertBack</a:t>
            </a:r>
            <a:r>
              <a:rPr lang="ja-JP" altLang="en-US" dirty="0" smtClean="0"/>
              <a:t>を用意するというところを解説しました。</a:t>
            </a:r>
            <a:endParaRPr lang="en-US" altLang="ja-JP" dirty="0" smtClean="0"/>
          </a:p>
          <a:p>
            <a:pPr>
              <a:buNone/>
            </a:pPr>
            <a:endParaRPr kumimoji="1" lang="ja-JP" altLang="en-US" dirty="0"/>
          </a:p>
        </p:txBody>
      </p:sp>
    </p:spTree>
  </p:cSld>
  <p:clrMapOvr>
    <a:masterClrMapping/>
  </p:clrMapOvr>
  <p:transition>
    <p:pull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今回のアジェンダ</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コンボボックス</a:t>
            </a:r>
            <a:endParaRPr lang="en-US" altLang="ja-JP" sz="4400" dirty="0" smtClean="0"/>
          </a:p>
          <a:p>
            <a:pPr lvl="1"/>
            <a:r>
              <a:rPr kumimoji="1" lang="ja-JP" altLang="en-US" sz="4000" dirty="0" smtClean="0"/>
              <a:t>よく使うコントロールの代表</a:t>
            </a:r>
            <a:endParaRPr kumimoji="1" lang="en-US" altLang="ja-JP" sz="4000" dirty="0" smtClean="0"/>
          </a:p>
          <a:p>
            <a:r>
              <a:rPr lang="en-US" altLang="ja-JP" sz="4400" dirty="0" smtClean="0"/>
              <a:t>Ancestor</a:t>
            </a:r>
          </a:p>
          <a:p>
            <a:pPr lvl="1"/>
            <a:endParaRPr kumimoji="1" lang="en-US" altLang="ja-JP" sz="4000" dirty="0" smtClean="0"/>
          </a:p>
          <a:p>
            <a:endParaRPr lang="en-US" altLang="ja-JP" sz="4400" dirty="0" smtClean="0"/>
          </a:p>
          <a:p>
            <a:endParaRPr kumimoji="1" lang="en-US" altLang="ja-JP" sz="4400" dirty="0" smtClean="0"/>
          </a:p>
          <a:p>
            <a:endParaRPr kumimoji="1" lang="ja-JP" altLang="en-US" sz="4400" dirty="0"/>
          </a:p>
        </p:txBody>
      </p:sp>
    </p:spTree>
  </p:cSld>
  <p:clrMapOvr>
    <a:masterClrMapping/>
  </p:clrMapOvr>
  <p:transition>
    <p:pull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コンボボックスとは</a:t>
            </a:r>
            <a:endParaRPr kumimoji="1" lang="ja-JP" altLang="en-US" dirty="0"/>
          </a:p>
        </p:txBody>
      </p:sp>
      <p:sp>
        <p:nvSpPr>
          <p:cNvPr id="3" name="テキスト プレースホルダ 2"/>
          <p:cNvSpPr>
            <a:spLocks noGrp="1"/>
          </p:cNvSpPr>
          <p:nvPr>
            <p:ph type="body" idx="1"/>
          </p:nvPr>
        </p:nvSpPr>
        <p:spPr>
          <a:xfrm>
            <a:off x="457200" y="1052513"/>
            <a:ext cx="5829312" cy="5073650"/>
          </a:xfrm>
        </p:spPr>
        <p:txBody>
          <a:bodyPr/>
          <a:lstStyle/>
          <a:p>
            <a:r>
              <a:rPr kumimoji="1" lang="ja-JP" altLang="en-US" dirty="0" smtClean="0"/>
              <a:t>テキストボックスとリストボックスを組み合わせたコントロール</a:t>
            </a:r>
            <a:endParaRPr kumimoji="1" lang="en-US" altLang="ja-JP" dirty="0" smtClean="0"/>
          </a:p>
          <a:p>
            <a:r>
              <a:rPr lang="ja-JP" altLang="en-US" dirty="0" smtClean="0"/>
              <a:t>入力の可</a:t>
            </a:r>
            <a:r>
              <a:rPr lang="en-US" altLang="ja-JP" dirty="0" smtClean="0"/>
              <a:t>/</a:t>
            </a:r>
            <a:r>
              <a:rPr lang="ja-JP" altLang="en-US" dirty="0" smtClean="0"/>
              <a:t>不可も設定可能</a:t>
            </a:r>
            <a:endParaRPr kumimoji="1" lang="ja-JP" altLang="en-US" dirty="0"/>
          </a:p>
        </p:txBody>
      </p:sp>
      <p:pic>
        <p:nvPicPr>
          <p:cNvPr id="1026" name="Picture 2"/>
          <p:cNvPicPr>
            <a:picLocks noChangeAspect="1" noChangeArrowheads="1"/>
          </p:cNvPicPr>
          <p:nvPr/>
        </p:nvPicPr>
        <p:blipFill>
          <a:blip r:embed="rId2"/>
          <a:srcRect l="40781" t="38750" r="47031" b="46250"/>
          <a:stretch>
            <a:fillRect/>
          </a:stretch>
        </p:blipFill>
        <p:spPr bwMode="auto">
          <a:xfrm>
            <a:off x="6072198" y="1071546"/>
            <a:ext cx="1857388" cy="1714512"/>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l="46875" t="35625" r="34844" b="46250"/>
          <a:stretch>
            <a:fillRect/>
          </a:stretch>
        </p:blipFill>
        <p:spPr bwMode="auto">
          <a:xfrm>
            <a:off x="6000760" y="3286124"/>
            <a:ext cx="2786082" cy="2071702"/>
          </a:xfrm>
          <a:prstGeom prst="rect">
            <a:avLst/>
          </a:prstGeom>
          <a:noFill/>
          <a:ln w="9525">
            <a:noFill/>
            <a:miter lim="800000"/>
            <a:headEnd/>
            <a:tailEnd/>
          </a:ln>
          <a:effectLst/>
        </p:spPr>
      </p:pic>
      <p:sp>
        <p:nvSpPr>
          <p:cNvPr id="6" name="テキスト ボックス 5"/>
          <p:cNvSpPr txBox="1"/>
          <p:nvPr/>
        </p:nvSpPr>
        <p:spPr>
          <a:xfrm>
            <a:off x="6215074" y="2857496"/>
            <a:ext cx="1838965" cy="369332"/>
          </a:xfrm>
          <a:prstGeom prst="rect">
            <a:avLst/>
          </a:prstGeom>
          <a:noFill/>
        </p:spPr>
        <p:txBody>
          <a:bodyPr wrap="none" rtlCol="0">
            <a:spAutoFit/>
          </a:bodyPr>
          <a:lstStyle/>
          <a:p>
            <a:r>
              <a:rPr kumimoji="1" lang="en-US" altLang="ja-JP" smtClean="0"/>
              <a:t>Windows Forms</a:t>
            </a:r>
            <a:endParaRPr kumimoji="1" lang="ja-JP" altLang="en-US" dirty="0"/>
          </a:p>
        </p:txBody>
      </p:sp>
      <p:sp>
        <p:nvSpPr>
          <p:cNvPr id="7" name="テキスト ボックス 6"/>
          <p:cNvSpPr txBox="1"/>
          <p:nvPr/>
        </p:nvSpPr>
        <p:spPr>
          <a:xfrm>
            <a:off x="6072198" y="5357826"/>
            <a:ext cx="697627" cy="369332"/>
          </a:xfrm>
          <a:prstGeom prst="rect">
            <a:avLst/>
          </a:prstGeom>
          <a:noFill/>
        </p:spPr>
        <p:txBody>
          <a:bodyPr wrap="none" rtlCol="0">
            <a:spAutoFit/>
          </a:bodyPr>
          <a:lstStyle/>
          <a:p>
            <a:r>
              <a:rPr kumimoji="1" lang="en-US" altLang="ja-JP" dirty="0" smtClean="0"/>
              <a:t>WPF</a:t>
            </a:r>
            <a:endParaRPr kumimoji="1" lang="ja-JP" altLang="en-US" dirty="0"/>
          </a:p>
        </p:txBody>
      </p:sp>
      <p:sp>
        <p:nvSpPr>
          <p:cNvPr id="9" name="テキスト プレースホルダ 2"/>
          <p:cNvSpPr txBox="1">
            <a:spLocks/>
          </p:cNvSpPr>
          <p:nvPr/>
        </p:nvSpPr>
        <p:spPr bwMode="auto">
          <a:xfrm>
            <a:off x="457200" y="2857495"/>
            <a:ext cx="5329246" cy="32686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50000"/>
              </a:lnSpc>
              <a:spcBef>
                <a:spcPct val="20000"/>
              </a:spcBef>
              <a:spcAft>
                <a:spcPct val="0"/>
              </a:spcAft>
              <a:buClrTx/>
              <a:buSzTx/>
              <a:buFontTx/>
              <a:buNone/>
              <a:tabLst/>
              <a:defRPr/>
            </a:pPr>
            <a:r>
              <a:rPr kumimoji="1" lang="en-US" altLang="ja-JP" sz="8000" b="0" i="0" u="none" strike="noStrike" kern="0" cap="none" spc="0" normalizeH="0" baseline="0" noProof="0" dirty="0" smtClean="0">
                <a:ln>
                  <a:noFill/>
                </a:ln>
                <a:solidFill>
                  <a:schemeClr val="tx1"/>
                </a:solidFill>
                <a:effectLst/>
                <a:uLnTx/>
                <a:uFillTx/>
                <a:latin typeface="+mn-lt"/>
                <a:ea typeface="+mn-ea"/>
                <a:cs typeface="+mn-cs"/>
              </a:rPr>
              <a:t>DEMO1</a:t>
            </a:r>
            <a:endParaRPr kumimoji="1" lang="ja-JP" altLang="en-US" sz="80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pull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バインディングしようよ</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このように固定値を利用して表現することは簡単にできます。</a:t>
            </a:r>
            <a:endParaRPr lang="en-US" altLang="ja-JP" dirty="0" smtClean="0"/>
          </a:p>
          <a:p>
            <a:r>
              <a:rPr kumimoji="1" lang="ja-JP" altLang="en-US" dirty="0" smtClean="0"/>
              <a:t>しかしこの勉強会のシリーズでは、</a:t>
            </a:r>
            <a:r>
              <a:rPr kumimoji="1" lang="en-US" altLang="ja-JP" dirty="0" smtClean="0"/>
              <a:t>WPF</a:t>
            </a:r>
            <a:r>
              <a:rPr kumimoji="1" lang="ja-JP" altLang="en-US" dirty="0" smtClean="0"/>
              <a:t>のデータコンテキスト</a:t>
            </a:r>
            <a:r>
              <a:rPr lang="ja-JP" altLang="en-US" dirty="0" smtClean="0"/>
              <a:t>を利用したバインディングですべてを解決していこうという趣旨です。</a:t>
            </a:r>
            <a:endParaRPr lang="en-US" altLang="ja-JP" dirty="0" smtClean="0"/>
          </a:p>
          <a:p>
            <a:r>
              <a:rPr kumimoji="1" lang="ja-JP" altLang="en-US" dirty="0" smtClean="0"/>
              <a:t>ですので、このような利用の仕方は行いません。</a:t>
            </a:r>
            <a:endParaRPr kumimoji="1" lang="ja-JP" altLang="en-US" dirty="0"/>
          </a:p>
        </p:txBody>
      </p:sp>
      <p:pic>
        <p:nvPicPr>
          <p:cNvPr id="4" name="Picture 4"/>
          <p:cNvPicPr>
            <a:picLocks noChangeAspect="1" noChangeArrowheads="1"/>
          </p:cNvPicPr>
          <p:nvPr/>
        </p:nvPicPr>
        <p:blipFill>
          <a:blip r:embed="rId2"/>
          <a:srcRect/>
          <a:stretch>
            <a:fillRect/>
          </a:stretch>
        </p:blipFill>
        <p:spPr bwMode="auto">
          <a:xfrm>
            <a:off x="2714612" y="4357694"/>
            <a:ext cx="5339991" cy="1643074"/>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5" name="十字形 4"/>
          <p:cNvSpPr/>
          <p:nvPr/>
        </p:nvSpPr>
        <p:spPr>
          <a:xfrm rot="2700000">
            <a:off x="3950418" y="4236177"/>
            <a:ext cx="2071702" cy="1928826"/>
          </a:xfrm>
          <a:prstGeom prst="plus">
            <a:avLst>
              <a:gd name="adj" fmla="val 37839"/>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pull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p:cNvPicPr>
            <a:picLocks noGrp="1" noChangeAspect="1" noChangeArrowheads="1"/>
          </p:cNvPicPr>
          <p:nvPr>
            <p:ph idx="1"/>
          </p:nvPr>
        </p:nvPicPr>
        <p:blipFill>
          <a:blip r:embed="rId2"/>
          <a:srcRect/>
          <a:stretch>
            <a:fillRect/>
          </a:stretch>
        </p:blipFill>
        <p:spPr bwMode="auto">
          <a:xfrm>
            <a:off x="431408" y="1142985"/>
            <a:ext cx="8355434" cy="4936576"/>
          </a:xfrm>
          <a:prstGeom prst="rect">
            <a:avLst/>
          </a:prstGeom>
          <a:noFill/>
          <a:ln w="9525">
            <a:noFill/>
            <a:miter lim="800000"/>
            <a:headEnd/>
            <a:tailEnd/>
          </a:ln>
          <a:effectLst/>
        </p:spPr>
      </p:pic>
      <p:sp>
        <p:nvSpPr>
          <p:cNvPr id="5" name="タイトル 4"/>
          <p:cNvSpPr>
            <a:spLocks noGrp="1"/>
          </p:cNvSpPr>
          <p:nvPr>
            <p:ph type="title"/>
          </p:nvPr>
        </p:nvSpPr>
        <p:spPr/>
        <p:txBody>
          <a:bodyPr/>
          <a:lstStyle/>
          <a:p>
            <a:r>
              <a:rPr kumimoji="1" lang="en-US" altLang="ja-JP" dirty="0" smtClean="0"/>
              <a:t>DEMO2</a:t>
            </a:r>
            <a:r>
              <a:rPr kumimoji="1" lang="ja-JP" altLang="en-US" dirty="0" smtClean="0"/>
              <a:t>のデータたち</a:t>
            </a:r>
            <a:endParaRPr kumimoji="1" lang="ja-JP" altLang="en-US" dirty="0"/>
          </a:p>
        </p:txBody>
      </p:sp>
      <p:cxnSp>
        <p:nvCxnSpPr>
          <p:cNvPr id="9" name="直線矢印コネクタ 8"/>
          <p:cNvCxnSpPr/>
          <p:nvPr/>
        </p:nvCxnSpPr>
        <p:spPr>
          <a:xfrm rot="5400000">
            <a:off x="4964909" y="3679033"/>
            <a:ext cx="1571636" cy="135732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0" name="テキスト ボックス 9"/>
          <p:cNvSpPr txBox="1"/>
          <p:nvPr/>
        </p:nvSpPr>
        <p:spPr>
          <a:xfrm>
            <a:off x="4929190" y="5143512"/>
            <a:ext cx="748923" cy="646331"/>
          </a:xfrm>
          <a:prstGeom prst="rect">
            <a:avLst/>
          </a:prstGeom>
          <a:noFill/>
        </p:spPr>
        <p:txBody>
          <a:bodyPr wrap="none" rtlCol="0">
            <a:spAutoFit/>
          </a:bodyPr>
          <a:lstStyle/>
          <a:p>
            <a:r>
              <a:rPr kumimoji="1" lang="en-US" altLang="ja-JP" dirty="0" err="1" smtClean="0"/>
              <a:t>Int</a:t>
            </a:r>
            <a:endParaRPr kumimoji="1" lang="en-US" altLang="ja-JP" dirty="0" smtClean="0"/>
          </a:p>
          <a:p>
            <a:r>
              <a:rPr lang="en-US" altLang="ja-JP" dirty="0" smtClean="0"/>
              <a:t>string</a:t>
            </a:r>
            <a:endParaRPr kumimoji="1" lang="ja-JP" altLang="en-US" dirty="0"/>
          </a:p>
        </p:txBody>
      </p:sp>
      <p:cxnSp>
        <p:nvCxnSpPr>
          <p:cNvPr id="11" name="直線矢印コネクタ 10"/>
          <p:cNvCxnSpPr/>
          <p:nvPr/>
        </p:nvCxnSpPr>
        <p:spPr>
          <a:xfrm rot="10800000" flipV="1">
            <a:off x="2000232" y="3643314"/>
            <a:ext cx="1785950" cy="15001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8" name="直線矢印コネクタ 17"/>
          <p:cNvCxnSpPr/>
          <p:nvPr/>
        </p:nvCxnSpPr>
        <p:spPr>
          <a:xfrm rot="10800000" flipV="1">
            <a:off x="2000232" y="3795714"/>
            <a:ext cx="1938350" cy="13477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直線矢印コネクタ 18"/>
          <p:cNvCxnSpPr/>
          <p:nvPr/>
        </p:nvCxnSpPr>
        <p:spPr>
          <a:xfrm rot="10800000" flipV="1">
            <a:off x="2000232" y="3948114"/>
            <a:ext cx="2090750" cy="11953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2" name="テキスト ボックス 11"/>
          <p:cNvSpPr txBox="1"/>
          <p:nvPr/>
        </p:nvSpPr>
        <p:spPr>
          <a:xfrm>
            <a:off x="6643702" y="3143248"/>
            <a:ext cx="1556836" cy="369332"/>
          </a:xfrm>
          <a:prstGeom prst="rect">
            <a:avLst/>
          </a:prstGeom>
          <a:noFill/>
        </p:spPr>
        <p:txBody>
          <a:bodyPr wrap="none" rtlCol="0">
            <a:spAutoFit/>
          </a:bodyPr>
          <a:lstStyle/>
          <a:p>
            <a:r>
              <a:rPr lang="en-US" altLang="ja-JP" dirty="0" smtClean="0"/>
              <a:t>ISO5218</a:t>
            </a:r>
            <a:r>
              <a:rPr lang="ja-JP" altLang="en-US" dirty="0" smtClean="0"/>
              <a:t>準拠</a:t>
            </a:r>
            <a:endParaRPr kumimoji="1" lang="ja-JP" altLang="en-US" dirty="0"/>
          </a:p>
        </p:txBody>
      </p:sp>
    </p:spTree>
  </p:cSld>
  <p:clrMapOvr>
    <a:masterClrMapping/>
  </p:clrMapOvr>
  <p:transition>
    <p:pull dir="u"/>
  </p:transition>
  <p:timing>
    <p:tnLst>
      <p:par>
        <p:cTn id="1" dur="indefinite" restart="never" nodeType="tmRoot"/>
      </p:par>
    </p:tnLst>
  </p:timing>
</p:sld>
</file>

<file path=ppt/theme/theme1.xml><?xml version="1.0" encoding="utf-8"?>
<a:theme xmlns:a="http://schemas.openxmlformats.org/drawingml/2006/main" name="スライドマスタT16">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スライドマスタT16</Template>
  <TotalTime>7099</TotalTime>
  <Words>564</Words>
  <Application>Microsoft Office PowerPoint</Application>
  <PresentationFormat>画面に合わせる (4:3)</PresentationFormat>
  <Paragraphs>104</Paragraphs>
  <Slides>18</Slides>
  <Notes>0</Notes>
  <HiddenSlides>0</HiddenSlides>
  <MMClips>0</MMClips>
  <ScaleCrop>false</ScaleCrop>
  <HeadingPairs>
    <vt:vector size="4" baseType="variant">
      <vt:variant>
        <vt:lpstr>テーマ</vt:lpstr>
      </vt:variant>
      <vt:variant>
        <vt:i4>1</vt:i4>
      </vt:variant>
      <vt:variant>
        <vt:lpstr>スライド タイトル</vt:lpstr>
      </vt:variant>
      <vt:variant>
        <vt:i4>18</vt:i4>
      </vt:variant>
    </vt:vector>
  </HeadingPairs>
  <TitlesOfParts>
    <vt:vector size="19" baseType="lpstr">
      <vt:lpstr>スライドマスタT16</vt:lpstr>
      <vt:lpstr>スライド 1</vt:lpstr>
      <vt:lpstr>WPFとは</vt:lpstr>
      <vt:lpstr>おさらい</vt:lpstr>
      <vt:lpstr>NotifyPropertyChangedBase</vt:lpstr>
      <vt:lpstr>おさらい</vt:lpstr>
      <vt:lpstr>今回のアジェンダ</vt:lpstr>
      <vt:lpstr>コンボボックスとは</vt:lpstr>
      <vt:lpstr>バインディングしようよ</vt:lpstr>
      <vt:lpstr>DEMO2のデータたち</vt:lpstr>
      <vt:lpstr>DEMO2のデータたち</vt:lpstr>
      <vt:lpstr>スライド 11</vt:lpstr>
      <vt:lpstr>ComboBoxのバインディングの方法</vt:lpstr>
      <vt:lpstr>ComboBoxのバインディングの方法</vt:lpstr>
      <vt:lpstr>スライド 14</vt:lpstr>
      <vt:lpstr>スライド 15</vt:lpstr>
      <vt:lpstr>簡単な解決方法</vt:lpstr>
      <vt:lpstr>簡単な解決方法</vt:lpstr>
      <vt:lpstr>スライド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localnaka</dc:creator>
  <cp:lastModifiedBy>眞鍋</cp:lastModifiedBy>
  <cp:revision>124</cp:revision>
  <dcterms:created xsi:type="dcterms:W3CDTF">2008-01-18T14:37:39Z</dcterms:created>
  <dcterms:modified xsi:type="dcterms:W3CDTF">2008-09-12T02:23:06Z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