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sldIdLst>
    <p:sldId id="265" r:id="rId2"/>
    <p:sldId id="266" r:id="rId3"/>
    <p:sldId id="268" r:id="rId4"/>
    <p:sldId id="269" r:id="rId5"/>
    <p:sldId id="291" r:id="rId6"/>
    <p:sldId id="271" r:id="rId7"/>
    <p:sldId id="275" r:id="rId8"/>
    <p:sldId id="276" r:id="rId9"/>
    <p:sldId id="272" r:id="rId10"/>
    <p:sldId id="274" r:id="rId11"/>
    <p:sldId id="273" r:id="rId12"/>
    <p:sldId id="278" r:id="rId13"/>
    <p:sldId id="277" r:id="rId14"/>
    <p:sldId id="281" r:id="rId15"/>
    <p:sldId id="279" r:id="rId16"/>
    <p:sldId id="280" r:id="rId17"/>
    <p:sldId id="286" r:id="rId18"/>
    <p:sldId id="282" r:id="rId19"/>
    <p:sldId id="283" r:id="rId20"/>
    <p:sldId id="284" r:id="rId21"/>
    <p:sldId id="285" r:id="rId22"/>
    <p:sldId id="287" r:id="rId23"/>
    <p:sldId id="290" r:id="rId24"/>
    <p:sldId id="292" r:id="rId25"/>
    <p:sldId id="294" r:id="rId26"/>
    <p:sldId id="293" r:id="rId27"/>
    <p:sldId id="295" r:id="rId28"/>
    <p:sldId id="296" r:id="rId29"/>
    <p:sldId id="289" r:id="rId30"/>
    <p:sldId id="288" r:id="rId3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12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E4B8568-5018-4259-8660-53DD8E5BC00F}" type="datetimeFigureOut">
              <a:rPr lang="ja-JP" altLang="en-US"/>
              <a:pPr>
                <a:defRPr/>
              </a:pPr>
              <a:t>2008/9/12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7A8A577-6336-45E7-BAFD-EB6659C90EC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>
                <a:solidFill>
                  <a:schemeClr val="tx2"/>
                </a:solidFill>
                <a:ea typeface="ＭＳ Ｐゴシック" pitchFamily="50" charset="-128"/>
              </a:rPr>
              <a:t>同盟 大阪勉強会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#17</a:t>
            </a: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>
          <a:xfrm>
            <a:off x="500063" y="571500"/>
            <a:ext cx="7772400" cy="2071688"/>
          </a:xfrm>
        </p:spPr>
        <p:txBody>
          <a:bodyPr/>
          <a:lstStyle/>
          <a:p>
            <a:pPr eaLnBrk="1" hangingPunct="1"/>
            <a:r>
              <a:rPr lang="ja-JP" altLang="en-US" sz="3600" smtClean="0">
                <a:solidFill>
                  <a:srgbClr val="FF0000"/>
                </a:solidFill>
              </a:rPr>
              <a:t>Ｒ</a:t>
            </a:r>
            <a:r>
              <a:rPr lang="ja-JP" altLang="en-US" sz="3600" smtClean="0"/>
              <a:t>流</a:t>
            </a:r>
            <a:r>
              <a:rPr lang="en-US" altLang="ja-JP" sz="3600" smtClean="0"/>
              <a:t/>
            </a:r>
            <a:br>
              <a:rPr lang="en-US" altLang="ja-JP" sz="3600" smtClean="0"/>
            </a:br>
            <a:r>
              <a:rPr lang="en-US" altLang="ja-JP" sz="3600" smtClean="0"/>
              <a:t>Visual Studio 2008 C# </a:t>
            </a:r>
            <a:r>
              <a:rPr lang="ja-JP" altLang="en-US" sz="3600" smtClean="0"/>
              <a:t>の</a:t>
            </a:r>
            <a:r>
              <a:rPr lang="en-US" altLang="ja-JP" sz="3600" smtClean="0"/>
              <a:t/>
            </a:r>
            <a:br>
              <a:rPr lang="en-US" altLang="ja-JP" sz="3600" smtClean="0"/>
            </a:br>
            <a:r>
              <a:rPr lang="ja-JP" altLang="en-US" sz="3600" smtClean="0"/>
              <a:t>驚異的な生産性を知る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214313" y="5214938"/>
            <a:ext cx="8329612" cy="681037"/>
          </a:xfrm>
        </p:spPr>
        <p:txBody>
          <a:bodyPr/>
          <a:lstStyle/>
          <a:p>
            <a:pPr algn="r" eaLnBrk="1" hangingPunct="1">
              <a:defRPr/>
            </a:pPr>
            <a:r>
              <a:rPr lang="ja-JP" altLang="ja-JP" sz="2800" dirty="0" smtClean="0"/>
              <a:t>Microsoft MVP</a:t>
            </a:r>
            <a:r>
              <a:rPr lang="en-US" altLang="ja-JP" sz="2800" dirty="0" smtClean="0"/>
              <a:t> </a:t>
            </a:r>
            <a:r>
              <a:rPr lang="ja-JP" altLang="ja-JP" sz="2800" dirty="0" smtClean="0"/>
              <a:t>for </a:t>
            </a:r>
            <a:r>
              <a:rPr lang="en-US" altLang="ja-JP" sz="2800" dirty="0" smtClean="0">
                <a:latin typeface="+mn-ea"/>
              </a:rPr>
              <a:t>Development</a:t>
            </a:r>
            <a:r>
              <a:rPr lang="en-US" altLang="ja-JP" sz="2800" dirty="0" smtClean="0"/>
              <a:t> Tools - Visual C#</a:t>
            </a:r>
            <a:endParaRPr lang="ja-JP" altLang="en-US" sz="2800" dirty="0"/>
          </a:p>
        </p:txBody>
      </p:sp>
      <p:pic>
        <p:nvPicPr>
          <p:cNvPr id="2052" name="Picture 3" descr="D:\document\MVP\MVP Logo Kit\MVP_FullColor_ForScree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75" y="3643313"/>
            <a:ext cx="86518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サブタイトル 4"/>
          <p:cNvSpPr txBox="1">
            <a:spLocks/>
          </p:cNvSpPr>
          <p:nvPr/>
        </p:nvSpPr>
        <p:spPr bwMode="auto">
          <a:xfrm>
            <a:off x="500063" y="3571875"/>
            <a:ext cx="70008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2008</a:t>
            </a:r>
            <a:r>
              <a:rPr lang="ja-JP" altLang="en-US" sz="2800" kern="0" dirty="0">
                <a:latin typeface="+mn-lt"/>
                <a:ea typeface="+mn-ea"/>
              </a:rPr>
              <a:t>年</a:t>
            </a:r>
            <a:r>
              <a:rPr lang="en-US" altLang="ja-JP" sz="2800" kern="0" dirty="0">
                <a:latin typeface="+mn-lt"/>
                <a:ea typeface="+mn-ea"/>
              </a:rPr>
              <a:t>03</a:t>
            </a:r>
            <a:r>
              <a:rPr lang="ja-JP" altLang="en-US" sz="2800" kern="0" dirty="0">
                <a:latin typeface="+mn-lt"/>
                <a:ea typeface="+mn-ea"/>
              </a:rPr>
              <a:t>月</a:t>
            </a:r>
            <a:r>
              <a:rPr lang="en-US" altLang="ja-JP" sz="2800" kern="0" dirty="0">
                <a:latin typeface="+mn-lt"/>
                <a:ea typeface="+mn-ea"/>
              </a:rPr>
              <a:t>29</a:t>
            </a:r>
            <a:r>
              <a:rPr lang="ja-JP" altLang="en-US" sz="2800" kern="0" dirty="0">
                <a:latin typeface="+mn-lt"/>
                <a:ea typeface="+mn-ea"/>
              </a:rPr>
              <a:t>日</a:t>
            </a:r>
            <a:endParaRPr lang="en-US" altLang="ja-JP" sz="2800" kern="0" dirty="0">
              <a:latin typeface="+mn-lt"/>
              <a:ea typeface="+mn-ea"/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R</a:t>
            </a:r>
            <a:r>
              <a:rPr lang="ja-JP" altLang="en-US" sz="2800" kern="0" dirty="0">
                <a:latin typeface="+mn-lt"/>
                <a:ea typeface="+mn-ea"/>
              </a:rPr>
              <a:t>・田中一郎 </a:t>
            </a:r>
            <a:endParaRPr lang="en-US" altLang="ja-JP" sz="2800" kern="0" dirty="0">
              <a:latin typeface="+mn-lt"/>
              <a:ea typeface="+mn-ea"/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http://blogs.wankuma.com/rti/</a:t>
            </a:r>
            <a:endParaRPr lang="ja-JP" altLang="en-US" sz="2800" kern="0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コード比較 </a:t>
            </a:r>
            <a:r>
              <a:rPr lang="en-US" altLang="ja-JP" smtClean="0"/>
              <a:t>– C#2.0</a:t>
            </a:r>
            <a:endParaRPr lang="ja-JP" altLang="en-US" smtClean="0"/>
          </a:p>
        </p:txBody>
      </p:sp>
      <p:sp>
        <p:nvSpPr>
          <p:cNvPr id="11267" name="コンテンツ プレースホルダ 4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5715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		List&lt;Item&gt; list = new List&lt;Item&gt;();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foreach (Member x in c)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if (x.Age == 18)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	Item item = new Item();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	item.Code = x.Code;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	item.Name = x.Name;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	list.Add(item);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list.Sort(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delegate(Item a, Item b)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	return string.Compare(a.Name, b.Name); }); 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listBox.DataSource = list;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listBox.ValueMember = "Code";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listBox.DisplayMember = "Name";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listBox.SelectedValueChanged += delegate(object sender, EventArgs e)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	Value = this.listBox.SelectedValue;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};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コード比較 </a:t>
            </a:r>
            <a:r>
              <a:rPr lang="en-US" altLang="ja-JP" smtClean="0"/>
              <a:t>– C#2.0</a:t>
            </a:r>
            <a:endParaRPr lang="ja-JP" altLang="en-US" smtClean="0"/>
          </a:p>
        </p:txBody>
      </p:sp>
      <p:sp>
        <p:nvSpPr>
          <p:cNvPr id="12291" name="コンテンツ プレースホルダ 4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5857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	private object _Value;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public object Value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get { return this._Value;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private set { this._Value = Value;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コード比較のまとめ</a:t>
            </a:r>
          </a:p>
        </p:txBody>
      </p:sp>
      <p:sp>
        <p:nvSpPr>
          <p:cNvPr id="13315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ja-JP" sz="3600" smtClean="0"/>
              <a:t>C#3.0</a:t>
            </a:r>
            <a:r>
              <a:rPr lang="ja-JP" altLang="en-US" sz="3600" smtClean="0"/>
              <a:t>の新機能を上手に使う</a:t>
            </a:r>
            <a:endParaRPr lang="en-US" altLang="ja-JP" sz="3600" smtClean="0"/>
          </a:p>
          <a:p>
            <a:pPr lvl="1" eaLnBrk="1" hangingPunct="1">
              <a:lnSpc>
                <a:spcPct val="150000"/>
              </a:lnSpc>
            </a:pPr>
            <a:r>
              <a:rPr lang="ja-JP" altLang="en-US" sz="3600" smtClean="0"/>
              <a:t>コードの記述量が減る</a:t>
            </a:r>
            <a:endParaRPr lang="en-US" altLang="ja-JP" sz="3600" smtClean="0"/>
          </a:p>
          <a:p>
            <a:pPr lvl="2" eaLnBrk="1" hangingPunct="1">
              <a:lnSpc>
                <a:spcPct val="150000"/>
              </a:lnSpc>
            </a:pPr>
            <a:r>
              <a:rPr lang="ja-JP" altLang="en-US" sz="3600" smtClean="0"/>
              <a:t>タイピング時間の減少</a:t>
            </a:r>
            <a:endParaRPr lang="en-US" altLang="ja-JP" sz="3600" smtClean="0"/>
          </a:p>
          <a:p>
            <a:pPr lvl="2" eaLnBrk="1" hangingPunct="1">
              <a:lnSpc>
                <a:spcPct val="150000"/>
              </a:lnSpc>
            </a:pPr>
            <a:r>
              <a:rPr lang="ja-JP" altLang="en-US" sz="3600" smtClean="0"/>
              <a:t>可読性の向上</a:t>
            </a:r>
            <a:endParaRPr lang="en-US" altLang="ja-JP" sz="3600" smtClean="0"/>
          </a:p>
          <a:p>
            <a:pPr lvl="2" eaLnBrk="1" hangingPunct="1">
              <a:lnSpc>
                <a:spcPct val="150000"/>
              </a:lnSpc>
            </a:pPr>
            <a:r>
              <a:rPr lang="ja-JP" altLang="en-US" sz="3600" smtClean="0"/>
              <a:t>バグを含みにくいコード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57250" y="1071563"/>
            <a:ext cx="7772400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9600" dirty="0" smtClean="0"/>
              <a:t>新機能の紹介</a:t>
            </a:r>
            <a:r>
              <a:rPr lang="en-US" altLang="ja-JP" sz="9600" dirty="0" smtClean="0"/>
              <a:t/>
            </a:r>
            <a:br>
              <a:rPr lang="en-US" altLang="ja-JP" sz="9600" dirty="0" smtClean="0"/>
            </a:br>
            <a:r>
              <a:rPr lang="en-US" altLang="ja-JP" sz="9600" dirty="0" smtClean="0"/>
              <a:t/>
            </a:r>
            <a:br>
              <a:rPr lang="en-US" altLang="ja-JP" sz="9600" dirty="0" smtClean="0"/>
            </a:br>
            <a:endParaRPr lang="ja-JP" altLang="en-US" sz="9600" dirty="0"/>
          </a:p>
        </p:txBody>
      </p:sp>
      <p:sp>
        <p:nvSpPr>
          <p:cNvPr id="14339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2808287"/>
          </a:xfrm>
        </p:spPr>
        <p:txBody>
          <a:bodyPr/>
          <a:lstStyle/>
          <a:p>
            <a:pPr eaLnBrk="1" hangingPunct="1"/>
            <a:r>
              <a:rPr lang="en-US" altLang="ja-JP" sz="2800" smtClean="0"/>
              <a:t>C#3,0</a:t>
            </a:r>
            <a:r>
              <a:rPr lang="ja-JP" altLang="en-US" sz="2800" smtClean="0"/>
              <a:t> の新機能を上手に使うことで全体的なコードの記述量が減られることがわかりました。</a:t>
            </a:r>
            <a:endParaRPr lang="en-US" altLang="ja-JP" sz="2800" smtClean="0"/>
          </a:p>
          <a:p>
            <a:pPr eaLnBrk="1" hangingPunct="1"/>
            <a:endParaRPr lang="en-US" altLang="ja-JP" sz="2800" smtClean="0"/>
          </a:p>
          <a:p>
            <a:pPr eaLnBrk="1" hangingPunct="1"/>
            <a:r>
              <a:rPr lang="ja-JP" altLang="en-US" sz="2800" smtClean="0"/>
              <a:t>では、どのような新機能があるのでしょうか？</a:t>
            </a:r>
            <a:endParaRPr lang="en-US" altLang="ja-JP" sz="28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</a:t>
            </a:r>
            <a:r>
              <a:rPr lang="ja-JP" altLang="en-US" smtClean="0"/>
              <a:t>暗黙的型付</a:t>
            </a:r>
            <a:r>
              <a:rPr lang="en-US" altLang="ja-JP" smtClean="0"/>
              <a:t>(Implicitly typed local variables)</a:t>
            </a:r>
            <a:endParaRPr lang="ja-JP" altLang="en-US" smtClean="0"/>
          </a:p>
        </p:txBody>
      </p:sp>
      <p:sp>
        <p:nvSpPr>
          <p:cNvPr id="1536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400" smtClean="0">
                <a:solidFill>
                  <a:srgbClr val="FF0000"/>
                </a:solidFill>
              </a:rPr>
              <a:t>C#3.0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var i = 5;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var s = “A”;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var v = GetValue();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var popi = new Member();</a:t>
            </a:r>
          </a:p>
          <a:p>
            <a:pPr eaLnBrk="1" hangingPunct="1">
              <a:buFontTx/>
              <a:buNone/>
            </a:pPr>
            <a:endParaRPr lang="en-US" altLang="ja-JP" sz="24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ja-JP" sz="2400" smtClean="0">
                <a:solidFill>
                  <a:srgbClr val="FF0000"/>
                </a:solidFill>
              </a:rPr>
              <a:t>C#2.0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int i = 5;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string s = “A”;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double v = GetValue(); // GetValue </a:t>
            </a:r>
            <a:r>
              <a:rPr lang="ja-JP" altLang="en-US" sz="2400" smtClean="0"/>
              <a:t>の戻り値の型による</a:t>
            </a:r>
            <a:endParaRPr lang="en-US" altLang="ja-JP" sz="2400" smtClean="0"/>
          </a:p>
          <a:p>
            <a:pPr eaLnBrk="1" hangingPunct="1">
              <a:buFontTx/>
              <a:buNone/>
            </a:pPr>
            <a:r>
              <a:rPr lang="en-US" altLang="ja-JP" sz="2400" smtClean="0"/>
              <a:t>Member popi = new Member();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 </a:t>
            </a:r>
            <a:endParaRPr lang="ja-JP" altLang="en-US" sz="2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 </a:t>
            </a:r>
            <a:r>
              <a:rPr lang="ja-JP" altLang="en-US" smtClean="0"/>
              <a:t>自動プロパティ</a:t>
            </a:r>
            <a:r>
              <a:rPr lang="en-US" altLang="ja-JP" smtClean="0"/>
              <a:t>(Automatic Properties)</a:t>
            </a:r>
            <a:endParaRPr lang="ja-JP" altLang="en-US" smtClean="0"/>
          </a:p>
        </p:txBody>
      </p:sp>
      <p:sp>
        <p:nvSpPr>
          <p:cNvPr id="16387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C#3.0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public object Value { get; private set; }}</a:t>
            </a:r>
          </a:p>
          <a:p>
            <a:pPr eaLnBrk="1" hangingPunct="1">
              <a:buFontTx/>
              <a:buNone/>
            </a:pPr>
            <a:endParaRPr lang="en-US" altLang="ja-JP" sz="2800" smtClean="0"/>
          </a:p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C#2.0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private object _Value;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public object Value {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		get { return this._Value; }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		private set { this._Value = Value; }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}</a:t>
            </a:r>
          </a:p>
          <a:p>
            <a:pPr eaLnBrk="1" hangingPunct="1">
              <a:buFontTx/>
              <a:buNone/>
            </a:pPr>
            <a:endParaRPr lang="ja-JP" altLang="en-US" sz="28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 </a:t>
            </a:r>
            <a:r>
              <a:rPr lang="ja-JP" altLang="en-US" smtClean="0"/>
              <a:t>オブジェクト初期化子</a:t>
            </a:r>
            <a:r>
              <a:rPr lang="en-US" altLang="ja-JP" smtClean="0"/>
              <a:t>(Object Initializers)</a:t>
            </a:r>
            <a:endParaRPr lang="ja-JP" altLang="en-US" smtClean="0"/>
          </a:p>
        </p:txBody>
      </p:sp>
      <p:sp>
        <p:nvSpPr>
          <p:cNvPr id="17411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C#3.0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var popi = new Member {</a:t>
            </a:r>
          </a:p>
          <a:p>
            <a:pPr eaLnBrk="1" hangingPunct="1">
              <a:buFontTx/>
              <a:buNone/>
            </a:pPr>
            <a:r>
              <a:rPr lang="ja-JP" altLang="en-US" sz="2800" smtClean="0"/>
              <a:t>　　</a:t>
            </a:r>
            <a:r>
              <a:rPr lang="en-US" altLang="ja-JP" sz="2800" smtClean="0"/>
              <a:t>Code = 51 , Name = “</a:t>
            </a:r>
            <a:r>
              <a:rPr lang="ja-JP" altLang="en-US" sz="2800" smtClean="0"/>
              <a:t>ぽぴ王子</a:t>
            </a:r>
            <a:r>
              <a:rPr lang="en-US" altLang="ja-JP" sz="2800" smtClean="0"/>
              <a:t>”, Age = 18 },</a:t>
            </a:r>
          </a:p>
          <a:p>
            <a:pPr eaLnBrk="1" hangingPunct="1">
              <a:buFontTx/>
              <a:buNone/>
            </a:pPr>
            <a:endParaRPr lang="en-US" altLang="ja-JP" sz="28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C#2.0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Member popi = new Member();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popi.Code = 51;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popi.Name = “</a:t>
            </a:r>
            <a:r>
              <a:rPr lang="ja-JP" altLang="en-US" sz="2800" smtClean="0"/>
              <a:t>ぽぴ王子</a:t>
            </a:r>
            <a:r>
              <a:rPr lang="en-US" altLang="ja-JP" sz="2800" smtClean="0"/>
              <a:t>”;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popi.Age = 18;</a:t>
            </a:r>
          </a:p>
          <a:p>
            <a:pPr eaLnBrk="1" hangingPunct="1">
              <a:buFontTx/>
              <a:buNone/>
            </a:pPr>
            <a:endParaRPr lang="ja-JP" altLang="en-US" sz="28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</a:t>
            </a:r>
            <a:r>
              <a:rPr lang="ja-JP" altLang="en-US" smtClean="0"/>
              <a:t>匿名型</a:t>
            </a:r>
            <a:r>
              <a:rPr lang="en-US" altLang="ja-JP" smtClean="0"/>
              <a:t>(Anonymous types)</a:t>
            </a:r>
            <a:endParaRPr lang="ja-JP" altLang="en-US" smtClean="0"/>
          </a:p>
        </p:txBody>
      </p:sp>
      <p:sp>
        <p:nvSpPr>
          <p:cNvPr id="18435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C#3.0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var popi = new {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	Code = 51 , Name = “</a:t>
            </a:r>
            <a:r>
              <a:rPr lang="ja-JP" altLang="en-US" sz="2800" smtClean="0"/>
              <a:t>ぽぴ王子</a:t>
            </a:r>
            <a:r>
              <a:rPr lang="en-US" altLang="ja-JP" sz="2800" smtClean="0"/>
              <a:t>”, Age = 18 },</a:t>
            </a:r>
            <a:endParaRPr lang="en-US" altLang="ja-JP" sz="28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altLang="ja-JP" sz="28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C#2.0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Member popi = new Member();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popi.Code = 51;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popi.Name = “</a:t>
            </a:r>
            <a:r>
              <a:rPr lang="ja-JP" altLang="en-US" sz="2800" smtClean="0"/>
              <a:t>ぽぴ王子</a:t>
            </a:r>
            <a:r>
              <a:rPr lang="en-US" altLang="ja-JP" sz="2800" smtClean="0"/>
              <a:t>”;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popi.Age = 18;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 </a:t>
            </a:r>
            <a:endParaRPr lang="ja-JP" altLang="en-US" sz="28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</a:t>
            </a:r>
            <a:r>
              <a:rPr lang="ja-JP" altLang="en-US" smtClean="0"/>
              <a:t> コレクション初期化子</a:t>
            </a:r>
            <a:r>
              <a:rPr lang="en-US" altLang="ja-JP" smtClean="0"/>
              <a:t>(Collection initializers)</a:t>
            </a:r>
            <a:endParaRPr lang="ja-JP" altLang="en-US" smtClean="0"/>
          </a:p>
        </p:txBody>
      </p:sp>
      <p:sp>
        <p:nvSpPr>
          <p:cNvPr id="19459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C#3.0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var c = new List&lt;Member&gt; { popi, rti, iijimas };</a:t>
            </a:r>
          </a:p>
          <a:p>
            <a:pPr eaLnBrk="1" hangingPunct="1">
              <a:buFontTx/>
              <a:buNone/>
            </a:pPr>
            <a:endParaRPr lang="en-US" altLang="ja-JP" sz="28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C#2.0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List&lt;Member&gt; c = new List&lt;Member&gt;();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c.Add(popi);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c.Add(rti);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c.Add(iijimas);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</a:t>
            </a:r>
            <a:r>
              <a:rPr lang="ja-JP" altLang="en-US" smtClean="0"/>
              <a:t>ラムダ式</a:t>
            </a:r>
            <a:r>
              <a:rPr lang="en-US" altLang="ja-JP" smtClean="0"/>
              <a:t>(Rambda expressions)</a:t>
            </a:r>
            <a:endParaRPr lang="ja-JP" altLang="en-US" smtClean="0"/>
          </a:p>
        </p:txBody>
      </p:sp>
      <p:sp>
        <p:nvSpPr>
          <p:cNvPr id="2048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C#3.0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listBox.SelectedValueChanged +=  </a:t>
            </a:r>
          </a:p>
          <a:p>
            <a:pPr eaLnBrk="1" hangingPunct="1">
              <a:buFontTx/>
              <a:buNone/>
            </a:pPr>
            <a:r>
              <a:rPr lang="ja-JP" altLang="en-US" sz="2800" smtClean="0"/>
              <a:t>　　</a:t>
            </a:r>
            <a:r>
              <a:rPr lang="en-US" altLang="ja-JP" sz="2800" smtClean="0"/>
              <a:t>(sender, e) =&gt; Value = listBox.SelectedValue;</a:t>
            </a:r>
            <a:endParaRPr lang="en-US" altLang="ja-JP" sz="28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endParaRPr lang="en-US" altLang="ja-JP" sz="28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ja-JP" sz="2800" smtClean="0">
                <a:solidFill>
                  <a:srgbClr val="FF0000"/>
                </a:solidFill>
              </a:rPr>
              <a:t>C#2.0</a:t>
            </a:r>
          </a:p>
          <a:p>
            <a:pPr eaLnBrk="1" hangingPunct="1">
              <a:buFontTx/>
              <a:buNone/>
            </a:pPr>
            <a:r>
              <a:rPr lang="en-US" altLang="ja-JP" sz="2800" smtClean="0"/>
              <a:t>listBox.SelectedValueChanged += </a:t>
            </a:r>
          </a:p>
          <a:p>
            <a:pPr eaLnBrk="1" hangingPunct="1">
              <a:buFontTx/>
              <a:buNone/>
            </a:pPr>
            <a:r>
              <a:rPr lang="ja-JP" altLang="en-US" sz="2800" smtClean="0"/>
              <a:t>　　</a:t>
            </a:r>
            <a:r>
              <a:rPr lang="en-US" altLang="ja-JP" sz="2800" smtClean="0"/>
              <a:t>delegate(object sender, EventArgs e) {</a:t>
            </a:r>
          </a:p>
          <a:p>
            <a:pPr eaLnBrk="1" hangingPunct="1">
              <a:buFontTx/>
              <a:buNone/>
            </a:pPr>
            <a:r>
              <a:rPr lang="ja-JP" altLang="en-US" sz="2800" smtClean="0"/>
              <a:t>　　　　</a:t>
            </a:r>
            <a:r>
              <a:rPr lang="en-US" altLang="ja-JP" sz="2800" smtClean="0"/>
              <a:t>Value = this.listBox.SelectedValue;</a:t>
            </a:r>
          </a:p>
          <a:p>
            <a:pPr eaLnBrk="1" hangingPunct="1">
              <a:buFontTx/>
              <a:buNone/>
            </a:pPr>
            <a:r>
              <a:rPr lang="ja-JP" altLang="en-US" sz="2800" smtClean="0"/>
              <a:t>　　</a:t>
            </a:r>
            <a:r>
              <a:rPr lang="en-US" altLang="ja-JP" sz="2800" smtClean="0"/>
              <a:t>};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アジェンダ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ja-JP" altLang="en-US" sz="3600" smtClean="0"/>
              <a:t>はじめに</a:t>
            </a:r>
            <a:endParaRPr lang="en-US" altLang="ja-JP" sz="360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3600" smtClean="0"/>
              <a:t>コード比較</a:t>
            </a:r>
            <a:endParaRPr lang="en-US" altLang="ja-JP" sz="360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3600" smtClean="0"/>
              <a:t>新機能の紹介</a:t>
            </a:r>
            <a:endParaRPr lang="en-US" altLang="ja-JP" sz="360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3600" smtClean="0"/>
              <a:t>新機能の応用</a:t>
            </a:r>
            <a:endParaRPr lang="en-US" altLang="ja-JP" sz="3600" smtClean="0"/>
          </a:p>
          <a:p>
            <a:pPr eaLnBrk="1" hangingPunct="1">
              <a:lnSpc>
                <a:spcPct val="150000"/>
              </a:lnSpc>
            </a:pPr>
            <a:r>
              <a:rPr lang="ja-JP" altLang="en-US" sz="3600" smtClean="0"/>
              <a:t>まとめ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 </a:t>
            </a:r>
            <a:r>
              <a:rPr lang="ja-JP" altLang="en-US" smtClean="0"/>
              <a:t>拡張メソッド</a:t>
            </a:r>
            <a:r>
              <a:rPr lang="en-US" altLang="ja-JP" smtClean="0"/>
              <a:t>(Extension methods)</a:t>
            </a:r>
            <a:endParaRPr lang="ja-JP" altLang="en-US" smtClean="0"/>
          </a:p>
        </p:txBody>
      </p:sp>
      <p:sp>
        <p:nvSpPr>
          <p:cNvPr id="21507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400" smtClean="0">
                <a:solidFill>
                  <a:srgbClr val="FF0000"/>
                </a:solidFill>
              </a:rPr>
              <a:t>C#3.0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public static int GetByteLength(this string value) { /* </a:t>
            </a:r>
            <a:r>
              <a:rPr lang="ja-JP" altLang="en-US" sz="2400" smtClean="0"/>
              <a:t>略 </a:t>
            </a:r>
            <a:r>
              <a:rPr lang="en-US" altLang="ja-JP" sz="2400" smtClean="0"/>
              <a:t>*/ }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public void Hoge() {</a:t>
            </a:r>
          </a:p>
          <a:p>
            <a:pPr eaLnBrk="1" hangingPunct="1">
              <a:buFontTx/>
              <a:buNone/>
            </a:pPr>
            <a:r>
              <a:rPr lang="ja-JP" altLang="en-US" sz="2400" smtClean="0"/>
              <a:t>　　</a:t>
            </a:r>
            <a:r>
              <a:rPr lang="en-US" altLang="ja-JP" sz="2400" smtClean="0"/>
              <a:t>var byteLength = “</a:t>
            </a:r>
            <a:r>
              <a:rPr lang="ja-JP" altLang="en-US" sz="2400" smtClean="0"/>
              <a:t>あいう</a:t>
            </a:r>
            <a:r>
              <a:rPr lang="en-US" altLang="ja-JP" sz="2400" smtClean="0"/>
              <a:t>eo”.GetByteLength();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}</a:t>
            </a:r>
          </a:p>
          <a:p>
            <a:pPr eaLnBrk="1" hangingPunct="1">
              <a:buFontTx/>
              <a:buNone/>
            </a:pPr>
            <a:endParaRPr lang="en-US" altLang="ja-JP" sz="2400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ja-JP" sz="2400" smtClean="0">
                <a:solidFill>
                  <a:srgbClr val="FF0000"/>
                </a:solidFill>
              </a:rPr>
              <a:t>C#2.0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public static int GetByteLength(string value) { /* </a:t>
            </a:r>
            <a:r>
              <a:rPr lang="ja-JP" altLang="en-US" sz="2400" smtClean="0"/>
              <a:t>略 </a:t>
            </a:r>
            <a:r>
              <a:rPr lang="en-US" altLang="ja-JP" sz="2400" smtClean="0"/>
              <a:t>*/ }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public void Hoge() {</a:t>
            </a:r>
          </a:p>
          <a:p>
            <a:pPr eaLnBrk="1" hangingPunct="1">
              <a:buFontTx/>
              <a:buNone/>
            </a:pPr>
            <a:r>
              <a:rPr lang="ja-JP" altLang="en-US" sz="2400" smtClean="0"/>
              <a:t>　　</a:t>
            </a:r>
            <a:r>
              <a:rPr lang="en-US" altLang="ja-JP" sz="2400" smtClean="0"/>
              <a:t>var byteLength = GetByteLength(“</a:t>
            </a:r>
            <a:r>
              <a:rPr lang="ja-JP" altLang="en-US" sz="2400" smtClean="0"/>
              <a:t>あいう</a:t>
            </a:r>
            <a:r>
              <a:rPr lang="en-US" altLang="ja-JP" sz="2400" smtClean="0"/>
              <a:t>eo”);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}</a:t>
            </a:r>
          </a:p>
          <a:p>
            <a:pPr eaLnBrk="1" hangingPunct="1">
              <a:buFontTx/>
              <a:buNone/>
            </a:pPr>
            <a:endParaRPr lang="en-US" altLang="ja-JP" sz="24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  LINQ(Language Integrated Query)</a:t>
            </a:r>
            <a:endParaRPr lang="ja-JP" altLang="en-US" smtClean="0"/>
          </a:p>
        </p:txBody>
      </p:sp>
      <p:sp>
        <p:nvSpPr>
          <p:cNvPr id="22531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400" smtClean="0">
                <a:solidFill>
                  <a:srgbClr val="FF0000"/>
                </a:solidFill>
              </a:rPr>
              <a:t>C#3.0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var q = </a:t>
            </a:r>
          </a:p>
          <a:p>
            <a:pPr eaLnBrk="1" hangingPunct="1">
              <a:buFontTx/>
              <a:buNone/>
            </a:pPr>
            <a:r>
              <a:rPr lang="ja-JP" altLang="en-US" sz="2400" smtClean="0"/>
              <a:t>　　</a:t>
            </a:r>
            <a:r>
              <a:rPr lang="en-US" altLang="ja-JP" sz="2400" smtClean="0"/>
              <a:t>from x in c </a:t>
            </a:r>
          </a:p>
          <a:p>
            <a:pPr eaLnBrk="1" hangingPunct="1">
              <a:buFontTx/>
              <a:buNone/>
            </a:pPr>
            <a:r>
              <a:rPr lang="ja-JP" altLang="en-US" sz="2400" smtClean="0"/>
              <a:t>　　</a:t>
            </a:r>
            <a:r>
              <a:rPr lang="en-US" altLang="ja-JP" sz="2400" smtClean="0"/>
              <a:t>where x.Age == 18 </a:t>
            </a:r>
          </a:p>
          <a:p>
            <a:pPr eaLnBrk="1" hangingPunct="1">
              <a:buFontTx/>
              <a:buNone/>
            </a:pPr>
            <a:r>
              <a:rPr lang="ja-JP" altLang="en-US" sz="2400" smtClean="0"/>
              <a:t>　　</a:t>
            </a:r>
            <a:r>
              <a:rPr lang="en-US" altLang="ja-JP" sz="2400" smtClean="0"/>
              <a:t>orderby x.Name</a:t>
            </a:r>
          </a:p>
          <a:p>
            <a:pPr eaLnBrk="1" hangingPunct="1">
              <a:buFontTx/>
              <a:buNone/>
            </a:pPr>
            <a:r>
              <a:rPr lang="ja-JP" altLang="en-US" sz="2400" smtClean="0"/>
              <a:t>　　</a:t>
            </a:r>
            <a:r>
              <a:rPr lang="en-US" altLang="ja-JP" sz="2400" smtClean="0"/>
              <a:t>select new { Code = x.Code, Name = x.Name };</a:t>
            </a:r>
          </a:p>
          <a:p>
            <a:pPr eaLnBrk="1" hangingPunct="1">
              <a:buFontTx/>
              <a:buNone/>
            </a:pPr>
            <a:endParaRPr lang="en-US" altLang="ja-JP" sz="2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新機能の紹介 </a:t>
            </a:r>
            <a:r>
              <a:rPr lang="en-US" altLang="ja-JP" smtClean="0"/>
              <a:t>-  LINQ(Language Integrated Query)</a:t>
            </a:r>
            <a:endParaRPr lang="ja-JP" altLang="en-US" smtClean="0"/>
          </a:p>
        </p:txBody>
      </p:sp>
      <p:sp>
        <p:nvSpPr>
          <p:cNvPr id="2355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785813"/>
            <a:ext cx="8229600" cy="50736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2400" smtClean="0">
                <a:solidFill>
                  <a:srgbClr val="FF0000"/>
                </a:solidFill>
              </a:rPr>
              <a:t>C#2.0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List&lt;Item&gt; list = new List&lt;Item&gt;();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foreach (Member x in c) {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	if (x.Age == 18) {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		Item item = new Item();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		item.Code = x.Code;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		item.Name = x.Name;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		list.Add(item);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	}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}</a:t>
            </a:r>
          </a:p>
          <a:p>
            <a:pPr eaLnBrk="1" hangingPunct="1">
              <a:buFontTx/>
              <a:buNone/>
            </a:pPr>
            <a:r>
              <a:rPr lang="en-US" altLang="ja-JP" sz="2400" smtClean="0"/>
              <a:t>list.Sort(delegate(Item a, Item b) {</a:t>
            </a:r>
          </a:p>
          <a:p>
            <a:pPr eaLnBrk="1" hangingPunct="1">
              <a:buFontTx/>
              <a:buNone/>
            </a:pPr>
            <a:r>
              <a:rPr lang="ja-JP" altLang="en-US" sz="2400" smtClean="0"/>
              <a:t>　　</a:t>
            </a:r>
            <a:r>
              <a:rPr lang="en-US" altLang="ja-JP" sz="2400" smtClean="0"/>
              <a:t>return string.Compare(a.Name, b.Name); });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57250" y="1071563"/>
            <a:ext cx="7772400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9600" dirty="0" smtClean="0"/>
              <a:t>新機能の応用</a:t>
            </a:r>
            <a:r>
              <a:rPr lang="en-US" altLang="ja-JP" sz="9600" dirty="0" smtClean="0"/>
              <a:t/>
            </a:r>
            <a:br>
              <a:rPr lang="en-US" altLang="ja-JP" sz="9600" dirty="0" smtClean="0"/>
            </a:br>
            <a:r>
              <a:rPr lang="en-US" altLang="ja-JP" sz="9600" dirty="0" smtClean="0"/>
              <a:t/>
            </a:r>
            <a:br>
              <a:rPr lang="en-US" altLang="ja-JP" sz="9600" dirty="0" smtClean="0"/>
            </a:br>
            <a:endParaRPr lang="ja-JP" altLang="en-US" sz="9600" dirty="0"/>
          </a:p>
        </p:txBody>
      </p:sp>
      <p:sp>
        <p:nvSpPr>
          <p:cNvPr id="24579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2808287"/>
          </a:xfrm>
        </p:spPr>
        <p:txBody>
          <a:bodyPr/>
          <a:lstStyle/>
          <a:p>
            <a:pPr eaLnBrk="1" hangingPunct="1"/>
            <a:r>
              <a:rPr lang="en-US" altLang="ja-JP" sz="2800" smtClean="0"/>
              <a:t>C#3,0</a:t>
            </a:r>
            <a:r>
              <a:rPr lang="ja-JP" altLang="en-US" sz="2800" smtClean="0"/>
              <a:t> の新機能を上手に使うことで全体的なコードの記述量が減られることがわかりました。</a:t>
            </a:r>
            <a:endParaRPr lang="en-US" altLang="ja-JP" sz="2800" smtClean="0"/>
          </a:p>
          <a:p>
            <a:pPr eaLnBrk="1" hangingPunct="1"/>
            <a:endParaRPr lang="en-US" altLang="ja-JP" sz="2800" smtClean="0"/>
          </a:p>
          <a:p>
            <a:pPr eaLnBrk="1" hangingPunct="1"/>
            <a:r>
              <a:rPr lang="ja-JP" altLang="en-US" sz="2800" smtClean="0"/>
              <a:t>では、どのような新機能があるのでしょうか？</a:t>
            </a:r>
            <a:endParaRPr lang="en-US" altLang="ja-JP" sz="2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928688" y="2428875"/>
            <a:ext cx="7772400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9600" dirty="0" smtClean="0"/>
              <a:t>＜</a:t>
            </a:r>
            <a:r>
              <a:rPr lang="en-US" altLang="ja-JP" sz="9600" dirty="0" err="1" smtClean="0"/>
              <a:t>dEMO</a:t>
            </a:r>
            <a:r>
              <a:rPr lang="ja-JP" altLang="en-US" sz="9600" dirty="0" smtClean="0"/>
              <a:t>＞</a:t>
            </a:r>
            <a:r>
              <a:rPr lang="en-US" altLang="ja-JP" sz="9600" dirty="0" smtClean="0"/>
              <a:t/>
            </a:r>
            <a:br>
              <a:rPr lang="en-US" altLang="ja-JP" sz="9600" dirty="0" smtClean="0"/>
            </a:br>
            <a:endParaRPr lang="ja-JP" altLang="en-US" sz="9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新機能の応用</a:t>
            </a:r>
          </a:p>
        </p:txBody>
      </p:sp>
      <p:sp>
        <p:nvSpPr>
          <p:cNvPr id="26627" name="コンテンツ プレースホルダ 4"/>
          <p:cNvSpPr>
            <a:spLocks noGrp="1"/>
          </p:cNvSpPr>
          <p:nvPr>
            <p:ph idx="1"/>
          </p:nvPr>
        </p:nvSpPr>
        <p:spPr>
          <a:xfrm>
            <a:off x="428625" y="214313"/>
            <a:ext cx="8229600" cy="5857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public FormS() 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InitializeComponent();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var c = new[] { /* </a:t>
            </a:r>
            <a:r>
              <a:rPr lang="ja-JP" altLang="en-US" sz="1600" smtClean="0"/>
              <a:t>省略 </a:t>
            </a:r>
            <a:r>
              <a:rPr lang="en-US" altLang="ja-JP" sz="1600" smtClean="0"/>
              <a:t>*/</a:t>
            </a:r>
            <a:r>
              <a:rPr lang="ja-JP" altLang="en-US" sz="1600" smtClean="0"/>
              <a:t> </a:t>
            </a:r>
            <a:r>
              <a:rPr lang="en-US" altLang="ja-JP" sz="1600" smtClean="0"/>
              <a:t>}; // </a:t>
            </a:r>
            <a:r>
              <a:rPr lang="ja-JP" altLang="en-US" sz="1600" smtClean="0"/>
              <a:t>最初のサンプルと同じなので省略</a:t>
            </a:r>
            <a:endParaRPr lang="en-US" altLang="ja-JP" sz="1600" smtClean="0"/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var q1 =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from x in c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where x.Age == 18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orderby x.Name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select new { Code = x.Code, Name = x.Name };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var q2 = c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.Where(x =&gt; x.Age == 18)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.OrderBy(x =&gt; x.Name)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.Select(x =&gt; new { Code = x.Code, Name = x.Name });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var q3 = c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.</a:t>
            </a:r>
            <a:r>
              <a:rPr lang="ja-JP" altLang="en-US" sz="1600" smtClean="0"/>
              <a:t>条件</a:t>
            </a:r>
            <a:r>
              <a:rPr lang="en-US" altLang="ja-JP" sz="1600" smtClean="0"/>
              <a:t>(x =&gt; x.Age == 18)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.</a:t>
            </a:r>
            <a:r>
              <a:rPr lang="ja-JP" altLang="en-US" sz="1600" smtClean="0"/>
              <a:t>整列</a:t>
            </a:r>
            <a:r>
              <a:rPr lang="en-US" altLang="ja-JP" sz="1600" smtClean="0"/>
              <a:t>(x =&gt; x.Name)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.</a:t>
            </a:r>
            <a:r>
              <a:rPr lang="ja-JP" altLang="en-US" sz="1600" smtClean="0"/>
              <a:t>選択</a:t>
            </a:r>
            <a:r>
              <a:rPr lang="en-US" altLang="ja-JP" sz="1600" smtClean="0"/>
              <a:t>(x =&gt; new { Code = x.Code, Name = x.Name });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新機能の応用</a:t>
            </a:r>
          </a:p>
        </p:txBody>
      </p:sp>
      <p:sp>
        <p:nvSpPr>
          <p:cNvPr id="27651" name="コンテンツ プレースホルダ 4"/>
          <p:cNvSpPr>
            <a:spLocks noGrp="1"/>
          </p:cNvSpPr>
          <p:nvPr>
            <p:ph idx="1"/>
          </p:nvPr>
        </p:nvSpPr>
        <p:spPr>
          <a:xfrm>
            <a:off x="428625" y="1071563"/>
            <a:ext cx="8229600" cy="4714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listBox1.Binding(q1.ToArray(), "Code", "Name");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listBox2.Binding(q2.ToArray(), "Code", "Name");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listBox3.Binding(q3.ToArray(), "Code", "Name");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public static void Binding&lt;T&gt;(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this T x,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object dataSource,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string valueMember,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string displayMember)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where T : ListControl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x.DataSource = dataSource;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x.ValueMember = valueMember;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x.DisplayMember = displayMember;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endParaRPr lang="en-US" altLang="ja-JP" sz="16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新機能の応用</a:t>
            </a:r>
          </a:p>
        </p:txBody>
      </p:sp>
      <p:sp>
        <p:nvSpPr>
          <p:cNvPr id="28675" name="コンテンツ プレースホルダ 4"/>
          <p:cNvSpPr>
            <a:spLocks noGrp="1"/>
          </p:cNvSpPr>
          <p:nvPr>
            <p:ph idx="1"/>
          </p:nvPr>
        </p:nvSpPr>
        <p:spPr>
          <a:xfrm>
            <a:off x="428625" y="1071563"/>
            <a:ext cx="8229600" cy="4929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public static IEnumerable&lt;T&gt; </a:t>
            </a:r>
            <a:r>
              <a:rPr lang="ja-JP" altLang="en-US" sz="1600" smtClean="0"/>
              <a:t>選択</a:t>
            </a:r>
            <a:r>
              <a:rPr lang="en-US" altLang="ja-JP" sz="1600" smtClean="0"/>
              <a:t>&lt;T&gt;(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this IEnumerable&lt;T&gt; value,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Func&lt;T, bool&gt; func) 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var r = new List&lt;T&gt;();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foreach(var x in value) if (func(x)) r.Add(x);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return r;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public static IEnumerable&lt;TR&gt;</a:t>
            </a:r>
            <a:r>
              <a:rPr lang="ja-JP" altLang="en-US" sz="1600" smtClean="0"/>
              <a:t>選択</a:t>
            </a:r>
            <a:r>
              <a:rPr lang="en-US" altLang="ja-JP" sz="1600" smtClean="0"/>
              <a:t>&lt;TS, TR&gt;(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this IEnumerable&lt;TS&gt; value,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Func&lt;TS, TR&gt; func) 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return value.Select(x =&gt; func(x));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endParaRPr lang="en-US" altLang="ja-JP" sz="16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新機能の応用</a:t>
            </a:r>
          </a:p>
        </p:txBody>
      </p:sp>
      <p:sp>
        <p:nvSpPr>
          <p:cNvPr id="29699" name="コンテンツ プレースホルダ 4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5715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public static IEnumerable&lt;TS&gt;</a:t>
            </a:r>
            <a:r>
              <a:rPr lang="ja-JP" altLang="en-US" sz="1600" smtClean="0"/>
              <a:t>整列</a:t>
            </a:r>
            <a:r>
              <a:rPr lang="en-US" altLang="ja-JP" sz="1600" smtClean="0"/>
              <a:t>&lt;TS, TK&gt;(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this IEnumerable&lt;TS&gt; value,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Func&lt;TS, TK&gt; func)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where TK : IComparable 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var a = value.ToArray();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for(var i = 0; i &lt; a.Length; ++i) 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var min = i;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for(var j = i + 1; j &lt; a.Length; ++j) 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</a:t>
            </a:r>
            <a:r>
              <a:rPr lang="en-US" altLang="ja-JP" sz="1600" smtClean="0"/>
              <a:t>if (func(a[j]).CompareTo(func(a[min])) &lt; 0) min = j;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if (i != min) </a:t>
            </a:r>
            <a:r>
              <a:rPr lang="ja-JP" altLang="en-US" sz="1600" smtClean="0"/>
              <a:t> </a:t>
            </a:r>
            <a:r>
              <a:rPr lang="en-US" altLang="ja-JP" sz="1600" smtClean="0"/>
              <a:t>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</a:t>
            </a:r>
            <a:r>
              <a:rPr lang="en-US" altLang="ja-JP" sz="1600" smtClean="0"/>
              <a:t>var t = a[min];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</a:t>
            </a:r>
            <a:r>
              <a:rPr lang="en-US" altLang="ja-JP" sz="1600" smtClean="0"/>
              <a:t>a[min] = a[i];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</a:t>
            </a:r>
            <a:r>
              <a:rPr lang="en-US" altLang="ja-JP" sz="1600" smtClean="0"/>
              <a:t>a[i] = t;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return a;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endParaRPr lang="en-US" altLang="ja-JP" sz="16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まとめ</a:t>
            </a:r>
          </a:p>
        </p:txBody>
      </p:sp>
      <p:sp>
        <p:nvSpPr>
          <p:cNvPr id="3072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250000"/>
              </a:lnSpc>
            </a:pPr>
            <a:r>
              <a:rPr lang="en-US" altLang="ja-JP" sz="3600" smtClean="0"/>
              <a:t>LINQ </a:t>
            </a:r>
            <a:r>
              <a:rPr lang="ja-JP" altLang="en-US" sz="3600" smtClean="0"/>
              <a:t>のための新機能</a:t>
            </a:r>
          </a:p>
          <a:p>
            <a:pPr eaLnBrk="1" hangingPunct="1">
              <a:lnSpc>
                <a:spcPct val="250000"/>
              </a:lnSpc>
            </a:pPr>
            <a:r>
              <a:rPr lang="en-US" altLang="ja-JP" sz="3600" smtClean="0"/>
              <a:t>LINQ </a:t>
            </a:r>
            <a:r>
              <a:rPr lang="ja-JP" altLang="en-US" sz="3600" smtClean="0"/>
              <a:t>だけではない！</a:t>
            </a:r>
          </a:p>
          <a:p>
            <a:pPr eaLnBrk="1" hangingPunct="1">
              <a:lnSpc>
                <a:spcPct val="250000"/>
              </a:lnSpc>
            </a:pPr>
            <a:r>
              <a:rPr lang="ja-JP" altLang="en-US" sz="3600" smtClean="0"/>
              <a:t>上手に使って生産性アップ！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はじめに</a:t>
            </a:r>
          </a:p>
        </p:txBody>
      </p:sp>
      <p:sp>
        <p:nvSpPr>
          <p:cNvPr id="4099" name="テキスト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つい先日発売した </a:t>
            </a:r>
            <a:r>
              <a:rPr lang="en-US" altLang="ja-JP" smtClean="0"/>
              <a:t>Visual Studio 2008</a:t>
            </a:r>
            <a:r>
              <a:rPr lang="ja-JP" altLang="en-US" smtClean="0"/>
              <a:t> </a:t>
            </a:r>
            <a:endParaRPr lang="en-US" altLang="ja-JP" smtClean="0"/>
          </a:p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多くの機能が追加された</a:t>
            </a:r>
            <a:endParaRPr lang="en-US" altLang="ja-JP" smtClean="0"/>
          </a:p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言語仕様の大幅な変更</a:t>
            </a:r>
            <a:endParaRPr lang="en-US" altLang="ja-JP" smtClean="0"/>
          </a:p>
          <a:p>
            <a:pPr eaLnBrk="1" hangingPunct="1">
              <a:lnSpc>
                <a:spcPct val="150000"/>
              </a:lnSpc>
            </a:pPr>
            <a:r>
              <a:rPr lang="ja-JP" altLang="en-US" smtClean="0"/>
              <a:t>生産性が向上</a:t>
            </a:r>
            <a:endParaRPr lang="en-US" altLang="ja-JP" smtClean="0"/>
          </a:p>
          <a:p>
            <a:pPr eaLnBrk="1" hangingPunct="1">
              <a:lnSpc>
                <a:spcPct val="150000"/>
              </a:lnSpc>
            </a:pPr>
            <a:r>
              <a:rPr lang="en-US" altLang="ja-JP" smtClean="0"/>
              <a:t>C#</a:t>
            </a:r>
            <a:r>
              <a:rPr lang="ja-JP" altLang="en-US" smtClean="0"/>
              <a:t>を使って説明</a:t>
            </a:r>
            <a:endParaRPr lang="en-US" altLang="ja-JP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altLang="ja-JP" smtClean="0"/>
          </a:p>
          <a:p>
            <a:pPr eaLnBrk="1" hangingPunct="1">
              <a:lnSpc>
                <a:spcPct val="150000"/>
              </a:lnSpc>
            </a:pPr>
            <a:endParaRPr lang="en-US" altLang="ja-JP" smtClean="0"/>
          </a:p>
          <a:p>
            <a:pPr eaLnBrk="1" hangingPunct="1">
              <a:lnSpc>
                <a:spcPct val="150000"/>
              </a:lnSpc>
            </a:pPr>
            <a:endParaRPr lang="ja-JP" alt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57250" y="1071563"/>
            <a:ext cx="7772400" cy="2071687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6000" dirty="0" smtClean="0"/>
              <a:t>ご清聴</a:t>
            </a:r>
            <a:r>
              <a:rPr lang="en-US" altLang="ja-JP" sz="6000" dirty="0" smtClean="0"/>
              <a:t/>
            </a:r>
            <a:br>
              <a:rPr lang="en-US" altLang="ja-JP" sz="6000" dirty="0" smtClean="0"/>
            </a:br>
            <a:r>
              <a:rPr lang="ja-JP" altLang="en-US" sz="6000" dirty="0" smtClean="0"/>
              <a:t>ありがとうございました</a:t>
            </a:r>
            <a:r>
              <a:rPr lang="en-US" altLang="ja-JP" sz="6000" dirty="0" smtClean="0"/>
              <a:t/>
            </a:r>
            <a:br>
              <a:rPr lang="en-US" altLang="ja-JP" sz="6000" dirty="0" smtClean="0"/>
            </a:br>
            <a:endParaRPr lang="ja-JP" altLang="en-US" sz="6000" dirty="0"/>
          </a:p>
        </p:txBody>
      </p:sp>
      <p:sp>
        <p:nvSpPr>
          <p:cNvPr id="8" name="サブタイトル 4"/>
          <p:cNvSpPr txBox="1">
            <a:spLocks/>
          </p:cNvSpPr>
          <p:nvPr/>
        </p:nvSpPr>
        <p:spPr bwMode="auto">
          <a:xfrm>
            <a:off x="214313" y="3786188"/>
            <a:ext cx="8329612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2008</a:t>
            </a:r>
            <a:r>
              <a:rPr lang="ja-JP" altLang="en-US" sz="2800" kern="0" dirty="0">
                <a:latin typeface="+mn-lt"/>
                <a:ea typeface="+mn-ea"/>
              </a:rPr>
              <a:t>年</a:t>
            </a:r>
            <a:r>
              <a:rPr lang="en-US" altLang="ja-JP" sz="2800" kern="0" dirty="0">
                <a:latin typeface="+mn-lt"/>
                <a:ea typeface="+mn-ea"/>
              </a:rPr>
              <a:t>03</a:t>
            </a:r>
            <a:r>
              <a:rPr lang="ja-JP" altLang="en-US" sz="2800" kern="0" dirty="0">
                <a:latin typeface="+mn-lt"/>
                <a:ea typeface="+mn-ea"/>
              </a:rPr>
              <a:t>月</a:t>
            </a:r>
            <a:r>
              <a:rPr lang="en-US" altLang="ja-JP" sz="2800" kern="0" dirty="0">
                <a:latin typeface="+mn-lt"/>
                <a:ea typeface="+mn-ea"/>
              </a:rPr>
              <a:t>29</a:t>
            </a:r>
            <a:r>
              <a:rPr lang="ja-JP" altLang="en-US" sz="2800" kern="0" dirty="0">
                <a:latin typeface="+mn-lt"/>
                <a:ea typeface="+mn-ea"/>
              </a:rPr>
              <a:t>日 </a:t>
            </a:r>
            <a:endParaRPr lang="en-US" altLang="ja-JP" sz="2800" kern="0" dirty="0">
              <a:latin typeface="+mn-lt"/>
              <a:ea typeface="+mn-ea"/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R</a:t>
            </a:r>
            <a:r>
              <a:rPr lang="ja-JP" altLang="en-US" sz="2800" kern="0" dirty="0">
                <a:latin typeface="+mn-lt"/>
                <a:ea typeface="+mn-ea"/>
              </a:rPr>
              <a:t>・田中一郎 </a:t>
            </a:r>
            <a:endParaRPr lang="en-US" altLang="ja-JP" sz="2800" kern="0" dirty="0">
              <a:latin typeface="+mn-lt"/>
              <a:ea typeface="+mn-ea"/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altLang="ja-JP" sz="2800" kern="0" dirty="0">
                <a:latin typeface="+mn-lt"/>
                <a:ea typeface="+mn-ea"/>
              </a:rPr>
              <a:t>http://blogs.wankuma.com/rti/</a:t>
            </a:r>
          </a:p>
          <a:p>
            <a:pPr algn="r">
              <a:spcBef>
                <a:spcPct val="20000"/>
              </a:spcBef>
              <a:defRPr/>
            </a:pPr>
            <a:r>
              <a:rPr lang="ja-JP" altLang="ja-JP" sz="2800" kern="0" dirty="0">
                <a:latin typeface="+mn-lt"/>
                <a:ea typeface="+mn-ea"/>
              </a:rPr>
              <a:t>Microsoft MVP</a:t>
            </a:r>
            <a:r>
              <a:rPr lang="en-US" altLang="ja-JP" sz="2800" kern="0" dirty="0">
                <a:latin typeface="+mn-lt"/>
                <a:ea typeface="+mn-ea"/>
              </a:rPr>
              <a:t> </a:t>
            </a:r>
            <a:r>
              <a:rPr lang="ja-JP" altLang="ja-JP" sz="2800" kern="0" dirty="0">
                <a:latin typeface="+mn-lt"/>
                <a:ea typeface="+mn-ea"/>
              </a:rPr>
              <a:t>for </a:t>
            </a:r>
            <a:r>
              <a:rPr lang="en-US" altLang="ja-JP" sz="2800" kern="0" dirty="0">
                <a:latin typeface="+mn-ea"/>
                <a:ea typeface="+mn-ea"/>
              </a:rPr>
              <a:t>Development</a:t>
            </a:r>
            <a:r>
              <a:rPr lang="en-US" altLang="ja-JP" sz="2800" kern="0" dirty="0">
                <a:latin typeface="+mn-lt"/>
                <a:ea typeface="+mn-ea"/>
              </a:rPr>
              <a:t> Tools - Visual C#</a:t>
            </a:r>
            <a:endParaRPr lang="ja-JP" altLang="en-US" sz="2800" kern="0" dirty="0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57250" y="1071563"/>
            <a:ext cx="7772400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9600" dirty="0" smtClean="0"/>
              <a:t>コード比較</a:t>
            </a:r>
            <a:r>
              <a:rPr lang="en-US" altLang="ja-JP" sz="9600" dirty="0" smtClean="0"/>
              <a:t/>
            </a:r>
            <a:br>
              <a:rPr lang="en-US" altLang="ja-JP" sz="9600" dirty="0" smtClean="0"/>
            </a:br>
            <a:endParaRPr lang="ja-JP" altLang="en-US" sz="9600" dirty="0"/>
          </a:p>
        </p:txBody>
      </p:sp>
      <p:sp>
        <p:nvSpPr>
          <p:cNvPr id="5123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2808287"/>
          </a:xfrm>
        </p:spPr>
        <p:txBody>
          <a:bodyPr/>
          <a:lstStyle/>
          <a:p>
            <a:pPr eaLnBrk="1" hangingPunct="1"/>
            <a:r>
              <a:rPr lang="ja-JP" altLang="en-US" sz="2800" smtClean="0"/>
              <a:t>最初に　</a:t>
            </a:r>
            <a:r>
              <a:rPr lang="en-US" altLang="ja-JP" sz="2800" smtClean="0"/>
              <a:t>C#3,0</a:t>
            </a:r>
            <a:r>
              <a:rPr lang="ja-JP" altLang="en-US" sz="2800" smtClean="0"/>
              <a:t>　の新機能を盛り込んだコードをご紹介します。</a:t>
            </a:r>
            <a:endParaRPr lang="en-US" altLang="ja-JP" sz="2800" smtClean="0"/>
          </a:p>
          <a:p>
            <a:pPr eaLnBrk="1" hangingPunct="1"/>
            <a:r>
              <a:rPr lang="ja-JP" altLang="en-US" sz="2800" smtClean="0"/>
              <a:t>その後に、全く同じことを　</a:t>
            </a:r>
            <a:r>
              <a:rPr lang="en-US" altLang="ja-JP" sz="2800" smtClean="0"/>
              <a:t>C#2.0</a:t>
            </a:r>
            <a:r>
              <a:rPr lang="ja-JP" altLang="en-US" sz="2800" smtClean="0"/>
              <a:t>　で実現するためのコードをご紹介します。</a:t>
            </a:r>
            <a:endParaRPr lang="en-US" altLang="ja-JP" sz="2800" smtClean="0"/>
          </a:p>
          <a:p>
            <a:pPr eaLnBrk="1" hangingPunct="1"/>
            <a:r>
              <a:rPr lang="ja-JP" altLang="en-US" sz="2800" smtClean="0"/>
              <a:t>両者の違いをご確認下さい。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928688" y="2428875"/>
            <a:ext cx="7772400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9600" dirty="0" smtClean="0"/>
              <a:t>＜</a:t>
            </a:r>
            <a:r>
              <a:rPr lang="en-US" altLang="ja-JP" sz="9600" dirty="0" err="1" smtClean="0"/>
              <a:t>dEMO</a:t>
            </a:r>
            <a:r>
              <a:rPr lang="ja-JP" altLang="en-US" sz="9600" dirty="0" smtClean="0"/>
              <a:t>＞</a:t>
            </a:r>
            <a:r>
              <a:rPr lang="en-US" altLang="ja-JP" sz="9600" dirty="0" smtClean="0"/>
              <a:t/>
            </a:r>
            <a:br>
              <a:rPr lang="en-US" altLang="ja-JP" sz="9600" dirty="0" smtClean="0"/>
            </a:br>
            <a:endParaRPr lang="ja-JP" altLang="en-US" sz="9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コード比較 </a:t>
            </a:r>
            <a:r>
              <a:rPr lang="en-US" altLang="ja-JP" smtClean="0"/>
              <a:t>– C#3.0</a:t>
            </a:r>
            <a:endParaRPr lang="ja-JP" altLang="en-US" smtClean="0"/>
          </a:p>
        </p:txBody>
      </p:sp>
      <p:sp>
        <p:nvSpPr>
          <p:cNvPr id="7171" name="コンテンツ プレースホルダ 4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5857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public partial class Form3 : Form 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public Form3() 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InitializeComponent();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var c = new[] {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</a:t>
            </a:r>
            <a:r>
              <a:rPr lang="en-US" altLang="ja-JP" sz="1600" smtClean="0"/>
              <a:t>new { Code = 51 , Name = “</a:t>
            </a:r>
            <a:r>
              <a:rPr lang="ja-JP" altLang="en-US" sz="1600" smtClean="0"/>
              <a:t>ぽぴ王子</a:t>
            </a:r>
            <a:r>
              <a:rPr lang="en-US" altLang="ja-JP" sz="1600" smtClean="0"/>
              <a:t>”, Age = 18 },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</a:t>
            </a:r>
            <a:r>
              <a:rPr lang="en-US" altLang="ja-JP" sz="1600" smtClean="0"/>
              <a:t>new { Code = 34 , Name = “R</a:t>
            </a:r>
            <a:r>
              <a:rPr lang="ja-JP" altLang="en-US" sz="1600" smtClean="0"/>
              <a:t>・田中一郎</a:t>
            </a:r>
            <a:r>
              <a:rPr lang="en-US" altLang="ja-JP" sz="1600" smtClean="0"/>
              <a:t>”, Age = 18 },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</a:t>
            </a:r>
            <a:r>
              <a:rPr lang="en-US" altLang="ja-JP" sz="1600" smtClean="0"/>
              <a:t>new { Code = 111, Name = "IIJIMAS”. Age = 20 }};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</a:t>
            </a:r>
            <a:r>
              <a:rPr lang="en-US" altLang="ja-JP" sz="1600" smtClean="0"/>
              <a:t>var q =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　　</a:t>
            </a:r>
            <a:r>
              <a:rPr lang="en-US" altLang="ja-JP" sz="1600" smtClean="0"/>
              <a:t>from x in c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　　</a:t>
            </a:r>
            <a:r>
              <a:rPr lang="en-US" altLang="ja-JP" sz="1600" smtClean="0"/>
              <a:t>where x.Age == 18 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　　</a:t>
            </a:r>
            <a:r>
              <a:rPr lang="en-US" altLang="ja-JP" sz="1600" smtClean="0"/>
              <a:t>orderby x.Name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　　　　</a:t>
            </a:r>
            <a:r>
              <a:rPr lang="en-US" altLang="ja-JP" sz="1600" smtClean="0"/>
              <a:t>select new { Code = x.Code, Name = x.Name };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listBox.DataSource = q.ToArray();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listBox.ValueMember = "Code";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listBox.DisplayMember = "Name";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　　</a:t>
            </a:r>
            <a:r>
              <a:rPr lang="en-US" altLang="ja-JP" sz="1600" smtClean="0"/>
              <a:t>listBox.SelectedValueChanged +=  (sender, e) =&gt; Value = listBox.SelectedValue;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r>
              <a:rPr lang="ja-JP" altLang="en-US" sz="1600" smtClean="0"/>
              <a:t>　　</a:t>
            </a:r>
            <a:r>
              <a:rPr lang="en-US" altLang="ja-JP" sz="1600" smtClean="0"/>
              <a:t>public object Value { get; private set;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  <a:endParaRPr lang="ja-JP" altLang="en-US" sz="1600" smtClean="0"/>
          </a:p>
          <a:p>
            <a:pPr eaLnBrk="1" hangingPunct="1">
              <a:buFontTx/>
              <a:buNone/>
            </a:pPr>
            <a:endParaRPr lang="en-US" altLang="ja-JP" sz="16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コード比較 </a:t>
            </a:r>
            <a:r>
              <a:rPr lang="en-US" altLang="ja-JP" smtClean="0"/>
              <a:t>– C#2.0</a:t>
            </a:r>
            <a:endParaRPr lang="ja-JP" altLang="en-US" smtClean="0"/>
          </a:p>
        </p:txBody>
      </p:sp>
      <p:sp>
        <p:nvSpPr>
          <p:cNvPr id="8195" name="コンテンツ プレースホルダ 4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5857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public class Member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private int _Code;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public int Code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get { return this._Code;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set { this._Code = value;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	private string _Name;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public string Name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get { return this._Name;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set { this._Name = value;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	private int? _Age;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public int? Age { 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get { return this._Age;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set { this._Age = value;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コード比較 </a:t>
            </a:r>
            <a:r>
              <a:rPr lang="en-US" altLang="ja-JP" smtClean="0"/>
              <a:t>– C#2.0</a:t>
            </a:r>
            <a:endParaRPr lang="ja-JP" altLang="en-US" smtClean="0"/>
          </a:p>
        </p:txBody>
      </p:sp>
      <p:sp>
        <p:nvSpPr>
          <p:cNvPr id="9219" name="コンテンツ プレースホルダ 4"/>
          <p:cNvSpPr>
            <a:spLocks noGrp="1"/>
          </p:cNvSpPr>
          <p:nvPr>
            <p:ph idx="1"/>
          </p:nvPr>
        </p:nvSpPr>
        <p:spPr>
          <a:xfrm>
            <a:off x="500063" y="1000125"/>
            <a:ext cx="82296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public class Item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private int _Code;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public int Code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get { return this._Code;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set { this._Code = value;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}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	private string _Name;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public string Name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get { return this._Name;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set { this._Name = value; 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}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ja-JP" altLang="en-US" smtClean="0"/>
              <a:t>コード比較 </a:t>
            </a:r>
            <a:r>
              <a:rPr lang="en-US" altLang="ja-JP" smtClean="0"/>
              <a:t>– C#2.0</a:t>
            </a:r>
            <a:endParaRPr lang="ja-JP" altLang="en-US" smtClean="0"/>
          </a:p>
        </p:txBody>
      </p:sp>
      <p:sp>
        <p:nvSpPr>
          <p:cNvPr id="10243" name="コンテンツ プレースホルダ 4"/>
          <p:cNvSpPr>
            <a:spLocks noGrp="1"/>
          </p:cNvSpPr>
          <p:nvPr>
            <p:ph idx="1"/>
          </p:nvPr>
        </p:nvSpPr>
        <p:spPr>
          <a:xfrm>
            <a:off x="500063" y="285750"/>
            <a:ext cx="8229600" cy="5715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ja-JP" sz="1600" smtClean="0"/>
              <a:t>public partial class Form2 : Form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public Form2() {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InitializeComponent();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Member popi = new Member();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popi.Code = 51;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popi.Name = “</a:t>
            </a:r>
            <a:r>
              <a:rPr lang="ja-JP" altLang="en-US" sz="1600" smtClean="0"/>
              <a:t>ぽぴ王子</a:t>
            </a:r>
            <a:r>
              <a:rPr lang="en-US" altLang="ja-JP" sz="1600" smtClean="0"/>
              <a:t>”;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popi.Age = 18;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		Member rti = new Member();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rti.Code = 34;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rti.Name = “ R</a:t>
            </a:r>
            <a:r>
              <a:rPr lang="ja-JP" altLang="en-US" sz="1600" smtClean="0"/>
              <a:t>・田中一郎</a:t>
            </a:r>
            <a:r>
              <a:rPr lang="en-US" altLang="ja-JP" sz="1600" smtClean="0"/>
              <a:t>”;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rti.Age = 18;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		Member iijimas = new Member();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iijimas.Code = 111;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iijimas.Name = "IIJIMAS";</a:t>
            </a:r>
          </a:p>
          <a:p>
            <a:pPr eaLnBrk="1" hangingPunct="1">
              <a:buFontTx/>
              <a:buNone/>
            </a:pPr>
            <a:r>
              <a:rPr lang="en-US" altLang="ja-JP" sz="1600" smtClean="0"/>
              <a:t>		iijimas.Age = 20;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		Member[] c = new Member[] {popi, rti, iijimas };</a:t>
            </a:r>
          </a:p>
          <a:p>
            <a:pPr eaLnBrk="1" hangingPunct="1">
              <a:buFontTx/>
              <a:buNone/>
            </a:pPr>
            <a:endParaRPr lang="en-US" altLang="ja-JP" sz="1600" smtClean="0"/>
          </a:p>
          <a:p>
            <a:pPr eaLnBrk="1" hangingPunct="1">
              <a:buFontTx/>
              <a:buNone/>
            </a:pPr>
            <a:r>
              <a:rPr lang="en-US" altLang="ja-JP" sz="1600" smtClean="0"/>
              <a:t>	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O17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スライドマスタO17</Template>
  <TotalTime>209</TotalTime>
  <Words>538</Words>
  <Application>Microsoft Office PowerPoint</Application>
  <PresentationFormat>画面に合わせる (4:3)</PresentationFormat>
  <Paragraphs>320</Paragraphs>
  <Slides>30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4" baseType="lpstr">
      <vt:lpstr>Arial</vt:lpstr>
      <vt:lpstr>ＭＳ Ｐゴシック</vt:lpstr>
      <vt:lpstr>Calibri</vt:lpstr>
      <vt:lpstr>スライドマスタO17</vt:lpstr>
      <vt:lpstr>Ｒ流 Visual Studio 2008 C# の 驚異的な生産性を知る</vt:lpstr>
      <vt:lpstr>アジェンダ</vt:lpstr>
      <vt:lpstr>はじめに</vt:lpstr>
      <vt:lpstr>コード比較 </vt:lpstr>
      <vt:lpstr>＜dEMO＞ </vt:lpstr>
      <vt:lpstr>コード比較 – C#3.0</vt:lpstr>
      <vt:lpstr>コード比較 – C#2.0</vt:lpstr>
      <vt:lpstr>コード比較 – C#2.0</vt:lpstr>
      <vt:lpstr>コード比較 – C#2.0</vt:lpstr>
      <vt:lpstr>コード比較 – C#2.0</vt:lpstr>
      <vt:lpstr>コード比較 – C#2.0</vt:lpstr>
      <vt:lpstr>コード比較のまとめ</vt:lpstr>
      <vt:lpstr>新機能の紹介  </vt:lpstr>
      <vt:lpstr>新機能の紹介 -暗黙的型付(Implicitly typed local variables)</vt:lpstr>
      <vt:lpstr>新機能の紹介 - 自動プロパティ(Automatic Properties)</vt:lpstr>
      <vt:lpstr>新機能の紹介 - オブジェクト初期化子(Object Initializers)</vt:lpstr>
      <vt:lpstr>新機能の紹介 -匿名型(Anonymous types)</vt:lpstr>
      <vt:lpstr>新機能の紹介 - コレクション初期化子(Collection initializers)</vt:lpstr>
      <vt:lpstr>新機能の紹介 -ラムダ式(Rambda expressions)</vt:lpstr>
      <vt:lpstr>新機能の紹介 - 拡張メソッド(Extension methods)</vt:lpstr>
      <vt:lpstr>新機能の紹介 -  LINQ(Language Integrated Query)</vt:lpstr>
      <vt:lpstr>新機能の紹介 -  LINQ(Language Integrated Query)</vt:lpstr>
      <vt:lpstr>新機能の応用  </vt:lpstr>
      <vt:lpstr>＜dEMO＞ </vt:lpstr>
      <vt:lpstr>新機能の応用</vt:lpstr>
      <vt:lpstr>新機能の応用</vt:lpstr>
      <vt:lpstr>新機能の応用</vt:lpstr>
      <vt:lpstr>新機能の応用</vt:lpstr>
      <vt:lpstr>まとめ</vt:lpstr>
      <vt:lpstr>ご清聴 ありがとうございました 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 </dc:creator>
  <cp:lastModifiedBy>眞鍋</cp:lastModifiedBy>
  <cp:revision>74</cp:revision>
  <dcterms:created xsi:type="dcterms:W3CDTF">2008-03-15T18:56:04Z</dcterms:created>
  <dcterms:modified xsi:type="dcterms:W3CDTF">2008-09-12T01:54:50Z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