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sldIdLst>
    <p:sldId id="266" r:id="rId2"/>
    <p:sldId id="265" r:id="rId3"/>
    <p:sldId id="267" r:id="rId4"/>
    <p:sldId id="268" r:id="rId5"/>
    <p:sldId id="269" r:id="rId6"/>
    <p:sldId id="270" r:id="rId7"/>
    <p:sldId id="271" r:id="rId8"/>
    <p:sldId id="296" r:id="rId9"/>
    <p:sldId id="272" r:id="rId10"/>
    <p:sldId id="273" r:id="rId11"/>
    <p:sldId id="283" r:id="rId12"/>
    <p:sldId id="274" r:id="rId13"/>
    <p:sldId id="275" r:id="rId14"/>
    <p:sldId id="276" r:id="rId15"/>
    <p:sldId id="282" r:id="rId16"/>
    <p:sldId id="278" r:id="rId17"/>
    <p:sldId id="277" r:id="rId18"/>
    <p:sldId id="279" r:id="rId19"/>
    <p:sldId id="280" r:id="rId20"/>
    <p:sldId id="281" r:id="rId21"/>
    <p:sldId id="285" r:id="rId22"/>
    <p:sldId id="286" r:id="rId23"/>
    <p:sldId id="287" r:id="rId24"/>
    <p:sldId id="288" r:id="rId25"/>
    <p:sldId id="289" r:id="rId26"/>
    <p:sldId id="290" r:id="rId27"/>
    <p:sldId id="291" r:id="rId28"/>
    <p:sldId id="293" r:id="rId29"/>
    <p:sldId id="294" r:id="rId30"/>
    <p:sldId id="295" r:id="rId3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toshi" initials="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FFFFF"/>
    <a:srgbClr val="0000FF"/>
    <a:srgbClr val="00602B"/>
    <a:srgbClr val="003300"/>
    <a:srgbClr val="000066"/>
    <a:srgbClr val="00B7C0"/>
    <a:srgbClr val="F43E0C"/>
    <a:srgbClr val="DEDEDE"/>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1" autoAdjust="0"/>
    <p:restoredTop sz="80897" autoAdjust="0"/>
  </p:normalViewPr>
  <p:slideViewPr>
    <p:cSldViewPr>
      <p:cViewPr>
        <p:scale>
          <a:sx n="75" d="100"/>
          <a:sy n="75" d="100"/>
        </p:scale>
        <p:origin x="-1830" y="-8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2008/9/12</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ﾊｲｼｮｸ</a:t>
            </a:r>
            <a:r>
              <a:rPr kumimoji="1" lang="en-US" altLang="ja-JP" dirty="0" smtClean="0"/>
              <a:t>&amp;</a:t>
            </a:r>
            <a:r>
              <a:rPr kumimoji="1" lang="ja-JP" altLang="en-US" dirty="0" smtClean="0"/>
              <a:t>ﾃﾞｻﾞｲﾝｾﾝｽﾅｶｯﾀ</a:t>
            </a:r>
            <a:r>
              <a:rPr kumimoji="1" lang="en-US" altLang="ja-JP" dirty="0" smtClean="0"/>
              <a:t>…</a:t>
            </a:r>
            <a:r>
              <a:rPr kumimoji="1" lang="en-US" altLang="ja-JP" dirty="0" err="1" smtClean="0"/>
              <a:t>orz</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小さくてすいません（汗）</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23</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プログラムの変数のようなもの</a:t>
            </a:r>
            <a:endParaRPr kumimoji="1" lang="en-US" altLang="ja-JP" dirty="0" smtClean="0"/>
          </a:p>
          <a:p>
            <a:r>
              <a:rPr kumimoji="1" lang="en-US" altLang="ja-JP" dirty="0" smtClean="0"/>
              <a:t>GDI</a:t>
            </a:r>
            <a:r>
              <a:rPr kumimoji="1" lang="ja-JP" altLang="en-US" dirty="0" smtClean="0"/>
              <a:t>の</a:t>
            </a:r>
            <a:r>
              <a:rPr kumimoji="1" lang="en-US" altLang="ja-JP" dirty="0" err="1" smtClean="0"/>
              <a:t>DeviceContext</a:t>
            </a:r>
            <a:r>
              <a:rPr kumimoji="1" lang="ja-JP" altLang="en-US" dirty="0" err="1" smtClean="0"/>
              <a:t>のような</a:t>
            </a:r>
            <a:r>
              <a:rPr kumimoji="1" lang="ja-JP" altLang="en-US" dirty="0" smtClean="0"/>
              <a:t>もの</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24</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25</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画像は重要なところなのですが</a:t>
            </a:r>
            <a:r>
              <a:rPr kumimoji="1" lang="en-US" altLang="ja-JP" dirty="0" smtClean="0"/>
              <a:t>…</a:t>
            </a:r>
          </a:p>
          <a:p>
            <a:r>
              <a:rPr kumimoji="1" lang="ja-JP" altLang="en-US" dirty="0" smtClean="0"/>
              <a:t>時間的にもスライド的にも</a:t>
            </a:r>
            <a:r>
              <a:rPr kumimoji="1" lang="en-US" altLang="ja-JP" dirty="0" smtClean="0"/>
              <a:t>…</a:t>
            </a:r>
            <a:r>
              <a:rPr kumimoji="1" lang="ja-JP" altLang="en-US" dirty="0" smtClean="0"/>
              <a:t>余裕がないです</a:t>
            </a:r>
            <a:r>
              <a:rPr kumimoji="1" lang="en-US" altLang="ja-JP" dirty="0" smtClean="0"/>
              <a:t>…</a:t>
            </a:r>
            <a:r>
              <a:rPr kumimoji="1" lang="en-US" altLang="ja-JP" dirty="0" err="1" smtClean="0"/>
              <a:t>orz</a:t>
            </a:r>
            <a:endParaRPr kumimoji="1" lang="en-US" altLang="ja-JP" dirty="0" smtClean="0"/>
          </a:p>
          <a:p>
            <a:r>
              <a:rPr kumimoji="1" lang="ja-JP" altLang="en-US" dirty="0" smtClean="0"/>
              <a:t>省略で</a:t>
            </a:r>
            <a:r>
              <a:rPr kumimoji="1" lang="en-US" altLang="ja-JP" dirty="0" smtClean="0"/>
              <a:t>…</a:t>
            </a:r>
            <a:r>
              <a:rPr kumimoji="1" lang="ja-JP" altLang="en-US" dirty="0" smtClean="0"/>
              <a:t>（汗）</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26</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はみ出てしまいました（汗）</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27</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28</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47500" lnSpcReduction="20000"/>
          </a:bodyPr>
          <a:lstStyle/>
          <a:p>
            <a:r>
              <a:rPr kumimoji="1" lang="en-US" altLang="ja-JP" sz="1200" kern="1200" dirty="0" smtClean="0">
                <a:solidFill>
                  <a:schemeClr val="tx1"/>
                </a:solidFill>
                <a:latin typeface="+mn-lt"/>
                <a:ea typeface="+mn-ea"/>
                <a:cs typeface="+mn-cs"/>
              </a:rPr>
              <a:t>%</a:t>
            </a:r>
            <a:r>
              <a:rPr kumimoji="1" lang="ja-JP" altLang="en-US" sz="1200" b="0" kern="1200" dirty="0" smtClean="0">
                <a:solidFill>
                  <a:schemeClr val="tx1"/>
                </a:solidFill>
                <a:latin typeface="+mn-lt"/>
                <a:ea typeface="+mn-ea"/>
                <a:cs typeface="+mn-cs"/>
              </a:rPr>
              <a:t>小さく書いた部分</a:t>
            </a:r>
            <a:r>
              <a:rPr kumimoji="1" lang="en-US" altLang="ja-JP" sz="1200" b="0" kern="1200" dirty="0" smtClean="0">
                <a:solidFill>
                  <a:schemeClr val="tx1"/>
                </a:solidFill>
                <a:latin typeface="+mn-lt"/>
                <a:ea typeface="+mn-ea"/>
                <a:cs typeface="+mn-cs"/>
              </a:rPr>
              <a:t>(</a:t>
            </a:r>
            <a:r>
              <a:rPr lang="ja-JP" altLang="en-US" b="0" dirty="0" smtClean="0">
                <a:solidFill>
                  <a:schemeClr val="tx1"/>
                </a:solidFill>
              </a:rPr>
              <a:t>「ＭＳ Ｐゴシック」を使用している</a:t>
            </a:r>
            <a:r>
              <a:rPr lang="en-US" altLang="ja-JP" b="0" dirty="0" smtClean="0">
                <a:solidFill>
                  <a:schemeClr val="tx1"/>
                </a:solidFill>
              </a:rPr>
              <a:t>PDF</a:t>
            </a:r>
            <a:r>
              <a:rPr lang="ja-JP" altLang="en-US" b="0" dirty="0" smtClean="0">
                <a:solidFill>
                  <a:schemeClr val="tx1"/>
                </a:solidFill>
              </a:rPr>
              <a:t>から</a:t>
            </a:r>
            <a:r>
              <a:rPr kumimoji="1" lang="ja-JP" altLang="en-US" sz="1200" b="0" kern="1200" dirty="0" smtClean="0">
                <a:solidFill>
                  <a:schemeClr val="tx1"/>
                </a:solidFill>
                <a:latin typeface="+mn-lt"/>
                <a:ea typeface="+mn-ea"/>
                <a:cs typeface="+mn-cs"/>
              </a:rPr>
              <a:t>抜粋</a:t>
            </a:r>
            <a:r>
              <a:rPr kumimoji="1" lang="en-US" altLang="ja-JP" sz="1200" b="0" kern="1200" dirty="0" smtClean="0">
                <a:solidFill>
                  <a:schemeClr val="tx1"/>
                </a:solidFill>
                <a:latin typeface="+mn-lt"/>
                <a:ea typeface="+mn-ea"/>
                <a:cs typeface="+mn-cs"/>
              </a:rPr>
              <a:t>)</a:t>
            </a:r>
          </a:p>
          <a:p>
            <a:r>
              <a:rPr kumimoji="1" lang="en-US" altLang="ja-JP" sz="1200" kern="1200" dirty="0" smtClean="0">
                <a:solidFill>
                  <a:schemeClr val="tx1"/>
                </a:solidFill>
                <a:latin typeface="+mn-lt"/>
                <a:ea typeface="+mn-ea"/>
                <a:cs typeface="+mn-cs"/>
              </a:rPr>
              <a:t>7 0 </a:t>
            </a:r>
            <a:r>
              <a:rPr kumimoji="1" lang="en-US" altLang="ja-JP" sz="1200" kern="1200" dirty="0" err="1" smtClean="0">
                <a:solidFill>
                  <a:schemeClr val="tx1"/>
                </a:solidFill>
                <a:latin typeface="+mn-lt"/>
                <a:ea typeface="+mn-ea"/>
                <a:cs typeface="+mn-cs"/>
              </a:rPr>
              <a:t>obj</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&lt;&lt;</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/Type /Font</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/Subtype /Type0</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BaseFont</a:t>
            </a:r>
            <a:r>
              <a:rPr kumimoji="1" lang="en-US" altLang="ja-JP" sz="1200" kern="1200" dirty="0" smtClean="0">
                <a:solidFill>
                  <a:schemeClr val="tx1"/>
                </a:solidFill>
                <a:latin typeface="+mn-lt"/>
                <a:ea typeface="+mn-ea"/>
                <a:cs typeface="+mn-cs"/>
              </a:rPr>
              <a:t> /</a:t>
            </a:r>
            <a:r>
              <a:rPr kumimoji="1" lang="en-US" altLang="ja-JP" sz="1200" kern="1200" dirty="0" err="1" smtClean="0">
                <a:solidFill>
                  <a:schemeClr val="tx1"/>
                </a:solidFill>
                <a:latin typeface="+mn-lt"/>
                <a:ea typeface="+mn-ea"/>
                <a:cs typeface="+mn-cs"/>
              </a:rPr>
              <a:t>MSPGothic</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/Encoding /90msp-RKSJ-H</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DescendantFonts</a:t>
            </a:r>
            <a:r>
              <a:rPr kumimoji="1" lang="en-US" altLang="ja-JP" sz="1200" kern="1200" dirty="0" smtClean="0">
                <a:solidFill>
                  <a:schemeClr val="tx1"/>
                </a:solidFill>
                <a:latin typeface="+mn-lt"/>
                <a:ea typeface="+mn-ea"/>
                <a:cs typeface="+mn-cs"/>
              </a:rPr>
              <a:t> [8 0 R]</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&gt;&gt;</a:t>
            </a:r>
            <a:endParaRPr kumimoji="1" lang="ja-JP" altLang="en-US" sz="1200" kern="1200" dirty="0" smtClean="0">
              <a:solidFill>
                <a:schemeClr val="tx1"/>
              </a:solidFill>
              <a:latin typeface="+mn-lt"/>
              <a:ea typeface="+mn-ea"/>
              <a:cs typeface="+mn-cs"/>
            </a:endParaRPr>
          </a:p>
          <a:p>
            <a:r>
              <a:rPr kumimoji="1" lang="en-US" altLang="ja-JP" sz="1200" kern="1200" dirty="0" err="1" smtClean="0">
                <a:solidFill>
                  <a:schemeClr val="tx1"/>
                </a:solidFill>
                <a:latin typeface="+mn-lt"/>
                <a:ea typeface="+mn-ea"/>
                <a:cs typeface="+mn-cs"/>
              </a:rPr>
              <a:t>endobj</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8 0 </a:t>
            </a:r>
            <a:r>
              <a:rPr kumimoji="1" lang="en-US" altLang="ja-JP" sz="1200" kern="1200" dirty="0" err="1" smtClean="0">
                <a:solidFill>
                  <a:schemeClr val="tx1"/>
                </a:solidFill>
                <a:latin typeface="+mn-lt"/>
                <a:ea typeface="+mn-ea"/>
                <a:cs typeface="+mn-cs"/>
              </a:rPr>
              <a:t>obj</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&lt;&lt;</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/Type /Font</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/Subtype /CIDFontType2</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BaseFont</a:t>
            </a:r>
            <a:r>
              <a:rPr kumimoji="1" lang="en-US" altLang="ja-JP" sz="1200" kern="1200" dirty="0" smtClean="0">
                <a:solidFill>
                  <a:schemeClr val="tx1"/>
                </a:solidFill>
                <a:latin typeface="+mn-lt"/>
                <a:ea typeface="+mn-ea"/>
                <a:cs typeface="+mn-cs"/>
              </a:rPr>
              <a:t> /</a:t>
            </a:r>
            <a:r>
              <a:rPr kumimoji="1" lang="en-US" altLang="ja-JP" sz="1200" kern="1200" dirty="0" err="1" smtClean="0">
                <a:solidFill>
                  <a:schemeClr val="tx1"/>
                </a:solidFill>
                <a:latin typeface="+mn-lt"/>
                <a:ea typeface="+mn-ea"/>
                <a:cs typeface="+mn-cs"/>
              </a:rPr>
              <a:t>MSPGothic</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FontDescriptor</a:t>
            </a:r>
            <a:r>
              <a:rPr kumimoji="1" lang="en-US" altLang="ja-JP" sz="1200" kern="1200" dirty="0" smtClean="0">
                <a:solidFill>
                  <a:schemeClr val="tx1"/>
                </a:solidFill>
                <a:latin typeface="+mn-lt"/>
                <a:ea typeface="+mn-ea"/>
                <a:cs typeface="+mn-cs"/>
              </a:rPr>
              <a:t> 9 0 R</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CIDSystemInfo</a:t>
            </a:r>
            <a:r>
              <a:rPr kumimoji="1" lang="en-US" altLang="ja-JP" sz="1200" kern="1200" dirty="0" smtClean="0">
                <a:solidFill>
                  <a:schemeClr val="tx1"/>
                </a:solidFill>
                <a:latin typeface="+mn-lt"/>
                <a:ea typeface="+mn-ea"/>
                <a:cs typeface="+mn-cs"/>
              </a:rPr>
              <a:t> &lt;&lt; /Registry (Adobe) /Ordering (Japan1) /Supplement 2 &gt;&gt;</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/W 10 0 R</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/DW 1000</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&gt;&gt;</a:t>
            </a:r>
            <a:endParaRPr kumimoji="1" lang="ja-JP" altLang="en-US" sz="1200" kern="1200" dirty="0" smtClean="0">
              <a:solidFill>
                <a:schemeClr val="tx1"/>
              </a:solidFill>
              <a:latin typeface="+mn-lt"/>
              <a:ea typeface="+mn-ea"/>
              <a:cs typeface="+mn-cs"/>
            </a:endParaRPr>
          </a:p>
          <a:p>
            <a:r>
              <a:rPr kumimoji="1" lang="en-US" altLang="ja-JP" sz="1200" kern="1200" dirty="0" err="1" smtClean="0">
                <a:solidFill>
                  <a:schemeClr val="tx1"/>
                </a:solidFill>
                <a:latin typeface="+mn-lt"/>
                <a:ea typeface="+mn-ea"/>
                <a:cs typeface="+mn-cs"/>
              </a:rPr>
              <a:t>endobj</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9 0 </a:t>
            </a:r>
            <a:r>
              <a:rPr kumimoji="1" lang="en-US" altLang="ja-JP" sz="1200" kern="1200" dirty="0" err="1" smtClean="0">
                <a:solidFill>
                  <a:schemeClr val="tx1"/>
                </a:solidFill>
                <a:latin typeface="+mn-lt"/>
                <a:ea typeface="+mn-ea"/>
                <a:cs typeface="+mn-cs"/>
              </a:rPr>
              <a:t>obj</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&lt;&lt;</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/Type /</a:t>
            </a:r>
            <a:r>
              <a:rPr kumimoji="1" lang="en-US" altLang="ja-JP" sz="1200" kern="1200" dirty="0" err="1" smtClean="0">
                <a:solidFill>
                  <a:schemeClr val="tx1"/>
                </a:solidFill>
                <a:latin typeface="+mn-lt"/>
                <a:ea typeface="+mn-ea"/>
                <a:cs typeface="+mn-cs"/>
              </a:rPr>
              <a:t>FontDescriptor</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/Ascent 859</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CapHeight</a:t>
            </a:r>
            <a:r>
              <a:rPr kumimoji="1" lang="en-US" altLang="ja-JP" sz="1200" kern="1200" dirty="0" smtClean="0">
                <a:solidFill>
                  <a:schemeClr val="tx1"/>
                </a:solidFill>
                <a:latin typeface="+mn-lt"/>
                <a:ea typeface="+mn-ea"/>
                <a:cs typeface="+mn-cs"/>
              </a:rPr>
              <a:t> 859</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/Descent -141</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/Flags 6</a:t>
            </a:r>
            <a:endParaRPr kumimoji="1" lang="ja-JP" altLang="en-US" sz="1200" kern="1200" dirty="0" smtClean="0">
              <a:solidFill>
                <a:schemeClr val="tx1"/>
              </a:solidFill>
              <a:latin typeface="+mn-lt"/>
              <a:ea typeface="+mn-ea"/>
              <a:cs typeface="+mn-cs"/>
            </a:endParaRPr>
          </a:p>
          <a:p>
            <a:r>
              <a:rPr kumimoji="1" lang="fr-FR" altLang="ja-JP" sz="1200" kern="1200" dirty="0" smtClean="0">
                <a:solidFill>
                  <a:schemeClr val="tx1"/>
                </a:solidFill>
                <a:latin typeface="+mn-lt"/>
                <a:ea typeface="+mn-ea"/>
                <a:cs typeface="+mn-cs"/>
              </a:rPr>
              <a:t>/FontBBox [-100 -141 842 1000]</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FontName</a:t>
            </a:r>
            <a:r>
              <a:rPr kumimoji="1" lang="en-US" altLang="ja-JP" sz="1200" kern="1200" dirty="0" smtClean="0">
                <a:solidFill>
                  <a:schemeClr val="tx1"/>
                </a:solidFill>
                <a:latin typeface="+mn-lt"/>
                <a:ea typeface="+mn-ea"/>
                <a:cs typeface="+mn-cs"/>
              </a:rPr>
              <a:t> /</a:t>
            </a:r>
            <a:r>
              <a:rPr kumimoji="1" lang="en-US" altLang="ja-JP" sz="1200" kern="1200" dirty="0" err="1" smtClean="0">
                <a:solidFill>
                  <a:schemeClr val="tx1"/>
                </a:solidFill>
                <a:latin typeface="+mn-lt"/>
                <a:ea typeface="+mn-ea"/>
                <a:cs typeface="+mn-cs"/>
              </a:rPr>
              <a:t>MSPGothic</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ItalicAngle</a:t>
            </a:r>
            <a:r>
              <a:rPr kumimoji="1" lang="en-US" altLang="ja-JP" sz="1200" kern="1200" dirty="0" smtClean="0">
                <a:solidFill>
                  <a:schemeClr val="tx1"/>
                </a:solidFill>
                <a:latin typeface="+mn-lt"/>
                <a:ea typeface="+mn-ea"/>
                <a:cs typeface="+mn-cs"/>
              </a:rPr>
              <a:t> 0</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StemV</a:t>
            </a:r>
            <a:r>
              <a:rPr kumimoji="1" lang="en-US" altLang="ja-JP" sz="1200" kern="1200" dirty="0" smtClean="0">
                <a:solidFill>
                  <a:schemeClr val="tx1"/>
                </a:solidFill>
                <a:latin typeface="+mn-lt"/>
                <a:ea typeface="+mn-ea"/>
                <a:cs typeface="+mn-cs"/>
              </a:rPr>
              <a:t> 76</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XHeight</a:t>
            </a:r>
            <a:r>
              <a:rPr kumimoji="1" lang="en-US" altLang="ja-JP" sz="1200" kern="1200" dirty="0" smtClean="0">
                <a:solidFill>
                  <a:schemeClr val="tx1"/>
                </a:solidFill>
                <a:latin typeface="+mn-lt"/>
                <a:ea typeface="+mn-ea"/>
                <a:cs typeface="+mn-cs"/>
              </a:rPr>
              <a:t> 430</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StemH</a:t>
            </a:r>
            <a:r>
              <a:rPr kumimoji="1" lang="en-US" altLang="ja-JP" sz="1200" kern="1200" dirty="0" smtClean="0">
                <a:solidFill>
                  <a:schemeClr val="tx1"/>
                </a:solidFill>
                <a:latin typeface="+mn-lt"/>
                <a:ea typeface="+mn-ea"/>
                <a:cs typeface="+mn-cs"/>
              </a:rPr>
              <a:t> 76</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MissingWidth</a:t>
            </a:r>
            <a:r>
              <a:rPr kumimoji="1" lang="en-US" altLang="ja-JP" sz="1200" kern="1200" dirty="0" smtClean="0">
                <a:solidFill>
                  <a:schemeClr val="tx1"/>
                </a:solidFill>
                <a:latin typeface="+mn-lt"/>
                <a:ea typeface="+mn-ea"/>
                <a:cs typeface="+mn-cs"/>
              </a:rPr>
              <a:t> 418</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MaxWidth</a:t>
            </a:r>
            <a:r>
              <a:rPr kumimoji="1" lang="en-US" altLang="ja-JP" sz="1200" kern="1200" dirty="0" smtClean="0">
                <a:solidFill>
                  <a:schemeClr val="tx1"/>
                </a:solidFill>
                <a:latin typeface="+mn-lt"/>
                <a:ea typeface="+mn-ea"/>
                <a:cs typeface="+mn-cs"/>
              </a:rPr>
              <a:t> 742</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a:t>
            </a:r>
            <a:r>
              <a:rPr kumimoji="1" lang="en-US" altLang="ja-JP" sz="1200" kern="1200" dirty="0" err="1" smtClean="0">
                <a:solidFill>
                  <a:schemeClr val="tx1"/>
                </a:solidFill>
                <a:latin typeface="+mn-lt"/>
                <a:ea typeface="+mn-ea"/>
                <a:cs typeface="+mn-cs"/>
              </a:rPr>
              <a:t>AvgWidth</a:t>
            </a:r>
            <a:r>
              <a:rPr kumimoji="1" lang="en-US" altLang="ja-JP" sz="1200" kern="1200" dirty="0" smtClean="0">
                <a:solidFill>
                  <a:schemeClr val="tx1"/>
                </a:solidFill>
                <a:latin typeface="+mn-lt"/>
                <a:ea typeface="+mn-ea"/>
                <a:cs typeface="+mn-cs"/>
              </a:rPr>
              <a:t> 418</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/Style &lt;&lt;/</a:t>
            </a:r>
            <a:r>
              <a:rPr kumimoji="1" lang="en-US" altLang="ja-JP" sz="1200" kern="1200" dirty="0" err="1" smtClean="0">
                <a:solidFill>
                  <a:schemeClr val="tx1"/>
                </a:solidFill>
                <a:latin typeface="+mn-lt"/>
                <a:ea typeface="+mn-ea"/>
                <a:cs typeface="+mn-cs"/>
              </a:rPr>
              <a:t>Panose</a:t>
            </a:r>
            <a:r>
              <a:rPr kumimoji="1" lang="en-US" altLang="ja-JP" sz="1200" kern="1200" dirty="0" smtClean="0">
                <a:solidFill>
                  <a:schemeClr val="tx1"/>
                </a:solidFill>
                <a:latin typeface="+mn-lt"/>
                <a:ea typeface="+mn-ea"/>
                <a:cs typeface="+mn-cs"/>
              </a:rPr>
              <a:t> &lt;000000000000000000000000&gt; &gt;&gt;</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&gt;&gt;</a:t>
            </a:r>
            <a:endParaRPr kumimoji="1" lang="ja-JP" altLang="en-US" sz="1200" kern="1200" dirty="0" smtClean="0">
              <a:solidFill>
                <a:schemeClr val="tx1"/>
              </a:solidFill>
              <a:latin typeface="+mn-lt"/>
              <a:ea typeface="+mn-ea"/>
              <a:cs typeface="+mn-cs"/>
            </a:endParaRPr>
          </a:p>
          <a:p>
            <a:r>
              <a:rPr kumimoji="1" lang="en-US" altLang="ja-JP" sz="1200" kern="1200" dirty="0" err="1" smtClean="0">
                <a:solidFill>
                  <a:schemeClr val="tx1"/>
                </a:solidFill>
                <a:latin typeface="+mn-lt"/>
                <a:ea typeface="+mn-ea"/>
                <a:cs typeface="+mn-cs"/>
              </a:rPr>
              <a:t>endobj</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10 0 </a:t>
            </a:r>
            <a:r>
              <a:rPr kumimoji="1" lang="en-US" altLang="ja-JP" sz="1200" kern="1200" dirty="0" err="1" smtClean="0">
                <a:solidFill>
                  <a:schemeClr val="tx1"/>
                </a:solidFill>
                <a:latin typeface="+mn-lt"/>
                <a:ea typeface="+mn-ea"/>
                <a:cs typeface="+mn-cs"/>
              </a:rPr>
              <a:t>obj</a:t>
            </a:r>
            <a:endParaRPr kumimoji="1" lang="ja-JP" altLang="en-US" sz="1200" kern="1200" dirty="0" smtClean="0">
              <a:solidFill>
                <a:schemeClr val="tx1"/>
              </a:solidFill>
              <a:latin typeface="+mn-lt"/>
              <a:ea typeface="+mn-ea"/>
              <a:cs typeface="+mn-cs"/>
            </a:endParaRPr>
          </a:p>
          <a:p>
            <a:r>
              <a:rPr kumimoji="1" lang="en-US" altLang="ja-JP" sz="1200" kern="1200" dirty="0" smtClean="0">
                <a:solidFill>
                  <a:schemeClr val="tx1"/>
                </a:solidFill>
                <a:latin typeface="+mn-lt"/>
                <a:ea typeface="+mn-ea"/>
                <a:cs typeface="+mn-cs"/>
              </a:rPr>
              <a:t>[1 [304 218] 3 6 500 7 [593 203 304 304 500 500 203 500 203] 16 26 500 27 28 203 29 31 500 32 [453 667 632 636 664 648 566 550 679 640 246 542 597 539 742 640 707 617 707 625 601 589 640 632 742 601 589 566 335 504 335 414 304 414 476 496 500 496 500 304 460 500 210 218 460 210 734 500 507 496 496 347 460 351 500 476 648 460 476 457] 92 94 234 95 [420] 327 331 441 332 [546 523 445 480 468 515 523 503 437 500 640 617 566 625 597 636 562 652 539 621 523 664 589 636 644 554 527] 359 361 601 362 [460 644 597 578 648 492 636 515 546 613 640 605 453 660 507 609 664 640 519 558 511 656 566 558 589 562 250 230] 633 637 664 638 640 500 641 642 1000 643 648 500 649 650 1000 651 652 746 653 [734 699] 655 659 1000 660 [960 1000 500] 663 669 1000 670 691 500 692 775 1000 776 778 500 779 [1000] 780 789 683 790 [714 777 742 757 710 632 773 769 273 605 753 628 933 769 804 710 804 757 742 617 769 714 980 652 648 648 574 601 562 601 562 296 578 621 250 250 593 250 937 621 605 605 601 378 570 335 621 511 777 519 496 507 746</a:t>
            </a:r>
            <a:r>
              <a:rPr kumimoji="1" lang="ja-JP" altLang="en-US" sz="1200" kern="1200" dirty="0" smtClean="0">
                <a:solidFill>
                  <a:schemeClr val="tx1"/>
                </a:solidFill>
                <a:latin typeface="+mn-lt"/>
                <a:ea typeface="+mn-ea"/>
                <a:cs typeface="+mn-cs"/>
              </a:rPr>
              <a:t> </a:t>
            </a:r>
            <a:r>
              <a:rPr kumimoji="1" lang="en-US" altLang="ja-JP" sz="1200" kern="1200" dirty="0" smtClean="0">
                <a:solidFill>
                  <a:schemeClr val="tx1"/>
                </a:solidFill>
                <a:latin typeface="+mn-lt"/>
                <a:ea typeface="+mn-ea"/>
                <a:cs typeface="+mn-cs"/>
              </a:rPr>
              <a:t>941 804 945 601 707 750 902 804 945 1000 1000 843 902 589 816 945 980 796 894 765 882 765 765 960 980 1000 1000 921 960 921 921 863 902 804 953 957 902 902 765 882 902 941] 885 890 1000 891 893 960 894 902 1000 903 [890 1000 980 980 804 843 1000 843 980 726 863 804 746 863 1000 843 863] 920 922 1000 923 [855 960 757 898 652 824 753 941 742 894 808 933 824 921 960 964 804 941 929 960 796 890 1000 1000 898 898 902 964 914 980 804 882 765 921 910 960 734 863 921 886 960 648 707 941 910 824 929 707] 971 973 1000 974 [765 863 863 804 882 882] 980 982 945 983 [921 953 953 902 667 976 718 898 804 980 812 960 628 726 808 746 1000 851 863 765 941 1000 1000 804 863 960 726 777] ]</a:t>
            </a:r>
            <a:endParaRPr kumimoji="1" lang="ja-JP" altLang="en-US" sz="1200" kern="1200" dirty="0" smtClean="0">
              <a:solidFill>
                <a:schemeClr val="tx1"/>
              </a:solidFill>
              <a:latin typeface="+mn-lt"/>
              <a:ea typeface="+mn-ea"/>
              <a:cs typeface="+mn-cs"/>
            </a:endParaRPr>
          </a:p>
          <a:p>
            <a:r>
              <a:rPr kumimoji="1" lang="en-US" altLang="ja-JP" sz="1200" kern="1200" dirty="0" err="1" smtClean="0">
                <a:solidFill>
                  <a:schemeClr val="tx1"/>
                </a:solidFill>
                <a:latin typeface="+mn-lt"/>
                <a:ea typeface="+mn-ea"/>
                <a:cs typeface="+mn-cs"/>
              </a:rPr>
              <a:t>endobj</a:t>
            </a:r>
            <a:endParaRPr kumimoji="1" lang="ja-JP" altLang="en-US" sz="1200" kern="1200" dirty="0" smtClean="0">
              <a:solidFill>
                <a:schemeClr val="tx1"/>
              </a:solidFill>
              <a:latin typeface="+mn-lt"/>
              <a:ea typeface="+mn-ea"/>
              <a:cs typeface="+mn-cs"/>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3</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ご紹介しきれなかったこと。</a:t>
            </a:r>
            <a:endParaRPr kumimoji="1" lang="en-US" altLang="ja-JP" dirty="0" smtClean="0"/>
          </a:p>
          <a:p>
            <a:r>
              <a:rPr kumimoji="1" lang="ja-JP" altLang="en-US" dirty="0" smtClean="0"/>
              <a:t>画像の埋め込み、塗りつぶしパターン・シェーディングとか。</a:t>
            </a:r>
            <a:endParaRPr kumimoji="1" lang="en-US" altLang="ja-JP" dirty="0" smtClean="0"/>
          </a:p>
          <a:p>
            <a:r>
              <a:rPr kumimoji="1" lang="ja-JP" altLang="en-US" dirty="0" smtClean="0"/>
              <a:t>暗号化とか、圧縮とか、線形化とか。</a:t>
            </a:r>
            <a:endParaRPr kumimoji="1" lang="en-US" altLang="ja-JP" dirty="0" smtClean="0"/>
          </a:p>
          <a:p>
            <a:r>
              <a:rPr kumimoji="1" lang="ja-JP" altLang="en-US" dirty="0" smtClean="0"/>
              <a:t>しおり、注釈、文書情報もやってません。</a:t>
            </a:r>
            <a:endParaRPr kumimoji="1" lang="en-US" altLang="ja-JP" dirty="0" smtClean="0"/>
          </a:p>
          <a:p>
            <a:r>
              <a:rPr kumimoji="1" lang="ja-JP" altLang="en-US" dirty="0" smtClean="0"/>
              <a:t>フォントなんてあと</a:t>
            </a:r>
            <a:r>
              <a:rPr kumimoji="1" lang="en-US" altLang="ja-JP" dirty="0" smtClean="0"/>
              <a:t>30</a:t>
            </a:r>
            <a:r>
              <a:rPr kumimoji="1" lang="ja-JP" altLang="en-US" dirty="0" smtClean="0"/>
              <a:t>枚以上スライド必要です。</a:t>
            </a:r>
            <a:endParaRPr kumimoji="1" lang="en-US" altLang="ja-JP" dirty="0" smtClean="0"/>
          </a:p>
          <a:p>
            <a:r>
              <a:rPr kumimoji="1" lang="ja-JP" altLang="en-US" dirty="0" smtClean="0"/>
              <a:t>あと、私の知らない新機能とか、山ほど（笑）</a:t>
            </a:r>
            <a:endParaRPr kumimoji="1" lang="en-US" altLang="ja-JP" dirty="0" smtClean="0"/>
          </a:p>
          <a:p>
            <a:r>
              <a:rPr kumimoji="1" lang="ja-JP" altLang="en-US" smtClean="0"/>
              <a:t>私が、</a:t>
            </a:r>
            <a:r>
              <a:rPr kumimoji="1" lang="en-US" altLang="ja-JP" smtClean="0"/>
              <a:t>PowerPoint</a:t>
            </a:r>
            <a:r>
              <a:rPr kumimoji="1" lang="ja-JP" altLang="en-US" dirty="0" smtClean="0"/>
              <a:t>を知らないことがわかりました（笑）</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30</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＞プログラマなら一度は</a:t>
            </a:r>
            <a:r>
              <a:rPr kumimoji="1" lang="en-US" altLang="ja-JP" dirty="0" smtClean="0"/>
              <a:t>PDF</a:t>
            </a:r>
            <a:r>
              <a:rPr kumimoji="1" lang="ja-JP" altLang="en-US" dirty="0" smtClean="0"/>
              <a:t>の内部を解析してみたいと思いませんか！</a:t>
            </a:r>
            <a:endParaRPr kumimoji="1" lang="en-US" altLang="ja-JP" dirty="0" smtClean="0"/>
          </a:p>
          <a:p>
            <a:endParaRPr kumimoji="1" lang="en-US" altLang="ja-JP" dirty="0" smtClean="0"/>
          </a:p>
          <a:p>
            <a:r>
              <a:rPr kumimoji="1" lang="en-US" altLang="ja-JP" dirty="0" smtClean="0"/>
              <a:t>…</a:t>
            </a:r>
          </a:p>
          <a:p>
            <a:endParaRPr kumimoji="1" lang="en-US" altLang="ja-JP" dirty="0" smtClean="0"/>
          </a:p>
          <a:p>
            <a:r>
              <a:rPr kumimoji="1" lang="ja-JP" altLang="en-US" dirty="0" smtClean="0"/>
              <a:t>思わないか</a:t>
            </a:r>
            <a:r>
              <a:rPr kumimoji="1" lang="en-US" altLang="ja-JP" dirty="0" smtClean="0"/>
              <a:t>…</a:t>
            </a:r>
            <a:r>
              <a:rPr kumimoji="1" lang="en-US" altLang="ja-JP" dirty="0" err="1" smtClean="0"/>
              <a:t>orz</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70000" lnSpcReduction="20000"/>
          </a:bodyPr>
          <a:lstStyle/>
          <a:p>
            <a:r>
              <a:rPr kumimoji="1" lang="ja-JP" altLang="en-US" sz="1200" b="0" i="0" u="none" strike="noStrike" kern="1200" dirty="0" smtClean="0">
                <a:solidFill>
                  <a:schemeClr val="tx1"/>
                </a:solidFill>
                <a:latin typeface="+mn-lt"/>
                <a:ea typeface="+mn-ea"/>
                <a:cs typeface="+mn-cs"/>
              </a:rPr>
              <a:t>最小限の</a:t>
            </a:r>
            <a:r>
              <a:rPr kumimoji="1" lang="en-US" altLang="ja-JP" sz="1200" b="0" i="0" u="none" strike="noStrike" kern="1200" dirty="0" smtClean="0">
                <a:solidFill>
                  <a:schemeClr val="tx1"/>
                </a:solidFill>
                <a:latin typeface="+mn-lt"/>
                <a:ea typeface="+mn-ea"/>
                <a:cs typeface="+mn-cs"/>
              </a:rPr>
              <a:t>PDF</a:t>
            </a:r>
            <a:r>
              <a:rPr kumimoji="1" lang="ja-JP" altLang="en-US" sz="1200" b="0" i="0" u="none" strike="noStrike" kern="1200" dirty="0" smtClean="0">
                <a:solidFill>
                  <a:schemeClr val="tx1"/>
                </a:solidFill>
                <a:latin typeface="+mn-lt"/>
                <a:ea typeface="+mn-ea"/>
                <a:cs typeface="+mn-cs"/>
              </a:rPr>
              <a:t>の例</a:t>
            </a:r>
            <a:endParaRPr kumimoji="1" lang="en-US" altLang="ja-JP" sz="1200" b="0" i="0" u="none" strike="noStrike" kern="1200" dirty="0" smtClean="0">
              <a:solidFill>
                <a:schemeClr val="tx1"/>
              </a:solidFill>
              <a:latin typeface="+mn-lt"/>
              <a:ea typeface="+mn-ea"/>
              <a:cs typeface="+mn-cs"/>
            </a:endParaRPr>
          </a:p>
          <a:p>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%PDF-1.4</a:t>
            </a:r>
          </a:p>
          <a:p>
            <a:r>
              <a:rPr kumimoji="1" lang="en-US" sz="1200" b="0" i="0" u="none" strike="noStrike" kern="1200" dirty="0" smtClean="0">
                <a:solidFill>
                  <a:schemeClr val="tx1"/>
                </a:solidFill>
                <a:latin typeface="+mn-lt"/>
                <a:ea typeface="+mn-ea"/>
                <a:cs typeface="+mn-cs"/>
              </a:rPr>
              <a:t>1 0 </a:t>
            </a:r>
            <a:r>
              <a:rPr kumimoji="1" lang="en-US" sz="1200" b="0" i="0" u="none" strike="noStrike" kern="1200" dirty="0" err="1" smtClean="0">
                <a:solidFill>
                  <a:schemeClr val="tx1"/>
                </a:solidFill>
                <a:latin typeface="+mn-lt"/>
                <a:ea typeface="+mn-ea"/>
                <a:cs typeface="+mn-cs"/>
              </a:rPr>
              <a:t>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&lt;&lt;/Type /Catalog</a:t>
            </a:r>
          </a:p>
          <a:p>
            <a:r>
              <a:rPr kumimoji="1" lang="en-US" sz="1200" b="0" i="0" u="none" strike="noStrike" kern="1200" dirty="0" smtClean="0">
                <a:solidFill>
                  <a:schemeClr val="tx1"/>
                </a:solidFill>
                <a:latin typeface="+mn-lt"/>
                <a:ea typeface="+mn-ea"/>
                <a:cs typeface="+mn-cs"/>
              </a:rPr>
              <a:t>/Pages 2 0 R</a:t>
            </a:r>
          </a:p>
          <a:p>
            <a:r>
              <a:rPr kumimoji="1" lang="en-US" sz="1200" b="0" i="0" u="none" strike="noStrike" kern="1200" dirty="0" smtClean="0">
                <a:solidFill>
                  <a:schemeClr val="tx1"/>
                </a:solidFill>
                <a:latin typeface="+mn-lt"/>
                <a:ea typeface="+mn-ea"/>
                <a:cs typeface="+mn-cs"/>
              </a:rPr>
              <a:t>&gt;&gt;</a:t>
            </a:r>
          </a:p>
          <a:p>
            <a:r>
              <a:rPr kumimoji="1" lang="en-US" sz="1200" b="0" i="0" u="none" strike="noStrike" kern="1200" dirty="0" err="1" smtClean="0">
                <a:solidFill>
                  <a:schemeClr val="tx1"/>
                </a:solidFill>
                <a:latin typeface="+mn-lt"/>
                <a:ea typeface="+mn-ea"/>
                <a:cs typeface="+mn-cs"/>
              </a:rPr>
              <a:t>endobj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2 0 </a:t>
            </a:r>
            <a:r>
              <a:rPr kumimoji="1" lang="en-US" sz="1200" b="0" i="0" u="none" strike="noStrike" kern="1200" dirty="0" err="1" smtClean="0">
                <a:solidFill>
                  <a:schemeClr val="tx1"/>
                </a:solidFill>
                <a:latin typeface="+mn-lt"/>
                <a:ea typeface="+mn-ea"/>
                <a:cs typeface="+mn-cs"/>
              </a:rPr>
              <a:t>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&lt;&lt;/Type /Pages</a:t>
            </a:r>
          </a:p>
          <a:p>
            <a:r>
              <a:rPr kumimoji="1" lang="en-US" sz="1200" b="0" i="0" u="none" strike="noStrike" kern="1200" dirty="0" smtClean="0">
                <a:solidFill>
                  <a:schemeClr val="tx1"/>
                </a:solidFill>
                <a:latin typeface="+mn-lt"/>
                <a:ea typeface="+mn-ea"/>
                <a:cs typeface="+mn-cs"/>
              </a:rPr>
              <a:t>/Kids [3 0 R]</a:t>
            </a:r>
          </a:p>
          <a:p>
            <a:r>
              <a:rPr kumimoji="1" lang="en-US" sz="1200" b="0" i="0" u="none" strike="noStrike" kern="1200" dirty="0" smtClean="0">
                <a:solidFill>
                  <a:schemeClr val="tx1"/>
                </a:solidFill>
                <a:latin typeface="+mn-lt"/>
                <a:ea typeface="+mn-ea"/>
                <a:cs typeface="+mn-cs"/>
              </a:rPr>
              <a:t>/Count 1</a:t>
            </a:r>
          </a:p>
          <a:p>
            <a:r>
              <a:rPr kumimoji="1" lang="en-US" sz="1200" b="0" i="0" u="none" strike="noStrike" kern="1200" dirty="0" smtClean="0">
                <a:solidFill>
                  <a:schemeClr val="tx1"/>
                </a:solidFill>
                <a:latin typeface="+mn-lt"/>
                <a:ea typeface="+mn-ea"/>
                <a:cs typeface="+mn-cs"/>
              </a:rPr>
              <a:t>&gt;&gt;</a:t>
            </a:r>
          </a:p>
          <a:p>
            <a:r>
              <a:rPr kumimoji="1" lang="en-US" sz="1200" b="0" i="0" u="none" strike="noStrike" kern="1200" dirty="0" err="1" smtClean="0">
                <a:solidFill>
                  <a:schemeClr val="tx1"/>
                </a:solidFill>
                <a:latin typeface="+mn-lt"/>
                <a:ea typeface="+mn-ea"/>
                <a:cs typeface="+mn-cs"/>
              </a:rPr>
              <a:t>endobj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3 0 </a:t>
            </a:r>
            <a:r>
              <a:rPr kumimoji="1" lang="en-US" sz="1200" b="0" i="0" u="none" strike="noStrike" kern="1200" dirty="0" err="1" smtClean="0">
                <a:solidFill>
                  <a:schemeClr val="tx1"/>
                </a:solidFill>
                <a:latin typeface="+mn-lt"/>
                <a:ea typeface="+mn-ea"/>
                <a:cs typeface="+mn-cs"/>
              </a:rPr>
              <a:t>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&lt;&lt;/Type /Page</a:t>
            </a:r>
          </a:p>
          <a:p>
            <a:r>
              <a:rPr kumimoji="1" lang="en-US" sz="1200" b="0" i="0" u="none" strike="noStrike" kern="1200" dirty="0" smtClean="0">
                <a:solidFill>
                  <a:schemeClr val="tx1"/>
                </a:solidFill>
                <a:latin typeface="+mn-lt"/>
                <a:ea typeface="+mn-ea"/>
                <a:cs typeface="+mn-cs"/>
              </a:rPr>
              <a:t>/Parent 2 0 R</a:t>
            </a:r>
          </a:p>
          <a:p>
            <a:r>
              <a:rPr kumimoji="1" lang="en-US" sz="1200" b="0" i="0" u="none" strike="noStrike" kern="1200" dirty="0" smtClean="0">
                <a:solidFill>
                  <a:schemeClr val="tx1"/>
                </a:solidFill>
                <a:latin typeface="+mn-lt"/>
                <a:ea typeface="+mn-ea"/>
                <a:cs typeface="+mn-cs"/>
              </a:rPr>
              <a:t>/</a:t>
            </a:r>
            <a:r>
              <a:rPr kumimoji="1" lang="en-US" sz="1200" b="0" i="0" u="none" strike="noStrike" kern="1200" dirty="0" err="1" smtClean="0">
                <a:solidFill>
                  <a:schemeClr val="tx1"/>
                </a:solidFill>
                <a:latin typeface="+mn-lt"/>
                <a:ea typeface="+mn-ea"/>
                <a:cs typeface="+mn-cs"/>
              </a:rPr>
              <a:t>MediaBox</a:t>
            </a:r>
            <a:r>
              <a:rPr kumimoji="1" lang="en-US" sz="1200" b="0" i="0" u="none" strike="noStrike" kern="1200" dirty="0" smtClean="0">
                <a:solidFill>
                  <a:schemeClr val="tx1"/>
                </a:solidFill>
                <a:latin typeface="+mn-lt"/>
                <a:ea typeface="+mn-ea"/>
                <a:cs typeface="+mn-cs"/>
              </a:rPr>
              <a:t> [0 0 612 792 ]</a:t>
            </a:r>
          </a:p>
          <a:p>
            <a:r>
              <a:rPr kumimoji="1" lang="en-US" sz="1200" b="0" i="0" u="none" strike="noStrike" kern="1200" dirty="0" smtClean="0">
                <a:solidFill>
                  <a:schemeClr val="tx1"/>
                </a:solidFill>
                <a:latin typeface="+mn-lt"/>
                <a:ea typeface="+mn-ea"/>
                <a:cs typeface="+mn-cs"/>
              </a:rPr>
              <a:t>/Contents 4 0 R</a:t>
            </a:r>
          </a:p>
          <a:p>
            <a:r>
              <a:rPr kumimoji="1" lang="en-US" sz="1200" b="0" i="0" u="none" strike="noStrike" kern="1200" dirty="0" smtClean="0">
                <a:solidFill>
                  <a:schemeClr val="tx1"/>
                </a:solidFill>
                <a:latin typeface="+mn-lt"/>
                <a:ea typeface="+mn-ea"/>
                <a:cs typeface="+mn-cs"/>
              </a:rPr>
              <a:t>/Resources &lt;&lt;/</a:t>
            </a:r>
            <a:r>
              <a:rPr kumimoji="1" lang="en-US" sz="1200" b="0" i="0" u="none" strike="noStrike" kern="1200" dirty="0" err="1" smtClean="0">
                <a:solidFill>
                  <a:schemeClr val="tx1"/>
                </a:solidFill>
                <a:latin typeface="+mn-lt"/>
                <a:ea typeface="+mn-ea"/>
                <a:cs typeface="+mn-cs"/>
              </a:rPr>
              <a:t>ProcSet</a:t>
            </a:r>
            <a:r>
              <a:rPr kumimoji="1" lang="en-US" sz="1200" b="0" i="0" u="none" strike="noStrike" kern="1200" dirty="0" smtClean="0">
                <a:solidFill>
                  <a:schemeClr val="tx1"/>
                </a:solidFill>
                <a:latin typeface="+mn-lt"/>
                <a:ea typeface="+mn-ea"/>
                <a:cs typeface="+mn-cs"/>
              </a:rPr>
              <a:t> 5 0 R &gt;&gt;</a:t>
            </a:r>
          </a:p>
          <a:p>
            <a:r>
              <a:rPr kumimoji="1" lang="en-US" sz="1200" b="0" i="0" u="none" strike="noStrike" kern="1200" dirty="0" smtClean="0">
                <a:solidFill>
                  <a:schemeClr val="tx1"/>
                </a:solidFill>
                <a:latin typeface="+mn-lt"/>
                <a:ea typeface="+mn-ea"/>
                <a:cs typeface="+mn-cs"/>
              </a:rPr>
              <a:t>&gt;&gt;</a:t>
            </a:r>
          </a:p>
          <a:p>
            <a:r>
              <a:rPr kumimoji="1" lang="en-US" sz="1200" b="0" i="0" u="none" strike="noStrike" kern="1200" dirty="0" err="1" smtClean="0">
                <a:solidFill>
                  <a:schemeClr val="tx1"/>
                </a:solidFill>
                <a:latin typeface="+mn-lt"/>
                <a:ea typeface="+mn-ea"/>
                <a:cs typeface="+mn-cs"/>
              </a:rPr>
              <a:t>endobj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4 0 </a:t>
            </a:r>
            <a:r>
              <a:rPr kumimoji="1" lang="en-US" sz="1200" b="0" i="0" u="none" strike="noStrike" kern="1200" dirty="0" err="1" smtClean="0">
                <a:solidFill>
                  <a:schemeClr val="tx1"/>
                </a:solidFill>
                <a:latin typeface="+mn-lt"/>
                <a:ea typeface="+mn-ea"/>
                <a:cs typeface="+mn-cs"/>
              </a:rPr>
              <a:t>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&lt;&lt;/Length 0 &gt;&gt;</a:t>
            </a:r>
          </a:p>
          <a:p>
            <a:r>
              <a:rPr kumimoji="1" lang="en-US" sz="1200" b="0" i="0" u="none" strike="noStrike" kern="1200" dirty="0" smtClean="0">
                <a:solidFill>
                  <a:schemeClr val="tx1"/>
                </a:solidFill>
                <a:latin typeface="+mn-lt"/>
                <a:ea typeface="+mn-ea"/>
                <a:cs typeface="+mn-cs"/>
              </a:rPr>
              <a:t>stream</a:t>
            </a:r>
          </a:p>
          <a:p>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err="1" smtClean="0">
                <a:solidFill>
                  <a:schemeClr val="tx1"/>
                </a:solidFill>
                <a:latin typeface="+mn-lt"/>
                <a:ea typeface="+mn-ea"/>
                <a:cs typeface="+mn-cs"/>
              </a:rPr>
              <a:t>endstream</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err="1" smtClean="0">
                <a:solidFill>
                  <a:schemeClr val="tx1"/>
                </a:solidFill>
                <a:latin typeface="+mn-lt"/>
                <a:ea typeface="+mn-ea"/>
                <a:cs typeface="+mn-cs"/>
              </a:rPr>
              <a:t>endobj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5 0 </a:t>
            </a:r>
            <a:r>
              <a:rPr kumimoji="1" lang="en-US" sz="1200" b="0" i="0" u="none" strike="noStrike" kern="1200" dirty="0" err="1" smtClean="0">
                <a:solidFill>
                  <a:schemeClr val="tx1"/>
                </a:solidFill>
                <a:latin typeface="+mn-lt"/>
                <a:ea typeface="+mn-ea"/>
                <a:cs typeface="+mn-cs"/>
              </a:rPr>
              <a:t>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[/PDF ]</a:t>
            </a:r>
          </a:p>
          <a:p>
            <a:r>
              <a:rPr kumimoji="1" lang="en-US" sz="1200" b="0" i="0" u="none" strike="noStrike" kern="1200" dirty="0" err="1" smtClean="0">
                <a:solidFill>
                  <a:schemeClr val="tx1"/>
                </a:solidFill>
                <a:latin typeface="+mn-lt"/>
                <a:ea typeface="+mn-ea"/>
                <a:cs typeface="+mn-cs"/>
              </a:rPr>
              <a:t>endobj</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err="1" smtClean="0">
                <a:solidFill>
                  <a:schemeClr val="tx1"/>
                </a:solidFill>
                <a:latin typeface="+mn-lt"/>
                <a:ea typeface="+mn-ea"/>
                <a:cs typeface="+mn-cs"/>
              </a:rPr>
              <a:t>xref</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0 6</a:t>
            </a:r>
          </a:p>
          <a:p>
            <a:r>
              <a:rPr kumimoji="1" lang="en-US" sz="1200" b="0" i="0" u="none" strike="noStrike" kern="1200" dirty="0" smtClean="0">
                <a:solidFill>
                  <a:schemeClr val="tx1"/>
                </a:solidFill>
                <a:latin typeface="+mn-lt"/>
                <a:ea typeface="+mn-ea"/>
                <a:cs typeface="+mn-cs"/>
              </a:rPr>
              <a:t>0000000000 65535 f</a:t>
            </a:r>
          </a:p>
          <a:p>
            <a:r>
              <a:rPr kumimoji="1" lang="en-US" sz="1200" b="0" i="0" u="none" strike="noStrike" kern="1200" dirty="0" smtClean="0">
                <a:solidFill>
                  <a:schemeClr val="tx1"/>
                </a:solidFill>
                <a:latin typeface="+mn-lt"/>
                <a:ea typeface="+mn-ea"/>
                <a:cs typeface="+mn-cs"/>
              </a:rPr>
              <a:t>0000000010 00000 n</a:t>
            </a:r>
          </a:p>
          <a:p>
            <a:r>
              <a:rPr kumimoji="1" lang="en-US" sz="1200" b="0" i="0" u="none" strike="noStrike" kern="1200" dirty="0" smtClean="0">
                <a:solidFill>
                  <a:schemeClr val="tx1"/>
                </a:solidFill>
                <a:latin typeface="+mn-lt"/>
                <a:ea typeface="+mn-ea"/>
                <a:cs typeface="+mn-cs"/>
              </a:rPr>
              <a:t>0000000063 00000 n</a:t>
            </a:r>
          </a:p>
          <a:p>
            <a:r>
              <a:rPr kumimoji="1" lang="en-US" sz="1200" b="0" i="0" u="none" strike="noStrike" kern="1200" dirty="0" smtClean="0">
                <a:solidFill>
                  <a:schemeClr val="tx1"/>
                </a:solidFill>
                <a:latin typeface="+mn-lt"/>
                <a:ea typeface="+mn-ea"/>
                <a:cs typeface="+mn-cs"/>
              </a:rPr>
              <a:t>0000000125 00000 n</a:t>
            </a:r>
          </a:p>
          <a:p>
            <a:r>
              <a:rPr kumimoji="1" lang="en-US" sz="1200" b="0" i="0" u="none" strike="noStrike" kern="1200" dirty="0" smtClean="0">
                <a:solidFill>
                  <a:schemeClr val="tx1"/>
                </a:solidFill>
                <a:latin typeface="+mn-lt"/>
                <a:ea typeface="+mn-ea"/>
                <a:cs typeface="+mn-cs"/>
              </a:rPr>
              <a:t>0000000251 00000 n</a:t>
            </a:r>
          </a:p>
          <a:p>
            <a:r>
              <a:rPr kumimoji="1" lang="en-US" sz="1200" b="0" i="0" u="none" strike="noStrike" kern="1200" dirty="0" smtClean="0">
                <a:solidFill>
                  <a:schemeClr val="tx1"/>
                </a:solidFill>
                <a:latin typeface="+mn-lt"/>
                <a:ea typeface="+mn-ea"/>
                <a:cs typeface="+mn-cs"/>
              </a:rPr>
              <a:t>0000000305 00000 n</a:t>
            </a:r>
          </a:p>
          <a:p>
            <a:r>
              <a:rPr kumimoji="1" lang="en-US" sz="1200" b="0" i="0" u="none" strike="noStrike" kern="1200" dirty="0" smtClean="0">
                <a:solidFill>
                  <a:schemeClr val="tx1"/>
                </a:solidFill>
                <a:latin typeface="+mn-lt"/>
                <a:ea typeface="+mn-ea"/>
                <a:cs typeface="+mn-cs"/>
              </a:rPr>
              <a:t>trailer</a:t>
            </a:r>
          </a:p>
          <a:p>
            <a:r>
              <a:rPr kumimoji="1" lang="en-US" sz="1200" b="0" i="0" u="none" strike="noStrike" kern="1200" dirty="0" smtClean="0">
                <a:solidFill>
                  <a:schemeClr val="tx1"/>
                </a:solidFill>
                <a:latin typeface="+mn-lt"/>
                <a:ea typeface="+mn-ea"/>
                <a:cs typeface="+mn-cs"/>
              </a:rPr>
              <a:t>&lt;&lt; /Size 6</a:t>
            </a:r>
          </a:p>
          <a:p>
            <a:r>
              <a:rPr kumimoji="1" lang="en-US" sz="1200" b="0" i="0" u="none" strike="noStrike" kern="1200" dirty="0" smtClean="0">
                <a:solidFill>
                  <a:schemeClr val="tx1"/>
                </a:solidFill>
                <a:latin typeface="+mn-lt"/>
                <a:ea typeface="+mn-ea"/>
                <a:cs typeface="+mn-cs"/>
              </a:rPr>
              <a:t>/Root 1 0 R</a:t>
            </a:r>
          </a:p>
          <a:p>
            <a:r>
              <a:rPr kumimoji="1" lang="en-US" sz="1200" b="0" i="0" u="none" strike="noStrike" kern="1200" dirty="0" smtClean="0">
                <a:solidFill>
                  <a:schemeClr val="tx1"/>
                </a:solidFill>
                <a:latin typeface="+mn-lt"/>
                <a:ea typeface="+mn-ea"/>
                <a:cs typeface="+mn-cs"/>
              </a:rPr>
              <a:t>&gt;&gt;</a:t>
            </a:r>
          </a:p>
          <a:p>
            <a:r>
              <a:rPr kumimoji="1" lang="en-US" sz="1200" b="0" i="0" u="none" strike="noStrike" kern="1200" dirty="0" err="1" smtClean="0">
                <a:solidFill>
                  <a:schemeClr val="tx1"/>
                </a:solidFill>
                <a:latin typeface="+mn-lt"/>
                <a:ea typeface="+mn-ea"/>
                <a:cs typeface="+mn-cs"/>
              </a:rPr>
              <a:t>startxref</a:t>
            </a:r>
            <a:endParaRPr kumimoji="1" lang="en-US" sz="1200" b="0" i="0" u="none" strike="noStrike" kern="1200" dirty="0" smtClean="0">
              <a:solidFill>
                <a:schemeClr val="tx1"/>
              </a:solidFill>
              <a:latin typeface="+mn-lt"/>
              <a:ea typeface="+mn-ea"/>
              <a:cs typeface="+mn-cs"/>
            </a:endParaRPr>
          </a:p>
          <a:p>
            <a:r>
              <a:rPr kumimoji="1" lang="en-US" sz="1200" b="0" i="0" u="none" strike="noStrike" kern="1200" dirty="0" smtClean="0">
                <a:solidFill>
                  <a:schemeClr val="tx1"/>
                </a:solidFill>
                <a:latin typeface="+mn-lt"/>
                <a:ea typeface="+mn-ea"/>
                <a:cs typeface="+mn-cs"/>
              </a:rPr>
              <a:t>331</a:t>
            </a:r>
          </a:p>
          <a:p>
            <a:r>
              <a:rPr kumimoji="1" lang="en-US" sz="1200" b="0" i="0" u="none" strike="noStrike" kern="1200" dirty="0" smtClean="0">
                <a:solidFill>
                  <a:schemeClr val="tx1"/>
                </a:solidFill>
                <a:latin typeface="+mn-lt"/>
                <a:ea typeface="+mn-ea"/>
                <a:cs typeface="+mn-cs"/>
              </a:rPr>
              <a:t>%%EOF</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#18</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www.adobe.com/devnet/pdf/pdf_reference.html"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hyperlink" Target="http://www.amazon.co.jp/dp/4894713381" TargetMode="External"/><Relationship Id="rId4" Type="http://schemas.openxmlformats.org/officeDocument/2006/relationships/hyperlink" Target="http://www.adobe.com/devnet/acrobat/pdfs/pdf_reference_1-7.pdf"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www.microsoft.com/downloads/details.aspx?FamilyID=4d951911-3e7e-4ae6-b059-a2e79ed87041&amp;displaylang=ja"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hyperlink" Target="http://ja.wikipedia.org/wiki/PDF%E3%82%BD%E3%83%95%E3%83%88%E3%82%A6%E3%82%A7%E3%82%A2%E3%81%AE%E4%B8%80%E8%A6%A7"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adobe.com/devnet/acrobat/pdfs/pdf_reference_1-7.pdf"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sz="7200" b="1" dirty="0" smtClean="0">
                <a:ln w="12700">
                  <a:solidFill>
                    <a:schemeClr val="tx1"/>
                  </a:solidFill>
                  <a:prstDash val="solid"/>
                </a:ln>
                <a:gradFill flip="none" rotWithShape="1">
                  <a:gsLst>
                    <a:gs pos="0">
                      <a:srgbClr val="FFF200"/>
                    </a:gs>
                    <a:gs pos="45000">
                      <a:srgbClr val="FF7A00"/>
                    </a:gs>
                    <a:gs pos="70000">
                      <a:srgbClr val="FF0300"/>
                    </a:gs>
                    <a:gs pos="100000">
                      <a:srgbClr val="4D0808"/>
                    </a:gs>
                  </a:gsLst>
                  <a:lin ang="8100000" scaled="0"/>
                  <a:tileRect/>
                </a:gradFill>
                <a:effectLst>
                  <a:outerShdw blurRad="50800" dist="38100" dir="13500000" algn="br" rotWithShape="0">
                    <a:prstClr val="black">
                      <a:alpha val="40000"/>
                    </a:prstClr>
                  </a:outerShdw>
                </a:effectLst>
              </a:rPr>
              <a:t>PDF</a:t>
            </a:r>
            <a:r>
              <a:rPr lang="ja-JP" altLang="en-US" sz="7200" b="1" dirty="0" smtClean="0">
                <a:ln w="12700">
                  <a:solidFill>
                    <a:schemeClr val="tx1"/>
                  </a:solidFill>
                  <a:prstDash val="solid"/>
                </a:ln>
                <a:gradFill flip="none" rotWithShape="1">
                  <a:gsLst>
                    <a:gs pos="0">
                      <a:srgbClr val="FFF200"/>
                    </a:gs>
                    <a:gs pos="45000">
                      <a:srgbClr val="FF7A00"/>
                    </a:gs>
                    <a:gs pos="70000">
                      <a:srgbClr val="FF0300"/>
                    </a:gs>
                    <a:gs pos="100000">
                      <a:srgbClr val="4D0808"/>
                    </a:gs>
                  </a:gsLst>
                  <a:lin ang="8100000" scaled="0"/>
                  <a:tileRect/>
                </a:gradFill>
                <a:effectLst>
                  <a:outerShdw blurRad="50800" dist="38100" dir="13500000" algn="br" rotWithShape="0">
                    <a:prstClr val="black">
                      <a:alpha val="40000"/>
                    </a:prstClr>
                  </a:outerShdw>
                </a:effectLst>
              </a:rPr>
              <a:t>を自分で</a:t>
            </a:r>
            <a:r>
              <a:rPr lang="en-US" altLang="ja-JP" sz="7200" b="1" dirty="0" smtClean="0">
                <a:ln w="12700">
                  <a:solidFill>
                    <a:schemeClr val="tx1"/>
                  </a:solidFill>
                  <a:prstDash val="solid"/>
                </a:ln>
                <a:gradFill flip="none" rotWithShape="1">
                  <a:gsLst>
                    <a:gs pos="0">
                      <a:srgbClr val="FFF200"/>
                    </a:gs>
                    <a:gs pos="45000">
                      <a:srgbClr val="FF7A00"/>
                    </a:gs>
                    <a:gs pos="70000">
                      <a:srgbClr val="FF0300"/>
                    </a:gs>
                    <a:gs pos="100000">
                      <a:srgbClr val="4D0808"/>
                    </a:gs>
                  </a:gsLst>
                  <a:lin ang="8100000" scaled="0"/>
                  <a:tileRect/>
                </a:gradFill>
                <a:effectLst>
                  <a:outerShdw blurRad="50800" dist="38100" dir="13500000" algn="br" rotWithShape="0">
                    <a:prstClr val="black">
                      <a:alpha val="40000"/>
                    </a:prstClr>
                  </a:outerShdw>
                </a:effectLst>
              </a:rPr>
              <a:t/>
            </a:r>
            <a:br>
              <a:rPr lang="en-US" altLang="ja-JP" sz="7200" b="1" dirty="0" smtClean="0">
                <a:ln w="12700">
                  <a:solidFill>
                    <a:schemeClr val="tx1"/>
                  </a:solidFill>
                  <a:prstDash val="solid"/>
                </a:ln>
                <a:gradFill flip="none" rotWithShape="1">
                  <a:gsLst>
                    <a:gs pos="0">
                      <a:srgbClr val="FFF200"/>
                    </a:gs>
                    <a:gs pos="45000">
                      <a:srgbClr val="FF7A00"/>
                    </a:gs>
                    <a:gs pos="70000">
                      <a:srgbClr val="FF0300"/>
                    </a:gs>
                    <a:gs pos="100000">
                      <a:srgbClr val="4D0808"/>
                    </a:gs>
                  </a:gsLst>
                  <a:lin ang="8100000" scaled="0"/>
                  <a:tileRect/>
                </a:gradFill>
                <a:effectLst>
                  <a:outerShdw blurRad="50800" dist="38100" dir="13500000" algn="br" rotWithShape="0">
                    <a:prstClr val="black">
                      <a:alpha val="40000"/>
                    </a:prstClr>
                  </a:outerShdw>
                </a:effectLst>
              </a:rPr>
            </a:br>
            <a:r>
              <a:rPr lang="ja-JP" altLang="en-US" sz="7200" b="1" dirty="0" smtClean="0">
                <a:ln w="12700">
                  <a:solidFill>
                    <a:schemeClr val="tx1"/>
                  </a:solidFill>
                  <a:prstDash val="solid"/>
                </a:ln>
                <a:gradFill flip="none" rotWithShape="1">
                  <a:gsLst>
                    <a:gs pos="0">
                      <a:srgbClr val="FFF200"/>
                    </a:gs>
                    <a:gs pos="45000">
                      <a:srgbClr val="FF7A00"/>
                    </a:gs>
                    <a:gs pos="70000">
                      <a:srgbClr val="FF0300"/>
                    </a:gs>
                    <a:gs pos="100000">
                      <a:srgbClr val="4D0808"/>
                    </a:gs>
                  </a:gsLst>
                  <a:lin ang="8100000" scaled="0"/>
                  <a:tileRect/>
                </a:gradFill>
                <a:effectLst>
                  <a:outerShdw blurRad="50800" dist="38100" dir="13500000" algn="br" rotWithShape="0">
                    <a:prstClr val="black">
                      <a:alpha val="40000"/>
                    </a:prstClr>
                  </a:outerShdw>
                </a:effectLst>
              </a:rPr>
              <a:t>作ってみよう～♪</a:t>
            </a:r>
            <a:endParaRPr kumimoji="1" lang="ja-JP" altLang="en-US" sz="7200" b="1" dirty="0">
              <a:ln w="12700">
                <a:solidFill>
                  <a:schemeClr val="tx1"/>
                </a:solidFill>
                <a:prstDash val="solid"/>
              </a:ln>
              <a:gradFill flip="none" rotWithShape="1">
                <a:gsLst>
                  <a:gs pos="0">
                    <a:srgbClr val="FFF200"/>
                  </a:gs>
                  <a:gs pos="45000">
                    <a:srgbClr val="FF7A00"/>
                  </a:gs>
                  <a:gs pos="70000">
                    <a:srgbClr val="FF0300"/>
                  </a:gs>
                  <a:gs pos="100000">
                    <a:srgbClr val="4D0808"/>
                  </a:gs>
                </a:gsLst>
                <a:lin ang="8100000" scaled="0"/>
                <a:tileRect/>
              </a:gradFill>
              <a:effectLst>
                <a:outerShdw blurRad="50800" dist="38100" dir="13500000" algn="br" rotWithShape="0">
                  <a:prstClr val="black">
                    <a:alpha val="40000"/>
                  </a:prstClr>
                </a:outerShdw>
              </a:effectLst>
            </a:endParaRPr>
          </a:p>
        </p:txBody>
      </p:sp>
      <p:sp>
        <p:nvSpPr>
          <p:cNvPr id="3" name="サブタイトル 2"/>
          <p:cNvSpPr>
            <a:spLocks noGrp="1"/>
          </p:cNvSpPr>
          <p:nvPr>
            <p:ph type="subTitle" idx="1"/>
          </p:nvPr>
        </p:nvSpPr>
        <p:spPr/>
        <p:txBody>
          <a:bodyPr/>
          <a:lstStyle/>
          <a:p>
            <a:r>
              <a:rPr kumimoji="1" lang="en-US" altLang="ja-JP" sz="4800" b="1" cap="all" dirty="0"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latin typeface="MS Reference Sans Serif" pitchFamily="34" charset="0"/>
                <a:ea typeface="+mj-ea"/>
              </a:rPr>
              <a:t>By IIJIMAS</a:t>
            </a:r>
            <a:endParaRPr kumimoji="1" lang="ja-JP" altLang="en-US" sz="4800" b="1" cap="all" dirty="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latin typeface="MS Reference Sans Serif" pitchFamily="34" charset="0"/>
              <a:ea typeface="+mj-ea"/>
            </a:endParaRPr>
          </a:p>
        </p:txBody>
      </p:sp>
      <p:sp>
        <p:nvSpPr>
          <p:cNvPr id="4" name="テキスト ボックス 3"/>
          <p:cNvSpPr txBox="1"/>
          <p:nvPr/>
        </p:nvSpPr>
        <p:spPr>
          <a:xfrm>
            <a:off x="1643042" y="1357298"/>
            <a:ext cx="6000792" cy="461665"/>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r>
              <a:rPr kumimoji="1" lang="ja-JP" altLang="en-US" sz="24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もう</a:t>
            </a:r>
            <a:r>
              <a:rPr kumimoji="1" lang="en-US" altLang="ja-JP" sz="2400" b="1" i="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Acr</a:t>
            </a:r>
            <a:r>
              <a:rPr kumimoji="1" lang="ja-JP" altLang="en-US" sz="24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r>
              <a:rPr kumimoji="1" lang="en-US" altLang="ja-JP" sz="24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bat</a:t>
            </a:r>
            <a:r>
              <a:rPr lang="ja-JP" altLang="en-US" sz="24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なんていらない</a:t>
            </a:r>
            <a:r>
              <a:rPr kumimoji="1" lang="ja-JP" altLang="en-US" sz="24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endParaRPr kumimoji="1" lang="ja-JP" altLang="en-US" sz="2400" b="1" i="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PDF</a:t>
            </a:r>
            <a:r>
              <a:rPr kumimoji="1" lang="ja-JP" altLang="en-US" dirty="0" smtClean="0"/>
              <a:t>の要素</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オブジェクト（</a:t>
            </a:r>
            <a:r>
              <a:rPr kumimoji="1" lang="en-US" altLang="ja-JP" dirty="0" smtClean="0"/>
              <a:t>PDF</a:t>
            </a:r>
            <a:r>
              <a:rPr kumimoji="1" lang="ja-JP" altLang="en-US" dirty="0" smtClean="0"/>
              <a:t>の基本要素）</a:t>
            </a:r>
            <a:endParaRPr kumimoji="1" lang="ja-JP" altLang="en-US" dirty="0"/>
          </a:p>
        </p:txBody>
      </p:sp>
      <p:graphicFrame>
        <p:nvGraphicFramePr>
          <p:cNvPr id="4" name="表 3"/>
          <p:cNvGraphicFramePr>
            <a:graphicFrameLocks noGrp="1"/>
          </p:cNvGraphicFramePr>
          <p:nvPr/>
        </p:nvGraphicFramePr>
        <p:xfrm>
          <a:off x="500035" y="1714489"/>
          <a:ext cx="7929618" cy="4035427"/>
        </p:xfrm>
        <a:graphic>
          <a:graphicData uri="http://schemas.openxmlformats.org/drawingml/2006/table">
            <a:tbl>
              <a:tblPr firstRow="1" bandRow="1">
                <a:tableStyleId>{5A111915-BE36-4E01-A7E5-04B1672EAD32}</a:tableStyleId>
              </a:tblPr>
              <a:tblGrid>
                <a:gridCol w="1549771"/>
                <a:gridCol w="3254520"/>
                <a:gridCol w="3125327"/>
              </a:tblGrid>
              <a:tr h="428627">
                <a:tc>
                  <a:txBody>
                    <a:bodyPr/>
                    <a:lstStyle/>
                    <a:p>
                      <a:r>
                        <a:rPr kumimoji="1" lang="ja-JP" altLang="en-US" dirty="0" smtClean="0"/>
                        <a:t>オブジェクト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r>
                        <a:rPr kumimoji="1" lang="ja-JP" altLang="en-US" dirty="0" smtClean="0"/>
                        <a:t>説明</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r>
                        <a:rPr kumimoji="1" lang="ja-JP" altLang="en-US" dirty="0" smtClean="0"/>
                        <a:t>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r>
              <a:tr h="370840">
                <a:tc>
                  <a:txBody>
                    <a:bodyPr/>
                    <a:lstStyle/>
                    <a:p>
                      <a:r>
                        <a:rPr kumimoji="1" lang="ja-JP" altLang="en-US" dirty="0" smtClean="0"/>
                        <a:t>ヌル</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なしを意味する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null</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dirty="0" smtClean="0"/>
                        <a:t>論理値</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true / false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true  false</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dirty="0" smtClean="0"/>
                        <a:t>整数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符号付き整数値</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r>
                        <a:rPr kumimoji="1" lang="en-US" altLang="ja-JP" baseline="0" dirty="0" smtClean="0"/>
                        <a:t> -10 100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dirty="0" smtClean="0"/>
                        <a:t>実数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符号付き実数値</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0.2 2 -1.1 .003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文字列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文字列</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a:t>
                      </a:r>
                      <a:r>
                        <a:rPr kumimoji="1" lang="en-US" altLang="ja-JP" dirty="0" err="1" smtClean="0"/>
                        <a:t>abc</a:t>
                      </a:r>
                      <a:r>
                        <a:rPr kumimoji="1" lang="en-US" altLang="ja-JP" dirty="0" smtClean="0"/>
                        <a:t>) &lt;FEFF006100620063&gt;</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名前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一意の識別子</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/AAA</a:t>
                      </a:r>
                      <a:r>
                        <a:rPr kumimoji="1" lang="en-US" altLang="ja-JP" baseline="0" dirty="0" smtClean="0"/>
                        <a:t> /BBB</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配列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1</a:t>
                      </a:r>
                      <a:r>
                        <a:rPr kumimoji="1" lang="ja-JP" altLang="en-US" dirty="0" smtClean="0"/>
                        <a:t>次元のコレクション</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[0</a:t>
                      </a:r>
                      <a:r>
                        <a:rPr kumimoji="1" lang="en-US" altLang="ja-JP" baseline="0" dirty="0" smtClean="0"/>
                        <a:t> 0 200 100</a:t>
                      </a:r>
                      <a:r>
                        <a:rPr kumimoji="1" lang="en-US" altLang="ja-JP" dirty="0" smtClean="0"/>
                        <a:t>] [[1 0] [0 1]]</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辞書</a:t>
                      </a:r>
                      <a:endParaRPr kumimoji="1" lang="ja-JP" altLang="en-US"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名前</a:t>
                      </a:r>
                      <a:r>
                        <a:rPr kumimoji="1" lang="en-US" altLang="ja-JP" dirty="0" smtClean="0"/>
                        <a:t>-</a:t>
                      </a:r>
                      <a:r>
                        <a:rPr kumimoji="1" lang="ja-JP" altLang="en-US" dirty="0" smtClean="0"/>
                        <a:t>オブジェクトの連想配列</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&lt;&lt;/A 1</a:t>
                      </a:r>
                      <a:r>
                        <a:rPr kumimoji="1" lang="en-US" altLang="ja-JP" baseline="0" dirty="0" smtClean="0"/>
                        <a:t> /B 2 /C 3</a:t>
                      </a:r>
                      <a:r>
                        <a:rPr kumimoji="1" lang="en-US" altLang="ja-JP" dirty="0" smtClean="0"/>
                        <a:t>&gt;&gt;</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dirty="0" smtClean="0"/>
                        <a:t>ストリーム</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バイト列</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辞書</a:t>
                      </a:r>
                      <a:r>
                        <a:rPr kumimoji="1" lang="en-US" altLang="ja-JP" dirty="0" smtClean="0"/>
                        <a:t>+stream</a:t>
                      </a:r>
                      <a:r>
                        <a:rPr kumimoji="1" lang="en-US" altLang="ja-JP" baseline="0" dirty="0" smtClean="0"/>
                        <a:t> </a:t>
                      </a:r>
                      <a:r>
                        <a:rPr kumimoji="1" lang="ja-JP" altLang="en-US" baseline="0" dirty="0" smtClean="0"/>
                        <a:t>～</a:t>
                      </a:r>
                      <a:r>
                        <a:rPr kumimoji="1" lang="en-US" altLang="ja-JP" baseline="0" dirty="0" err="1" smtClean="0"/>
                        <a:t>endstream</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の要素</a:t>
            </a:r>
            <a:endParaRPr kumimoji="1" lang="ja-JP" altLang="en-US" dirty="0"/>
          </a:p>
        </p:txBody>
      </p:sp>
      <p:sp>
        <p:nvSpPr>
          <p:cNvPr id="3" name="テキスト プレースホルダ 2"/>
          <p:cNvSpPr>
            <a:spLocks noGrp="1"/>
          </p:cNvSpPr>
          <p:nvPr>
            <p:ph sz="half" idx="1"/>
          </p:nvPr>
        </p:nvSpPr>
        <p:spPr>
          <a:xfrm>
            <a:off x="457200" y="1052513"/>
            <a:ext cx="4686304" cy="5073650"/>
          </a:xfrm>
        </p:spPr>
        <p:txBody>
          <a:bodyPr/>
          <a:lstStyle/>
          <a:p>
            <a:r>
              <a:rPr kumimoji="1" lang="ja-JP" altLang="en-US" dirty="0" smtClean="0"/>
              <a:t>文字列オブジェクト</a:t>
            </a:r>
            <a:endParaRPr kumimoji="1" lang="en-US" altLang="ja-JP" dirty="0" smtClean="0"/>
          </a:p>
          <a:p>
            <a:pPr lvl="1"/>
            <a:r>
              <a:rPr lang="ja-JP" altLang="en-US" dirty="0" smtClean="0"/>
              <a:t>文字列をあらわすバイト列</a:t>
            </a:r>
            <a:endParaRPr kumimoji="1" lang="en-US" altLang="ja-JP" dirty="0" smtClean="0"/>
          </a:p>
          <a:p>
            <a:pPr lvl="1"/>
            <a:r>
              <a:rPr lang="ja-JP" altLang="en-US" dirty="0" smtClean="0"/>
              <a:t>リテラル表記</a:t>
            </a:r>
            <a:endParaRPr lang="en-US" altLang="ja-JP" dirty="0" smtClean="0"/>
          </a:p>
          <a:p>
            <a:pPr lvl="2"/>
            <a:r>
              <a:rPr lang="en-US" altLang="ja-JP" dirty="0" smtClean="0"/>
              <a:t>()</a:t>
            </a:r>
            <a:r>
              <a:rPr lang="ja-JP" altLang="en-US" dirty="0" smtClean="0"/>
              <a:t>で囲む</a:t>
            </a:r>
            <a:endParaRPr lang="en-US" altLang="ja-JP" dirty="0" smtClean="0"/>
          </a:p>
          <a:p>
            <a:pPr lvl="2"/>
            <a:r>
              <a:rPr lang="ja-JP" altLang="en-US" dirty="0" smtClean="0"/>
              <a:t>例：</a:t>
            </a:r>
            <a:r>
              <a:rPr lang="en-US" altLang="ja-JP" dirty="0" smtClean="0"/>
              <a:t>(ABC)</a:t>
            </a:r>
          </a:p>
          <a:p>
            <a:pPr lvl="2"/>
            <a:r>
              <a:rPr lang="ja-JP" altLang="en-US" dirty="0" smtClean="0"/>
              <a:t>一部の文字はエスケープする必要あり</a:t>
            </a:r>
            <a:endParaRPr lang="en-US" altLang="ja-JP" dirty="0" smtClean="0"/>
          </a:p>
          <a:p>
            <a:pPr lvl="1"/>
            <a:r>
              <a:rPr kumimoji="1" lang="ja-JP" altLang="en-US" dirty="0" smtClean="0"/>
              <a:t>１６進表記</a:t>
            </a:r>
            <a:endParaRPr kumimoji="1" lang="en-US" altLang="ja-JP" dirty="0" smtClean="0"/>
          </a:p>
          <a:p>
            <a:pPr lvl="2"/>
            <a:r>
              <a:rPr lang="en-US" altLang="ja-JP" dirty="0" smtClean="0"/>
              <a:t>&lt;&gt;</a:t>
            </a:r>
            <a:r>
              <a:rPr lang="ja-JP" altLang="en-US" dirty="0" smtClean="0"/>
              <a:t>で囲む</a:t>
            </a:r>
            <a:endParaRPr lang="en-US" altLang="ja-JP" dirty="0" smtClean="0"/>
          </a:p>
          <a:p>
            <a:pPr lvl="2"/>
            <a:r>
              <a:rPr lang="ja-JP" altLang="en-US" dirty="0" smtClean="0"/>
              <a:t>文字コードを</a:t>
            </a:r>
            <a:r>
              <a:rPr lang="en-US" altLang="ja-JP" dirty="0" smtClean="0"/>
              <a:t>16</a:t>
            </a:r>
            <a:r>
              <a:rPr lang="ja-JP" altLang="en-US" dirty="0" smtClean="0"/>
              <a:t>進数で表記</a:t>
            </a:r>
            <a:endParaRPr lang="en-US" altLang="ja-JP" dirty="0" smtClean="0"/>
          </a:p>
          <a:p>
            <a:pPr lvl="2"/>
            <a:r>
              <a:rPr lang="ja-JP" altLang="en-US" dirty="0" smtClean="0"/>
              <a:t>例</a:t>
            </a:r>
            <a:r>
              <a:rPr lang="en-US" altLang="ja-JP" dirty="0" smtClean="0">
                <a:sym typeface="Wingdings" pitchFamily="2" charset="2"/>
              </a:rPr>
              <a:t>:&lt;FEFF006100620063&gt;</a:t>
            </a:r>
          </a:p>
        </p:txBody>
      </p:sp>
      <p:graphicFrame>
        <p:nvGraphicFramePr>
          <p:cNvPr id="5" name="コンテンツ プレースホルダ 4"/>
          <p:cNvGraphicFramePr>
            <a:graphicFrameLocks noGrp="1"/>
          </p:cNvGraphicFramePr>
          <p:nvPr>
            <p:ph sz="half" idx="2"/>
          </p:nvPr>
        </p:nvGraphicFramePr>
        <p:xfrm>
          <a:off x="5429256" y="1714488"/>
          <a:ext cx="2357454" cy="3857652"/>
        </p:xfrm>
        <a:graphic>
          <a:graphicData uri="http://schemas.openxmlformats.org/drawingml/2006/table">
            <a:tbl>
              <a:tblPr firstRow="1" bandRow="1">
                <a:tableStyleId>{912C8C85-51F0-491E-9774-3900AFEF0FD7}</a:tableStyleId>
              </a:tblPr>
              <a:tblGrid>
                <a:gridCol w="642942"/>
                <a:gridCol w="1714512"/>
              </a:tblGrid>
              <a:tr h="428628">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意味</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628">
                <a:tc>
                  <a:txBody>
                    <a:bodyPr/>
                    <a:lstStyle/>
                    <a:p>
                      <a:r>
                        <a:rPr kumimoji="1" lang="en-US" altLang="ja-JP" dirty="0" smtClean="0"/>
                        <a:t>\n</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改行</a:t>
                      </a:r>
                      <a:r>
                        <a:rPr kumimoji="1" lang="en-US" altLang="ja-JP" dirty="0" smtClean="0"/>
                        <a:t>(LF)</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628">
                <a:tc>
                  <a:txBody>
                    <a:bodyPr/>
                    <a:lstStyle/>
                    <a:p>
                      <a:r>
                        <a:rPr kumimoji="1" lang="en-US" altLang="ja-JP" dirty="0" smtClean="0"/>
                        <a:t>\r</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復帰</a:t>
                      </a:r>
                      <a:r>
                        <a:rPr kumimoji="1" lang="en-US" altLang="ja-JP" dirty="0" smtClean="0"/>
                        <a:t>(CR)</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628">
                <a:tc>
                  <a:txBody>
                    <a:bodyPr/>
                    <a:lstStyle/>
                    <a:p>
                      <a:r>
                        <a:rPr kumimoji="1" lang="en-US" altLang="ja-JP" dirty="0" smtClean="0"/>
                        <a:t>\t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タブ</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628">
                <a:tc>
                  <a:txBody>
                    <a:bodyPr/>
                    <a:lstStyle/>
                    <a:p>
                      <a:r>
                        <a:rPr kumimoji="1" lang="en-US" altLang="ja-JP" dirty="0" smtClean="0"/>
                        <a:t>\b</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バックスペース</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628">
                <a:tc>
                  <a:txBody>
                    <a:bodyPr/>
                    <a:lstStyle/>
                    <a:p>
                      <a:r>
                        <a:rPr kumimoji="1" lang="en-US" altLang="ja-JP" dirty="0" smtClean="0"/>
                        <a:t>\f</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改頁</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628">
                <a:tc>
                  <a:txBody>
                    <a:bodyPr/>
                    <a:lstStyle/>
                    <a:p>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左括弧</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628">
                <a:tc>
                  <a:txBody>
                    <a:bodyPr/>
                    <a:lstStyle/>
                    <a:p>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右括弧</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628">
                <a:tc>
                  <a:txBody>
                    <a:bodyPr/>
                    <a:lstStyle/>
                    <a:p>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テキスト ボックス 5"/>
          <p:cNvSpPr txBox="1"/>
          <p:nvPr/>
        </p:nvSpPr>
        <p:spPr>
          <a:xfrm>
            <a:off x="5072066" y="1285860"/>
            <a:ext cx="3286148" cy="307777"/>
          </a:xfrm>
          <a:prstGeom prst="rect">
            <a:avLst/>
          </a:prstGeom>
          <a:noFill/>
        </p:spPr>
        <p:txBody>
          <a:bodyPr wrap="square" rtlCol="0">
            <a:spAutoFit/>
          </a:bodyPr>
          <a:lstStyle/>
          <a:p>
            <a:r>
              <a:rPr lang="ja-JP" altLang="en-US" sz="1400" dirty="0" smtClean="0"/>
              <a:t>リテラル文字列エスケープシーケンス</a:t>
            </a:r>
            <a:endParaRPr kumimoji="1" lang="ja-JP" alt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の要素</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辞書オブジェクト</a:t>
            </a:r>
            <a:endParaRPr lang="en-US" altLang="ja-JP" dirty="0" smtClean="0"/>
          </a:p>
          <a:p>
            <a:pPr lvl="1"/>
            <a:r>
              <a:rPr lang="en-US" altLang="ja-JP" dirty="0" smtClean="0"/>
              <a:t>PDF</a:t>
            </a:r>
            <a:r>
              <a:rPr lang="ja-JP" altLang="en-US" dirty="0" smtClean="0"/>
              <a:t>の主要な構成要素</a:t>
            </a:r>
            <a:endParaRPr lang="en-US" altLang="ja-JP" dirty="0" smtClean="0"/>
          </a:p>
          <a:p>
            <a:pPr lvl="1"/>
            <a:r>
              <a:rPr lang="en-US" altLang="ja-JP" dirty="0" smtClean="0"/>
              <a:t>&lt;&lt;</a:t>
            </a:r>
            <a:r>
              <a:rPr lang="ja-JP" altLang="en-US" dirty="0" smtClean="0"/>
              <a:t>と</a:t>
            </a:r>
            <a:r>
              <a:rPr lang="en-US" altLang="ja-JP" dirty="0" smtClean="0"/>
              <a:t>&gt;&gt;</a:t>
            </a:r>
            <a:r>
              <a:rPr lang="ja-JP" altLang="en-US" dirty="0" smtClean="0"/>
              <a:t>に囲まれたキーと値オブジェクトの並び</a:t>
            </a:r>
            <a:endParaRPr lang="en-US" altLang="ja-JP" dirty="0" smtClean="0"/>
          </a:p>
          <a:p>
            <a:pPr lvl="2"/>
            <a:r>
              <a:rPr lang="en-US" altLang="ja-JP" dirty="0" smtClean="0"/>
              <a:t>&lt;&lt;</a:t>
            </a:r>
            <a:br>
              <a:rPr lang="en-US" altLang="ja-JP" dirty="0" smtClean="0"/>
            </a:br>
            <a:r>
              <a:rPr lang="en-US" altLang="ja-JP" dirty="0" smtClean="0"/>
              <a:t>/Key1 Value1</a:t>
            </a:r>
            <a:br>
              <a:rPr lang="en-US" altLang="ja-JP" dirty="0" smtClean="0"/>
            </a:br>
            <a:r>
              <a:rPr lang="en-US" altLang="ja-JP" dirty="0" smtClean="0"/>
              <a:t>/Key2 Value2</a:t>
            </a:r>
            <a:br>
              <a:rPr lang="en-US" altLang="ja-JP" dirty="0" smtClean="0"/>
            </a:br>
            <a:r>
              <a:rPr lang="en-US" altLang="ja-JP" dirty="0" smtClean="0"/>
              <a:t>…..</a:t>
            </a:r>
            <a:br>
              <a:rPr lang="en-US" altLang="ja-JP" dirty="0" smtClean="0"/>
            </a:br>
            <a:r>
              <a:rPr lang="en-US" altLang="ja-JP" dirty="0" smtClean="0"/>
              <a:t>&gt;&gt;</a:t>
            </a:r>
          </a:p>
          <a:p>
            <a:pPr lvl="1"/>
            <a:r>
              <a:rPr lang="ja-JP" altLang="en-US" dirty="0" smtClean="0"/>
              <a:t>キーは名前オブジェクトである必要がある</a:t>
            </a:r>
            <a:endParaRPr lang="en-US" altLang="ja-JP" dirty="0" smtClean="0"/>
          </a:p>
          <a:p>
            <a:pPr lvl="1"/>
            <a:r>
              <a:rPr lang="en-US" altLang="ja-JP" dirty="0" smtClean="0"/>
              <a:t>Type</a:t>
            </a:r>
            <a:r>
              <a:rPr lang="ja-JP" altLang="en-US" dirty="0" smtClean="0"/>
              <a:t>項目によって型を特定する（値は名前オブジェクト）</a:t>
            </a:r>
            <a:endParaRPr lang="en-US" altLang="ja-JP"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の要素</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ストリームオブジェクト</a:t>
            </a:r>
            <a:endParaRPr lang="en-US" altLang="ja-JP" dirty="0" smtClean="0"/>
          </a:p>
          <a:p>
            <a:pPr lvl="1"/>
            <a:r>
              <a:rPr lang="ja-JP" altLang="en-US" dirty="0" smtClean="0"/>
              <a:t>バイト列を表す（画像やページコンテンツに使用）</a:t>
            </a:r>
            <a:endParaRPr lang="en-US" altLang="ja-JP" dirty="0" smtClean="0"/>
          </a:p>
          <a:p>
            <a:pPr lvl="2"/>
            <a:r>
              <a:rPr kumimoji="1" lang="en-US" altLang="ja-JP" dirty="0" smtClean="0"/>
              <a:t>(</a:t>
            </a:r>
            <a:r>
              <a:rPr kumimoji="1" lang="ja-JP" altLang="en-US" dirty="0" smtClean="0"/>
              <a:t>ストリーム辞書</a:t>
            </a:r>
            <a:r>
              <a:rPr kumimoji="1" lang="en-US" altLang="ja-JP" dirty="0" smtClean="0"/>
              <a:t>)</a:t>
            </a:r>
            <a:r>
              <a:rPr kumimoji="1" lang="ja-JP" altLang="en-US" dirty="0" smtClean="0"/>
              <a:t> </a:t>
            </a:r>
            <a:r>
              <a:rPr kumimoji="1" lang="en-US" altLang="ja-JP" dirty="0" smtClean="0"/>
              <a:t/>
            </a:r>
            <a:br>
              <a:rPr kumimoji="1" lang="en-US" altLang="ja-JP" dirty="0" smtClean="0"/>
            </a:br>
            <a:r>
              <a:rPr kumimoji="1" lang="en-US" altLang="ja-JP" b="1" dirty="0" smtClean="0"/>
              <a:t>stream</a:t>
            </a:r>
            <a:r>
              <a:rPr kumimoji="1" lang="en-US" altLang="ja-JP" dirty="0" smtClean="0"/>
              <a:t> </a:t>
            </a:r>
            <a:br>
              <a:rPr kumimoji="1" lang="en-US" altLang="ja-JP" dirty="0" smtClean="0"/>
            </a:br>
            <a:r>
              <a:rPr kumimoji="1" lang="en-US" altLang="ja-JP" dirty="0" smtClean="0"/>
              <a:t>(</a:t>
            </a:r>
            <a:r>
              <a:rPr kumimoji="1" lang="ja-JP" altLang="en-US" dirty="0" smtClean="0"/>
              <a:t>バイトの並び</a:t>
            </a:r>
            <a:r>
              <a:rPr kumimoji="1" lang="en-US" altLang="ja-JP" dirty="0" smtClean="0"/>
              <a:t>) </a:t>
            </a:r>
            <a:br>
              <a:rPr kumimoji="1" lang="en-US" altLang="ja-JP" dirty="0" smtClean="0"/>
            </a:br>
            <a:r>
              <a:rPr kumimoji="1" lang="en-US" altLang="ja-JP" b="1" dirty="0" err="1" smtClean="0"/>
              <a:t>endstream</a:t>
            </a:r>
            <a:endParaRPr kumimoji="1" lang="en-US" altLang="ja-JP" b="1" dirty="0" smtClean="0"/>
          </a:p>
          <a:p>
            <a:pPr lvl="1"/>
            <a:r>
              <a:rPr lang="ja-JP" altLang="en-US" dirty="0" smtClean="0"/>
              <a:t>ストリーム辞書</a:t>
            </a:r>
            <a:endParaRPr lang="en-US" altLang="ja-JP" dirty="0" smtClean="0"/>
          </a:p>
          <a:p>
            <a:pPr lvl="2"/>
            <a:r>
              <a:rPr lang="ja-JP" altLang="en-US" dirty="0" smtClean="0"/>
              <a:t>主な項目</a:t>
            </a:r>
            <a:endParaRPr lang="en-US" altLang="ja-JP" dirty="0" smtClean="0"/>
          </a:p>
        </p:txBody>
      </p:sp>
      <p:graphicFrame>
        <p:nvGraphicFramePr>
          <p:cNvPr id="4" name="表 3"/>
          <p:cNvGraphicFramePr>
            <a:graphicFrameLocks noGrp="1"/>
          </p:cNvGraphicFramePr>
          <p:nvPr/>
        </p:nvGraphicFramePr>
        <p:xfrm>
          <a:off x="1285852" y="4714884"/>
          <a:ext cx="7000924" cy="1112520"/>
        </p:xfrm>
        <a:graphic>
          <a:graphicData uri="http://schemas.openxmlformats.org/drawingml/2006/table">
            <a:tbl>
              <a:tblPr firstRow="1" bandRow="1">
                <a:tableStyleId>{912C8C85-51F0-491E-9774-3900AFEF0FD7}</a:tableStyleId>
              </a:tblPr>
              <a:tblGrid>
                <a:gridCol w="1722896"/>
                <a:gridCol w="1804938"/>
                <a:gridCol w="3473090"/>
              </a:tblGrid>
              <a:tr h="370840">
                <a:tc>
                  <a:txBody>
                    <a:bodyPr/>
                    <a:lstStyle/>
                    <a:p>
                      <a:r>
                        <a:rPr kumimoji="1" lang="ja-JP" altLang="en-US" dirty="0" smtClean="0"/>
                        <a:t>キー</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値の型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説明</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Length</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整数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バイト列の長さ</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altLang="ja-JP" dirty="0" smtClean="0"/>
                        <a:t>Filter</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名前、配列</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dirty="0" smtClean="0"/>
                        <a:t>バイト列に適用されるフィルタ種類</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の要素</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間接オブジェクト</a:t>
            </a:r>
            <a:endParaRPr kumimoji="1" lang="en-US" altLang="ja-JP" dirty="0" smtClean="0"/>
          </a:p>
          <a:p>
            <a:pPr lvl="1"/>
            <a:r>
              <a:rPr lang="ja-JP" altLang="en-US" dirty="0" smtClean="0"/>
              <a:t>オブジェクト識別子</a:t>
            </a:r>
            <a:endParaRPr lang="en-US" altLang="ja-JP" dirty="0" smtClean="0"/>
          </a:p>
          <a:p>
            <a:pPr lvl="2"/>
            <a:r>
              <a:rPr lang="ja-JP" altLang="en-US" dirty="0" smtClean="0"/>
              <a:t>オブジェクト番号</a:t>
            </a:r>
            <a:endParaRPr lang="en-US" altLang="ja-JP" dirty="0" smtClean="0"/>
          </a:p>
          <a:p>
            <a:pPr lvl="2"/>
            <a:r>
              <a:rPr lang="ja-JP" altLang="en-US" dirty="0" smtClean="0"/>
              <a:t>生成番号</a:t>
            </a:r>
            <a:r>
              <a:rPr lang="en-US" altLang="ja-JP" dirty="0" smtClean="0"/>
              <a:t> …</a:t>
            </a:r>
            <a:r>
              <a:rPr lang="ja-JP" altLang="en-US" dirty="0" smtClean="0"/>
              <a:t>新しいファイルでは</a:t>
            </a:r>
            <a:r>
              <a:rPr lang="en-US" altLang="ja-JP" dirty="0" smtClean="0"/>
              <a:t>0</a:t>
            </a:r>
            <a:endParaRPr kumimoji="1" lang="en-US" altLang="ja-JP" dirty="0" smtClean="0"/>
          </a:p>
          <a:p>
            <a:pPr lvl="1"/>
            <a:r>
              <a:rPr kumimoji="1" lang="ja-JP" altLang="en-US" dirty="0" smtClean="0"/>
              <a:t>間接オブジェクトの定義</a:t>
            </a:r>
            <a:endParaRPr kumimoji="1" lang="en-US" altLang="ja-JP" dirty="0" smtClean="0"/>
          </a:p>
          <a:p>
            <a:pPr lvl="2"/>
            <a:r>
              <a:rPr lang="en-US" altLang="ja-JP" dirty="0" smtClean="0"/>
              <a:t>(</a:t>
            </a:r>
            <a:r>
              <a:rPr lang="ja-JP" altLang="en-US" dirty="0" smtClean="0"/>
              <a:t>オブジェクト番号</a:t>
            </a:r>
            <a:r>
              <a:rPr lang="en-US" altLang="ja-JP" dirty="0" smtClean="0"/>
              <a:t>) (</a:t>
            </a:r>
            <a:r>
              <a:rPr lang="ja-JP" altLang="en-US" dirty="0" smtClean="0"/>
              <a:t>生成番号</a:t>
            </a:r>
            <a:r>
              <a:rPr lang="en-US" altLang="ja-JP" dirty="0" smtClean="0"/>
              <a:t>) </a:t>
            </a:r>
            <a:r>
              <a:rPr lang="en-US" altLang="ja-JP" b="1" dirty="0" err="1" smtClean="0"/>
              <a:t>obj</a:t>
            </a:r>
            <a:r>
              <a:rPr lang="en-US" altLang="ja-JP" dirty="0" smtClean="0"/>
              <a:t/>
            </a:r>
            <a:br>
              <a:rPr lang="en-US" altLang="ja-JP" dirty="0" smtClean="0"/>
            </a:br>
            <a:r>
              <a:rPr lang="en-US" altLang="ja-JP" dirty="0" smtClean="0"/>
              <a:t>(</a:t>
            </a:r>
            <a:r>
              <a:rPr lang="ja-JP" altLang="en-US" dirty="0" smtClean="0"/>
              <a:t>内容</a:t>
            </a:r>
            <a:r>
              <a:rPr lang="en-US" altLang="ja-JP" dirty="0" smtClean="0"/>
              <a:t>)</a:t>
            </a:r>
            <a:br>
              <a:rPr lang="en-US" altLang="ja-JP" dirty="0" smtClean="0"/>
            </a:br>
            <a:r>
              <a:rPr lang="en-US" altLang="ja-JP" dirty="0" err="1" smtClean="0"/>
              <a:t>endobj</a:t>
            </a:r>
            <a:endParaRPr lang="en-US" altLang="ja-JP" dirty="0" smtClean="0"/>
          </a:p>
          <a:p>
            <a:pPr lvl="1"/>
            <a:r>
              <a:rPr kumimoji="1" lang="ja-JP" altLang="en-US" dirty="0" smtClean="0"/>
              <a:t>間接オブジェクトの参照</a:t>
            </a:r>
            <a:endParaRPr kumimoji="1" lang="en-US" altLang="ja-JP" dirty="0" smtClean="0"/>
          </a:p>
          <a:p>
            <a:pPr lvl="2"/>
            <a:r>
              <a:rPr lang="en-US" altLang="ja-JP" dirty="0" smtClean="0"/>
              <a:t>(</a:t>
            </a:r>
            <a:r>
              <a:rPr lang="ja-JP" altLang="en-US" dirty="0" smtClean="0"/>
              <a:t>オブジェクト番号</a:t>
            </a:r>
            <a:r>
              <a:rPr lang="en-US" altLang="ja-JP" dirty="0" smtClean="0"/>
              <a:t>) (</a:t>
            </a:r>
            <a:r>
              <a:rPr lang="ja-JP" altLang="en-US" dirty="0" smtClean="0"/>
              <a:t>生成番号</a:t>
            </a:r>
            <a:r>
              <a:rPr lang="en-US" altLang="ja-JP" dirty="0" smtClean="0"/>
              <a:t>) </a:t>
            </a:r>
            <a:r>
              <a:rPr lang="en-US" altLang="ja-JP" b="1" dirty="0" smtClean="0"/>
              <a:t>R</a:t>
            </a:r>
          </a:p>
          <a:p>
            <a:pPr lvl="1"/>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のファイル構造</a:t>
            </a:r>
            <a:r>
              <a:rPr lang="en-US" altLang="ja-JP" dirty="0" smtClean="0"/>
              <a:t>2</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trailer</a:t>
            </a:r>
            <a:r>
              <a:rPr lang="ja-JP" altLang="en-US" dirty="0" smtClean="0"/>
              <a:t>辞書</a:t>
            </a:r>
            <a:endParaRPr lang="en-US" altLang="ja-JP" dirty="0" smtClean="0"/>
          </a:p>
          <a:p>
            <a:pPr lvl="1"/>
            <a:r>
              <a:rPr lang="ja-JP" altLang="en-US" dirty="0" smtClean="0"/>
              <a:t>文書レベルでの特殊なオブジェクトの情報</a:t>
            </a:r>
            <a:endParaRPr lang="en-US" altLang="ja-JP" dirty="0" smtClean="0"/>
          </a:p>
          <a:p>
            <a:pPr lvl="2"/>
            <a:r>
              <a:rPr kumimoji="1" lang="en-US" altLang="ja-JP" dirty="0" smtClean="0"/>
              <a:t>PDF</a:t>
            </a:r>
            <a:r>
              <a:rPr kumimoji="1" lang="ja-JP" altLang="en-US" dirty="0" smtClean="0"/>
              <a:t>を読み込むアプリのために存在する</a:t>
            </a:r>
            <a:endParaRPr kumimoji="1" lang="ja-JP" altLang="en-US" dirty="0"/>
          </a:p>
        </p:txBody>
      </p:sp>
      <p:graphicFrame>
        <p:nvGraphicFramePr>
          <p:cNvPr id="4" name="表 3"/>
          <p:cNvGraphicFramePr>
            <a:graphicFrameLocks noGrp="1"/>
          </p:cNvGraphicFramePr>
          <p:nvPr/>
        </p:nvGraphicFramePr>
        <p:xfrm>
          <a:off x="928662" y="2928934"/>
          <a:ext cx="7000924" cy="2225040"/>
        </p:xfrm>
        <a:graphic>
          <a:graphicData uri="http://schemas.openxmlformats.org/drawingml/2006/table">
            <a:tbl>
              <a:tblPr firstRow="1" bandRow="1">
                <a:tableStyleId>{912C8C85-51F0-491E-9774-3900AFEF0FD7}</a:tableStyleId>
              </a:tblPr>
              <a:tblGrid>
                <a:gridCol w="1285884"/>
                <a:gridCol w="1503566"/>
                <a:gridCol w="4211474"/>
              </a:tblGrid>
              <a:tr h="370840">
                <a:tc>
                  <a:txBody>
                    <a:bodyPr/>
                    <a:lstStyle/>
                    <a:p>
                      <a:r>
                        <a:rPr kumimoji="1" lang="ja-JP" altLang="en-US" dirty="0" smtClean="0"/>
                        <a:t>キー</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値の型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説明</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Size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整数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相互参照表に含まれるエントリの数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Root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Catalog</a:t>
                      </a:r>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Encrypt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辞書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暗号化辞書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Info</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文書情報辞書</a:t>
                      </a:r>
                      <a:endParaRPr kumimoji="1" lang="en-US" altLang="ja-JP"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ID</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配列</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ファイル識別子</a:t>
                      </a:r>
                      <a:endParaRPr kumimoji="1" lang="en-US" altLang="ja-JP"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solidFill>
            <a:schemeClr val="accent1">
              <a:alpha val="5000"/>
            </a:schemeClr>
          </a:solidFill>
        </p:spPr>
        <p:txBody>
          <a:bodyPr/>
          <a:lstStyle/>
          <a:p>
            <a:pPr lvl="1"/>
            <a:r>
              <a:rPr lang="ja-JP" altLang="en-US" dirty="0" smtClean="0"/>
              <a:t>文書カタログ</a:t>
            </a:r>
            <a:endParaRPr lang="en-US" altLang="ja-JP" dirty="0" smtClean="0"/>
          </a:p>
          <a:p>
            <a:pPr lvl="2"/>
            <a:r>
              <a:rPr kumimoji="1" lang="ja-JP" altLang="en-US" dirty="0" smtClean="0"/>
              <a:t>ページツリー</a:t>
            </a:r>
            <a:endParaRPr kumimoji="1" lang="en-US" altLang="ja-JP" dirty="0" smtClean="0"/>
          </a:p>
          <a:p>
            <a:pPr lvl="3"/>
            <a:r>
              <a:rPr lang="ja-JP" altLang="en-US" dirty="0" smtClean="0"/>
              <a:t>ページ</a:t>
            </a:r>
            <a:r>
              <a:rPr lang="en-US" altLang="ja-JP" dirty="0" smtClean="0"/>
              <a:t>1</a:t>
            </a:r>
          </a:p>
          <a:p>
            <a:pPr lvl="4"/>
            <a:r>
              <a:rPr lang="ja-JP" altLang="en-US" dirty="0" smtClean="0"/>
              <a:t>コンテントストリーム</a:t>
            </a:r>
            <a:endParaRPr lang="en-US" altLang="ja-JP" dirty="0" smtClean="0"/>
          </a:p>
          <a:p>
            <a:pPr lvl="3"/>
            <a:r>
              <a:rPr lang="ja-JP" altLang="en-US" dirty="0" smtClean="0"/>
              <a:t>ページ</a:t>
            </a:r>
            <a:r>
              <a:rPr lang="en-US" altLang="ja-JP" dirty="0" smtClean="0"/>
              <a:t>2</a:t>
            </a:r>
          </a:p>
          <a:p>
            <a:pPr lvl="4"/>
            <a:r>
              <a:rPr lang="ja-JP" altLang="en-US" dirty="0" smtClean="0"/>
              <a:t>コンテントストリーム</a:t>
            </a:r>
            <a:endParaRPr kumimoji="1" lang="en-US" altLang="ja-JP" dirty="0" smtClean="0"/>
          </a:p>
          <a:p>
            <a:pPr lvl="3"/>
            <a:r>
              <a:rPr lang="en-US" altLang="ja-JP" dirty="0" smtClean="0"/>
              <a:t>….</a:t>
            </a:r>
          </a:p>
          <a:p>
            <a:pPr lvl="3"/>
            <a:endParaRPr kumimoji="1" lang="en-US" altLang="ja-JP" dirty="0" smtClean="0"/>
          </a:p>
          <a:p>
            <a:pPr lvl="2"/>
            <a:r>
              <a:rPr lang="ja-JP" altLang="en-US" dirty="0" smtClean="0"/>
              <a:t>アウトラインツリー</a:t>
            </a:r>
            <a:r>
              <a:rPr lang="en-US" altLang="ja-JP" dirty="0" smtClean="0"/>
              <a:t>(</a:t>
            </a:r>
            <a:r>
              <a:rPr lang="ja-JP" altLang="en-US" dirty="0" smtClean="0"/>
              <a:t>今回は説明割愛</a:t>
            </a:r>
            <a:r>
              <a:rPr lang="en-US" altLang="ja-JP" dirty="0" smtClean="0"/>
              <a:t>)</a:t>
            </a:r>
          </a:p>
          <a:p>
            <a:pPr lvl="3"/>
            <a:r>
              <a:rPr kumimoji="1" lang="ja-JP" altLang="en-US" dirty="0" smtClean="0"/>
              <a:t>アウトラインエントリ</a:t>
            </a:r>
            <a:r>
              <a:rPr kumimoji="1" lang="en-US" altLang="ja-JP" dirty="0" smtClean="0"/>
              <a:t>1</a:t>
            </a:r>
          </a:p>
          <a:p>
            <a:pPr lvl="3"/>
            <a:r>
              <a:rPr kumimoji="1" lang="en-US" altLang="ja-JP" dirty="0" smtClean="0"/>
              <a:t>….</a:t>
            </a:r>
            <a:endParaRPr kumimoji="1" lang="ja-JP" altLang="en-US" dirty="0"/>
          </a:p>
        </p:txBody>
      </p:sp>
      <p:sp>
        <p:nvSpPr>
          <p:cNvPr id="2" name="タイトル 1"/>
          <p:cNvSpPr>
            <a:spLocks noGrp="1"/>
          </p:cNvSpPr>
          <p:nvPr>
            <p:ph type="title"/>
          </p:nvPr>
        </p:nvSpPr>
        <p:spPr/>
        <p:txBody>
          <a:bodyPr/>
          <a:lstStyle/>
          <a:p>
            <a:r>
              <a:rPr lang="en-US" altLang="ja-JP" dirty="0" smtClean="0"/>
              <a:t>PDF</a:t>
            </a:r>
            <a:r>
              <a:rPr lang="ja-JP" altLang="en-US" dirty="0" smtClean="0"/>
              <a:t>の文書構造</a:t>
            </a:r>
            <a:endParaRPr kumimoji="1" lang="ja-JP" altLang="en-US" dirty="0"/>
          </a:p>
        </p:txBody>
      </p:sp>
      <p:sp>
        <p:nvSpPr>
          <p:cNvPr id="6" name="正方形/長方形 5"/>
          <p:cNvSpPr/>
          <p:nvPr/>
        </p:nvSpPr>
        <p:spPr>
          <a:xfrm>
            <a:off x="3786182" y="1214422"/>
            <a:ext cx="1000132" cy="57150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en-US" altLang="ja-JP" dirty="0" smtClean="0">
                <a:solidFill>
                  <a:schemeClr val="tx1"/>
                </a:solidFill>
              </a:rPr>
              <a:t>Catalog</a:t>
            </a:r>
            <a:endParaRPr kumimoji="1" lang="ja-JP" altLang="en-US" dirty="0">
              <a:solidFill>
                <a:schemeClr val="tx1"/>
              </a:solidFill>
            </a:endParaRPr>
          </a:p>
        </p:txBody>
      </p:sp>
      <p:sp>
        <p:nvSpPr>
          <p:cNvPr id="7" name="正方形/長方形 6"/>
          <p:cNvSpPr/>
          <p:nvPr/>
        </p:nvSpPr>
        <p:spPr>
          <a:xfrm>
            <a:off x="5143504" y="1214422"/>
            <a:ext cx="1000132" cy="57150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en-US" altLang="ja-JP" dirty="0" smtClean="0">
                <a:solidFill>
                  <a:schemeClr val="tx1"/>
                </a:solidFill>
              </a:rPr>
              <a:t>Pages</a:t>
            </a:r>
            <a:endParaRPr kumimoji="1" lang="ja-JP" altLang="en-US" dirty="0">
              <a:solidFill>
                <a:schemeClr val="tx1"/>
              </a:solidFill>
            </a:endParaRPr>
          </a:p>
        </p:txBody>
      </p:sp>
      <p:sp>
        <p:nvSpPr>
          <p:cNvPr id="9" name="正方形/長方形 8"/>
          <p:cNvSpPr/>
          <p:nvPr/>
        </p:nvSpPr>
        <p:spPr>
          <a:xfrm>
            <a:off x="6500826" y="1214422"/>
            <a:ext cx="1000132" cy="57150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altLang="ja-JP" dirty="0" smtClean="0">
                <a:solidFill>
                  <a:schemeClr val="tx1"/>
                </a:solidFill>
              </a:rPr>
              <a:t>Page</a:t>
            </a:r>
            <a:endParaRPr kumimoji="1" lang="ja-JP" altLang="en-US" dirty="0">
              <a:solidFill>
                <a:schemeClr val="tx1"/>
              </a:solidFill>
            </a:endParaRPr>
          </a:p>
        </p:txBody>
      </p:sp>
      <p:sp>
        <p:nvSpPr>
          <p:cNvPr id="10" name="正方形/長方形 9"/>
          <p:cNvSpPr/>
          <p:nvPr/>
        </p:nvSpPr>
        <p:spPr>
          <a:xfrm>
            <a:off x="6500826" y="1928802"/>
            <a:ext cx="1000132" cy="57150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altLang="ja-JP" dirty="0" smtClean="0">
                <a:solidFill>
                  <a:schemeClr val="tx1"/>
                </a:solidFill>
              </a:rPr>
              <a:t>Page</a:t>
            </a:r>
            <a:endParaRPr kumimoji="1" lang="ja-JP" altLang="en-US" dirty="0">
              <a:solidFill>
                <a:schemeClr val="tx1"/>
              </a:solidFill>
            </a:endParaRPr>
          </a:p>
        </p:txBody>
      </p:sp>
      <p:sp>
        <p:nvSpPr>
          <p:cNvPr id="11" name="正方形/長方形 10"/>
          <p:cNvSpPr/>
          <p:nvPr/>
        </p:nvSpPr>
        <p:spPr>
          <a:xfrm>
            <a:off x="6500826" y="2643182"/>
            <a:ext cx="1000132" cy="57150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en-US" altLang="ja-JP" dirty="0" smtClean="0">
                <a:solidFill>
                  <a:schemeClr val="tx1"/>
                </a:solidFill>
              </a:rPr>
              <a:t>Page</a:t>
            </a:r>
            <a:endParaRPr kumimoji="1" lang="ja-JP" altLang="en-US" dirty="0">
              <a:solidFill>
                <a:schemeClr val="tx1"/>
              </a:solidFill>
            </a:endParaRPr>
          </a:p>
        </p:txBody>
      </p:sp>
      <p:sp>
        <p:nvSpPr>
          <p:cNvPr id="12" name="正方形/長方形 11"/>
          <p:cNvSpPr/>
          <p:nvPr/>
        </p:nvSpPr>
        <p:spPr>
          <a:xfrm>
            <a:off x="6500826" y="3357562"/>
            <a:ext cx="1000132" cy="57150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altLang="ja-JP" sz="1400" b="1" dirty="0" smtClean="0">
                <a:solidFill>
                  <a:schemeClr val="tx1"/>
                </a:solidFill>
              </a:rPr>
              <a:t>Outlines</a:t>
            </a:r>
            <a:endParaRPr kumimoji="1" lang="ja-JP" altLang="en-US" sz="1400" b="1" dirty="0">
              <a:solidFill>
                <a:schemeClr val="tx1"/>
              </a:solidFill>
            </a:endParaRPr>
          </a:p>
        </p:txBody>
      </p:sp>
      <p:cxnSp>
        <p:nvCxnSpPr>
          <p:cNvPr id="28" name="カギ線コネクタ 27"/>
          <p:cNvCxnSpPr>
            <a:stCxn id="6" idx="3"/>
            <a:endCxn id="7" idx="1"/>
          </p:cNvCxnSpPr>
          <p:nvPr/>
        </p:nvCxnSpPr>
        <p:spPr>
          <a:xfrm>
            <a:off x="4786314" y="1500174"/>
            <a:ext cx="357190" cy="1588"/>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5214942" y="3357562"/>
            <a:ext cx="1000132" cy="57150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kumimoji="1" lang="en-US" altLang="ja-JP" sz="1400" b="1" dirty="0" smtClean="0">
                <a:solidFill>
                  <a:schemeClr val="tx1"/>
                </a:solidFill>
              </a:rPr>
              <a:t>Outlines</a:t>
            </a:r>
            <a:endParaRPr kumimoji="1" lang="ja-JP" altLang="en-US" sz="1400" b="1" dirty="0">
              <a:solidFill>
                <a:schemeClr val="tx1"/>
              </a:solidFill>
            </a:endParaRPr>
          </a:p>
        </p:txBody>
      </p:sp>
      <p:cxnSp>
        <p:nvCxnSpPr>
          <p:cNvPr id="32" name="カギ線コネクタ 31"/>
          <p:cNvCxnSpPr>
            <a:stCxn id="6" idx="3"/>
            <a:endCxn id="30" idx="1"/>
          </p:cNvCxnSpPr>
          <p:nvPr/>
        </p:nvCxnSpPr>
        <p:spPr>
          <a:xfrm>
            <a:off x="4786314" y="1500174"/>
            <a:ext cx="428628" cy="2143140"/>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カギ線コネクタ 33"/>
          <p:cNvCxnSpPr>
            <a:stCxn id="7" idx="3"/>
            <a:endCxn id="9" idx="1"/>
          </p:cNvCxnSpPr>
          <p:nvPr/>
        </p:nvCxnSpPr>
        <p:spPr>
          <a:xfrm>
            <a:off x="6143636" y="1500174"/>
            <a:ext cx="357190" cy="1588"/>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7" idx="3"/>
            <a:endCxn id="10" idx="1"/>
          </p:cNvCxnSpPr>
          <p:nvPr/>
        </p:nvCxnSpPr>
        <p:spPr>
          <a:xfrm>
            <a:off x="6143636" y="1500174"/>
            <a:ext cx="357190" cy="714380"/>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カギ線コネクタ 37"/>
          <p:cNvCxnSpPr>
            <a:stCxn id="7" idx="3"/>
            <a:endCxn id="11" idx="1"/>
          </p:cNvCxnSpPr>
          <p:nvPr/>
        </p:nvCxnSpPr>
        <p:spPr>
          <a:xfrm>
            <a:off x="6143636" y="1500174"/>
            <a:ext cx="357190" cy="1428760"/>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正方形/長方形 38"/>
          <p:cNvSpPr/>
          <p:nvPr/>
        </p:nvSpPr>
        <p:spPr>
          <a:xfrm>
            <a:off x="6500826" y="4143380"/>
            <a:ext cx="1000132" cy="57150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altLang="ja-JP" sz="1400" b="1" dirty="0" smtClean="0">
                <a:solidFill>
                  <a:schemeClr val="tx1"/>
                </a:solidFill>
              </a:rPr>
              <a:t>Outlines</a:t>
            </a:r>
            <a:endParaRPr kumimoji="1" lang="ja-JP" altLang="en-US" sz="1400" b="1" dirty="0">
              <a:solidFill>
                <a:schemeClr val="tx1"/>
              </a:solidFill>
            </a:endParaRPr>
          </a:p>
        </p:txBody>
      </p:sp>
      <p:cxnSp>
        <p:nvCxnSpPr>
          <p:cNvPr id="41" name="カギ線コネクタ 40"/>
          <p:cNvCxnSpPr>
            <a:stCxn id="30" idx="3"/>
            <a:endCxn id="12" idx="1"/>
          </p:cNvCxnSpPr>
          <p:nvPr/>
        </p:nvCxnSpPr>
        <p:spPr>
          <a:xfrm>
            <a:off x="6215074" y="3643314"/>
            <a:ext cx="285752" cy="1588"/>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カギ線コネクタ 42"/>
          <p:cNvCxnSpPr>
            <a:stCxn id="30" idx="3"/>
            <a:endCxn id="39" idx="1"/>
          </p:cNvCxnSpPr>
          <p:nvPr/>
        </p:nvCxnSpPr>
        <p:spPr>
          <a:xfrm>
            <a:off x="6215074" y="3643314"/>
            <a:ext cx="285752" cy="785818"/>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PDF</a:t>
            </a:r>
            <a:r>
              <a:rPr kumimoji="1" lang="ja-JP" altLang="en-US" dirty="0" smtClean="0"/>
              <a:t>の文書構造</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文書カタログ</a:t>
            </a:r>
            <a:endParaRPr lang="en-US" altLang="ja-JP" dirty="0" smtClean="0"/>
          </a:p>
          <a:p>
            <a:pPr lvl="1"/>
            <a:r>
              <a:rPr kumimoji="1" lang="en-US" altLang="ja-JP" dirty="0" smtClean="0"/>
              <a:t>Catalog</a:t>
            </a:r>
            <a:r>
              <a:rPr kumimoji="1" lang="ja-JP" altLang="en-US" dirty="0" smtClean="0"/>
              <a:t>辞書</a:t>
            </a:r>
            <a:endParaRPr kumimoji="1" lang="en-US" altLang="ja-JP" dirty="0" smtClean="0"/>
          </a:p>
          <a:p>
            <a:pPr lvl="2"/>
            <a:r>
              <a:rPr lang="en-US" altLang="ja-JP" dirty="0" smtClean="0"/>
              <a:t>PDF</a:t>
            </a:r>
            <a:r>
              <a:rPr lang="ja-JP" altLang="en-US" dirty="0" smtClean="0"/>
              <a:t>文書のルート。</a:t>
            </a:r>
            <a:endParaRPr kumimoji="1" lang="en-US" altLang="ja-JP" dirty="0" smtClean="0"/>
          </a:p>
          <a:p>
            <a:pPr lvl="2"/>
            <a:r>
              <a:rPr lang="en-US" altLang="ja-JP" dirty="0" smtClean="0"/>
              <a:t>Trailer</a:t>
            </a:r>
            <a:r>
              <a:rPr lang="ja-JP" altLang="en-US" dirty="0" smtClean="0"/>
              <a:t>辞書の</a:t>
            </a:r>
            <a:r>
              <a:rPr lang="en-US" altLang="ja-JP" dirty="0" smtClean="0"/>
              <a:t>Root</a:t>
            </a:r>
            <a:r>
              <a:rPr lang="ja-JP" altLang="en-US" dirty="0" smtClean="0"/>
              <a:t>の値となる</a:t>
            </a:r>
            <a:endParaRPr lang="en-US" altLang="ja-JP" dirty="0" smtClean="0"/>
          </a:p>
          <a:p>
            <a:pPr lvl="2"/>
            <a:r>
              <a:rPr lang="ja-JP" altLang="en-US" dirty="0" smtClean="0"/>
              <a:t>主な項目</a:t>
            </a:r>
            <a:endParaRPr lang="en-US" altLang="ja-JP" dirty="0" smtClean="0"/>
          </a:p>
          <a:p>
            <a:pPr lvl="2"/>
            <a:endParaRPr kumimoji="1" lang="ja-JP" altLang="en-US" dirty="0"/>
          </a:p>
        </p:txBody>
      </p:sp>
      <p:graphicFrame>
        <p:nvGraphicFramePr>
          <p:cNvPr id="5" name="表 4"/>
          <p:cNvGraphicFramePr>
            <a:graphicFrameLocks noGrp="1"/>
          </p:cNvGraphicFramePr>
          <p:nvPr/>
        </p:nvGraphicFramePr>
        <p:xfrm>
          <a:off x="1500166" y="3571876"/>
          <a:ext cx="6096000" cy="1483360"/>
        </p:xfrm>
        <a:graphic>
          <a:graphicData uri="http://schemas.openxmlformats.org/drawingml/2006/table">
            <a:tbl>
              <a:tblPr firstRow="1" bandRow="1">
                <a:tableStyleId>{912C8C85-51F0-491E-9774-3900AFEF0FD7}</a:tableStyleId>
              </a:tblPr>
              <a:tblGrid>
                <a:gridCol w="1500198"/>
                <a:gridCol w="1571636"/>
                <a:gridCol w="3024166"/>
              </a:tblGrid>
              <a:tr h="370840">
                <a:tc>
                  <a:txBody>
                    <a:bodyPr/>
                    <a:lstStyle/>
                    <a:p>
                      <a:r>
                        <a:rPr kumimoji="1" lang="ja-JP" altLang="en-US" dirty="0" smtClean="0"/>
                        <a:t>キー</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値の型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説明</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Type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名前</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Catalog</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Pages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ページツリーのルート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Outlines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しおりツリーのルート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の文書構造</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ページツリー</a:t>
            </a:r>
            <a:endParaRPr lang="en-US" altLang="ja-JP" dirty="0" smtClean="0"/>
          </a:p>
          <a:p>
            <a:pPr lvl="1"/>
            <a:r>
              <a:rPr lang="ja-JP" altLang="en-US" dirty="0" smtClean="0"/>
              <a:t>ページノード辞書</a:t>
            </a:r>
            <a:endParaRPr lang="en-US" altLang="ja-JP" dirty="0" smtClean="0"/>
          </a:p>
          <a:p>
            <a:pPr lvl="2"/>
            <a:r>
              <a:rPr lang="ja-JP" altLang="en-US" dirty="0" smtClean="0"/>
              <a:t>ページツリーのノード</a:t>
            </a:r>
            <a:endParaRPr lang="en-US" altLang="ja-JP" dirty="0" smtClean="0"/>
          </a:p>
          <a:p>
            <a:pPr lvl="2"/>
            <a:r>
              <a:rPr lang="ja-JP" altLang="en-US" dirty="0" smtClean="0"/>
              <a:t>主な項目</a:t>
            </a:r>
            <a:endParaRPr kumimoji="1" lang="ja-JP" altLang="en-US" dirty="0"/>
          </a:p>
        </p:txBody>
      </p:sp>
      <p:graphicFrame>
        <p:nvGraphicFramePr>
          <p:cNvPr id="6" name="表 5"/>
          <p:cNvGraphicFramePr>
            <a:graphicFrameLocks noGrp="1"/>
          </p:cNvGraphicFramePr>
          <p:nvPr/>
        </p:nvGraphicFramePr>
        <p:xfrm>
          <a:off x="1500166" y="3214686"/>
          <a:ext cx="6096000" cy="1854200"/>
        </p:xfrm>
        <a:graphic>
          <a:graphicData uri="http://schemas.openxmlformats.org/drawingml/2006/table">
            <a:tbl>
              <a:tblPr firstRow="1" bandRow="1">
                <a:tableStyleId>{912C8C85-51F0-491E-9774-3900AFEF0FD7}</a:tableStyleId>
              </a:tblPr>
              <a:tblGrid>
                <a:gridCol w="1500198"/>
                <a:gridCol w="1143008"/>
                <a:gridCol w="3452794"/>
              </a:tblGrid>
              <a:tr h="370840">
                <a:tc>
                  <a:txBody>
                    <a:bodyPr/>
                    <a:lstStyle/>
                    <a:p>
                      <a:r>
                        <a:rPr kumimoji="1" lang="ja-JP" altLang="en-US" dirty="0" smtClean="0"/>
                        <a:t>キー</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値の型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説明</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Type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名前</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Pages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Parent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親</a:t>
                      </a:r>
                      <a:r>
                        <a:rPr kumimoji="1" lang="en-US" altLang="ja-JP" dirty="0" smtClean="0"/>
                        <a:t>Pages</a:t>
                      </a:r>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Kids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配列</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Pages</a:t>
                      </a:r>
                      <a:r>
                        <a:rPr kumimoji="1" lang="ja-JP" altLang="en-US" dirty="0" smtClean="0"/>
                        <a:t>または</a:t>
                      </a:r>
                      <a:r>
                        <a:rPr kumimoji="1" lang="en-US" altLang="ja-JP" dirty="0" smtClean="0"/>
                        <a:t>Page</a:t>
                      </a:r>
                      <a:r>
                        <a:rPr kumimoji="1" lang="ja-JP" altLang="en-US" dirty="0" smtClean="0"/>
                        <a:t>辞書の配列</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Count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整数</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子孫</a:t>
                      </a:r>
                      <a:r>
                        <a:rPr kumimoji="1" lang="en-US" altLang="ja-JP" dirty="0" smtClean="0"/>
                        <a:t>Page</a:t>
                      </a:r>
                      <a:r>
                        <a:rPr kumimoji="1" lang="ja-JP" altLang="en-US" dirty="0" smtClean="0"/>
                        <a:t>の数</a:t>
                      </a:r>
                      <a:endParaRPr kumimoji="1" lang="en-US" altLang="ja-JP"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の文書構造</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ページツリー</a:t>
            </a:r>
            <a:r>
              <a:rPr lang="en-US" altLang="ja-JP" dirty="0" smtClean="0"/>
              <a:t>(</a:t>
            </a:r>
            <a:r>
              <a:rPr lang="ja-JP" altLang="en-US" dirty="0" smtClean="0"/>
              <a:t>ページ</a:t>
            </a:r>
            <a:r>
              <a:rPr lang="en-US" altLang="ja-JP" dirty="0" smtClean="0"/>
              <a:t>)</a:t>
            </a:r>
          </a:p>
          <a:p>
            <a:pPr lvl="1"/>
            <a:r>
              <a:rPr kumimoji="1" lang="ja-JP" altLang="en-US" dirty="0" smtClean="0"/>
              <a:t>ページオブジェクト</a:t>
            </a:r>
            <a:r>
              <a:rPr lang="ja-JP" altLang="en-US" dirty="0" smtClean="0"/>
              <a:t>辞書</a:t>
            </a:r>
            <a:endParaRPr lang="en-US" altLang="ja-JP" dirty="0" smtClean="0"/>
          </a:p>
          <a:p>
            <a:pPr lvl="2"/>
            <a:r>
              <a:rPr lang="ja-JP" altLang="en-US" dirty="0" smtClean="0"/>
              <a:t>ページツリーのリーフ</a:t>
            </a:r>
            <a:endParaRPr lang="en-US" altLang="ja-JP" dirty="0" smtClean="0"/>
          </a:p>
          <a:p>
            <a:pPr lvl="2"/>
            <a:r>
              <a:rPr lang="ja-JP" altLang="en-US" dirty="0" smtClean="0"/>
              <a:t>主な項目</a:t>
            </a:r>
            <a:endParaRPr kumimoji="1" lang="en-US" altLang="ja-JP" dirty="0" smtClean="0"/>
          </a:p>
          <a:p>
            <a:pPr lvl="2"/>
            <a:endParaRPr kumimoji="1" lang="ja-JP" altLang="en-US" dirty="0"/>
          </a:p>
        </p:txBody>
      </p:sp>
      <p:graphicFrame>
        <p:nvGraphicFramePr>
          <p:cNvPr id="4" name="表 3"/>
          <p:cNvGraphicFramePr>
            <a:graphicFrameLocks noGrp="1"/>
          </p:cNvGraphicFramePr>
          <p:nvPr/>
        </p:nvGraphicFramePr>
        <p:xfrm>
          <a:off x="1142976" y="3143248"/>
          <a:ext cx="7000924" cy="2494280"/>
        </p:xfrm>
        <a:graphic>
          <a:graphicData uri="http://schemas.openxmlformats.org/drawingml/2006/table">
            <a:tbl>
              <a:tblPr firstRow="1" bandRow="1">
                <a:tableStyleId>{912C8C85-51F0-491E-9774-3900AFEF0FD7}</a:tableStyleId>
              </a:tblPr>
              <a:tblGrid>
                <a:gridCol w="1285884"/>
                <a:gridCol w="1503566"/>
                <a:gridCol w="4211474"/>
              </a:tblGrid>
              <a:tr h="370840">
                <a:tc>
                  <a:txBody>
                    <a:bodyPr/>
                    <a:lstStyle/>
                    <a:p>
                      <a:r>
                        <a:rPr kumimoji="1" lang="ja-JP" altLang="en-US" dirty="0" smtClean="0"/>
                        <a:t>キー</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値の型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説明</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Type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名前</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t>Page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Parent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親</a:t>
                      </a:r>
                      <a:r>
                        <a:rPr kumimoji="1" lang="en-US" altLang="ja-JP" dirty="0" smtClean="0"/>
                        <a:t>Pages</a:t>
                      </a:r>
                      <a:r>
                        <a:rPr kumimoji="1" lang="ja-JP" altLang="en-US" dirty="0" smtClean="0"/>
                        <a:t>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Resources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辞書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コンテントストリームの中で参照するリソースの辞書</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err="1" smtClean="0"/>
                        <a:t>MediaBox</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矩形</a:t>
                      </a:r>
                      <a:r>
                        <a:rPr kumimoji="1" lang="en-US" altLang="ja-JP" dirty="0" smtClean="0"/>
                        <a:t>(</a:t>
                      </a:r>
                      <a:r>
                        <a:rPr kumimoji="1" lang="ja-JP" altLang="en-US" dirty="0" smtClean="0"/>
                        <a:t>配列</a:t>
                      </a:r>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印刷時の出力可能最大領域</a:t>
                      </a:r>
                      <a:endParaRPr kumimoji="1" lang="en-US" altLang="ja-JP"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Contents</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ストリーム</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内容を記述するコンテントストリーム</a:t>
                      </a:r>
                      <a:endParaRPr kumimoji="1" lang="en-US" altLang="ja-JP"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アジェンダ</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t>ＰＤＦとは何か・ＰＤＦの作成方法</a:t>
            </a:r>
            <a:endParaRPr lang="en-US" altLang="ja-JP" dirty="0" smtClean="0"/>
          </a:p>
          <a:p>
            <a:pPr eaLnBrk="1" hangingPunct="1"/>
            <a:r>
              <a:rPr lang="ja-JP" altLang="en-US" dirty="0" smtClean="0"/>
              <a:t>ＰＤＦのファイル構造</a:t>
            </a:r>
            <a:endParaRPr lang="en-US" altLang="ja-JP" dirty="0" smtClean="0"/>
          </a:p>
          <a:p>
            <a:r>
              <a:rPr lang="en-US" altLang="ja-JP" dirty="0" smtClean="0"/>
              <a:t>PDF</a:t>
            </a:r>
            <a:r>
              <a:rPr lang="ja-JP" altLang="en-US" dirty="0" smtClean="0"/>
              <a:t>の文法・要素・文書構造</a:t>
            </a:r>
            <a:endParaRPr lang="en-US" altLang="ja-JP" dirty="0" smtClean="0"/>
          </a:p>
          <a:p>
            <a:pPr eaLnBrk="1" hangingPunct="1"/>
            <a:r>
              <a:rPr lang="en-US" altLang="ja-JP" dirty="0" smtClean="0"/>
              <a:t>PDF</a:t>
            </a:r>
            <a:r>
              <a:rPr lang="ja-JP" altLang="en-US" dirty="0" smtClean="0"/>
              <a:t>のグラフィックス・テキストの描画</a:t>
            </a:r>
            <a:endParaRPr lang="en-US" altLang="ja-JP" dirty="0" smtClean="0"/>
          </a:p>
          <a:p>
            <a:pPr eaLnBrk="1" hangingPunct="1"/>
            <a:endParaRPr lang="en-US" altLang="ja-JP" dirty="0" smtClean="0"/>
          </a:p>
          <a:p>
            <a:pPr eaLnBrk="1" hangingPunct="1">
              <a:buNone/>
            </a:pPr>
            <a:endParaRPr lang="ja-JP"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の文書構造</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ページ内容</a:t>
            </a:r>
            <a:endParaRPr lang="en-US" altLang="ja-JP" dirty="0" smtClean="0"/>
          </a:p>
          <a:p>
            <a:pPr lvl="1"/>
            <a:r>
              <a:rPr lang="ja-JP" altLang="en-US" sz="2400" dirty="0" smtClean="0"/>
              <a:t>リソース辞書</a:t>
            </a:r>
            <a:endParaRPr lang="en-US" altLang="ja-JP" sz="2400" dirty="0" smtClean="0"/>
          </a:p>
          <a:p>
            <a:pPr lvl="2"/>
            <a:r>
              <a:rPr lang="ja-JP" altLang="en-US" sz="1200" dirty="0" smtClean="0"/>
              <a:t>ページコンテントストリームから使用する文書レベルのオブジェクトの参照</a:t>
            </a:r>
            <a:endParaRPr lang="en-US" altLang="ja-JP" sz="1200" dirty="0" smtClean="0"/>
          </a:p>
          <a:p>
            <a:pPr lvl="2"/>
            <a:endParaRPr lang="en-US" altLang="ja-JP" sz="1200" dirty="0" smtClean="0"/>
          </a:p>
          <a:p>
            <a:pPr lvl="2"/>
            <a:endParaRPr lang="en-US" altLang="ja-JP" sz="1200" dirty="0" smtClean="0"/>
          </a:p>
          <a:p>
            <a:pPr lvl="2"/>
            <a:endParaRPr lang="en-US" altLang="ja-JP" sz="1200" dirty="0" smtClean="0"/>
          </a:p>
          <a:p>
            <a:pPr lvl="2"/>
            <a:endParaRPr lang="en-US" altLang="ja-JP" sz="1200" dirty="0" smtClean="0"/>
          </a:p>
          <a:p>
            <a:pPr lvl="2"/>
            <a:endParaRPr lang="en-US" altLang="ja-JP" sz="1200" dirty="0" smtClean="0"/>
          </a:p>
          <a:p>
            <a:pPr lvl="2"/>
            <a:endParaRPr lang="en-US" altLang="ja-JP" sz="1200" dirty="0" smtClean="0"/>
          </a:p>
          <a:p>
            <a:pPr lvl="2"/>
            <a:endParaRPr lang="en-US" altLang="ja-JP" sz="1200" dirty="0" smtClean="0"/>
          </a:p>
          <a:p>
            <a:pPr lvl="1"/>
            <a:r>
              <a:rPr lang="ja-JP" altLang="en-US" sz="2400" dirty="0" smtClean="0"/>
              <a:t>コンテントストリーム</a:t>
            </a:r>
            <a:endParaRPr lang="en-US" altLang="ja-JP" sz="2400" dirty="0" smtClean="0"/>
          </a:p>
          <a:p>
            <a:pPr lvl="2"/>
            <a:r>
              <a:rPr lang="ja-JP" altLang="en-US" sz="1200" dirty="0" smtClean="0"/>
              <a:t>ストリームオブジェクトである</a:t>
            </a:r>
            <a:endParaRPr lang="en-US" altLang="ja-JP" sz="1200" dirty="0" smtClean="0"/>
          </a:p>
          <a:p>
            <a:pPr lvl="2"/>
            <a:r>
              <a:rPr lang="ja-JP" altLang="en-US" sz="1200" dirty="0" smtClean="0"/>
              <a:t>ページに描画するグラフィックスオペレータから構成される</a:t>
            </a:r>
            <a:r>
              <a:rPr lang="en-US" altLang="ja-JP" sz="1200" dirty="0" smtClean="0"/>
              <a:t>(</a:t>
            </a:r>
            <a:r>
              <a:rPr lang="ja-JP" altLang="en-US" sz="1200" dirty="0" smtClean="0"/>
              <a:t>次のスライド以降で説明</a:t>
            </a:r>
            <a:r>
              <a:rPr lang="en-US" altLang="ja-JP" sz="1200" dirty="0" smtClean="0"/>
              <a:t>)</a:t>
            </a:r>
          </a:p>
          <a:p>
            <a:pPr lvl="2"/>
            <a:r>
              <a:rPr lang="ja-JP" altLang="en-US" sz="1200" dirty="0" smtClean="0"/>
              <a:t>グラフィックスオブジェクト</a:t>
            </a:r>
            <a:endParaRPr lang="en-US" altLang="ja-JP" sz="1200" dirty="0" smtClean="0"/>
          </a:p>
          <a:p>
            <a:pPr lvl="3"/>
            <a:r>
              <a:rPr lang="ja-JP" altLang="en-US" sz="1200" dirty="0" smtClean="0"/>
              <a:t>パス、テキストからなるベクタグラフィックスが基本</a:t>
            </a:r>
            <a:endParaRPr lang="en-US" altLang="ja-JP" sz="1200" dirty="0" smtClean="0"/>
          </a:p>
          <a:p>
            <a:pPr lvl="3"/>
            <a:r>
              <a:rPr lang="ja-JP" altLang="en-US" sz="1200" dirty="0" smtClean="0"/>
              <a:t>ラスタイメージ</a:t>
            </a:r>
            <a:endParaRPr lang="en-US" altLang="ja-JP" sz="1200" dirty="0" smtClean="0"/>
          </a:p>
          <a:p>
            <a:pPr lvl="3"/>
            <a:r>
              <a:rPr lang="ja-JP" altLang="en-US" sz="1200" dirty="0" smtClean="0"/>
              <a:t>フォント</a:t>
            </a:r>
            <a:endParaRPr lang="en-US" altLang="ja-JP" sz="1200" dirty="0" smtClean="0"/>
          </a:p>
          <a:p>
            <a:pPr lvl="3"/>
            <a:r>
              <a:rPr lang="ja-JP" altLang="en-US" sz="1200" dirty="0" smtClean="0"/>
              <a:t>塗りつぶしパターン</a:t>
            </a:r>
            <a:endParaRPr lang="en-US" altLang="ja-JP" sz="1200" dirty="0" smtClean="0"/>
          </a:p>
          <a:p>
            <a:endParaRPr lang="en-US" altLang="ja-JP" sz="1200" dirty="0" smtClean="0"/>
          </a:p>
          <a:p>
            <a:endParaRPr kumimoji="1" lang="ja-JP" altLang="en-US" sz="1200" dirty="0"/>
          </a:p>
        </p:txBody>
      </p:sp>
      <p:graphicFrame>
        <p:nvGraphicFramePr>
          <p:cNvPr id="4" name="表 3"/>
          <p:cNvGraphicFramePr>
            <a:graphicFrameLocks noGrp="1"/>
          </p:cNvGraphicFramePr>
          <p:nvPr/>
        </p:nvGraphicFramePr>
        <p:xfrm>
          <a:off x="1142976" y="2414590"/>
          <a:ext cx="7000924" cy="1371600"/>
        </p:xfrm>
        <a:graphic>
          <a:graphicData uri="http://schemas.openxmlformats.org/drawingml/2006/table">
            <a:tbl>
              <a:tblPr firstRow="1" bandRow="1">
                <a:tableStyleId>{912C8C85-51F0-491E-9774-3900AFEF0FD7}</a:tableStyleId>
              </a:tblPr>
              <a:tblGrid>
                <a:gridCol w="1571636"/>
                <a:gridCol w="1000132"/>
                <a:gridCol w="4429156"/>
              </a:tblGrid>
              <a:tr h="0">
                <a:tc>
                  <a:txBody>
                    <a:bodyPr/>
                    <a:lstStyle/>
                    <a:p>
                      <a:r>
                        <a:rPr kumimoji="1" lang="ja-JP" altLang="en-US" sz="900" dirty="0" smtClean="0"/>
                        <a:t>キー</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値の型</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説明</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kumimoji="1" lang="en-US" altLang="ja-JP" sz="900" dirty="0" err="1" smtClean="0"/>
                        <a:t>ProcSet</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配列</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手続きセット（</a:t>
                      </a:r>
                      <a:r>
                        <a:rPr kumimoji="1" lang="en-US" altLang="ja-JP" sz="900" dirty="0" smtClean="0"/>
                        <a:t>PostScript</a:t>
                      </a:r>
                      <a:r>
                        <a:rPr kumimoji="1" lang="ja-JP" altLang="en-US" sz="900" dirty="0" smtClean="0"/>
                        <a:t>時代の名残）</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kumimoji="1" lang="en-US" altLang="ja-JP" sz="900" dirty="0" smtClean="0"/>
                        <a:t>Font</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辞書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コンテントストリームの中で参照するリソースの辞書</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kumimoji="1" lang="en-US" altLang="ja-JP" sz="900" dirty="0" smtClean="0"/>
                        <a:t>Pattern</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辞書</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塗りつぶし模様</a:t>
                      </a:r>
                      <a:endParaRPr kumimoji="1" lang="en-US" altLang="ja-JP" sz="9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kumimoji="1" lang="en-US" altLang="ja-JP" sz="900" dirty="0" err="1" smtClean="0"/>
                        <a:t>Sading</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辞書</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塗りつぶし模様</a:t>
                      </a:r>
                      <a:endParaRPr kumimoji="1" lang="en-US" altLang="ja-JP" sz="9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r>
                        <a:rPr kumimoji="1" lang="en-US" altLang="ja-JP" sz="900" dirty="0" err="1" smtClean="0"/>
                        <a:t>ColorSpace</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辞書</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smtClean="0"/>
                        <a:t>色空間の指定</a:t>
                      </a:r>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PDF</a:t>
            </a:r>
            <a:r>
              <a:rPr kumimoji="1" lang="ja-JP" altLang="en-US" dirty="0" smtClean="0"/>
              <a:t>グラフィックス</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グラフィックスの要素</a:t>
            </a:r>
            <a:endParaRPr lang="en-US" altLang="ja-JP" dirty="0" smtClean="0"/>
          </a:p>
          <a:p>
            <a:pPr lvl="1"/>
            <a:r>
              <a:rPr lang="ja-JP" altLang="en-US" dirty="0" smtClean="0"/>
              <a:t>パスと呼ばれる、直線とベジエ曲線で構成される図形が基本</a:t>
            </a:r>
            <a:endParaRPr lang="en-US" altLang="ja-JP" dirty="0" smtClean="0"/>
          </a:p>
          <a:p>
            <a:r>
              <a:rPr lang="ja-JP" altLang="en-US" dirty="0" smtClean="0"/>
              <a:t>グラフィックスオブジェクト</a:t>
            </a:r>
            <a:endParaRPr lang="en-US" altLang="ja-JP" dirty="0" smtClean="0"/>
          </a:p>
          <a:p>
            <a:pPr lvl="1"/>
            <a:r>
              <a:rPr lang="ja-JP" altLang="en-US" dirty="0" smtClean="0"/>
              <a:t>パスオブジェクト</a:t>
            </a:r>
            <a:endParaRPr lang="en-US" altLang="ja-JP" dirty="0" smtClean="0"/>
          </a:p>
          <a:p>
            <a:pPr lvl="1"/>
            <a:r>
              <a:rPr lang="ja-JP" altLang="en-US" dirty="0" smtClean="0"/>
              <a:t>テキストオブジェクト</a:t>
            </a:r>
            <a:endParaRPr lang="en-US" altLang="ja-JP" dirty="0" smtClean="0"/>
          </a:p>
          <a:p>
            <a:pPr lvl="1"/>
            <a:r>
              <a:rPr lang="ja-JP" altLang="en-US" dirty="0" smtClean="0"/>
              <a:t>インラインイメージ</a:t>
            </a:r>
            <a:endParaRPr lang="en-US" altLang="ja-JP" dirty="0" smtClean="0"/>
          </a:p>
          <a:p>
            <a:r>
              <a:rPr lang="ja-JP" altLang="en-US" dirty="0" smtClean="0"/>
              <a:t>グラフィックスオペレータ</a:t>
            </a:r>
            <a:r>
              <a:rPr lang="en-US" altLang="ja-JP" sz="2000" dirty="0" smtClean="0"/>
              <a:t>(※</a:t>
            </a:r>
            <a:r>
              <a:rPr lang="ja-JP" altLang="en-US" sz="2000" dirty="0" smtClean="0"/>
              <a:t>大・小文字区別あり</a:t>
            </a:r>
            <a:r>
              <a:rPr lang="en-US" altLang="ja-JP" sz="2000" dirty="0" smtClean="0"/>
              <a:t>)</a:t>
            </a:r>
          </a:p>
          <a:p>
            <a:pPr lvl="2"/>
            <a:r>
              <a:rPr lang="en-US" altLang="ja-JP" dirty="0" smtClean="0"/>
              <a:t>(</a:t>
            </a:r>
            <a:r>
              <a:rPr lang="ja-JP" altLang="en-US" dirty="0" smtClean="0"/>
              <a:t>オペランドの並び</a:t>
            </a:r>
            <a:r>
              <a:rPr lang="en-US" altLang="ja-JP" dirty="0" smtClean="0"/>
              <a:t>) (</a:t>
            </a:r>
            <a:r>
              <a:rPr lang="ja-JP" altLang="en-US" dirty="0" smtClean="0"/>
              <a:t>オペレータ</a:t>
            </a:r>
            <a:r>
              <a:rPr lang="en-US" altLang="ja-JP" dirty="0" smtClean="0"/>
              <a:t>)</a:t>
            </a:r>
          </a:p>
          <a:p>
            <a:pPr lvl="1">
              <a:buNone/>
            </a:pPr>
            <a:endParaRPr lang="en-US" altLang="ja-JP" dirty="0" smtClean="0"/>
          </a:p>
          <a:p>
            <a:pPr lvl="1"/>
            <a:endParaRPr kumimoji="1" lang="ja-JP"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グラフィックス</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パス構築オペレータ</a:t>
            </a:r>
            <a:endParaRPr lang="en-US" altLang="ja-JP" dirty="0" smtClean="0"/>
          </a:p>
          <a:p>
            <a:pPr lvl="1"/>
            <a:r>
              <a:rPr lang="ja-JP" altLang="en-US" dirty="0" smtClean="0"/>
              <a:t>パスオブジェクトを作成する。</a:t>
            </a:r>
            <a:endParaRPr lang="en-US" altLang="ja-JP" dirty="0" smtClean="0"/>
          </a:p>
          <a:p>
            <a:pPr lvl="1"/>
            <a:endParaRPr kumimoji="1" lang="ja-JP" altLang="en-US" dirty="0"/>
          </a:p>
        </p:txBody>
      </p:sp>
      <p:graphicFrame>
        <p:nvGraphicFramePr>
          <p:cNvPr id="4" name="表 3"/>
          <p:cNvGraphicFramePr>
            <a:graphicFrameLocks noGrp="1"/>
          </p:cNvGraphicFramePr>
          <p:nvPr/>
        </p:nvGraphicFramePr>
        <p:xfrm>
          <a:off x="1000100" y="2285992"/>
          <a:ext cx="7143800" cy="3586480"/>
        </p:xfrm>
        <a:graphic>
          <a:graphicData uri="http://schemas.openxmlformats.org/drawingml/2006/table">
            <a:tbl>
              <a:tblPr firstRow="1" bandRow="1">
                <a:tableStyleId>{BC89EF96-8CEA-46FF-86C4-4CE0E7609802}</a:tableStyleId>
              </a:tblPr>
              <a:tblGrid>
                <a:gridCol w="2000264"/>
                <a:gridCol w="1357322"/>
                <a:gridCol w="3786214"/>
              </a:tblGrid>
              <a:tr h="370840">
                <a:tc>
                  <a:txBody>
                    <a:bodyPr/>
                    <a:lstStyle/>
                    <a:p>
                      <a:r>
                        <a:rPr kumimoji="1" lang="ja-JP" altLang="en-US" dirty="0" smtClean="0">
                          <a:solidFill>
                            <a:schemeClr val="bg1"/>
                          </a:solidFill>
                        </a:rPr>
                        <a:t>オペランド</a:t>
                      </a:r>
                      <a:endParaRPr kumimoji="1" lang="ja-JP" altLang="en-US"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オペレータ</a:t>
                      </a:r>
                      <a:endParaRPr kumimoji="1" lang="ja-JP" altLang="en-US"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説明</a:t>
                      </a:r>
                      <a:endParaRPr kumimoji="1" lang="ja-JP" altLang="en-US" dirty="0">
                        <a:solidFill>
                          <a:schemeClr val="bg1"/>
                        </a:solidFill>
                      </a:endParaRPr>
                    </a:p>
                  </a:txBody>
                  <a:tcPr>
                    <a:solidFill>
                      <a:schemeClr val="accent2">
                        <a:lumMod val="75000"/>
                      </a:schemeClr>
                    </a:solidFill>
                  </a:tcPr>
                </a:tc>
              </a:tr>
              <a:tr h="370840">
                <a:tc>
                  <a:txBody>
                    <a:bodyPr/>
                    <a:lstStyle/>
                    <a:p>
                      <a:r>
                        <a:rPr kumimoji="1" lang="en-US" altLang="ja-JP" dirty="0" smtClean="0"/>
                        <a:t>x y</a:t>
                      </a:r>
                      <a:endParaRPr kumimoji="1" lang="ja-JP" altLang="en-US" dirty="0"/>
                    </a:p>
                  </a:txBody>
                  <a:tcPr/>
                </a:tc>
                <a:tc>
                  <a:txBody>
                    <a:bodyPr/>
                    <a:lstStyle/>
                    <a:p>
                      <a:r>
                        <a:rPr kumimoji="1" lang="en-US" altLang="ja-JP" dirty="0" smtClean="0"/>
                        <a:t>m</a:t>
                      </a:r>
                      <a:endParaRPr kumimoji="1" lang="ja-JP" altLang="en-US" dirty="0"/>
                    </a:p>
                  </a:txBody>
                  <a:tcPr/>
                </a:tc>
                <a:tc>
                  <a:txBody>
                    <a:bodyPr/>
                    <a:lstStyle/>
                    <a:p>
                      <a:r>
                        <a:rPr kumimoji="1" lang="ja-JP" altLang="en-US" dirty="0" smtClean="0"/>
                        <a:t>パスを開始</a:t>
                      </a:r>
                      <a:endParaRPr kumimoji="1" lang="en-US" altLang="ja-JP" dirty="0" smtClean="0"/>
                    </a:p>
                    <a:p>
                      <a:r>
                        <a:rPr kumimoji="1" lang="ja-JP" altLang="en-US" dirty="0" smtClean="0"/>
                        <a:t>カレントポイントを</a:t>
                      </a:r>
                      <a:r>
                        <a:rPr kumimoji="1" lang="en-US" altLang="ja-JP" dirty="0" smtClean="0"/>
                        <a:t>(</a:t>
                      </a:r>
                      <a:r>
                        <a:rPr kumimoji="1" lang="en-US" altLang="ja-JP" dirty="0" err="1" smtClean="0"/>
                        <a:t>x,y</a:t>
                      </a:r>
                      <a:r>
                        <a:rPr kumimoji="1" lang="en-US" altLang="ja-JP" dirty="0" smtClean="0"/>
                        <a:t>)</a:t>
                      </a:r>
                      <a:r>
                        <a:rPr kumimoji="1" lang="ja-JP" altLang="en-US" dirty="0" smtClean="0"/>
                        <a:t>に移動する</a:t>
                      </a:r>
                      <a:r>
                        <a:rPr kumimoji="1" lang="en-US" altLang="ja-JP" dirty="0" smtClean="0"/>
                        <a:t/>
                      </a:r>
                      <a:br>
                        <a:rPr kumimoji="1" lang="en-US" altLang="ja-JP" dirty="0" smtClean="0"/>
                      </a:br>
                      <a:r>
                        <a:rPr kumimoji="1" lang="ja-JP" altLang="en-US" dirty="0" smtClean="0"/>
                        <a:t>いわゆる</a:t>
                      </a:r>
                      <a:r>
                        <a:rPr kumimoji="1" lang="en-US" altLang="ja-JP" dirty="0" err="1" smtClean="0"/>
                        <a:t>MoveTo</a:t>
                      </a:r>
                      <a:endParaRPr kumimoji="1" lang="ja-JP" altLang="en-US" dirty="0"/>
                    </a:p>
                  </a:txBody>
                  <a:tcPr/>
                </a:tc>
              </a:tr>
              <a:tr h="370840">
                <a:tc>
                  <a:txBody>
                    <a:bodyPr/>
                    <a:lstStyle/>
                    <a:p>
                      <a:r>
                        <a:rPr kumimoji="1" lang="en-US" altLang="ja-JP" dirty="0" smtClean="0"/>
                        <a:t>x y</a:t>
                      </a:r>
                      <a:endParaRPr kumimoji="1" lang="ja-JP" altLang="en-US" dirty="0"/>
                    </a:p>
                  </a:txBody>
                  <a:tcPr/>
                </a:tc>
                <a:tc>
                  <a:txBody>
                    <a:bodyPr/>
                    <a:lstStyle/>
                    <a:p>
                      <a:r>
                        <a:rPr kumimoji="1" lang="en-US" altLang="ja-JP" dirty="0" smtClean="0"/>
                        <a:t>l</a:t>
                      </a:r>
                      <a:endParaRPr kumimoji="1" lang="ja-JP" altLang="en-US" dirty="0"/>
                    </a:p>
                  </a:txBody>
                  <a:tcPr/>
                </a:tc>
                <a:tc>
                  <a:txBody>
                    <a:bodyPr/>
                    <a:lstStyle/>
                    <a:p>
                      <a:r>
                        <a:rPr kumimoji="1" lang="ja-JP" altLang="en-US" dirty="0" smtClean="0"/>
                        <a:t>カレントポイントを始点、</a:t>
                      </a:r>
                      <a:r>
                        <a:rPr kumimoji="1" lang="en-US" altLang="ja-JP" dirty="0" smtClean="0"/>
                        <a:t>(</a:t>
                      </a:r>
                      <a:r>
                        <a:rPr kumimoji="1" lang="en-US" altLang="ja-JP" dirty="0" err="1" smtClean="0"/>
                        <a:t>x,y</a:t>
                      </a:r>
                      <a:r>
                        <a:rPr kumimoji="1" lang="en-US" altLang="ja-JP" dirty="0" smtClean="0"/>
                        <a:t>)</a:t>
                      </a:r>
                      <a:r>
                        <a:rPr kumimoji="1" lang="ja-JP" altLang="en-US" dirty="0" smtClean="0"/>
                        <a:t>を終点とする線分を描き、カレントポイントを</a:t>
                      </a:r>
                      <a:r>
                        <a:rPr kumimoji="1" lang="en-US" altLang="ja-JP" dirty="0" smtClean="0"/>
                        <a:t>(</a:t>
                      </a:r>
                      <a:r>
                        <a:rPr kumimoji="1" lang="en-US" altLang="ja-JP" dirty="0" err="1" smtClean="0"/>
                        <a:t>x,y</a:t>
                      </a:r>
                      <a:r>
                        <a:rPr kumimoji="1" lang="en-US" altLang="ja-JP" dirty="0" smtClean="0"/>
                        <a:t>)</a:t>
                      </a:r>
                      <a:r>
                        <a:rPr kumimoji="1" lang="ja-JP" altLang="en-US" dirty="0" smtClean="0"/>
                        <a:t>に移動</a:t>
                      </a:r>
                      <a:r>
                        <a:rPr kumimoji="1" lang="en-US" altLang="ja-JP" dirty="0" smtClean="0"/>
                        <a:t/>
                      </a:r>
                      <a:br>
                        <a:rPr kumimoji="1" lang="en-US" altLang="ja-JP" dirty="0" smtClean="0"/>
                      </a:br>
                      <a:r>
                        <a:rPr kumimoji="1" lang="ja-JP" altLang="en-US" dirty="0" smtClean="0"/>
                        <a:t>いわゆる</a:t>
                      </a:r>
                      <a:r>
                        <a:rPr kumimoji="1" lang="en-US" altLang="ja-JP" dirty="0" err="1" smtClean="0"/>
                        <a:t>LineTo</a:t>
                      </a:r>
                      <a:endParaRPr kumimoji="1" lang="ja-JP" altLang="en-US" dirty="0"/>
                    </a:p>
                  </a:txBody>
                  <a:tcPr/>
                </a:tc>
              </a:tr>
              <a:tr h="370840">
                <a:tc>
                  <a:txBody>
                    <a:bodyPr/>
                    <a:lstStyle/>
                    <a:p>
                      <a:r>
                        <a:rPr kumimoji="1" lang="en-US" altLang="ja-JP" dirty="0" smtClean="0"/>
                        <a:t>x1 y1 x2 y2 x3</a:t>
                      </a:r>
                      <a:r>
                        <a:rPr kumimoji="1" lang="en-US" altLang="ja-JP" baseline="0" dirty="0" smtClean="0"/>
                        <a:t> y3</a:t>
                      </a:r>
                      <a:endParaRPr kumimoji="1" lang="ja-JP" altLang="en-US" dirty="0"/>
                    </a:p>
                  </a:txBody>
                  <a:tcPr/>
                </a:tc>
                <a:tc>
                  <a:txBody>
                    <a:bodyPr/>
                    <a:lstStyle/>
                    <a:p>
                      <a:r>
                        <a:rPr kumimoji="1" lang="en-US" altLang="ja-JP" dirty="0" smtClean="0"/>
                        <a:t>c</a:t>
                      </a:r>
                      <a:endParaRPr kumimoji="1" lang="ja-JP" altLang="en-US" dirty="0"/>
                    </a:p>
                  </a:txBody>
                  <a:tcPr/>
                </a:tc>
                <a:tc>
                  <a:txBody>
                    <a:bodyPr/>
                    <a:lstStyle/>
                    <a:p>
                      <a:r>
                        <a:rPr kumimoji="1" lang="en-US" altLang="ja-JP" dirty="0" smtClean="0"/>
                        <a:t>3</a:t>
                      </a:r>
                      <a:r>
                        <a:rPr kumimoji="1" lang="ja-JP" altLang="en-US" dirty="0" smtClean="0"/>
                        <a:t>次</a:t>
                      </a:r>
                      <a:r>
                        <a:rPr kumimoji="1" lang="en-US" altLang="ja-JP" dirty="0" smtClean="0"/>
                        <a:t>Bezier</a:t>
                      </a:r>
                      <a:r>
                        <a:rPr kumimoji="1" lang="ja-JP" altLang="en-US" dirty="0" smtClean="0"/>
                        <a:t>曲線を描画</a:t>
                      </a:r>
                      <a:endParaRPr kumimoji="1" lang="ja-JP" altLang="en-US" dirty="0"/>
                    </a:p>
                  </a:txBody>
                  <a:tcPr/>
                </a:tc>
              </a:tr>
              <a:tr h="370840">
                <a:tc>
                  <a:txBody>
                    <a:bodyPr/>
                    <a:lstStyle/>
                    <a:p>
                      <a:endParaRPr kumimoji="1" lang="ja-JP" altLang="en-US" dirty="0"/>
                    </a:p>
                  </a:txBody>
                  <a:tcPr/>
                </a:tc>
                <a:tc>
                  <a:txBody>
                    <a:bodyPr/>
                    <a:lstStyle/>
                    <a:p>
                      <a:r>
                        <a:rPr kumimoji="1" lang="en-US" altLang="ja-JP" dirty="0" smtClean="0"/>
                        <a:t>h</a:t>
                      </a:r>
                      <a:endParaRPr kumimoji="1" lang="ja-JP" altLang="en-US" dirty="0"/>
                    </a:p>
                  </a:txBody>
                  <a:tcPr/>
                </a:tc>
                <a:tc>
                  <a:txBody>
                    <a:bodyPr/>
                    <a:lstStyle/>
                    <a:p>
                      <a:r>
                        <a:rPr kumimoji="1" lang="en-US" altLang="ja-JP" dirty="0" smtClean="0"/>
                        <a:t>Path</a:t>
                      </a:r>
                      <a:r>
                        <a:rPr kumimoji="1" lang="ja-JP" altLang="en-US" dirty="0" smtClean="0"/>
                        <a:t>を閉じる</a:t>
                      </a:r>
                      <a:r>
                        <a:rPr kumimoji="1" lang="en-US" altLang="ja-JP" dirty="0" smtClean="0"/>
                        <a:t>(</a:t>
                      </a:r>
                      <a:r>
                        <a:rPr kumimoji="1" lang="ja-JP" altLang="en-US" dirty="0" smtClean="0"/>
                        <a:t>カレント</a:t>
                      </a:r>
                      <a:r>
                        <a:rPr kumimoji="1" lang="en-US" altLang="ja-JP" dirty="0" smtClean="0"/>
                        <a:t>-</a:t>
                      </a:r>
                      <a:r>
                        <a:rPr kumimoji="1" lang="ja-JP" altLang="en-US" dirty="0" smtClean="0"/>
                        <a:t>始点を結ぶ</a:t>
                      </a:r>
                      <a:r>
                        <a:rPr kumimoji="1" lang="en-US" altLang="ja-JP" dirty="0" smtClean="0"/>
                        <a:t>)</a:t>
                      </a:r>
                      <a:endParaRPr kumimoji="1" lang="ja-JP" altLang="en-US" dirty="0"/>
                    </a:p>
                  </a:txBody>
                  <a:tcPr/>
                </a:tc>
              </a:tr>
              <a:tr h="370840">
                <a:tc>
                  <a:txBody>
                    <a:bodyPr/>
                    <a:lstStyle/>
                    <a:p>
                      <a:r>
                        <a:rPr kumimoji="1" lang="en-US" altLang="ja-JP" dirty="0" smtClean="0"/>
                        <a:t>x y w h</a:t>
                      </a:r>
                      <a:endParaRPr kumimoji="1" lang="ja-JP" altLang="en-US" dirty="0"/>
                    </a:p>
                  </a:txBody>
                  <a:tcPr/>
                </a:tc>
                <a:tc>
                  <a:txBody>
                    <a:bodyPr/>
                    <a:lstStyle/>
                    <a:p>
                      <a:r>
                        <a:rPr kumimoji="1" lang="en-US" altLang="ja-JP" dirty="0" smtClean="0"/>
                        <a:t>re</a:t>
                      </a:r>
                      <a:endParaRPr kumimoji="1" lang="ja-JP" altLang="en-US" dirty="0"/>
                    </a:p>
                  </a:txBody>
                  <a:tcPr/>
                </a:tc>
                <a:tc>
                  <a:txBody>
                    <a:bodyPr/>
                    <a:lstStyle/>
                    <a:p>
                      <a:r>
                        <a:rPr kumimoji="1" lang="ja-JP" altLang="en-US" dirty="0" smtClean="0"/>
                        <a:t>左下座標</a:t>
                      </a:r>
                      <a:r>
                        <a:rPr kumimoji="1" lang="en-US" altLang="ja-JP" dirty="0" smtClean="0"/>
                        <a:t>(x,</a:t>
                      </a:r>
                      <a:r>
                        <a:rPr kumimoji="1" lang="en-US" altLang="ja-JP" baseline="0" dirty="0" smtClean="0"/>
                        <a:t> </a:t>
                      </a:r>
                      <a:r>
                        <a:rPr kumimoji="1" lang="en-US" altLang="ja-JP" dirty="0" smtClean="0"/>
                        <a:t>y)</a:t>
                      </a:r>
                      <a:r>
                        <a:rPr kumimoji="1" lang="ja-JP" altLang="en-US" dirty="0" smtClean="0"/>
                        <a:t>幅</a:t>
                      </a:r>
                      <a:r>
                        <a:rPr kumimoji="1" lang="en-US" altLang="ja-JP" dirty="0" smtClean="0"/>
                        <a:t>w</a:t>
                      </a:r>
                      <a:r>
                        <a:rPr kumimoji="1" lang="ja-JP" altLang="en-US" dirty="0" smtClean="0"/>
                        <a:t>高さ</a:t>
                      </a:r>
                      <a:r>
                        <a:rPr kumimoji="1" lang="en-US" altLang="ja-JP" dirty="0" smtClean="0"/>
                        <a:t>h</a:t>
                      </a:r>
                      <a:r>
                        <a:rPr kumimoji="1" lang="ja-JP" altLang="en-US" dirty="0" smtClean="0"/>
                        <a:t>の矩形</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グラフィックス</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パスペイントオペレータ</a:t>
            </a:r>
            <a:endParaRPr lang="en-US" altLang="ja-JP" dirty="0" smtClean="0"/>
          </a:p>
          <a:p>
            <a:pPr lvl="1"/>
            <a:r>
              <a:rPr lang="ja-JP" altLang="en-US" dirty="0" smtClean="0"/>
              <a:t>パスを終了し、ペイントする。</a:t>
            </a:r>
            <a:endParaRPr kumimoji="1" lang="ja-JP" altLang="en-US" dirty="0"/>
          </a:p>
        </p:txBody>
      </p:sp>
      <p:graphicFrame>
        <p:nvGraphicFramePr>
          <p:cNvPr id="5" name="表 4"/>
          <p:cNvGraphicFramePr>
            <a:graphicFrameLocks noGrp="1"/>
          </p:cNvGraphicFramePr>
          <p:nvPr/>
        </p:nvGraphicFramePr>
        <p:xfrm>
          <a:off x="1000100" y="2285992"/>
          <a:ext cx="7143800" cy="2595880"/>
        </p:xfrm>
        <a:graphic>
          <a:graphicData uri="http://schemas.openxmlformats.org/drawingml/2006/table">
            <a:tbl>
              <a:tblPr firstRow="1" bandRow="1">
                <a:tableStyleId>{BC89EF96-8CEA-46FF-86C4-4CE0E7609802}</a:tableStyleId>
              </a:tblPr>
              <a:tblGrid>
                <a:gridCol w="1214446"/>
                <a:gridCol w="1428760"/>
                <a:gridCol w="4500594"/>
              </a:tblGrid>
              <a:tr h="370840">
                <a:tc>
                  <a:txBody>
                    <a:bodyPr/>
                    <a:lstStyle/>
                    <a:p>
                      <a:r>
                        <a:rPr kumimoji="1" lang="ja-JP" altLang="en-US" dirty="0" smtClean="0">
                          <a:solidFill>
                            <a:schemeClr val="bg1"/>
                          </a:solidFill>
                        </a:rPr>
                        <a:t>オペランド</a:t>
                      </a:r>
                      <a:endParaRPr kumimoji="1" lang="ja-JP" altLang="en-US"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オペレータ</a:t>
                      </a:r>
                      <a:endParaRPr kumimoji="1" lang="ja-JP" altLang="en-US"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説明</a:t>
                      </a:r>
                      <a:endParaRPr kumimoji="1" lang="ja-JP" altLang="en-US" dirty="0">
                        <a:solidFill>
                          <a:schemeClr val="bg1"/>
                        </a:solidFill>
                      </a:endParaRPr>
                    </a:p>
                  </a:txBody>
                  <a:tcPr>
                    <a:solidFill>
                      <a:schemeClr val="accent2">
                        <a:lumMod val="75000"/>
                      </a:schemeClr>
                    </a:solidFill>
                  </a:tcPr>
                </a:tc>
              </a:tr>
              <a:tr h="370840">
                <a:tc>
                  <a:txBody>
                    <a:bodyPr/>
                    <a:lstStyle/>
                    <a:p>
                      <a:endParaRPr lang="ja-JP" altLang="en-US" dirty="0"/>
                    </a:p>
                  </a:txBody>
                  <a:tcPr/>
                </a:tc>
                <a:tc>
                  <a:txBody>
                    <a:bodyPr/>
                    <a:lstStyle/>
                    <a:p>
                      <a:r>
                        <a:rPr lang="en-US" altLang="ja-JP" dirty="0" smtClean="0"/>
                        <a:t>s</a:t>
                      </a:r>
                      <a:endParaRPr lang="ja-JP" altLang="en-US" dirty="0"/>
                    </a:p>
                  </a:txBody>
                  <a:tcPr/>
                </a:tc>
                <a:tc>
                  <a:txBody>
                    <a:bodyPr/>
                    <a:lstStyle/>
                    <a:p>
                      <a:r>
                        <a:rPr lang="ja-JP" altLang="en-US" dirty="0" smtClean="0"/>
                        <a:t>ストロークする。（輪郭を描く）</a:t>
                      </a:r>
                      <a:endParaRPr lang="ja-JP" altLang="en-US" dirty="0"/>
                    </a:p>
                  </a:txBody>
                  <a:tcPr/>
                </a:tc>
              </a:tr>
              <a:tr h="370840">
                <a:tc>
                  <a:txBody>
                    <a:bodyPr/>
                    <a:lstStyle/>
                    <a:p>
                      <a:endParaRPr lang="ja-JP" altLang="en-US"/>
                    </a:p>
                  </a:txBody>
                  <a:tcPr/>
                </a:tc>
                <a:tc>
                  <a:txBody>
                    <a:bodyPr/>
                    <a:lstStyle/>
                    <a:p>
                      <a:r>
                        <a:rPr lang="en-US" altLang="ja-JP" dirty="0" smtClean="0"/>
                        <a:t>f</a:t>
                      </a:r>
                      <a:endParaRPr lang="ja-JP" altLang="en-US" dirty="0"/>
                    </a:p>
                  </a:txBody>
                  <a:tcPr/>
                </a:tc>
                <a:tc>
                  <a:txBody>
                    <a:bodyPr/>
                    <a:lstStyle/>
                    <a:p>
                      <a:r>
                        <a:rPr lang="ja-JP" altLang="en-US" dirty="0" smtClean="0"/>
                        <a:t>パスの内部を塗りつぶす。</a:t>
                      </a:r>
                      <a:endParaRPr lang="ja-JP" altLang="en-US" dirty="0"/>
                    </a:p>
                  </a:txBody>
                  <a:tcPr/>
                </a:tc>
              </a:tr>
              <a:tr h="370840">
                <a:tc>
                  <a:txBody>
                    <a:bodyPr/>
                    <a:lstStyle/>
                    <a:p>
                      <a:endParaRPr lang="ja-JP" altLang="en-US" dirty="0"/>
                    </a:p>
                  </a:txBody>
                  <a:tcPr/>
                </a:tc>
                <a:tc>
                  <a:txBody>
                    <a:bodyPr/>
                    <a:lstStyle/>
                    <a:p>
                      <a:r>
                        <a:rPr lang="en-US" altLang="ja-JP" dirty="0" smtClean="0"/>
                        <a:t>b</a:t>
                      </a:r>
                      <a:endParaRPr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パスの内部を塗りつぶしストロークする。</a:t>
                      </a:r>
                    </a:p>
                  </a:txBody>
                  <a:tcPr/>
                </a:tc>
              </a:tr>
              <a:tr h="370840">
                <a:tc>
                  <a:txBody>
                    <a:bodyPr/>
                    <a:lstStyle/>
                    <a:p>
                      <a:endParaRPr lang="ja-JP" altLang="en-US" dirty="0"/>
                    </a:p>
                  </a:txBody>
                  <a:tcPr/>
                </a:tc>
                <a:tc>
                  <a:txBody>
                    <a:bodyPr/>
                    <a:lstStyle/>
                    <a:p>
                      <a:r>
                        <a:rPr lang="en-US" altLang="ja-JP" dirty="0" smtClean="0"/>
                        <a:t>f*</a:t>
                      </a:r>
                      <a:endParaRPr lang="ja-JP" altLang="en-US" dirty="0"/>
                    </a:p>
                  </a:txBody>
                  <a:tcPr/>
                </a:tc>
                <a:tc>
                  <a:txBody>
                    <a:bodyPr/>
                    <a:lstStyle/>
                    <a:p>
                      <a:r>
                        <a:rPr lang="en-US" altLang="ja-JP" dirty="0" smtClean="0"/>
                        <a:t>f</a:t>
                      </a:r>
                      <a:r>
                        <a:rPr lang="ja-JP" altLang="en-US" dirty="0" smtClean="0"/>
                        <a:t>と同じ。塗りつぶしが</a:t>
                      </a:r>
                      <a:r>
                        <a:rPr kumimoji="1" lang="en-US" sz="1800" b="1" kern="1200" dirty="0" smtClean="0">
                          <a:solidFill>
                            <a:schemeClr val="tx1"/>
                          </a:solidFill>
                          <a:latin typeface="+mn-lt"/>
                          <a:ea typeface="+mn-ea"/>
                          <a:cs typeface="+mn-cs"/>
                        </a:rPr>
                        <a:t>ALTERNATE</a:t>
                      </a:r>
                      <a:r>
                        <a:rPr lang="ja-JP" altLang="en-US" dirty="0" smtClean="0"/>
                        <a:t>モード</a:t>
                      </a:r>
                      <a:endParaRPr lang="ja-JP" altLang="en-US" dirty="0"/>
                    </a:p>
                  </a:txBody>
                  <a:tcPr/>
                </a:tc>
              </a:tr>
              <a:tr h="370840">
                <a:tc>
                  <a:txBody>
                    <a:bodyPr/>
                    <a:lstStyle/>
                    <a:p>
                      <a:endParaRPr lang="ja-JP" altLang="en-US" dirty="0"/>
                    </a:p>
                  </a:txBody>
                  <a:tcPr/>
                </a:tc>
                <a:tc>
                  <a:txBody>
                    <a:bodyPr/>
                    <a:lstStyle/>
                    <a:p>
                      <a:r>
                        <a:rPr lang="en-US" altLang="ja-JP" dirty="0" smtClean="0"/>
                        <a:t>b*</a:t>
                      </a:r>
                      <a:endParaRPr lang="ja-JP" altLang="en-US" dirty="0"/>
                    </a:p>
                  </a:txBody>
                  <a:tcPr/>
                </a:tc>
                <a:tc>
                  <a:txBody>
                    <a:bodyPr/>
                    <a:lstStyle/>
                    <a:p>
                      <a:r>
                        <a:rPr lang="en-US" altLang="ja-JP" dirty="0" smtClean="0"/>
                        <a:t>b</a:t>
                      </a:r>
                      <a:r>
                        <a:rPr lang="ja-JP" altLang="en-US" dirty="0" smtClean="0"/>
                        <a:t>と同じ。塗りつぶしが</a:t>
                      </a:r>
                      <a:r>
                        <a:rPr kumimoji="1" lang="en-US" sz="1800" b="1" kern="1200" dirty="0" smtClean="0">
                          <a:solidFill>
                            <a:schemeClr val="tx1"/>
                          </a:solidFill>
                          <a:latin typeface="+mn-lt"/>
                          <a:ea typeface="+mn-ea"/>
                          <a:cs typeface="+mn-cs"/>
                        </a:rPr>
                        <a:t>ALTERNATE</a:t>
                      </a:r>
                      <a:r>
                        <a:rPr lang="ja-JP" altLang="en-US" dirty="0" smtClean="0"/>
                        <a:t>モード</a:t>
                      </a:r>
                      <a:endParaRPr lang="ja-JP" altLang="en-US" dirty="0"/>
                    </a:p>
                  </a:txBody>
                  <a:tcPr/>
                </a:tc>
              </a:tr>
              <a:tr h="370840">
                <a:tc>
                  <a:txBody>
                    <a:bodyPr/>
                    <a:lstStyle/>
                    <a:p>
                      <a:endParaRPr lang="ja-JP" altLang="en-US" dirty="0"/>
                    </a:p>
                  </a:txBody>
                  <a:tcPr/>
                </a:tc>
                <a:tc>
                  <a:txBody>
                    <a:bodyPr/>
                    <a:lstStyle/>
                    <a:p>
                      <a:r>
                        <a:rPr lang="en-US" altLang="ja-JP" dirty="0" smtClean="0"/>
                        <a:t>n</a:t>
                      </a:r>
                      <a:endParaRPr lang="ja-JP" altLang="en-US" dirty="0"/>
                    </a:p>
                  </a:txBody>
                  <a:tcPr/>
                </a:tc>
                <a:tc>
                  <a:txBody>
                    <a:bodyPr/>
                    <a:lstStyle/>
                    <a:p>
                      <a:r>
                        <a:rPr lang="en-US" altLang="ja-JP" dirty="0" smtClean="0"/>
                        <a:t>(</a:t>
                      </a:r>
                      <a:r>
                        <a:rPr lang="ja-JP" altLang="en-US" dirty="0" smtClean="0"/>
                        <a:t>パスを終了するだけ</a:t>
                      </a:r>
                      <a:r>
                        <a:rPr lang="en-US" altLang="ja-JP" dirty="0" smtClean="0"/>
                        <a:t>)</a:t>
                      </a:r>
                      <a:endParaRPr lang="ja-JP" altLang="en-US" dirty="0"/>
                    </a:p>
                  </a:txBody>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グラフィックス</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グラフィックス状態オペレータ</a:t>
            </a:r>
            <a:endParaRPr lang="en-US" altLang="ja-JP" dirty="0" smtClean="0"/>
          </a:p>
          <a:p>
            <a:pPr lvl="1"/>
            <a:r>
              <a:rPr lang="ja-JP" altLang="en-US" dirty="0" smtClean="0"/>
              <a:t>状態を操作するもの</a:t>
            </a:r>
            <a:endParaRPr kumimoji="1" lang="ja-JP" altLang="en-US" dirty="0"/>
          </a:p>
        </p:txBody>
      </p:sp>
      <p:graphicFrame>
        <p:nvGraphicFramePr>
          <p:cNvPr id="4" name="表 3"/>
          <p:cNvGraphicFramePr>
            <a:graphicFrameLocks noGrp="1"/>
          </p:cNvGraphicFramePr>
          <p:nvPr/>
        </p:nvGraphicFramePr>
        <p:xfrm>
          <a:off x="1000100" y="2285992"/>
          <a:ext cx="7143800" cy="3134360"/>
        </p:xfrm>
        <a:graphic>
          <a:graphicData uri="http://schemas.openxmlformats.org/drawingml/2006/table">
            <a:tbl>
              <a:tblPr firstRow="1" bandRow="1">
                <a:tableStyleId>{BC89EF96-8CEA-46FF-86C4-4CE0E7609802}</a:tableStyleId>
              </a:tblPr>
              <a:tblGrid>
                <a:gridCol w="1214446"/>
                <a:gridCol w="1428760"/>
                <a:gridCol w="4500594"/>
              </a:tblGrid>
              <a:tr h="370840">
                <a:tc>
                  <a:txBody>
                    <a:bodyPr/>
                    <a:lstStyle/>
                    <a:p>
                      <a:r>
                        <a:rPr kumimoji="1" lang="ja-JP" altLang="en-US" dirty="0" smtClean="0">
                          <a:solidFill>
                            <a:schemeClr val="bg1"/>
                          </a:solidFill>
                        </a:rPr>
                        <a:t>オペランド</a:t>
                      </a:r>
                      <a:endParaRPr kumimoji="1" lang="ja-JP" altLang="en-US"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オペレータ</a:t>
                      </a:r>
                      <a:endParaRPr kumimoji="1" lang="ja-JP" altLang="en-US"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説明</a:t>
                      </a:r>
                      <a:endParaRPr kumimoji="1" lang="ja-JP" altLang="en-US" dirty="0">
                        <a:solidFill>
                          <a:schemeClr val="bg1"/>
                        </a:solidFill>
                      </a:endParaRPr>
                    </a:p>
                  </a:txBody>
                  <a:tcPr>
                    <a:solidFill>
                      <a:schemeClr val="accent2">
                        <a:lumMod val="75000"/>
                      </a:schemeClr>
                    </a:solidFill>
                  </a:tcPr>
                </a:tc>
              </a:tr>
              <a:tr h="370840">
                <a:tc>
                  <a:txBody>
                    <a:bodyPr/>
                    <a:lstStyle/>
                    <a:p>
                      <a:endParaRPr lang="ja-JP" altLang="en-US" dirty="0"/>
                    </a:p>
                  </a:txBody>
                  <a:tcPr/>
                </a:tc>
                <a:tc>
                  <a:txBody>
                    <a:bodyPr/>
                    <a:lstStyle/>
                    <a:p>
                      <a:r>
                        <a:rPr lang="en-US" altLang="ja-JP" dirty="0" smtClean="0"/>
                        <a:t>q</a:t>
                      </a:r>
                      <a:endParaRPr lang="ja-JP" altLang="en-US" dirty="0"/>
                    </a:p>
                  </a:txBody>
                  <a:tcPr/>
                </a:tc>
                <a:tc>
                  <a:txBody>
                    <a:bodyPr/>
                    <a:lstStyle/>
                    <a:p>
                      <a:r>
                        <a:rPr lang="ja-JP" altLang="en-US" dirty="0" smtClean="0"/>
                        <a:t>カレントグラフィックス状態をスタックに保存</a:t>
                      </a:r>
                      <a:r>
                        <a:rPr lang="en-US" altLang="ja-JP" dirty="0" smtClean="0"/>
                        <a:t/>
                      </a:r>
                      <a:br>
                        <a:rPr lang="en-US" altLang="ja-JP" dirty="0" smtClean="0"/>
                      </a:br>
                      <a:r>
                        <a:rPr lang="en-US" altLang="ja-JP" dirty="0" err="1" smtClean="0"/>
                        <a:t>SaveDC</a:t>
                      </a:r>
                      <a:r>
                        <a:rPr lang="ja-JP" altLang="en-US" dirty="0" err="1" smtClean="0"/>
                        <a:t>のような</a:t>
                      </a:r>
                      <a:r>
                        <a:rPr lang="ja-JP" altLang="en-US" dirty="0" smtClean="0"/>
                        <a:t>もの</a:t>
                      </a:r>
                      <a:endParaRPr lang="en-US" altLang="ja-JP" dirty="0" smtClean="0"/>
                    </a:p>
                  </a:txBody>
                  <a:tcPr/>
                </a:tc>
              </a:tr>
              <a:tr h="370840">
                <a:tc>
                  <a:txBody>
                    <a:bodyPr/>
                    <a:lstStyle/>
                    <a:p>
                      <a:endParaRPr lang="ja-JP" altLang="en-US"/>
                    </a:p>
                  </a:txBody>
                  <a:tcPr/>
                </a:tc>
                <a:tc>
                  <a:txBody>
                    <a:bodyPr/>
                    <a:lstStyle/>
                    <a:p>
                      <a:r>
                        <a:rPr lang="en-US" altLang="ja-JP" dirty="0" smtClean="0"/>
                        <a:t>Q</a:t>
                      </a:r>
                      <a:endParaRPr lang="ja-JP" altLang="en-US" dirty="0"/>
                    </a:p>
                  </a:txBody>
                  <a:tcPr/>
                </a:tc>
                <a:tc>
                  <a:txBody>
                    <a:bodyPr/>
                    <a:lstStyle/>
                    <a:p>
                      <a:r>
                        <a:rPr lang="ja-JP" altLang="en-US" dirty="0" smtClean="0"/>
                        <a:t>カレントグラフィックス状態をスタックから復元</a:t>
                      </a:r>
                      <a:r>
                        <a:rPr lang="en-US" altLang="ja-JP" dirty="0" smtClean="0"/>
                        <a:t/>
                      </a:r>
                      <a:br>
                        <a:rPr lang="en-US" altLang="ja-JP" dirty="0" smtClean="0"/>
                      </a:br>
                      <a:r>
                        <a:rPr lang="en-US" altLang="ja-JP" dirty="0" err="1" smtClean="0"/>
                        <a:t>RestoreDC</a:t>
                      </a:r>
                      <a:r>
                        <a:rPr lang="ja-JP" altLang="en-US" dirty="0" err="1" smtClean="0"/>
                        <a:t>のような</a:t>
                      </a:r>
                      <a:r>
                        <a:rPr lang="ja-JP" altLang="en-US" dirty="0" smtClean="0"/>
                        <a:t>もの</a:t>
                      </a:r>
                      <a:endParaRPr lang="ja-JP" altLang="en-US" dirty="0"/>
                    </a:p>
                  </a:txBody>
                  <a:tcPr/>
                </a:tc>
              </a:tr>
              <a:tr h="370840">
                <a:tc>
                  <a:txBody>
                    <a:bodyPr/>
                    <a:lstStyle/>
                    <a:p>
                      <a:r>
                        <a:rPr lang="en-US" altLang="ja-JP" dirty="0" smtClean="0"/>
                        <a:t>a b c d e f</a:t>
                      </a:r>
                      <a:endParaRPr lang="ja-JP" altLang="en-US" dirty="0"/>
                    </a:p>
                  </a:txBody>
                  <a:tcPr/>
                </a:tc>
                <a:tc>
                  <a:txBody>
                    <a:bodyPr/>
                    <a:lstStyle/>
                    <a:p>
                      <a:r>
                        <a:rPr lang="en-US" altLang="ja-JP" dirty="0" smtClean="0"/>
                        <a:t>cm</a:t>
                      </a:r>
                      <a:endParaRPr lang="ja-JP" altLang="en-US" dirty="0"/>
                    </a:p>
                  </a:txBody>
                  <a:tcPr/>
                </a:tc>
                <a:tc>
                  <a:txBody>
                    <a:bodyPr/>
                    <a:lstStyle/>
                    <a:p>
                      <a:r>
                        <a:rPr lang="ja-JP" altLang="en-US" dirty="0" smtClean="0"/>
                        <a:t>カレント座標変換行列に行列を連結</a:t>
                      </a:r>
                      <a:endParaRPr lang="ja-JP" altLang="en-US" dirty="0"/>
                    </a:p>
                  </a:txBody>
                  <a:tcPr/>
                </a:tc>
              </a:tr>
              <a:tr h="370840">
                <a:tc>
                  <a:txBody>
                    <a:bodyPr/>
                    <a:lstStyle/>
                    <a:p>
                      <a:r>
                        <a:rPr lang="en-US" altLang="ja-JP" dirty="0" err="1" smtClean="0"/>
                        <a:t>lineWidth</a:t>
                      </a:r>
                      <a:endParaRPr lang="ja-JP" altLang="en-US" dirty="0"/>
                    </a:p>
                  </a:txBody>
                  <a:tcPr/>
                </a:tc>
                <a:tc>
                  <a:txBody>
                    <a:bodyPr/>
                    <a:lstStyle/>
                    <a:p>
                      <a:r>
                        <a:rPr lang="en-US" altLang="ja-JP" dirty="0" smtClean="0"/>
                        <a:t>w</a:t>
                      </a:r>
                      <a:endParaRPr lang="ja-JP" altLang="en-US" dirty="0"/>
                    </a:p>
                  </a:txBody>
                  <a:tcPr/>
                </a:tc>
                <a:tc>
                  <a:txBody>
                    <a:bodyPr/>
                    <a:lstStyle/>
                    <a:p>
                      <a:r>
                        <a:rPr lang="ja-JP" altLang="en-US" dirty="0" smtClean="0"/>
                        <a:t>線幅</a:t>
                      </a:r>
                      <a:endParaRPr lang="ja-JP" altLang="en-US" dirty="0"/>
                    </a:p>
                  </a:txBody>
                  <a:tcPr/>
                </a:tc>
              </a:tr>
              <a:tr h="370840">
                <a:tc>
                  <a:txBody>
                    <a:bodyPr/>
                    <a:lstStyle/>
                    <a:p>
                      <a:r>
                        <a:rPr lang="en-US" altLang="ja-JP" dirty="0" err="1" smtClean="0"/>
                        <a:t>LineCap</a:t>
                      </a:r>
                      <a:endParaRPr lang="ja-JP" altLang="en-US" dirty="0"/>
                    </a:p>
                  </a:txBody>
                  <a:tcPr/>
                </a:tc>
                <a:tc>
                  <a:txBody>
                    <a:bodyPr/>
                    <a:lstStyle/>
                    <a:p>
                      <a:r>
                        <a:rPr lang="en-US" altLang="ja-JP" dirty="0" smtClean="0"/>
                        <a:t>J</a:t>
                      </a:r>
                      <a:endParaRPr lang="ja-JP" altLang="en-US" dirty="0"/>
                    </a:p>
                  </a:txBody>
                  <a:tcPr/>
                </a:tc>
                <a:tc>
                  <a:txBody>
                    <a:bodyPr/>
                    <a:lstStyle/>
                    <a:p>
                      <a:r>
                        <a:rPr lang="ja-JP" altLang="en-US" dirty="0" smtClean="0"/>
                        <a:t>線の端の形状</a:t>
                      </a:r>
                      <a:r>
                        <a:rPr lang="en-US" altLang="ja-JP" dirty="0" smtClean="0"/>
                        <a:t>(0,1:</a:t>
                      </a:r>
                      <a:r>
                        <a:rPr lang="ja-JP" altLang="en-US" dirty="0" smtClean="0"/>
                        <a:t>ラウンド</a:t>
                      </a:r>
                      <a:r>
                        <a:rPr lang="en-US" altLang="ja-JP" dirty="0" smtClean="0"/>
                        <a:t>,2:</a:t>
                      </a:r>
                      <a:r>
                        <a:rPr lang="ja-JP" altLang="en-US" dirty="0" smtClean="0"/>
                        <a:t>スクウェア</a:t>
                      </a:r>
                      <a:r>
                        <a:rPr lang="en-US" altLang="ja-JP" dirty="0" smtClean="0"/>
                        <a:t>)</a:t>
                      </a:r>
                      <a:endParaRPr lang="ja-JP" altLang="en-US" dirty="0"/>
                    </a:p>
                  </a:txBody>
                  <a:tcPr/>
                </a:tc>
              </a:tr>
              <a:tr h="370840">
                <a:tc>
                  <a:txBody>
                    <a:bodyPr/>
                    <a:lstStyle/>
                    <a:p>
                      <a:r>
                        <a:rPr lang="en-US" altLang="ja-JP" dirty="0" err="1" smtClean="0"/>
                        <a:t>lineJoin</a:t>
                      </a:r>
                      <a:endParaRPr lang="ja-JP" altLang="en-US" dirty="0"/>
                    </a:p>
                  </a:txBody>
                  <a:tcPr/>
                </a:tc>
                <a:tc>
                  <a:txBody>
                    <a:bodyPr/>
                    <a:lstStyle/>
                    <a:p>
                      <a:r>
                        <a:rPr lang="en-US" altLang="ja-JP" dirty="0" smtClean="0"/>
                        <a:t>j</a:t>
                      </a:r>
                      <a:endParaRPr lang="ja-JP" altLang="en-US" dirty="0"/>
                    </a:p>
                  </a:txBody>
                  <a:tcPr/>
                </a:tc>
                <a:tc>
                  <a:txBody>
                    <a:bodyPr/>
                    <a:lstStyle/>
                    <a:p>
                      <a:r>
                        <a:rPr lang="ja-JP" altLang="en-US" dirty="0" smtClean="0"/>
                        <a:t>線の結合部の形状</a:t>
                      </a:r>
                      <a:r>
                        <a:rPr lang="en-US" altLang="ja-JP" dirty="0" smtClean="0"/>
                        <a:t>(0,1:</a:t>
                      </a:r>
                      <a:r>
                        <a:rPr lang="ja-JP" altLang="en-US" dirty="0" smtClean="0"/>
                        <a:t>ラウンド</a:t>
                      </a:r>
                      <a:r>
                        <a:rPr lang="en-US" altLang="ja-JP" dirty="0" smtClean="0"/>
                        <a:t>,2:</a:t>
                      </a:r>
                      <a:r>
                        <a:rPr lang="ja-JP" altLang="en-US" dirty="0" smtClean="0"/>
                        <a:t>ベベル</a:t>
                      </a:r>
                      <a:r>
                        <a:rPr lang="en-US" altLang="ja-JP" dirty="0" smtClean="0"/>
                        <a:t>)</a:t>
                      </a:r>
                      <a:endParaRPr lang="ja-JP" altLang="en-US" dirty="0"/>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グラフィックス</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カラーオペレータ</a:t>
            </a:r>
            <a:endParaRPr kumimoji="1" lang="ja-JP" altLang="en-US" dirty="0"/>
          </a:p>
        </p:txBody>
      </p:sp>
      <p:graphicFrame>
        <p:nvGraphicFramePr>
          <p:cNvPr id="4" name="表 3"/>
          <p:cNvGraphicFramePr>
            <a:graphicFrameLocks noGrp="1"/>
          </p:cNvGraphicFramePr>
          <p:nvPr/>
        </p:nvGraphicFramePr>
        <p:xfrm>
          <a:off x="928662" y="1785926"/>
          <a:ext cx="7143800" cy="3606800"/>
        </p:xfrm>
        <a:graphic>
          <a:graphicData uri="http://schemas.openxmlformats.org/drawingml/2006/table">
            <a:tbl>
              <a:tblPr firstRow="1" bandRow="1">
                <a:tableStyleId>{BC89EF96-8CEA-46FF-86C4-4CE0E7609802}</a:tableStyleId>
              </a:tblPr>
              <a:tblGrid>
                <a:gridCol w="1785950"/>
                <a:gridCol w="857256"/>
                <a:gridCol w="4500594"/>
              </a:tblGrid>
              <a:tr h="370840">
                <a:tc>
                  <a:txBody>
                    <a:bodyPr/>
                    <a:lstStyle/>
                    <a:p>
                      <a:r>
                        <a:rPr kumimoji="1" lang="ja-JP" altLang="en-US" dirty="0" smtClean="0">
                          <a:solidFill>
                            <a:schemeClr val="bg1"/>
                          </a:solidFill>
                        </a:rPr>
                        <a:t>オペランド</a:t>
                      </a:r>
                      <a:endParaRPr kumimoji="1" lang="ja-JP" altLang="en-US"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オペレータ</a:t>
                      </a:r>
                      <a:endParaRPr kumimoji="1" lang="ja-JP" altLang="en-US"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説明</a:t>
                      </a:r>
                      <a:endParaRPr kumimoji="1" lang="ja-JP" altLang="en-US" dirty="0">
                        <a:solidFill>
                          <a:schemeClr val="bg1"/>
                        </a:solidFill>
                      </a:endParaRPr>
                    </a:p>
                  </a:txBody>
                  <a:tcPr>
                    <a:solidFill>
                      <a:schemeClr val="accent2">
                        <a:lumMod val="75000"/>
                      </a:schemeClr>
                    </a:solidFill>
                  </a:tcPr>
                </a:tc>
              </a:tr>
              <a:tr h="370840">
                <a:tc>
                  <a:txBody>
                    <a:bodyPr/>
                    <a:lstStyle/>
                    <a:p>
                      <a:r>
                        <a:rPr lang="en-US" altLang="ja-JP" dirty="0" smtClean="0"/>
                        <a:t>r g b</a:t>
                      </a:r>
                      <a:endParaRPr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RG</a:t>
                      </a:r>
                      <a:endParaRPr lang="ja-JP" altLang="en-US" dirty="0" smtClean="0"/>
                    </a:p>
                  </a:txBody>
                  <a:tcPr/>
                </a:tc>
                <a:tc>
                  <a:txBody>
                    <a:bodyPr/>
                    <a:lstStyle/>
                    <a:p>
                      <a:r>
                        <a:rPr lang="ja-JP" altLang="en-US" dirty="0" smtClean="0"/>
                        <a:t>ストロークの色をセットする</a:t>
                      </a:r>
                      <a:r>
                        <a:rPr lang="en-US" altLang="ja-JP" dirty="0" smtClean="0"/>
                        <a:t>(0.0-1.0)</a:t>
                      </a:r>
                      <a:endParaRPr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r g b</a:t>
                      </a:r>
                      <a:endParaRPr lang="ja-JP" altLang="en-US" dirty="0" smtClean="0"/>
                    </a:p>
                  </a:txBody>
                  <a:tcPr/>
                </a:tc>
                <a:tc>
                  <a:txBody>
                    <a:bodyPr/>
                    <a:lstStyle/>
                    <a:p>
                      <a:r>
                        <a:rPr lang="en-US" altLang="ja-JP" dirty="0" err="1" smtClean="0"/>
                        <a:t>rg</a:t>
                      </a:r>
                      <a:endParaRPr lang="ja-JP" altLang="en-US" dirty="0"/>
                    </a:p>
                  </a:txBody>
                  <a:tcPr/>
                </a:tc>
                <a:tc>
                  <a:txBody>
                    <a:bodyPr/>
                    <a:lstStyle/>
                    <a:p>
                      <a:r>
                        <a:rPr lang="ja-JP" altLang="en-US" dirty="0" smtClean="0"/>
                        <a:t>塗りつぶしの色をセットする</a:t>
                      </a:r>
                      <a:r>
                        <a:rPr lang="en-US" altLang="ja-JP" dirty="0" smtClean="0"/>
                        <a:t>(0.0-1.0)</a:t>
                      </a:r>
                      <a:endParaRPr lang="ja-JP" altLang="en-US" dirty="0"/>
                    </a:p>
                  </a:txBody>
                  <a:tcPr/>
                </a:tc>
              </a:tr>
              <a:tr h="370840">
                <a:tc>
                  <a:txBody>
                    <a:bodyPr/>
                    <a:lstStyle/>
                    <a:p>
                      <a:r>
                        <a:rPr lang="en-US" altLang="ja-JP" dirty="0" smtClean="0"/>
                        <a:t>gray</a:t>
                      </a:r>
                      <a:endParaRPr lang="ja-JP" altLang="en-US" dirty="0"/>
                    </a:p>
                  </a:txBody>
                  <a:tcPr/>
                </a:tc>
                <a:tc>
                  <a:txBody>
                    <a:bodyPr/>
                    <a:lstStyle/>
                    <a:p>
                      <a:r>
                        <a:rPr lang="en-US" altLang="ja-JP" dirty="0" smtClean="0"/>
                        <a:t>G</a:t>
                      </a:r>
                      <a:endParaRPr lang="ja-JP" altLang="en-US" dirty="0"/>
                    </a:p>
                  </a:txBody>
                  <a:tcPr/>
                </a:tc>
                <a:tc>
                  <a:txBody>
                    <a:bodyPr/>
                    <a:lstStyle/>
                    <a:p>
                      <a:r>
                        <a:rPr lang="ja-JP" altLang="en-US" dirty="0" smtClean="0"/>
                        <a:t>ストロークの色をセットする</a:t>
                      </a:r>
                      <a:r>
                        <a:rPr lang="en-US" altLang="ja-JP" dirty="0" smtClean="0"/>
                        <a:t>(0.0-1.0)</a:t>
                      </a:r>
                      <a:endParaRPr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gray</a:t>
                      </a:r>
                      <a:endParaRPr lang="ja-JP" altLang="en-US" dirty="0" smtClean="0"/>
                    </a:p>
                  </a:txBody>
                  <a:tcPr/>
                </a:tc>
                <a:tc>
                  <a:txBody>
                    <a:bodyPr/>
                    <a:lstStyle/>
                    <a:p>
                      <a:r>
                        <a:rPr lang="en-US" altLang="ja-JP" dirty="0" smtClean="0"/>
                        <a:t>g</a:t>
                      </a:r>
                      <a:endParaRPr lang="ja-JP" altLang="en-US" dirty="0"/>
                    </a:p>
                  </a:txBody>
                  <a:tcPr/>
                </a:tc>
                <a:tc>
                  <a:txBody>
                    <a:bodyPr/>
                    <a:lstStyle/>
                    <a:p>
                      <a:r>
                        <a:rPr lang="ja-JP" altLang="en-US" dirty="0" smtClean="0"/>
                        <a:t>塗りつぶしの色をセットする</a:t>
                      </a:r>
                      <a:r>
                        <a:rPr lang="en-US" altLang="ja-JP" dirty="0" smtClean="0"/>
                        <a:t>(0.0-1.0)</a:t>
                      </a:r>
                      <a:endParaRPr lang="ja-JP" altLang="en-US" dirty="0"/>
                    </a:p>
                  </a:txBody>
                  <a:tcPr/>
                </a:tc>
              </a:tr>
              <a:tr h="370840">
                <a:tc>
                  <a:txBody>
                    <a:bodyPr/>
                    <a:lstStyle/>
                    <a:p>
                      <a:r>
                        <a:rPr lang="en-US" altLang="ja-JP" baseline="0" dirty="0" smtClean="0"/>
                        <a:t>c m y k</a:t>
                      </a:r>
                      <a:endParaRPr lang="ja-JP" altLang="en-US" dirty="0"/>
                    </a:p>
                  </a:txBody>
                  <a:tcPr/>
                </a:tc>
                <a:tc>
                  <a:txBody>
                    <a:bodyPr/>
                    <a:lstStyle/>
                    <a:p>
                      <a:r>
                        <a:rPr lang="en-US" altLang="ja-JP" dirty="0" smtClean="0"/>
                        <a:t>K</a:t>
                      </a:r>
                      <a:endParaRPr lang="ja-JP" altLang="en-US" dirty="0"/>
                    </a:p>
                  </a:txBody>
                  <a:tcPr/>
                </a:tc>
                <a:tc>
                  <a:txBody>
                    <a:bodyPr/>
                    <a:lstStyle/>
                    <a:p>
                      <a:r>
                        <a:rPr lang="ja-JP" altLang="en-US" dirty="0" smtClean="0"/>
                        <a:t>ストロークの色をセットする</a:t>
                      </a:r>
                      <a:r>
                        <a:rPr lang="en-US" altLang="ja-JP" dirty="0" smtClean="0"/>
                        <a:t>(0.0-1.0)</a:t>
                      </a:r>
                      <a:endParaRPr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baseline="0" dirty="0" smtClean="0"/>
                        <a:t>c m y k</a:t>
                      </a:r>
                      <a:endParaRPr lang="ja-JP" altLang="en-US" dirty="0" smtClean="0"/>
                    </a:p>
                  </a:txBody>
                  <a:tcPr/>
                </a:tc>
                <a:tc>
                  <a:txBody>
                    <a:bodyPr/>
                    <a:lstStyle/>
                    <a:p>
                      <a:r>
                        <a:rPr lang="en-US" altLang="ja-JP" dirty="0" smtClean="0"/>
                        <a:t>k</a:t>
                      </a:r>
                      <a:endParaRPr lang="ja-JP" altLang="en-US" dirty="0"/>
                    </a:p>
                  </a:txBody>
                  <a:tcPr/>
                </a:tc>
                <a:tc>
                  <a:txBody>
                    <a:bodyPr/>
                    <a:lstStyle/>
                    <a:p>
                      <a:r>
                        <a:rPr lang="ja-JP" altLang="en-US" dirty="0" smtClean="0"/>
                        <a:t>塗りつぶしの色をセットする</a:t>
                      </a:r>
                      <a:r>
                        <a:rPr lang="en-US" altLang="ja-JP" dirty="0" smtClean="0"/>
                        <a:t>(0.0-1.0)</a:t>
                      </a:r>
                      <a:endParaRPr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c1 c2 c3 name</a:t>
                      </a:r>
                      <a:endParaRPr lang="ja-JP" altLang="en-US" dirty="0" smtClean="0"/>
                    </a:p>
                  </a:txBody>
                  <a:tcPr/>
                </a:tc>
                <a:tc>
                  <a:txBody>
                    <a:bodyPr/>
                    <a:lstStyle/>
                    <a:p>
                      <a:r>
                        <a:rPr lang="en-US" altLang="ja-JP" dirty="0" smtClean="0"/>
                        <a:t>SCN</a:t>
                      </a:r>
                      <a:endParaRPr lang="ja-JP" altLang="en-US" dirty="0"/>
                    </a:p>
                  </a:txBody>
                  <a:tcPr/>
                </a:tc>
                <a:tc>
                  <a:txBody>
                    <a:bodyPr/>
                    <a:lstStyle/>
                    <a:p>
                      <a:r>
                        <a:rPr lang="ja-JP" altLang="en-US" dirty="0" smtClean="0"/>
                        <a:t>ストロークの色空間の設定</a:t>
                      </a:r>
                      <a:endParaRPr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c1 c2 c3</a:t>
                      </a:r>
                      <a:r>
                        <a:rPr lang="en-US" altLang="ja-JP" baseline="0" dirty="0" smtClean="0"/>
                        <a:t> </a:t>
                      </a:r>
                      <a:r>
                        <a:rPr lang="en-US" altLang="ja-JP" dirty="0" smtClean="0"/>
                        <a:t>name</a:t>
                      </a:r>
                      <a:endParaRPr lang="ja-JP" altLang="en-US" dirty="0" smtClean="0"/>
                    </a:p>
                  </a:txBody>
                  <a:tcPr/>
                </a:tc>
                <a:tc>
                  <a:txBody>
                    <a:bodyPr/>
                    <a:lstStyle/>
                    <a:p>
                      <a:r>
                        <a:rPr lang="en-US" altLang="ja-JP" dirty="0" err="1" smtClean="0"/>
                        <a:t>scn</a:t>
                      </a:r>
                      <a:endParaRPr lang="ja-JP" altLang="en-US" dirty="0"/>
                    </a:p>
                  </a:txBody>
                  <a:tcPr/>
                </a:tc>
                <a:tc>
                  <a:txBody>
                    <a:bodyPr/>
                    <a:lstStyle/>
                    <a:p>
                      <a:r>
                        <a:rPr lang="ja-JP" altLang="en-US" dirty="0" smtClean="0"/>
                        <a:t>塗りつぶしの色空間の設定</a:t>
                      </a:r>
                      <a:endParaRPr lang="ja-JP" altLang="en-US"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グラフィックス</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イメージ</a:t>
            </a:r>
            <a:endParaRPr lang="en-US" altLang="ja-JP" dirty="0" smtClean="0"/>
          </a:p>
          <a:p>
            <a:pPr lvl="1"/>
            <a:r>
              <a:rPr kumimoji="1" lang="ja-JP" altLang="en-US" dirty="0" smtClean="0"/>
              <a:t>イメージ</a:t>
            </a:r>
            <a:r>
              <a:rPr kumimoji="1" lang="en-US" altLang="ja-JP" dirty="0" err="1" smtClean="0"/>
              <a:t>XObject</a:t>
            </a:r>
            <a:r>
              <a:rPr kumimoji="1" lang="en-US" altLang="ja-JP" dirty="0" smtClean="0"/>
              <a:t>(</a:t>
            </a:r>
            <a:r>
              <a:rPr kumimoji="1" lang="ja-JP" altLang="en-US" dirty="0" smtClean="0"/>
              <a:t>今回は残念ながら</a:t>
            </a:r>
            <a:r>
              <a:rPr lang="ja-JP" altLang="en-US" dirty="0" smtClean="0"/>
              <a:t>割愛</a:t>
            </a:r>
            <a:r>
              <a:rPr kumimoji="1" lang="en-US" altLang="ja-JP" dirty="0" smtClean="0"/>
              <a:t>)</a:t>
            </a:r>
          </a:p>
          <a:p>
            <a:pPr lvl="1"/>
            <a:r>
              <a:rPr kumimoji="1" lang="ja-JP" altLang="en-US" dirty="0" smtClean="0"/>
              <a:t>インラインイメージ（</a:t>
            </a:r>
            <a:r>
              <a:rPr kumimoji="1" lang="en-US" altLang="ja-JP" dirty="0" smtClean="0"/>
              <a:t>4KB</a:t>
            </a:r>
            <a:r>
              <a:rPr kumimoji="1" lang="ja-JP" altLang="en-US" dirty="0" smtClean="0"/>
              <a:t>以下推奨）</a:t>
            </a:r>
            <a:endParaRPr kumimoji="1" lang="en-US" altLang="ja-JP" dirty="0" smtClean="0"/>
          </a:p>
          <a:p>
            <a:pPr lvl="1"/>
            <a:endParaRPr kumimoji="1" lang="ja-JP" altLang="en-US" dirty="0"/>
          </a:p>
        </p:txBody>
      </p:sp>
      <p:graphicFrame>
        <p:nvGraphicFramePr>
          <p:cNvPr id="4" name="表 3"/>
          <p:cNvGraphicFramePr>
            <a:graphicFrameLocks noGrp="1"/>
          </p:cNvGraphicFramePr>
          <p:nvPr/>
        </p:nvGraphicFramePr>
        <p:xfrm>
          <a:off x="1000100" y="2928934"/>
          <a:ext cx="5072098" cy="1483360"/>
        </p:xfrm>
        <a:graphic>
          <a:graphicData uri="http://schemas.openxmlformats.org/drawingml/2006/table">
            <a:tbl>
              <a:tblPr firstRow="1" bandRow="1">
                <a:tableStyleId>{BC89EF96-8CEA-46FF-86C4-4CE0E7609802}</a:tableStyleId>
              </a:tblPr>
              <a:tblGrid>
                <a:gridCol w="1064514"/>
                <a:gridCol w="4007584"/>
              </a:tblGrid>
              <a:tr h="370840">
                <a:tc>
                  <a:txBody>
                    <a:bodyPr/>
                    <a:lstStyle/>
                    <a:p>
                      <a:r>
                        <a:rPr kumimoji="1" lang="ja-JP" altLang="en-US" sz="1400" dirty="0" smtClean="0">
                          <a:solidFill>
                            <a:schemeClr val="bg1"/>
                          </a:solidFill>
                        </a:rPr>
                        <a:t>オペレータ</a:t>
                      </a:r>
                      <a:endParaRPr kumimoji="1" lang="ja-JP" altLang="en-US" sz="1400" dirty="0">
                        <a:solidFill>
                          <a:schemeClr val="bg1"/>
                        </a:solidFill>
                      </a:endParaRPr>
                    </a:p>
                  </a:txBody>
                  <a:tcPr>
                    <a:solidFill>
                      <a:schemeClr val="accent2">
                        <a:lumMod val="75000"/>
                      </a:schemeClr>
                    </a:solidFill>
                  </a:tcPr>
                </a:tc>
                <a:tc>
                  <a:txBody>
                    <a:bodyPr/>
                    <a:lstStyle/>
                    <a:p>
                      <a:r>
                        <a:rPr kumimoji="1" lang="ja-JP" altLang="en-US" dirty="0" smtClean="0">
                          <a:solidFill>
                            <a:schemeClr val="bg1"/>
                          </a:solidFill>
                        </a:rPr>
                        <a:t>説明</a:t>
                      </a:r>
                      <a:endParaRPr kumimoji="1" lang="ja-JP" altLang="en-US" dirty="0">
                        <a:solidFill>
                          <a:schemeClr val="bg1"/>
                        </a:solidFill>
                      </a:endParaRPr>
                    </a:p>
                  </a:txBody>
                  <a:tcPr>
                    <a:solidFill>
                      <a:schemeClr val="accent2">
                        <a:lumMod val="75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BI</a:t>
                      </a:r>
                      <a:endParaRPr lang="ja-JP" altLang="en-US" dirty="0" smtClean="0"/>
                    </a:p>
                  </a:txBody>
                  <a:tcPr/>
                </a:tc>
                <a:tc>
                  <a:txBody>
                    <a:bodyPr/>
                    <a:lstStyle/>
                    <a:p>
                      <a:r>
                        <a:rPr kumimoji="1" lang="ja-JP" altLang="en-US" dirty="0" smtClean="0"/>
                        <a:t>インラインイメージオブジェクトを開始</a:t>
                      </a:r>
                      <a:endParaRPr lang="ja-JP" altLang="en-US" dirty="0"/>
                    </a:p>
                  </a:txBody>
                  <a:tcPr/>
                </a:tc>
              </a:tr>
              <a:tr h="370840">
                <a:tc>
                  <a:txBody>
                    <a:bodyPr/>
                    <a:lstStyle/>
                    <a:p>
                      <a:r>
                        <a:rPr lang="en-US" altLang="ja-JP" dirty="0" smtClean="0"/>
                        <a:t>ID</a:t>
                      </a:r>
                      <a:endParaRPr lang="ja-JP" altLang="en-US" dirty="0"/>
                    </a:p>
                  </a:txBody>
                  <a:tcPr/>
                </a:tc>
                <a:tc>
                  <a:txBody>
                    <a:bodyPr/>
                    <a:lstStyle/>
                    <a:p>
                      <a:r>
                        <a:rPr lang="ja-JP" altLang="en-US" dirty="0" smtClean="0"/>
                        <a:t>イメージデータの開始</a:t>
                      </a:r>
                      <a:endParaRPr lang="ja-JP" altLang="en-US" dirty="0"/>
                    </a:p>
                  </a:txBody>
                  <a:tcPr/>
                </a:tc>
              </a:tr>
              <a:tr h="370840">
                <a:tc>
                  <a:txBody>
                    <a:bodyPr/>
                    <a:lstStyle/>
                    <a:p>
                      <a:r>
                        <a:rPr lang="en-US" altLang="ja-JP" dirty="0" smtClean="0"/>
                        <a:t>EI</a:t>
                      </a:r>
                      <a:endParaRPr lang="ja-JP" altLang="en-US" dirty="0"/>
                    </a:p>
                  </a:txBody>
                  <a:tcPr/>
                </a:tc>
                <a:tc>
                  <a:txBody>
                    <a:bodyPr/>
                    <a:lstStyle/>
                    <a:p>
                      <a:r>
                        <a:rPr kumimoji="1" lang="ja-JP" altLang="en-US" dirty="0" smtClean="0"/>
                        <a:t>インラインイメージオブジェクトを終了</a:t>
                      </a:r>
                      <a:endParaRPr lang="ja-JP" altLang="en-US" dirty="0"/>
                    </a:p>
                  </a:txBody>
                  <a:tcPr/>
                </a:tc>
              </a:tr>
            </a:tbl>
          </a:graphicData>
        </a:graphic>
      </p:graphicFrame>
      <p:sp>
        <p:nvSpPr>
          <p:cNvPr id="5" name="テキスト ボックス 4"/>
          <p:cNvSpPr txBox="1"/>
          <p:nvPr/>
        </p:nvSpPr>
        <p:spPr>
          <a:xfrm>
            <a:off x="6286512" y="2643182"/>
            <a:ext cx="2214578" cy="2862322"/>
          </a:xfrm>
          <a:prstGeom prst="rect">
            <a:avLst/>
          </a:prstGeom>
          <a:noFill/>
        </p:spPr>
        <p:txBody>
          <a:bodyPr wrap="square" rtlCol="0">
            <a:spAutoFit/>
          </a:bodyPr>
          <a:lstStyle/>
          <a:p>
            <a:r>
              <a:rPr lang="ja-JP" altLang="en-US" dirty="0" smtClean="0"/>
              <a:t>詳細略。</a:t>
            </a:r>
            <a:r>
              <a:rPr lang="en-US" altLang="ja-JP" dirty="0" smtClean="0"/>
              <a:t/>
            </a:r>
            <a:br>
              <a:rPr lang="en-US" altLang="ja-JP" dirty="0" smtClean="0"/>
            </a:br>
            <a:r>
              <a:rPr lang="ja-JP" altLang="en-US" dirty="0" smtClean="0"/>
              <a:t>例：</a:t>
            </a:r>
            <a:endParaRPr lang="en-US" altLang="ja-JP" dirty="0" smtClean="0"/>
          </a:p>
          <a:p>
            <a:endParaRPr lang="en-US" altLang="ja-JP" dirty="0" smtClean="0"/>
          </a:p>
          <a:p>
            <a:r>
              <a:rPr lang="en-US" altLang="ja-JP" dirty="0" smtClean="0"/>
              <a:t>BI</a:t>
            </a:r>
            <a:endParaRPr lang="ja-JP" altLang="en-US" dirty="0" smtClean="0"/>
          </a:p>
          <a:p>
            <a:r>
              <a:rPr lang="en-US" altLang="ja-JP" dirty="0" smtClean="0"/>
              <a:t>/W 16 %(</a:t>
            </a:r>
            <a:r>
              <a:rPr lang="ja-JP" altLang="en-US" dirty="0" smtClean="0"/>
              <a:t>幅</a:t>
            </a:r>
            <a:r>
              <a:rPr lang="en-US" altLang="ja-JP" dirty="0" smtClean="0"/>
              <a:t>)</a:t>
            </a:r>
            <a:endParaRPr lang="ja-JP" altLang="en-US" dirty="0" smtClean="0"/>
          </a:p>
          <a:p>
            <a:r>
              <a:rPr lang="en-US" altLang="ja-JP" dirty="0" smtClean="0"/>
              <a:t>/H 16 %(</a:t>
            </a:r>
            <a:r>
              <a:rPr lang="ja-JP" altLang="en-US" dirty="0" smtClean="0"/>
              <a:t>高さ</a:t>
            </a:r>
            <a:r>
              <a:rPr lang="en-US" altLang="ja-JP" dirty="0" smtClean="0"/>
              <a:t>)</a:t>
            </a:r>
            <a:endParaRPr lang="ja-JP" altLang="en-US" dirty="0" smtClean="0"/>
          </a:p>
          <a:p>
            <a:r>
              <a:rPr lang="en-US" altLang="ja-JP" dirty="0" smtClean="0"/>
              <a:t>/BPC 8 %(bit</a:t>
            </a:r>
            <a:r>
              <a:rPr lang="ja-JP" altLang="en-US" dirty="0" smtClean="0"/>
              <a:t>深度</a:t>
            </a:r>
            <a:r>
              <a:rPr lang="en-US" altLang="ja-JP" dirty="0" smtClean="0"/>
              <a:t>)</a:t>
            </a:r>
            <a:endParaRPr lang="ja-JP" altLang="en-US" dirty="0" smtClean="0"/>
          </a:p>
          <a:p>
            <a:r>
              <a:rPr lang="en-US" altLang="ja-JP" dirty="0" smtClean="0"/>
              <a:t>/D [0 1] %(bit</a:t>
            </a:r>
            <a:r>
              <a:rPr lang="ja-JP" altLang="en-US" dirty="0" smtClean="0"/>
              <a:t>→色</a:t>
            </a:r>
            <a:r>
              <a:rPr lang="en-US" altLang="ja-JP" dirty="0" smtClean="0"/>
              <a:t>)</a:t>
            </a:r>
            <a:endParaRPr lang="ja-JP" altLang="en-US" dirty="0" smtClean="0"/>
          </a:p>
          <a:p>
            <a:r>
              <a:rPr lang="en-US" altLang="ja-JP" dirty="0" smtClean="0"/>
              <a:t>ID (</a:t>
            </a:r>
            <a:r>
              <a:rPr lang="ja-JP" altLang="en-US" dirty="0" smtClean="0"/>
              <a:t>データ</a:t>
            </a:r>
            <a:r>
              <a:rPr lang="en-US" altLang="ja-JP" dirty="0" smtClean="0"/>
              <a:t>)</a:t>
            </a:r>
            <a:endParaRPr lang="ja-JP" altLang="en-US" dirty="0" smtClean="0"/>
          </a:p>
          <a:p>
            <a:r>
              <a:rPr lang="en-US" altLang="ja-JP" dirty="0" smtClean="0"/>
              <a:t>EI</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のテキストの描画</a:t>
            </a:r>
            <a:endParaRPr kumimoji="1" lang="ja-JP" altLang="en-US" dirty="0"/>
          </a:p>
        </p:txBody>
      </p:sp>
      <p:sp>
        <p:nvSpPr>
          <p:cNvPr id="3" name="テキスト プレースホルダ 2"/>
          <p:cNvSpPr>
            <a:spLocks noGrp="1"/>
          </p:cNvSpPr>
          <p:nvPr>
            <p:ph type="body" idx="1"/>
          </p:nvPr>
        </p:nvSpPr>
        <p:spPr/>
        <p:txBody>
          <a:bodyPr/>
          <a:lstStyle/>
          <a:p>
            <a:r>
              <a:rPr lang="ja-JP" altLang="en-US" sz="1800" dirty="0" smtClean="0"/>
              <a:t>テキストオブジェクトオペレータ</a:t>
            </a:r>
            <a:endParaRPr lang="en-US" altLang="ja-JP" sz="1800" dirty="0" smtClean="0"/>
          </a:p>
          <a:p>
            <a:endParaRPr lang="en-US" altLang="ja-JP" sz="1800" dirty="0" smtClean="0"/>
          </a:p>
          <a:p>
            <a:endParaRPr lang="en-US" altLang="ja-JP" sz="1800" dirty="0" smtClean="0"/>
          </a:p>
          <a:p>
            <a:endParaRPr lang="en-US" altLang="ja-JP" sz="1800" dirty="0" smtClean="0"/>
          </a:p>
          <a:p>
            <a:r>
              <a:rPr lang="ja-JP" altLang="en-US" sz="1800" dirty="0" smtClean="0"/>
              <a:t>テキスト配置オペレータ</a:t>
            </a:r>
            <a:endParaRPr lang="en-US" altLang="ja-JP" sz="1800" dirty="0" smtClean="0"/>
          </a:p>
          <a:p>
            <a:endParaRPr lang="en-US" altLang="ja-JP" sz="1800" dirty="0" smtClean="0"/>
          </a:p>
          <a:p>
            <a:endParaRPr lang="en-US" altLang="ja-JP" sz="1800" dirty="0" smtClean="0"/>
          </a:p>
          <a:p>
            <a:endParaRPr lang="en-US" altLang="ja-JP" sz="1800" dirty="0" smtClean="0"/>
          </a:p>
          <a:p>
            <a:r>
              <a:rPr lang="ja-JP" altLang="en-US" sz="1800" dirty="0" smtClean="0"/>
              <a:t>テキスト表示オペレータ</a:t>
            </a:r>
            <a:endParaRPr lang="en-US" altLang="ja-JP" sz="1800" dirty="0" smtClean="0"/>
          </a:p>
          <a:p>
            <a:endParaRPr lang="en-US" altLang="ja-JP" sz="1800" dirty="0" smtClean="0"/>
          </a:p>
          <a:p>
            <a:endParaRPr lang="en-US" altLang="ja-JP" sz="1800" dirty="0" smtClean="0"/>
          </a:p>
          <a:p>
            <a:r>
              <a:rPr lang="ja-JP" altLang="en-US" sz="1800" dirty="0" smtClean="0"/>
              <a:t>テキスト状態オペレータ</a:t>
            </a:r>
          </a:p>
          <a:p>
            <a:endParaRPr lang="en-US" altLang="ja-JP" sz="1800" dirty="0" smtClean="0"/>
          </a:p>
          <a:p>
            <a:endParaRPr lang="en-US" altLang="ja-JP" dirty="0" smtClean="0"/>
          </a:p>
          <a:p>
            <a:endParaRPr lang="en-US" altLang="ja-JP" dirty="0" smtClean="0"/>
          </a:p>
        </p:txBody>
      </p:sp>
      <p:graphicFrame>
        <p:nvGraphicFramePr>
          <p:cNvPr id="4" name="表 3"/>
          <p:cNvGraphicFramePr>
            <a:graphicFrameLocks noGrp="1"/>
          </p:cNvGraphicFramePr>
          <p:nvPr/>
        </p:nvGraphicFramePr>
        <p:xfrm>
          <a:off x="928662" y="1428736"/>
          <a:ext cx="5072098" cy="822960"/>
        </p:xfrm>
        <a:graphic>
          <a:graphicData uri="http://schemas.openxmlformats.org/drawingml/2006/table">
            <a:tbl>
              <a:tblPr firstRow="1" bandRow="1">
                <a:tableStyleId>{BC89EF96-8CEA-46FF-86C4-4CE0E7609802}</a:tableStyleId>
              </a:tblPr>
              <a:tblGrid>
                <a:gridCol w="1064514"/>
                <a:gridCol w="4007584"/>
              </a:tblGrid>
              <a:tr h="166689">
                <a:tc>
                  <a:txBody>
                    <a:bodyPr/>
                    <a:lstStyle/>
                    <a:p>
                      <a:r>
                        <a:rPr kumimoji="1" lang="ja-JP" altLang="en-US" sz="1200" dirty="0" smtClean="0">
                          <a:solidFill>
                            <a:schemeClr val="bg1"/>
                          </a:solidFill>
                        </a:rPr>
                        <a:t>オペレータ</a:t>
                      </a:r>
                      <a:endParaRPr kumimoji="1" lang="ja-JP" altLang="en-US" sz="1200" dirty="0">
                        <a:solidFill>
                          <a:schemeClr val="bg1"/>
                        </a:solidFill>
                      </a:endParaRPr>
                    </a:p>
                  </a:txBody>
                  <a:tcPr>
                    <a:solidFill>
                      <a:schemeClr val="accent2">
                        <a:lumMod val="75000"/>
                      </a:schemeClr>
                    </a:solidFill>
                  </a:tcPr>
                </a:tc>
                <a:tc>
                  <a:txBody>
                    <a:bodyPr/>
                    <a:lstStyle/>
                    <a:p>
                      <a:r>
                        <a:rPr kumimoji="1" lang="ja-JP" altLang="en-US" sz="1200" dirty="0" smtClean="0">
                          <a:solidFill>
                            <a:schemeClr val="bg1"/>
                          </a:solidFill>
                        </a:rPr>
                        <a:t>説明</a:t>
                      </a:r>
                      <a:endParaRPr kumimoji="1" lang="ja-JP" altLang="en-US" sz="1200" dirty="0">
                        <a:solidFill>
                          <a:schemeClr val="bg1"/>
                        </a:solidFill>
                      </a:endParaRPr>
                    </a:p>
                  </a:txBody>
                  <a:tcPr>
                    <a:solidFill>
                      <a:schemeClr val="accent2">
                        <a:lumMod val="75000"/>
                      </a:schemeClr>
                    </a:solidFill>
                  </a:tcPr>
                </a:tc>
              </a:tr>
              <a:tr h="1666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BT</a:t>
                      </a:r>
                      <a:endParaRPr lang="ja-JP" altLang="en-US" sz="1200" dirty="0" smtClean="0"/>
                    </a:p>
                  </a:txBody>
                  <a:tcPr/>
                </a:tc>
                <a:tc>
                  <a:txBody>
                    <a:bodyPr/>
                    <a:lstStyle/>
                    <a:p>
                      <a:r>
                        <a:rPr kumimoji="1" lang="ja-JP" altLang="en-US" sz="1200" dirty="0" smtClean="0"/>
                        <a:t>テキストオブジェクトを開始</a:t>
                      </a:r>
                      <a:endParaRPr lang="ja-JP" altLang="en-US" sz="1200" dirty="0"/>
                    </a:p>
                  </a:txBody>
                  <a:tcPr/>
                </a:tc>
              </a:tr>
              <a:tr h="166689">
                <a:tc>
                  <a:txBody>
                    <a:bodyPr/>
                    <a:lstStyle/>
                    <a:p>
                      <a:r>
                        <a:rPr lang="en-US" altLang="ja-JP" sz="1200" dirty="0" smtClean="0"/>
                        <a:t>ET</a:t>
                      </a:r>
                      <a:endParaRPr lang="ja-JP" altLang="en-US" sz="1200" dirty="0"/>
                    </a:p>
                  </a:txBody>
                  <a:tcPr/>
                </a:tc>
                <a:tc>
                  <a:txBody>
                    <a:bodyPr/>
                    <a:lstStyle/>
                    <a:p>
                      <a:r>
                        <a:rPr kumimoji="1" lang="ja-JP" altLang="en-US" sz="1200" dirty="0" smtClean="0"/>
                        <a:t>テキストオブジェクトを終了</a:t>
                      </a:r>
                      <a:endParaRPr lang="ja-JP" altLang="en-US" sz="1200" dirty="0"/>
                    </a:p>
                  </a:txBody>
                  <a:tcPr/>
                </a:tc>
              </a:tr>
            </a:tbl>
          </a:graphicData>
        </a:graphic>
      </p:graphicFrame>
      <p:graphicFrame>
        <p:nvGraphicFramePr>
          <p:cNvPr id="5" name="表 4"/>
          <p:cNvGraphicFramePr>
            <a:graphicFrameLocks noGrp="1"/>
          </p:cNvGraphicFramePr>
          <p:nvPr/>
        </p:nvGraphicFramePr>
        <p:xfrm>
          <a:off x="928662" y="2786058"/>
          <a:ext cx="7215237" cy="822960"/>
        </p:xfrm>
        <a:graphic>
          <a:graphicData uri="http://schemas.openxmlformats.org/drawingml/2006/table">
            <a:tbl>
              <a:tblPr firstRow="1" bandRow="1">
                <a:tableStyleId>{BC89EF96-8CEA-46FF-86C4-4CE0E7609802}</a:tableStyleId>
              </a:tblPr>
              <a:tblGrid>
                <a:gridCol w="1357322"/>
                <a:gridCol w="1214446"/>
                <a:gridCol w="4643469"/>
              </a:tblGrid>
              <a:tr h="0">
                <a:tc>
                  <a:txBody>
                    <a:bodyPr/>
                    <a:lstStyle/>
                    <a:p>
                      <a:r>
                        <a:rPr kumimoji="1" lang="ja-JP" altLang="en-US" sz="1200" dirty="0" smtClean="0">
                          <a:solidFill>
                            <a:schemeClr val="bg1"/>
                          </a:solidFill>
                        </a:rPr>
                        <a:t>オペランド</a:t>
                      </a:r>
                      <a:endParaRPr kumimoji="1" lang="ja-JP" altLang="en-US" sz="1200" dirty="0">
                        <a:solidFill>
                          <a:schemeClr val="bg1"/>
                        </a:solidFill>
                      </a:endParaRPr>
                    </a:p>
                  </a:txBody>
                  <a:tcPr>
                    <a:solidFill>
                      <a:schemeClr val="accent2">
                        <a:lumMod val="75000"/>
                      </a:schemeClr>
                    </a:solidFill>
                  </a:tcPr>
                </a:tc>
                <a:tc>
                  <a:txBody>
                    <a:bodyPr/>
                    <a:lstStyle/>
                    <a:p>
                      <a:r>
                        <a:rPr kumimoji="1" lang="ja-JP" altLang="en-US" sz="1200" dirty="0" smtClean="0">
                          <a:solidFill>
                            <a:schemeClr val="bg1"/>
                          </a:solidFill>
                        </a:rPr>
                        <a:t>オペレータ</a:t>
                      </a:r>
                      <a:endParaRPr kumimoji="1" lang="ja-JP" altLang="en-US" sz="1200" dirty="0">
                        <a:solidFill>
                          <a:schemeClr val="bg1"/>
                        </a:solidFill>
                      </a:endParaRPr>
                    </a:p>
                  </a:txBody>
                  <a:tcPr>
                    <a:solidFill>
                      <a:schemeClr val="accent2">
                        <a:lumMod val="75000"/>
                      </a:schemeClr>
                    </a:solidFill>
                  </a:tcPr>
                </a:tc>
                <a:tc>
                  <a:txBody>
                    <a:bodyPr/>
                    <a:lstStyle/>
                    <a:p>
                      <a:r>
                        <a:rPr kumimoji="1" lang="ja-JP" altLang="en-US" sz="1200" dirty="0" smtClean="0">
                          <a:solidFill>
                            <a:schemeClr val="bg1"/>
                          </a:solidFill>
                        </a:rPr>
                        <a:t>説明</a:t>
                      </a:r>
                      <a:endParaRPr kumimoji="1" lang="ja-JP" altLang="en-US" sz="1200" dirty="0">
                        <a:solidFill>
                          <a:schemeClr val="bg1"/>
                        </a:solidFill>
                      </a:endParaRPr>
                    </a:p>
                  </a:txBody>
                  <a:tcPr>
                    <a:solidFill>
                      <a:schemeClr val="accent2">
                        <a:lumMod val="75000"/>
                      </a:schemeClr>
                    </a:solidFill>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x y</a:t>
                      </a:r>
                      <a:endParaRPr lang="ja-JP" alt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Td</a:t>
                      </a:r>
                      <a:endParaRPr lang="ja-JP" altLang="en-US" sz="1200" dirty="0" smtClean="0"/>
                    </a:p>
                  </a:txBody>
                  <a:tcPr/>
                </a:tc>
                <a:tc>
                  <a:txBody>
                    <a:bodyPr/>
                    <a:lstStyle/>
                    <a:p>
                      <a:r>
                        <a:rPr kumimoji="1" lang="ja-JP" altLang="en-US" sz="1200" dirty="0" smtClean="0"/>
                        <a:t>カレントを相対座標</a:t>
                      </a:r>
                      <a:r>
                        <a:rPr kumimoji="1" lang="en-US" altLang="ja-JP" sz="1200" dirty="0" smtClean="0"/>
                        <a:t>(x ,y)</a:t>
                      </a:r>
                      <a:r>
                        <a:rPr kumimoji="1" lang="ja-JP" altLang="en-US" sz="1200" dirty="0" smtClean="0"/>
                        <a:t>に移動する</a:t>
                      </a:r>
                      <a:endParaRPr lang="ja-JP" altLang="en-US" sz="1200" dirty="0"/>
                    </a:p>
                  </a:txBody>
                  <a:tcPr/>
                </a:tc>
              </a:tr>
              <a:tr h="0">
                <a:tc>
                  <a:txBody>
                    <a:bodyPr/>
                    <a:lstStyle/>
                    <a:p>
                      <a:r>
                        <a:rPr lang="en-US" altLang="ja-JP" sz="1200" dirty="0" smtClean="0"/>
                        <a:t>a</a:t>
                      </a:r>
                      <a:r>
                        <a:rPr lang="en-US" altLang="ja-JP" sz="1200" baseline="0" dirty="0" smtClean="0"/>
                        <a:t> b c d e f</a:t>
                      </a:r>
                      <a:endParaRPr lang="ja-JP" altLang="en-US" sz="1200" dirty="0"/>
                    </a:p>
                  </a:txBody>
                  <a:tcPr/>
                </a:tc>
                <a:tc>
                  <a:txBody>
                    <a:bodyPr/>
                    <a:lstStyle/>
                    <a:p>
                      <a:r>
                        <a:rPr lang="en-US" altLang="ja-JP" sz="1200" dirty="0" smtClean="0"/>
                        <a:t>Tm</a:t>
                      </a:r>
                      <a:endParaRPr lang="ja-JP" altLang="en-US" sz="1200" dirty="0"/>
                    </a:p>
                  </a:txBody>
                  <a:tcPr/>
                </a:tc>
                <a:tc>
                  <a:txBody>
                    <a:bodyPr/>
                    <a:lstStyle/>
                    <a:p>
                      <a:r>
                        <a:rPr kumimoji="1" lang="ja-JP" altLang="en-US" sz="1200" dirty="0" smtClean="0"/>
                        <a:t>テキスト行列を指定のものに置き換える</a:t>
                      </a:r>
                      <a:endParaRPr kumimoji="1" lang="en-US" altLang="ja-JP" sz="1200" dirty="0" smtClean="0"/>
                    </a:p>
                  </a:txBody>
                  <a:tcPr/>
                </a:tc>
              </a:tr>
            </a:tbl>
          </a:graphicData>
        </a:graphic>
      </p:graphicFrame>
      <p:graphicFrame>
        <p:nvGraphicFramePr>
          <p:cNvPr id="7" name="表 6"/>
          <p:cNvGraphicFramePr>
            <a:graphicFrameLocks noGrp="1"/>
          </p:cNvGraphicFramePr>
          <p:nvPr/>
        </p:nvGraphicFramePr>
        <p:xfrm>
          <a:off x="928662" y="4071942"/>
          <a:ext cx="7215237" cy="548640"/>
        </p:xfrm>
        <a:graphic>
          <a:graphicData uri="http://schemas.openxmlformats.org/drawingml/2006/table">
            <a:tbl>
              <a:tblPr firstRow="1" bandRow="1">
                <a:tableStyleId>{BC89EF96-8CEA-46FF-86C4-4CE0E7609802}</a:tableStyleId>
              </a:tblPr>
              <a:tblGrid>
                <a:gridCol w="1357322"/>
                <a:gridCol w="1214446"/>
                <a:gridCol w="4643469"/>
              </a:tblGrid>
              <a:tr h="214314">
                <a:tc>
                  <a:txBody>
                    <a:bodyPr/>
                    <a:lstStyle/>
                    <a:p>
                      <a:r>
                        <a:rPr kumimoji="1" lang="ja-JP" altLang="en-US" sz="1200" dirty="0" smtClean="0">
                          <a:solidFill>
                            <a:schemeClr val="bg1"/>
                          </a:solidFill>
                        </a:rPr>
                        <a:t>オペランド</a:t>
                      </a:r>
                      <a:endParaRPr kumimoji="1" lang="ja-JP" altLang="en-US" sz="1200" dirty="0">
                        <a:solidFill>
                          <a:schemeClr val="bg1"/>
                        </a:solidFill>
                      </a:endParaRPr>
                    </a:p>
                  </a:txBody>
                  <a:tcPr>
                    <a:solidFill>
                      <a:schemeClr val="accent2">
                        <a:lumMod val="75000"/>
                      </a:schemeClr>
                    </a:solidFill>
                  </a:tcPr>
                </a:tc>
                <a:tc>
                  <a:txBody>
                    <a:bodyPr/>
                    <a:lstStyle/>
                    <a:p>
                      <a:r>
                        <a:rPr kumimoji="1" lang="ja-JP" altLang="en-US" sz="1200" dirty="0" smtClean="0">
                          <a:solidFill>
                            <a:schemeClr val="bg1"/>
                          </a:solidFill>
                        </a:rPr>
                        <a:t>オペレータ</a:t>
                      </a:r>
                      <a:endParaRPr kumimoji="1" lang="ja-JP" altLang="en-US" sz="1200" dirty="0">
                        <a:solidFill>
                          <a:schemeClr val="bg1"/>
                        </a:solidFill>
                      </a:endParaRPr>
                    </a:p>
                  </a:txBody>
                  <a:tcPr>
                    <a:solidFill>
                      <a:schemeClr val="accent2">
                        <a:lumMod val="75000"/>
                      </a:schemeClr>
                    </a:solidFill>
                  </a:tcPr>
                </a:tc>
                <a:tc>
                  <a:txBody>
                    <a:bodyPr/>
                    <a:lstStyle/>
                    <a:p>
                      <a:r>
                        <a:rPr kumimoji="1" lang="ja-JP" altLang="en-US" sz="1200" dirty="0" smtClean="0">
                          <a:solidFill>
                            <a:schemeClr val="bg1"/>
                          </a:solidFill>
                        </a:rPr>
                        <a:t>説明</a:t>
                      </a:r>
                      <a:endParaRPr kumimoji="1" lang="ja-JP" altLang="en-US" sz="1200" dirty="0">
                        <a:solidFill>
                          <a:schemeClr val="bg1"/>
                        </a:solidFill>
                      </a:endParaRPr>
                    </a:p>
                  </a:txBody>
                  <a:tcPr>
                    <a:solidFill>
                      <a:schemeClr val="accent2">
                        <a:lumMod val="75000"/>
                      </a:schemeClr>
                    </a:solidFill>
                  </a:tcPr>
                </a:tc>
              </a:tr>
              <a:tr h="2143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string</a:t>
                      </a:r>
                      <a:endParaRPr lang="ja-JP" alt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err="1" smtClean="0"/>
                        <a:t>Tj</a:t>
                      </a:r>
                      <a:endParaRPr lang="ja-JP" altLang="en-US" sz="1200" dirty="0" smtClean="0"/>
                    </a:p>
                  </a:txBody>
                  <a:tcPr/>
                </a:tc>
                <a:tc>
                  <a:txBody>
                    <a:bodyPr/>
                    <a:lstStyle/>
                    <a:p>
                      <a:r>
                        <a:rPr lang="en-US" altLang="ja-JP" sz="1200" dirty="0" smtClean="0"/>
                        <a:t>String</a:t>
                      </a:r>
                      <a:r>
                        <a:rPr lang="ja-JP" altLang="en-US" sz="1200" dirty="0" smtClean="0"/>
                        <a:t>を表示</a:t>
                      </a:r>
                      <a:endParaRPr lang="ja-JP" altLang="en-US" sz="1200" dirty="0"/>
                    </a:p>
                  </a:txBody>
                  <a:tcPr/>
                </a:tc>
              </a:tr>
            </a:tbl>
          </a:graphicData>
        </a:graphic>
      </p:graphicFrame>
      <p:graphicFrame>
        <p:nvGraphicFramePr>
          <p:cNvPr id="8" name="表 7"/>
          <p:cNvGraphicFramePr>
            <a:graphicFrameLocks noGrp="1"/>
          </p:cNvGraphicFramePr>
          <p:nvPr/>
        </p:nvGraphicFramePr>
        <p:xfrm>
          <a:off x="928662" y="5000636"/>
          <a:ext cx="7215237" cy="1168718"/>
        </p:xfrm>
        <a:graphic>
          <a:graphicData uri="http://schemas.openxmlformats.org/drawingml/2006/table">
            <a:tbl>
              <a:tblPr firstRow="1" bandRow="1">
                <a:tableStyleId>{BC89EF96-8CEA-46FF-86C4-4CE0E7609802}</a:tableStyleId>
              </a:tblPr>
              <a:tblGrid>
                <a:gridCol w="1357322"/>
                <a:gridCol w="1214446"/>
                <a:gridCol w="4643469"/>
              </a:tblGrid>
              <a:tr h="345758">
                <a:tc>
                  <a:txBody>
                    <a:bodyPr/>
                    <a:lstStyle/>
                    <a:p>
                      <a:r>
                        <a:rPr kumimoji="1" lang="ja-JP" altLang="en-US" sz="1200" dirty="0" smtClean="0">
                          <a:solidFill>
                            <a:schemeClr val="bg1"/>
                          </a:solidFill>
                        </a:rPr>
                        <a:t>オペランド</a:t>
                      </a:r>
                      <a:endParaRPr kumimoji="1" lang="ja-JP" altLang="en-US" sz="1200" dirty="0">
                        <a:solidFill>
                          <a:schemeClr val="bg1"/>
                        </a:solidFill>
                      </a:endParaRPr>
                    </a:p>
                  </a:txBody>
                  <a:tcPr>
                    <a:solidFill>
                      <a:schemeClr val="accent2">
                        <a:lumMod val="75000"/>
                      </a:schemeClr>
                    </a:solidFill>
                  </a:tcPr>
                </a:tc>
                <a:tc>
                  <a:txBody>
                    <a:bodyPr/>
                    <a:lstStyle/>
                    <a:p>
                      <a:r>
                        <a:rPr kumimoji="1" lang="ja-JP" altLang="en-US" sz="1200" dirty="0" smtClean="0">
                          <a:solidFill>
                            <a:schemeClr val="bg1"/>
                          </a:solidFill>
                        </a:rPr>
                        <a:t>オペレータ</a:t>
                      </a:r>
                      <a:endParaRPr kumimoji="1" lang="ja-JP" altLang="en-US" sz="1200" dirty="0">
                        <a:solidFill>
                          <a:schemeClr val="bg1"/>
                        </a:solidFill>
                      </a:endParaRPr>
                    </a:p>
                  </a:txBody>
                  <a:tcPr>
                    <a:solidFill>
                      <a:schemeClr val="accent2">
                        <a:lumMod val="75000"/>
                      </a:schemeClr>
                    </a:solidFill>
                  </a:tcPr>
                </a:tc>
                <a:tc>
                  <a:txBody>
                    <a:bodyPr/>
                    <a:lstStyle/>
                    <a:p>
                      <a:r>
                        <a:rPr kumimoji="1" lang="ja-JP" altLang="en-US" sz="1200" dirty="0" smtClean="0">
                          <a:solidFill>
                            <a:schemeClr val="bg1"/>
                          </a:solidFill>
                        </a:rPr>
                        <a:t>説明</a:t>
                      </a:r>
                      <a:endParaRPr kumimoji="1" lang="ja-JP" altLang="en-US" sz="1200" dirty="0">
                        <a:solidFill>
                          <a:schemeClr val="bg1"/>
                        </a:solidFill>
                      </a:endParaRPr>
                    </a:p>
                  </a:txBody>
                  <a:tcPr>
                    <a:solidFill>
                      <a:schemeClr val="accent2">
                        <a:lumMod val="75000"/>
                      </a:schemeClr>
                    </a:solidFill>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font</a:t>
                      </a:r>
                      <a:r>
                        <a:rPr lang="en-US" altLang="ja-JP" sz="1200" baseline="0" dirty="0" smtClean="0"/>
                        <a:t> size</a:t>
                      </a:r>
                      <a:endParaRPr lang="ja-JP" alt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err="1" smtClean="0"/>
                        <a:t>Tf</a:t>
                      </a:r>
                      <a:endParaRPr lang="ja-JP" altLang="en-US" sz="1200" dirty="0" smtClean="0"/>
                    </a:p>
                  </a:txBody>
                  <a:tcPr/>
                </a:tc>
                <a:tc>
                  <a:txBody>
                    <a:bodyPr/>
                    <a:lstStyle/>
                    <a:p>
                      <a:r>
                        <a:rPr lang="ja-JP" altLang="en-US" sz="1200" dirty="0" smtClean="0"/>
                        <a:t>カレントフォントとカレントフォントサイズを設定</a:t>
                      </a:r>
                      <a:endParaRPr lang="ja-JP" altLang="en-US" sz="1200" dirty="0"/>
                    </a:p>
                  </a:txBody>
                  <a:tcPr/>
                </a:tc>
              </a:tr>
              <a:tr h="0">
                <a:tc>
                  <a:txBody>
                    <a:bodyPr/>
                    <a:lstStyle/>
                    <a:p>
                      <a:r>
                        <a:rPr lang="en-US" altLang="ja-JP" sz="1200" dirty="0" err="1" smtClean="0"/>
                        <a:t>charSpace</a:t>
                      </a:r>
                      <a:endParaRPr lang="ja-JP" altLang="en-US" sz="1200" dirty="0"/>
                    </a:p>
                  </a:txBody>
                  <a:tcPr/>
                </a:tc>
                <a:tc>
                  <a:txBody>
                    <a:bodyPr/>
                    <a:lstStyle/>
                    <a:p>
                      <a:r>
                        <a:rPr lang="en-US" altLang="ja-JP" sz="1200" dirty="0" err="1" smtClean="0"/>
                        <a:t>Tc</a:t>
                      </a:r>
                      <a:endParaRPr lang="ja-JP" altLang="en-US" sz="1200" dirty="0"/>
                    </a:p>
                  </a:txBody>
                  <a:tcPr/>
                </a:tc>
                <a:tc>
                  <a:txBody>
                    <a:bodyPr/>
                    <a:lstStyle/>
                    <a:p>
                      <a:r>
                        <a:rPr lang="ja-JP" altLang="en-US" sz="1200" dirty="0" smtClean="0"/>
                        <a:t>文字間スペーシング</a:t>
                      </a:r>
                      <a:endParaRPr lang="ja-JP" altLang="en-US" sz="1200" dirty="0"/>
                    </a:p>
                  </a:txBody>
                  <a:tcPr/>
                </a:tc>
              </a:tr>
              <a:tr h="0">
                <a:tc>
                  <a:txBody>
                    <a:bodyPr/>
                    <a:lstStyle/>
                    <a:p>
                      <a:r>
                        <a:rPr lang="en-US" altLang="ja-JP" sz="1200" dirty="0" smtClean="0"/>
                        <a:t>scale</a:t>
                      </a:r>
                      <a:endParaRPr lang="ja-JP" altLang="en-US" sz="1200" dirty="0"/>
                    </a:p>
                  </a:txBody>
                  <a:tcPr/>
                </a:tc>
                <a:tc>
                  <a:txBody>
                    <a:bodyPr/>
                    <a:lstStyle/>
                    <a:p>
                      <a:r>
                        <a:rPr lang="en-US" altLang="ja-JP" sz="1200" dirty="0" err="1" smtClean="0"/>
                        <a:t>Tz</a:t>
                      </a:r>
                      <a:endParaRPr lang="ja-JP" altLang="en-US" sz="1200" dirty="0"/>
                    </a:p>
                  </a:txBody>
                  <a:tcPr/>
                </a:tc>
                <a:tc>
                  <a:txBody>
                    <a:bodyPr/>
                    <a:lstStyle/>
                    <a:p>
                      <a:r>
                        <a:rPr kumimoji="1" lang="ja-JP" altLang="en-US" sz="1200" dirty="0" smtClean="0"/>
                        <a:t>水平スケーリング</a:t>
                      </a:r>
                      <a:endParaRPr kumimoji="1" lang="en-US" altLang="ja-JP" sz="1200" dirty="0" smtClean="0"/>
                    </a:p>
                  </a:txBody>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のフォント</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フォントデータ</a:t>
            </a:r>
            <a:endParaRPr lang="en-US" altLang="ja-JP" dirty="0" smtClean="0"/>
          </a:p>
          <a:p>
            <a:pPr lvl="1"/>
            <a:r>
              <a:rPr lang="ja-JP" altLang="en-US" dirty="0" smtClean="0"/>
              <a:t>フォント辞書で定義される</a:t>
            </a:r>
            <a:endParaRPr lang="en-US" altLang="ja-JP" dirty="0" smtClean="0"/>
          </a:p>
          <a:p>
            <a:pPr lvl="1"/>
            <a:r>
              <a:rPr kumimoji="1" lang="ja-JP" altLang="en-US" dirty="0" smtClean="0"/>
              <a:t>いくつかのフォントタイプに分類され</a:t>
            </a:r>
            <a:r>
              <a:rPr kumimoji="1" lang="en-US" altLang="ja-JP" dirty="0" smtClean="0"/>
              <a:t>Subtype</a:t>
            </a:r>
            <a:r>
              <a:rPr kumimoji="1" lang="ja-JP" altLang="en-US" dirty="0" smtClean="0"/>
              <a:t>項目で指定される</a:t>
            </a:r>
            <a:endParaRPr kumimoji="1" lang="en-US" altLang="ja-JP" dirty="0" smtClean="0"/>
          </a:p>
        </p:txBody>
      </p:sp>
      <p:graphicFrame>
        <p:nvGraphicFramePr>
          <p:cNvPr id="4" name="表 3"/>
          <p:cNvGraphicFramePr>
            <a:graphicFrameLocks noGrp="1"/>
          </p:cNvGraphicFramePr>
          <p:nvPr/>
        </p:nvGraphicFramePr>
        <p:xfrm>
          <a:off x="1423596" y="3234386"/>
          <a:ext cx="6934618" cy="2397760"/>
        </p:xfrm>
        <a:graphic>
          <a:graphicData uri="http://schemas.openxmlformats.org/drawingml/2006/table">
            <a:tbl>
              <a:tblPr firstRow="1" bandRow="1">
                <a:tableStyleId>{BC89EF96-8CEA-46FF-86C4-4CE0E7609802}</a:tableStyleId>
              </a:tblPr>
              <a:tblGrid>
                <a:gridCol w="1917141"/>
                <a:gridCol w="5017477"/>
              </a:tblGrid>
              <a:tr h="370840">
                <a:tc>
                  <a:txBody>
                    <a:bodyPr/>
                    <a:lstStyle/>
                    <a:p>
                      <a:r>
                        <a:rPr lang="en-US" altLang="ja-JP" dirty="0" smtClean="0">
                          <a:solidFill>
                            <a:schemeClr val="bg1"/>
                          </a:solidFill>
                        </a:rPr>
                        <a:t>Subtype</a:t>
                      </a:r>
                      <a:endParaRPr lang="ja-JP" altLang="en-US" dirty="0">
                        <a:solidFill>
                          <a:schemeClr val="bg1"/>
                        </a:solidFill>
                      </a:endParaRPr>
                    </a:p>
                  </a:txBody>
                  <a:tcPr>
                    <a:solidFill>
                      <a:schemeClr val="accent2">
                        <a:lumMod val="75000"/>
                      </a:schemeClr>
                    </a:solidFill>
                  </a:tcPr>
                </a:tc>
                <a:tc>
                  <a:txBody>
                    <a:bodyPr/>
                    <a:lstStyle/>
                    <a:p>
                      <a:r>
                        <a:rPr lang="ja-JP" altLang="en-US" dirty="0" smtClean="0">
                          <a:solidFill>
                            <a:schemeClr val="bg1"/>
                          </a:solidFill>
                        </a:rPr>
                        <a:t>説明</a:t>
                      </a:r>
                      <a:endParaRPr lang="ja-JP" altLang="en-US" dirty="0">
                        <a:solidFill>
                          <a:schemeClr val="bg1"/>
                        </a:solidFill>
                      </a:endParaRPr>
                    </a:p>
                  </a:txBody>
                  <a:tcPr>
                    <a:solidFill>
                      <a:schemeClr val="accent2">
                        <a:lumMod val="75000"/>
                      </a:schemeClr>
                    </a:solidFill>
                  </a:tcPr>
                </a:tc>
              </a:tr>
              <a:tr h="370840">
                <a:tc>
                  <a:txBody>
                    <a:bodyPr/>
                    <a:lstStyle/>
                    <a:p>
                      <a:r>
                        <a:rPr lang="en-US" altLang="ja-JP" dirty="0" smtClean="0"/>
                        <a:t>Type0</a:t>
                      </a:r>
                      <a:endParaRPr lang="ja-JP" altLang="en-US" dirty="0"/>
                    </a:p>
                  </a:txBody>
                  <a:tcPr/>
                </a:tc>
                <a:tc>
                  <a:txBody>
                    <a:bodyPr/>
                    <a:lstStyle/>
                    <a:p>
                      <a:r>
                        <a:rPr lang="ja-JP" altLang="en-US" dirty="0" smtClean="0"/>
                        <a:t>コンポジットフォント</a:t>
                      </a:r>
                      <a:endParaRPr lang="ja-JP" altLang="en-US" dirty="0"/>
                    </a:p>
                  </a:txBody>
                  <a:tcPr/>
                </a:tc>
              </a:tr>
              <a:tr h="370840">
                <a:tc>
                  <a:txBody>
                    <a:bodyPr/>
                    <a:lstStyle/>
                    <a:p>
                      <a:r>
                        <a:rPr lang="en-US" altLang="ja-JP" dirty="0" smtClean="0"/>
                        <a:t>Type1</a:t>
                      </a:r>
                      <a:endParaRPr lang="ja-JP" altLang="en-US" dirty="0"/>
                    </a:p>
                  </a:txBody>
                  <a:tcPr/>
                </a:tc>
                <a:tc>
                  <a:txBody>
                    <a:bodyPr/>
                    <a:lstStyle/>
                    <a:p>
                      <a:r>
                        <a:rPr lang="ja-JP" altLang="en-US" dirty="0" smtClean="0"/>
                        <a:t>通常の欧米圏フォント</a:t>
                      </a:r>
                      <a:endParaRPr lang="ja-JP" altLang="en-US" dirty="0"/>
                    </a:p>
                  </a:txBody>
                  <a:tcPr/>
                </a:tc>
              </a:tr>
              <a:tr h="370840">
                <a:tc>
                  <a:txBody>
                    <a:bodyPr/>
                    <a:lstStyle/>
                    <a:p>
                      <a:r>
                        <a:rPr lang="en-US" altLang="ja-JP" dirty="0" smtClean="0"/>
                        <a:t>TrueType</a:t>
                      </a:r>
                      <a:endParaRPr lang="ja-JP" altLang="en-US" dirty="0"/>
                    </a:p>
                  </a:txBody>
                  <a:tcPr/>
                </a:tc>
                <a:tc>
                  <a:txBody>
                    <a:bodyPr/>
                    <a:lstStyle/>
                    <a:p>
                      <a:r>
                        <a:rPr lang="en-US" altLang="ja-JP" dirty="0" smtClean="0"/>
                        <a:t>TrueType</a:t>
                      </a:r>
                      <a:r>
                        <a:rPr lang="ja-JP" altLang="en-US" dirty="0" smtClean="0"/>
                        <a:t>に基づく</a:t>
                      </a:r>
                      <a:endParaRPr lang="ja-JP" altLang="en-US" dirty="0"/>
                    </a:p>
                  </a:txBody>
                  <a:tcPr/>
                </a:tc>
              </a:tr>
              <a:tr h="370840">
                <a:tc>
                  <a:txBody>
                    <a:bodyPr/>
                    <a:lstStyle/>
                    <a:p>
                      <a:r>
                        <a:rPr lang="en-US" altLang="ja-JP" dirty="0" smtClean="0"/>
                        <a:t>CIDFontType2</a:t>
                      </a:r>
                      <a:endParaRPr lang="ja-JP" altLang="en-US" dirty="0"/>
                    </a:p>
                  </a:txBody>
                  <a:tcPr/>
                </a:tc>
                <a:tc>
                  <a:txBody>
                    <a:bodyPr/>
                    <a:lstStyle/>
                    <a:p>
                      <a:r>
                        <a:rPr lang="en-US" altLang="ja-JP" dirty="0" smtClean="0"/>
                        <a:t>Type0</a:t>
                      </a:r>
                      <a:r>
                        <a:rPr lang="ja-JP" altLang="en-US" dirty="0" smtClean="0"/>
                        <a:t>の子になるフォント</a:t>
                      </a:r>
                      <a:r>
                        <a:rPr lang="en-US" altLang="ja-JP" dirty="0" smtClean="0"/>
                        <a:t/>
                      </a:r>
                      <a:br>
                        <a:rPr lang="en-US" altLang="ja-JP" dirty="0" smtClean="0"/>
                      </a:br>
                      <a:r>
                        <a:rPr lang="en-US" altLang="ja-JP" dirty="0" smtClean="0"/>
                        <a:t>TrueType</a:t>
                      </a:r>
                      <a:r>
                        <a:rPr lang="ja-JP" altLang="en-US" dirty="0" smtClean="0"/>
                        <a:t>に基づく</a:t>
                      </a:r>
                      <a:endParaRPr lang="en-US" altLang="ja-JP" dirty="0" smtClean="0"/>
                    </a:p>
                    <a:p>
                      <a:r>
                        <a:rPr lang="ja-JP" altLang="en-US" dirty="0" smtClean="0"/>
                        <a:t>日本語フォントはすべてこれ</a:t>
                      </a:r>
                      <a:endParaRPr lang="ja-JP" altLang="en-US" dirty="0"/>
                    </a:p>
                  </a:txBody>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のフォント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フォント</a:t>
            </a:r>
            <a:r>
              <a:rPr lang="ja-JP" altLang="en-US" dirty="0" smtClean="0"/>
              <a:t>辞書</a:t>
            </a:r>
            <a:r>
              <a:rPr lang="en-US" altLang="ja-JP" sz="2000" dirty="0" smtClean="0"/>
              <a:t>(</a:t>
            </a:r>
            <a:r>
              <a:rPr lang="ja-JP" altLang="en-US" sz="2000" dirty="0" smtClean="0"/>
              <a:t>とても詳細にご紹介しきれないです</a:t>
            </a:r>
            <a:r>
              <a:rPr lang="en-US" altLang="ja-JP" sz="2000" dirty="0" smtClean="0"/>
              <a:t>…)</a:t>
            </a:r>
          </a:p>
          <a:p>
            <a:r>
              <a:rPr lang="ja-JP" altLang="en-US" sz="2000" dirty="0" smtClean="0"/>
              <a:t>例だけで許してください</a:t>
            </a:r>
            <a:r>
              <a:rPr lang="en-US" altLang="ja-JP" sz="2000" dirty="0" smtClean="0"/>
              <a:t>…</a:t>
            </a:r>
          </a:p>
          <a:p>
            <a:pPr lvl="1"/>
            <a:r>
              <a:rPr lang="ja-JP" altLang="en-US" sz="1600" dirty="0" smtClean="0"/>
              <a:t>小さいですが</a:t>
            </a:r>
            <a:r>
              <a:rPr lang="en-US" altLang="ja-JP" sz="1600" dirty="0" smtClean="0"/>
              <a:t>…</a:t>
            </a:r>
          </a:p>
        </p:txBody>
      </p:sp>
      <p:sp>
        <p:nvSpPr>
          <p:cNvPr id="5" name="正方形/長方形 4"/>
          <p:cNvSpPr/>
          <p:nvPr/>
        </p:nvSpPr>
        <p:spPr>
          <a:xfrm>
            <a:off x="785786" y="2571744"/>
            <a:ext cx="2714644" cy="3000396"/>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b="1" dirty="0" smtClean="0">
              <a:solidFill>
                <a:schemeClr val="tx1"/>
              </a:solidFill>
            </a:endParaRPr>
          </a:p>
          <a:p>
            <a:r>
              <a:rPr lang="en-US" altLang="ja-JP" b="1" dirty="0" smtClean="0">
                <a:solidFill>
                  <a:schemeClr val="tx1"/>
                </a:solidFill>
              </a:rPr>
              <a:t>Type1</a:t>
            </a:r>
            <a:r>
              <a:rPr lang="ja-JP" altLang="en-US" b="1" dirty="0" smtClean="0">
                <a:solidFill>
                  <a:schemeClr val="tx1"/>
                </a:solidFill>
              </a:rPr>
              <a:t>フォント</a:t>
            </a:r>
            <a:endParaRPr lang="en-US" altLang="ja-JP" b="1" dirty="0" smtClean="0">
              <a:solidFill>
                <a:schemeClr val="tx1"/>
              </a:solidFill>
            </a:endParaRPr>
          </a:p>
          <a:p>
            <a:r>
              <a:rPr lang="ja-JP" altLang="en-US" b="1" dirty="0" smtClean="0">
                <a:solidFill>
                  <a:schemeClr val="tx1"/>
                </a:solidFill>
              </a:rPr>
              <a:t>「</a:t>
            </a:r>
            <a:r>
              <a:rPr lang="en-US" altLang="ja-JP" b="1" dirty="0" smtClean="0">
                <a:solidFill>
                  <a:schemeClr val="tx1"/>
                </a:solidFill>
              </a:rPr>
              <a:t>Helvetica(Arial)</a:t>
            </a:r>
            <a:r>
              <a:rPr lang="ja-JP" altLang="en-US" b="1" dirty="0" smtClean="0">
                <a:solidFill>
                  <a:schemeClr val="tx1"/>
                </a:solidFill>
              </a:rPr>
              <a:t>」の例</a:t>
            </a:r>
            <a:r>
              <a:rPr lang="en-US" altLang="ja-JP" b="1" dirty="0" smtClean="0">
                <a:solidFill>
                  <a:schemeClr val="tx1"/>
                </a:solidFill>
              </a:rPr>
              <a:t>:</a:t>
            </a:r>
          </a:p>
          <a:p>
            <a:r>
              <a:rPr lang="en-US" altLang="ja-JP" dirty="0" smtClean="0">
                <a:solidFill>
                  <a:schemeClr val="tx1"/>
                </a:solidFill>
                <a:latin typeface="Courier New" pitchFamily="49" charset="0"/>
                <a:cs typeface="Courier New" pitchFamily="49" charset="0"/>
              </a:rPr>
              <a:t>&lt;&lt;</a:t>
            </a:r>
            <a:endParaRPr lang="ja-JP" altLang="en-US" dirty="0" smtClean="0">
              <a:solidFill>
                <a:schemeClr val="tx1"/>
              </a:solidFill>
              <a:latin typeface="Courier New" pitchFamily="49" charset="0"/>
              <a:cs typeface="Courier New" pitchFamily="49" charset="0"/>
            </a:endParaRPr>
          </a:p>
          <a:p>
            <a:r>
              <a:rPr lang="en-US" altLang="ja-JP" dirty="0" smtClean="0">
                <a:solidFill>
                  <a:schemeClr val="tx1"/>
                </a:solidFill>
                <a:latin typeface="Courier New" pitchFamily="49" charset="0"/>
                <a:cs typeface="Courier New" pitchFamily="49" charset="0"/>
              </a:rPr>
              <a:t>/Type /Font</a:t>
            </a:r>
            <a:endParaRPr lang="ja-JP" altLang="en-US" dirty="0" smtClean="0">
              <a:solidFill>
                <a:schemeClr val="tx1"/>
              </a:solidFill>
              <a:latin typeface="Courier New" pitchFamily="49" charset="0"/>
              <a:cs typeface="Courier New" pitchFamily="49" charset="0"/>
            </a:endParaRPr>
          </a:p>
          <a:p>
            <a:r>
              <a:rPr lang="en-US" altLang="ja-JP" dirty="0" smtClean="0">
                <a:solidFill>
                  <a:schemeClr val="tx1"/>
                </a:solidFill>
                <a:latin typeface="Courier New" pitchFamily="49" charset="0"/>
                <a:cs typeface="Courier New" pitchFamily="49" charset="0"/>
              </a:rPr>
              <a:t>/Subtype /Type1</a:t>
            </a:r>
            <a:endParaRPr lang="ja-JP" altLang="en-US" dirty="0" smtClean="0">
              <a:solidFill>
                <a:schemeClr val="tx1"/>
              </a:solidFill>
              <a:latin typeface="Courier New" pitchFamily="49" charset="0"/>
              <a:cs typeface="Courier New" pitchFamily="49" charset="0"/>
            </a:endParaRPr>
          </a:p>
          <a:p>
            <a:r>
              <a:rPr lang="en-US" altLang="ja-JP" dirty="0" smtClean="0">
                <a:solidFill>
                  <a:schemeClr val="tx1"/>
                </a:solidFill>
                <a:latin typeface="Courier New" pitchFamily="49" charset="0"/>
                <a:cs typeface="Courier New" pitchFamily="49" charset="0"/>
              </a:rPr>
              <a:t>/</a:t>
            </a:r>
            <a:r>
              <a:rPr lang="en-US" altLang="ja-JP" dirty="0" err="1" smtClean="0">
                <a:solidFill>
                  <a:schemeClr val="tx1"/>
                </a:solidFill>
                <a:latin typeface="Courier New" pitchFamily="49" charset="0"/>
                <a:cs typeface="Courier New" pitchFamily="49" charset="0"/>
              </a:rPr>
              <a:t>BaseFont</a:t>
            </a:r>
            <a:r>
              <a:rPr lang="en-US" altLang="ja-JP" dirty="0" smtClean="0">
                <a:solidFill>
                  <a:schemeClr val="tx1"/>
                </a:solidFill>
                <a:latin typeface="Courier New" pitchFamily="49" charset="0"/>
                <a:cs typeface="Courier New" pitchFamily="49" charset="0"/>
              </a:rPr>
              <a:t> /Helvetica</a:t>
            </a:r>
            <a:endParaRPr lang="ja-JP" altLang="en-US" dirty="0" smtClean="0">
              <a:solidFill>
                <a:schemeClr val="tx1"/>
              </a:solidFill>
              <a:latin typeface="Courier New" pitchFamily="49" charset="0"/>
              <a:cs typeface="Courier New" pitchFamily="49" charset="0"/>
            </a:endParaRPr>
          </a:p>
          <a:p>
            <a:r>
              <a:rPr lang="en-US" altLang="ja-JP" dirty="0" smtClean="0">
                <a:solidFill>
                  <a:schemeClr val="tx1"/>
                </a:solidFill>
                <a:latin typeface="Courier New" pitchFamily="49" charset="0"/>
                <a:cs typeface="Courier New" pitchFamily="49" charset="0"/>
              </a:rPr>
              <a:t>/Encoding /</a:t>
            </a:r>
            <a:r>
              <a:rPr lang="en-US" altLang="ja-JP" dirty="0" err="1" smtClean="0">
                <a:solidFill>
                  <a:schemeClr val="tx1"/>
                </a:solidFill>
                <a:latin typeface="Courier New" pitchFamily="49" charset="0"/>
                <a:cs typeface="Courier New" pitchFamily="49" charset="0"/>
              </a:rPr>
              <a:t>WinAnsiEncoding</a:t>
            </a:r>
            <a:endParaRPr lang="ja-JP" altLang="en-US" dirty="0" smtClean="0">
              <a:solidFill>
                <a:schemeClr val="tx1"/>
              </a:solidFill>
              <a:latin typeface="Courier New" pitchFamily="49" charset="0"/>
              <a:cs typeface="Courier New" pitchFamily="49" charset="0"/>
            </a:endParaRPr>
          </a:p>
          <a:p>
            <a:r>
              <a:rPr lang="en-US" altLang="ja-JP" dirty="0" smtClean="0">
                <a:solidFill>
                  <a:schemeClr val="tx1"/>
                </a:solidFill>
                <a:latin typeface="Courier New" pitchFamily="49" charset="0"/>
                <a:cs typeface="Courier New" pitchFamily="49" charset="0"/>
              </a:rPr>
              <a:t>&gt;&gt;</a:t>
            </a:r>
            <a:endParaRPr lang="ja-JP" altLang="en-US" dirty="0" smtClean="0">
              <a:solidFill>
                <a:schemeClr val="tx1"/>
              </a:solidFill>
              <a:latin typeface="Courier New" pitchFamily="49" charset="0"/>
              <a:cs typeface="Courier New" pitchFamily="49" charset="0"/>
            </a:endParaRPr>
          </a:p>
          <a:p>
            <a:pPr algn="ctr"/>
            <a:endParaRPr kumimoji="1" lang="ja-JP" altLang="en-US" dirty="0">
              <a:solidFill>
                <a:schemeClr val="tx1"/>
              </a:solidFill>
            </a:endParaRPr>
          </a:p>
        </p:txBody>
      </p:sp>
      <p:sp>
        <p:nvSpPr>
          <p:cNvPr id="6" name="正方形/長方形 5"/>
          <p:cNvSpPr/>
          <p:nvPr/>
        </p:nvSpPr>
        <p:spPr>
          <a:xfrm>
            <a:off x="3714744" y="1714488"/>
            <a:ext cx="4786346" cy="4286280"/>
          </a:xfrm>
          <a:prstGeom prst="rect">
            <a:avLst/>
          </a:prstGeom>
          <a:solidFill>
            <a:srgbClr val="92D05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100" dirty="0" smtClean="0">
              <a:solidFill>
                <a:schemeClr val="tx1"/>
              </a:solidFill>
            </a:endParaRPr>
          </a:p>
          <a:p>
            <a:r>
              <a:rPr lang="en-US" altLang="ja-JP" b="1" dirty="0" smtClean="0">
                <a:solidFill>
                  <a:schemeClr val="tx1"/>
                </a:solidFill>
              </a:rPr>
              <a:t>Type0(CIDFontType2)</a:t>
            </a:r>
            <a:r>
              <a:rPr lang="ja-JP" altLang="en-US" b="1" dirty="0" smtClean="0">
                <a:solidFill>
                  <a:schemeClr val="tx1"/>
                </a:solidFill>
              </a:rPr>
              <a:t>フォント</a:t>
            </a:r>
            <a:endParaRPr lang="en-US" altLang="ja-JP" b="1" dirty="0" smtClean="0">
              <a:solidFill>
                <a:schemeClr val="tx1"/>
              </a:solidFill>
            </a:endParaRPr>
          </a:p>
          <a:p>
            <a:r>
              <a:rPr lang="ja-JP" altLang="en-US" b="1" dirty="0" smtClean="0">
                <a:solidFill>
                  <a:schemeClr val="tx1"/>
                </a:solidFill>
              </a:rPr>
              <a:t>「ＭＳ Ｐゴシック」の例</a:t>
            </a:r>
            <a:r>
              <a:rPr lang="en-US" altLang="ja-JP" b="1" dirty="0" smtClean="0">
                <a:solidFill>
                  <a:schemeClr val="tx1"/>
                </a:solidFill>
              </a:rPr>
              <a:t>:</a:t>
            </a:r>
          </a:p>
          <a:p>
            <a:endParaRPr lang="en-US" altLang="ja-JP" sz="1100" dirty="0" smtClean="0">
              <a:solidFill>
                <a:schemeClr val="tx1"/>
              </a:solidFill>
            </a:endParaRPr>
          </a:p>
          <a:p>
            <a:r>
              <a:rPr lang="en-US" altLang="ja-JP" sz="1100" b="1" dirty="0" smtClean="0">
                <a:solidFill>
                  <a:schemeClr val="tx1"/>
                </a:solidFill>
                <a:latin typeface="Courier New" pitchFamily="49" charset="0"/>
                <a:cs typeface="Courier New" pitchFamily="49" charset="0"/>
              </a:rPr>
              <a:t>7 0 </a:t>
            </a:r>
            <a:r>
              <a:rPr lang="en-US" altLang="ja-JP" sz="1100" b="1" dirty="0" err="1" smtClean="0">
                <a:solidFill>
                  <a:schemeClr val="tx1"/>
                </a:solidFill>
                <a:latin typeface="Courier New" pitchFamily="49" charset="0"/>
                <a:cs typeface="Courier New" pitchFamily="49" charset="0"/>
              </a:rPr>
              <a:t>obj</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&lt;&lt;</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/Type /Font</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/Subtype /Type0</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a:t>
            </a:r>
            <a:r>
              <a:rPr lang="en-US" altLang="ja-JP" sz="1100" b="1" dirty="0" err="1" smtClean="0">
                <a:solidFill>
                  <a:schemeClr val="tx1"/>
                </a:solidFill>
                <a:latin typeface="Courier New" pitchFamily="49" charset="0"/>
                <a:cs typeface="Courier New" pitchFamily="49" charset="0"/>
              </a:rPr>
              <a:t>BaseFont</a:t>
            </a:r>
            <a:r>
              <a:rPr lang="en-US" altLang="ja-JP" sz="1100" b="1" dirty="0" smtClean="0">
                <a:solidFill>
                  <a:schemeClr val="tx1"/>
                </a:solidFill>
                <a:latin typeface="Courier New" pitchFamily="49" charset="0"/>
                <a:cs typeface="Courier New" pitchFamily="49" charset="0"/>
              </a:rPr>
              <a:t> /</a:t>
            </a:r>
            <a:r>
              <a:rPr lang="en-US" altLang="ja-JP" sz="1100" b="1" dirty="0" err="1" smtClean="0">
                <a:solidFill>
                  <a:schemeClr val="tx1"/>
                </a:solidFill>
                <a:latin typeface="Courier New" pitchFamily="49" charset="0"/>
                <a:cs typeface="Courier New" pitchFamily="49" charset="0"/>
              </a:rPr>
              <a:t>MSPGothic</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/Encoding /90msp-RKSJ-H</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a:t>
            </a:r>
            <a:r>
              <a:rPr lang="en-US" altLang="ja-JP" sz="1100" b="1" dirty="0" err="1" smtClean="0">
                <a:solidFill>
                  <a:schemeClr val="tx1"/>
                </a:solidFill>
                <a:latin typeface="Courier New" pitchFamily="49" charset="0"/>
                <a:cs typeface="Courier New" pitchFamily="49" charset="0"/>
              </a:rPr>
              <a:t>DescendantFonts</a:t>
            </a:r>
            <a:r>
              <a:rPr lang="en-US" altLang="ja-JP" sz="1100" b="1" dirty="0" smtClean="0">
                <a:solidFill>
                  <a:schemeClr val="tx1"/>
                </a:solidFill>
                <a:latin typeface="Courier New" pitchFamily="49" charset="0"/>
                <a:cs typeface="Courier New" pitchFamily="49" charset="0"/>
              </a:rPr>
              <a:t> [8 0 R]</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&gt;&gt;</a:t>
            </a:r>
            <a:endParaRPr lang="ja-JP" altLang="en-US" sz="1100" b="1" dirty="0" smtClean="0">
              <a:solidFill>
                <a:schemeClr val="tx1"/>
              </a:solidFill>
              <a:latin typeface="Courier New" pitchFamily="49" charset="0"/>
              <a:cs typeface="Courier New" pitchFamily="49" charset="0"/>
            </a:endParaRPr>
          </a:p>
          <a:p>
            <a:r>
              <a:rPr lang="en-US" altLang="ja-JP" sz="1100" b="1" dirty="0" err="1" smtClean="0">
                <a:solidFill>
                  <a:schemeClr val="tx1"/>
                </a:solidFill>
                <a:latin typeface="Courier New" pitchFamily="49" charset="0"/>
                <a:cs typeface="Courier New" pitchFamily="49" charset="0"/>
              </a:rPr>
              <a:t>endobj</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8 0 </a:t>
            </a:r>
            <a:r>
              <a:rPr lang="en-US" altLang="ja-JP" sz="1100" b="1" dirty="0" err="1" smtClean="0">
                <a:solidFill>
                  <a:schemeClr val="tx1"/>
                </a:solidFill>
                <a:latin typeface="Courier New" pitchFamily="49" charset="0"/>
                <a:cs typeface="Courier New" pitchFamily="49" charset="0"/>
              </a:rPr>
              <a:t>obj</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&lt;&lt;</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/Type /Font</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/Subtype /CIDFontType2</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a:t>
            </a:r>
            <a:r>
              <a:rPr lang="en-US" altLang="ja-JP" sz="1100" b="1" dirty="0" err="1" smtClean="0">
                <a:solidFill>
                  <a:schemeClr val="tx1"/>
                </a:solidFill>
                <a:latin typeface="Courier New" pitchFamily="49" charset="0"/>
                <a:cs typeface="Courier New" pitchFamily="49" charset="0"/>
              </a:rPr>
              <a:t>BaseFont</a:t>
            </a:r>
            <a:r>
              <a:rPr lang="en-US" altLang="ja-JP" sz="1100" b="1" dirty="0" smtClean="0">
                <a:solidFill>
                  <a:schemeClr val="tx1"/>
                </a:solidFill>
                <a:latin typeface="Courier New" pitchFamily="49" charset="0"/>
                <a:cs typeface="Courier New" pitchFamily="49" charset="0"/>
              </a:rPr>
              <a:t> /</a:t>
            </a:r>
            <a:r>
              <a:rPr lang="en-US" altLang="ja-JP" sz="1100" b="1" dirty="0" err="1" smtClean="0">
                <a:solidFill>
                  <a:schemeClr val="tx1"/>
                </a:solidFill>
                <a:latin typeface="Courier New" pitchFamily="49" charset="0"/>
                <a:cs typeface="Courier New" pitchFamily="49" charset="0"/>
              </a:rPr>
              <a:t>MSPGothic</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a:t>
            </a:r>
            <a:r>
              <a:rPr lang="en-US" altLang="ja-JP" sz="1100" b="1" dirty="0" err="1" smtClean="0">
                <a:solidFill>
                  <a:schemeClr val="tx1"/>
                </a:solidFill>
                <a:latin typeface="Courier New" pitchFamily="49" charset="0"/>
                <a:cs typeface="Courier New" pitchFamily="49" charset="0"/>
              </a:rPr>
              <a:t>FontDescriptor</a:t>
            </a:r>
            <a:r>
              <a:rPr lang="en-US" altLang="ja-JP" sz="1100" b="1" dirty="0" smtClean="0">
                <a:solidFill>
                  <a:schemeClr val="tx1"/>
                </a:solidFill>
                <a:latin typeface="Courier New" pitchFamily="49" charset="0"/>
                <a:cs typeface="Courier New" pitchFamily="49" charset="0"/>
              </a:rPr>
              <a:t> 9 0 R </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a:t>
            </a:r>
            <a:r>
              <a:rPr lang="en-US" altLang="ja-JP" sz="1100" b="1" dirty="0" err="1" smtClean="0">
                <a:solidFill>
                  <a:schemeClr val="tx1"/>
                </a:solidFill>
                <a:latin typeface="Courier New" pitchFamily="49" charset="0"/>
                <a:cs typeface="Courier New" pitchFamily="49" charset="0"/>
              </a:rPr>
              <a:t>CIDSystemInfo</a:t>
            </a:r>
            <a:r>
              <a:rPr lang="en-US" altLang="ja-JP" sz="1100" b="1" dirty="0" smtClean="0">
                <a:solidFill>
                  <a:schemeClr val="tx1"/>
                </a:solidFill>
                <a:latin typeface="Courier New" pitchFamily="49" charset="0"/>
                <a:cs typeface="Courier New" pitchFamily="49" charset="0"/>
              </a:rPr>
              <a:t> &lt;&lt; /Registry (Adobe) /Ordering (Japan1) /Supplement 2 &gt;&gt;</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/W 10 0 R % </a:t>
            </a:r>
            <a:r>
              <a:rPr lang="ja-JP" altLang="en-US" sz="1100" b="1" dirty="0" smtClean="0">
                <a:solidFill>
                  <a:schemeClr val="tx1"/>
                </a:solidFill>
                <a:latin typeface="Courier New" pitchFamily="49" charset="0"/>
                <a:cs typeface="Courier New" pitchFamily="49" charset="0"/>
              </a:rPr>
              <a:t>文字幅配列の参照（詳細略）</a:t>
            </a:r>
          </a:p>
          <a:p>
            <a:r>
              <a:rPr lang="en-US" altLang="ja-JP" sz="1100" b="1" dirty="0" smtClean="0">
                <a:solidFill>
                  <a:schemeClr val="tx1"/>
                </a:solidFill>
                <a:latin typeface="Courier New" pitchFamily="49" charset="0"/>
                <a:cs typeface="Courier New" pitchFamily="49" charset="0"/>
              </a:rPr>
              <a:t>/DW 1000</a:t>
            </a:r>
            <a:endParaRPr lang="ja-JP" altLang="en-US" sz="1100" b="1" dirty="0" smtClean="0">
              <a:solidFill>
                <a:schemeClr val="tx1"/>
              </a:solidFill>
              <a:latin typeface="Courier New" pitchFamily="49" charset="0"/>
              <a:cs typeface="Courier New" pitchFamily="49" charset="0"/>
            </a:endParaRPr>
          </a:p>
          <a:p>
            <a:r>
              <a:rPr lang="en-US" altLang="ja-JP" sz="1100" b="1" dirty="0" smtClean="0">
                <a:solidFill>
                  <a:schemeClr val="tx1"/>
                </a:solidFill>
                <a:latin typeface="Courier New" pitchFamily="49" charset="0"/>
                <a:cs typeface="Courier New" pitchFamily="49" charset="0"/>
              </a:rPr>
              <a:t>&gt;&gt;</a:t>
            </a:r>
            <a:endParaRPr lang="ja-JP" altLang="en-US" sz="1100" b="1" dirty="0" smtClean="0">
              <a:solidFill>
                <a:schemeClr val="tx1"/>
              </a:solidFill>
              <a:latin typeface="Courier New" pitchFamily="49" charset="0"/>
              <a:cs typeface="Courier New" pitchFamily="49" charset="0"/>
            </a:endParaRPr>
          </a:p>
          <a:p>
            <a:pPr algn="ctr"/>
            <a:endParaRPr kumimoji="1" lang="ja-JP" altLang="en-US" sz="1100" dirty="0"/>
          </a:p>
        </p:txBody>
      </p:sp>
      <p:sp>
        <p:nvSpPr>
          <p:cNvPr id="9" name="四角形吹き出し 8"/>
          <p:cNvSpPr/>
          <p:nvPr/>
        </p:nvSpPr>
        <p:spPr>
          <a:xfrm>
            <a:off x="6357918" y="2143116"/>
            <a:ext cx="2143172" cy="2786082"/>
          </a:xfrm>
          <a:prstGeom prst="wedgeRectCallout">
            <a:avLst>
              <a:gd name="adj1" fmla="val -81531"/>
              <a:gd name="adj2" fmla="val 51953"/>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b="1" dirty="0" smtClean="0">
              <a:solidFill>
                <a:schemeClr val="tx1"/>
              </a:solidFill>
            </a:endParaRPr>
          </a:p>
          <a:p>
            <a:r>
              <a:rPr lang="en-US" altLang="ja-JP" sz="1200" b="1" dirty="0" smtClean="0">
                <a:solidFill>
                  <a:schemeClr val="tx1"/>
                </a:solidFill>
              </a:rPr>
              <a:t>% </a:t>
            </a:r>
            <a:r>
              <a:rPr lang="en-US" altLang="ja-JP" sz="1200" b="1" dirty="0" err="1" smtClean="0">
                <a:solidFill>
                  <a:schemeClr val="tx1"/>
                </a:solidFill>
              </a:rPr>
              <a:t>FontDescriptor</a:t>
            </a:r>
            <a:r>
              <a:rPr lang="ja-JP" altLang="en-US" sz="1200" b="1" dirty="0" smtClean="0">
                <a:solidFill>
                  <a:schemeClr val="tx1"/>
                </a:solidFill>
              </a:rPr>
              <a:t>辞書</a:t>
            </a:r>
            <a:endParaRPr lang="en-US" altLang="ja-JP" sz="1200" b="1" dirty="0" smtClean="0">
              <a:solidFill>
                <a:schemeClr val="tx1"/>
              </a:solidFill>
            </a:endParaRPr>
          </a:p>
          <a:p>
            <a:endParaRPr lang="en-US" altLang="ja-JP" sz="1200" b="1" dirty="0" smtClean="0">
              <a:solidFill>
                <a:schemeClr val="tx1"/>
              </a:solidFill>
            </a:endParaRPr>
          </a:p>
          <a:p>
            <a:r>
              <a:rPr lang="en-US" altLang="ja-JP" sz="800" b="1" dirty="0" smtClean="0">
                <a:solidFill>
                  <a:schemeClr val="tx1"/>
                </a:solidFill>
                <a:latin typeface="Courier New" pitchFamily="49" charset="0"/>
                <a:cs typeface="Courier New" pitchFamily="49" charset="0"/>
              </a:rPr>
              <a:t>9 0 </a:t>
            </a:r>
            <a:r>
              <a:rPr lang="en-US" altLang="ja-JP" sz="800" b="1" dirty="0" err="1" smtClean="0">
                <a:solidFill>
                  <a:schemeClr val="tx1"/>
                </a:solidFill>
                <a:latin typeface="Courier New" pitchFamily="49" charset="0"/>
                <a:cs typeface="Courier New" pitchFamily="49" charset="0"/>
              </a:rPr>
              <a:t>obj</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&lt;&lt;</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/Type /</a:t>
            </a:r>
            <a:r>
              <a:rPr lang="en-US" altLang="ja-JP" sz="800" b="1" dirty="0" err="1" smtClean="0">
                <a:solidFill>
                  <a:schemeClr val="tx1"/>
                </a:solidFill>
                <a:latin typeface="Courier New" pitchFamily="49" charset="0"/>
                <a:cs typeface="Courier New" pitchFamily="49" charset="0"/>
              </a:rPr>
              <a:t>FontDescriptor</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/Ascent 859</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CapHeight</a:t>
            </a:r>
            <a:r>
              <a:rPr lang="en-US" altLang="ja-JP" sz="800" b="1" dirty="0" smtClean="0">
                <a:solidFill>
                  <a:schemeClr val="tx1"/>
                </a:solidFill>
                <a:latin typeface="Courier New" pitchFamily="49" charset="0"/>
                <a:cs typeface="Courier New" pitchFamily="49" charset="0"/>
              </a:rPr>
              <a:t> 859</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/Descent -141</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/Flags 6</a:t>
            </a:r>
            <a:endParaRPr lang="ja-JP" altLang="en-US" sz="800" b="1" dirty="0" smtClean="0">
              <a:solidFill>
                <a:schemeClr val="tx1"/>
              </a:solidFill>
              <a:latin typeface="Courier New" pitchFamily="49" charset="0"/>
              <a:cs typeface="Courier New" pitchFamily="49" charset="0"/>
            </a:endParaRPr>
          </a:p>
          <a:p>
            <a:r>
              <a:rPr lang="fr-FR" altLang="ja-JP" sz="800" b="1" dirty="0" smtClean="0">
                <a:solidFill>
                  <a:schemeClr val="tx1"/>
                </a:solidFill>
                <a:latin typeface="Courier New" pitchFamily="49" charset="0"/>
                <a:cs typeface="Courier New" pitchFamily="49" charset="0"/>
              </a:rPr>
              <a:t>/FontBBox [-100 -141 842 1000]</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FontName</a:t>
            </a:r>
            <a:r>
              <a:rPr lang="en-US" altLang="ja-JP" sz="800" b="1" dirty="0" smtClean="0">
                <a:solidFill>
                  <a:schemeClr val="tx1"/>
                </a:solidFill>
                <a:latin typeface="Courier New" pitchFamily="49" charset="0"/>
                <a:cs typeface="Courier New" pitchFamily="49" charset="0"/>
              </a:rPr>
              <a:t> /</a:t>
            </a:r>
            <a:r>
              <a:rPr lang="en-US" altLang="ja-JP" sz="800" b="1" dirty="0" err="1" smtClean="0">
                <a:solidFill>
                  <a:schemeClr val="tx1"/>
                </a:solidFill>
                <a:latin typeface="Courier New" pitchFamily="49" charset="0"/>
                <a:cs typeface="Courier New" pitchFamily="49" charset="0"/>
              </a:rPr>
              <a:t>MSPGothic</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ItalicAngle</a:t>
            </a:r>
            <a:r>
              <a:rPr lang="en-US" altLang="ja-JP" sz="800" b="1" dirty="0" smtClean="0">
                <a:solidFill>
                  <a:schemeClr val="tx1"/>
                </a:solidFill>
                <a:latin typeface="Courier New" pitchFamily="49" charset="0"/>
                <a:cs typeface="Courier New" pitchFamily="49" charset="0"/>
              </a:rPr>
              <a:t> 0</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StemV</a:t>
            </a:r>
            <a:r>
              <a:rPr lang="en-US" altLang="ja-JP" sz="800" b="1" dirty="0" smtClean="0">
                <a:solidFill>
                  <a:schemeClr val="tx1"/>
                </a:solidFill>
                <a:latin typeface="Courier New" pitchFamily="49" charset="0"/>
                <a:cs typeface="Courier New" pitchFamily="49" charset="0"/>
              </a:rPr>
              <a:t> 76</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XHeight</a:t>
            </a:r>
            <a:r>
              <a:rPr lang="en-US" altLang="ja-JP" sz="800" b="1" dirty="0" smtClean="0">
                <a:solidFill>
                  <a:schemeClr val="tx1"/>
                </a:solidFill>
                <a:latin typeface="Courier New" pitchFamily="49" charset="0"/>
                <a:cs typeface="Courier New" pitchFamily="49" charset="0"/>
              </a:rPr>
              <a:t> 430</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StemH</a:t>
            </a:r>
            <a:r>
              <a:rPr lang="en-US" altLang="ja-JP" sz="800" b="1" dirty="0" smtClean="0">
                <a:solidFill>
                  <a:schemeClr val="tx1"/>
                </a:solidFill>
                <a:latin typeface="Courier New" pitchFamily="49" charset="0"/>
                <a:cs typeface="Courier New" pitchFamily="49" charset="0"/>
              </a:rPr>
              <a:t> 76</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MissingWidth</a:t>
            </a:r>
            <a:r>
              <a:rPr lang="en-US" altLang="ja-JP" sz="800" b="1" dirty="0" smtClean="0">
                <a:solidFill>
                  <a:schemeClr val="tx1"/>
                </a:solidFill>
                <a:latin typeface="Courier New" pitchFamily="49" charset="0"/>
                <a:cs typeface="Courier New" pitchFamily="49" charset="0"/>
              </a:rPr>
              <a:t> 418</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MaxWidth</a:t>
            </a:r>
            <a:r>
              <a:rPr lang="en-US" altLang="ja-JP" sz="800" b="1" dirty="0" smtClean="0">
                <a:solidFill>
                  <a:schemeClr val="tx1"/>
                </a:solidFill>
                <a:latin typeface="Courier New" pitchFamily="49" charset="0"/>
                <a:cs typeface="Courier New" pitchFamily="49" charset="0"/>
              </a:rPr>
              <a:t> 742</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a:t>
            </a:r>
            <a:r>
              <a:rPr lang="en-US" altLang="ja-JP" sz="800" b="1" dirty="0" err="1" smtClean="0">
                <a:solidFill>
                  <a:schemeClr val="tx1"/>
                </a:solidFill>
                <a:latin typeface="Courier New" pitchFamily="49" charset="0"/>
                <a:cs typeface="Courier New" pitchFamily="49" charset="0"/>
              </a:rPr>
              <a:t>AvgWidth</a:t>
            </a:r>
            <a:r>
              <a:rPr lang="en-US" altLang="ja-JP" sz="800" b="1" dirty="0" smtClean="0">
                <a:solidFill>
                  <a:schemeClr val="tx1"/>
                </a:solidFill>
                <a:latin typeface="Courier New" pitchFamily="49" charset="0"/>
                <a:cs typeface="Courier New" pitchFamily="49" charset="0"/>
              </a:rPr>
              <a:t> 418</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/Style &lt;&lt;/</a:t>
            </a:r>
            <a:r>
              <a:rPr lang="en-US" altLang="ja-JP" sz="800" b="1" dirty="0" err="1" smtClean="0">
                <a:solidFill>
                  <a:schemeClr val="tx1"/>
                </a:solidFill>
                <a:latin typeface="Courier New" pitchFamily="49" charset="0"/>
                <a:cs typeface="Courier New" pitchFamily="49" charset="0"/>
              </a:rPr>
              <a:t>Panose</a:t>
            </a:r>
            <a:r>
              <a:rPr lang="en-US" altLang="ja-JP" sz="800" b="1" dirty="0" smtClean="0">
                <a:solidFill>
                  <a:schemeClr val="tx1"/>
                </a:solidFill>
                <a:latin typeface="Courier New" pitchFamily="49" charset="0"/>
                <a:cs typeface="Courier New" pitchFamily="49" charset="0"/>
              </a:rPr>
              <a:t> &lt;000000000000000000000000&gt;&gt;&gt;</a:t>
            </a:r>
            <a:endParaRPr lang="ja-JP" altLang="en-US" sz="800" b="1" dirty="0" smtClean="0">
              <a:solidFill>
                <a:schemeClr val="tx1"/>
              </a:solidFill>
              <a:latin typeface="Courier New" pitchFamily="49" charset="0"/>
              <a:cs typeface="Courier New" pitchFamily="49" charset="0"/>
            </a:endParaRPr>
          </a:p>
          <a:p>
            <a:r>
              <a:rPr lang="en-US" altLang="ja-JP" sz="800" b="1" dirty="0" smtClean="0">
                <a:solidFill>
                  <a:schemeClr val="tx1"/>
                </a:solidFill>
                <a:latin typeface="Courier New" pitchFamily="49" charset="0"/>
                <a:cs typeface="Courier New" pitchFamily="49" charset="0"/>
              </a:rPr>
              <a:t>&gt;&gt;</a:t>
            </a:r>
            <a:endParaRPr lang="ja-JP" altLang="en-US" sz="800" b="1" dirty="0" smtClean="0">
              <a:solidFill>
                <a:schemeClr val="tx1"/>
              </a:solidFill>
              <a:latin typeface="Courier New" pitchFamily="49" charset="0"/>
              <a:cs typeface="Courier New" pitchFamily="49" charset="0"/>
            </a:endParaRPr>
          </a:p>
          <a:p>
            <a:pPr algn="ctr"/>
            <a:endParaRPr lang="ja-JP" altLang="en-US" sz="800" dirty="0" smtClean="0">
              <a:solidFill>
                <a:schemeClr val="tx1"/>
              </a:solidFill>
            </a:endParaRPr>
          </a:p>
          <a:p>
            <a:pPr algn="ctr"/>
            <a:endParaRPr kumimoji="1" lang="ja-JP" alt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ＰＤＦとは何か</a:t>
            </a:r>
            <a:r>
              <a:rPr kumimoji="1" lang="en-US" altLang="ja-JP" dirty="0" smtClean="0"/>
              <a:t>&lt;</a:t>
            </a:r>
            <a:r>
              <a:rPr kumimoji="1" lang="ja-JP" altLang="en-US" dirty="0" smtClean="0"/>
              <a:t>そんなのみんな知ってる</a:t>
            </a:r>
            <a:r>
              <a:rPr lang="ja-JP" altLang="en-US" dirty="0" smtClean="0"/>
              <a:t>だろう</a:t>
            </a:r>
            <a:r>
              <a:rPr kumimoji="1" lang="ja-JP" altLang="en-US" dirty="0" smtClean="0"/>
              <a:t>けど</a:t>
            </a:r>
            <a:r>
              <a:rPr kumimoji="1" lang="en-US" altLang="ja-JP" dirty="0" smtClean="0"/>
              <a:t>…</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Adobe Systems</a:t>
            </a:r>
            <a:r>
              <a:rPr lang="ja-JP" altLang="en-US" dirty="0" smtClean="0"/>
              <a:t>社によって開発された、電子文書のためのフォーマット</a:t>
            </a:r>
            <a:r>
              <a:rPr lang="en-US" altLang="ja-JP" dirty="0" smtClean="0"/>
              <a:t/>
            </a:r>
            <a:br>
              <a:rPr lang="en-US" altLang="ja-JP" dirty="0" smtClean="0"/>
            </a:br>
            <a:r>
              <a:rPr lang="en-US" altLang="ja-JP" b="1" dirty="0" smtClean="0"/>
              <a:t>P</a:t>
            </a:r>
            <a:r>
              <a:rPr lang="en-US" altLang="ja-JP" dirty="0" smtClean="0"/>
              <a:t>ortable </a:t>
            </a:r>
            <a:r>
              <a:rPr lang="en-US" altLang="ja-JP" b="1" dirty="0" smtClean="0"/>
              <a:t>D</a:t>
            </a:r>
            <a:r>
              <a:rPr lang="en-US" altLang="ja-JP" dirty="0" smtClean="0"/>
              <a:t>ocument </a:t>
            </a:r>
            <a:r>
              <a:rPr lang="en-US" altLang="ja-JP" b="1" dirty="0" smtClean="0"/>
              <a:t>F</a:t>
            </a:r>
            <a:r>
              <a:rPr lang="en-US" altLang="ja-JP" dirty="0" smtClean="0"/>
              <a:t>ormat</a:t>
            </a:r>
          </a:p>
          <a:p>
            <a:pPr lvl="2"/>
            <a:r>
              <a:rPr lang="ja-JP" altLang="en-US" dirty="0" smtClean="0"/>
              <a:t>印刷ページ記述言語</a:t>
            </a:r>
            <a:r>
              <a:rPr lang="en-US" altLang="ja-JP" dirty="0" smtClean="0"/>
              <a:t>PostScript</a:t>
            </a:r>
            <a:r>
              <a:rPr lang="ja-JP" altLang="en-US" dirty="0" smtClean="0"/>
              <a:t>が原型になっている</a:t>
            </a:r>
            <a:endParaRPr lang="en-US" altLang="ja-JP" dirty="0" smtClean="0"/>
          </a:p>
          <a:p>
            <a:r>
              <a:rPr lang="en-US" altLang="ja-JP" dirty="0" smtClean="0"/>
              <a:t>Adobe Reader</a:t>
            </a:r>
            <a:r>
              <a:rPr lang="ja-JP" altLang="en-US" dirty="0" smtClean="0"/>
              <a:t>等で</a:t>
            </a:r>
            <a:r>
              <a:rPr kumimoji="1" lang="ja-JP" altLang="en-US" dirty="0" smtClean="0"/>
              <a:t>ＰＤＦ文書の閲覧できる</a:t>
            </a:r>
            <a:endParaRPr kumimoji="1" lang="en-US" altLang="ja-JP" dirty="0" smtClean="0"/>
          </a:p>
          <a:p>
            <a:r>
              <a:rPr kumimoji="1" lang="ja-JP" altLang="en-US" dirty="0" smtClean="0"/>
              <a:t>ファイルフォーマットの仕様は公開されている</a:t>
            </a:r>
            <a:endParaRPr kumimoji="1" lang="en-US" altLang="ja-JP" dirty="0" smtClean="0"/>
          </a:p>
          <a:p>
            <a:pPr lvl="2"/>
            <a:r>
              <a:rPr lang="en-US" altLang="ja-JP" sz="2000" dirty="0" smtClean="0">
                <a:hlinkClick r:id="rId3"/>
              </a:rPr>
              <a:t>http://www.adobe.com/devnet/pdf/pdf_reference.html</a:t>
            </a:r>
            <a:endParaRPr lang="en-US" altLang="ja-JP" sz="1400" dirty="0" smtClean="0"/>
          </a:p>
          <a:p>
            <a:pPr lvl="3"/>
            <a:r>
              <a:rPr lang="ja-JP" altLang="en-US" sz="1800" dirty="0" smtClean="0"/>
              <a:t>最新版の</a:t>
            </a:r>
            <a:r>
              <a:rPr lang="en-US" altLang="ja-JP" sz="1800" dirty="0" smtClean="0"/>
              <a:t>PDF</a:t>
            </a:r>
            <a:r>
              <a:rPr lang="ja-JP" altLang="en-US" sz="1800" dirty="0" smtClean="0"/>
              <a:t>リファレンス</a:t>
            </a:r>
            <a:r>
              <a:rPr lang="en-US" altLang="ja-JP" sz="1800" dirty="0" smtClean="0"/>
              <a:t>(PDF1.7, Acrobat 8,</a:t>
            </a:r>
            <a:r>
              <a:rPr lang="ja-JP" altLang="en-US" sz="1800" dirty="0" smtClean="0"/>
              <a:t>英語</a:t>
            </a:r>
            <a:r>
              <a:rPr lang="en-US" altLang="ja-JP" sz="1800" dirty="0" smtClean="0"/>
              <a:t>)</a:t>
            </a:r>
          </a:p>
          <a:p>
            <a:pPr lvl="4"/>
            <a:r>
              <a:rPr lang="en-US" altLang="ja-JP" sz="1400" dirty="0" smtClean="0">
                <a:hlinkClick r:id="rId4"/>
              </a:rPr>
              <a:t>http://www.adobe.com/devnet/acrobat/pdfs/pdf_reference_1-7.pdf</a:t>
            </a:r>
            <a:endParaRPr lang="en-US" altLang="ja-JP" sz="1400" dirty="0" smtClean="0"/>
          </a:p>
          <a:p>
            <a:pPr lvl="3"/>
            <a:r>
              <a:rPr lang="ja-JP" altLang="en-US" dirty="0" smtClean="0"/>
              <a:t>日本語版</a:t>
            </a:r>
            <a:r>
              <a:rPr lang="en-US" altLang="ja-JP" dirty="0" smtClean="0"/>
              <a:t>(</a:t>
            </a:r>
            <a:r>
              <a:rPr lang="en-US" sz="1200" b="1" dirty="0" smtClean="0">
                <a:latin typeface="+mj-ea"/>
                <a:ea typeface="+mj-ea"/>
              </a:rPr>
              <a:t>PDF</a:t>
            </a:r>
            <a:r>
              <a:rPr lang="ja-JP" altLang="en-US" sz="1200" b="1" dirty="0" smtClean="0">
                <a:latin typeface="+mj-ea"/>
                <a:ea typeface="+mj-ea"/>
              </a:rPr>
              <a:t>リファレンス第</a:t>
            </a:r>
            <a:r>
              <a:rPr lang="en-US" altLang="ja-JP" sz="1200" b="1" dirty="0" smtClean="0">
                <a:latin typeface="+mj-ea"/>
                <a:ea typeface="+mj-ea"/>
              </a:rPr>
              <a:t>2</a:t>
            </a:r>
            <a:r>
              <a:rPr lang="ja-JP" altLang="en-US" sz="1200" b="1" dirty="0" smtClean="0">
                <a:latin typeface="+mj-ea"/>
                <a:ea typeface="+mj-ea"/>
              </a:rPr>
              <a:t>版</a:t>
            </a:r>
            <a:r>
              <a:rPr lang="en-US" altLang="ja-JP" sz="1200" b="1" dirty="0" smtClean="0">
                <a:latin typeface="+mj-ea"/>
                <a:ea typeface="+mj-ea"/>
              </a:rPr>
              <a:t>―</a:t>
            </a:r>
            <a:r>
              <a:rPr lang="en-US" sz="1200" b="1" dirty="0" smtClean="0">
                <a:latin typeface="+mj-ea"/>
                <a:ea typeface="+mj-ea"/>
              </a:rPr>
              <a:t>Adobe Portable Document Format Version 1.3</a:t>
            </a:r>
            <a:r>
              <a:rPr lang="en-US" altLang="ja-JP" dirty="0" smtClean="0"/>
              <a:t>)</a:t>
            </a:r>
          </a:p>
          <a:p>
            <a:pPr lvl="4"/>
            <a:r>
              <a:rPr lang="en-US" altLang="ja-JP" dirty="0" smtClean="0">
                <a:hlinkClick r:id="rId5"/>
              </a:rPr>
              <a:t>http://www.amazon.co.jp/dp/4894713381</a:t>
            </a:r>
            <a:endParaRPr lang="en-US" altLang="ja-JP" dirty="0" smtClean="0"/>
          </a:p>
          <a:p>
            <a:pPr lvl="4"/>
            <a:endParaRPr kumimoji="1" lang="ja-JP"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まとめ・結論（？）</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PDF</a:t>
            </a:r>
            <a:r>
              <a:rPr lang="ja-JP" altLang="en-US" dirty="0" smtClean="0"/>
              <a:t>ファイルは主に辞書オブジェクトとストリームオブジェクトからなる。</a:t>
            </a:r>
            <a:endParaRPr lang="en-US" altLang="ja-JP" dirty="0" smtClean="0"/>
          </a:p>
          <a:p>
            <a:r>
              <a:rPr lang="ja-JP" altLang="en-US" dirty="0" smtClean="0"/>
              <a:t>目に見える部分はグラフィックスオペレータで描画されている。</a:t>
            </a:r>
            <a:endParaRPr lang="en-US" altLang="ja-JP" dirty="0" smtClean="0"/>
          </a:p>
          <a:p>
            <a:r>
              <a:rPr lang="ja-JP" altLang="en-US" dirty="0" smtClean="0"/>
              <a:t>ご紹介しきれなかったことも多数あります。</a:t>
            </a:r>
            <a:endParaRPr lang="en-US" altLang="ja-JP" dirty="0" smtClean="0"/>
          </a:p>
          <a:p>
            <a:pPr lvl="2"/>
            <a:r>
              <a:rPr lang="ja-JP" altLang="en-US" dirty="0" smtClean="0"/>
              <a:t>ごめんなさい、</a:t>
            </a:r>
            <a:r>
              <a:rPr lang="ja-JP" altLang="en-US" strike="dblStrike" dirty="0" smtClean="0"/>
              <a:t>無駄な努力</a:t>
            </a:r>
            <a:r>
              <a:rPr lang="ja-JP" altLang="en-US" dirty="0" smtClean="0"/>
              <a:t>茨の道かもしれません</a:t>
            </a:r>
            <a:r>
              <a:rPr lang="en-US" altLang="ja-JP" dirty="0" smtClean="0"/>
              <a:t>…</a:t>
            </a:r>
          </a:p>
          <a:p>
            <a:pPr lvl="2"/>
            <a:r>
              <a:rPr lang="ja-JP" altLang="en-US" dirty="0" smtClean="0"/>
              <a:t>本格的な画像挿入や日本語の表示をするとなると</a:t>
            </a:r>
            <a:r>
              <a:rPr lang="en-US" altLang="ja-JP" dirty="0" smtClean="0"/>
              <a:t>…</a:t>
            </a:r>
            <a:r>
              <a:rPr lang="ja-JP" altLang="en-US" dirty="0" smtClean="0"/>
              <a:t>かなり面倒です（笑）</a:t>
            </a:r>
            <a:endParaRPr lang="en-US" altLang="ja-JP" dirty="0" smtClean="0"/>
          </a:p>
          <a:p>
            <a:pPr lvl="1"/>
            <a:r>
              <a:rPr lang="ja-JP" altLang="en-US" dirty="0" smtClean="0"/>
              <a:t>というわけで、</a:t>
            </a:r>
            <a:r>
              <a:rPr kumimoji="1" lang="ja-JP" altLang="en-US" dirty="0" smtClean="0"/>
              <a:t>実用的には</a:t>
            </a:r>
            <a:r>
              <a:rPr kumimoji="1" lang="en-US" altLang="ja-JP" dirty="0" err="1" smtClean="0"/>
              <a:t>iText</a:t>
            </a:r>
            <a:r>
              <a:rPr kumimoji="1" lang="ja-JP" altLang="en-US" dirty="0" smtClean="0"/>
              <a:t>などのライブラリの使用を推奨します</a:t>
            </a:r>
            <a:r>
              <a:rPr kumimoji="1" lang="en-US" altLang="ja-JP" dirty="0" smtClean="0"/>
              <a:t>(</a:t>
            </a:r>
            <a:r>
              <a:rPr kumimoji="1" lang="ja-JP" altLang="en-US" dirty="0" smtClean="0"/>
              <a:t>笑</a:t>
            </a:r>
            <a:r>
              <a:rPr kumimoji="1" lang="en-US" altLang="ja-JP" dirty="0" smtClean="0"/>
              <a:t>)</a:t>
            </a:r>
            <a:endParaRPr lang="en-US" altLang="ja-JP"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ＰＤＦの</a:t>
            </a:r>
            <a:r>
              <a:rPr lang="ja-JP" altLang="en-US" dirty="0" smtClean="0"/>
              <a:t>作成方法</a:t>
            </a:r>
            <a:r>
              <a:rPr lang="ja-JP" altLang="en-US" sz="1400" dirty="0" smtClean="0"/>
              <a:t>（ </a:t>
            </a:r>
            <a:r>
              <a:rPr lang="en-US" altLang="ja-JP" sz="1400" dirty="0" smtClean="0"/>
              <a:t>http://ja.wikipedia.org/wiki/PDF</a:t>
            </a:r>
            <a:r>
              <a:rPr lang="ja-JP" altLang="en-US" sz="1400" dirty="0" smtClean="0"/>
              <a:t>の方が詳しいｗ）</a:t>
            </a:r>
            <a:endParaRPr kumimoji="1" lang="ja-JP" altLang="en-US" sz="1400" dirty="0"/>
          </a:p>
        </p:txBody>
      </p:sp>
      <p:sp>
        <p:nvSpPr>
          <p:cNvPr id="3" name="テキスト プレースホルダ 2"/>
          <p:cNvSpPr>
            <a:spLocks noGrp="1"/>
          </p:cNvSpPr>
          <p:nvPr>
            <p:ph type="body" idx="1"/>
          </p:nvPr>
        </p:nvSpPr>
        <p:spPr/>
        <p:txBody>
          <a:bodyPr/>
          <a:lstStyle/>
          <a:p>
            <a:r>
              <a:rPr lang="en-US" altLang="ja-JP" dirty="0" smtClean="0">
                <a:latin typeface="+mn-ea"/>
              </a:rPr>
              <a:t>Acrobat</a:t>
            </a:r>
            <a:r>
              <a:rPr lang="ja-JP" altLang="en-US" dirty="0" smtClean="0">
                <a:latin typeface="+mn-ea"/>
              </a:rPr>
              <a:t>を使う→購入する必要がある</a:t>
            </a:r>
            <a:r>
              <a:rPr lang="en-US" altLang="ja-JP" dirty="0" smtClean="0">
                <a:latin typeface="+mn-ea"/>
              </a:rPr>
              <a:t>!</a:t>
            </a:r>
          </a:p>
          <a:p>
            <a:r>
              <a:rPr lang="en-US" b="1" dirty="0" smtClean="0">
                <a:latin typeface="+mn-ea"/>
              </a:rPr>
              <a:t>2007 Microsoft Office </a:t>
            </a:r>
            <a:r>
              <a:rPr lang="ja-JP" altLang="en-US" sz="2400" b="1" dirty="0" smtClean="0">
                <a:latin typeface="+mn-ea"/>
              </a:rPr>
              <a:t>プログラム用 </a:t>
            </a:r>
            <a:r>
              <a:rPr lang="en-US" sz="2400" b="1" dirty="0" smtClean="0">
                <a:latin typeface="+mn-ea"/>
              </a:rPr>
              <a:t>Microsoft PDF/XPS </a:t>
            </a:r>
            <a:r>
              <a:rPr lang="ja-JP" altLang="en-US" sz="2400" b="1" dirty="0" smtClean="0">
                <a:latin typeface="+mn-ea"/>
              </a:rPr>
              <a:t>保存アドイン →</a:t>
            </a:r>
            <a:r>
              <a:rPr lang="en-US" altLang="ja-JP" sz="2400" b="1" dirty="0" smtClean="0">
                <a:latin typeface="+mn-ea"/>
              </a:rPr>
              <a:t>2007 Office</a:t>
            </a:r>
            <a:r>
              <a:rPr lang="ja-JP" altLang="en-US" sz="2400" b="1" dirty="0" smtClean="0">
                <a:latin typeface="+mn-ea"/>
              </a:rPr>
              <a:t>が必要</a:t>
            </a:r>
            <a:endParaRPr lang="en-US" altLang="ja-JP" sz="2400" dirty="0" smtClean="0">
              <a:latin typeface="+mn-ea"/>
            </a:endParaRPr>
          </a:p>
          <a:p>
            <a:pPr lvl="1"/>
            <a:r>
              <a:rPr lang="en-US" altLang="ja-JP" sz="1400" dirty="0" smtClean="0">
                <a:latin typeface="+mn-ea"/>
                <a:hlinkClick r:id="rId3"/>
              </a:rPr>
              <a:t>http://www.microsoft.com/downloads/details.aspx?FamilyID=4d951911-3e7e-4ae6-b059-a2e79ed87041&amp;displaylang=ja</a:t>
            </a:r>
            <a:endParaRPr lang="en-US" altLang="ja-JP" sz="1400" dirty="0" smtClean="0">
              <a:latin typeface="+mn-ea"/>
            </a:endParaRPr>
          </a:p>
          <a:p>
            <a:pPr marL="342900" lvl="1" indent="-342900">
              <a:buFontTx/>
              <a:buChar char="•"/>
            </a:pPr>
            <a:r>
              <a:rPr lang="ja-JP" altLang="en-US" dirty="0" smtClean="0">
                <a:latin typeface="+mn-ea"/>
              </a:rPr>
              <a:t>その他</a:t>
            </a:r>
            <a:r>
              <a:rPr lang="en-US" altLang="ja-JP" dirty="0" smtClean="0">
                <a:latin typeface="+mn-ea"/>
              </a:rPr>
              <a:t/>
            </a:r>
            <a:br>
              <a:rPr lang="en-US" altLang="ja-JP" dirty="0" smtClean="0">
                <a:latin typeface="+mn-ea"/>
              </a:rPr>
            </a:br>
            <a:r>
              <a:rPr lang="en-US" altLang="ja-JP" sz="1200" dirty="0" smtClean="0">
                <a:latin typeface="+mn-ea"/>
                <a:hlinkClick r:id="rId4"/>
              </a:rPr>
              <a:t>http://ja.wikipedia.org/wiki/PDF%E3%82%BD%E3%83%95%E3%83%88%E3%82%A6%E3%82%A7%E3%82%A2%E3%81%AE%E4%B8%80%E8%A6%A7</a:t>
            </a:r>
            <a:endParaRPr lang="en-US" altLang="ja-JP" dirty="0" smtClean="0">
              <a:latin typeface="+mn-ea"/>
            </a:endParaRPr>
          </a:p>
          <a:p>
            <a:pPr lvl="1"/>
            <a:r>
              <a:rPr lang="ja-JP" altLang="en-US" dirty="0" smtClean="0">
                <a:latin typeface="+mn-ea"/>
              </a:rPr>
              <a:t>商用ソフトウェア、オープンソースソフトウェア</a:t>
            </a:r>
            <a:r>
              <a:rPr lang="en-US" altLang="ja-JP" dirty="0" smtClean="0">
                <a:latin typeface="+mn-ea"/>
              </a:rPr>
              <a:t>(OpenOffice.org, </a:t>
            </a:r>
            <a:r>
              <a:rPr lang="en-US" altLang="ja-JP" dirty="0" err="1" smtClean="0">
                <a:latin typeface="+mn-ea"/>
              </a:rPr>
              <a:t>GhostScript</a:t>
            </a:r>
            <a:r>
              <a:rPr lang="en-US" altLang="ja-JP" dirty="0" smtClean="0">
                <a:latin typeface="+mn-ea"/>
              </a:rPr>
              <a:t>,…</a:t>
            </a:r>
            <a:r>
              <a:rPr lang="ja-JP" altLang="en-US" dirty="0" smtClean="0">
                <a:latin typeface="+mn-ea"/>
              </a:rPr>
              <a:t>等など</a:t>
            </a:r>
            <a:r>
              <a:rPr lang="en-US" altLang="ja-JP" dirty="0" smtClean="0">
                <a:latin typeface="+mn-ea"/>
              </a:rPr>
              <a:t>)</a:t>
            </a:r>
            <a:r>
              <a:rPr lang="ja-JP" altLang="en-US" dirty="0" err="1" smtClean="0">
                <a:latin typeface="+mn-ea"/>
              </a:rPr>
              <a:t>、</a:t>
            </a:r>
            <a:r>
              <a:rPr lang="ja-JP" altLang="en-US" dirty="0" smtClean="0">
                <a:latin typeface="+mn-ea"/>
              </a:rPr>
              <a:t>フリーウェア</a:t>
            </a:r>
            <a:r>
              <a:rPr lang="en-US" altLang="ja-JP" dirty="0" smtClean="0">
                <a:latin typeface="+mn-ea"/>
              </a:rPr>
              <a:t>(</a:t>
            </a:r>
            <a:r>
              <a:rPr lang="ja-JP" altLang="en-US" dirty="0" smtClean="0">
                <a:latin typeface="+mn-ea"/>
              </a:rPr>
              <a:t>クセロ</a:t>
            </a:r>
            <a:r>
              <a:rPr lang="en-US" altLang="ja-JP" dirty="0" smtClean="0">
                <a:latin typeface="+mn-ea"/>
              </a:rPr>
              <a:t>PDF, </a:t>
            </a:r>
            <a:r>
              <a:rPr lang="en-US" altLang="ja-JP" dirty="0" err="1" smtClean="0">
                <a:latin typeface="+mn-ea"/>
              </a:rPr>
              <a:t>PrimoPDF</a:t>
            </a:r>
            <a:r>
              <a:rPr lang="ja-JP" altLang="en-US" dirty="0" smtClean="0">
                <a:latin typeface="+mn-ea"/>
              </a:rPr>
              <a:t>等</a:t>
            </a:r>
            <a:r>
              <a:rPr lang="en-US" altLang="ja-JP" dirty="0" smtClean="0">
                <a:latin typeface="+mn-ea"/>
              </a:rPr>
              <a:t>)</a:t>
            </a:r>
          </a:p>
          <a:p>
            <a:pPr lvl="1"/>
            <a:r>
              <a:rPr lang="ja-JP" altLang="en-US" dirty="0" smtClean="0">
                <a:latin typeface="+mn-ea"/>
              </a:rPr>
              <a:t>ライブラリ</a:t>
            </a:r>
            <a:r>
              <a:rPr lang="en-US" altLang="ja-JP" dirty="0" smtClean="0">
                <a:latin typeface="+mn-ea"/>
              </a:rPr>
              <a:t>(</a:t>
            </a:r>
            <a:r>
              <a:rPr lang="en-US" altLang="ja-JP" dirty="0" err="1" smtClean="0">
                <a:latin typeface="+mn-ea"/>
              </a:rPr>
              <a:t>iText</a:t>
            </a:r>
            <a:r>
              <a:rPr lang="en-US" altLang="ja-JP" dirty="0" smtClean="0">
                <a:latin typeface="+mn-ea"/>
              </a:rPr>
              <a:t>, </a:t>
            </a:r>
            <a:r>
              <a:rPr lang="en-US" altLang="ja-JP" dirty="0" err="1" smtClean="0">
                <a:latin typeface="+mn-ea"/>
              </a:rPr>
              <a:t>PDFLib</a:t>
            </a:r>
            <a:r>
              <a:rPr lang="en-US" altLang="ja-JP" dirty="0" smtClean="0">
                <a:latin typeface="+mn-ea"/>
              </a:rPr>
              <a:t>…)</a:t>
            </a:r>
          </a:p>
          <a:p>
            <a:endParaRPr lang="en-US" altLang="ja-JP" sz="1400" dirty="0" smtClean="0">
              <a:latin typeface="+mn-ea"/>
            </a:endParaRPr>
          </a:p>
          <a:p>
            <a:pPr>
              <a:buNone/>
            </a:pPr>
            <a:endParaRPr kumimoji="1" lang="en-US" altLang="ja-JP" sz="1600" dirty="0" smtClean="0">
              <a:latin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の仕様は公開されているので</a:t>
            </a:r>
            <a:r>
              <a:rPr lang="en-US" altLang="ja-JP" dirty="0" smtClean="0"/>
              <a:t>…</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PDF</a:t>
            </a:r>
            <a:r>
              <a:rPr lang="ja-JP" altLang="en-US" dirty="0" smtClean="0"/>
              <a:t>リファレンス</a:t>
            </a:r>
            <a:r>
              <a:rPr lang="en-US" altLang="ja-JP" sz="1800" dirty="0" smtClean="0"/>
              <a:t>(PDF Reference, version 1.7)</a:t>
            </a:r>
            <a:br>
              <a:rPr lang="en-US" altLang="ja-JP" sz="1800" dirty="0" smtClean="0"/>
            </a:br>
            <a:r>
              <a:rPr lang="en-US" altLang="ja-JP" sz="1600" dirty="0" smtClean="0">
                <a:hlinkClick r:id="rId3"/>
              </a:rPr>
              <a:t>http://www.adobe.com/devnet/acrobat/pdfs/pdf_reference_1-7.pdf</a:t>
            </a:r>
            <a:r>
              <a:rPr lang="en-US" altLang="ja-JP" dirty="0" smtClean="0"/>
              <a:t/>
            </a:r>
            <a:br>
              <a:rPr lang="en-US" altLang="ja-JP" dirty="0" smtClean="0"/>
            </a:br>
            <a:r>
              <a:rPr lang="ja-JP" altLang="en-US" dirty="0" smtClean="0"/>
              <a:t>があれば誰でも作成できるはず！</a:t>
            </a:r>
            <a:endParaRPr lang="en-US" altLang="ja-JP" dirty="0" smtClean="0"/>
          </a:p>
          <a:p>
            <a:r>
              <a:rPr lang="ja-JP" altLang="en-US" dirty="0" smtClean="0"/>
              <a:t>実は基本はテキストベースです。</a:t>
            </a:r>
            <a:endParaRPr lang="en-US" altLang="ja-JP" dirty="0" smtClean="0"/>
          </a:p>
          <a:p>
            <a:r>
              <a:rPr kumimoji="1" lang="ja-JP" altLang="en-US" dirty="0" smtClean="0"/>
              <a:t>　</a:t>
            </a:r>
            <a:r>
              <a:rPr kumimoji="1" lang="ja-JP" altLang="en-US" strike="dblStrike" dirty="0" smtClean="0"/>
              <a:t>暇人</a:t>
            </a:r>
            <a:r>
              <a:rPr kumimoji="1" lang="ja-JP" altLang="en-US" dirty="0" smtClean="0"/>
              <a:t>プログラマなら一度は</a:t>
            </a:r>
            <a:r>
              <a:rPr kumimoji="1" lang="en-US" altLang="ja-JP" dirty="0" smtClean="0"/>
              <a:t>PDF</a:t>
            </a:r>
            <a:r>
              <a:rPr kumimoji="1" lang="ja-JP" altLang="en-US" dirty="0" smtClean="0"/>
              <a:t>の内部を解析してみたいと思いませんか！</a:t>
            </a:r>
            <a:endParaRPr kumimoji="1" lang="en-US" altLang="ja-JP" dirty="0" smtClean="0"/>
          </a:p>
          <a:p>
            <a:r>
              <a:rPr kumimoji="1" lang="ja-JP" altLang="en-US" dirty="0" smtClean="0"/>
              <a:t>自分で作成してみ</a:t>
            </a:r>
            <a:r>
              <a:rPr lang="ja-JP" altLang="en-US" dirty="0" smtClean="0"/>
              <a:t>ましょう</a:t>
            </a:r>
            <a:r>
              <a:rPr kumimoji="1" lang="ja-JP" altLang="en-US" dirty="0" smtClean="0"/>
              <a:t>！</a:t>
            </a:r>
            <a:endParaRPr kumimoji="1" lang="en-US" altLang="ja-JP" dirty="0" smtClean="0"/>
          </a:p>
          <a:p>
            <a:pPr lvl="2"/>
            <a:r>
              <a:rPr lang="ja-JP" altLang="en-US" dirty="0" smtClean="0"/>
              <a:t>以下に最小のサンプルがありますが</a:t>
            </a:r>
            <a:r>
              <a:rPr lang="en-US" altLang="ja-JP" dirty="0" smtClean="0"/>
              <a:t>…</a:t>
            </a:r>
            <a:endParaRPr kumimoji="1" lang="en-US" altLang="ja-JP" dirty="0" smtClean="0"/>
          </a:p>
          <a:p>
            <a:pPr lvl="3"/>
            <a:r>
              <a:rPr lang="en-US" altLang="ja-JP" dirty="0" smtClean="0"/>
              <a:t>PDF Reference, version 1.7(p.1057)</a:t>
            </a:r>
          </a:p>
          <a:p>
            <a:pPr lvl="4"/>
            <a:r>
              <a:rPr lang="en-US" altLang="ja-JP" sz="1800" dirty="0" smtClean="0"/>
              <a:t>APPENDIX G - </a:t>
            </a:r>
            <a:r>
              <a:rPr lang="en-US" altLang="ja-JP" sz="1800" dirty="0" err="1" smtClean="0"/>
              <a:t>GExample</a:t>
            </a:r>
            <a:r>
              <a:rPr lang="en-US" altLang="ja-JP" sz="1800" dirty="0" smtClean="0"/>
              <a:t> PDF Files-G.1Minimal PDF File</a:t>
            </a:r>
            <a:endParaRPr kumimoji="1" lang="ja-JP" alt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PDF</a:t>
            </a:r>
            <a:r>
              <a:rPr kumimoji="1" lang="ja-JP" altLang="en-US" dirty="0" smtClean="0"/>
              <a:t>のファイル構造</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ヘッダ</a:t>
            </a:r>
            <a:endParaRPr lang="en-US" altLang="ja-JP" dirty="0" smtClean="0"/>
          </a:p>
          <a:p>
            <a:pPr lvl="1"/>
            <a:r>
              <a:rPr lang="en-US" altLang="ja-JP" dirty="0" smtClean="0"/>
              <a:t>%PDF-1.4</a:t>
            </a:r>
          </a:p>
          <a:p>
            <a:pPr lvl="2"/>
            <a:r>
              <a:rPr lang="ja-JP" altLang="en-US" sz="1800" dirty="0" smtClean="0"/>
              <a:t>バイナリを含む場合この後に</a:t>
            </a:r>
            <a:r>
              <a:rPr lang="en-US" altLang="ja-JP" sz="1800" dirty="0" smtClean="0"/>
              <a:t>4bytes</a:t>
            </a:r>
            <a:r>
              <a:rPr lang="ja-JP" altLang="en-US" sz="1800" dirty="0" smtClean="0"/>
              <a:t>以上のバイナリ文字推奨</a:t>
            </a:r>
            <a:endParaRPr lang="en-US" altLang="ja-JP" sz="1800" dirty="0" smtClean="0"/>
          </a:p>
          <a:p>
            <a:pPr lvl="3">
              <a:buNone/>
            </a:pPr>
            <a:r>
              <a:rPr lang="ja-JP" altLang="en-US" sz="1400" dirty="0" smtClean="0"/>
              <a:t>ファイル転送ソフトにバイナリファイルとして認識させるため。</a:t>
            </a:r>
            <a:endParaRPr lang="en-US" altLang="ja-JP" sz="1400" dirty="0" smtClean="0"/>
          </a:p>
          <a:p>
            <a:r>
              <a:rPr lang="ja-JP" altLang="en-US" dirty="0" smtClean="0"/>
              <a:t>ボディ</a:t>
            </a:r>
            <a:endParaRPr lang="en-US" altLang="ja-JP" dirty="0" smtClean="0"/>
          </a:p>
          <a:p>
            <a:pPr lvl="1"/>
            <a:r>
              <a:rPr lang="ja-JP" altLang="en-US" dirty="0" smtClean="0"/>
              <a:t>間接オブジェクト</a:t>
            </a:r>
            <a:r>
              <a:rPr lang="en-US" altLang="ja-JP" dirty="0" smtClean="0"/>
              <a:t>(</a:t>
            </a:r>
            <a:r>
              <a:rPr lang="ja-JP" altLang="en-US" dirty="0" smtClean="0"/>
              <a:t>詳細後述</a:t>
            </a:r>
            <a:r>
              <a:rPr lang="en-US" altLang="ja-JP" dirty="0" smtClean="0"/>
              <a:t>)</a:t>
            </a:r>
            <a:r>
              <a:rPr lang="ja-JP" altLang="en-US" dirty="0" smtClean="0"/>
              <a:t>の並び</a:t>
            </a:r>
            <a:endParaRPr lang="en-US" altLang="ja-JP" dirty="0" smtClean="0"/>
          </a:p>
          <a:p>
            <a:pPr lvl="2"/>
            <a:r>
              <a:rPr lang="en-US" altLang="ja-JP" dirty="0" smtClean="0"/>
              <a:t>(</a:t>
            </a:r>
            <a:r>
              <a:rPr lang="ja-JP" altLang="en-US" dirty="0" smtClean="0"/>
              <a:t>オブジェクト参照番号</a:t>
            </a:r>
            <a:r>
              <a:rPr lang="en-US" altLang="ja-JP" dirty="0" smtClean="0"/>
              <a:t>)</a:t>
            </a:r>
            <a:r>
              <a:rPr lang="ja-JP" altLang="en-US" dirty="0" smtClean="0"/>
              <a:t> </a:t>
            </a:r>
            <a:r>
              <a:rPr lang="en-US" altLang="ja-JP" dirty="0" smtClean="0"/>
              <a:t>(</a:t>
            </a:r>
            <a:r>
              <a:rPr lang="ja-JP" altLang="en-US" dirty="0" smtClean="0"/>
              <a:t>生成番号</a:t>
            </a:r>
            <a:r>
              <a:rPr lang="en-US" altLang="ja-JP" dirty="0" smtClean="0"/>
              <a:t>)</a:t>
            </a:r>
            <a:r>
              <a:rPr lang="ja-JP" altLang="en-US" dirty="0" smtClean="0"/>
              <a:t> </a:t>
            </a:r>
            <a:r>
              <a:rPr lang="en-US" altLang="ja-JP" dirty="0" err="1" smtClean="0"/>
              <a:t>obj</a:t>
            </a:r>
            <a:r>
              <a:rPr lang="en-US" altLang="ja-JP" dirty="0" smtClean="0"/>
              <a:t> </a:t>
            </a:r>
            <a:r>
              <a:rPr lang="ja-JP" altLang="en-US" dirty="0" smtClean="0"/>
              <a:t>～ </a:t>
            </a:r>
            <a:r>
              <a:rPr lang="en-US" altLang="ja-JP" dirty="0" err="1" smtClean="0"/>
              <a:t>endobj</a:t>
            </a:r>
            <a:r>
              <a:rPr lang="ja-JP" altLang="en-US" dirty="0" smtClean="0"/>
              <a:t> </a:t>
            </a:r>
            <a:r>
              <a:rPr lang="en-US" altLang="ja-JP" dirty="0" smtClean="0"/>
              <a:t/>
            </a:r>
            <a:br>
              <a:rPr lang="en-US" altLang="ja-JP" dirty="0" smtClean="0"/>
            </a:br>
            <a:r>
              <a:rPr lang="en-US" altLang="ja-JP" dirty="0" smtClean="0"/>
              <a:t>1 0 </a:t>
            </a:r>
            <a:r>
              <a:rPr lang="en-US" altLang="ja-JP" dirty="0" err="1" smtClean="0"/>
              <a:t>obj</a:t>
            </a:r>
            <a:r>
              <a:rPr lang="en-US" altLang="ja-JP" dirty="0" smtClean="0"/>
              <a:t/>
            </a:r>
            <a:br>
              <a:rPr lang="en-US" altLang="ja-JP" dirty="0" smtClean="0"/>
            </a:br>
            <a:r>
              <a:rPr lang="ja-JP" altLang="en-US" dirty="0" smtClean="0"/>
              <a:t>（ここに内容</a:t>
            </a:r>
            <a:r>
              <a:rPr lang="en-US" altLang="ja-JP" dirty="0" smtClean="0"/>
              <a:t> </a:t>
            </a:r>
            <a:r>
              <a:rPr lang="ja-JP" altLang="en-US" dirty="0" smtClean="0"/>
              <a:t>詳しくは後述）</a:t>
            </a:r>
            <a:r>
              <a:rPr lang="en-US" altLang="ja-JP" dirty="0" smtClean="0"/>
              <a:t/>
            </a:r>
            <a:br>
              <a:rPr lang="en-US" altLang="ja-JP" dirty="0" smtClean="0"/>
            </a:br>
            <a:r>
              <a:rPr lang="en-US" altLang="ja-JP" dirty="0" err="1" smtClean="0"/>
              <a:t>endobj</a:t>
            </a:r>
            <a:endParaRPr lang="en-US" altLang="ja-JP"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PDF</a:t>
            </a:r>
            <a:r>
              <a:rPr lang="ja-JP" altLang="en-US" dirty="0" smtClean="0"/>
              <a:t>のファイル構造</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相互参照表</a:t>
            </a:r>
            <a:endParaRPr lang="en-US" altLang="ja-JP" dirty="0" smtClean="0"/>
          </a:p>
          <a:p>
            <a:pPr lvl="1"/>
            <a:r>
              <a:rPr lang="ja-JP" altLang="en-US" dirty="0" smtClean="0"/>
              <a:t>各間接オブジェクトのオフセットの表</a:t>
            </a:r>
            <a:endParaRPr lang="en-US" altLang="ja-JP" dirty="0" smtClean="0"/>
          </a:p>
          <a:p>
            <a:pPr lvl="2"/>
            <a:r>
              <a:rPr lang="en-US" altLang="ja-JP" dirty="0" err="1" smtClean="0"/>
              <a:t>xref</a:t>
            </a:r>
            <a:r>
              <a:rPr lang="en-US" altLang="ja-JP" dirty="0" smtClean="0"/>
              <a:t> (</a:t>
            </a:r>
            <a:r>
              <a:rPr lang="ja-JP" altLang="en-US" dirty="0" smtClean="0"/>
              <a:t>サブセクション</a:t>
            </a:r>
            <a:r>
              <a:rPr lang="en-US" altLang="ja-JP" dirty="0" smtClean="0"/>
              <a:t>1) (</a:t>
            </a:r>
            <a:r>
              <a:rPr lang="ja-JP" altLang="en-US" dirty="0" smtClean="0"/>
              <a:t>サブセクション</a:t>
            </a:r>
            <a:r>
              <a:rPr lang="en-US" altLang="ja-JP" dirty="0" smtClean="0"/>
              <a:t>2) …</a:t>
            </a:r>
          </a:p>
          <a:p>
            <a:pPr lvl="2"/>
            <a:r>
              <a:rPr lang="ja-JP" altLang="en-US" dirty="0" smtClean="0"/>
              <a:t>サブセクション（通常</a:t>
            </a:r>
            <a:r>
              <a:rPr lang="en-US" altLang="ja-JP" dirty="0" smtClean="0"/>
              <a:t>1</a:t>
            </a:r>
            <a:r>
              <a:rPr lang="ja-JP" altLang="en-US" dirty="0" smtClean="0"/>
              <a:t>つでよい）</a:t>
            </a:r>
            <a:endParaRPr lang="en-US" altLang="ja-JP" dirty="0" smtClean="0"/>
          </a:p>
          <a:p>
            <a:pPr lvl="3"/>
            <a:r>
              <a:rPr lang="en-US" altLang="ja-JP" dirty="0" smtClean="0"/>
              <a:t>(</a:t>
            </a:r>
            <a:r>
              <a:rPr lang="ja-JP" altLang="en-US" dirty="0" smtClean="0"/>
              <a:t>先頭オブジェクト番号</a:t>
            </a:r>
            <a:r>
              <a:rPr lang="en-US" altLang="ja-JP" dirty="0" smtClean="0"/>
              <a:t>) (</a:t>
            </a:r>
            <a:r>
              <a:rPr lang="ja-JP" altLang="en-US" dirty="0" smtClean="0"/>
              <a:t>エントリ数</a:t>
            </a:r>
            <a:r>
              <a:rPr lang="en-US" altLang="ja-JP" dirty="0" smtClean="0"/>
              <a:t>)</a:t>
            </a:r>
          </a:p>
          <a:p>
            <a:pPr lvl="3"/>
            <a:r>
              <a:rPr lang="ja-JP" altLang="en-US" dirty="0" smtClean="0"/>
              <a:t>エントリ</a:t>
            </a:r>
            <a:r>
              <a:rPr lang="en-US" altLang="ja-JP" dirty="0" err="1" smtClean="0"/>
              <a:t>nnnnnnnnnn</a:t>
            </a:r>
            <a:r>
              <a:rPr lang="en-US" altLang="ja-JP" dirty="0" smtClean="0"/>
              <a:t> </a:t>
            </a:r>
            <a:r>
              <a:rPr lang="en-US" altLang="ja-JP" dirty="0" err="1" smtClean="0"/>
              <a:t>ggggg</a:t>
            </a:r>
            <a:r>
              <a:rPr lang="en-US" altLang="ja-JP" dirty="0" smtClean="0"/>
              <a:t> (n</a:t>
            </a:r>
            <a:r>
              <a:rPr lang="ja-JP" altLang="en-US" dirty="0" smtClean="0"/>
              <a:t>か</a:t>
            </a:r>
            <a:r>
              <a:rPr lang="en-US" altLang="ja-JP" dirty="0" smtClean="0"/>
              <a:t>f) (</a:t>
            </a:r>
            <a:r>
              <a:rPr lang="en-US" altLang="ja-JP" dirty="0" err="1" smtClean="0"/>
              <a:t>eol</a:t>
            </a:r>
            <a:r>
              <a:rPr lang="en-US" altLang="ja-JP" dirty="0" smtClean="0"/>
              <a:t>) </a:t>
            </a:r>
            <a:r>
              <a:rPr lang="ja-JP" altLang="en-US" dirty="0" smtClean="0"/>
              <a:t>計</a:t>
            </a:r>
            <a:r>
              <a:rPr lang="en-US" altLang="ja-JP" dirty="0" smtClean="0"/>
              <a:t>20 bytes</a:t>
            </a:r>
            <a:br>
              <a:rPr lang="en-US" altLang="ja-JP" dirty="0" smtClean="0"/>
            </a:br>
            <a:r>
              <a:rPr lang="ja-JP" altLang="en-US" dirty="0" smtClean="0"/>
              <a:t>例：</a:t>
            </a:r>
            <a:r>
              <a:rPr lang="en-US" altLang="ja-JP" dirty="0" smtClean="0"/>
              <a:t>0000000010 00000 n</a:t>
            </a:r>
          </a:p>
          <a:p>
            <a:r>
              <a:rPr lang="ja-JP" altLang="en-US" dirty="0" smtClean="0"/>
              <a:t>トレーラ</a:t>
            </a:r>
            <a:endParaRPr lang="en-US" altLang="ja-JP" dirty="0" smtClean="0"/>
          </a:p>
          <a:p>
            <a:pPr lvl="2"/>
            <a:r>
              <a:rPr lang="en-US" altLang="ja-JP" dirty="0" smtClean="0"/>
              <a:t>trailer (</a:t>
            </a:r>
            <a:r>
              <a:rPr lang="ja-JP" altLang="en-US" dirty="0" smtClean="0"/>
              <a:t>トレーラ辞書</a:t>
            </a:r>
            <a:r>
              <a:rPr lang="en-US" altLang="ja-JP" dirty="0" smtClean="0"/>
              <a:t>Root</a:t>
            </a:r>
            <a:r>
              <a:rPr lang="ja-JP" altLang="en-US" dirty="0" smtClean="0"/>
              <a:t>のオフセットなど詳細後述</a:t>
            </a:r>
            <a:r>
              <a:rPr lang="en-US" altLang="ja-JP" dirty="0" smtClean="0"/>
              <a:t>) </a:t>
            </a:r>
          </a:p>
          <a:p>
            <a:pPr lvl="2"/>
            <a:r>
              <a:rPr lang="en-US" altLang="ja-JP" dirty="0" err="1" smtClean="0"/>
              <a:t>startxref</a:t>
            </a:r>
            <a:r>
              <a:rPr lang="en-US" altLang="ja-JP" dirty="0" smtClean="0"/>
              <a:t> (</a:t>
            </a:r>
            <a:r>
              <a:rPr lang="en-US" altLang="ja-JP" dirty="0" err="1" smtClean="0"/>
              <a:t>xref</a:t>
            </a:r>
            <a:r>
              <a:rPr lang="ja-JP" altLang="en-US" dirty="0" smtClean="0"/>
              <a:t>のオフセット、</a:t>
            </a:r>
            <a:r>
              <a:rPr lang="en-US" altLang="ja-JP" dirty="0" smtClean="0"/>
              <a:t>Reader</a:t>
            </a:r>
            <a:r>
              <a:rPr lang="ja-JP" altLang="en-US" dirty="0" smtClean="0"/>
              <a:t>はここから読む</a:t>
            </a:r>
            <a:r>
              <a:rPr lang="en-US" altLang="ja-JP" dirty="0" smtClean="0"/>
              <a:t>) </a:t>
            </a:r>
          </a:p>
          <a:p>
            <a:pPr lvl="2"/>
            <a:r>
              <a:rPr lang="en-US" altLang="ja-JP" dirty="0" smtClean="0"/>
              <a:t>%%EOF</a:t>
            </a:r>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ja-JP" altLang="en-US" dirty="0" smtClean="0"/>
              <a:t>最小限の</a:t>
            </a:r>
            <a:r>
              <a:rPr lang="en-US" altLang="ja-JP" dirty="0" smtClean="0"/>
              <a:t>PDF</a:t>
            </a:r>
            <a:r>
              <a:rPr lang="ja-JP" altLang="en-US" dirty="0" smtClean="0"/>
              <a:t>ファイルのサンプル</a:t>
            </a:r>
            <a:endParaRPr kumimoji="1" lang="ja-JP" altLang="en-US" dirty="0"/>
          </a:p>
        </p:txBody>
      </p:sp>
      <p:graphicFrame>
        <p:nvGraphicFramePr>
          <p:cNvPr id="13" name="コンテンツ プレースホルダ 12"/>
          <p:cNvGraphicFramePr>
            <a:graphicFrameLocks noGrp="1"/>
          </p:cNvGraphicFramePr>
          <p:nvPr>
            <p:ph sz="half" idx="1"/>
          </p:nvPr>
        </p:nvGraphicFramePr>
        <p:xfrm>
          <a:off x="457200" y="1052513"/>
          <a:ext cx="4038600" cy="4846320"/>
        </p:xfrm>
        <a:graphic>
          <a:graphicData uri="http://schemas.openxmlformats.org/drawingml/2006/table">
            <a:tbl>
              <a:tblPr firstRow="1" bandRow="1">
                <a:tableStyleId>{5C22544A-7EE6-4342-B048-85BDC9FD1C3A}</a:tableStyleId>
              </a:tblPr>
              <a:tblGrid>
                <a:gridCol w="4038600"/>
              </a:tblGrid>
              <a:tr h="370840">
                <a:tc>
                  <a:txBody>
                    <a:bodyPr/>
                    <a:lstStyle/>
                    <a:p>
                      <a:r>
                        <a:rPr kumimoji="1" lang="en-US" sz="1200" b="1" i="0" u="none" strike="noStrike" kern="1200" dirty="0" smtClean="0">
                          <a:solidFill>
                            <a:schemeClr val="tx1"/>
                          </a:solidFill>
                          <a:latin typeface="Courier New" pitchFamily="49" charset="0"/>
                          <a:ea typeface="+mn-ea"/>
                          <a:cs typeface="Courier New" pitchFamily="49" charset="0"/>
                        </a:rPr>
                        <a:t>%PDF-1.4</a:t>
                      </a:r>
                    </a:p>
                    <a:p>
                      <a:r>
                        <a:rPr kumimoji="1" lang="en-US" sz="1200" b="1" i="0" u="none" strike="noStrike" kern="1200" dirty="0" smtClean="0">
                          <a:solidFill>
                            <a:schemeClr val="tx1"/>
                          </a:solidFill>
                          <a:latin typeface="Courier New" pitchFamily="49" charset="0"/>
                          <a:ea typeface="+mn-ea"/>
                          <a:cs typeface="Courier New" pitchFamily="49" charset="0"/>
                        </a:rPr>
                        <a:t>1 0 </a:t>
                      </a:r>
                      <a:r>
                        <a:rPr kumimoji="1" lang="en-US" sz="1200" b="1" i="0" u="none" strike="noStrike" kern="1200" dirty="0" err="1" smtClean="0">
                          <a:solidFill>
                            <a:schemeClr val="tx1"/>
                          </a:solidFill>
                          <a:latin typeface="Courier New" pitchFamily="49" charset="0"/>
                          <a:ea typeface="+mn-ea"/>
                          <a:cs typeface="Courier New" pitchFamily="49" charset="0"/>
                        </a:rPr>
                        <a:t>obj</a:t>
                      </a:r>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smtClean="0">
                          <a:solidFill>
                            <a:schemeClr val="tx1"/>
                          </a:solidFill>
                          <a:latin typeface="Courier New" pitchFamily="49" charset="0"/>
                          <a:ea typeface="+mn-ea"/>
                          <a:cs typeface="Courier New" pitchFamily="49" charset="0"/>
                        </a:rPr>
                        <a:t>&lt;&lt;/Type /Catalog</a:t>
                      </a:r>
                    </a:p>
                    <a:p>
                      <a:r>
                        <a:rPr kumimoji="1" lang="en-US" sz="1200" b="1" i="0" u="none" strike="noStrike" kern="1200" dirty="0" smtClean="0">
                          <a:solidFill>
                            <a:schemeClr val="tx1"/>
                          </a:solidFill>
                          <a:latin typeface="Courier New" pitchFamily="49" charset="0"/>
                          <a:ea typeface="+mn-ea"/>
                          <a:cs typeface="Courier New" pitchFamily="49" charset="0"/>
                        </a:rPr>
                        <a:t>/Pages 2 0 R</a:t>
                      </a:r>
                    </a:p>
                    <a:p>
                      <a:r>
                        <a:rPr kumimoji="1" lang="en-US" sz="1200" b="1" i="0" u="none" strike="noStrike" kern="1200" dirty="0" smtClean="0">
                          <a:solidFill>
                            <a:schemeClr val="tx1"/>
                          </a:solidFill>
                          <a:latin typeface="Courier New" pitchFamily="49" charset="0"/>
                          <a:ea typeface="+mn-ea"/>
                          <a:cs typeface="Courier New" pitchFamily="49" charset="0"/>
                        </a:rPr>
                        <a:t>&gt;&gt;</a:t>
                      </a:r>
                    </a:p>
                    <a:p>
                      <a:r>
                        <a:rPr kumimoji="1" lang="en-US" sz="1200" b="1" i="0" u="none" strike="noStrike" kern="1200" dirty="0" err="1" smtClean="0">
                          <a:solidFill>
                            <a:schemeClr val="tx1"/>
                          </a:solidFill>
                          <a:latin typeface="Courier New" pitchFamily="49" charset="0"/>
                          <a:ea typeface="+mn-ea"/>
                          <a:cs typeface="Courier New" pitchFamily="49" charset="0"/>
                        </a:rPr>
                        <a:t>endobj</a:t>
                      </a:r>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smtClean="0">
                          <a:solidFill>
                            <a:schemeClr val="tx1"/>
                          </a:solidFill>
                          <a:latin typeface="Courier New" pitchFamily="49" charset="0"/>
                          <a:ea typeface="+mn-ea"/>
                          <a:cs typeface="Courier New" pitchFamily="49" charset="0"/>
                        </a:rPr>
                        <a:t>2 0 </a:t>
                      </a:r>
                      <a:r>
                        <a:rPr kumimoji="1" lang="en-US" sz="1200" b="1" i="0" u="none" strike="noStrike" kern="1200" dirty="0" err="1" smtClean="0">
                          <a:solidFill>
                            <a:schemeClr val="tx1"/>
                          </a:solidFill>
                          <a:latin typeface="Courier New" pitchFamily="49" charset="0"/>
                          <a:ea typeface="+mn-ea"/>
                          <a:cs typeface="Courier New" pitchFamily="49" charset="0"/>
                        </a:rPr>
                        <a:t>obj</a:t>
                      </a:r>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smtClean="0">
                          <a:solidFill>
                            <a:schemeClr val="tx1"/>
                          </a:solidFill>
                          <a:latin typeface="Courier New" pitchFamily="49" charset="0"/>
                          <a:ea typeface="+mn-ea"/>
                          <a:cs typeface="Courier New" pitchFamily="49" charset="0"/>
                        </a:rPr>
                        <a:t>&lt;&lt;/Type /Pages</a:t>
                      </a:r>
                    </a:p>
                    <a:p>
                      <a:r>
                        <a:rPr kumimoji="1" lang="en-US" sz="1200" b="1" i="0" u="none" strike="noStrike" kern="1200" dirty="0" smtClean="0">
                          <a:solidFill>
                            <a:schemeClr val="tx1"/>
                          </a:solidFill>
                          <a:latin typeface="Courier New" pitchFamily="49" charset="0"/>
                          <a:ea typeface="+mn-ea"/>
                          <a:cs typeface="Courier New" pitchFamily="49" charset="0"/>
                        </a:rPr>
                        <a:t>/Kids [3 0 R]</a:t>
                      </a:r>
                    </a:p>
                    <a:p>
                      <a:r>
                        <a:rPr kumimoji="1" lang="en-US" sz="1200" b="1" i="0" u="none" strike="noStrike" kern="1200" dirty="0" smtClean="0">
                          <a:solidFill>
                            <a:schemeClr val="tx1"/>
                          </a:solidFill>
                          <a:latin typeface="Courier New" pitchFamily="49" charset="0"/>
                          <a:ea typeface="+mn-ea"/>
                          <a:cs typeface="Courier New" pitchFamily="49" charset="0"/>
                        </a:rPr>
                        <a:t>/Count 1</a:t>
                      </a:r>
                    </a:p>
                    <a:p>
                      <a:r>
                        <a:rPr kumimoji="1" lang="en-US" sz="1200" b="1" i="0" u="none" strike="noStrike" kern="1200" dirty="0" smtClean="0">
                          <a:solidFill>
                            <a:schemeClr val="tx1"/>
                          </a:solidFill>
                          <a:latin typeface="Courier New" pitchFamily="49" charset="0"/>
                          <a:ea typeface="+mn-ea"/>
                          <a:cs typeface="Courier New" pitchFamily="49" charset="0"/>
                        </a:rPr>
                        <a:t>&gt;&gt;</a:t>
                      </a:r>
                    </a:p>
                    <a:p>
                      <a:r>
                        <a:rPr kumimoji="1" lang="en-US" sz="1200" b="1" i="0" u="none" strike="noStrike" kern="1200" dirty="0" err="1" smtClean="0">
                          <a:solidFill>
                            <a:schemeClr val="tx1"/>
                          </a:solidFill>
                          <a:latin typeface="Courier New" pitchFamily="49" charset="0"/>
                          <a:ea typeface="+mn-ea"/>
                          <a:cs typeface="Courier New" pitchFamily="49" charset="0"/>
                        </a:rPr>
                        <a:t>endobj</a:t>
                      </a:r>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smtClean="0">
                          <a:solidFill>
                            <a:schemeClr val="tx1"/>
                          </a:solidFill>
                          <a:latin typeface="Courier New" pitchFamily="49" charset="0"/>
                          <a:ea typeface="+mn-ea"/>
                          <a:cs typeface="Courier New" pitchFamily="49" charset="0"/>
                        </a:rPr>
                        <a:t>3 0 </a:t>
                      </a:r>
                      <a:r>
                        <a:rPr kumimoji="1" lang="en-US" sz="1200" b="1" i="0" u="none" strike="noStrike" kern="1200" dirty="0" err="1" smtClean="0">
                          <a:solidFill>
                            <a:schemeClr val="tx1"/>
                          </a:solidFill>
                          <a:latin typeface="Courier New" pitchFamily="49" charset="0"/>
                          <a:ea typeface="+mn-ea"/>
                          <a:cs typeface="Courier New" pitchFamily="49" charset="0"/>
                        </a:rPr>
                        <a:t>obj</a:t>
                      </a:r>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smtClean="0">
                          <a:solidFill>
                            <a:schemeClr val="tx1"/>
                          </a:solidFill>
                          <a:latin typeface="Courier New" pitchFamily="49" charset="0"/>
                          <a:ea typeface="+mn-ea"/>
                          <a:cs typeface="Courier New" pitchFamily="49" charset="0"/>
                        </a:rPr>
                        <a:t>&lt;&lt;/Type /Page</a:t>
                      </a:r>
                    </a:p>
                    <a:p>
                      <a:r>
                        <a:rPr kumimoji="1" lang="en-US" sz="1200" b="1" i="0" u="none" strike="noStrike" kern="1200" dirty="0" smtClean="0">
                          <a:solidFill>
                            <a:schemeClr val="tx1"/>
                          </a:solidFill>
                          <a:latin typeface="Courier New" pitchFamily="49" charset="0"/>
                          <a:ea typeface="+mn-ea"/>
                          <a:cs typeface="Courier New" pitchFamily="49" charset="0"/>
                        </a:rPr>
                        <a:t>/Parent 2 0 R</a:t>
                      </a:r>
                    </a:p>
                    <a:p>
                      <a:r>
                        <a:rPr kumimoji="1" lang="en-US" sz="1200" b="1" i="0" u="none" strike="noStrike" kern="1200" dirty="0" smtClean="0">
                          <a:solidFill>
                            <a:schemeClr val="tx1"/>
                          </a:solidFill>
                          <a:latin typeface="Courier New" pitchFamily="49" charset="0"/>
                          <a:ea typeface="+mn-ea"/>
                          <a:cs typeface="Courier New" pitchFamily="49" charset="0"/>
                        </a:rPr>
                        <a:t>/</a:t>
                      </a:r>
                      <a:r>
                        <a:rPr kumimoji="1" lang="en-US" sz="1200" b="1" i="0" u="none" strike="noStrike" kern="1200" dirty="0" err="1" smtClean="0">
                          <a:solidFill>
                            <a:schemeClr val="tx1"/>
                          </a:solidFill>
                          <a:latin typeface="Courier New" pitchFamily="49" charset="0"/>
                          <a:ea typeface="+mn-ea"/>
                          <a:cs typeface="Courier New" pitchFamily="49" charset="0"/>
                        </a:rPr>
                        <a:t>MediaBox</a:t>
                      </a:r>
                      <a:r>
                        <a:rPr kumimoji="1" lang="en-US" sz="1200" b="1" i="0" u="none" strike="noStrike" kern="1200" dirty="0" smtClean="0">
                          <a:solidFill>
                            <a:schemeClr val="tx1"/>
                          </a:solidFill>
                          <a:latin typeface="Courier New" pitchFamily="49" charset="0"/>
                          <a:ea typeface="+mn-ea"/>
                          <a:cs typeface="Courier New" pitchFamily="49" charset="0"/>
                        </a:rPr>
                        <a:t> [0 0 612 792 ]</a:t>
                      </a:r>
                    </a:p>
                    <a:p>
                      <a:r>
                        <a:rPr kumimoji="1" lang="en-US" sz="1200" b="1" i="0" u="none" strike="noStrike" kern="1200" dirty="0" smtClean="0">
                          <a:solidFill>
                            <a:schemeClr val="tx1"/>
                          </a:solidFill>
                          <a:latin typeface="Courier New" pitchFamily="49" charset="0"/>
                          <a:ea typeface="+mn-ea"/>
                          <a:cs typeface="Courier New" pitchFamily="49" charset="0"/>
                        </a:rPr>
                        <a:t>/Contents 4 0 R</a:t>
                      </a:r>
                    </a:p>
                    <a:p>
                      <a:r>
                        <a:rPr kumimoji="1" lang="en-US" sz="1200" b="1" i="0" u="none" strike="noStrike" kern="1200" dirty="0" smtClean="0">
                          <a:solidFill>
                            <a:schemeClr val="tx1"/>
                          </a:solidFill>
                          <a:latin typeface="Courier New" pitchFamily="49" charset="0"/>
                          <a:ea typeface="+mn-ea"/>
                          <a:cs typeface="Courier New" pitchFamily="49" charset="0"/>
                        </a:rPr>
                        <a:t>/Resources &lt;&lt;/</a:t>
                      </a:r>
                      <a:r>
                        <a:rPr kumimoji="1" lang="en-US" sz="1200" b="1" i="0" u="none" strike="noStrike" kern="1200" dirty="0" err="1" smtClean="0">
                          <a:solidFill>
                            <a:schemeClr val="tx1"/>
                          </a:solidFill>
                          <a:latin typeface="Courier New" pitchFamily="49" charset="0"/>
                          <a:ea typeface="+mn-ea"/>
                          <a:cs typeface="Courier New" pitchFamily="49" charset="0"/>
                        </a:rPr>
                        <a:t>ProcSet</a:t>
                      </a:r>
                      <a:r>
                        <a:rPr kumimoji="1" lang="en-US" sz="1200" b="1" i="0" u="none" strike="noStrike" kern="1200" dirty="0" smtClean="0">
                          <a:solidFill>
                            <a:schemeClr val="tx1"/>
                          </a:solidFill>
                          <a:latin typeface="Courier New" pitchFamily="49" charset="0"/>
                          <a:ea typeface="+mn-ea"/>
                          <a:cs typeface="Courier New" pitchFamily="49" charset="0"/>
                        </a:rPr>
                        <a:t> 5 0 R &gt;&gt;</a:t>
                      </a:r>
                    </a:p>
                    <a:p>
                      <a:r>
                        <a:rPr kumimoji="1" lang="en-US" sz="1200" b="1" i="0" u="none" strike="noStrike" kern="1200" dirty="0" smtClean="0">
                          <a:solidFill>
                            <a:schemeClr val="tx1"/>
                          </a:solidFill>
                          <a:latin typeface="Courier New" pitchFamily="49" charset="0"/>
                          <a:ea typeface="+mn-ea"/>
                          <a:cs typeface="Courier New" pitchFamily="49" charset="0"/>
                        </a:rPr>
                        <a:t>&gt;&gt;</a:t>
                      </a:r>
                    </a:p>
                    <a:p>
                      <a:r>
                        <a:rPr kumimoji="1" lang="en-US" sz="1200" b="1" i="0" u="none" strike="noStrike" kern="1200" dirty="0" err="1" smtClean="0">
                          <a:solidFill>
                            <a:schemeClr val="tx1"/>
                          </a:solidFill>
                          <a:latin typeface="Courier New" pitchFamily="49" charset="0"/>
                          <a:ea typeface="+mn-ea"/>
                          <a:cs typeface="Courier New" pitchFamily="49" charset="0"/>
                        </a:rPr>
                        <a:t>endobj</a:t>
                      </a:r>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smtClean="0">
                          <a:solidFill>
                            <a:schemeClr val="tx1"/>
                          </a:solidFill>
                          <a:latin typeface="Courier New" pitchFamily="49" charset="0"/>
                          <a:ea typeface="+mn-ea"/>
                          <a:cs typeface="Courier New" pitchFamily="49" charset="0"/>
                        </a:rPr>
                        <a:t>4 0 </a:t>
                      </a:r>
                      <a:r>
                        <a:rPr kumimoji="1" lang="en-US" sz="1200" b="1" i="0" u="none" strike="noStrike" kern="1200" dirty="0" err="1" smtClean="0">
                          <a:solidFill>
                            <a:schemeClr val="tx1"/>
                          </a:solidFill>
                          <a:latin typeface="Courier New" pitchFamily="49" charset="0"/>
                          <a:ea typeface="+mn-ea"/>
                          <a:cs typeface="Courier New" pitchFamily="49" charset="0"/>
                        </a:rPr>
                        <a:t>obj</a:t>
                      </a:r>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smtClean="0">
                          <a:solidFill>
                            <a:schemeClr val="tx1"/>
                          </a:solidFill>
                          <a:latin typeface="Courier New" pitchFamily="49" charset="0"/>
                          <a:ea typeface="+mn-ea"/>
                          <a:cs typeface="Courier New" pitchFamily="49" charset="0"/>
                        </a:rPr>
                        <a:t>&lt;&lt;/Length 0 &gt;&gt;</a:t>
                      </a:r>
                    </a:p>
                    <a:p>
                      <a:r>
                        <a:rPr kumimoji="1" lang="en-US" sz="1200" b="1" i="0" u="none" strike="noStrike" kern="1200" dirty="0" smtClean="0">
                          <a:solidFill>
                            <a:schemeClr val="tx1"/>
                          </a:solidFill>
                          <a:latin typeface="Courier New" pitchFamily="49" charset="0"/>
                          <a:ea typeface="+mn-ea"/>
                          <a:cs typeface="Courier New" pitchFamily="49" charset="0"/>
                        </a:rPr>
                        <a:t>stream</a:t>
                      </a:r>
                    </a:p>
                    <a:p>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err="1" smtClean="0">
                          <a:solidFill>
                            <a:schemeClr val="tx1"/>
                          </a:solidFill>
                          <a:latin typeface="Courier New" pitchFamily="49" charset="0"/>
                          <a:ea typeface="+mn-ea"/>
                          <a:cs typeface="Courier New" pitchFamily="49" charset="0"/>
                        </a:rPr>
                        <a:t>endstream</a:t>
                      </a:r>
                      <a:endParaRPr kumimoji="1" lang="en-US" sz="1200" b="1" i="0" u="none" strike="noStrike" kern="1200" dirty="0" smtClean="0">
                        <a:solidFill>
                          <a:schemeClr val="tx1"/>
                        </a:solidFill>
                        <a:latin typeface="Courier New" pitchFamily="49" charset="0"/>
                        <a:ea typeface="+mn-ea"/>
                        <a:cs typeface="Courier New" pitchFamily="49" charset="0"/>
                      </a:endParaRPr>
                    </a:p>
                    <a:p>
                      <a:r>
                        <a:rPr kumimoji="1" lang="en-US" sz="1200" b="1" i="0" u="none" strike="noStrike" kern="1200" dirty="0" err="1" smtClean="0">
                          <a:solidFill>
                            <a:schemeClr val="tx1"/>
                          </a:solidFill>
                          <a:latin typeface="Courier New" pitchFamily="49" charset="0"/>
                          <a:ea typeface="+mn-ea"/>
                          <a:cs typeface="Courier New" pitchFamily="49" charset="0"/>
                        </a:rPr>
                        <a:t>endobj</a:t>
                      </a:r>
                      <a:endParaRPr kumimoji="1" lang="en-US" sz="1200" b="1" i="0" u="none" strike="noStrike" kern="1200" dirty="0" smtClean="0">
                        <a:solidFill>
                          <a:schemeClr val="tx1"/>
                        </a:solidFill>
                        <a:latin typeface="Courier New" pitchFamily="49" charset="0"/>
                        <a:ea typeface="+mn-ea"/>
                        <a:cs typeface="Courier New"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4" name="コンテンツ プレースホルダ 13"/>
          <p:cNvGraphicFramePr>
            <a:graphicFrameLocks noGrp="1"/>
          </p:cNvGraphicFramePr>
          <p:nvPr>
            <p:ph sz="half" idx="2"/>
          </p:nvPr>
        </p:nvGraphicFramePr>
        <p:xfrm>
          <a:off x="4648200" y="1052513"/>
          <a:ext cx="4038600" cy="3749040"/>
        </p:xfrm>
        <a:graphic>
          <a:graphicData uri="http://schemas.openxmlformats.org/drawingml/2006/table">
            <a:tbl>
              <a:tblPr firstRow="1" bandRow="1">
                <a:tableStyleId>{5C22544A-7EE6-4342-B048-85BDC9FD1C3A}</a:tableStyleId>
              </a:tblPr>
              <a:tblGrid>
                <a:gridCol w="4038600"/>
              </a:tblGrid>
              <a:tr h="370840">
                <a:tc>
                  <a:txBody>
                    <a:bodyPr/>
                    <a:lstStyle/>
                    <a:p>
                      <a:r>
                        <a:rPr lang="en-US" sz="1200" kern="1200" dirty="0" smtClean="0">
                          <a:solidFill>
                            <a:schemeClr val="tx1"/>
                          </a:solidFill>
                          <a:latin typeface="Courier New" pitchFamily="49" charset="0"/>
                          <a:cs typeface="Courier New" pitchFamily="49" charset="0"/>
                        </a:rPr>
                        <a:t>5 0 </a:t>
                      </a:r>
                      <a:r>
                        <a:rPr lang="en-US" sz="1200" kern="1200" dirty="0" err="1" smtClean="0">
                          <a:solidFill>
                            <a:schemeClr val="tx1"/>
                          </a:solidFill>
                          <a:latin typeface="Courier New" pitchFamily="49" charset="0"/>
                          <a:cs typeface="Courier New" pitchFamily="49" charset="0"/>
                        </a:rPr>
                        <a:t>obj</a:t>
                      </a:r>
                      <a:endParaRPr lang="en-US" sz="1200" kern="1200" dirty="0" smtClean="0">
                        <a:solidFill>
                          <a:schemeClr val="tx1"/>
                        </a:solidFill>
                        <a:latin typeface="Courier New" pitchFamily="49" charset="0"/>
                        <a:cs typeface="Courier New" pitchFamily="49" charset="0"/>
                      </a:endParaRPr>
                    </a:p>
                    <a:p>
                      <a:r>
                        <a:rPr lang="en-US" sz="1200" kern="1200" dirty="0" smtClean="0">
                          <a:solidFill>
                            <a:schemeClr val="tx1"/>
                          </a:solidFill>
                          <a:latin typeface="Courier New" pitchFamily="49" charset="0"/>
                          <a:cs typeface="Courier New" pitchFamily="49" charset="0"/>
                        </a:rPr>
                        <a:t>[/PDF ]</a:t>
                      </a:r>
                    </a:p>
                    <a:p>
                      <a:r>
                        <a:rPr lang="en-US" sz="1200" kern="1200" dirty="0" err="1" smtClean="0">
                          <a:solidFill>
                            <a:schemeClr val="tx1"/>
                          </a:solidFill>
                          <a:latin typeface="Courier New" pitchFamily="49" charset="0"/>
                          <a:cs typeface="Courier New" pitchFamily="49" charset="0"/>
                        </a:rPr>
                        <a:t>endobj</a:t>
                      </a:r>
                      <a:endParaRPr lang="en-US" sz="1200" kern="1200" dirty="0" smtClean="0">
                        <a:solidFill>
                          <a:schemeClr val="tx1"/>
                        </a:solidFill>
                        <a:latin typeface="Courier New" pitchFamily="49" charset="0"/>
                        <a:cs typeface="Courier New" pitchFamily="49" charset="0"/>
                      </a:endParaRPr>
                    </a:p>
                    <a:p>
                      <a:r>
                        <a:rPr lang="en-US" sz="1200" kern="1200" dirty="0" err="1" smtClean="0">
                          <a:solidFill>
                            <a:schemeClr val="tx1"/>
                          </a:solidFill>
                          <a:latin typeface="Courier New" pitchFamily="49" charset="0"/>
                          <a:cs typeface="Courier New" pitchFamily="49" charset="0"/>
                        </a:rPr>
                        <a:t>xref</a:t>
                      </a:r>
                      <a:endParaRPr lang="en-US" sz="1200" kern="1200" dirty="0" smtClean="0">
                        <a:solidFill>
                          <a:schemeClr val="tx1"/>
                        </a:solidFill>
                        <a:latin typeface="Courier New" pitchFamily="49" charset="0"/>
                        <a:cs typeface="Courier New" pitchFamily="49" charset="0"/>
                      </a:endParaRPr>
                    </a:p>
                    <a:p>
                      <a:r>
                        <a:rPr lang="en-US" sz="1200" kern="1200" dirty="0" smtClean="0">
                          <a:solidFill>
                            <a:schemeClr val="tx1"/>
                          </a:solidFill>
                          <a:latin typeface="Courier New" pitchFamily="49" charset="0"/>
                          <a:cs typeface="Courier New" pitchFamily="49" charset="0"/>
                        </a:rPr>
                        <a:t>0 6</a:t>
                      </a:r>
                    </a:p>
                    <a:p>
                      <a:r>
                        <a:rPr lang="en-US" sz="1200" kern="1200" dirty="0" smtClean="0">
                          <a:solidFill>
                            <a:schemeClr val="tx1"/>
                          </a:solidFill>
                          <a:latin typeface="Courier New" pitchFamily="49" charset="0"/>
                          <a:cs typeface="Courier New" pitchFamily="49" charset="0"/>
                        </a:rPr>
                        <a:t>0000000000 65535 f</a:t>
                      </a:r>
                    </a:p>
                    <a:p>
                      <a:r>
                        <a:rPr lang="en-US" sz="1200" kern="1200" dirty="0" smtClean="0">
                          <a:solidFill>
                            <a:schemeClr val="tx1"/>
                          </a:solidFill>
                          <a:latin typeface="Courier New" pitchFamily="49" charset="0"/>
                          <a:cs typeface="Courier New" pitchFamily="49" charset="0"/>
                        </a:rPr>
                        <a:t>0000000010 00000 n</a:t>
                      </a:r>
                    </a:p>
                    <a:p>
                      <a:r>
                        <a:rPr lang="en-US" sz="1200" kern="1200" dirty="0" smtClean="0">
                          <a:solidFill>
                            <a:schemeClr val="tx1"/>
                          </a:solidFill>
                          <a:latin typeface="Courier New" pitchFamily="49" charset="0"/>
                          <a:cs typeface="Courier New" pitchFamily="49" charset="0"/>
                        </a:rPr>
                        <a:t>0000000063 00000 n</a:t>
                      </a:r>
                    </a:p>
                    <a:p>
                      <a:r>
                        <a:rPr lang="en-US" sz="1200" kern="1200" dirty="0" smtClean="0">
                          <a:solidFill>
                            <a:schemeClr val="tx1"/>
                          </a:solidFill>
                          <a:latin typeface="Courier New" pitchFamily="49" charset="0"/>
                          <a:cs typeface="Courier New" pitchFamily="49" charset="0"/>
                        </a:rPr>
                        <a:t>0000000125 00000 n</a:t>
                      </a:r>
                    </a:p>
                    <a:p>
                      <a:r>
                        <a:rPr lang="en-US" sz="1200" kern="1200" dirty="0" smtClean="0">
                          <a:solidFill>
                            <a:schemeClr val="tx1"/>
                          </a:solidFill>
                          <a:latin typeface="Courier New" pitchFamily="49" charset="0"/>
                          <a:cs typeface="Courier New" pitchFamily="49" charset="0"/>
                        </a:rPr>
                        <a:t>0000000251 00000 n</a:t>
                      </a:r>
                    </a:p>
                    <a:p>
                      <a:r>
                        <a:rPr lang="en-US" sz="1200" kern="1200" dirty="0" smtClean="0">
                          <a:solidFill>
                            <a:schemeClr val="tx1"/>
                          </a:solidFill>
                          <a:latin typeface="Courier New" pitchFamily="49" charset="0"/>
                          <a:cs typeface="Courier New" pitchFamily="49" charset="0"/>
                        </a:rPr>
                        <a:t>0000000305 00000 n</a:t>
                      </a:r>
                    </a:p>
                    <a:p>
                      <a:r>
                        <a:rPr lang="en-US" sz="1200" kern="1200" dirty="0" smtClean="0">
                          <a:solidFill>
                            <a:schemeClr val="tx1"/>
                          </a:solidFill>
                          <a:latin typeface="Courier New" pitchFamily="49" charset="0"/>
                          <a:cs typeface="Courier New" pitchFamily="49" charset="0"/>
                        </a:rPr>
                        <a:t>trailer</a:t>
                      </a:r>
                    </a:p>
                    <a:p>
                      <a:r>
                        <a:rPr lang="en-US" sz="1200" kern="1200" dirty="0" smtClean="0">
                          <a:solidFill>
                            <a:schemeClr val="tx1"/>
                          </a:solidFill>
                          <a:latin typeface="Courier New" pitchFamily="49" charset="0"/>
                          <a:cs typeface="Courier New" pitchFamily="49" charset="0"/>
                        </a:rPr>
                        <a:t>&lt;&lt; /Size 6</a:t>
                      </a:r>
                    </a:p>
                    <a:p>
                      <a:r>
                        <a:rPr lang="en-US" sz="1200" kern="1200" dirty="0" smtClean="0">
                          <a:solidFill>
                            <a:schemeClr val="tx1"/>
                          </a:solidFill>
                          <a:latin typeface="Courier New" pitchFamily="49" charset="0"/>
                          <a:cs typeface="Courier New" pitchFamily="49" charset="0"/>
                        </a:rPr>
                        <a:t>/Root 1 0 R</a:t>
                      </a:r>
                    </a:p>
                    <a:p>
                      <a:r>
                        <a:rPr lang="en-US" sz="1200" kern="1200" dirty="0" smtClean="0">
                          <a:solidFill>
                            <a:schemeClr val="tx1"/>
                          </a:solidFill>
                          <a:latin typeface="Courier New" pitchFamily="49" charset="0"/>
                          <a:cs typeface="Courier New" pitchFamily="49" charset="0"/>
                        </a:rPr>
                        <a:t>&gt;&gt;</a:t>
                      </a:r>
                    </a:p>
                    <a:p>
                      <a:r>
                        <a:rPr lang="en-US" sz="1200" kern="1200" dirty="0" err="1" smtClean="0">
                          <a:solidFill>
                            <a:schemeClr val="tx1"/>
                          </a:solidFill>
                          <a:latin typeface="Courier New" pitchFamily="49" charset="0"/>
                          <a:cs typeface="Courier New" pitchFamily="49" charset="0"/>
                        </a:rPr>
                        <a:t>startxref</a:t>
                      </a:r>
                      <a:endParaRPr lang="en-US" sz="1200" kern="1200" dirty="0" smtClean="0">
                        <a:solidFill>
                          <a:schemeClr val="tx1"/>
                        </a:solidFill>
                        <a:latin typeface="Courier New" pitchFamily="49" charset="0"/>
                        <a:cs typeface="Courier New" pitchFamily="49" charset="0"/>
                      </a:endParaRPr>
                    </a:p>
                    <a:p>
                      <a:r>
                        <a:rPr lang="en-US" sz="1200" kern="1200" dirty="0" smtClean="0">
                          <a:solidFill>
                            <a:schemeClr val="tx1"/>
                          </a:solidFill>
                          <a:latin typeface="Courier New" pitchFamily="49" charset="0"/>
                          <a:cs typeface="Courier New" pitchFamily="49" charset="0"/>
                        </a:rPr>
                        <a:t>331</a:t>
                      </a:r>
                    </a:p>
                    <a:p>
                      <a:r>
                        <a:rPr lang="en-US" sz="1200" kern="1200" dirty="0" smtClean="0">
                          <a:solidFill>
                            <a:schemeClr val="tx1"/>
                          </a:solidFill>
                          <a:latin typeface="Courier New" pitchFamily="49" charset="0"/>
                          <a:cs typeface="Courier New" pitchFamily="49" charset="0"/>
                        </a:rPr>
                        <a:t>%%EOF</a:t>
                      </a:r>
                      <a:endParaRPr lang="ja-JP" altLang="en-US" sz="1200" dirty="0" smtClean="0">
                        <a:solidFill>
                          <a:schemeClr val="tx1"/>
                        </a:solidFill>
                        <a:latin typeface="Courier New" pitchFamily="49" charset="0"/>
                        <a:cs typeface="Courier New" pitchFamily="49" charset="0"/>
                      </a:endParaRPr>
                    </a:p>
                    <a:p>
                      <a:endParaRPr kumimoji="1" lang="ja-JP" altLang="en-US" sz="1200" dirty="0" smtClean="0">
                        <a:solidFill>
                          <a:schemeClr val="tx1"/>
                        </a:solidFill>
                        <a:latin typeface="Courier New" pitchFamily="49" charset="0"/>
                        <a:cs typeface="Courier New" pitchFamily="49" charset="0"/>
                      </a:endParaRPr>
                    </a:p>
                    <a:p>
                      <a:endParaRPr kumimoji="1" lang="ja-JP" altLang="en-US" sz="1200" dirty="0">
                        <a:solidFill>
                          <a:schemeClr val="tx1"/>
                        </a:solidFill>
                        <a:latin typeface="Courier New" pitchFamily="49" charset="0"/>
                        <a:cs typeface="Courier New"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5" name="角丸四角形 14"/>
          <p:cNvSpPr/>
          <p:nvPr/>
        </p:nvSpPr>
        <p:spPr>
          <a:xfrm>
            <a:off x="4643438" y="4857760"/>
            <a:ext cx="4000528" cy="1000132"/>
          </a:xfrm>
          <a:prstGeom prst="roundRect">
            <a:avLst/>
          </a:prstGeom>
          <a:solidFill>
            <a:srgbClr val="FFFFFF">
              <a:alpha val="3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t"/>
            <a:r>
              <a:rPr lang="ja-JP" altLang="en-US" sz="1400" dirty="0" smtClean="0">
                <a:solidFill>
                  <a:schemeClr val="tx1"/>
                </a:solidFill>
              </a:rPr>
              <a:t>まっさらな「</a:t>
            </a:r>
            <a:r>
              <a:rPr lang="en-US" altLang="ja-JP" sz="1400" dirty="0" smtClean="0">
                <a:solidFill>
                  <a:schemeClr val="tx1"/>
                </a:solidFill>
              </a:rPr>
              <a:t>A4</a:t>
            </a:r>
            <a:r>
              <a:rPr lang="ja-JP" altLang="en-US" sz="1400" dirty="0" smtClean="0">
                <a:solidFill>
                  <a:schemeClr val="tx1"/>
                </a:solidFill>
              </a:rPr>
              <a:t>白紙１ページ」の</a:t>
            </a:r>
            <a:r>
              <a:rPr lang="en-US" altLang="ja-JP" sz="1400" dirty="0" smtClean="0">
                <a:solidFill>
                  <a:schemeClr val="tx1"/>
                </a:solidFill>
              </a:rPr>
              <a:t>PDF</a:t>
            </a:r>
            <a:r>
              <a:rPr lang="ja-JP" altLang="en-US" sz="1400" dirty="0" smtClean="0">
                <a:solidFill>
                  <a:schemeClr val="tx1"/>
                </a:solidFill>
              </a:rPr>
              <a:t>です。</a:t>
            </a:r>
            <a:r>
              <a:rPr lang="en-US" altLang="ja-JP" sz="1400" dirty="0" smtClean="0">
                <a:solidFill>
                  <a:schemeClr val="tx1"/>
                </a:solidFill>
              </a:rPr>
              <a:t/>
            </a:r>
            <a:br>
              <a:rPr lang="en-US" altLang="ja-JP" sz="1400" dirty="0" smtClean="0">
                <a:solidFill>
                  <a:schemeClr val="tx1"/>
                </a:solidFill>
              </a:rPr>
            </a:br>
            <a:r>
              <a:rPr lang="ja-JP" altLang="en-US" sz="1400" dirty="0" smtClean="0">
                <a:solidFill>
                  <a:schemeClr val="tx1"/>
                </a:solidFill>
              </a:rPr>
              <a:t>まだ小さくできるはずです！</a:t>
            </a:r>
            <a:endParaRPr kumimoji="1" lang="ja-JP" altLang="en-US" sz="1400" dirty="0">
              <a:solidFill>
                <a:schemeClr val="tx1"/>
              </a:solidFill>
            </a:endParaRPr>
          </a:p>
        </p:txBody>
      </p:sp>
      <p:sp>
        <p:nvSpPr>
          <p:cNvPr id="16" name="正方形/長方形 15"/>
          <p:cNvSpPr/>
          <p:nvPr/>
        </p:nvSpPr>
        <p:spPr>
          <a:xfrm>
            <a:off x="428596" y="1071546"/>
            <a:ext cx="3714776" cy="21431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28596" y="1285860"/>
            <a:ext cx="3714776" cy="4643470"/>
          </a:xfrm>
          <a:prstGeom prst="rect">
            <a:avLst/>
          </a:prstGeom>
          <a:noFill/>
          <a:ln w="57150">
            <a:solidFill>
              <a:srgbClr val="0000F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4643438" y="1071546"/>
            <a:ext cx="3714776" cy="571504"/>
          </a:xfrm>
          <a:prstGeom prst="rect">
            <a:avLst/>
          </a:prstGeom>
          <a:noFill/>
          <a:ln w="57150">
            <a:solidFill>
              <a:srgbClr val="0000F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4643438" y="1643050"/>
            <a:ext cx="3714776" cy="1500198"/>
          </a:xfrm>
          <a:prstGeom prst="rect">
            <a:avLst/>
          </a:prstGeom>
          <a:noFill/>
          <a:ln>
            <a:solidFill>
              <a:srgbClr val="00602B"/>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643438" y="3143248"/>
            <a:ext cx="3714776" cy="1285884"/>
          </a:xfrm>
          <a:prstGeom prst="rect">
            <a:avLst/>
          </a:prstGeom>
          <a:noFill/>
          <a:ln>
            <a:solidFill>
              <a:srgbClr val="7030A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00034" y="1285860"/>
            <a:ext cx="3429024" cy="928694"/>
          </a:xfrm>
          <a:prstGeom prst="rect">
            <a:avLst/>
          </a:prstGeom>
          <a:noFill/>
          <a:ln w="31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500034" y="2214554"/>
            <a:ext cx="3429024" cy="1071570"/>
          </a:xfrm>
          <a:prstGeom prst="rect">
            <a:avLst/>
          </a:prstGeom>
          <a:noFill/>
          <a:ln w="31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500034" y="3286124"/>
            <a:ext cx="3429024" cy="1500198"/>
          </a:xfrm>
          <a:prstGeom prst="rect">
            <a:avLst/>
          </a:prstGeom>
          <a:noFill/>
          <a:ln w="31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4714876" y="1071546"/>
            <a:ext cx="3429024" cy="571504"/>
          </a:xfrm>
          <a:prstGeom prst="rect">
            <a:avLst/>
          </a:prstGeom>
          <a:noFill/>
          <a:ln w="31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500034" y="4786322"/>
            <a:ext cx="3429024" cy="1071570"/>
          </a:xfrm>
          <a:prstGeom prst="rect">
            <a:avLst/>
          </a:prstGeom>
          <a:noFill/>
          <a:ln w="31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3000364" y="1000108"/>
            <a:ext cx="1000132" cy="42862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b="1" dirty="0" smtClean="0"/>
              <a:t>ヘッダ</a:t>
            </a:r>
            <a:endParaRPr lang="ja-JP" altLang="en-US" sz="1400" b="1" dirty="0"/>
          </a:p>
        </p:txBody>
      </p:sp>
      <p:sp>
        <p:nvSpPr>
          <p:cNvPr id="27" name="角丸四角形 26"/>
          <p:cNvSpPr/>
          <p:nvPr/>
        </p:nvSpPr>
        <p:spPr>
          <a:xfrm>
            <a:off x="3000364" y="1571612"/>
            <a:ext cx="1000132" cy="42862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b="1" dirty="0" smtClean="0"/>
              <a:t>ボディ</a:t>
            </a:r>
            <a:endParaRPr lang="ja-JP" altLang="en-US" sz="1400" b="1" dirty="0"/>
          </a:p>
        </p:txBody>
      </p:sp>
      <p:sp>
        <p:nvSpPr>
          <p:cNvPr id="28" name="角丸四角形 27"/>
          <p:cNvSpPr/>
          <p:nvPr/>
        </p:nvSpPr>
        <p:spPr>
          <a:xfrm>
            <a:off x="7000892" y="1643050"/>
            <a:ext cx="1285884" cy="42862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b="1" dirty="0" smtClean="0"/>
              <a:t>相互参照表</a:t>
            </a:r>
            <a:endParaRPr lang="ja-JP" altLang="en-US" sz="1400" b="1" dirty="0"/>
          </a:p>
        </p:txBody>
      </p:sp>
      <p:sp>
        <p:nvSpPr>
          <p:cNvPr id="29" name="角丸四角形 28"/>
          <p:cNvSpPr/>
          <p:nvPr/>
        </p:nvSpPr>
        <p:spPr>
          <a:xfrm>
            <a:off x="7000892" y="3214686"/>
            <a:ext cx="1285884" cy="42862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b="1" dirty="0" smtClean="0"/>
              <a:t>トレーラ</a:t>
            </a:r>
            <a:endParaRPr lang="ja-JP" altLang="en-US" sz="1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PDF</a:t>
            </a:r>
            <a:r>
              <a:rPr kumimoji="1" lang="ja-JP" altLang="en-US" dirty="0" smtClean="0"/>
              <a:t>の文法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文字</a:t>
            </a:r>
            <a:endParaRPr lang="en-US" altLang="ja-JP" dirty="0" smtClean="0"/>
          </a:p>
          <a:p>
            <a:pPr lvl="1"/>
            <a:r>
              <a:rPr kumimoji="1" lang="ja-JP" altLang="en-US" dirty="0" smtClean="0"/>
              <a:t>通常文字（下記以外）</a:t>
            </a:r>
            <a:endParaRPr kumimoji="1" lang="en-US" altLang="ja-JP" dirty="0" smtClean="0"/>
          </a:p>
          <a:p>
            <a:pPr lvl="1"/>
            <a:r>
              <a:rPr lang="ja-JP" altLang="en-US" dirty="0" smtClean="0"/>
              <a:t>区切り文字</a:t>
            </a:r>
            <a:r>
              <a:rPr lang="en-US" altLang="ja-JP" dirty="0" smtClean="0"/>
              <a:t> (,),&lt;,&gt;,[,],{,},/,%</a:t>
            </a:r>
          </a:p>
          <a:p>
            <a:pPr lvl="1"/>
            <a:r>
              <a:rPr kumimoji="1" lang="ja-JP" altLang="en-US" dirty="0" smtClean="0"/>
              <a:t>空白文字（連続していても</a:t>
            </a:r>
            <a:r>
              <a:rPr kumimoji="1" lang="en-US" altLang="ja-JP" dirty="0" smtClean="0"/>
              <a:t>1</a:t>
            </a:r>
            <a:r>
              <a:rPr kumimoji="1" lang="ja-JP" altLang="en-US" dirty="0" smtClean="0"/>
              <a:t>つとして扱われる）</a:t>
            </a:r>
            <a:r>
              <a:rPr kumimoji="1" lang="en-US" altLang="ja-JP" dirty="0" smtClean="0"/>
              <a:t/>
            </a:r>
            <a:br>
              <a:rPr kumimoji="1" lang="en-US" altLang="ja-JP" dirty="0" smtClean="0"/>
            </a:br>
            <a:r>
              <a:rPr lang="en-US" altLang="ja-JP" dirty="0" smtClean="0"/>
              <a:t>0x00 (NULL),0x09,(TAB) 0x0A (LF),0x0D(CR), 0x20(SPACE)….</a:t>
            </a:r>
            <a:endParaRPr kumimoji="1" lang="en-US" altLang="ja-JP" dirty="0" smtClean="0"/>
          </a:p>
          <a:p>
            <a:r>
              <a:rPr lang="ja-JP" altLang="en-US" dirty="0" smtClean="0"/>
              <a:t>コメント　</a:t>
            </a:r>
            <a:r>
              <a:rPr lang="en-US" altLang="ja-JP" dirty="0" smtClean="0"/>
              <a:t>% </a:t>
            </a:r>
            <a:r>
              <a:rPr lang="ja-JP" altLang="en-US" dirty="0" smtClean="0"/>
              <a:t>から行末まで</a:t>
            </a:r>
            <a:endParaRPr lang="en-US" altLang="ja-JP" dirty="0" smtClean="0"/>
          </a:p>
          <a:p>
            <a:pPr lvl="1"/>
            <a:r>
              <a:rPr lang="ja-JP" altLang="en-US" dirty="0" smtClean="0"/>
              <a:t>ヘッダ</a:t>
            </a:r>
            <a:r>
              <a:rPr lang="en-US" kern="1200" dirty="0" smtClean="0"/>
              <a:t>%PDF-1.4</a:t>
            </a:r>
            <a:r>
              <a:rPr lang="ja-JP" altLang="en-US" kern="1200" dirty="0" smtClean="0"/>
              <a:t>と</a:t>
            </a:r>
            <a:r>
              <a:rPr lang="en-US" kern="1200" dirty="0" smtClean="0"/>
              <a:t>%%EOF</a:t>
            </a:r>
            <a:r>
              <a:rPr lang="ja-JP" altLang="en-US" kern="1200" dirty="0" smtClean="0"/>
              <a:t>以外意味はない。</a:t>
            </a:r>
            <a:endParaRPr lang="ja-JP" altLang="en-US" dirty="0" smtClean="0"/>
          </a:p>
          <a:p>
            <a:pPr lvl="1"/>
            <a:endParaRPr lang="en-US" kern="1200" dirty="0" smtClean="0"/>
          </a:p>
          <a:p>
            <a:pPr lvl="1"/>
            <a:endParaRPr lang="en-US" altLang="ja-JP" dirty="0" smtClean="0"/>
          </a:p>
          <a:p>
            <a:endParaRPr lang="en-US" altLang="ja-JP" dirty="0" smtClean="0"/>
          </a:p>
          <a:p>
            <a:endParaRPr kumimoji="1" lang="ja-JP" alt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スライドマスタT18">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紅梅匂">
      <a:fillStyleLst>
        <a:solidFill>
          <a:schemeClr val="phClr">
            <a:tint val="100000"/>
          </a:schemeClr>
        </a:solidFill>
        <a:gradFill>
          <a:gsLst>
            <a:gs pos="0">
              <a:schemeClr val="phClr">
                <a:sat val="44000"/>
                <a:lum val="55000"/>
              </a:schemeClr>
            </a:gs>
            <a:gs pos="100000">
              <a:schemeClr val="phClr">
                <a:sat val="96000"/>
                <a:lum val="76000"/>
              </a:schemeClr>
            </a:gs>
          </a:gsLst>
          <a:lin ang="18900000" scaled="1"/>
        </a:gradFill>
        <a:blipFill>
          <a:blip xmlns:r="http://schemas.openxmlformats.org/officeDocument/2006/relationships" r:embed="rId1">
            <a:duotone>
              <a:srgbClr val="000000"/>
              <a:schemeClr val="phClr">
                <a:tint val="100000"/>
              </a:schemeClr>
            </a:duotone>
          </a:blip>
        </a:blipFill>
      </a:fillStyleLst>
      <a:lnStyleLst>
        <a:ln w="16350" cap="flat" cmpd="sng" algn="ctr">
          <a:solidFill>
            <a:schemeClr val="phClr">
              <a:alpha val="100000"/>
            </a:schemeClr>
          </a:solidFill>
          <a:prstDash val="solid"/>
        </a:ln>
        <a:ln w="32700" cap="flat" cmpd="sng" algn="ctr">
          <a:solidFill>
            <a:schemeClr val="phClr">
              <a:alpha val="100000"/>
            </a:schemeClr>
          </a:solidFill>
          <a:prstDash val="solid"/>
        </a:ln>
        <a:ln w="57150" cap="flat" cmpd="sng" algn="ctr">
          <a:solidFill>
            <a:schemeClr val="phClr">
              <a:alpha val="100000"/>
            </a:schemeClr>
          </a:solidFill>
          <a:prstDash val="solid"/>
        </a:ln>
      </a:lnStyleLst>
      <a:effectStyleLst>
        <a:effectStyle>
          <a:effectLst>
            <a:outerShdw blurRad="50800" dist="50800" dir="5400000" algn="tl">
              <a:srgbClr val="000000">
                <a:alpha val="65000"/>
              </a:srgbClr>
            </a:outerShdw>
            <a:softEdge rad="12700"/>
          </a:effectLst>
        </a:effectStyle>
        <a:effectStyle>
          <a:effectLst>
            <a:outerShdw blurRad="50800" dist="50800" dir="5400000" algn="tl">
              <a:srgbClr val="000000">
                <a:alpha val="65000"/>
              </a:srgbClr>
            </a:outerShdw>
            <a:softEdge rad="12700"/>
          </a:effectLst>
          <a:scene3d>
            <a:camera prst="orthographicFront"/>
            <a:lightRig rig="twoPt" dir="t">
              <a:rot lat="0" lon="0" rev="5700000"/>
            </a:lightRig>
          </a:scene3d>
          <a:sp3d>
            <a:contourClr>
              <a:schemeClr val="phClr"/>
            </a:contourClr>
          </a:sp3d>
        </a:effectStyle>
        <a:effectStyle>
          <a:effectLst>
            <a:outerShdw blurRad="50800" dist="50800" dir="5400000" algn="tl">
              <a:srgbClr val="000000">
                <a:alpha val="65000"/>
              </a:srgbClr>
            </a:outerShdw>
            <a:softEdge rad="12700"/>
          </a:effectLst>
          <a:scene3d>
            <a:camera prst="orthographicFront"/>
            <a:lightRig rig="twoPt" dir="t">
              <a:rot lat="0" lon="0" rev="5700000"/>
            </a:lightRig>
          </a:scene3d>
          <a:sp3d>
            <a:bevelT w="127000" h="25400" prst="relaxedInset"/>
            <a:bevelB w="127000" h="254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スライドマスタT18</Template>
  <TotalTime>1191</TotalTime>
  <Words>2735</Words>
  <Application>Microsoft Office PowerPoint</Application>
  <PresentationFormat>画面に合わせる (4:3)</PresentationFormat>
  <Paragraphs>728</Paragraphs>
  <Slides>30</Slides>
  <Notes>30</Notes>
  <HiddenSlides>0</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スライドマスタT18</vt:lpstr>
      <vt:lpstr>PDFを自分で 作ってみよう～♪</vt:lpstr>
      <vt:lpstr>アジェンダ</vt:lpstr>
      <vt:lpstr>ＰＤＦとは何か&lt;そんなのみんな知ってるだろうけど…</vt:lpstr>
      <vt:lpstr>ＰＤＦの作成方法（ http://ja.wikipedia.org/wiki/PDFの方が詳しいｗ）</vt:lpstr>
      <vt:lpstr>PDFの仕様は公開されているので…</vt:lpstr>
      <vt:lpstr>PDFのファイル構造</vt:lpstr>
      <vt:lpstr>PDFのファイル構造</vt:lpstr>
      <vt:lpstr>最小限のPDFファイルのサンプル</vt:lpstr>
      <vt:lpstr>PDFの文法</vt:lpstr>
      <vt:lpstr>PDFの要素</vt:lpstr>
      <vt:lpstr>PDFの要素</vt:lpstr>
      <vt:lpstr>PDFの要素</vt:lpstr>
      <vt:lpstr>PDFの要素</vt:lpstr>
      <vt:lpstr>PDFの要素</vt:lpstr>
      <vt:lpstr>PDFのファイル構造2</vt:lpstr>
      <vt:lpstr>PDFの文書構造</vt:lpstr>
      <vt:lpstr>PDFの文書構造</vt:lpstr>
      <vt:lpstr>PDFの文書構造</vt:lpstr>
      <vt:lpstr>PDFの文書構造</vt:lpstr>
      <vt:lpstr>PDFの文書構造</vt:lpstr>
      <vt:lpstr>PDFグラフィックス</vt:lpstr>
      <vt:lpstr>PDFグラフィックス</vt:lpstr>
      <vt:lpstr>PDFグラフィックス</vt:lpstr>
      <vt:lpstr>PDFグラフィックス</vt:lpstr>
      <vt:lpstr>PDFグラフィックス</vt:lpstr>
      <vt:lpstr>PDFグラフィックス</vt:lpstr>
      <vt:lpstr>PDFのテキストの描画</vt:lpstr>
      <vt:lpstr>PDFのフォント</vt:lpstr>
      <vt:lpstr>PDFのフォント</vt:lpstr>
      <vt:lpstr>まとめ・結論（？）</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PDFを自分で、作ってみよう♪</dc:title>
  <dc:creator>IIJIMAS</dc:creator>
  <cp:keywords>PDF</cp:keywords>
  <cp:lastModifiedBy>T.Fukatsu</cp:lastModifiedBy>
  <cp:revision>187</cp:revision>
  <dcterms:created xsi:type="dcterms:W3CDTF">2008-03-05T12:56:03Z</dcterms:created>
  <dcterms:modified xsi:type="dcterms:W3CDTF">2008-09-12T13:25:07Z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