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sldIdLst>
    <p:sldId id="266" r:id="rId2"/>
    <p:sldId id="295" r:id="rId3"/>
    <p:sldId id="298" r:id="rId4"/>
    <p:sldId id="297" r:id="rId5"/>
    <p:sldId id="299" r:id="rId6"/>
    <p:sldId id="296" r:id="rId7"/>
    <p:sldId id="294" r:id="rId8"/>
    <p:sldId id="300" r:id="rId9"/>
    <p:sldId id="303" r:id="rId10"/>
    <p:sldId id="302" r:id="rId11"/>
    <p:sldId id="304" r:id="rId12"/>
    <p:sldId id="301" r:id="rId13"/>
    <p:sldId id="306" r:id="rId14"/>
    <p:sldId id="305" r:id="rId15"/>
    <p:sldId id="307" r:id="rId16"/>
    <p:sldId id="308" r:id="rId17"/>
    <p:sldId id="293" r:id="rId1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91" autoAdjust="0"/>
    <p:restoredTop sz="94654" autoAdjust="0"/>
  </p:normalViewPr>
  <p:slideViewPr>
    <p:cSldViewPr>
      <p:cViewPr varScale="1">
        <p:scale>
          <a:sx n="127" d="100"/>
          <a:sy n="127" d="100"/>
        </p:scale>
        <p:origin x="-330" y="-10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ea typeface="ＭＳ Ｐゴシック" charset="-128"/>
              </a:defRPr>
            </a:lvl1pPr>
          </a:lstStyle>
          <a:p>
            <a:pPr>
              <a:defRPr/>
            </a:pPr>
            <a:fld id="{B58C898B-4911-476C-BB08-A59017E81E75}" type="datetimeFigureOut">
              <a:rPr lang="ja-JP" altLang="en-US"/>
              <a:pPr>
                <a:defRPr/>
              </a:pPr>
              <a:t>2008/9/12</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2BCC0EFD-5226-4A86-9949-F4293A21E24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5122"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altLang="ja-JP" dirty="0" smtClean="0"/>
          </a:p>
        </p:txBody>
      </p:sp>
      <p:sp>
        <p:nvSpPr>
          <p:cNvPr id="5123"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A358D95-EA00-4C5A-BDB2-51F0A16D382B}" type="slidenum">
              <a:rPr lang="ja-JP" altLang="en-US" smtClean="0">
                <a:ea typeface="ＭＳ Ｐゴシック" pitchFamily="50" charset="-128"/>
              </a:rPr>
              <a:pPr/>
              <a:t>1</a:t>
            </a:fld>
            <a:endParaRPr lang="ja-JP" altLang="en-US" smtClean="0">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スライド イメージ プレースホルダ 1"/>
          <p:cNvSpPr>
            <a:spLocks noGrp="1" noRot="1" noChangeAspect="1"/>
          </p:cNvSpPr>
          <p:nvPr>
            <p:ph type="sldImg"/>
          </p:nvPr>
        </p:nvSpPr>
        <p:spPr bwMode="auto">
          <a:noFill/>
          <a:ln>
            <a:solidFill>
              <a:srgbClr val="000000"/>
            </a:solidFill>
            <a:miter lim="800000"/>
            <a:headEnd/>
            <a:tailEnd/>
          </a:ln>
        </p:spPr>
      </p:sp>
      <p:sp>
        <p:nvSpPr>
          <p:cNvPr id="60418"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ja-JP" altLang="en-US" dirty="0" smtClean="0"/>
          </a:p>
        </p:txBody>
      </p:sp>
      <p:sp>
        <p:nvSpPr>
          <p:cNvPr id="60419"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FFDC15B-30AD-4EE2-AEC4-BFB722B77720}" type="slidenum">
              <a:rPr lang="ja-JP" altLang="en-US" smtClean="0">
                <a:ea typeface="ＭＳ Ｐゴシック" pitchFamily="50" charset="-128"/>
              </a:rPr>
              <a:pPr/>
              <a:t>17</a:t>
            </a:fld>
            <a:endParaRPr lang="ja-JP" altLang="en-US" smtClean="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pic>
        <p:nvPicPr>
          <p:cNvPr id="4" name="図 3" descr="popi.gif"/>
          <p:cNvPicPr>
            <a:picLocks noChangeAspect="1"/>
          </p:cNvPicPr>
          <p:nvPr userDrawn="1"/>
        </p:nvPicPr>
        <p:blipFill>
          <a:blip r:embed="rId2"/>
          <a:stretch>
            <a:fillRect/>
          </a:stretch>
        </p:blipFill>
        <p:spPr>
          <a:xfrm>
            <a:off x="8215338" y="6286520"/>
            <a:ext cx="304800" cy="32385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3"/>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東京勉強会 </a:t>
            </a:r>
            <a:r>
              <a:rPr kumimoji="0" lang="en-US" altLang="ja-JP" sz="2300">
                <a:solidFill>
                  <a:schemeClr val="tx2"/>
                </a:solidFill>
              </a:rPr>
              <a:t>#18</a:t>
            </a:r>
            <a:endParaRPr kumimoji="0" lang="en-US" altLang="ja-JP" sz="2300" dirty="0">
              <a:solidFill>
                <a:schemeClr val="tx2"/>
              </a:solidFill>
            </a:endParaRPr>
          </a:p>
        </p:txBody>
      </p:sp>
      <p:pic>
        <p:nvPicPr>
          <p:cNvPr id="1030" name="Picture 2" descr="C:\Users\localnaka\Desktop\名称未設定1.png"/>
          <p:cNvPicPr>
            <a:picLocks noChangeAspect="1" noChangeArrowheads="1"/>
          </p:cNvPicPr>
          <p:nvPr/>
        </p:nvPicPr>
        <p:blipFill>
          <a:blip r:embed="rId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blogs.wankuma.com/episteme/archive/2007/07/12/84809.aspx" TargetMode="External"/><Relationship Id="rId2" Type="http://schemas.openxmlformats.org/officeDocument/2006/relationships/hyperlink" Target="http://blogs.wankuma.com/aqua/archive/2007/07/11/84720.aspx" TargetMode="External"/><Relationship Id="rId1" Type="http://schemas.openxmlformats.org/officeDocument/2006/relationships/slideLayout" Target="../slideLayouts/slideLayout1.xml"/><Relationship Id="rId5" Type="http://schemas.openxmlformats.org/officeDocument/2006/relationships/hyperlink" Target="http://ja.wikipedia.org/wiki/7%E3%82%BB%E3%82%B0%E3%83%A1%E3%83%B3%E3%83%88%E3%83%87%E3%82%A3%E3%82%B9%E3%83%97%E3%83%AC%E3%82%A4" TargetMode="External"/><Relationship Id="rId4" Type="http://schemas.openxmlformats.org/officeDocument/2006/relationships/hyperlink" Target="http://web.hc.keio.ac.jp/~fujimura/2002/lang/lec-n15.html"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タイトル 1"/>
          <p:cNvSpPr>
            <a:spLocks noGrp="1"/>
          </p:cNvSpPr>
          <p:nvPr>
            <p:ph type="title"/>
          </p:nvPr>
        </p:nvSpPr>
        <p:spPr/>
        <p:txBody>
          <a:bodyPr/>
          <a:lstStyle/>
          <a:p>
            <a:endParaRPr lang="ja-JP" altLang="en-US" dirty="0" smtClean="0"/>
          </a:p>
        </p:txBody>
      </p:sp>
      <p:sp>
        <p:nvSpPr>
          <p:cNvPr id="4098" name="テキスト プレースホルダ 2"/>
          <p:cNvSpPr>
            <a:spLocks noGrp="1"/>
          </p:cNvSpPr>
          <p:nvPr>
            <p:ph type="body" idx="1"/>
          </p:nvPr>
        </p:nvSpPr>
        <p:spPr>
          <a:xfrm>
            <a:off x="457200" y="1052513"/>
            <a:ext cx="8115328" cy="5073650"/>
          </a:xfrm>
        </p:spPr>
        <p:txBody>
          <a:bodyPr/>
          <a:lstStyle/>
          <a:p>
            <a:pPr algn="ctr">
              <a:buFontTx/>
              <a:buNone/>
            </a:pPr>
            <a:r>
              <a:rPr lang="ja-JP" altLang="en-US" sz="4800" dirty="0" smtClean="0">
                <a:latin typeface="+mn-ea"/>
              </a:rPr>
              <a:t>今からでも間に合う？！</a:t>
            </a:r>
          </a:p>
          <a:p>
            <a:pPr algn="ctr">
              <a:buFontTx/>
              <a:buNone/>
            </a:pPr>
            <a:r>
              <a:rPr lang="ja-JP" altLang="en-US" sz="4800" dirty="0" err="1" smtClean="0">
                <a:latin typeface="+mn-ea"/>
              </a:rPr>
              <a:t>ぽぴ</a:t>
            </a:r>
            <a:r>
              <a:rPr lang="ja-JP" altLang="en-US" sz="4800" dirty="0" smtClean="0">
                <a:latin typeface="+mn-ea"/>
              </a:rPr>
              <a:t>電卓はこうして作った講座</a:t>
            </a:r>
          </a:p>
          <a:p>
            <a:pPr algn="ctr">
              <a:buFontTx/>
              <a:buNone/>
            </a:pPr>
            <a:endParaRPr lang="en-US" altLang="ja-JP" sz="4800" dirty="0" smtClean="0"/>
          </a:p>
          <a:p>
            <a:pPr algn="ctr">
              <a:buFontTx/>
              <a:buNone/>
            </a:pPr>
            <a:endParaRPr lang="en-US" altLang="ja-JP" dirty="0" smtClean="0"/>
          </a:p>
          <a:p>
            <a:pPr algn="r">
              <a:buFontTx/>
              <a:buNone/>
            </a:pPr>
            <a:endParaRPr lang="en-US" altLang="ja-JP" dirty="0" smtClean="0"/>
          </a:p>
          <a:p>
            <a:pPr algn="r">
              <a:buFontTx/>
              <a:buNone/>
            </a:pPr>
            <a:r>
              <a:rPr lang="ja-JP" altLang="en-US" dirty="0" smtClean="0"/>
              <a:t>  </a:t>
            </a:r>
            <a:r>
              <a:rPr lang="ja-JP" altLang="en-US" dirty="0" err="1" smtClean="0"/>
              <a:t>ぽぴ</a:t>
            </a:r>
            <a:r>
              <a:rPr lang="ja-JP" altLang="en-US" dirty="0" smtClean="0"/>
              <a:t>王子</a:t>
            </a:r>
            <a:r>
              <a:rPr lang="en-US" altLang="ja-JP" dirty="0" smtClean="0"/>
              <a:t>@</a:t>
            </a:r>
            <a:r>
              <a:rPr lang="ja-JP" altLang="en-US" dirty="0" err="1" smtClean="0"/>
              <a:t>わんくま</a:t>
            </a:r>
            <a:r>
              <a:rPr lang="ja-JP" altLang="en-US" dirty="0" smtClean="0"/>
              <a:t>同盟</a:t>
            </a:r>
            <a:endParaRPr lang="en-US" altLang="ja-JP" dirty="0" smtClean="0"/>
          </a:p>
        </p:txBody>
      </p:sp>
      <p:pic>
        <p:nvPicPr>
          <p:cNvPr id="4" name="図 3" descr="popi.gif"/>
          <p:cNvPicPr>
            <a:picLocks noChangeAspect="1"/>
          </p:cNvPicPr>
          <p:nvPr/>
        </p:nvPicPr>
        <p:blipFill>
          <a:blip r:embed="rId3"/>
          <a:stretch>
            <a:fillRect/>
          </a:stretch>
        </p:blipFill>
        <p:spPr>
          <a:xfrm>
            <a:off x="3929058" y="4929198"/>
            <a:ext cx="304800" cy="32385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状態遷移について考えてみよう</a:t>
            </a:r>
            <a:endParaRPr kumimoji="1" lang="ja-JP" altLang="en-US" dirty="0"/>
          </a:p>
        </p:txBody>
      </p:sp>
      <p:sp>
        <p:nvSpPr>
          <p:cNvPr id="3" name="テキスト プレースホルダ 2"/>
          <p:cNvSpPr>
            <a:spLocks noGrp="1"/>
          </p:cNvSpPr>
          <p:nvPr>
            <p:ph type="body" idx="1"/>
          </p:nvPr>
        </p:nvSpPr>
        <p:spPr>
          <a:xfrm>
            <a:off x="500034" y="1071546"/>
            <a:ext cx="8229600" cy="5073650"/>
          </a:xfrm>
        </p:spPr>
        <p:txBody>
          <a:bodyPr/>
          <a:lstStyle/>
          <a:p>
            <a:r>
              <a:rPr kumimoji="1" lang="ja-JP" altLang="en-US" dirty="0" err="1" smtClean="0"/>
              <a:t>ぽぴ</a:t>
            </a:r>
            <a:r>
              <a:rPr kumimoji="1" lang="ja-JP" altLang="en-US" dirty="0" smtClean="0"/>
              <a:t>電卓で採用した状態遷移図</a:t>
            </a:r>
            <a:r>
              <a:rPr kumimoji="1" lang="ja-JP" altLang="en-US" sz="2400" dirty="0" smtClean="0"/>
              <a:t>（っぽいもの）</a:t>
            </a:r>
            <a:endParaRPr kumimoji="1" lang="ja-JP" altLang="en-US" sz="2400" dirty="0"/>
          </a:p>
        </p:txBody>
      </p:sp>
      <p:sp>
        <p:nvSpPr>
          <p:cNvPr id="4" name="角丸四角形 3"/>
          <p:cNvSpPr/>
          <p:nvPr/>
        </p:nvSpPr>
        <p:spPr>
          <a:xfrm>
            <a:off x="1214414" y="3000372"/>
            <a:ext cx="1714512"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数字入力中</a:t>
            </a:r>
            <a:endParaRPr kumimoji="1" lang="ja-JP" altLang="en-US" dirty="0">
              <a:solidFill>
                <a:schemeClr val="tx1"/>
              </a:solidFill>
            </a:endParaRPr>
          </a:p>
        </p:txBody>
      </p:sp>
      <p:sp>
        <p:nvSpPr>
          <p:cNvPr id="5" name="角丸四角形 4"/>
          <p:cNvSpPr/>
          <p:nvPr/>
        </p:nvSpPr>
        <p:spPr>
          <a:xfrm>
            <a:off x="5857884" y="3000372"/>
            <a:ext cx="1714512"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演算子入力中</a:t>
            </a:r>
            <a:endParaRPr kumimoji="1" lang="ja-JP" altLang="en-US" dirty="0">
              <a:solidFill>
                <a:schemeClr val="tx1"/>
              </a:solidFill>
            </a:endParaRPr>
          </a:p>
        </p:txBody>
      </p:sp>
      <p:sp>
        <p:nvSpPr>
          <p:cNvPr id="6" name="円弧 5"/>
          <p:cNvSpPr/>
          <p:nvPr/>
        </p:nvSpPr>
        <p:spPr>
          <a:xfrm>
            <a:off x="1142976" y="2285992"/>
            <a:ext cx="500066" cy="642942"/>
          </a:xfrm>
          <a:prstGeom prst="arc">
            <a:avLst>
              <a:gd name="adj1" fmla="val 6478799"/>
              <a:gd name="adj2" fmla="val 3781950"/>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7" name="円弧 6"/>
          <p:cNvSpPr/>
          <p:nvPr/>
        </p:nvSpPr>
        <p:spPr>
          <a:xfrm>
            <a:off x="2857488" y="2428868"/>
            <a:ext cx="3143272" cy="1071570"/>
          </a:xfrm>
          <a:prstGeom prst="arc">
            <a:avLst>
              <a:gd name="adj1" fmla="val 10899259"/>
              <a:gd name="adj2" fmla="val 21527154"/>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8" name="円弧 7"/>
          <p:cNvSpPr/>
          <p:nvPr/>
        </p:nvSpPr>
        <p:spPr>
          <a:xfrm rot="10800000">
            <a:off x="2857488" y="3786190"/>
            <a:ext cx="3143272" cy="1071570"/>
          </a:xfrm>
          <a:prstGeom prst="arc">
            <a:avLst>
              <a:gd name="adj1" fmla="val 10927802"/>
              <a:gd name="adj2" fmla="val 21527154"/>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9" name="円弧 8"/>
          <p:cNvSpPr/>
          <p:nvPr/>
        </p:nvSpPr>
        <p:spPr>
          <a:xfrm rot="10800000">
            <a:off x="6429388" y="4357694"/>
            <a:ext cx="500066" cy="642942"/>
          </a:xfrm>
          <a:prstGeom prst="arc">
            <a:avLst>
              <a:gd name="adj1" fmla="val 6478799"/>
              <a:gd name="adj2" fmla="val 3781950"/>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10" name="正方形/長方形 9"/>
          <p:cNvSpPr/>
          <p:nvPr/>
        </p:nvSpPr>
        <p:spPr>
          <a:xfrm>
            <a:off x="1643042" y="1928802"/>
            <a:ext cx="1214446"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600" dirty="0" smtClean="0">
                <a:solidFill>
                  <a:schemeClr val="tx1"/>
                </a:solidFill>
              </a:rPr>
              <a:t>①数字</a:t>
            </a:r>
            <a:r>
              <a:rPr lang="ja-JP" altLang="en-US" sz="1600" dirty="0">
                <a:solidFill>
                  <a:schemeClr val="tx1"/>
                </a:solidFill>
              </a:rPr>
              <a:t>入力</a:t>
            </a:r>
            <a:endParaRPr kumimoji="1" lang="ja-JP" altLang="en-US" sz="1600" dirty="0">
              <a:solidFill>
                <a:schemeClr val="tx1"/>
              </a:solidFill>
            </a:endParaRPr>
          </a:p>
        </p:txBody>
      </p:sp>
      <p:sp>
        <p:nvSpPr>
          <p:cNvPr id="11" name="正方形/長方形 10"/>
          <p:cNvSpPr/>
          <p:nvPr/>
        </p:nvSpPr>
        <p:spPr>
          <a:xfrm>
            <a:off x="6929454" y="5000636"/>
            <a:ext cx="1500198"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dirty="0" smtClean="0">
                <a:solidFill>
                  <a:schemeClr val="tx1"/>
                </a:solidFill>
              </a:rPr>
              <a:t>③演算子入力</a:t>
            </a:r>
            <a:endParaRPr kumimoji="1" lang="ja-JP" altLang="en-US" sz="1600" dirty="0">
              <a:solidFill>
                <a:schemeClr val="tx1"/>
              </a:solidFill>
            </a:endParaRPr>
          </a:p>
        </p:txBody>
      </p:sp>
      <p:sp>
        <p:nvSpPr>
          <p:cNvPr id="12" name="正方形/長方形 11"/>
          <p:cNvSpPr/>
          <p:nvPr/>
        </p:nvSpPr>
        <p:spPr>
          <a:xfrm>
            <a:off x="3714744" y="1928802"/>
            <a:ext cx="1785950"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1600" dirty="0">
                <a:solidFill>
                  <a:schemeClr val="tx1"/>
                </a:solidFill>
              </a:rPr>
              <a:t>②</a:t>
            </a:r>
            <a:r>
              <a:rPr kumimoji="1" lang="ja-JP" altLang="en-US" sz="1600" dirty="0" smtClean="0">
                <a:solidFill>
                  <a:schemeClr val="tx1"/>
                </a:solidFill>
              </a:rPr>
              <a:t>演算子入力した</a:t>
            </a:r>
            <a:endParaRPr kumimoji="1" lang="ja-JP" altLang="en-US" sz="1600" dirty="0">
              <a:solidFill>
                <a:schemeClr val="tx1"/>
              </a:solidFill>
            </a:endParaRPr>
          </a:p>
        </p:txBody>
      </p:sp>
      <p:sp>
        <p:nvSpPr>
          <p:cNvPr id="13" name="正方形/長方形 12"/>
          <p:cNvSpPr/>
          <p:nvPr/>
        </p:nvSpPr>
        <p:spPr>
          <a:xfrm>
            <a:off x="3714744" y="4929198"/>
            <a:ext cx="1785950" cy="42862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600" dirty="0" smtClean="0">
                <a:solidFill>
                  <a:schemeClr val="tx1"/>
                </a:solidFill>
              </a:rPr>
              <a:t>④数字入力した</a:t>
            </a:r>
            <a:endParaRPr kumimoji="1" lang="ja-JP" altLang="en-US" sz="16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r>
              <a:rPr kumimoji="1" lang="ja-JP" altLang="en-US" dirty="0" smtClean="0"/>
              <a:t>計算をするためのクラス</a:t>
            </a:r>
            <a:endParaRPr kumimoji="1" lang="en-US" altLang="ja-JP" dirty="0" smtClean="0"/>
          </a:p>
          <a:p>
            <a:r>
              <a:rPr lang="ja-JP" altLang="en-US" dirty="0" smtClean="0"/>
              <a:t>状態遷移図の具現化</a:t>
            </a:r>
            <a:endParaRPr lang="en-US" altLang="ja-JP" dirty="0" smtClean="0"/>
          </a:p>
          <a:p>
            <a:r>
              <a:rPr kumimoji="1" lang="ja-JP" altLang="en-US" dirty="0" smtClean="0"/>
              <a:t>外部とのインターフェースを持つ</a:t>
            </a:r>
            <a:endParaRPr kumimoji="1" lang="ja-JP" altLang="en-US" dirty="0"/>
          </a:p>
        </p:txBody>
      </p:sp>
      <p:sp>
        <p:nvSpPr>
          <p:cNvPr id="8" name="角丸四角形 7"/>
          <p:cNvSpPr/>
          <p:nvPr/>
        </p:nvSpPr>
        <p:spPr>
          <a:xfrm>
            <a:off x="785786" y="4572008"/>
            <a:ext cx="2786082" cy="50006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dirty="0" smtClean="0">
                <a:solidFill>
                  <a:schemeClr val="tx1"/>
                </a:solidFill>
              </a:rPr>
              <a:t>数字変わったイベント</a:t>
            </a:r>
            <a:endParaRPr kumimoji="1" lang="ja-JP" altLang="en-US" dirty="0">
              <a:solidFill>
                <a:schemeClr val="tx1"/>
              </a:solidFill>
            </a:endParaRPr>
          </a:p>
        </p:txBody>
      </p:sp>
      <p:sp>
        <p:nvSpPr>
          <p:cNvPr id="11" name="角丸四角形 10"/>
          <p:cNvSpPr/>
          <p:nvPr/>
        </p:nvSpPr>
        <p:spPr>
          <a:xfrm>
            <a:off x="785786" y="5143512"/>
            <a:ext cx="2786082" cy="50006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dirty="0" smtClean="0">
                <a:solidFill>
                  <a:schemeClr val="tx1"/>
                </a:solidFill>
              </a:rPr>
              <a:t>演算子変わったイベント</a:t>
            </a:r>
            <a:endParaRPr kumimoji="1" lang="ja-JP" altLang="en-US" dirty="0">
              <a:solidFill>
                <a:schemeClr val="tx1"/>
              </a:solidFill>
            </a:endParaRPr>
          </a:p>
        </p:txBody>
      </p:sp>
      <p:sp>
        <p:nvSpPr>
          <p:cNvPr id="2" name="タイトル 1"/>
          <p:cNvSpPr>
            <a:spLocks noGrp="1"/>
          </p:cNvSpPr>
          <p:nvPr>
            <p:ph type="title"/>
          </p:nvPr>
        </p:nvSpPr>
        <p:spPr/>
        <p:txBody>
          <a:bodyPr/>
          <a:lstStyle/>
          <a:p>
            <a:r>
              <a:rPr kumimoji="1" lang="ja-JP" altLang="en-US" dirty="0" smtClean="0"/>
              <a:t>計算クラスを作る</a:t>
            </a:r>
            <a:endParaRPr kumimoji="1" lang="ja-JP" altLang="en-US" dirty="0"/>
          </a:p>
        </p:txBody>
      </p:sp>
      <p:sp>
        <p:nvSpPr>
          <p:cNvPr id="4" name="円/楕円 3"/>
          <p:cNvSpPr/>
          <p:nvPr/>
        </p:nvSpPr>
        <p:spPr>
          <a:xfrm>
            <a:off x="5286380" y="3143248"/>
            <a:ext cx="3000396" cy="242889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800" dirty="0" smtClean="0"/>
              <a:t>計算クラス</a:t>
            </a:r>
            <a:endParaRPr kumimoji="1" lang="en-US" altLang="ja-JP" sz="2800" dirty="0" smtClean="0"/>
          </a:p>
          <a:p>
            <a:pPr algn="ctr">
              <a:buFont typeface="Arial" pitchFamily="34" charset="0"/>
              <a:buChar char="•"/>
            </a:pPr>
            <a:r>
              <a:rPr lang="ja-JP" altLang="en-US" dirty="0" smtClean="0"/>
              <a:t>数字増減</a:t>
            </a:r>
            <a:endParaRPr lang="en-US" altLang="ja-JP" dirty="0" smtClean="0"/>
          </a:p>
          <a:p>
            <a:pPr algn="ctr">
              <a:buFont typeface="Arial" pitchFamily="34" charset="0"/>
              <a:buChar char="•"/>
            </a:pPr>
            <a:r>
              <a:rPr kumimoji="1" lang="ja-JP" altLang="en-US" dirty="0" smtClean="0"/>
              <a:t>演算処理</a:t>
            </a:r>
            <a:endParaRPr kumimoji="1" lang="ja-JP" altLang="en-US" dirty="0"/>
          </a:p>
        </p:txBody>
      </p:sp>
      <p:sp>
        <p:nvSpPr>
          <p:cNvPr id="5" name="角丸四角形 4"/>
          <p:cNvSpPr/>
          <p:nvPr/>
        </p:nvSpPr>
        <p:spPr>
          <a:xfrm>
            <a:off x="785786" y="2928934"/>
            <a:ext cx="2500330"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キー入力</a:t>
            </a:r>
            <a:endParaRPr kumimoji="1" lang="ja-JP" altLang="en-US" dirty="0">
              <a:solidFill>
                <a:schemeClr val="tx1"/>
              </a:solidFill>
            </a:endParaRPr>
          </a:p>
        </p:txBody>
      </p:sp>
      <p:sp>
        <p:nvSpPr>
          <p:cNvPr id="6" name="円弧 5"/>
          <p:cNvSpPr/>
          <p:nvPr/>
        </p:nvSpPr>
        <p:spPr>
          <a:xfrm>
            <a:off x="500034" y="3143248"/>
            <a:ext cx="5429288" cy="2071702"/>
          </a:xfrm>
          <a:prstGeom prst="arc">
            <a:avLst>
              <a:gd name="adj1" fmla="val 16655139"/>
              <a:gd name="adj2" fmla="val 21056665"/>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7" name="円弧 6"/>
          <p:cNvSpPr/>
          <p:nvPr/>
        </p:nvSpPr>
        <p:spPr>
          <a:xfrm rot="10800000">
            <a:off x="1571604" y="2786058"/>
            <a:ext cx="4572032" cy="2071702"/>
          </a:xfrm>
          <a:prstGeom prst="arc">
            <a:avLst>
              <a:gd name="adj1" fmla="val 12258505"/>
              <a:gd name="adj2" fmla="val 17072126"/>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
        <p:nvSpPr>
          <p:cNvPr id="10" name="円弧 9"/>
          <p:cNvSpPr/>
          <p:nvPr/>
        </p:nvSpPr>
        <p:spPr>
          <a:xfrm rot="10800000">
            <a:off x="1571604" y="3357562"/>
            <a:ext cx="4572032" cy="2071702"/>
          </a:xfrm>
          <a:prstGeom prst="arc">
            <a:avLst>
              <a:gd name="adj1" fmla="val 11950408"/>
              <a:gd name="adj2" fmla="val 17072126"/>
            </a:avLst>
          </a:prstGeom>
          <a:ln>
            <a:tailEnd type="triangle"/>
          </a:ln>
        </p:spPr>
        <p:style>
          <a:lnRef idx="2">
            <a:schemeClr val="accent4"/>
          </a:lnRef>
          <a:fillRef idx="0">
            <a:schemeClr val="accent4"/>
          </a:fillRef>
          <a:effectRef idx="1">
            <a:schemeClr val="accent4"/>
          </a:effectRef>
          <a:fontRef idx="minor">
            <a:schemeClr val="tx1"/>
          </a:fontRef>
        </p:style>
        <p:txBody>
          <a:bodyPr rtlCol="0" anchor="ctr"/>
          <a:lstStyle/>
          <a:p>
            <a:pPr algn="ctr"/>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ボタンクラスを作る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フォーカスの移らないボタン</a:t>
            </a:r>
            <a:r>
              <a:rPr lang="ja-JP" altLang="en-US" dirty="0" smtClean="0"/>
              <a:t>がほしい</a:t>
            </a:r>
            <a:endParaRPr lang="en-US" altLang="ja-JP" smtClean="0"/>
          </a:p>
          <a:p>
            <a:endParaRPr kumimoji="1" lang="en-US" altLang="ja-JP" smtClean="0"/>
          </a:p>
        </p:txBody>
      </p:sp>
      <p:pic>
        <p:nvPicPr>
          <p:cNvPr id="1028" name="Picture 4"/>
          <p:cNvPicPr>
            <a:picLocks noChangeAspect="1" noChangeArrowheads="1"/>
          </p:cNvPicPr>
          <p:nvPr/>
        </p:nvPicPr>
        <p:blipFill>
          <a:blip r:embed="rId2"/>
          <a:srcRect/>
          <a:stretch>
            <a:fillRect/>
          </a:stretch>
        </p:blipFill>
        <p:spPr bwMode="auto">
          <a:xfrm>
            <a:off x="3786182" y="1928802"/>
            <a:ext cx="4514850" cy="3562350"/>
          </a:xfrm>
          <a:prstGeom prst="rect">
            <a:avLst/>
          </a:prstGeom>
          <a:noFill/>
          <a:ln w="9525">
            <a:noFill/>
            <a:miter lim="800000"/>
            <a:headEnd/>
            <a:tailEnd/>
          </a:ln>
          <a:effectLst/>
        </p:spPr>
      </p:pic>
      <p:sp>
        <p:nvSpPr>
          <p:cNvPr id="7" name="正方形/長方形 6"/>
          <p:cNvSpPr/>
          <p:nvPr/>
        </p:nvSpPr>
        <p:spPr>
          <a:xfrm>
            <a:off x="928662" y="2643182"/>
            <a:ext cx="2357454"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普通のボタン</a:t>
            </a:r>
            <a:endParaRPr kumimoji="1" lang="en-US" altLang="ja-JP" dirty="0" smtClean="0">
              <a:solidFill>
                <a:schemeClr val="tx1"/>
              </a:solidFill>
            </a:endParaRPr>
          </a:p>
          <a:p>
            <a:pPr algn="ctr"/>
            <a:r>
              <a:rPr kumimoji="1" lang="ja-JP" altLang="en-US" dirty="0" smtClean="0">
                <a:solidFill>
                  <a:schemeClr val="tx1"/>
                </a:solidFill>
              </a:rPr>
              <a:t>枠線が表示される</a:t>
            </a:r>
            <a:endParaRPr kumimoji="1" lang="ja-JP" altLang="en-US" dirty="0">
              <a:solidFill>
                <a:schemeClr val="tx1"/>
              </a:solidFill>
            </a:endParaRPr>
          </a:p>
        </p:txBody>
      </p:sp>
      <p:sp>
        <p:nvSpPr>
          <p:cNvPr id="8" name="正方形/長方形 7"/>
          <p:cNvSpPr/>
          <p:nvPr/>
        </p:nvSpPr>
        <p:spPr>
          <a:xfrm>
            <a:off x="928662" y="4071942"/>
            <a:ext cx="2357454"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err="1" smtClean="0">
                <a:solidFill>
                  <a:schemeClr val="tx1"/>
                </a:solidFill>
              </a:rPr>
              <a:t>ぽぴ</a:t>
            </a:r>
            <a:r>
              <a:rPr kumimoji="1" lang="ja-JP" altLang="en-US" dirty="0" smtClean="0">
                <a:solidFill>
                  <a:schemeClr val="tx1"/>
                </a:solidFill>
              </a:rPr>
              <a:t>電卓ボタン</a:t>
            </a:r>
            <a:endParaRPr kumimoji="1" lang="en-US" altLang="ja-JP" dirty="0" smtClean="0">
              <a:solidFill>
                <a:schemeClr val="tx1"/>
              </a:solidFill>
            </a:endParaRPr>
          </a:p>
          <a:p>
            <a:pPr algn="ctr"/>
            <a:r>
              <a:rPr kumimoji="1" lang="ja-JP" altLang="en-US" dirty="0" smtClean="0">
                <a:solidFill>
                  <a:schemeClr val="tx1"/>
                </a:solidFill>
              </a:rPr>
              <a:t>枠線を表示しない</a:t>
            </a:r>
            <a:endParaRPr kumimoji="1" lang="ja-JP" altLang="en-US" dirty="0">
              <a:solidFill>
                <a:schemeClr val="tx1"/>
              </a:solidFill>
            </a:endParaRPr>
          </a:p>
        </p:txBody>
      </p:sp>
      <p:cxnSp>
        <p:nvCxnSpPr>
          <p:cNvPr id="10" name="直線矢印コネクタ 9"/>
          <p:cNvCxnSpPr/>
          <p:nvPr/>
        </p:nvCxnSpPr>
        <p:spPr>
          <a:xfrm>
            <a:off x="3143240" y="3214686"/>
            <a:ext cx="1357322"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2" name="直線矢印コネクタ 11"/>
          <p:cNvCxnSpPr/>
          <p:nvPr/>
        </p:nvCxnSpPr>
        <p:spPr>
          <a:xfrm>
            <a:off x="3143240" y="4429132"/>
            <a:ext cx="1357322"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デジタル表示パネルを作る</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電卓といえばデジタル表示</a:t>
            </a:r>
            <a:endParaRPr kumimoji="1" lang="en-US" altLang="ja-JP" dirty="0" smtClean="0"/>
          </a:p>
          <a:p>
            <a:r>
              <a:rPr lang="ja-JP" altLang="en-US" dirty="0" smtClean="0"/>
              <a:t>単なるラベルやテキストボックスにはしたくなかった</a:t>
            </a:r>
            <a:endParaRPr lang="en-US" altLang="ja-JP" dirty="0" smtClean="0"/>
          </a:p>
          <a:p>
            <a:r>
              <a:rPr kumimoji="1" lang="ja-JP" altLang="en-US" dirty="0" smtClean="0"/>
              <a:t>あと四則演算を左上に出したかった</a:t>
            </a:r>
            <a:endParaRPr kumimoji="1" lang="ja-JP" altLang="en-US" dirty="0"/>
          </a:p>
        </p:txBody>
      </p:sp>
      <p:pic>
        <p:nvPicPr>
          <p:cNvPr id="3075" name="Picture 3"/>
          <p:cNvPicPr>
            <a:picLocks noChangeAspect="1" noChangeArrowheads="1"/>
          </p:cNvPicPr>
          <p:nvPr/>
        </p:nvPicPr>
        <p:blipFill>
          <a:blip r:embed="rId2"/>
          <a:srcRect/>
          <a:stretch>
            <a:fillRect/>
          </a:stretch>
        </p:blipFill>
        <p:spPr bwMode="auto">
          <a:xfrm>
            <a:off x="571472" y="4214818"/>
            <a:ext cx="7829550" cy="1285875"/>
          </a:xfrm>
          <a:prstGeom prst="rect">
            <a:avLst/>
          </a:prstGeom>
          <a:noFill/>
          <a:ln w="9525">
            <a:noFill/>
            <a:miter lim="800000"/>
            <a:headEnd/>
            <a:tailEnd/>
          </a:ln>
          <a:effectLst/>
        </p:spPr>
      </p:pic>
      <p:sp>
        <p:nvSpPr>
          <p:cNvPr id="6" name="四角形吹き出し 5"/>
          <p:cNvSpPr/>
          <p:nvPr/>
        </p:nvSpPr>
        <p:spPr>
          <a:xfrm>
            <a:off x="928662" y="3429000"/>
            <a:ext cx="1285884" cy="500066"/>
          </a:xfrm>
          <a:prstGeom prst="wedgeRectCallout">
            <a:avLst>
              <a:gd name="adj1" fmla="val -35648"/>
              <a:gd name="adj2" fmla="val 10059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solidFill>
                  <a:schemeClr val="tx1"/>
                </a:solidFill>
              </a:rPr>
              <a:t>これ！</a:t>
            </a:r>
            <a:endParaRPr kumimoji="1" lang="ja-JP" alt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p:cNvGrpSpPr/>
          <p:nvPr/>
        </p:nvGrpSpPr>
        <p:grpSpPr>
          <a:xfrm>
            <a:off x="6215090" y="1714488"/>
            <a:ext cx="2286000" cy="3962400"/>
            <a:chOff x="4643438" y="1714488"/>
            <a:chExt cx="2286000" cy="3962400"/>
          </a:xfrm>
        </p:grpSpPr>
        <p:pic>
          <p:nvPicPr>
            <p:cNvPr id="2051" name="Picture 3"/>
            <p:cNvPicPr>
              <a:picLocks noChangeAspect="1" noChangeArrowheads="1"/>
            </p:cNvPicPr>
            <p:nvPr/>
          </p:nvPicPr>
          <p:blipFill>
            <a:blip r:embed="rId2"/>
            <a:srcRect/>
            <a:stretch>
              <a:fillRect/>
            </a:stretch>
          </p:blipFill>
          <p:spPr bwMode="auto">
            <a:xfrm>
              <a:off x="4643438" y="1714488"/>
              <a:ext cx="2286000" cy="3962400"/>
            </a:xfrm>
            <a:prstGeom prst="rect">
              <a:avLst/>
            </a:prstGeom>
            <a:noFill/>
            <a:ln w="9525">
              <a:noFill/>
              <a:miter lim="800000"/>
              <a:headEnd/>
              <a:tailEnd/>
            </a:ln>
            <a:effectLst/>
          </p:spPr>
        </p:pic>
        <p:sp>
          <p:nvSpPr>
            <p:cNvPr id="6" name="テキスト ボックス 5"/>
            <p:cNvSpPr txBox="1"/>
            <p:nvPr/>
          </p:nvSpPr>
          <p:spPr>
            <a:xfrm>
              <a:off x="4786314" y="2571744"/>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 name="テキスト ボックス 6"/>
            <p:cNvSpPr txBox="1"/>
            <p:nvPr/>
          </p:nvSpPr>
          <p:spPr>
            <a:xfrm>
              <a:off x="6215074" y="2571744"/>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テキスト ボックス 7"/>
            <p:cNvSpPr txBox="1"/>
            <p:nvPr/>
          </p:nvSpPr>
          <p:spPr>
            <a:xfrm>
              <a:off x="5500694" y="1928802"/>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ja-JP" alt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Ａ</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テキスト ボックス 8"/>
            <p:cNvSpPr txBox="1"/>
            <p:nvPr/>
          </p:nvSpPr>
          <p:spPr>
            <a:xfrm>
              <a:off x="5500694" y="3429000"/>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0" name="テキスト ボックス 9"/>
            <p:cNvSpPr txBox="1"/>
            <p:nvPr/>
          </p:nvSpPr>
          <p:spPr>
            <a:xfrm>
              <a:off x="6215074" y="4214818"/>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 name="テキスト ボックス 10"/>
            <p:cNvSpPr txBox="1"/>
            <p:nvPr/>
          </p:nvSpPr>
          <p:spPr>
            <a:xfrm>
              <a:off x="4786314" y="4214818"/>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テキスト ボックス 11"/>
            <p:cNvSpPr txBox="1"/>
            <p:nvPr/>
          </p:nvSpPr>
          <p:spPr>
            <a:xfrm>
              <a:off x="5500694" y="5072074"/>
              <a:ext cx="428628" cy="369332"/>
            </a:xfrm>
            <a:prstGeom prst="rect">
              <a:avLst/>
            </a:prstGeom>
            <a:noFill/>
            <a:ln>
              <a:no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rtlCol="0" anchor="ctr" anchorCtr="1">
              <a:spAutoFit/>
            </a:bodyPr>
            <a:lstStyle/>
            <a:p>
              <a:pPr algn="ctr"/>
              <a:r>
                <a:rPr kumimoji="1" lang="en-US" altLang="ja-JP"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a:t>
              </a:r>
              <a:endParaRPr kumimoji="1" lang="ja-JP" alt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sp>
        <p:nvSpPr>
          <p:cNvPr id="2" name="タイトル 1"/>
          <p:cNvSpPr>
            <a:spLocks noGrp="1"/>
          </p:cNvSpPr>
          <p:nvPr>
            <p:ph type="title"/>
          </p:nvPr>
        </p:nvSpPr>
        <p:spPr/>
        <p:txBody>
          <a:bodyPr/>
          <a:lstStyle/>
          <a:p>
            <a:r>
              <a:rPr kumimoji="1" lang="ja-JP" altLang="en-US" dirty="0" smtClean="0"/>
              <a:t>セグメントで合成する</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デジタル表示と言えば</a:t>
            </a:r>
            <a:r>
              <a:rPr lang="en-US" altLang="ja-JP" dirty="0" smtClean="0"/>
              <a:t>7</a:t>
            </a:r>
            <a:r>
              <a:rPr lang="ja-JP" altLang="en-US" dirty="0" smtClean="0"/>
              <a:t>セグメント</a:t>
            </a:r>
            <a:endParaRPr lang="en-US" altLang="ja-JP" dirty="0" smtClean="0"/>
          </a:p>
          <a:p>
            <a:r>
              <a:rPr lang="en-US" altLang="ja-JP" dirty="0" smtClean="0"/>
              <a:t>A</a:t>
            </a:r>
            <a:r>
              <a:rPr lang="ja-JP" altLang="en-US" dirty="0" smtClean="0"/>
              <a:t>～</a:t>
            </a:r>
            <a:r>
              <a:rPr lang="en-US" altLang="ja-JP" dirty="0" smtClean="0"/>
              <a:t>G</a:t>
            </a:r>
            <a:r>
              <a:rPr lang="ja-JP" altLang="en-US" dirty="0" smtClean="0"/>
              <a:t>の</a:t>
            </a:r>
            <a:r>
              <a:rPr lang="en-US" altLang="ja-JP" dirty="0" smtClean="0"/>
              <a:t>7</a:t>
            </a:r>
            <a:r>
              <a:rPr lang="ja-JP" altLang="en-US" dirty="0" smtClean="0"/>
              <a:t>個の発光素子を使</a:t>
            </a:r>
            <a:r>
              <a:rPr lang="ja-JP" altLang="en-US" dirty="0" err="1" smtClean="0"/>
              <a:t>っ</a:t>
            </a:r>
            <a:r>
              <a:rPr lang="en-US" altLang="ja-JP" dirty="0" smtClean="0"/>
              <a:t/>
            </a:r>
            <a:br>
              <a:rPr lang="en-US" altLang="ja-JP" dirty="0" smtClean="0"/>
            </a:br>
            <a:r>
              <a:rPr lang="ja-JP" altLang="en-US" dirty="0" smtClean="0"/>
              <a:t>て数字を表す</a:t>
            </a:r>
            <a:endParaRPr lang="en-US" altLang="ja-JP" dirty="0" smtClean="0"/>
          </a:p>
          <a:p>
            <a:r>
              <a:rPr lang="en-US" altLang="ja-JP" dirty="0" smtClean="0"/>
              <a:t>0</a:t>
            </a:r>
            <a:r>
              <a:rPr lang="ja-JP" altLang="en-US" dirty="0" smtClean="0"/>
              <a:t>～</a:t>
            </a:r>
            <a:r>
              <a:rPr lang="en-US" altLang="ja-JP" dirty="0" smtClean="0"/>
              <a:t>9</a:t>
            </a:r>
            <a:r>
              <a:rPr lang="ja-JP" altLang="en-US" dirty="0" smtClean="0"/>
              <a:t>とマイナス分のパターン</a:t>
            </a:r>
            <a:r>
              <a:rPr lang="en-US" altLang="ja-JP" dirty="0" smtClean="0"/>
              <a:t/>
            </a:r>
            <a:br>
              <a:rPr lang="en-US" altLang="ja-JP" dirty="0" smtClean="0"/>
            </a:br>
            <a:r>
              <a:rPr lang="ja-JP" altLang="en-US" dirty="0" smtClean="0"/>
              <a:t>を用意しても良かったけど</a:t>
            </a:r>
            <a:r>
              <a:rPr lang="en-US" altLang="ja-JP" dirty="0" smtClean="0"/>
              <a:t/>
            </a:r>
            <a:br>
              <a:rPr lang="en-US" altLang="ja-JP" dirty="0" smtClean="0"/>
            </a:br>
            <a:r>
              <a:rPr lang="ja-JP" altLang="en-US" dirty="0" smtClean="0"/>
              <a:t>なんとなく作っちゃった</a:t>
            </a:r>
            <a:endParaRPr lang="en-US" altLang="ja-JP" dirty="0" smtClean="0"/>
          </a:p>
          <a:p>
            <a:endParaRPr lang="en-US" altLang="ja-JP" dirty="0" smtClean="0"/>
          </a:p>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せっかく元になる電卓というサンプルがあるので、じっくり観察してどのような動きになっているかを把握しておくこと</a:t>
            </a:r>
          </a:p>
          <a:p>
            <a:r>
              <a:rPr lang="ja-JP" altLang="en-US" sz="2800" dirty="0" smtClean="0"/>
              <a:t>電卓を作る前に状態遷移について勉強しておくことまたは作らせる側はちゃんと教えておくこと</a:t>
            </a:r>
          </a:p>
          <a:p>
            <a:r>
              <a:rPr lang="ja-JP" altLang="en-US" sz="2800" dirty="0" smtClean="0"/>
              <a:t>状態遷移がわかったからといって作れるというほど簡単でもないので、フローチャートなどで処理をまとめてみること</a:t>
            </a:r>
          </a:p>
          <a:p>
            <a:r>
              <a:rPr lang="ja-JP" altLang="en-US" sz="2800" dirty="0" smtClean="0"/>
              <a:t>無駄に画面に懲りすぎないこと</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参考資料</a:t>
            </a:r>
            <a:endParaRPr kumimoji="1" lang="ja-JP" altLang="en-US" dirty="0"/>
          </a:p>
        </p:txBody>
      </p:sp>
      <p:sp>
        <p:nvSpPr>
          <p:cNvPr id="3" name="テキスト プレースホルダ 2"/>
          <p:cNvSpPr>
            <a:spLocks noGrp="1"/>
          </p:cNvSpPr>
          <p:nvPr>
            <p:ph type="body" idx="1"/>
          </p:nvPr>
        </p:nvSpPr>
        <p:spPr/>
        <p:txBody>
          <a:bodyPr/>
          <a:lstStyle/>
          <a:p>
            <a:r>
              <a:rPr lang="en-US" altLang="ja-JP" sz="2800" dirty="0" smtClean="0"/>
              <a:t>AQUA‘s .NET </a:t>
            </a:r>
            <a:r>
              <a:rPr lang="ja-JP" altLang="en-US" sz="2800" dirty="0" smtClean="0"/>
              <a:t>奮闘記</a:t>
            </a:r>
            <a:r>
              <a:rPr lang="en-US" altLang="ja-JP" sz="2800" dirty="0" smtClean="0"/>
              <a:t>【</a:t>
            </a:r>
            <a:r>
              <a:rPr lang="ja-JP" altLang="en-US" sz="2800" dirty="0" smtClean="0"/>
              <a:t>電卓アプリの状態遷移図</a:t>
            </a:r>
            <a:r>
              <a:rPr lang="en-US" altLang="ja-JP" sz="2800" dirty="0" smtClean="0"/>
              <a:t>】</a:t>
            </a:r>
            <a:br>
              <a:rPr lang="en-US" altLang="ja-JP" sz="2800" dirty="0" smtClean="0"/>
            </a:br>
            <a:r>
              <a:rPr lang="en-US" altLang="ja-JP" sz="1400" u="sng" dirty="0" smtClean="0">
                <a:solidFill>
                  <a:srgbClr val="0070C0"/>
                </a:solidFill>
                <a:latin typeface="Courier New" pitchFamily="49" charset="0"/>
                <a:cs typeface="Courier New" pitchFamily="49" charset="0"/>
                <a:hlinkClick r:id="rId2"/>
              </a:rPr>
              <a:t>http://blogs.wankuma.com/aqua/archive/2007/07/11/84720.aspx</a:t>
            </a:r>
            <a:endParaRPr lang="en-US" altLang="ja-JP" sz="1400" u="sng" dirty="0" smtClean="0">
              <a:solidFill>
                <a:srgbClr val="0070C0"/>
              </a:solidFill>
              <a:latin typeface="Courier New" pitchFamily="49" charset="0"/>
              <a:cs typeface="Courier New" pitchFamily="49" charset="0"/>
            </a:endParaRPr>
          </a:p>
          <a:p>
            <a:r>
              <a:rPr lang="ja-JP" altLang="en-US" sz="2800" dirty="0" smtClean="0"/>
              <a:t>東方算程譚</a:t>
            </a:r>
            <a:r>
              <a:rPr lang="en-US" altLang="ja-JP" sz="2800" dirty="0" smtClean="0"/>
              <a:t>【</a:t>
            </a:r>
            <a:r>
              <a:rPr lang="ja-JP" altLang="en-US" sz="2800" dirty="0" smtClean="0"/>
              <a:t>状態遷移ってばこの程度のもの</a:t>
            </a:r>
            <a:r>
              <a:rPr lang="en-US" altLang="ja-JP" sz="2800" dirty="0" smtClean="0"/>
              <a:t>】</a:t>
            </a:r>
            <a:br>
              <a:rPr lang="en-US" altLang="ja-JP" sz="2800" dirty="0" smtClean="0"/>
            </a:br>
            <a:r>
              <a:rPr lang="en-US" altLang="ja-JP" sz="1400" u="sng" dirty="0" smtClean="0">
                <a:solidFill>
                  <a:srgbClr val="0070C0"/>
                </a:solidFill>
                <a:latin typeface="Courier New" pitchFamily="49" charset="0"/>
                <a:cs typeface="Courier New" pitchFamily="49" charset="0"/>
                <a:hlinkClick r:id="rId3"/>
              </a:rPr>
              <a:t>http://blogs.wankuma.com/episteme/archive/2007/07/12/84809.aspx</a:t>
            </a:r>
            <a:endParaRPr lang="en-US" altLang="ja-JP" sz="1400" u="sng" dirty="0" smtClean="0">
              <a:solidFill>
                <a:srgbClr val="0070C0"/>
              </a:solidFill>
              <a:latin typeface="Courier New" pitchFamily="49" charset="0"/>
              <a:cs typeface="Courier New" pitchFamily="49" charset="0"/>
            </a:endParaRPr>
          </a:p>
          <a:p>
            <a:r>
              <a:rPr lang="ja-JP" altLang="en-US" sz="2800" dirty="0" smtClean="0"/>
              <a:t>情報処理概論</a:t>
            </a:r>
            <a:r>
              <a:rPr lang="en-US" altLang="ja-JP" sz="2800" dirty="0" smtClean="0"/>
              <a:t>II(Java) </a:t>
            </a:r>
            <a:r>
              <a:rPr lang="ja-JP" altLang="en-US" sz="2800" dirty="0" smtClean="0"/>
              <a:t>－ 平成１４年度</a:t>
            </a:r>
            <a:r>
              <a:rPr lang="en-US" altLang="ja-JP" sz="2800" dirty="0" smtClean="0"/>
              <a:t>【</a:t>
            </a:r>
            <a:r>
              <a:rPr lang="ja-JP" altLang="en-US" sz="2800" dirty="0" smtClean="0"/>
              <a:t>第１５章　状態遷移図</a:t>
            </a:r>
            <a:r>
              <a:rPr lang="en-US" altLang="ja-JP" sz="2800" dirty="0" smtClean="0"/>
              <a:t>】</a:t>
            </a:r>
            <a:br>
              <a:rPr lang="en-US" altLang="ja-JP" sz="2800" dirty="0" smtClean="0"/>
            </a:br>
            <a:r>
              <a:rPr lang="ja-JP" altLang="en-US" sz="2000" dirty="0" smtClean="0"/>
              <a:t>（慶応義塾大学情報処理教育室の講座らしいです）</a:t>
            </a:r>
            <a:r>
              <a:rPr lang="en-US" altLang="ja-JP" sz="2800" dirty="0" smtClean="0"/>
              <a:t/>
            </a:r>
            <a:br>
              <a:rPr lang="en-US" altLang="ja-JP" sz="2800" dirty="0" smtClean="0"/>
            </a:br>
            <a:r>
              <a:rPr lang="en-US" altLang="ja-JP" sz="1400" u="sng" dirty="0" smtClean="0">
                <a:solidFill>
                  <a:srgbClr val="0070C0"/>
                </a:solidFill>
                <a:latin typeface="Courier New" pitchFamily="49" charset="0"/>
                <a:cs typeface="Courier New" pitchFamily="49" charset="0"/>
                <a:hlinkClick r:id="rId4"/>
              </a:rPr>
              <a:t>http://web.hc.keio.ac.jp/~fujimura/2002/lang/lec-n15.html</a:t>
            </a:r>
            <a:endParaRPr lang="en-US" altLang="ja-JP" sz="1400" u="sng" dirty="0" smtClean="0">
              <a:solidFill>
                <a:srgbClr val="0070C0"/>
              </a:solidFill>
              <a:latin typeface="Courier New" pitchFamily="49" charset="0"/>
              <a:cs typeface="Courier New" pitchFamily="49" charset="0"/>
            </a:endParaRPr>
          </a:p>
          <a:p>
            <a:r>
              <a:rPr lang="en-US" altLang="ja-JP" sz="2800" dirty="0" smtClean="0"/>
              <a:t>Wikipedia【7</a:t>
            </a:r>
            <a:r>
              <a:rPr lang="ja-JP" altLang="en-US" sz="2800" dirty="0" smtClean="0"/>
              <a:t>セグメントディスプレイ</a:t>
            </a:r>
            <a:r>
              <a:rPr lang="en-US" altLang="ja-JP" sz="2800" dirty="0" smtClean="0"/>
              <a:t>】</a:t>
            </a:r>
            <a:br>
              <a:rPr lang="en-US" altLang="ja-JP" sz="2800" dirty="0" smtClean="0"/>
            </a:br>
            <a:r>
              <a:rPr lang="en-US" altLang="ja-JP" sz="1400" u="sng" dirty="0" smtClean="0">
                <a:solidFill>
                  <a:srgbClr val="0070C0"/>
                </a:solidFill>
                <a:latin typeface="Courier New" pitchFamily="49" charset="0"/>
                <a:cs typeface="Courier New" pitchFamily="49" charset="0"/>
                <a:hlinkClick r:id="rId5"/>
              </a:rPr>
              <a:t>http://ja.wikipedia.org/wiki/7%E3%82%BB%E3%82%B0%E3%83%A1%E3%83%B3%E3%83%88%E3%83%87%E3%82%A3%E3%82%B9%E3%83%97%E3%83%AC%E3%82%A4</a:t>
            </a:r>
            <a:endParaRPr lang="en-US" altLang="ja-JP" sz="1400" u="sng" dirty="0" smtClean="0">
              <a:solidFill>
                <a:srgbClr val="0070C0"/>
              </a:solidFill>
              <a:latin typeface="Courier New" pitchFamily="49" charset="0"/>
              <a:cs typeface="Courier New" pitchFamily="49" charset="0"/>
            </a:endParaRPr>
          </a:p>
          <a:p>
            <a:r>
              <a:rPr lang="en-US" altLang="ja-JP" sz="2800" dirty="0" smtClean="0"/>
              <a:t>%</a:t>
            </a:r>
            <a:r>
              <a:rPr lang="en-US" altLang="ja-JP" sz="2800" dirty="0" err="1" smtClean="0"/>
              <a:t>SystemRoot</a:t>
            </a:r>
            <a:r>
              <a:rPr lang="en-US" altLang="ja-JP" sz="2800" dirty="0" smtClean="0"/>
              <a:t>%\system32\calc.exe</a:t>
            </a:r>
          </a:p>
          <a:p>
            <a:endParaRPr kumimoji="1" lang="en-US" altLang="ja-JP" sz="2800" dirty="0" smtClean="0"/>
          </a:p>
          <a:p>
            <a:endParaRPr kumimoji="1" lang="ja-JP"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タイトル 1"/>
          <p:cNvSpPr>
            <a:spLocks noGrp="1"/>
          </p:cNvSpPr>
          <p:nvPr>
            <p:ph type="title"/>
          </p:nvPr>
        </p:nvSpPr>
        <p:spPr/>
        <p:txBody>
          <a:bodyPr/>
          <a:lstStyle/>
          <a:p>
            <a:r>
              <a:rPr lang="ja-JP" altLang="en-US" dirty="0" smtClean="0"/>
              <a:t>おしまい</a:t>
            </a:r>
          </a:p>
        </p:txBody>
      </p:sp>
      <p:sp>
        <p:nvSpPr>
          <p:cNvPr id="59394" name="テキスト プレースホルダ 2"/>
          <p:cNvSpPr>
            <a:spLocks noGrp="1"/>
          </p:cNvSpPr>
          <p:nvPr>
            <p:ph type="body" idx="1"/>
          </p:nvPr>
        </p:nvSpPr>
        <p:spPr/>
        <p:txBody>
          <a:bodyPr/>
          <a:lstStyle/>
          <a:p>
            <a:pPr algn="ctr">
              <a:buFontTx/>
              <a:buNone/>
            </a:pPr>
            <a:r>
              <a:rPr lang="ja-JP" altLang="en-US" dirty="0" smtClean="0"/>
              <a:t>これから電卓を作る方も</a:t>
            </a:r>
            <a:endParaRPr lang="en-US" altLang="ja-JP" dirty="0" smtClean="0"/>
          </a:p>
          <a:p>
            <a:pPr algn="ctr">
              <a:buFontTx/>
              <a:buNone/>
            </a:pPr>
            <a:r>
              <a:rPr lang="ja-JP" altLang="en-US" dirty="0" smtClean="0"/>
              <a:t>これから電卓を作らせる方も</a:t>
            </a:r>
            <a:endParaRPr lang="en-US" altLang="ja-JP" dirty="0" smtClean="0"/>
          </a:p>
          <a:p>
            <a:pPr algn="ctr">
              <a:buFontTx/>
              <a:buNone/>
            </a:pPr>
            <a:r>
              <a:rPr lang="en-US" altLang="ja-JP" dirty="0" smtClean="0"/>
              <a:t>WPF</a:t>
            </a:r>
            <a:r>
              <a:rPr lang="ja-JP" altLang="en-US" dirty="0" smtClean="0"/>
              <a:t>の前に</a:t>
            </a:r>
            <a:r>
              <a:rPr lang="en-US" altLang="ja-JP" dirty="0" smtClean="0"/>
              <a:t>Windows Form</a:t>
            </a:r>
            <a:r>
              <a:rPr lang="ja-JP" altLang="en-US" dirty="0" smtClean="0"/>
              <a:t>でバリバリだぜ！</a:t>
            </a:r>
            <a:endParaRPr lang="en-US" altLang="ja-JP" dirty="0" smtClean="0"/>
          </a:p>
          <a:p>
            <a:pPr algn="ctr">
              <a:buFontTx/>
              <a:buNone/>
            </a:pPr>
            <a:r>
              <a:rPr lang="ja-JP" altLang="en-US" dirty="0" smtClean="0"/>
              <a:t>という方も</a:t>
            </a:r>
            <a:endParaRPr lang="en-US" altLang="ja-JP" dirty="0" smtClean="0"/>
          </a:p>
          <a:p>
            <a:pPr algn="ctr">
              <a:buFontTx/>
              <a:buNone/>
            </a:pPr>
            <a:endParaRPr lang="en-US" altLang="ja-JP" dirty="0" smtClean="0"/>
          </a:p>
          <a:p>
            <a:pPr algn="ctr">
              <a:buFontTx/>
              <a:buNone/>
            </a:pPr>
            <a:r>
              <a:rPr lang="ja-JP" altLang="en-US" dirty="0" smtClean="0"/>
              <a:t>こんなセッションですが参考になれば幸いです</a:t>
            </a:r>
            <a:endParaRPr lang="en-US" altLang="ja-JP"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rPr>
              <a:t>アジェンダ</a:t>
            </a:r>
            <a:endParaRPr lang="en-US" altLang="ja-JP" dirty="0" smtClean="0">
              <a:latin typeface="+mn-ea"/>
            </a:endParaRPr>
          </a:p>
        </p:txBody>
      </p:sp>
      <p:sp>
        <p:nvSpPr>
          <p:cNvPr id="3" name="テキスト プレースホルダ 2"/>
          <p:cNvSpPr>
            <a:spLocks noGrp="1"/>
          </p:cNvSpPr>
          <p:nvPr>
            <p:ph type="body" idx="1"/>
          </p:nvPr>
        </p:nvSpPr>
        <p:spPr/>
        <p:txBody>
          <a:bodyPr/>
          <a:lstStyle/>
          <a:p>
            <a:pPr lvl="1">
              <a:buFont typeface="Arial" pitchFamily="34" charset="0"/>
              <a:buChar char="•"/>
            </a:pPr>
            <a:r>
              <a:rPr lang="ja-JP" altLang="en-US" dirty="0" smtClean="0">
                <a:latin typeface="+mn-ea"/>
              </a:rPr>
              <a:t>自己紹介</a:t>
            </a:r>
            <a:endParaRPr lang="en-US" altLang="ja-JP" dirty="0" smtClean="0">
              <a:latin typeface="+mn-ea"/>
            </a:endParaRPr>
          </a:p>
          <a:p>
            <a:pPr lvl="1">
              <a:buFont typeface="Arial" pitchFamily="34" charset="0"/>
              <a:buChar char="•"/>
            </a:pPr>
            <a:r>
              <a:rPr lang="ja-JP" altLang="en-US" dirty="0" smtClean="0">
                <a:latin typeface="+mn-ea"/>
              </a:rPr>
              <a:t>このセッションのきっかけ</a:t>
            </a:r>
          </a:p>
          <a:p>
            <a:pPr lvl="1">
              <a:buFont typeface="Arial" pitchFamily="34" charset="0"/>
              <a:buChar char="•"/>
            </a:pPr>
            <a:r>
              <a:rPr lang="ja-JP" altLang="en-US" dirty="0" smtClean="0">
                <a:latin typeface="+mn-ea"/>
              </a:rPr>
              <a:t>電卓の動きを知ろう</a:t>
            </a:r>
            <a:endParaRPr lang="en-US" altLang="ja-JP" dirty="0" smtClean="0">
              <a:latin typeface="+mn-ea"/>
            </a:endParaRPr>
          </a:p>
          <a:p>
            <a:pPr lvl="2">
              <a:buFont typeface="ＭＳ Ｐゴシック" pitchFamily="50" charset="-128"/>
              <a:buChar char="‣"/>
            </a:pPr>
            <a:r>
              <a:rPr lang="ja-JP" altLang="en-US" sz="1800" dirty="0" smtClean="0">
                <a:latin typeface="+mn-ea"/>
              </a:rPr>
              <a:t>フローチャート</a:t>
            </a:r>
            <a:endParaRPr lang="en-US" altLang="ja-JP" sz="1800" dirty="0" smtClean="0">
              <a:latin typeface="+mn-ea"/>
            </a:endParaRPr>
          </a:p>
          <a:p>
            <a:pPr lvl="2">
              <a:buFont typeface="ＭＳ Ｐゴシック" pitchFamily="50" charset="-128"/>
              <a:buChar char="‣"/>
            </a:pPr>
            <a:r>
              <a:rPr lang="ja-JP" altLang="en-US" sz="1800" dirty="0" smtClean="0">
                <a:latin typeface="+mn-ea"/>
              </a:rPr>
              <a:t>状態遷移</a:t>
            </a:r>
          </a:p>
          <a:p>
            <a:pPr lvl="1">
              <a:buFont typeface="Arial" pitchFamily="34" charset="0"/>
              <a:buChar char="•"/>
            </a:pPr>
            <a:r>
              <a:rPr lang="ja-JP" altLang="en-US" dirty="0" err="1" smtClean="0">
                <a:latin typeface="+mn-ea"/>
              </a:rPr>
              <a:t>ぽぴ</a:t>
            </a:r>
            <a:r>
              <a:rPr lang="ja-JP" altLang="en-US" dirty="0" smtClean="0">
                <a:latin typeface="+mn-ea"/>
              </a:rPr>
              <a:t>電卓のコード解説</a:t>
            </a:r>
            <a:endParaRPr lang="en-US" altLang="ja-JP" dirty="0" smtClean="0">
              <a:latin typeface="+mn-ea"/>
            </a:endParaRPr>
          </a:p>
          <a:p>
            <a:pPr lvl="2">
              <a:buFont typeface="ＭＳ Ｐゴシック" pitchFamily="50" charset="-128"/>
              <a:buChar char="‣"/>
            </a:pPr>
            <a:r>
              <a:rPr lang="ja-JP" altLang="en-US" sz="1800" dirty="0" smtClean="0">
                <a:latin typeface="+mn-ea"/>
              </a:rPr>
              <a:t>計算クラス</a:t>
            </a:r>
          </a:p>
          <a:p>
            <a:pPr lvl="2">
              <a:buFont typeface="ＭＳ Ｐゴシック" pitchFamily="50" charset="-128"/>
              <a:buChar char="‣"/>
            </a:pPr>
            <a:r>
              <a:rPr lang="ja-JP" altLang="en-US" sz="1800" dirty="0" smtClean="0">
                <a:latin typeface="+mn-ea"/>
              </a:rPr>
              <a:t>ボタンクラス</a:t>
            </a:r>
          </a:p>
          <a:p>
            <a:pPr lvl="2">
              <a:buFont typeface="ＭＳ Ｐゴシック" pitchFamily="50" charset="-128"/>
              <a:buChar char="‣"/>
            </a:pPr>
            <a:r>
              <a:rPr lang="ja-JP" altLang="en-US" sz="1800" dirty="0" smtClean="0">
                <a:latin typeface="+mn-ea"/>
              </a:rPr>
              <a:t>デジタル表示パネル</a:t>
            </a:r>
          </a:p>
          <a:p>
            <a:pPr lvl="3">
              <a:buFont typeface="ＭＳ Ｐゴシック" pitchFamily="50" charset="-128"/>
              <a:buChar char="⁃"/>
            </a:pPr>
            <a:r>
              <a:rPr lang="ja-JP" altLang="en-US" sz="1600" dirty="0" smtClean="0">
                <a:latin typeface="+mn-ea"/>
              </a:rPr>
              <a:t>セグメントとはなんぞや</a:t>
            </a:r>
          </a:p>
          <a:p>
            <a:pPr lvl="1">
              <a:buFont typeface="Arial" pitchFamily="34" charset="0"/>
              <a:buChar char="•"/>
            </a:pPr>
            <a:r>
              <a:rPr lang="ja-JP" altLang="en-US" dirty="0" smtClean="0">
                <a:latin typeface="+mn-ea"/>
              </a:rPr>
              <a:t>ひ・み・つ</a:t>
            </a:r>
            <a:r>
              <a:rPr lang="ja-JP" altLang="en-US" dirty="0" smtClean="0">
                <a:solidFill>
                  <a:srgbClr val="FF0000"/>
                </a:solidFill>
                <a:latin typeface="+mn-ea"/>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err="1" smtClean="0">
                <a:latin typeface="+mn-ea"/>
              </a:rPr>
              <a:t>ぽぴ</a:t>
            </a:r>
            <a:r>
              <a:rPr lang="ja-JP" altLang="en-US" dirty="0" smtClean="0">
                <a:latin typeface="+mn-ea"/>
              </a:rPr>
              <a:t>王子とはこんな人</a:t>
            </a:r>
            <a:endParaRPr lang="en-US" altLang="ja-JP" dirty="0" smtClean="0">
              <a:latin typeface="+mn-ea"/>
            </a:endParaRPr>
          </a:p>
        </p:txBody>
      </p:sp>
      <p:sp>
        <p:nvSpPr>
          <p:cNvPr id="3" name="テキスト プレースホルダ 2"/>
          <p:cNvSpPr>
            <a:spLocks noGrp="1"/>
          </p:cNvSpPr>
          <p:nvPr>
            <p:ph type="body" idx="1"/>
          </p:nvPr>
        </p:nvSpPr>
        <p:spPr>
          <a:xfrm>
            <a:off x="428596" y="1052513"/>
            <a:ext cx="8229600" cy="5073650"/>
          </a:xfrm>
        </p:spPr>
        <p:txBody>
          <a:bodyPr/>
          <a:lstStyle/>
          <a:p>
            <a:pPr>
              <a:buFont typeface="Arial" pitchFamily="34" charset="0"/>
              <a:buChar char="•"/>
            </a:pPr>
            <a:r>
              <a:rPr lang="ja-JP" altLang="en-US" dirty="0" smtClean="0">
                <a:latin typeface="+mn-ea"/>
              </a:rPr>
              <a:t>王冠の人</a:t>
            </a:r>
            <a:endParaRPr lang="en-US" altLang="ja-JP" dirty="0" smtClean="0">
              <a:latin typeface="+mn-ea"/>
            </a:endParaRPr>
          </a:p>
          <a:p>
            <a:pPr>
              <a:buFont typeface="Arial" pitchFamily="34" charset="0"/>
              <a:buChar char="•"/>
            </a:pPr>
            <a:r>
              <a:rPr lang="ja-JP" altLang="en-US" dirty="0" smtClean="0">
                <a:latin typeface="+mn-ea"/>
              </a:rPr>
              <a:t>仕事は王子兼システムエンジニア</a:t>
            </a:r>
          </a:p>
          <a:p>
            <a:pPr>
              <a:buFont typeface="Arial" pitchFamily="34" charset="0"/>
              <a:buChar char="•"/>
            </a:pPr>
            <a:r>
              <a:rPr lang="ja-JP" altLang="en-US" dirty="0" smtClean="0">
                <a:latin typeface="+mn-ea"/>
              </a:rPr>
              <a:t>オンラインでは威勢はいいが、オフラインでは意外とシャイです</a:t>
            </a:r>
            <a:endParaRPr lang="en-US" altLang="ja-JP" dirty="0" smtClean="0">
              <a:latin typeface="+mn-ea"/>
            </a:endParaRPr>
          </a:p>
          <a:p>
            <a:pPr>
              <a:buFont typeface="Arial" pitchFamily="34" charset="0"/>
              <a:buChar char="•"/>
            </a:pPr>
            <a:r>
              <a:rPr lang="ja-JP" altLang="en-US" dirty="0" smtClean="0">
                <a:latin typeface="+mn-ea"/>
              </a:rPr>
              <a:t>自己紹介にツッコミを入れるのが大好き</a:t>
            </a:r>
          </a:p>
          <a:p>
            <a:pPr>
              <a:buFont typeface="Arial" pitchFamily="34" charset="0"/>
              <a:buChar char="•"/>
            </a:pPr>
            <a:r>
              <a:rPr lang="ja-JP" altLang="en-US" dirty="0" smtClean="0">
                <a:latin typeface="+mn-ea"/>
              </a:rPr>
              <a:t>パソコン歴は</a:t>
            </a:r>
            <a:r>
              <a:rPr lang="en-US" altLang="ja-JP" dirty="0" smtClean="0">
                <a:latin typeface="+mn-ea"/>
              </a:rPr>
              <a:t>25</a:t>
            </a:r>
            <a:r>
              <a:rPr lang="ja-JP" altLang="en-US" dirty="0" smtClean="0">
                <a:latin typeface="+mn-ea"/>
              </a:rPr>
              <a:t>年ほど</a:t>
            </a:r>
          </a:p>
          <a:p>
            <a:pPr>
              <a:buFont typeface="Arial" pitchFamily="34" charset="0"/>
              <a:buChar char="•"/>
            </a:pPr>
            <a:r>
              <a:rPr lang="en-US" altLang="ja-JP" dirty="0" smtClean="0">
                <a:latin typeface="+mn-ea"/>
              </a:rPr>
              <a:t>SE</a:t>
            </a:r>
            <a:r>
              <a:rPr lang="ja-JP" altLang="en-US" dirty="0" smtClean="0">
                <a:latin typeface="+mn-ea"/>
              </a:rPr>
              <a:t>としての</a:t>
            </a:r>
            <a:r>
              <a:rPr lang="en-US" altLang="ja-JP" dirty="0" smtClean="0">
                <a:latin typeface="+mn-ea"/>
              </a:rPr>
              <a:t>PC</a:t>
            </a:r>
            <a:r>
              <a:rPr lang="ja-JP" altLang="en-US" dirty="0" smtClean="0">
                <a:latin typeface="+mn-ea"/>
              </a:rPr>
              <a:t>歴は</a:t>
            </a:r>
            <a:r>
              <a:rPr lang="en-US" altLang="ja-JP" dirty="0" smtClean="0">
                <a:latin typeface="+mn-ea"/>
              </a:rPr>
              <a:t>20</a:t>
            </a:r>
            <a:r>
              <a:rPr lang="ja-JP" altLang="en-US" dirty="0" smtClean="0">
                <a:latin typeface="+mn-ea"/>
              </a:rPr>
              <a:t>年ぐらい</a:t>
            </a:r>
          </a:p>
          <a:p>
            <a:pPr>
              <a:buFont typeface="Arial" pitchFamily="34" charset="0"/>
              <a:buChar char="•"/>
            </a:pPr>
            <a:r>
              <a:rPr lang="en-US" altLang="ja-JP" dirty="0" smtClean="0">
                <a:latin typeface="+mn-ea"/>
              </a:rPr>
              <a:t>Microsoft MVP</a:t>
            </a:r>
            <a:r>
              <a:rPr lang="ja-JP" altLang="en-US" dirty="0" smtClean="0">
                <a:latin typeface="+mn-ea"/>
              </a:rPr>
              <a:t>をいただきました</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mn-ea"/>
              </a:rPr>
              <a:t>このセッションのきっかけ</a:t>
            </a:r>
            <a:endParaRPr kumimoji="1" lang="ja-JP" altLang="en-US" dirty="0"/>
          </a:p>
        </p:txBody>
      </p:sp>
      <p:sp>
        <p:nvSpPr>
          <p:cNvPr id="3" name="テキスト プレースホルダ 2"/>
          <p:cNvSpPr>
            <a:spLocks noGrp="1"/>
          </p:cNvSpPr>
          <p:nvPr>
            <p:ph type="body" idx="1"/>
          </p:nvPr>
        </p:nvSpPr>
        <p:spPr>
          <a:xfrm>
            <a:off x="457200" y="1069994"/>
            <a:ext cx="8229600" cy="5073650"/>
          </a:xfrm>
        </p:spPr>
        <p:txBody>
          <a:bodyPr/>
          <a:lstStyle/>
          <a:p>
            <a:pPr>
              <a:buFont typeface="Arial" pitchFamily="34" charset="0"/>
              <a:buChar char="•"/>
            </a:pPr>
            <a:r>
              <a:rPr lang="ja-JP" altLang="en-US" sz="2800" dirty="0" smtClean="0">
                <a:latin typeface="+mn-ea"/>
              </a:rPr>
              <a:t>電卓を作</a:t>
            </a:r>
            <a:r>
              <a:rPr lang="ja-JP" altLang="en-US" sz="2800" dirty="0" err="1" smtClean="0">
                <a:latin typeface="+mn-ea"/>
              </a:rPr>
              <a:t>ろう</a:t>
            </a:r>
            <a:r>
              <a:rPr lang="ja-JP" altLang="en-US" sz="2800" dirty="0" smtClean="0">
                <a:latin typeface="+mn-ea"/>
              </a:rPr>
              <a:t>祭りに</a:t>
            </a:r>
            <a:r>
              <a:rPr lang="ja-JP" altLang="en-US" sz="36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mn-ea"/>
              </a:rPr>
              <a:t>間に合わなかった</a:t>
            </a:r>
            <a:r>
              <a:rPr lang="ja-JP" altLang="en-US" sz="2800" dirty="0" smtClean="0">
                <a:latin typeface="+mn-ea"/>
              </a:rPr>
              <a:t> </a:t>
            </a:r>
            <a:r>
              <a:rPr lang="ja-JP" altLang="en-US" sz="2800" dirty="0" err="1" smtClean="0">
                <a:latin typeface="+mn-ea"/>
              </a:rPr>
              <a:t>ぽぴ</a:t>
            </a:r>
            <a:r>
              <a:rPr lang="ja-JP" altLang="en-US" sz="2800" dirty="0" smtClean="0">
                <a:latin typeface="+mn-ea"/>
              </a:rPr>
              <a:t>電卓</a:t>
            </a:r>
          </a:p>
          <a:p>
            <a:pPr>
              <a:buFont typeface="Arial" pitchFamily="34" charset="0"/>
              <a:buChar char="•"/>
            </a:pPr>
            <a:r>
              <a:rPr lang="ja-JP" altLang="en-US" sz="2800" dirty="0" smtClean="0">
                <a:latin typeface="+mn-ea"/>
              </a:rPr>
              <a:t>でも電卓は作っておしまいなんかじゃない！作って解説するまでが遠足です！</a:t>
            </a:r>
            <a:endParaRPr lang="en-US" altLang="ja-JP" sz="2800" dirty="0" smtClean="0">
              <a:latin typeface="+mn-ea"/>
            </a:endParaRPr>
          </a:p>
          <a:p>
            <a:pPr>
              <a:buFont typeface="Arial" pitchFamily="34" charset="0"/>
              <a:buChar char="•"/>
            </a:pPr>
            <a:r>
              <a:rPr lang="ja-JP" altLang="en-US" sz="2800" dirty="0" smtClean="0">
                <a:latin typeface="+mn-ea"/>
              </a:rPr>
              <a:t>電卓の作り方まで解説してくれてる人っていないんじゃ</a:t>
            </a:r>
            <a:r>
              <a:rPr lang="ja-JP" altLang="en-US" sz="2800" dirty="0" err="1" smtClean="0">
                <a:latin typeface="+mn-ea"/>
              </a:rPr>
              <a:t>ね</a:t>
            </a:r>
            <a:r>
              <a:rPr lang="ja-JP" altLang="en-US" sz="2800" dirty="0" smtClean="0">
                <a:latin typeface="+mn-ea"/>
              </a:rPr>
              <a:t>？</a:t>
            </a:r>
            <a:endParaRPr lang="en-US" altLang="ja-JP" sz="2800" dirty="0" smtClean="0">
              <a:latin typeface="+mn-ea"/>
            </a:endParaRPr>
          </a:p>
          <a:p>
            <a:pPr>
              <a:buFont typeface="Arial" pitchFamily="34" charset="0"/>
              <a:buChar char="•"/>
            </a:pPr>
            <a:r>
              <a:rPr lang="ja-JP" altLang="en-US" sz="2800" dirty="0" err="1" smtClean="0">
                <a:latin typeface="+mn-ea"/>
              </a:rPr>
              <a:t>てな</a:t>
            </a:r>
            <a:r>
              <a:rPr lang="ja-JP" altLang="en-US" sz="2800" dirty="0" smtClean="0">
                <a:latin typeface="+mn-ea"/>
              </a:rPr>
              <a:t>あたりから</a:t>
            </a:r>
            <a:r>
              <a:rPr lang="ja-JP" altLang="en-US" sz="2800" strike="sngStrike" dirty="0" smtClean="0">
                <a:solidFill>
                  <a:schemeClr val="accent3">
                    <a:lumMod val="65000"/>
                  </a:schemeClr>
                </a:solidFill>
                <a:latin typeface="+mn-ea"/>
              </a:rPr>
              <a:t>ネタもなかったので</a:t>
            </a:r>
            <a:r>
              <a:rPr lang="ja-JP" altLang="en-US" sz="2800" dirty="0" smtClean="0">
                <a:latin typeface="+mn-ea"/>
              </a:rPr>
              <a:t>やってみることにしました</a:t>
            </a:r>
            <a:endParaRPr lang="en-US" altLang="ja-JP" sz="2800" dirty="0" smtClean="0">
              <a:latin typeface="+mn-ea"/>
            </a:endParaRPr>
          </a:p>
          <a:p>
            <a:pPr>
              <a:buFont typeface="Arial" pitchFamily="34" charset="0"/>
              <a:buChar char="•"/>
            </a:pPr>
            <a:r>
              <a:rPr lang="ja-JP" altLang="en-US" sz="2800" dirty="0" smtClean="0">
                <a:latin typeface="+mn-ea"/>
              </a:rPr>
              <a:t>アクアさんには負けないぞ！てへ☆</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latin typeface="+mn-ea"/>
              </a:rPr>
              <a:t>このセッションのきっかけ</a:t>
            </a:r>
            <a:endParaRPr kumimoji="1" lang="ja-JP" altLang="en-US" dirty="0"/>
          </a:p>
        </p:txBody>
      </p:sp>
      <p:sp>
        <p:nvSpPr>
          <p:cNvPr id="3" name="テキスト プレースホルダ 2"/>
          <p:cNvSpPr>
            <a:spLocks noGrp="1"/>
          </p:cNvSpPr>
          <p:nvPr>
            <p:ph type="body" idx="1"/>
          </p:nvPr>
        </p:nvSpPr>
        <p:spPr/>
        <p:txBody>
          <a:bodyPr/>
          <a:lstStyle/>
          <a:p>
            <a:pPr>
              <a:buFont typeface="Arial" pitchFamily="34" charset="0"/>
              <a:buChar char="•"/>
            </a:pPr>
            <a:r>
              <a:rPr lang="ja-JP" altLang="en-US" sz="2800" dirty="0" smtClean="0">
                <a:latin typeface="+mn-ea"/>
              </a:rPr>
              <a:t>電卓を作るにあたり、とりあえず見た目から入ることが多い</a:t>
            </a:r>
          </a:p>
          <a:p>
            <a:pPr>
              <a:buFont typeface="Arial" pitchFamily="34" charset="0"/>
              <a:buChar char="•"/>
            </a:pPr>
            <a:r>
              <a:rPr lang="ja-JP" altLang="en-US" sz="2800" dirty="0" smtClean="0">
                <a:latin typeface="+mn-ea"/>
              </a:rPr>
              <a:t>でも実際に電卓を作らせる側からすると、見た目よりも電卓そのものの動作を勉強してほしい、というのが狙い</a:t>
            </a:r>
          </a:p>
          <a:p>
            <a:pPr>
              <a:buFont typeface="Arial" pitchFamily="34" charset="0"/>
              <a:buChar char="•"/>
            </a:pPr>
            <a:r>
              <a:rPr lang="ja-JP" altLang="en-US" sz="2800" dirty="0" smtClean="0">
                <a:latin typeface="+mn-ea"/>
              </a:rPr>
              <a:t>僕が</a:t>
            </a:r>
            <a:r>
              <a:rPr lang="ja-JP" altLang="en-US" sz="2800" dirty="0" err="1" smtClean="0">
                <a:latin typeface="+mn-ea"/>
              </a:rPr>
              <a:t>ぽぴ</a:t>
            </a:r>
            <a:r>
              <a:rPr lang="ja-JP" altLang="en-US" sz="2800" dirty="0" smtClean="0">
                <a:latin typeface="+mn-ea"/>
              </a:rPr>
              <a:t>電卓を作ったときの流れを説明することによってそれを参考にできたらいいかもしれんね、という話</a:t>
            </a:r>
            <a:endParaRPr lang="en-US" altLang="ja-JP" sz="2800" dirty="0" smtClean="0">
              <a:latin typeface="+mn-ea"/>
            </a:endParaRPr>
          </a:p>
          <a:p>
            <a:pPr>
              <a:buFont typeface="Arial" pitchFamily="34" charset="0"/>
              <a:buChar char="•"/>
            </a:pPr>
            <a:r>
              <a:rPr lang="en-US" altLang="ja-JP" sz="2800" dirty="0" smtClean="0">
                <a:latin typeface="+mn-ea"/>
              </a:rPr>
              <a:t>…</a:t>
            </a:r>
            <a:r>
              <a:rPr lang="ja-JP" altLang="en-US" sz="2800" dirty="0" smtClean="0">
                <a:latin typeface="+mn-ea"/>
              </a:rPr>
              <a:t>を装ったプログラム自慢</a:t>
            </a:r>
          </a:p>
          <a:p>
            <a:pPr>
              <a:buNone/>
            </a:pPr>
            <a:endParaRPr lang="en-US" altLang="ja-JP" sz="1600" dirty="0" smtClean="0">
              <a:latin typeface="+mn-ea"/>
            </a:endParaRPr>
          </a:p>
          <a:p>
            <a:pPr>
              <a:buNone/>
            </a:pPr>
            <a:r>
              <a:rPr lang="en-US" altLang="ja-JP" sz="1600" dirty="0" smtClean="0">
                <a:latin typeface="+mn-ea"/>
              </a:rPr>
              <a:t>※ </a:t>
            </a:r>
            <a:r>
              <a:rPr lang="ja-JP" altLang="en-US" sz="1600" dirty="0" smtClean="0">
                <a:latin typeface="+mn-ea"/>
              </a:rPr>
              <a:t>半分ぐらいは本当です</a:t>
            </a:r>
          </a:p>
          <a:p>
            <a:pPr>
              <a:buNone/>
            </a:pPr>
            <a:endParaRPr lang="ja-JP" altLang="en-US" dirty="0" smtClean="0">
              <a:latin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電卓の動きを知ろう</a:t>
            </a:r>
            <a:endParaRPr kumimoji="1" lang="ja-JP" altLang="en-US" dirty="0"/>
          </a:p>
        </p:txBody>
      </p:sp>
      <p:sp>
        <p:nvSpPr>
          <p:cNvPr id="3" name="テキスト プレースホルダ 2"/>
          <p:cNvSpPr>
            <a:spLocks noGrp="1"/>
          </p:cNvSpPr>
          <p:nvPr>
            <p:ph type="body" idx="1"/>
          </p:nvPr>
        </p:nvSpPr>
        <p:spPr/>
        <p:txBody>
          <a:bodyPr/>
          <a:lstStyle/>
          <a:p>
            <a:pPr>
              <a:lnSpc>
                <a:spcPct val="150000"/>
              </a:lnSpc>
            </a:pPr>
            <a:r>
              <a:rPr kumimoji="1" lang="ja-JP" altLang="en-US" dirty="0" smtClean="0"/>
              <a:t>まずは電卓の動きを調べてみる</a:t>
            </a:r>
            <a:endParaRPr kumimoji="1" lang="en-US" altLang="ja-JP" dirty="0" smtClean="0"/>
          </a:p>
          <a:p>
            <a:pPr>
              <a:lnSpc>
                <a:spcPct val="150000"/>
              </a:lnSpc>
            </a:pPr>
            <a:r>
              <a:rPr lang="ja-JP" altLang="en-US" dirty="0" smtClean="0"/>
              <a:t>本物の電卓というすてきなサンプルがあるので、その動きをまねすればお</a:t>
            </a:r>
            <a:r>
              <a:rPr lang="ja-JP" altLang="en-US" dirty="0" err="1" smtClean="0"/>
              <a:t>ｋ</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電卓の動きをフローチャートで考えてみる</a:t>
            </a:r>
            <a:endParaRPr lang="ja-JP" altLang="en-US" dirty="0"/>
          </a:p>
        </p:txBody>
      </p:sp>
      <p:sp>
        <p:nvSpPr>
          <p:cNvPr id="3" name="テキスト プレースホルダ 2"/>
          <p:cNvSpPr>
            <a:spLocks noGrp="1"/>
          </p:cNvSpPr>
          <p:nvPr>
            <p:ph type="body" idx="1"/>
          </p:nvPr>
        </p:nvSpPr>
        <p:spPr/>
        <p:txBody>
          <a:bodyPr/>
          <a:lstStyle/>
          <a:p>
            <a:pPr>
              <a:buNone/>
            </a:pPr>
            <a:endParaRPr kumimoji="1" lang="ja-JP" altLang="en-US" sz="2000" dirty="0"/>
          </a:p>
        </p:txBody>
      </p:sp>
      <p:sp>
        <p:nvSpPr>
          <p:cNvPr id="4" name="テキスト ボックス 3"/>
          <p:cNvSpPr txBox="1"/>
          <p:nvPr/>
        </p:nvSpPr>
        <p:spPr>
          <a:xfrm>
            <a:off x="3893339" y="1500174"/>
            <a:ext cx="1357322"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lang="ja-JP" altLang="en-US" dirty="0"/>
              <a:t>数字</a:t>
            </a:r>
            <a:r>
              <a:rPr kumimoji="1" lang="ja-JP" altLang="en-US" dirty="0" smtClean="0"/>
              <a:t>入力１</a:t>
            </a:r>
            <a:endParaRPr kumimoji="1" lang="ja-JP" altLang="en-US" dirty="0"/>
          </a:p>
        </p:txBody>
      </p:sp>
      <p:sp>
        <p:nvSpPr>
          <p:cNvPr id="5" name="テキスト ボックス 4"/>
          <p:cNvSpPr txBox="1"/>
          <p:nvPr/>
        </p:nvSpPr>
        <p:spPr>
          <a:xfrm>
            <a:off x="3893339" y="2428868"/>
            <a:ext cx="1357322"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kumimoji="1" lang="ja-JP" altLang="en-US" dirty="0" smtClean="0"/>
              <a:t>演算子入力</a:t>
            </a:r>
            <a:endParaRPr kumimoji="1" lang="ja-JP" altLang="en-US" dirty="0"/>
          </a:p>
        </p:txBody>
      </p:sp>
      <p:sp>
        <p:nvSpPr>
          <p:cNvPr id="6" name="テキスト ボックス 5"/>
          <p:cNvSpPr txBox="1"/>
          <p:nvPr/>
        </p:nvSpPr>
        <p:spPr>
          <a:xfrm>
            <a:off x="3893339" y="3357562"/>
            <a:ext cx="1357322"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kumimoji="1" lang="ja-JP" altLang="en-US" dirty="0" smtClean="0"/>
              <a:t>数字入力２</a:t>
            </a:r>
            <a:endParaRPr kumimoji="1" lang="ja-JP" altLang="en-US" dirty="0"/>
          </a:p>
        </p:txBody>
      </p:sp>
      <p:sp>
        <p:nvSpPr>
          <p:cNvPr id="7" name="テキスト ボックス 6"/>
          <p:cNvSpPr txBox="1"/>
          <p:nvPr/>
        </p:nvSpPr>
        <p:spPr>
          <a:xfrm>
            <a:off x="3893339" y="4214818"/>
            <a:ext cx="1357322"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kumimoji="1" lang="ja-JP" altLang="en-US" dirty="0" smtClean="0"/>
              <a:t>イコール</a:t>
            </a:r>
            <a:endParaRPr kumimoji="1" lang="ja-JP" altLang="en-US" dirty="0"/>
          </a:p>
        </p:txBody>
      </p:sp>
      <p:sp>
        <p:nvSpPr>
          <p:cNvPr id="8" name="テキスト ボックス 7"/>
          <p:cNvSpPr txBox="1"/>
          <p:nvPr/>
        </p:nvSpPr>
        <p:spPr>
          <a:xfrm>
            <a:off x="3893339" y="5143512"/>
            <a:ext cx="1357322"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kumimoji="1" lang="ja-JP" altLang="en-US" dirty="0" smtClean="0"/>
              <a:t>答え一発！</a:t>
            </a:r>
            <a:endParaRPr kumimoji="1" lang="ja-JP" altLang="en-US" strike="sngStrike" dirty="0">
              <a:solidFill>
                <a:schemeClr val="bg1">
                  <a:lumMod val="95000"/>
                </a:schemeClr>
              </a:solidFill>
            </a:endParaRPr>
          </a:p>
        </p:txBody>
      </p:sp>
      <p:cxnSp>
        <p:nvCxnSpPr>
          <p:cNvPr id="10" name="直線矢印コネクタ 9"/>
          <p:cNvCxnSpPr>
            <a:stCxn id="4" idx="2"/>
            <a:endCxn id="5" idx="0"/>
          </p:cNvCxnSpPr>
          <p:nvPr/>
        </p:nvCxnSpPr>
        <p:spPr>
          <a:xfrm rot="5400000">
            <a:off x="4292319" y="2149187"/>
            <a:ext cx="55936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直線矢印コネクタ 13"/>
          <p:cNvCxnSpPr>
            <a:stCxn id="5" idx="2"/>
            <a:endCxn id="6" idx="0"/>
          </p:cNvCxnSpPr>
          <p:nvPr/>
        </p:nvCxnSpPr>
        <p:spPr>
          <a:xfrm rot="5400000">
            <a:off x="4292319" y="3077881"/>
            <a:ext cx="55936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a:stCxn id="6" idx="2"/>
            <a:endCxn id="7" idx="0"/>
          </p:cNvCxnSpPr>
          <p:nvPr/>
        </p:nvCxnSpPr>
        <p:spPr>
          <a:xfrm rot="5400000">
            <a:off x="4328038" y="3970856"/>
            <a:ext cx="48792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0" name="直線矢印コネクタ 19"/>
          <p:cNvCxnSpPr>
            <a:stCxn id="7" idx="2"/>
            <a:endCxn id="8" idx="0"/>
          </p:cNvCxnSpPr>
          <p:nvPr/>
        </p:nvCxnSpPr>
        <p:spPr>
          <a:xfrm rot="5400000">
            <a:off x="4292319" y="4863831"/>
            <a:ext cx="55936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9" name="カギ線コネクタ 58"/>
          <p:cNvCxnSpPr>
            <a:stCxn id="6" idx="1"/>
            <a:endCxn id="5" idx="1"/>
          </p:cNvCxnSpPr>
          <p:nvPr/>
        </p:nvCxnSpPr>
        <p:spPr>
          <a:xfrm rot="10800000">
            <a:off x="3893339" y="2613534"/>
            <a:ext cx="1588" cy="928694"/>
          </a:xfrm>
          <a:prstGeom prst="bentConnector3">
            <a:avLst>
              <a:gd name="adj1" fmla="val 25791885"/>
            </a:avLst>
          </a:prstGeom>
          <a:ln>
            <a:tailEnd type="arrow"/>
          </a:ln>
        </p:spPr>
        <p:style>
          <a:lnRef idx="1">
            <a:schemeClr val="dk1"/>
          </a:lnRef>
          <a:fillRef idx="0">
            <a:schemeClr val="dk1"/>
          </a:fillRef>
          <a:effectRef idx="0">
            <a:schemeClr val="dk1"/>
          </a:effectRef>
          <a:fontRef idx="minor">
            <a:schemeClr val="tx1"/>
          </a:fontRef>
        </p:style>
      </p:cxnSp>
      <p:cxnSp>
        <p:nvCxnSpPr>
          <p:cNvPr id="61" name="図形 60"/>
          <p:cNvCxnSpPr>
            <a:stCxn id="5" idx="3"/>
            <a:endCxn id="7" idx="3"/>
          </p:cNvCxnSpPr>
          <p:nvPr/>
        </p:nvCxnSpPr>
        <p:spPr>
          <a:xfrm>
            <a:off x="5250661" y="2613534"/>
            <a:ext cx="1588" cy="1785950"/>
          </a:xfrm>
          <a:prstGeom prst="bentConnector3">
            <a:avLst>
              <a:gd name="adj1" fmla="val 29990564"/>
            </a:avLst>
          </a:prstGeom>
          <a:ln>
            <a:tailEnd type="arrow"/>
          </a:ln>
        </p:spPr>
        <p:style>
          <a:lnRef idx="1">
            <a:schemeClr val="dk1"/>
          </a:lnRef>
          <a:fillRef idx="0">
            <a:schemeClr val="dk1"/>
          </a:fillRef>
          <a:effectRef idx="0">
            <a:schemeClr val="dk1"/>
          </a:effectRef>
          <a:fontRef idx="minor">
            <a:schemeClr val="tx1"/>
          </a:fontRef>
        </p:style>
      </p:cxnSp>
      <p:sp>
        <p:nvSpPr>
          <p:cNvPr id="65" name="円弧 64"/>
          <p:cNvSpPr/>
          <p:nvPr/>
        </p:nvSpPr>
        <p:spPr>
          <a:xfrm>
            <a:off x="5786446" y="2143116"/>
            <a:ext cx="1214446" cy="714380"/>
          </a:xfrm>
          <a:prstGeom prst="arc">
            <a:avLst>
              <a:gd name="adj1" fmla="val 11579208"/>
              <a:gd name="adj2" fmla="val 9847879"/>
            </a:avLst>
          </a:prstGeom>
          <a:ln>
            <a:headEnd type="none" w="med" len="med"/>
            <a:tailEnd type="arrow" w="med" len="med"/>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9" name="テキスト ボックス 68"/>
          <p:cNvSpPr txBox="1"/>
          <p:nvPr/>
        </p:nvSpPr>
        <p:spPr>
          <a:xfrm>
            <a:off x="2285984" y="2928934"/>
            <a:ext cx="1143008"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r>
              <a:rPr lang="ja-JP" altLang="en-US" dirty="0" smtClean="0"/>
              <a:t>また演算</a:t>
            </a:r>
            <a:endParaRPr kumimoji="1" lang="ja-JP" altLang="en-US" strike="sngStrike" dirty="0">
              <a:solidFill>
                <a:schemeClr val="bg1">
                  <a:lumMod val="95000"/>
                </a:schemeClr>
              </a:solidFill>
            </a:endParaRPr>
          </a:p>
        </p:txBody>
      </p:sp>
      <p:sp>
        <p:nvSpPr>
          <p:cNvPr id="70" name="テキスト ボックス 69"/>
          <p:cNvSpPr txBox="1"/>
          <p:nvPr/>
        </p:nvSpPr>
        <p:spPr>
          <a:xfrm>
            <a:off x="5786446" y="3357562"/>
            <a:ext cx="1357322" cy="646331"/>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pPr algn="ctr"/>
            <a:r>
              <a:rPr lang="ja-JP" altLang="en-US" dirty="0"/>
              <a:t>同じ</a:t>
            </a:r>
            <a:r>
              <a:rPr lang="ja-JP" altLang="en-US" dirty="0" smtClean="0"/>
              <a:t>数字を使う</a:t>
            </a:r>
            <a:endParaRPr kumimoji="1" lang="ja-JP" altLang="en-US" strike="sngStrike" dirty="0">
              <a:solidFill>
                <a:schemeClr val="bg1">
                  <a:lumMod val="95000"/>
                </a:schemeClr>
              </a:solidFill>
            </a:endParaRPr>
          </a:p>
        </p:txBody>
      </p:sp>
      <p:sp>
        <p:nvSpPr>
          <p:cNvPr id="71" name="テキスト ボックス 70"/>
          <p:cNvSpPr txBox="1"/>
          <p:nvPr/>
        </p:nvSpPr>
        <p:spPr>
          <a:xfrm>
            <a:off x="6357950" y="1785926"/>
            <a:ext cx="2143140" cy="369332"/>
          </a:xfrm>
          <a:prstGeom prst="rect">
            <a:avLst/>
          </a:prstGeom>
        </p:spPr>
        <p:style>
          <a:lnRef idx="1">
            <a:schemeClr val="dk1"/>
          </a:lnRef>
          <a:fillRef idx="2">
            <a:schemeClr val="dk1"/>
          </a:fillRef>
          <a:effectRef idx="1">
            <a:schemeClr val="dk1"/>
          </a:effectRef>
          <a:fontRef idx="minor">
            <a:schemeClr val="dk1"/>
          </a:fontRef>
        </p:style>
        <p:txBody>
          <a:bodyPr wrap="square" rtlCol="0" anchor="ctr" anchorCtr="1">
            <a:spAutoFit/>
          </a:bodyPr>
          <a:lstStyle/>
          <a:p>
            <a:r>
              <a:rPr kumimoji="1" lang="ja-JP" altLang="en-US" dirty="0" smtClean="0"/>
              <a:t>違う演算子に変える</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状態遷移について考えてみよう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アクアさんが考えてくれた状態遷移図</a:t>
            </a:r>
            <a:endParaRPr kumimoji="1" lang="ja-JP" altLang="en-US" dirty="0"/>
          </a:p>
        </p:txBody>
      </p:sp>
      <p:pic>
        <p:nvPicPr>
          <p:cNvPr id="4" name="図 3" descr="eventstate.jpg"/>
          <p:cNvPicPr>
            <a:picLocks noChangeAspect="1"/>
          </p:cNvPicPr>
          <p:nvPr/>
        </p:nvPicPr>
        <p:blipFill>
          <a:blip r:embed="rId2"/>
          <a:stretch>
            <a:fillRect/>
          </a:stretch>
        </p:blipFill>
        <p:spPr>
          <a:xfrm>
            <a:off x="1747223" y="1664409"/>
            <a:ext cx="5649554" cy="419348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状態遷移について考えてみよう</a:t>
            </a:r>
            <a:endParaRPr kumimoji="1" lang="ja-JP" altLang="en-US" dirty="0"/>
          </a:p>
        </p:txBody>
      </p:sp>
      <p:sp>
        <p:nvSpPr>
          <p:cNvPr id="3" name="テキスト プレースホルダ 2"/>
          <p:cNvSpPr>
            <a:spLocks noGrp="1"/>
          </p:cNvSpPr>
          <p:nvPr>
            <p:ph type="body" idx="1"/>
          </p:nvPr>
        </p:nvSpPr>
        <p:spPr/>
        <p:txBody>
          <a:bodyPr/>
          <a:lstStyle/>
          <a:p>
            <a:r>
              <a:rPr lang="el-GR" altLang="ja-JP" dirty="0" smtClean="0"/>
              <a:t>επιστημη</a:t>
            </a:r>
            <a:r>
              <a:rPr lang="ja-JP" altLang="en-US" dirty="0" err="1" smtClean="0"/>
              <a:t>さんが</a:t>
            </a:r>
            <a:r>
              <a:rPr lang="ja-JP" altLang="en-US" dirty="0" smtClean="0"/>
              <a:t>考えてくれた状態遷移表</a:t>
            </a:r>
            <a:endParaRPr kumimoji="1" lang="ja-JP" altLang="en-US" dirty="0"/>
          </a:p>
        </p:txBody>
      </p:sp>
      <p:graphicFrame>
        <p:nvGraphicFramePr>
          <p:cNvPr id="4" name="表 3"/>
          <p:cNvGraphicFramePr>
            <a:graphicFrameLocks noGrp="1"/>
          </p:cNvGraphicFramePr>
          <p:nvPr/>
        </p:nvGraphicFramePr>
        <p:xfrm>
          <a:off x="785786" y="1857364"/>
          <a:ext cx="7500990" cy="2865120"/>
        </p:xfrm>
        <a:graphic>
          <a:graphicData uri="http://schemas.openxmlformats.org/drawingml/2006/table">
            <a:tbl>
              <a:tblPr firstRow="1" bandRow="1">
                <a:tableStyleId>{5940675A-B579-460E-94D1-54222C63F5DA}</a:tableStyleId>
              </a:tblPr>
              <a:tblGrid>
                <a:gridCol w="1500198"/>
                <a:gridCol w="1500198"/>
                <a:gridCol w="1500198"/>
                <a:gridCol w="1500198"/>
                <a:gridCol w="1500198"/>
              </a:tblGrid>
              <a:tr h="370840">
                <a:tc>
                  <a:txBody>
                    <a:bodyPr/>
                    <a:lstStyle/>
                    <a:p>
                      <a:endParaRPr lang="ja-JP" altLang="en-US" sz="1600" dirty="0">
                        <a:solidFill>
                          <a:srgbClr val="FF0000"/>
                        </a:solidFill>
                      </a:endParaRPr>
                    </a:p>
                  </a:txBody>
                  <a:tcPr anchor="ctr"/>
                </a:tc>
                <a:tc>
                  <a:txBody>
                    <a:bodyPr/>
                    <a:lstStyle/>
                    <a:p>
                      <a:r>
                        <a:rPr lang="ja-JP" altLang="en-US" sz="1600" dirty="0"/>
                        <a:t>初期状態</a:t>
                      </a:r>
                      <a:endParaRPr lang="ja-JP" altLang="en-US" sz="1600" dirty="0">
                        <a:solidFill>
                          <a:srgbClr val="FF0000"/>
                        </a:solidFill>
                      </a:endParaRPr>
                    </a:p>
                  </a:txBody>
                  <a:tcPr anchor="ctr"/>
                </a:tc>
                <a:tc>
                  <a:txBody>
                    <a:bodyPr/>
                    <a:lstStyle/>
                    <a:p>
                      <a:r>
                        <a:rPr lang="zh-CN" altLang="en-US" sz="1600" dirty="0"/>
                        <a:t>数値入力状態</a:t>
                      </a:r>
                      <a:endParaRPr lang="zh-CN" altLang="en-US" sz="1600" dirty="0">
                        <a:solidFill>
                          <a:srgbClr val="00B050"/>
                        </a:solidFill>
                      </a:endParaRPr>
                    </a:p>
                  </a:txBody>
                  <a:tcPr anchor="ctr"/>
                </a:tc>
                <a:tc>
                  <a:txBody>
                    <a:bodyPr/>
                    <a:lstStyle/>
                    <a:p>
                      <a:r>
                        <a:rPr lang="zh-CN" altLang="en-US" sz="1600" dirty="0"/>
                        <a:t>数式作成状態</a:t>
                      </a:r>
                      <a:endParaRPr lang="zh-CN" altLang="en-US" sz="1600" dirty="0">
                        <a:solidFill>
                          <a:srgbClr val="FFFF00"/>
                        </a:solidFill>
                      </a:endParaRPr>
                    </a:p>
                  </a:txBody>
                  <a:tcPr anchor="ctr"/>
                </a:tc>
                <a:tc>
                  <a:txBody>
                    <a:bodyPr/>
                    <a:lstStyle/>
                    <a:p>
                      <a:r>
                        <a:rPr lang="zh-TW" altLang="en-US" sz="1600" dirty="0"/>
                        <a:t>計算結果表示状態</a:t>
                      </a:r>
                      <a:endParaRPr lang="zh-TW" altLang="en-US" sz="1600" dirty="0">
                        <a:solidFill>
                          <a:schemeClr val="accent6"/>
                        </a:solidFill>
                      </a:endParaRPr>
                    </a:p>
                  </a:txBody>
                  <a:tcPr anchor="ctr"/>
                </a:tc>
              </a:tr>
              <a:tr h="370840">
                <a:tc>
                  <a:txBody>
                    <a:bodyPr/>
                    <a:lstStyle/>
                    <a:p>
                      <a:r>
                        <a:rPr lang="ja-JP" altLang="en-US" sz="1600" dirty="0"/>
                        <a:t>数字入力</a:t>
                      </a:r>
                    </a:p>
                  </a:txBody>
                  <a:tcPr anchor="ctr"/>
                </a:tc>
                <a:tc>
                  <a:txBody>
                    <a:bodyPr/>
                    <a:lstStyle/>
                    <a:p>
                      <a:r>
                        <a:rPr lang="ja-JP" altLang="en-US" sz="1400" dirty="0"/>
                        <a:t>なにかする</a:t>
                      </a:r>
                      <a:br>
                        <a:rPr lang="ja-JP" altLang="en-US" sz="1400" dirty="0"/>
                      </a:br>
                      <a:r>
                        <a:rPr lang="ja-JP" altLang="en-US" sz="1400" dirty="0"/>
                        <a:t>→数値入力状態</a:t>
                      </a:r>
                    </a:p>
                  </a:txBody>
                  <a:tcPr anchor="ctr"/>
                </a:tc>
                <a:tc>
                  <a:txBody>
                    <a:bodyPr/>
                    <a:lstStyle/>
                    <a:p>
                      <a:r>
                        <a:rPr lang="ja-JP" altLang="en-US" sz="1400"/>
                        <a:t>なにかする</a:t>
                      </a:r>
                      <a:br>
                        <a:rPr lang="ja-JP" altLang="en-US" sz="1400"/>
                      </a:br>
                      <a:r>
                        <a:rPr lang="ja-JP" altLang="en-US" sz="1400"/>
                        <a:t>→数値入力状態</a:t>
                      </a:r>
                    </a:p>
                  </a:txBody>
                  <a:tcPr anchor="ctr"/>
                </a:tc>
                <a:tc>
                  <a:txBody>
                    <a:bodyPr/>
                    <a:lstStyle/>
                    <a:p>
                      <a:r>
                        <a:rPr lang="ja-JP" altLang="en-US" sz="1400"/>
                        <a:t>なにかする</a:t>
                      </a:r>
                      <a:br>
                        <a:rPr lang="ja-JP" altLang="en-US" sz="1400"/>
                      </a:br>
                      <a:r>
                        <a:rPr lang="ja-JP" altLang="en-US" sz="1400"/>
                        <a:t>→数値入力状態</a:t>
                      </a:r>
                    </a:p>
                  </a:txBody>
                  <a:tcPr anchor="ctr"/>
                </a:tc>
                <a:tc>
                  <a:txBody>
                    <a:bodyPr/>
                    <a:lstStyle/>
                    <a:p>
                      <a:r>
                        <a:rPr lang="ja-JP" altLang="en-US" sz="1400"/>
                        <a:t>なにかする</a:t>
                      </a:r>
                      <a:br>
                        <a:rPr lang="ja-JP" altLang="en-US" sz="1400"/>
                      </a:br>
                      <a:r>
                        <a:rPr lang="ja-JP" altLang="en-US" sz="1400"/>
                        <a:t>→数値入力状態</a:t>
                      </a:r>
                    </a:p>
                  </a:txBody>
                  <a:tcPr anchor="ctr"/>
                </a:tc>
              </a:tr>
              <a:tr h="370840">
                <a:tc>
                  <a:txBody>
                    <a:bodyPr/>
                    <a:lstStyle/>
                    <a:p>
                      <a:r>
                        <a:rPr lang="ja-JP" altLang="en-US" sz="1600"/>
                        <a:t>演算子入力</a:t>
                      </a:r>
                    </a:p>
                  </a:txBody>
                  <a:tcPr anchor="ctr"/>
                </a:tc>
                <a:tc>
                  <a:txBody>
                    <a:bodyPr/>
                    <a:lstStyle/>
                    <a:p>
                      <a:r>
                        <a:rPr lang="ja-JP" altLang="en-US" sz="1400"/>
                        <a:t>なにかする</a:t>
                      </a:r>
                      <a:br>
                        <a:rPr lang="ja-JP" altLang="en-US" sz="1400"/>
                      </a:br>
                      <a:r>
                        <a:rPr lang="ja-JP" altLang="en-US" sz="1400"/>
                        <a:t>→初期状態</a:t>
                      </a:r>
                    </a:p>
                  </a:txBody>
                  <a:tcPr anchor="ctr"/>
                </a:tc>
                <a:tc>
                  <a:txBody>
                    <a:bodyPr/>
                    <a:lstStyle/>
                    <a:p>
                      <a:r>
                        <a:rPr lang="ja-JP" altLang="en-US" sz="1400"/>
                        <a:t>なにかする</a:t>
                      </a:r>
                      <a:br>
                        <a:rPr lang="ja-JP" altLang="en-US" sz="1400"/>
                      </a:br>
                      <a:r>
                        <a:rPr lang="ja-JP" altLang="en-US" sz="1400"/>
                        <a:t>→数式作成状態</a:t>
                      </a:r>
                    </a:p>
                  </a:txBody>
                  <a:tcPr anchor="ctr"/>
                </a:tc>
                <a:tc>
                  <a:txBody>
                    <a:bodyPr/>
                    <a:lstStyle/>
                    <a:p>
                      <a:r>
                        <a:rPr lang="ja-JP" altLang="en-US" sz="1400"/>
                        <a:t>なにかする</a:t>
                      </a:r>
                      <a:br>
                        <a:rPr lang="ja-JP" altLang="en-US" sz="1400"/>
                      </a:br>
                      <a:r>
                        <a:rPr lang="ja-JP" altLang="en-US" sz="1400"/>
                        <a:t>→数式作成状態</a:t>
                      </a:r>
                    </a:p>
                  </a:txBody>
                  <a:tcPr anchor="ctr"/>
                </a:tc>
                <a:tc>
                  <a:txBody>
                    <a:bodyPr/>
                    <a:lstStyle/>
                    <a:p>
                      <a:r>
                        <a:rPr lang="ja-JP" altLang="en-US" sz="1400"/>
                        <a:t>なにかする</a:t>
                      </a:r>
                      <a:br>
                        <a:rPr lang="ja-JP" altLang="en-US" sz="1400"/>
                      </a:br>
                      <a:r>
                        <a:rPr lang="ja-JP" altLang="en-US" sz="1400"/>
                        <a:t>→数式作成状態</a:t>
                      </a:r>
                    </a:p>
                  </a:txBody>
                  <a:tcPr anchor="ctr"/>
                </a:tc>
              </a:tr>
              <a:tr h="370840">
                <a:tc>
                  <a:txBody>
                    <a:bodyPr/>
                    <a:lstStyle/>
                    <a:p>
                      <a:r>
                        <a:rPr lang="en-US" altLang="ja-JP" sz="1600"/>
                        <a:t>'='</a:t>
                      </a:r>
                      <a:r>
                        <a:rPr lang="ja-JP" altLang="en-US" sz="1600"/>
                        <a:t>入力</a:t>
                      </a:r>
                    </a:p>
                  </a:txBody>
                  <a:tcPr anchor="ctr"/>
                </a:tc>
                <a:tc>
                  <a:txBody>
                    <a:bodyPr/>
                    <a:lstStyle/>
                    <a:p>
                      <a:r>
                        <a:rPr lang="ja-JP" altLang="en-US" sz="1400"/>
                        <a:t>なにかする</a:t>
                      </a:r>
                      <a:br>
                        <a:rPr lang="ja-JP" altLang="en-US" sz="1400"/>
                      </a:br>
                      <a:r>
                        <a:rPr lang="ja-JP" altLang="en-US" sz="1400"/>
                        <a:t>→初期状態</a:t>
                      </a:r>
                    </a:p>
                  </a:txBody>
                  <a:tcPr anchor="ctr"/>
                </a:tc>
                <a:tc>
                  <a:txBody>
                    <a:bodyPr/>
                    <a:lstStyle/>
                    <a:p>
                      <a:r>
                        <a:rPr lang="ja-JP" altLang="en-US" sz="1400"/>
                        <a:t>なにかする</a:t>
                      </a:r>
                      <a:br>
                        <a:rPr lang="ja-JP" altLang="en-US" sz="1400"/>
                      </a:br>
                      <a:r>
                        <a:rPr lang="ja-JP" altLang="en-US" sz="1400"/>
                        <a:t>→計算結果表示状態</a:t>
                      </a:r>
                    </a:p>
                  </a:txBody>
                  <a:tcPr anchor="ctr"/>
                </a:tc>
                <a:tc>
                  <a:txBody>
                    <a:bodyPr/>
                    <a:lstStyle/>
                    <a:p>
                      <a:r>
                        <a:rPr lang="ja-JP" altLang="en-US" sz="1400"/>
                        <a:t>なにかする</a:t>
                      </a:r>
                      <a:br>
                        <a:rPr lang="ja-JP" altLang="en-US" sz="1400"/>
                      </a:br>
                      <a:r>
                        <a:rPr lang="ja-JP" altLang="en-US" sz="1400"/>
                        <a:t>→計算結果表示状態</a:t>
                      </a:r>
                    </a:p>
                  </a:txBody>
                  <a:tcPr anchor="ctr"/>
                </a:tc>
                <a:tc>
                  <a:txBody>
                    <a:bodyPr/>
                    <a:lstStyle/>
                    <a:p>
                      <a:r>
                        <a:rPr lang="ja-JP" altLang="en-US" sz="1400"/>
                        <a:t>なにかする</a:t>
                      </a:r>
                      <a:br>
                        <a:rPr lang="ja-JP" altLang="en-US" sz="1400"/>
                      </a:br>
                      <a:r>
                        <a:rPr lang="ja-JP" altLang="en-US" sz="1400"/>
                        <a:t>→計算結果表示状態</a:t>
                      </a:r>
                    </a:p>
                  </a:txBody>
                  <a:tcPr anchor="ctr"/>
                </a:tc>
              </a:tr>
              <a:tr h="370840">
                <a:tc>
                  <a:txBody>
                    <a:bodyPr/>
                    <a:lstStyle/>
                    <a:p>
                      <a:r>
                        <a:rPr lang="en-US" sz="1600"/>
                        <a:t>'C'</a:t>
                      </a:r>
                      <a:r>
                        <a:rPr lang="ja-JP" altLang="en-US" sz="1600"/>
                        <a:t>入力</a:t>
                      </a:r>
                    </a:p>
                  </a:txBody>
                  <a:tcPr anchor="ctr"/>
                </a:tc>
                <a:tc>
                  <a:txBody>
                    <a:bodyPr/>
                    <a:lstStyle/>
                    <a:p>
                      <a:r>
                        <a:rPr lang="ja-JP" altLang="en-US" sz="1400"/>
                        <a:t>なにかする</a:t>
                      </a:r>
                      <a:br>
                        <a:rPr lang="ja-JP" altLang="en-US" sz="1400"/>
                      </a:br>
                      <a:r>
                        <a:rPr lang="ja-JP" altLang="en-US" sz="1400"/>
                        <a:t>→初期状態</a:t>
                      </a:r>
                    </a:p>
                  </a:txBody>
                  <a:tcPr anchor="ctr"/>
                </a:tc>
                <a:tc>
                  <a:txBody>
                    <a:bodyPr/>
                    <a:lstStyle/>
                    <a:p>
                      <a:r>
                        <a:rPr lang="ja-JP" altLang="en-US" sz="1400"/>
                        <a:t>なにかする</a:t>
                      </a:r>
                      <a:br>
                        <a:rPr lang="ja-JP" altLang="en-US" sz="1400"/>
                      </a:br>
                      <a:r>
                        <a:rPr lang="ja-JP" altLang="en-US" sz="1400"/>
                        <a:t>→初期状態</a:t>
                      </a:r>
                    </a:p>
                  </a:txBody>
                  <a:tcPr anchor="ctr"/>
                </a:tc>
                <a:tc>
                  <a:txBody>
                    <a:bodyPr/>
                    <a:lstStyle/>
                    <a:p>
                      <a:r>
                        <a:rPr lang="ja-JP" altLang="en-US" sz="1400"/>
                        <a:t>なにかする</a:t>
                      </a:r>
                      <a:br>
                        <a:rPr lang="ja-JP" altLang="en-US" sz="1400"/>
                      </a:br>
                      <a:r>
                        <a:rPr lang="ja-JP" altLang="en-US" sz="1400"/>
                        <a:t>→初期状態</a:t>
                      </a:r>
                    </a:p>
                  </a:txBody>
                  <a:tcPr anchor="ctr"/>
                </a:tc>
                <a:tc>
                  <a:txBody>
                    <a:bodyPr/>
                    <a:lstStyle/>
                    <a:p>
                      <a:r>
                        <a:rPr lang="ja-JP" altLang="en-US" sz="1400" dirty="0"/>
                        <a:t>なにかする</a:t>
                      </a:r>
                      <a:br>
                        <a:rPr lang="ja-JP" altLang="en-US" sz="1400" dirty="0"/>
                      </a:br>
                      <a:r>
                        <a:rPr lang="ja-JP" altLang="en-US" sz="1400" dirty="0"/>
                        <a:t>→初期状態</a:t>
                      </a:r>
                    </a:p>
                  </a:txBody>
                  <a:tcPr anchor="ctr"/>
                </a:tc>
              </a:tr>
            </a:tbl>
          </a:graphicData>
        </a:graphic>
      </p:graphicFrame>
    </p:spTree>
  </p:cSld>
  <p:clrMapOvr>
    <a:masterClrMapping/>
  </p:clrMapOvr>
</p:sld>
</file>

<file path=ppt/theme/theme1.xml><?xml version="1.0" encoding="utf-8"?>
<a:theme xmlns:a="http://schemas.openxmlformats.org/drawingml/2006/main" name="スライドマスタT18">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スライドマスタT18</Template>
  <TotalTime>1264</TotalTime>
  <Words>705</Words>
  <Application>Microsoft Office PowerPoint</Application>
  <PresentationFormat>画面に合わせる (4:3)</PresentationFormat>
  <Paragraphs>139</Paragraphs>
  <Slides>17</Slides>
  <Notes>2</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スライドマスタT18</vt:lpstr>
      <vt:lpstr>スライド 1</vt:lpstr>
      <vt:lpstr>アジェンダ</vt:lpstr>
      <vt:lpstr>ぽぴ王子とはこんな人</vt:lpstr>
      <vt:lpstr>このセッションのきっかけ</vt:lpstr>
      <vt:lpstr>このセッションのきっかけ</vt:lpstr>
      <vt:lpstr>電卓の動きを知ろう</vt:lpstr>
      <vt:lpstr>電卓の動きをフローチャートで考えてみる</vt:lpstr>
      <vt:lpstr>状態遷移について考えてみよう</vt:lpstr>
      <vt:lpstr>状態遷移について考えてみよう</vt:lpstr>
      <vt:lpstr>状態遷移について考えてみよう</vt:lpstr>
      <vt:lpstr>計算クラスを作る</vt:lpstr>
      <vt:lpstr>ボタンクラスを作る</vt:lpstr>
      <vt:lpstr>デジタル表示パネルを作る</vt:lpstr>
      <vt:lpstr>セグメントで合成する</vt:lpstr>
      <vt:lpstr>まとめ</vt:lpstr>
      <vt:lpstr>参考資料</vt:lpstr>
      <vt:lpstr>おしまい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ぽぴ王子</dc:creator>
  <cp:lastModifiedBy>T.Fukatsu</cp:lastModifiedBy>
  <cp:revision>144</cp:revision>
  <dcterms:created xsi:type="dcterms:W3CDTF">2008-03-05T08:30:30Z</dcterms:created>
  <dcterms:modified xsi:type="dcterms:W3CDTF">2008-09-12T13:18:32Z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