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GB"/>
    </a:defPPr>
    <a:lvl1pPr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50" charset="-128"/>
        <a:cs typeface="+mn-cs"/>
      </a:defRPr>
    </a:lvl1pPr>
    <a:lvl2pPr marL="457200"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50" charset="-128"/>
        <a:cs typeface="+mn-cs"/>
      </a:defRPr>
    </a:lvl2pPr>
    <a:lvl3pPr marL="914400"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50" charset="-128"/>
        <a:cs typeface="+mn-cs"/>
      </a:defRPr>
    </a:lvl3pPr>
    <a:lvl4pPr marL="1371600"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50" charset="-128"/>
        <a:cs typeface="+mn-cs"/>
      </a:defRPr>
    </a:lvl4pPr>
    <a:lvl5pPr marL="1828800" algn="l" defTabSz="449263" rtl="0" fontAlgn="base">
      <a:lnSpc>
        <a:spcPct val="87000"/>
      </a:lnSpc>
      <a:spcBef>
        <a:spcPct val="0"/>
      </a:spcBef>
      <a:spcAft>
        <a:spcPct val="0"/>
      </a:spcAft>
      <a:buClr>
        <a:srgbClr val="000000"/>
      </a:buClr>
      <a:buSzPct val="100000"/>
      <a:buFont typeface="Arial" charset="0"/>
      <a:defRPr kern="1200">
        <a:solidFill>
          <a:schemeClr val="bg1"/>
        </a:solidFill>
        <a:latin typeface="Arial" charset="0"/>
        <a:ea typeface="ＭＳ Ｐゴシック" pitchFamily="50" charset="-128"/>
        <a:cs typeface="+mn-cs"/>
      </a:defRPr>
    </a:lvl5pPr>
    <a:lvl6pPr marL="2286000" algn="l" defTabSz="914400" rtl="0" eaLnBrk="1" latinLnBrk="0" hangingPunct="1">
      <a:defRPr kern="1200">
        <a:solidFill>
          <a:schemeClr val="bg1"/>
        </a:solidFill>
        <a:latin typeface="Arial" charset="0"/>
        <a:ea typeface="ＭＳ Ｐゴシック" pitchFamily="50" charset="-128"/>
        <a:cs typeface="+mn-cs"/>
      </a:defRPr>
    </a:lvl6pPr>
    <a:lvl7pPr marL="2743200" algn="l" defTabSz="914400" rtl="0" eaLnBrk="1" latinLnBrk="0" hangingPunct="1">
      <a:defRPr kern="1200">
        <a:solidFill>
          <a:schemeClr val="bg1"/>
        </a:solidFill>
        <a:latin typeface="Arial" charset="0"/>
        <a:ea typeface="ＭＳ Ｐゴシック" pitchFamily="50" charset="-128"/>
        <a:cs typeface="+mn-cs"/>
      </a:defRPr>
    </a:lvl7pPr>
    <a:lvl8pPr marL="3200400" algn="l" defTabSz="914400" rtl="0" eaLnBrk="1" latinLnBrk="0" hangingPunct="1">
      <a:defRPr kern="1200">
        <a:solidFill>
          <a:schemeClr val="bg1"/>
        </a:solidFill>
        <a:latin typeface="Arial" charset="0"/>
        <a:ea typeface="ＭＳ Ｐゴシック" pitchFamily="50" charset="-128"/>
        <a:cs typeface="+mn-cs"/>
      </a:defRPr>
    </a:lvl8pPr>
    <a:lvl9pPr marL="3657600" algn="l" defTabSz="914400" rtl="0" eaLnBrk="1" latinLnBrk="0" hangingPunct="1">
      <a:defRPr kern="1200">
        <a:solidFill>
          <a:schemeClr val="bg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27" d="100"/>
          <a:sy n="127" d="100"/>
        </p:scale>
        <p:origin x="-330" y="-10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endParaRPr lang="ja-JP" altLang="en-US"/>
          </a:p>
        </p:txBody>
      </p:sp>
      <p:sp>
        <p:nvSpPr>
          <p:cNvPr id="2050" name="Rectangle 2"/>
          <p:cNvSpPr>
            <a:spLocks noGrp="1" noChangeArrowheads="1"/>
          </p:cNvSpPr>
          <p:nvPr>
            <p:ph type="sldImg"/>
          </p:nvPr>
        </p:nvSpPr>
        <p:spPr bwMode="auto">
          <a:xfrm>
            <a:off x="-11798300" y="-11796713"/>
            <a:ext cx="11796712" cy="12490451"/>
          </a:xfrm>
          <a:prstGeom prst="rect">
            <a:avLst/>
          </a:prstGeom>
          <a:noFill/>
          <a:ln w="9525">
            <a:noFill/>
            <a:round/>
            <a:headEnd/>
            <a:tailEnd/>
          </a:ln>
          <a:effectLst/>
        </p:spPr>
      </p:sp>
      <p:sp>
        <p:nvSpPr>
          <p:cNvPr id="2051" name="Rectangle 3"/>
          <p:cNvSpPr>
            <a:spLocks noGrp="1" noChangeArrowheads="1"/>
          </p:cNvSpPr>
          <p:nvPr>
            <p:ph type="body"/>
          </p:nvPr>
        </p:nvSpPr>
        <p:spPr bwMode="auto">
          <a:xfrm>
            <a:off x="685800" y="4343400"/>
            <a:ext cx="5483225" cy="411162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ja-JP" altLang="ja-JP" smtClean="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3"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18434"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49"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7650"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3"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8674"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7"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9698"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1"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0722"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5"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1746"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69"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32770"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7"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19458"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1"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0482"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5"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1506"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29"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2530"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3"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3554"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7"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4578"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5602"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5" name="Text Box 1"/>
          <p:cNvSpPr txBox="1">
            <a:spLocks noChangeArrowheads="1"/>
          </p:cNvSpPr>
          <p:nvPr/>
        </p:nvSpPr>
        <p:spPr bwMode="auto">
          <a:xfrm>
            <a:off x="2143125" y="695325"/>
            <a:ext cx="2571750" cy="3429000"/>
          </a:xfrm>
          <a:prstGeom prst="rect">
            <a:avLst/>
          </a:prstGeom>
          <a:solidFill>
            <a:srgbClr val="FFFFFF"/>
          </a:solidFill>
          <a:ln w="9525">
            <a:solidFill>
              <a:srgbClr val="000000"/>
            </a:solidFill>
            <a:miter lim="800000"/>
            <a:headEnd/>
            <a:tailEnd/>
          </a:ln>
          <a:effectLst/>
        </p:spPr>
        <p:txBody>
          <a:bodyPr wrap="none" anchor="ctr"/>
          <a:lstStyle/>
          <a:p>
            <a:endParaRPr lang="ja-JP" altLang="en-US"/>
          </a:p>
        </p:txBody>
      </p:sp>
      <p:sp>
        <p:nvSpPr>
          <p:cNvPr id="26626" name="Rectangle 2"/>
          <p:cNvSpPr txBox="1">
            <a:spLocks noChangeArrowheads="1"/>
          </p:cNvSpPr>
          <p:nvPr>
            <p:ph type="body"/>
          </p:nvPr>
        </p:nvSpPr>
        <p:spPr bwMode="auto">
          <a:xfrm>
            <a:off x="685800" y="4343400"/>
            <a:ext cx="5484813" cy="4114800"/>
          </a:xfrm>
          <a:prstGeom prst="rect">
            <a:avLst/>
          </a:prstGeom>
          <a:noFill/>
          <a:ln>
            <a:round/>
            <a:headEnd/>
            <a:tailEnd/>
          </a:ln>
        </p:spPr>
        <p:txBody>
          <a:bodyPr wrap="none" anchor="ct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7813" y="274638"/>
            <a:ext cx="2055812" cy="584835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8213" cy="584835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7013" cy="5070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6613" y="1052513"/>
            <a:ext cx="4037012" cy="5070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5" name="Picture 1"/>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round/>
            <a:headEnd/>
            <a:tailEnd/>
          </a:ln>
          <a:effectLst/>
        </p:spPr>
      </p:pic>
      <p:sp>
        <p:nvSpPr>
          <p:cNvPr id="1026" name="Rectangle 2"/>
          <p:cNvSpPr>
            <a:spLocks noGrp="1" noChangeArrowheads="1"/>
          </p:cNvSpPr>
          <p:nvPr>
            <p:ph type="title"/>
          </p:nvPr>
        </p:nvSpPr>
        <p:spPr bwMode="auto">
          <a:xfrm>
            <a:off x="457200" y="274638"/>
            <a:ext cx="8226425" cy="703262"/>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p>
            <a:pPr lvl="0"/>
            <a:r>
              <a:rPr lang="ja-JP" altLang="en-GB" smtClean="0"/>
              <a:t>タイトルテキストの書式を編集するにはクリックします。</a:t>
            </a:r>
          </a:p>
        </p:txBody>
      </p:sp>
      <p:sp>
        <p:nvSpPr>
          <p:cNvPr id="1027" name="Rectangle 3"/>
          <p:cNvSpPr>
            <a:spLocks noGrp="1" noChangeArrowheads="1"/>
          </p:cNvSpPr>
          <p:nvPr>
            <p:ph type="body" idx="1"/>
          </p:nvPr>
        </p:nvSpPr>
        <p:spPr bwMode="auto">
          <a:xfrm>
            <a:off x="457200" y="1052513"/>
            <a:ext cx="8226425" cy="50704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ja-JP" altLang="en-GB" smtClean="0"/>
              <a:t>アウトラインテキストの書式を編集するにはクリックします。</a:t>
            </a:r>
          </a:p>
          <a:p>
            <a:pPr lvl="1"/>
            <a:r>
              <a:rPr lang="en-GB" altLang="ja-JP" smtClean="0"/>
              <a:t>2</a:t>
            </a:r>
            <a:r>
              <a:rPr lang="ja-JP" altLang="en-GB" smtClean="0"/>
              <a:t>レベル目のアウトライン</a:t>
            </a:r>
          </a:p>
          <a:p>
            <a:pPr lvl="2"/>
            <a:r>
              <a:rPr lang="en-GB" altLang="ja-JP" smtClean="0"/>
              <a:t>3</a:t>
            </a:r>
            <a:r>
              <a:rPr lang="ja-JP" altLang="en-GB" smtClean="0"/>
              <a:t>レベル目のアウトライン</a:t>
            </a:r>
          </a:p>
          <a:p>
            <a:pPr lvl="3"/>
            <a:r>
              <a:rPr lang="en-GB" altLang="ja-JP" smtClean="0"/>
              <a:t>4</a:t>
            </a:r>
            <a:r>
              <a:rPr lang="ja-JP" altLang="en-GB" smtClean="0"/>
              <a:t>レベル目のアウトライン</a:t>
            </a:r>
          </a:p>
          <a:p>
            <a:pPr lvl="4"/>
            <a:r>
              <a:rPr lang="en-GB" altLang="ja-JP" smtClean="0"/>
              <a:t>5</a:t>
            </a:r>
            <a:r>
              <a:rPr lang="ja-JP" altLang="en-GB" smtClean="0"/>
              <a:t>レベル目のアウトライン</a:t>
            </a:r>
          </a:p>
          <a:p>
            <a:pPr lvl="4"/>
            <a:r>
              <a:rPr lang="en-GB" altLang="ja-JP" smtClean="0"/>
              <a:t>6</a:t>
            </a:r>
            <a:r>
              <a:rPr lang="ja-JP" altLang="en-GB" smtClean="0"/>
              <a:t>レベル目のアウトライン</a:t>
            </a:r>
          </a:p>
          <a:p>
            <a:pPr lvl="4"/>
            <a:r>
              <a:rPr lang="en-GB" altLang="ja-JP" smtClean="0"/>
              <a:t>7</a:t>
            </a:r>
            <a:r>
              <a:rPr lang="ja-JP" altLang="en-GB" smtClean="0"/>
              <a:t>レベル目のアウトライン</a:t>
            </a:r>
          </a:p>
          <a:p>
            <a:pPr lvl="4"/>
            <a:r>
              <a:rPr lang="en-GB" altLang="ja-JP" smtClean="0"/>
              <a:t>8</a:t>
            </a:r>
            <a:r>
              <a:rPr lang="ja-JP" altLang="en-GB" smtClean="0"/>
              <a:t>レベル目のアウトライン</a:t>
            </a:r>
          </a:p>
          <a:p>
            <a:pPr lvl="4"/>
            <a:r>
              <a:rPr lang="en-GB" altLang="ja-JP" smtClean="0"/>
              <a:t>9</a:t>
            </a:r>
            <a:r>
              <a:rPr lang="ja-JP" altLang="en-GB" smtClean="0"/>
              <a:t>レベル目のアウトライン</a:t>
            </a:r>
          </a:p>
        </p:txBody>
      </p:sp>
      <p:sp>
        <p:nvSpPr>
          <p:cNvPr id="1028" name="Rectangle 4"/>
          <p:cNvSpPr>
            <a:spLocks noChangeArrowheads="1"/>
          </p:cNvSpPr>
          <p:nvPr/>
        </p:nvSpPr>
        <p:spPr bwMode="auto">
          <a:xfrm>
            <a:off x="1979613" y="6165850"/>
            <a:ext cx="6624637" cy="571500"/>
          </a:xfrm>
          <a:prstGeom prst="rect">
            <a:avLst/>
          </a:prstGeom>
          <a:solidFill>
            <a:srgbClr val="F3BB50"/>
          </a:solidFill>
          <a:ln w="9525">
            <a:noFill/>
            <a:round/>
            <a:headEnd/>
            <a:tailEnd/>
          </a:ln>
          <a:effectLst/>
        </p:spPr>
        <p:txBody>
          <a:bodyPr lIns="90000" tIns="46800" rIns="90000" bIns="46800"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300">
                <a:solidFill>
                  <a:srgbClr val="000000"/>
                </a:solidFill>
              </a:rPr>
              <a:t>わんくま同盟 東京勉強会 #18</a:t>
            </a:r>
          </a:p>
        </p:txBody>
      </p:sp>
      <p:pic>
        <p:nvPicPr>
          <p:cNvPr id="1029" name="Picture 5"/>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round/>
            <a:headEnd/>
            <a:tailEnd/>
          </a:ln>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fontAlgn="base">
        <a:lnSpc>
          <a:spcPct val="87000"/>
        </a:lnSpc>
        <a:spcBef>
          <a:spcPct val="0"/>
        </a:spcBef>
        <a:spcAft>
          <a:spcPct val="0"/>
        </a:spcAft>
        <a:buClr>
          <a:srgbClr val="000000"/>
        </a:buClr>
        <a:buSzPct val="100000"/>
        <a:buFont typeface="Arial" charset="0"/>
        <a:defRPr sz="2400">
          <a:solidFill>
            <a:srgbClr val="000000"/>
          </a:solidFill>
          <a:latin typeface="+mj-lt"/>
          <a:ea typeface="+mj-ea"/>
          <a:cs typeface="+mj-cs"/>
        </a:defRPr>
      </a:lvl1pPr>
      <a:lvl2pPr algn="ctr" defTabSz="449263" rtl="0" fontAlgn="base">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pitchFamily="50" charset="-128"/>
        </a:defRPr>
      </a:lvl2pPr>
      <a:lvl3pPr algn="ctr" defTabSz="449263" rtl="0" fontAlgn="base">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pitchFamily="50" charset="-128"/>
        </a:defRPr>
      </a:lvl3pPr>
      <a:lvl4pPr algn="ctr" defTabSz="449263" rtl="0" fontAlgn="base">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pitchFamily="50" charset="-128"/>
        </a:defRPr>
      </a:lvl4pPr>
      <a:lvl5pPr algn="ctr" defTabSz="449263" rtl="0" fontAlgn="base">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pitchFamily="50" charset="-128"/>
        </a:defRPr>
      </a:lvl5pPr>
      <a:lvl6pPr marL="457200" algn="ctr" defTabSz="449263" rtl="0" fontAlgn="base">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pitchFamily="50" charset="-128"/>
        </a:defRPr>
      </a:lvl6pPr>
      <a:lvl7pPr marL="914400" algn="ctr" defTabSz="449263" rtl="0" fontAlgn="base">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pitchFamily="50" charset="-128"/>
        </a:defRPr>
      </a:lvl7pPr>
      <a:lvl8pPr marL="1371600" algn="ctr" defTabSz="449263" rtl="0" fontAlgn="base">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pitchFamily="50" charset="-128"/>
        </a:defRPr>
      </a:lvl8pPr>
      <a:lvl9pPr marL="1828800" algn="ctr" defTabSz="449263" rtl="0" fontAlgn="base">
        <a:lnSpc>
          <a:spcPct val="87000"/>
        </a:lnSpc>
        <a:spcBef>
          <a:spcPct val="0"/>
        </a:spcBef>
        <a:spcAft>
          <a:spcPct val="0"/>
        </a:spcAft>
        <a:buClr>
          <a:srgbClr val="000000"/>
        </a:buClr>
        <a:buSzPct val="100000"/>
        <a:buFont typeface="Arial" charset="0"/>
        <a:defRPr sz="2400">
          <a:solidFill>
            <a:srgbClr val="000000"/>
          </a:solidFill>
          <a:latin typeface="Arial" charset="0"/>
          <a:ea typeface="ＭＳ Ｐゴシック" pitchFamily="50" charset="-128"/>
        </a:defRPr>
      </a:lvl9pPr>
    </p:titleStyle>
    <p:bodyStyle>
      <a:lvl1pPr marL="339725" indent="-339725" algn="l" defTabSz="449263" rtl="0" fontAlgn="base">
        <a:lnSpc>
          <a:spcPct val="87000"/>
        </a:lnSpc>
        <a:spcBef>
          <a:spcPts val="800"/>
        </a:spcBef>
        <a:spcAft>
          <a:spcPct val="0"/>
        </a:spcAft>
        <a:buClr>
          <a:srgbClr val="000000"/>
        </a:buClr>
        <a:buSzPct val="100000"/>
        <a:buFont typeface="Arial" charset="0"/>
        <a:buChar char="•"/>
        <a:defRPr sz="3200">
          <a:solidFill>
            <a:srgbClr val="000000"/>
          </a:solidFill>
          <a:latin typeface="+mn-lt"/>
          <a:ea typeface="+mn-ea"/>
          <a:cs typeface="+mn-cs"/>
        </a:defRPr>
      </a:lvl1pPr>
      <a:lvl2pPr marL="739775" indent="-282575" algn="l" defTabSz="449263" rtl="0" fontAlgn="base">
        <a:lnSpc>
          <a:spcPct val="87000"/>
        </a:lnSpc>
        <a:spcBef>
          <a:spcPts val="700"/>
        </a:spcBef>
        <a:spcAft>
          <a:spcPct val="0"/>
        </a:spcAft>
        <a:buClr>
          <a:srgbClr val="000000"/>
        </a:buClr>
        <a:buSzPct val="100000"/>
        <a:buFont typeface="Arial" charset="0"/>
        <a:buChar char="–"/>
        <a:defRPr sz="2800">
          <a:solidFill>
            <a:srgbClr val="000000"/>
          </a:solidFill>
          <a:latin typeface="+mn-lt"/>
          <a:ea typeface="+mn-ea"/>
        </a:defRPr>
      </a:lvl2pPr>
      <a:lvl3pPr marL="1143000" indent="-228600" algn="l" defTabSz="449263" rtl="0" fontAlgn="base">
        <a:lnSpc>
          <a:spcPct val="87000"/>
        </a:lnSpc>
        <a:spcBef>
          <a:spcPts val="600"/>
        </a:spcBef>
        <a:spcAft>
          <a:spcPct val="0"/>
        </a:spcAft>
        <a:buClr>
          <a:srgbClr val="000000"/>
        </a:buClr>
        <a:buSzPct val="100000"/>
        <a:buFont typeface="Arial" charset="0"/>
        <a:buChar char="•"/>
        <a:defRPr sz="2400">
          <a:solidFill>
            <a:srgbClr val="000000"/>
          </a:solidFill>
          <a:latin typeface="+mn-lt"/>
          <a:ea typeface="+mn-ea"/>
        </a:defRPr>
      </a:lvl3pPr>
      <a:lvl4pPr marL="1600200" indent="-228600" algn="l" defTabSz="449263"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4pPr>
      <a:lvl5pPr marL="2057400" indent="-228600" algn="l" defTabSz="449263"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5pPr>
      <a:lvl6pPr marL="2514600" indent="-228600" algn="l" defTabSz="449263"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6pPr>
      <a:lvl7pPr marL="2971800" indent="-228600" algn="l" defTabSz="449263"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7pPr>
      <a:lvl8pPr marL="3429000" indent="-228600" algn="l" defTabSz="449263"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8pPr>
      <a:lvl9pPr marL="3886200" indent="-228600" algn="l" defTabSz="449263" rtl="0" fontAlgn="base">
        <a:lnSpc>
          <a:spcPct val="87000"/>
        </a:lnSpc>
        <a:spcBef>
          <a:spcPts val="500"/>
        </a:spcBef>
        <a:spcAft>
          <a:spcPct val="0"/>
        </a:spcAft>
        <a:buClr>
          <a:srgbClr val="000000"/>
        </a:buClr>
        <a:buSzPct val="100000"/>
        <a:buFont typeface="Arial" charset="0"/>
        <a:buChar char="»"/>
        <a:defRPr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685800" y="2130425"/>
            <a:ext cx="7772400" cy="1470025"/>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a:solidFill>
                  <a:srgbClr val="000000"/>
                </a:solidFill>
              </a:rPr>
              <a:t>ASP.NET開発標準化を考えてみよう！</a:t>
            </a:r>
          </a:p>
        </p:txBody>
      </p:sp>
      <p:sp>
        <p:nvSpPr>
          <p:cNvPr id="3074" name="Text Box 2"/>
          <p:cNvSpPr txBox="1">
            <a:spLocks noChangeArrowheads="1"/>
          </p:cNvSpPr>
          <p:nvPr/>
        </p:nvSpPr>
        <p:spPr bwMode="auto">
          <a:xfrm>
            <a:off x="1371600" y="3886200"/>
            <a:ext cx="6400800" cy="1757363"/>
          </a:xfrm>
          <a:prstGeom prst="rect">
            <a:avLst/>
          </a:prstGeom>
          <a:noFill/>
          <a:ln w="9525">
            <a:noFill/>
            <a:round/>
            <a:headEnd/>
            <a:tailEnd/>
          </a:ln>
          <a:effectLst/>
        </p:spPr>
        <p:txBody>
          <a:bodyPr/>
          <a:lstStyle/>
          <a:p>
            <a:pPr algn="ctr">
              <a:lnSpc>
                <a:spcPct val="100000"/>
              </a:lnSpc>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a:solidFill>
                  <a:srgbClr val="000000"/>
                </a:solidFill>
              </a:rPr>
              <a:t>わんくま同盟 東京勉強会#18</a:t>
            </a:r>
          </a:p>
          <a:p>
            <a:pPr algn="ctr">
              <a:lnSpc>
                <a:spcPct val="100000"/>
              </a:lnSpc>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a:solidFill>
                  <a:srgbClr val="000000"/>
                </a:solidFill>
              </a:rPr>
              <a:t>2008/03/15</a:t>
            </a:r>
          </a:p>
          <a:p>
            <a:pPr algn="ctr">
              <a:lnSpc>
                <a:spcPct val="100000"/>
              </a:lnSpc>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a:solidFill>
                  <a:srgbClr val="000000"/>
                </a:solidFill>
              </a:rPr>
              <a:t>mxb &amp; 片桐継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12290"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6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400">
                <a:solidFill>
                  <a:srgbClr val="000000"/>
                </a:solidFill>
              </a:rPr>
              <a:t>2. ASPXコーディングルール</a:t>
            </a:r>
          </a:p>
          <a:p>
            <a:pPr marL="739775" lvl="1" indent="-282575">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2.1.	ファイルヘッダコメント</a:t>
            </a:r>
          </a:p>
          <a:p>
            <a:pPr marL="739775" lvl="1" indent="-282575">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2.2.	@ Pageディレクティブ</a:t>
            </a:r>
          </a:p>
          <a:p>
            <a:pPr marL="739775" lvl="1" indent="-282575">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2.3.	文書型宣言</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13314"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6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400">
                <a:solidFill>
                  <a:srgbClr val="000000"/>
                </a:solidFill>
              </a:rPr>
              <a:t>3.	CSSコーディングルール</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3.1.	利用可能CSS勧告について</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3.2.	スタイルの定義方法</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3.3.	コメント／コーディング規約</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14338"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6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400">
                <a:solidFill>
                  <a:srgbClr val="000000"/>
                </a:solidFill>
              </a:rPr>
              <a:t>4.	HTMLコーディングルール</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4.1.	準拠するHTMLバージョン</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4.2.	使用を禁止する要素</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4.3.	HTMLコーディングルール</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15362"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6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400">
                <a:solidFill>
                  <a:srgbClr val="000000"/>
                </a:solidFill>
              </a:rPr>
              <a:t>5.	JavaScriptコーディングルール</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5.1.	JavaScriptの定義方法</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5.2.	ファイルヘッダコメント</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5.3.	関数ヘッダコメント</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5.4.	変数ヘッダコメント</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5.5.	スクリプト定義部</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5.6.	JavaScriptコーディングルール</a:t>
            </a:r>
          </a:p>
          <a:p>
            <a:pPr marL="739775" lvl="1" indent="-282575">
              <a:lnSpc>
                <a:spcPct val="100000"/>
              </a:lnSpc>
              <a:spcBef>
                <a:spcPts val="500"/>
              </a:spcBef>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endParaRPr lang="en-GB" sz="200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16386"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今回のASP.NETコーディング基準書にはまだまだ足りない部分が多いです。</a:t>
            </a:r>
          </a:p>
          <a:p>
            <a:pPr marL="739775" lvl="1" indent="-282575">
              <a:lnSpc>
                <a:spcPct val="100000"/>
              </a:lnSpc>
              <a:spcBef>
                <a:spcPts val="6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400">
                <a:solidFill>
                  <a:srgbClr val="000000"/>
                </a:solidFill>
              </a:rPr>
              <a:t>WPF</a:t>
            </a:r>
          </a:p>
          <a:p>
            <a:pPr marL="739775" lvl="1" indent="-282575">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Ajax</a:t>
            </a:r>
          </a:p>
          <a:p>
            <a:pPr marL="739775" lvl="1" indent="-282575">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Silverlight</a:t>
            </a:r>
          </a:p>
          <a:p>
            <a:pPr marL="739775" lvl="1" indent="-282575">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XAML</a:t>
            </a:r>
          </a:p>
          <a:p>
            <a:pPr marL="739775" lvl="1" indent="-282575">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等…</a:t>
            </a:r>
          </a:p>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3200">
                <a:solidFill>
                  <a:srgbClr val="000000"/>
                </a:solidFill>
              </a:rPr>
              <a:t>是非皆さんのご意見を頂きたい！！！</a:t>
            </a:r>
          </a:p>
          <a:p>
            <a:pPr marL="339725" indent="-339725">
              <a:lnSpc>
                <a:spcPct val="100000"/>
              </a:lnSpc>
              <a:spcBef>
                <a:spcPts val="800"/>
              </a:spcBef>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GB" sz="320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ja-JP" sz="2400">
                <a:solidFill>
                  <a:srgbClr val="000000"/>
                </a:solidFill>
              </a:rPr>
              <a:t>ASP.NET</a:t>
            </a:r>
            <a:r>
              <a:rPr lang="ja-JP" altLang="en-GB" sz="2400">
                <a:solidFill>
                  <a:srgbClr val="000000"/>
                </a:solidFill>
              </a:rPr>
              <a:t>開発標準化を考えてみよう！</a:t>
            </a:r>
          </a:p>
        </p:txBody>
      </p:sp>
      <p:sp>
        <p:nvSpPr>
          <p:cNvPr id="17410"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gn="ctr">
              <a:lnSpc>
                <a:spcPct val="100000"/>
              </a:lnSpc>
              <a:spcBef>
                <a:spcPts val="700"/>
              </a:spcBef>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altLang="ja-JP" sz="4400" b="1">
                <a:solidFill>
                  <a:srgbClr val="FF3366"/>
                </a:solidFill>
              </a:rPr>
              <a:t>Special Thanks</a:t>
            </a:r>
          </a:p>
          <a:p>
            <a:pPr marL="339725" indent="-339725" algn="ctr">
              <a:lnSpc>
                <a:spcPct val="100000"/>
              </a:lnSpc>
              <a:spcBef>
                <a:spcPts val="800"/>
              </a:spcBef>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altLang="ja-JP" sz="3200">
                <a:solidFill>
                  <a:srgbClr val="000000"/>
                </a:solidFill>
              </a:rPr>
              <a:t>Moo</a:t>
            </a:r>
            <a:r>
              <a:rPr lang="ja-JP" altLang="en-GB" sz="3200">
                <a:solidFill>
                  <a:srgbClr val="000000"/>
                </a:solidFill>
              </a:rPr>
              <a:t>さん</a:t>
            </a:r>
          </a:p>
          <a:p>
            <a:pPr marL="339725" indent="-339725" algn="ctr">
              <a:lnSpc>
                <a:spcPct val="100000"/>
              </a:lnSpc>
              <a:spcBef>
                <a:spcPts val="800"/>
              </a:spcBef>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altLang="ja-JP" sz="3200">
                <a:solidFill>
                  <a:srgbClr val="000000"/>
                </a:solidFill>
              </a:rPr>
              <a:t>Jitta</a:t>
            </a:r>
            <a:r>
              <a:rPr lang="ja-JP" altLang="en-GB" sz="3200">
                <a:solidFill>
                  <a:srgbClr val="000000"/>
                </a:solidFill>
              </a:rPr>
              <a:t>さん</a:t>
            </a:r>
          </a:p>
          <a:p>
            <a:pPr marL="339725" indent="-339725" algn="ctr">
              <a:lnSpc>
                <a:spcPct val="100000"/>
              </a:lnSpc>
              <a:spcBef>
                <a:spcPts val="800"/>
              </a:spcBef>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3200">
                <a:solidFill>
                  <a:srgbClr val="000000"/>
                </a:solidFill>
              </a:rPr>
              <a:t>ぽぴ王子 </a:t>
            </a:r>
          </a:p>
          <a:p>
            <a:pPr marL="339725" indent="-339725" algn="ctr">
              <a:lnSpc>
                <a:spcPct val="100000"/>
              </a:lnSpc>
              <a:spcBef>
                <a:spcPts val="800"/>
              </a:spcBef>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3200">
                <a:solidFill>
                  <a:srgbClr val="000000"/>
                </a:solidFill>
              </a:rPr>
              <a:t>その他わんくま同盟の皆さん</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 calcmode="lin" valueType="num">
                                      <p:cBhvr additive="base">
                                        <p:cTn id="7" dur="500" fill="hold"/>
                                        <p:tgtEl>
                                          <p:spTgt spid="174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410">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7410">
                                            <p:txEl>
                                              <p:pRg st="1" end="1"/>
                                            </p:txEl>
                                          </p:spTgt>
                                        </p:tgtEl>
                                        <p:attrNameLst>
                                          <p:attrName>style.visibility</p:attrName>
                                        </p:attrNameLst>
                                      </p:cBhvr>
                                      <p:to>
                                        <p:strVal val="visible"/>
                                      </p:to>
                                    </p:set>
                                    <p:anim calcmode="lin" valueType="num">
                                      <p:cBhvr additive="base">
                                        <p:cTn id="12" dur="500" fill="hold"/>
                                        <p:tgtEl>
                                          <p:spTgt spid="17410">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17410">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17410">
                                            <p:txEl>
                                              <p:pRg st="2" end="2"/>
                                            </p:txEl>
                                          </p:spTgt>
                                        </p:tgtEl>
                                        <p:attrNameLst>
                                          <p:attrName>style.visibility</p:attrName>
                                        </p:attrNameLst>
                                      </p:cBhvr>
                                      <p:to>
                                        <p:strVal val="visible"/>
                                      </p:to>
                                    </p:set>
                                    <p:anim calcmode="lin" valueType="num">
                                      <p:cBhvr additive="base">
                                        <p:cTn id="17" dur="500" fill="hold"/>
                                        <p:tgtEl>
                                          <p:spTgt spid="17410">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10">
                                            <p:txEl>
                                              <p:pRg st="2" end="2"/>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17410">
                                            <p:txEl>
                                              <p:pRg st="3" end="3"/>
                                            </p:txEl>
                                          </p:spTgt>
                                        </p:tgtEl>
                                        <p:attrNameLst>
                                          <p:attrName>style.visibility</p:attrName>
                                        </p:attrNameLst>
                                      </p:cBhvr>
                                      <p:to>
                                        <p:strVal val="visible"/>
                                      </p:to>
                                    </p:set>
                                    <p:anim calcmode="lin" valueType="num">
                                      <p:cBhvr additive="base">
                                        <p:cTn id="22" dur="500" fill="hold"/>
                                        <p:tgtEl>
                                          <p:spTgt spid="17410">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7410">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17410">
                                            <p:txEl>
                                              <p:pRg st="4" end="4"/>
                                            </p:txEl>
                                          </p:spTgt>
                                        </p:tgtEl>
                                        <p:attrNameLst>
                                          <p:attrName>style.visibility</p:attrName>
                                        </p:attrNameLst>
                                      </p:cBhvr>
                                      <p:to>
                                        <p:strVal val="visible"/>
                                      </p:to>
                                    </p:set>
                                    <p:anim calcmode="lin" valueType="num">
                                      <p:cBhvr additive="base">
                                        <p:cTn id="27" dur="500" fill="hold"/>
                                        <p:tgtEl>
                                          <p:spTgt spid="17410">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7410">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uiExpand="1"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4098"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3200">
                <a:solidFill>
                  <a:srgbClr val="000000"/>
                </a:solidFill>
              </a:rPr>
              <a:t>システム開発では最低限下記のことを決めておく必要がある。</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システム名称</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システム範囲</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システム形態</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開発期間</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開発費用</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開発体制</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標準化・基準</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5122"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3200">
                <a:solidFill>
                  <a:srgbClr val="000000"/>
                </a:solidFill>
              </a:rPr>
              <a:t>実は大切だと思っていてもなかなかできないのが</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標準化</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ガイドライン作成</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基準作成</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基準準拠</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基準尊守</a:t>
            </a:r>
          </a:p>
          <a:p>
            <a:pPr marL="739775" lvl="1" indent="-282575">
              <a:lnSpc>
                <a:spcPct val="100000"/>
              </a:lnSpc>
              <a:spcBef>
                <a:spcPts val="700"/>
              </a:spcBef>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endParaRPr lang="en-GB" sz="2800">
              <a:solidFill>
                <a:srgbClr val="000000"/>
              </a:solidFill>
            </a:endParaRP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6146"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3200">
                <a:solidFill>
                  <a:srgbClr val="000000"/>
                </a:solidFill>
              </a:rPr>
              <a:t>標準化するものには</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開発環境</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開発手順、方法、処理方式</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各種設計資料の命名規則</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各種設計資料のフォーマット、記述レベル</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プロジェクト、実行形態、名前空間、クラスなどの分割基準</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ファイル名、プロジェクト名、クラス名、変数名などの命名規則</a:t>
            </a:r>
          </a:p>
          <a:p>
            <a:pPr marL="739775" lvl="1" indent="-282575">
              <a:lnSpc>
                <a:spcPct val="100000"/>
              </a:lnSpc>
              <a:spcBef>
                <a:spcPts val="7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800">
                <a:solidFill>
                  <a:srgbClr val="000000"/>
                </a:solidFill>
              </a:rPr>
              <a:t>等…</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ja-JP" sz="2400">
                <a:solidFill>
                  <a:srgbClr val="000000"/>
                </a:solidFill>
              </a:rPr>
              <a:t>ASP.NET</a:t>
            </a:r>
            <a:r>
              <a:rPr lang="ja-JP" altLang="en-GB" sz="2400">
                <a:solidFill>
                  <a:srgbClr val="000000"/>
                </a:solidFill>
              </a:rPr>
              <a:t>開発標準化を考えてみよう！</a:t>
            </a:r>
          </a:p>
        </p:txBody>
      </p:sp>
      <p:sp>
        <p:nvSpPr>
          <p:cNvPr id="7170"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3200">
                <a:solidFill>
                  <a:srgbClr val="000000"/>
                </a:solidFill>
              </a:rPr>
              <a:t>標準化作業は広範囲にわたり、とても大変</a:t>
            </a:r>
          </a:p>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3200">
                <a:solidFill>
                  <a:srgbClr val="000000"/>
                </a:solidFill>
              </a:rPr>
              <a:t>特に基準書や規約、ガイドライン作成にはシステム形態や使用する開発手法や言語によって観点が変わるため、それぞれの専門知識が必要</a:t>
            </a:r>
          </a:p>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3200">
                <a:solidFill>
                  <a:srgbClr val="000000"/>
                </a:solidFill>
              </a:rPr>
              <a:t>これを失敗すると．．．</a:t>
            </a:r>
          </a:p>
          <a:p>
            <a:pPr marL="339725" indent="-339725">
              <a:lnSpc>
                <a:spcPct val="100000"/>
              </a:lnSpc>
              <a:spcBef>
                <a:spcPts val="1000"/>
              </a:spcBef>
              <a:buClr>
                <a:srgbClr val="FF0000"/>
              </a:buClr>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4000">
                <a:solidFill>
                  <a:srgbClr val="FF0000"/>
                </a:solidFill>
              </a:rPr>
              <a:t>あとでとんでもないことになりますよ</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fill="hold" nodeType="clickEffect">
                                  <p:stCondLst>
                                    <p:cond delay="0"/>
                                  </p:stCondLst>
                                  <p:iterate type="lt">
                                    <p:tmPct val="10000"/>
                                  </p:iterate>
                                  <p:childTnLst>
                                    <p:set>
                                      <p:cBhvr additive="repl">
                                        <p:cTn id="6" dur="1" fill="hold">
                                          <p:stCondLst>
                                            <p:cond delay="0"/>
                                          </p:stCondLst>
                                        </p:cTn>
                                        <p:tgtEl>
                                          <p:spTgt spid="7170">
                                            <p:txEl>
                                              <p:pRg st="3" end="3"/>
                                            </p:txEl>
                                          </p:spTgt>
                                        </p:tgtEl>
                                        <p:attrNameLst>
                                          <p:attrName>style.visibility</p:attrName>
                                        </p:attrNameLst>
                                      </p:cBhvr>
                                      <p:to>
                                        <p:strVal val="visible"/>
                                      </p:to>
                                    </p:set>
                                    <p:animEffect transition="in" filter="fade">
                                      <p:cBhvr additive="repl">
                                        <p:cTn id="7" dur="2000"/>
                                        <p:tgtEl>
                                          <p:spTgt spid="7170">
                                            <p:txEl>
                                              <p:pRg st="3" end="3"/>
                                            </p:txEl>
                                          </p:spTgt>
                                        </p:tgtEl>
                                      </p:cBhvr>
                                    </p:animEffect>
                                    <p:anim calcmode="lin" valueType="num">
                                      <p:cBhvr additive="repl">
                                        <p:cTn id="8" dur="2000" fill="hold"/>
                                        <p:tgtEl>
                                          <p:spTgt spid="7170">
                                            <p:txEl>
                                              <p:pRg st="3" end="3"/>
                                            </p:txEl>
                                          </p:spTgt>
                                        </p:tgtEl>
                                        <p:attrNameLst>
                                          <p:attrName>ppt_w</p:attrName>
                                        </p:attrNameLst>
                                      </p:cBhvr>
                                      <p:tavLst>
                                        <p:tav tm="0" fmla="#ppt_w*sin(2.5*pi*$)">
                                          <p:val>
                                            <p:fltVal val="0"/>
                                          </p:val>
                                        </p:tav>
                                        <p:tav tm="100000">
                                          <p:val>
                                            <p:fltVal val="1"/>
                                          </p:val>
                                        </p:tav>
                                      </p:tavLst>
                                    </p:anim>
                                    <p:anim calcmode="lin" valueType="num">
                                      <p:cBhvr additive="repl">
                                        <p:cTn id="9" dur="2000" fill="hold"/>
                                        <p:tgtEl>
                                          <p:spTgt spid="7170">
                                            <p:txEl>
                                              <p:pRg st="3" end="3"/>
                                            </p:txEl>
                                          </p:spTgt>
                                        </p:tgtEl>
                                        <p:attrNameLst>
                                          <p:attrName>ppt_h</p:attrName>
                                        </p:attrNameLst>
                                      </p:cBhvr>
                                      <p:tavLst>
                                        <p:tav tm="10000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ja-JP" sz="2400">
                <a:solidFill>
                  <a:srgbClr val="000000"/>
                </a:solidFill>
              </a:rPr>
              <a:t>ASP.NET</a:t>
            </a:r>
            <a:r>
              <a:rPr lang="ja-JP" altLang="en-GB" sz="2400">
                <a:solidFill>
                  <a:srgbClr val="000000"/>
                </a:solidFill>
              </a:rPr>
              <a:t>開発標準化を考えてみよう！</a:t>
            </a:r>
          </a:p>
        </p:txBody>
      </p:sp>
      <p:sp>
        <p:nvSpPr>
          <p:cNvPr id="8194"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3200">
                <a:solidFill>
                  <a:srgbClr val="000000"/>
                </a:solidFill>
              </a:rPr>
              <a:t>そこで、これらの作業を少しでも軽減できたらな～と考え</a:t>
            </a:r>
          </a:p>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3200">
                <a:solidFill>
                  <a:srgbClr val="000000"/>
                </a:solidFill>
              </a:rPr>
              <a:t>「</a:t>
            </a:r>
            <a:r>
              <a:rPr lang="en-GB" altLang="ja-JP" sz="3200">
                <a:solidFill>
                  <a:srgbClr val="000000"/>
                </a:solidFill>
              </a:rPr>
              <a:t>ASP.NET</a:t>
            </a:r>
            <a:r>
              <a:rPr lang="ja-JP" altLang="en-GB" sz="3200">
                <a:solidFill>
                  <a:srgbClr val="000000"/>
                </a:solidFill>
              </a:rPr>
              <a:t>コーディング基準わんくま同盟版」を作成してみました。</a:t>
            </a:r>
          </a:p>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3200">
                <a:solidFill>
                  <a:srgbClr val="000000"/>
                </a:solidFill>
              </a:rPr>
              <a:t>今セッションでの公開版はあくまでも草案です。</a:t>
            </a:r>
          </a:p>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ja-JP" altLang="en-GB" sz="3200">
                <a:solidFill>
                  <a:srgbClr val="000000"/>
                </a:solidFill>
              </a:rPr>
              <a:t>わんくま同盟</a:t>
            </a:r>
            <a:r>
              <a:rPr lang="en-GB" altLang="ja-JP" sz="3200">
                <a:solidFill>
                  <a:srgbClr val="000000"/>
                </a:solidFill>
              </a:rPr>
              <a:t>blog</a:t>
            </a:r>
            <a:r>
              <a:rPr lang="ja-JP" altLang="en-GB" sz="3200">
                <a:solidFill>
                  <a:srgbClr val="000000"/>
                </a:solidFill>
              </a:rPr>
              <a:t>に掲載しますので、皆さんのご意見を集めて、より良いものを作っていきたいと思います。</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9218" name="Text Box 2"/>
          <p:cNvSpPr txBox="1">
            <a:spLocks noChangeArrowheads="1"/>
          </p:cNvSpPr>
          <p:nvPr/>
        </p:nvSpPr>
        <p:spPr bwMode="auto">
          <a:xfrm>
            <a:off x="457200" y="1052513"/>
            <a:ext cx="8229600" cy="5116512"/>
          </a:xfrm>
          <a:prstGeom prst="rect">
            <a:avLst/>
          </a:prstGeom>
          <a:noFill/>
          <a:ln w="9525">
            <a:noFill/>
            <a:round/>
            <a:headEnd/>
            <a:tailEnd/>
          </a:ln>
          <a:effectLst/>
        </p:spPr>
        <p:txBody>
          <a:bodyPr/>
          <a:lstStyle/>
          <a:p>
            <a:pPr marL="339725" indent="-339725">
              <a:lnSpc>
                <a:spcPct val="100000"/>
              </a:lnSpc>
              <a:spcBef>
                <a:spcPts val="8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3200">
                <a:solidFill>
                  <a:srgbClr val="000000"/>
                </a:solidFill>
              </a:rPr>
              <a:t>このコーディング基準は以下の流れで構成されています。</a:t>
            </a:r>
          </a:p>
          <a:p>
            <a:pPr marL="739775" lvl="1" indent="-282575">
              <a:lnSpc>
                <a:spcPct val="100000"/>
              </a:lnSpc>
              <a:spcBef>
                <a:spcPts val="6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400">
                <a:solidFill>
                  <a:srgbClr val="000000"/>
                </a:solidFill>
              </a:rPr>
              <a:t>第１章　ネーミングルール</a:t>
            </a:r>
          </a:p>
          <a:p>
            <a:pPr marL="1143000" lvl="2" indent="-228600">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各種オブジェクトのネーミングルールについて説明</a:t>
            </a:r>
          </a:p>
          <a:p>
            <a:pPr marL="739775" lvl="1" indent="-282575">
              <a:lnSpc>
                <a:spcPct val="100000"/>
              </a:lnSpc>
              <a:spcBef>
                <a:spcPts val="6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400">
                <a:solidFill>
                  <a:srgbClr val="000000"/>
                </a:solidFill>
              </a:rPr>
              <a:t>第２章　ASP/ASP.NETコーディングルール</a:t>
            </a:r>
          </a:p>
          <a:p>
            <a:pPr marL="1143000" lvl="2" indent="-228600">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ASPファイルのコーディングルールについて説明</a:t>
            </a:r>
          </a:p>
          <a:p>
            <a:pPr marL="739775" lvl="1" indent="-282575">
              <a:lnSpc>
                <a:spcPct val="100000"/>
              </a:lnSpc>
              <a:spcBef>
                <a:spcPts val="6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400">
                <a:solidFill>
                  <a:srgbClr val="000000"/>
                </a:solidFill>
              </a:rPr>
              <a:t>第３章　CSSコーディングルール</a:t>
            </a:r>
          </a:p>
          <a:p>
            <a:pPr marL="1143000" lvl="2" indent="-228600">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CSSファイルのコーディングルールについて説明</a:t>
            </a:r>
          </a:p>
          <a:p>
            <a:pPr marL="739775" lvl="1" indent="-282575">
              <a:lnSpc>
                <a:spcPct val="100000"/>
              </a:lnSpc>
              <a:spcBef>
                <a:spcPts val="6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400">
                <a:solidFill>
                  <a:srgbClr val="000000"/>
                </a:solidFill>
              </a:rPr>
              <a:t>第４章　HTMLコーディングルール</a:t>
            </a:r>
          </a:p>
          <a:p>
            <a:pPr marL="1143000" lvl="2" indent="-228600">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HTMLにおけるコーディングルールについて説明</a:t>
            </a:r>
          </a:p>
          <a:p>
            <a:pPr marL="739775" lvl="1" indent="-282575">
              <a:lnSpc>
                <a:spcPct val="100000"/>
              </a:lnSpc>
              <a:spcBef>
                <a:spcPts val="6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400">
                <a:solidFill>
                  <a:srgbClr val="000000"/>
                </a:solidFill>
              </a:rPr>
              <a:t>第５章　JavaScriptコーディングルール</a:t>
            </a:r>
          </a:p>
          <a:p>
            <a:pPr marL="1143000" lvl="2" indent="-228600">
              <a:lnSpc>
                <a:spcPct val="100000"/>
              </a:lnSpc>
              <a:spcBef>
                <a:spcPts val="500"/>
              </a:spcBef>
              <a:buFont typeface="Arial" charset="0"/>
              <a:buChar char="•"/>
              <a:tabLst>
                <a:tab pos="339725" algn="l"/>
                <a:tab pos="787400" algn="l"/>
                <a:tab pos="1236663" algn="l"/>
                <a:tab pos="1685925" algn="l"/>
                <a:tab pos="2135188" algn="l"/>
                <a:tab pos="2584450" algn="l"/>
                <a:tab pos="3033713" algn="l"/>
                <a:tab pos="3482975" algn="l"/>
                <a:tab pos="3932238" algn="l"/>
                <a:tab pos="4381500" algn="l"/>
                <a:tab pos="4830763" algn="l"/>
                <a:tab pos="5280025" algn="l"/>
                <a:tab pos="5729288" algn="l"/>
                <a:tab pos="6178550" algn="l"/>
                <a:tab pos="6627813" algn="l"/>
                <a:tab pos="7077075" algn="l"/>
                <a:tab pos="7526338" algn="l"/>
                <a:tab pos="7975600" algn="l"/>
                <a:tab pos="8424863" algn="l"/>
                <a:tab pos="8874125" algn="l"/>
                <a:tab pos="9323388" algn="l"/>
              </a:tabLst>
            </a:pPr>
            <a:r>
              <a:rPr lang="en-GB" sz="2000">
                <a:solidFill>
                  <a:srgbClr val="000000"/>
                </a:solidFill>
              </a:rPr>
              <a:t>JavaScriptにおけるコーディングルールについて説明</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10242" name="Text Box 2"/>
          <p:cNvSpPr txBox="1">
            <a:spLocks noChangeArrowheads="1"/>
          </p:cNvSpPr>
          <p:nvPr/>
        </p:nvSpPr>
        <p:spPr bwMode="auto">
          <a:xfrm>
            <a:off x="457200" y="1052513"/>
            <a:ext cx="8229600" cy="5245100"/>
          </a:xfrm>
          <a:prstGeom prst="rect">
            <a:avLst/>
          </a:prstGeom>
          <a:noFill/>
          <a:ln w="9525">
            <a:noFill/>
            <a:round/>
            <a:headEnd/>
            <a:tailEnd/>
          </a:ln>
          <a:effectLst/>
        </p:spPr>
        <p:txBody>
          <a:bodyPr/>
          <a:lstStyle/>
          <a:p>
            <a:pPr marL="339725" indent="-339725">
              <a:lnSpc>
                <a:spcPct val="100000"/>
              </a:lnSpc>
              <a:spcBef>
                <a:spcPts val="6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400">
                <a:solidFill>
                  <a:srgbClr val="000000"/>
                </a:solidFill>
              </a:rPr>
              <a:t>1.	命名規則</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	共通事項</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1.2.	ソリューション名称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1.3.	プロジェクト名称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1.4.	ソースファイル(クラスファイル)名称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1.5.	ネームスペース名称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1.6.	クラス名称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1.7.	インタフェース名称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1.8.	構造体名称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1.9.	メソッド名称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1.10.	プロパティ名称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1.11.	列挙型名称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1.12.	イベントおよびデリゲートの名称</a:t>
            </a:r>
          </a:p>
          <a:p>
            <a:pPr marL="739775" lvl="1" indent="-282575">
              <a:lnSpc>
                <a:spcPct val="100000"/>
              </a:lnSpc>
              <a:spcBef>
                <a:spcPts val="500"/>
              </a:spcBef>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endParaRPr lang="en-GB" sz="200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 Box 1"/>
          <p:cNvSpPr txBox="1">
            <a:spLocks noChangeArrowheads="1"/>
          </p:cNvSpPr>
          <p:nvPr/>
        </p:nvSpPr>
        <p:spPr bwMode="auto">
          <a:xfrm>
            <a:off x="457200" y="274638"/>
            <a:ext cx="8229600" cy="706437"/>
          </a:xfrm>
          <a:prstGeom prst="rect">
            <a:avLst/>
          </a:prstGeom>
          <a:noFill/>
          <a:ln w="9525">
            <a:noFill/>
            <a:round/>
            <a:headEnd/>
            <a:tailEnd/>
          </a:ln>
          <a:effectLst/>
        </p:spPr>
        <p:txBody>
          <a:bodyPr anchor="ctr"/>
          <a:lstStyle/>
          <a:p>
            <a:pPr algn="ctr">
              <a:lnSpc>
                <a:spcPct val="100000"/>
              </a:lnSpc>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400">
                <a:solidFill>
                  <a:srgbClr val="000000"/>
                </a:solidFill>
              </a:rPr>
              <a:t>ASP.NET開発標準化を考えてみよう！</a:t>
            </a:r>
          </a:p>
        </p:txBody>
      </p:sp>
      <p:sp>
        <p:nvSpPr>
          <p:cNvPr id="11266" name="Text Box 2"/>
          <p:cNvSpPr txBox="1">
            <a:spLocks noChangeArrowheads="1"/>
          </p:cNvSpPr>
          <p:nvPr/>
        </p:nvSpPr>
        <p:spPr bwMode="auto">
          <a:xfrm>
            <a:off x="457200" y="1052513"/>
            <a:ext cx="8229600" cy="5073650"/>
          </a:xfrm>
          <a:prstGeom prst="rect">
            <a:avLst/>
          </a:prstGeom>
          <a:noFill/>
          <a:ln w="9525">
            <a:noFill/>
            <a:round/>
            <a:headEnd/>
            <a:tailEnd/>
          </a:ln>
          <a:effectLst/>
        </p:spPr>
        <p:txBody>
          <a:bodyPr/>
          <a:lstStyle/>
          <a:p>
            <a:pPr marL="339725" indent="-339725">
              <a:lnSpc>
                <a:spcPct val="100000"/>
              </a:lnSpc>
              <a:spcBef>
                <a:spcPts val="6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400">
                <a:solidFill>
                  <a:srgbClr val="000000"/>
                </a:solidFill>
              </a:rPr>
              <a:t>1.	命名規則</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1.13.	パラメータ名称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1.14. 	スタイルシートファイル名称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1.15. 	JavaScriptファイル名称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1.16. 	JavaScript関数の名称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1.17.	変数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1.18.	定数</a:t>
            </a:r>
          </a:p>
          <a:p>
            <a:pPr marL="739775" lvl="1" indent="-282575">
              <a:lnSpc>
                <a:spcPct val="100000"/>
              </a:lnSpc>
              <a:spcBef>
                <a:spcPts val="500"/>
              </a:spcBef>
              <a:buFont typeface="Arial" charset="0"/>
              <a:buChar char="–"/>
              <a:tabLst>
                <a:tab pos="908050" algn="l"/>
                <a:tab pos="1822450" algn="l"/>
                <a:tab pos="2736850" algn="l"/>
                <a:tab pos="3651250" algn="l"/>
                <a:tab pos="4565650" algn="l"/>
                <a:tab pos="5480050" algn="l"/>
                <a:tab pos="6394450" algn="l"/>
                <a:tab pos="7308850" algn="l"/>
                <a:tab pos="8223250" algn="l"/>
                <a:tab pos="9137650" algn="l"/>
                <a:tab pos="10052050" algn="l"/>
                <a:tab pos="10329863" algn="l"/>
                <a:tab pos="10779125" algn="l"/>
              </a:tabLst>
            </a:pPr>
            <a:r>
              <a:rPr lang="en-GB" sz="2000">
                <a:solidFill>
                  <a:srgbClr val="000000"/>
                </a:solidFill>
              </a:rPr>
              <a:t>1.19.	その他</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87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ea typeface="ＭＳ Ｐゴシック" pitchFamily="50" charset="-128"/>
          </a:defRPr>
        </a:defPPr>
      </a:lstStyle>
    </a:lnDef>
  </a:objectDefaults>
  <a:extraClrSchemeLst>
    <a:extraClrScheme>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284</Words>
  <PresentationFormat>画面に合わせる (4:3)</PresentationFormat>
  <Paragraphs>111</Paragraphs>
  <Slides>15</Slides>
  <Notes>15</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15</vt:i4>
      </vt:variant>
    </vt:vector>
  </HeadingPairs>
  <TitlesOfParts>
    <vt:vector size="19" baseType="lpstr">
      <vt:lpstr>Times New Roman</vt:lpstr>
      <vt:lpstr>Arial</vt:lpstr>
      <vt:lpstr>ＭＳ Ｐゴシック</vt:lpstr>
      <vt:lpstr>Office テーマ</vt:lpstr>
      <vt:lpstr>スライド 1</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ASP.NET開発標準化を考えてみよう！</dc:title>
  <dc:creator>Toshihiro Tsuyuki</dc:creator>
  <cp:lastModifiedBy>T.Fukatsu</cp:lastModifiedBy>
  <cp:revision>1</cp:revision>
  <dcterms:modified xsi:type="dcterms:W3CDTF">2008-09-12T13:11:02Z</dcterms:modified>
</cp:coreProperties>
</file>