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5" r:id="rId4"/>
    <p:sldId id="304" r:id="rId5"/>
    <p:sldId id="306" r:id="rId6"/>
    <p:sldId id="262" r:id="rId7"/>
    <p:sldId id="263" r:id="rId8"/>
    <p:sldId id="264" r:id="rId9"/>
    <p:sldId id="301" r:id="rId10"/>
    <p:sldId id="302" r:id="rId11"/>
    <p:sldId id="265" r:id="rId12"/>
    <p:sldId id="266"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2" r:id="rId28"/>
    <p:sldId id="288" r:id="rId29"/>
    <p:sldId id="287" r:id="rId30"/>
    <p:sldId id="286" r:id="rId31"/>
    <p:sldId id="285" r:id="rId32"/>
    <p:sldId id="284" r:id="rId33"/>
    <p:sldId id="298" r:id="rId34"/>
    <p:sldId id="299" r:id="rId35"/>
    <p:sldId id="300" r:id="rId36"/>
    <p:sldId id="283" r:id="rId37"/>
    <p:sldId id="295" r:id="rId38"/>
    <p:sldId id="296" r:id="rId39"/>
    <p:sldId id="297" r:id="rId40"/>
    <p:sldId id="292" r:id="rId41"/>
    <p:sldId id="303" r:id="rId42"/>
    <p:sldId id="293" r:id="rId43"/>
    <p:sldId id="294" r:id="rId44"/>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27" d="100"/>
          <a:sy n="127" d="100"/>
        </p:scale>
        <p:origin x="-31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fontAlgn="auto">
              <a:spcBef>
                <a:spcPts val="0"/>
              </a:spcBef>
              <a:spcAft>
                <a:spcPts val="0"/>
              </a:spcAft>
              <a:defRPr/>
            </a:pPr>
            <a:r>
              <a:rPr kumimoji="0" lang="ja-JP" altLang="en-US" sz="2300" dirty="0" err="1">
                <a:solidFill>
                  <a:schemeClr val="tx2"/>
                </a:solidFill>
                <a:latin typeface="+mn-lt"/>
                <a:ea typeface="ＭＳ Ｐゴシック" pitchFamily="50" charset="-128"/>
              </a:rPr>
              <a:t>わんくま</a:t>
            </a:r>
            <a:r>
              <a:rPr kumimoji="0" lang="ja-JP" altLang="en-US" sz="2300" dirty="0">
                <a:solidFill>
                  <a:schemeClr val="tx2"/>
                </a:solidFill>
                <a:latin typeface="+mn-lt"/>
                <a:ea typeface="ＭＳ Ｐゴシック" pitchFamily="50" charset="-128"/>
              </a:rPr>
              <a:t>同盟 東京勉強会 </a:t>
            </a:r>
            <a:r>
              <a:rPr kumimoji="0" lang="en-US" altLang="ja-JP" sz="2300">
                <a:solidFill>
                  <a:schemeClr val="tx2"/>
                </a:solidFill>
                <a:latin typeface="+mn-lt"/>
                <a:ea typeface="ＭＳ Ｐゴシック" pitchFamily="50" charset="-128"/>
              </a:rPr>
              <a:t>#17</a:t>
            </a:r>
            <a:endParaRPr kumimoji="0" lang="en-US" altLang="ja-JP" sz="2300" dirty="0">
              <a:solidFill>
                <a:schemeClr val="tx2"/>
              </a:solidFill>
              <a:latin typeface="+mn-lt"/>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pPr eaLnBrk="1" hangingPunct="1"/>
            <a:r>
              <a:rPr lang="ja-JP" altLang="en-US" smtClean="0"/>
              <a:t>わんくま同盟 東京勉強会 </a:t>
            </a:r>
            <a:r>
              <a:rPr lang="en-US" altLang="ja-JP" smtClean="0"/>
              <a:t>#17</a:t>
            </a:r>
            <a:br>
              <a:rPr lang="en-US" altLang="ja-JP" smtClean="0"/>
            </a:br>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051" name="サブタイトル 2"/>
          <p:cNvSpPr>
            <a:spLocks noGrp="1"/>
          </p:cNvSpPr>
          <p:nvPr>
            <p:ph type="subTitle" idx="1"/>
          </p:nvPr>
        </p:nvSpPr>
        <p:spPr/>
        <p:txBody>
          <a:bodyPr/>
          <a:lstStyle/>
          <a:p>
            <a:pPr eaLnBrk="1" hangingPunct="1"/>
            <a:endParaRPr lang="en-US" altLang="ja-JP" smtClean="0"/>
          </a:p>
          <a:p>
            <a:pPr eaLnBrk="1" hangingPunct="1"/>
            <a:r>
              <a:rPr lang="en-US" altLang="ja-JP" smtClean="0"/>
              <a:t>2008/02/23</a:t>
            </a:r>
          </a:p>
          <a:p>
            <a:pPr eaLnBrk="1" hangingPunct="1"/>
            <a:r>
              <a:rPr lang="ja-JP" altLang="en-US" sz="2800" smtClean="0"/>
              <a:t>ｂｙ </a:t>
            </a:r>
            <a:r>
              <a:rPr lang="en-US" altLang="ja-JP" sz="2800" smtClean="0"/>
              <a:t>mxb</a:t>
            </a:r>
            <a:endParaRPr lang="ja-JP" altLang="en-US" sz="28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r>
              <a:rPr lang="en-US" altLang="ja-JP" smtClean="0"/>
              <a:t>A14</a:t>
            </a:r>
          </a:p>
          <a:p>
            <a:pPr lvl="1" eaLnBrk="1" hangingPunct="1"/>
            <a:r>
              <a:rPr lang="en-US" altLang="ja-JP" sz="2000" smtClean="0"/>
              <a:t>481</a:t>
            </a:r>
            <a:r>
              <a:rPr lang="ja-JP" altLang="en-US" sz="2000" smtClean="0"/>
              <a:t>個</a:t>
            </a:r>
            <a:endParaRPr lang="en-US" altLang="ja-JP" sz="2000" smtClean="0"/>
          </a:p>
          <a:p>
            <a:pPr lvl="2" eaLnBrk="1" hangingPunct="1">
              <a:lnSpc>
                <a:spcPts val="1500"/>
              </a:lnSpc>
            </a:pPr>
            <a:r>
              <a:rPr lang="en-US" altLang="ja-JP" sz="1400" smtClean="0"/>
              <a:t>VB</a:t>
            </a:r>
            <a:r>
              <a:rPr lang="ja-JP" altLang="en-US" sz="1400" smtClean="0"/>
              <a:t>：</a:t>
            </a:r>
            <a:r>
              <a:rPr lang="en-US" altLang="ja-JP" sz="1400" smtClean="0"/>
              <a:t>34</a:t>
            </a:r>
            <a:r>
              <a:rPr lang="ja-JP" altLang="en-US" sz="1400" smtClean="0"/>
              <a:t>個</a:t>
            </a:r>
            <a:endParaRPr lang="en-US" altLang="ja-JP" sz="1400" smtClean="0"/>
          </a:p>
          <a:p>
            <a:pPr lvl="2" eaLnBrk="1" hangingPunct="1">
              <a:lnSpc>
                <a:spcPts val="1500"/>
              </a:lnSpc>
            </a:pPr>
            <a:r>
              <a:rPr lang="en-US" altLang="ja-JP" sz="1400" smtClean="0"/>
              <a:t>VBA</a:t>
            </a:r>
            <a:r>
              <a:rPr lang="ja-JP" altLang="en-US" sz="1400" smtClean="0"/>
              <a:t>：</a:t>
            </a:r>
            <a:r>
              <a:rPr lang="en-US" altLang="ja-JP" sz="1400" smtClean="0"/>
              <a:t>25</a:t>
            </a:r>
            <a:r>
              <a:rPr lang="ja-JP" altLang="en-US" sz="1400" smtClean="0"/>
              <a:t>個</a:t>
            </a:r>
            <a:endParaRPr lang="en-US" altLang="ja-JP" sz="1400" smtClean="0"/>
          </a:p>
          <a:p>
            <a:pPr lvl="2" eaLnBrk="1" hangingPunct="1">
              <a:lnSpc>
                <a:spcPts val="1500"/>
              </a:lnSpc>
            </a:pPr>
            <a:r>
              <a:rPr lang="en-US" altLang="ja-JP" sz="1400" smtClean="0"/>
              <a:t>VBRUN</a:t>
            </a:r>
            <a:r>
              <a:rPr lang="ja-JP" altLang="en-US" sz="1400" smtClean="0"/>
              <a:t>：</a:t>
            </a:r>
            <a:r>
              <a:rPr lang="en-US" altLang="ja-JP" sz="1400" smtClean="0"/>
              <a:t>91</a:t>
            </a:r>
            <a:r>
              <a:rPr lang="ja-JP" altLang="en-US" sz="1400" smtClean="0"/>
              <a:t>個</a:t>
            </a:r>
            <a:endParaRPr lang="en-US" altLang="ja-JP" sz="1400" smtClean="0"/>
          </a:p>
          <a:p>
            <a:pPr lvl="2" eaLnBrk="1" hangingPunct="1">
              <a:lnSpc>
                <a:spcPts val="1500"/>
              </a:lnSpc>
            </a:pPr>
            <a:r>
              <a:rPr lang="en-US" altLang="ja-JP" sz="1400" smtClean="0"/>
              <a:t>ComCtl3(Windows Common Controls-3 6.0)</a:t>
            </a:r>
            <a:r>
              <a:rPr lang="en-US" sz="1400" smtClean="0"/>
              <a:t>：</a:t>
            </a:r>
            <a:r>
              <a:rPr lang="en-US" altLang="ja-JP" sz="1400" smtClean="0"/>
              <a:t>10</a:t>
            </a:r>
            <a:r>
              <a:rPr lang="ja-JP" altLang="en-US" sz="1400" smtClean="0"/>
              <a:t>個</a:t>
            </a:r>
            <a:endParaRPr lang="en-US" altLang="ja-JP" sz="1400" smtClean="0"/>
          </a:p>
          <a:p>
            <a:pPr lvl="2" eaLnBrk="1" hangingPunct="1">
              <a:lnSpc>
                <a:spcPts val="1500"/>
              </a:lnSpc>
            </a:pPr>
            <a:r>
              <a:rPr lang="en-US" altLang="ja-JP" sz="1400" smtClean="0"/>
              <a:t>DAO(Microsoft DAO 3.6 Object Library)</a:t>
            </a:r>
            <a:r>
              <a:rPr lang="en-US" sz="1400" smtClean="0"/>
              <a:t>：</a:t>
            </a:r>
            <a:r>
              <a:rPr lang="en-US" altLang="ja-JP" sz="1400" smtClean="0"/>
              <a:t>59</a:t>
            </a:r>
            <a:r>
              <a:rPr lang="ja-JP" altLang="en-US" sz="1400" smtClean="0"/>
              <a:t>個</a:t>
            </a:r>
            <a:endParaRPr lang="en-US" altLang="ja-JP" sz="1400" smtClean="0"/>
          </a:p>
          <a:p>
            <a:pPr lvl="2" eaLnBrk="1" hangingPunct="1">
              <a:lnSpc>
                <a:spcPts val="1500"/>
              </a:lnSpc>
            </a:pPr>
            <a:r>
              <a:rPr lang="en-US" altLang="ja-JP" sz="1400" smtClean="0"/>
              <a:t>DBBind(Microsoft Data Binding Collection VB 6.0(SP4)) </a:t>
            </a:r>
            <a:r>
              <a:rPr lang="en-US" sz="1400" smtClean="0"/>
              <a:t>：</a:t>
            </a:r>
            <a:r>
              <a:rPr lang="en-US" altLang="ja-JP" sz="1400" smtClean="0"/>
              <a:t>3</a:t>
            </a:r>
            <a:r>
              <a:rPr lang="ja-JP" altLang="en-US" sz="1400" smtClean="0"/>
              <a:t>個</a:t>
            </a:r>
            <a:endParaRPr lang="en-US" altLang="ja-JP" sz="1400" smtClean="0"/>
          </a:p>
          <a:p>
            <a:pPr lvl="2" eaLnBrk="1" hangingPunct="1">
              <a:lnSpc>
                <a:spcPts val="1500"/>
              </a:lnSpc>
            </a:pPr>
            <a:r>
              <a:rPr lang="en-US" altLang="ja-JP" sz="1400" smtClean="0"/>
              <a:t>MSAdodcLib(ADO Data Control )</a:t>
            </a:r>
            <a:r>
              <a:rPr lang="en-US" sz="1400" smtClean="0"/>
              <a:t>：</a:t>
            </a:r>
            <a:r>
              <a:rPr lang="en-US" altLang="ja-JP" sz="1400" smtClean="0"/>
              <a:t>8</a:t>
            </a:r>
            <a:r>
              <a:rPr lang="ja-JP" altLang="en-US" sz="1400" smtClean="0"/>
              <a:t>個</a:t>
            </a:r>
            <a:endParaRPr lang="en-US" altLang="ja-JP" sz="1400" smtClean="0"/>
          </a:p>
          <a:p>
            <a:pPr lvl="2" eaLnBrk="1" hangingPunct="1">
              <a:lnSpc>
                <a:spcPts val="1500"/>
              </a:lnSpc>
            </a:pPr>
            <a:r>
              <a:rPr lang="en-US" altLang="ja-JP" sz="1400" smtClean="0"/>
              <a:t>MSComCtl2(Windows Common Controls-2 6.0)</a:t>
            </a:r>
            <a:r>
              <a:rPr lang="en-US" sz="1400" smtClean="0"/>
              <a:t>：</a:t>
            </a:r>
            <a:r>
              <a:rPr lang="en-US" altLang="ja-JP" sz="1400" smtClean="0"/>
              <a:t>24</a:t>
            </a:r>
            <a:r>
              <a:rPr lang="ja-JP" altLang="en-US" sz="1400" smtClean="0"/>
              <a:t>個</a:t>
            </a:r>
            <a:endParaRPr lang="en-US" altLang="ja-JP" sz="1400" smtClean="0"/>
          </a:p>
          <a:p>
            <a:pPr lvl="2" eaLnBrk="1" hangingPunct="1">
              <a:lnSpc>
                <a:spcPts val="1500"/>
              </a:lnSpc>
            </a:pPr>
            <a:r>
              <a:rPr lang="en-US" altLang="ja-JP" sz="1400" smtClean="0"/>
              <a:t>MSComctlLib</a:t>
            </a:r>
            <a:r>
              <a:rPr lang="en-US" sz="1400" smtClean="0"/>
              <a:t>：</a:t>
            </a:r>
            <a:r>
              <a:rPr lang="en-US" altLang="ja-JP" sz="1400" smtClean="0"/>
              <a:t>73</a:t>
            </a:r>
            <a:r>
              <a:rPr lang="ja-JP" altLang="en-US" sz="1400" smtClean="0"/>
              <a:t>個</a:t>
            </a:r>
            <a:endParaRPr lang="en-US" altLang="ja-JP" sz="1400" smtClean="0"/>
          </a:p>
          <a:p>
            <a:pPr lvl="2" eaLnBrk="1" hangingPunct="1">
              <a:lnSpc>
                <a:spcPts val="1500"/>
              </a:lnSpc>
            </a:pPr>
            <a:r>
              <a:rPr lang="en-US" altLang="ja-JP" sz="1400" smtClean="0"/>
              <a:t>MSComDlg(Common Dialog Control 6.0)</a:t>
            </a:r>
            <a:r>
              <a:rPr lang="en-US" sz="1400" smtClean="0"/>
              <a:t>：</a:t>
            </a:r>
            <a:r>
              <a:rPr lang="en-US" altLang="ja-JP" sz="1400" smtClean="0"/>
              <a:t>8</a:t>
            </a:r>
            <a:r>
              <a:rPr lang="ja-JP" altLang="en-US" sz="1400" smtClean="0"/>
              <a:t>個</a:t>
            </a:r>
            <a:endParaRPr lang="en-US" altLang="ja-JP" sz="1400" smtClean="0"/>
          </a:p>
          <a:p>
            <a:pPr lvl="2" eaLnBrk="1" hangingPunct="1">
              <a:lnSpc>
                <a:spcPts val="1500"/>
              </a:lnSpc>
            </a:pPr>
            <a:r>
              <a:rPr lang="en-US" altLang="ja-JP" sz="1400" smtClean="0"/>
              <a:t>MSDataGridLib(DataGrid Control 6.0)</a:t>
            </a:r>
            <a:r>
              <a:rPr lang="en-US" sz="1400" smtClean="0"/>
              <a:t>：</a:t>
            </a:r>
            <a:r>
              <a:rPr lang="en-US" altLang="ja-JP" sz="1400" smtClean="0"/>
              <a:t>16</a:t>
            </a:r>
            <a:r>
              <a:rPr lang="ja-JP" altLang="en-US" sz="1400" smtClean="0"/>
              <a:t>個</a:t>
            </a:r>
            <a:endParaRPr lang="en-US" altLang="ja-JP" sz="1400" smtClean="0"/>
          </a:p>
          <a:p>
            <a:pPr lvl="2" eaLnBrk="1" hangingPunct="1">
              <a:lnSpc>
                <a:spcPts val="1500"/>
              </a:lnSpc>
            </a:pPr>
            <a:r>
              <a:rPr lang="en-US" altLang="ja-JP" sz="1400" smtClean="0"/>
              <a:t>MSDataListLib(DataList Controls 6.0)</a:t>
            </a:r>
            <a:r>
              <a:rPr lang="en-US" sz="1400" smtClean="0"/>
              <a:t>：</a:t>
            </a:r>
            <a:r>
              <a:rPr lang="en-US" altLang="ja-JP" sz="1400" smtClean="0"/>
              <a:t>15</a:t>
            </a:r>
            <a:r>
              <a:rPr lang="ja-JP" altLang="en-US" sz="1400" smtClean="0"/>
              <a:t>個</a:t>
            </a:r>
            <a:endParaRPr lang="en-US" altLang="ja-JP" sz="1400" smtClean="0"/>
          </a:p>
          <a:p>
            <a:pPr lvl="2" eaLnBrk="1" hangingPunct="1">
              <a:lnSpc>
                <a:spcPts val="1500"/>
              </a:lnSpc>
            </a:pPr>
            <a:r>
              <a:rPr lang="en-US" altLang="ja-JP" sz="1400" smtClean="0"/>
              <a:t>MSDBCtls(Data Blund List Controls 6.0)</a:t>
            </a:r>
            <a:r>
              <a:rPr lang="en-US" sz="1400" smtClean="0"/>
              <a:t>：</a:t>
            </a:r>
            <a:r>
              <a:rPr lang="en-US" altLang="ja-JP" sz="1400" smtClean="0"/>
              <a:t>15</a:t>
            </a:r>
            <a:r>
              <a:rPr lang="ja-JP" altLang="en-US" sz="1400" smtClean="0"/>
              <a:t>個</a:t>
            </a:r>
            <a:endParaRPr lang="en-US" altLang="ja-JP" sz="1400" smtClean="0"/>
          </a:p>
          <a:p>
            <a:pPr lvl="2" eaLnBrk="1" hangingPunct="1">
              <a:lnSpc>
                <a:spcPts val="1500"/>
              </a:lnSpc>
            </a:pPr>
            <a:r>
              <a:rPr lang="en-US" altLang="ja-JP" sz="1400" smtClean="0"/>
              <a:t>MSDBGrid(Data Bound Grid Control 5.0)</a:t>
            </a:r>
            <a:r>
              <a:rPr lang="en-US" sz="1400" smtClean="0"/>
              <a:t>：</a:t>
            </a:r>
            <a:r>
              <a:rPr lang="en-US" altLang="ja-JP" sz="1400" smtClean="0"/>
              <a:t>18</a:t>
            </a:r>
            <a:r>
              <a:rPr lang="ja-JP" altLang="en-US" sz="1400" smtClean="0"/>
              <a:t>個</a:t>
            </a:r>
            <a:endParaRPr lang="en-US" altLang="ja-JP" sz="1400" smtClean="0"/>
          </a:p>
          <a:p>
            <a:pPr lvl="2" eaLnBrk="1" hangingPunct="1">
              <a:lnSpc>
                <a:spcPts val="1500"/>
              </a:lnSpc>
            </a:pPr>
            <a:r>
              <a:rPr lang="en-US" altLang="ja-JP" sz="1400" smtClean="0"/>
              <a:t>MSFlexGridLib(FlexGrid Control 6.0)</a:t>
            </a:r>
            <a:r>
              <a:rPr lang="en-US" sz="1400" smtClean="0"/>
              <a:t>：</a:t>
            </a:r>
            <a:r>
              <a:rPr lang="en-US" altLang="ja-JP" sz="1400" smtClean="0"/>
              <a:t>24</a:t>
            </a:r>
            <a:r>
              <a:rPr lang="ja-JP" altLang="en-US" sz="1400" smtClean="0"/>
              <a:t>個</a:t>
            </a:r>
            <a:endParaRPr lang="en-US" altLang="ja-JP" sz="1400" smtClean="0"/>
          </a:p>
          <a:p>
            <a:pPr lvl="2" eaLnBrk="1" hangingPunct="1">
              <a:lnSpc>
                <a:spcPts val="1500"/>
              </a:lnSpc>
            </a:pPr>
            <a:r>
              <a:rPr lang="en-US" altLang="ja-JP" sz="1400" smtClean="0"/>
              <a:t>MSRDC</a:t>
            </a:r>
            <a:r>
              <a:rPr lang="en-US" sz="1400" smtClean="0"/>
              <a:t>（</a:t>
            </a:r>
            <a:r>
              <a:rPr lang="en-US" altLang="ja-JP" sz="1400" smtClean="0"/>
              <a:t>Remote Data Control)</a:t>
            </a:r>
            <a:r>
              <a:rPr lang="en-US" sz="1400" smtClean="0"/>
              <a:t>：</a:t>
            </a:r>
            <a:r>
              <a:rPr lang="en-US" altLang="ja-JP" sz="1400" smtClean="0"/>
              <a:t>13</a:t>
            </a:r>
            <a:r>
              <a:rPr lang="ja-JP" altLang="en-US" sz="1400" smtClean="0"/>
              <a:t>個</a:t>
            </a:r>
            <a:endParaRPr lang="en-US" altLang="ja-JP" sz="1400" smtClean="0"/>
          </a:p>
          <a:p>
            <a:pPr lvl="2" eaLnBrk="1" hangingPunct="1">
              <a:lnSpc>
                <a:spcPts val="1500"/>
              </a:lnSpc>
            </a:pPr>
            <a:r>
              <a:rPr lang="en-US" altLang="ja-JP" sz="1400" smtClean="0"/>
              <a:t>RDO(Microsoft Remote Data Object 2.0)</a:t>
            </a:r>
            <a:r>
              <a:rPr lang="en-US" sz="1400" smtClean="0"/>
              <a:t>：</a:t>
            </a:r>
            <a:r>
              <a:rPr lang="en-US" altLang="ja-JP" sz="1400" smtClean="0"/>
              <a:t>34</a:t>
            </a:r>
            <a:r>
              <a:rPr lang="ja-JP" altLang="en-US" sz="1400" smtClean="0"/>
              <a:t>個</a:t>
            </a:r>
            <a:endParaRPr lang="en-US" altLang="ja-JP" sz="1400" smtClean="0"/>
          </a:p>
          <a:p>
            <a:pPr lvl="2" eaLnBrk="1" hangingPunct="1">
              <a:lnSpc>
                <a:spcPts val="1500"/>
              </a:lnSpc>
            </a:pPr>
            <a:r>
              <a:rPr lang="en-US" altLang="ja-JP" sz="1400" smtClean="0"/>
              <a:t>TabDlg(Microsoft Tabbed Dialog Control 6.0)</a:t>
            </a:r>
            <a:r>
              <a:rPr lang="en-US" sz="1400" smtClean="0"/>
              <a:t>：</a:t>
            </a:r>
            <a:r>
              <a:rPr lang="en-US" altLang="ja-JP" sz="1400" smtClean="0"/>
              <a:t>11</a:t>
            </a:r>
            <a:r>
              <a:rPr lang="ja-JP" altLang="en-US" sz="1400" smtClean="0"/>
              <a:t>個 </a:t>
            </a:r>
            <a:endParaRPr lang="en-US" altLang="ja-JP" sz="11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r>
              <a:rPr lang="en-US" altLang="ja-JP" smtClean="0"/>
              <a:t>Q</a:t>
            </a:r>
            <a:r>
              <a:rPr lang="ja-JP" altLang="en-US" smtClean="0"/>
              <a:t>１</a:t>
            </a:r>
            <a:r>
              <a:rPr lang="en-US" altLang="ja-JP" smtClean="0"/>
              <a:t>5</a:t>
            </a:r>
          </a:p>
          <a:p>
            <a:pPr lvl="1" eaLnBrk="1" hangingPunct="1"/>
            <a:r>
              <a:rPr lang="en-US" altLang="ja-JP" smtClean="0"/>
              <a:t>VB 6.0</a:t>
            </a:r>
            <a:r>
              <a:rPr lang="ja-JP" altLang="en-US" smtClean="0"/>
              <a:t>から</a:t>
            </a:r>
            <a:r>
              <a:rPr lang="en-US" altLang="ja-JP" smtClean="0"/>
              <a:t>VB .NET</a:t>
            </a:r>
            <a:r>
              <a:rPr lang="ja-JP" altLang="en-US" smtClean="0"/>
              <a:t>（</a:t>
            </a:r>
            <a:r>
              <a:rPr lang="en-US" altLang="ja-JP" smtClean="0"/>
              <a:t>.NET Framework1.0</a:t>
            </a:r>
            <a:r>
              <a:rPr lang="ja-JP" altLang="en-US" smtClean="0"/>
              <a:t>～</a:t>
            </a:r>
            <a:r>
              <a:rPr lang="en-US" altLang="ja-JP" smtClean="0"/>
              <a:t>3.5</a:t>
            </a:r>
            <a:r>
              <a:rPr lang="ja-JP" altLang="en-US" smtClean="0"/>
              <a:t>）への移行方法を知っていますか</a:t>
            </a:r>
            <a:r>
              <a:rPr lang="en-US" altLang="ja-JP" smtClean="0"/>
              <a:t>?</a:t>
            </a:r>
          </a:p>
          <a:p>
            <a:pPr eaLnBrk="1" hangingPunct="1"/>
            <a:r>
              <a:rPr lang="en-US" altLang="ja-JP" smtClean="0"/>
              <a:t>A</a:t>
            </a:r>
            <a:r>
              <a:rPr lang="ja-JP" altLang="en-US" smtClean="0"/>
              <a:t>１</a:t>
            </a:r>
            <a:r>
              <a:rPr lang="en-US" altLang="ja-JP" smtClean="0"/>
              <a:t>5</a:t>
            </a:r>
          </a:p>
          <a:p>
            <a:pPr lvl="1" eaLnBrk="1" hangingPunct="1"/>
            <a:r>
              <a:rPr lang="en-US" altLang="ja-JP" smtClean="0"/>
              <a:t>Visual Studio .NET</a:t>
            </a:r>
            <a:r>
              <a:rPr lang="ja-JP" altLang="en-US" smtClean="0"/>
              <a:t>（</a:t>
            </a:r>
            <a:r>
              <a:rPr lang="en-US" altLang="ja-JP" smtClean="0"/>
              <a:t>2002,2003,2005,2008</a:t>
            </a:r>
            <a:r>
              <a:rPr lang="ja-JP" altLang="en-US" smtClean="0"/>
              <a:t>）を使用しているならば「アップグレード ウィザード」を用いるのが一番簡単。</a:t>
            </a:r>
            <a:endParaRPr lang="en-US" altLang="ja-JP" smtClean="0"/>
          </a:p>
          <a:p>
            <a:pPr lvl="1" eaLnBrk="1" hangingPunct="1"/>
            <a:r>
              <a:rPr lang="ja-JP" altLang="en-US" smtClean="0"/>
              <a:t>しかし、実質的な変換率はとても低く、ほとんどが手修正となる。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r>
              <a:rPr lang="ja-JP" altLang="en-US" smtClean="0"/>
              <a:t>じゃあどうすれば．．．</a:t>
            </a:r>
            <a:endParaRPr lang="en-US" altLang="ja-JP" smtClean="0"/>
          </a:p>
          <a:p>
            <a:pPr eaLnBrk="1" hangingPunct="1"/>
            <a:r>
              <a:rPr lang="ja-JP" altLang="en-US" smtClean="0"/>
              <a:t>手修正で直すポイントを知っていれば移行工数は少なくできる。</a:t>
            </a:r>
            <a:endParaRPr lang="en-US" altLang="ja-JP" smtClean="0"/>
          </a:p>
          <a:p>
            <a:pPr eaLnBrk="1" hangingPunct="1"/>
            <a:r>
              <a:rPr lang="ja-JP" altLang="en-US" smtClean="0"/>
              <a:t>しかし、そのノウハウがない。</a:t>
            </a:r>
            <a:endParaRPr lang="en-US" altLang="ja-JP" smtClean="0"/>
          </a:p>
          <a:p>
            <a:pPr eaLnBrk="1" hangingPunct="1"/>
            <a:r>
              <a:rPr lang="en-US" altLang="ja-JP" smtClean="0"/>
              <a:t>Microsoft</a:t>
            </a:r>
            <a:r>
              <a:rPr lang="ja-JP" altLang="en-US" smtClean="0"/>
              <a:t>社ではパートナー企業向けに「</a:t>
            </a:r>
            <a:r>
              <a:rPr lang="en-US" altLang="ja-JP" smtClean="0"/>
              <a:t>mstep</a:t>
            </a:r>
            <a:r>
              <a:rPr lang="en-US" altLang="ja-JP" sz="2400" smtClean="0"/>
              <a:t>(</a:t>
            </a:r>
            <a:r>
              <a:rPr lang="ja-JP" altLang="en-US" sz="2400" smtClean="0"/>
              <a:t>パートナー様に提供する各種トレーニング</a:t>
            </a:r>
            <a:r>
              <a:rPr lang="en-US" altLang="ja-JP" sz="2400" smtClean="0"/>
              <a:t>)</a:t>
            </a:r>
            <a:r>
              <a:rPr lang="ja-JP" altLang="en-US" smtClean="0"/>
              <a:t>」を実施中。</a:t>
            </a:r>
            <a:endParaRPr lang="en-US" altLang="ja-JP" smtClean="0"/>
          </a:p>
          <a:p>
            <a:pPr lvl="1" eaLnBrk="1" hangingPunct="1"/>
            <a:r>
              <a:rPr lang="ja-JP" altLang="en-US" smtClean="0"/>
              <a:t>その中で、「</a:t>
            </a:r>
            <a:r>
              <a:rPr lang="en-US" altLang="ja-JP" smtClean="0"/>
              <a:t>Visual Basic 6.0 </a:t>
            </a:r>
            <a:r>
              <a:rPr lang="ja-JP" altLang="en-US" smtClean="0"/>
              <a:t>ユーザーのための </a:t>
            </a:r>
            <a:r>
              <a:rPr lang="en-US" altLang="ja-JP" smtClean="0"/>
              <a:t>Visual Basic 2008 </a:t>
            </a:r>
            <a:r>
              <a:rPr lang="ja-JP" altLang="en-US" smtClean="0"/>
              <a:t>への移行」などを実施中。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linds(horizont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4339" name="コンテンツ プレースホルダ 2"/>
          <p:cNvSpPr>
            <a:spLocks noGrp="1"/>
          </p:cNvSpPr>
          <p:nvPr>
            <p:ph idx="1"/>
          </p:nvPr>
        </p:nvSpPr>
        <p:spPr/>
        <p:txBody>
          <a:bodyPr/>
          <a:lstStyle/>
          <a:p>
            <a:pPr eaLnBrk="1" hangingPunct="1"/>
            <a:r>
              <a:rPr lang="ja-JP" altLang="en-US" smtClean="0"/>
              <a:t>ちなみに．．．</a:t>
            </a:r>
            <a:endParaRPr lang="en-US" altLang="ja-JP" smtClean="0"/>
          </a:p>
          <a:p>
            <a:pPr eaLnBrk="1" hangingPunct="1"/>
            <a:r>
              <a:rPr lang="en-US" altLang="ja-JP" smtClean="0"/>
              <a:t>Microsoft</a:t>
            </a:r>
            <a:r>
              <a:rPr lang="ja-JP" altLang="en-US" smtClean="0"/>
              <a:t>社でも</a:t>
            </a:r>
            <a:r>
              <a:rPr lang="en-US" altLang="ja-JP" smtClean="0"/>
              <a:t>VB 6.0</a:t>
            </a:r>
            <a:r>
              <a:rPr lang="ja-JP" altLang="en-US" smtClean="0"/>
              <a:t>から</a:t>
            </a:r>
            <a:r>
              <a:rPr lang="en-US" altLang="ja-JP" smtClean="0"/>
              <a:t>VB.NET</a:t>
            </a:r>
            <a:r>
              <a:rPr lang="ja-JP" altLang="en-US" smtClean="0"/>
              <a:t>への移行ためのホームページを準備しています。</a:t>
            </a:r>
            <a:endParaRPr lang="en-US" altLang="ja-JP" smtClean="0"/>
          </a:p>
          <a:p>
            <a:pPr lvl="1" eaLnBrk="1" hangingPunct="1"/>
            <a:r>
              <a:rPr lang="en-US" altLang="ja-JP" sz="2400" smtClean="0"/>
              <a:t>Visual Basic .NET </a:t>
            </a:r>
            <a:r>
              <a:rPr lang="ja-JP" altLang="en-US" sz="2400" smtClean="0"/>
              <a:t>へのアップグレード </a:t>
            </a:r>
          </a:p>
          <a:p>
            <a:pPr lvl="2" eaLnBrk="1" hangingPunct="1"/>
            <a:r>
              <a:rPr lang="en-US" altLang="ja-JP" sz="1800" smtClean="0"/>
              <a:t>http://www.microsoft.com/japan/msdn/vbasic/techinfo/upgrade/</a:t>
            </a:r>
          </a:p>
          <a:p>
            <a:pPr lvl="1" eaLnBrk="1" hangingPunct="1"/>
            <a:r>
              <a:rPr lang="en-US" altLang="ja-JP" sz="2400" smtClean="0"/>
              <a:t>Visual Basic 6.0 </a:t>
            </a:r>
            <a:r>
              <a:rPr lang="ja-JP" altLang="en-US" sz="2400" smtClean="0"/>
              <a:t>から </a:t>
            </a:r>
            <a:r>
              <a:rPr lang="en-US" altLang="ja-JP" sz="2400" smtClean="0"/>
              <a:t>Visual Basic .NET </a:t>
            </a:r>
            <a:r>
              <a:rPr lang="ja-JP" altLang="en-US" sz="2400" smtClean="0"/>
              <a:t>への移行 </a:t>
            </a:r>
            <a:endParaRPr lang="en-US" altLang="ja-JP" sz="2400" smtClean="0"/>
          </a:p>
          <a:p>
            <a:pPr lvl="2" eaLnBrk="1" hangingPunct="1"/>
            <a:r>
              <a:rPr lang="en-US" altLang="ja-JP" sz="1800" smtClean="0"/>
              <a:t>http://www.microsoft.com/japan/msdn/vbasic/techinfo/upgrade/transition/default.aspx</a:t>
            </a:r>
            <a:endParaRPr lang="ja-JP" altLang="en-US" sz="1800" smtClean="0"/>
          </a:p>
          <a:p>
            <a:pPr eaLnBrk="1" hangingPunct="1"/>
            <a:r>
              <a:rPr lang="ja-JP" altLang="en-US" smtClean="0"/>
              <a:t>さらに．．．だいたいのコントロール、プロパティ、メソッドの情報は上記のホームページとヘルプを参照すれば探せます。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animEffect transition="in" filter="blinds(horizontal)">
                                      <p:cBhvr>
                                        <p:cTn id="7" dur="500"/>
                                        <p:tgtEl>
                                          <p:spTgt spid="14339">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4339">
                                            <p:txEl>
                                              <p:pRg st="2" end="2"/>
                                            </p:txEl>
                                          </p:spTgt>
                                        </p:tgtEl>
                                        <p:attrNameLst>
                                          <p:attrName>style.visibility</p:attrName>
                                        </p:attrNameLst>
                                      </p:cBhvr>
                                      <p:to>
                                        <p:strVal val="visible"/>
                                      </p:to>
                                    </p:set>
                                    <p:animEffect transition="in" filter="blinds(horizontal)">
                                      <p:cBhvr>
                                        <p:cTn id="10" dur="500"/>
                                        <p:tgtEl>
                                          <p:spTgt spid="14339">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4339">
                                            <p:txEl>
                                              <p:pRg st="3" end="3"/>
                                            </p:txEl>
                                          </p:spTgt>
                                        </p:tgtEl>
                                        <p:attrNameLst>
                                          <p:attrName>style.visibility</p:attrName>
                                        </p:attrNameLst>
                                      </p:cBhvr>
                                      <p:to>
                                        <p:strVal val="visible"/>
                                      </p:to>
                                    </p:set>
                                    <p:animEffect transition="in" filter="blinds(horizontal)">
                                      <p:cBhvr>
                                        <p:cTn id="13" dur="500"/>
                                        <p:tgtEl>
                                          <p:spTgt spid="14339">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4339">
                                            <p:txEl>
                                              <p:pRg st="4" end="4"/>
                                            </p:txEl>
                                          </p:spTgt>
                                        </p:tgtEl>
                                        <p:attrNameLst>
                                          <p:attrName>style.visibility</p:attrName>
                                        </p:attrNameLst>
                                      </p:cBhvr>
                                      <p:to>
                                        <p:strVal val="visible"/>
                                      </p:to>
                                    </p:set>
                                    <p:animEffect transition="in" filter="blinds(horizontal)">
                                      <p:cBhvr>
                                        <p:cTn id="16" dur="500"/>
                                        <p:tgtEl>
                                          <p:spTgt spid="14339">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14339">
                                            <p:txEl>
                                              <p:pRg st="5" end="5"/>
                                            </p:txEl>
                                          </p:spTgt>
                                        </p:tgtEl>
                                        <p:attrNameLst>
                                          <p:attrName>style.visibility</p:attrName>
                                        </p:attrNameLst>
                                      </p:cBhvr>
                                      <p:to>
                                        <p:strVal val="visible"/>
                                      </p:to>
                                    </p:set>
                                    <p:animEffect transition="in" filter="blinds(horizontal)">
                                      <p:cBhvr>
                                        <p:cTn id="19" dur="500"/>
                                        <p:tgtEl>
                                          <p:spTgt spid="14339">
                                            <p:txEl>
                                              <p:pRg st="5" end="5"/>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14339">
                                            <p:txEl>
                                              <p:pRg st="6" end="6"/>
                                            </p:txEl>
                                          </p:spTgt>
                                        </p:tgtEl>
                                        <p:attrNameLst>
                                          <p:attrName>style.visibility</p:attrName>
                                        </p:attrNameLst>
                                      </p:cBhvr>
                                      <p:to>
                                        <p:strVal val="visible"/>
                                      </p:to>
                                    </p:set>
                                    <p:animEffect transition="in" filter="blinds(horizontal)">
                                      <p:cBhvr>
                                        <p:cTn id="24" dur="5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5363" name="コンテンツ プレースホルダ 2"/>
          <p:cNvSpPr>
            <a:spLocks noGrp="1"/>
          </p:cNvSpPr>
          <p:nvPr>
            <p:ph idx="1"/>
          </p:nvPr>
        </p:nvSpPr>
        <p:spPr/>
        <p:txBody>
          <a:bodyPr/>
          <a:lstStyle/>
          <a:p>
            <a:pPr eaLnBrk="1" hangingPunct="1"/>
            <a:r>
              <a:rPr lang="ja-JP" altLang="en-US" smtClean="0"/>
              <a:t>これでは、セッションを開く意味がないので、ここに記載されていないコントロールと注意事項についてこれから説明します。</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6387" name="コンテンツ プレースホルダ 2"/>
          <p:cNvSpPr>
            <a:spLocks noGrp="1"/>
          </p:cNvSpPr>
          <p:nvPr>
            <p:ph idx="1"/>
          </p:nvPr>
        </p:nvSpPr>
        <p:spPr/>
        <p:txBody>
          <a:bodyPr/>
          <a:lstStyle/>
          <a:p>
            <a:pPr eaLnBrk="1" hangingPunct="1"/>
            <a:r>
              <a:rPr lang="ja-JP" altLang="en-US" smtClean="0"/>
              <a:t>いままでの移行プロジェクトで苦労したのが．．．</a:t>
            </a:r>
            <a:endParaRPr lang="en-US" altLang="ja-JP" smtClean="0"/>
          </a:p>
          <a:p>
            <a:pPr eaLnBrk="1" hangingPunct="1"/>
            <a:r>
              <a:rPr lang="en-US" altLang="ja-JP" smtClean="0"/>
              <a:t>Object</a:t>
            </a:r>
            <a:r>
              <a:rPr lang="ja-JP" altLang="en-US" smtClean="0"/>
              <a:t>型とバリアント型についてです。</a:t>
            </a:r>
            <a:endParaRPr lang="en-US" altLang="ja-JP"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defRPr/>
            </a:pPr>
            <a:r>
              <a:rPr lang="en-US" altLang="ja-JP" sz="2800" dirty="0" smtClean="0"/>
              <a:t>VB</a:t>
            </a:r>
            <a:r>
              <a:rPr lang="ja-JP" altLang="en-US" sz="2800" dirty="0" smtClean="0"/>
              <a:t> </a:t>
            </a:r>
            <a:r>
              <a:rPr lang="en-US" altLang="ja-JP" sz="2800" dirty="0" smtClean="0"/>
              <a:t>6.0</a:t>
            </a:r>
            <a:r>
              <a:rPr lang="ja-JP" altLang="en-US" sz="2800" dirty="0" err="1" smtClean="0"/>
              <a:t>での</a:t>
            </a:r>
            <a:r>
              <a:rPr lang="ja-JP" altLang="en-US" sz="2800" dirty="0" smtClean="0"/>
              <a:t>バリアント型とは</a:t>
            </a:r>
            <a:endParaRPr lang="en-US" altLang="ja-JP" sz="2800" dirty="0" smtClean="0"/>
          </a:p>
          <a:p>
            <a:pPr lvl="1" eaLnBrk="1" hangingPunct="1">
              <a:defRPr/>
            </a:pPr>
            <a:r>
              <a:rPr lang="ja-JP" altLang="en-US" sz="2000" dirty="0" smtClean="0"/>
              <a:t>特殊な </a:t>
            </a:r>
            <a:r>
              <a:rPr lang="en-US" altLang="ja-JP" sz="2000" dirty="0" smtClean="0"/>
              <a:t>"</a:t>
            </a:r>
            <a:r>
              <a:rPr lang="ja-JP" altLang="en-US" sz="2000" dirty="0" smtClean="0"/>
              <a:t>共通</a:t>
            </a:r>
            <a:r>
              <a:rPr lang="en-US" altLang="ja-JP" sz="2000" dirty="0" smtClean="0"/>
              <a:t>" </a:t>
            </a:r>
            <a:r>
              <a:rPr lang="ja-JP" altLang="en-US" sz="2000" dirty="0" smtClean="0"/>
              <a:t>データ型で、固定長文字列を除くすべてのデータを含めることができます。オブジェクト型 </a:t>
            </a:r>
            <a:r>
              <a:rPr lang="en-US" altLang="ja-JP" sz="2000" dirty="0" smtClean="0"/>
              <a:t>(Object) </a:t>
            </a:r>
            <a:r>
              <a:rPr lang="ja-JP" altLang="en-US" sz="2000" dirty="0" smtClean="0"/>
              <a:t>変数は、オブジェクトのポインタとして使用します。既定のデータ型はバリアント型です。</a:t>
            </a:r>
            <a:endParaRPr lang="en-US" altLang="ja-JP" sz="2000" dirty="0" smtClean="0"/>
          </a:p>
          <a:p>
            <a:pPr eaLnBrk="1" hangingPunct="1">
              <a:defRPr/>
            </a:pPr>
            <a:r>
              <a:rPr lang="en-US" altLang="ja-JP" sz="2800" dirty="0" smtClean="0"/>
              <a:t>VB .NET</a:t>
            </a:r>
            <a:r>
              <a:rPr lang="ja-JP" altLang="en-US" sz="2800" dirty="0" err="1" smtClean="0"/>
              <a:t>での</a:t>
            </a:r>
            <a:r>
              <a:rPr lang="ja-JP" altLang="en-US" sz="2800" dirty="0" smtClean="0"/>
              <a:t>バリアント型は</a:t>
            </a:r>
            <a:endParaRPr lang="en-US" altLang="ja-JP" sz="2800" dirty="0" smtClean="0"/>
          </a:p>
          <a:p>
            <a:pPr lvl="1" eaLnBrk="1" hangingPunct="1">
              <a:defRPr/>
            </a:pPr>
            <a:r>
              <a:rPr lang="ja-JP" altLang="en-US" sz="2000" dirty="0" smtClean="0"/>
              <a:t>コモン ランゲージ ランタイム </a:t>
            </a:r>
            <a:r>
              <a:rPr lang="en-US" altLang="ja-JP" sz="2000" dirty="0" smtClean="0"/>
              <a:t>(CLR) </a:t>
            </a:r>
            <a:r>
              <a:rPr lang="ja-JP" altLang="en-US" sz="2000" dirty="0" smtClean="0"/>
              <a:t>では、共通データ型に対してオブジェクト型を使用します。</a:t>
            </a:r>
            <a:r>
              <a:rPr lang="en-US" altLang="ja-JP" sz="2000" dirty="0" smtClean="0"/>
              <a:t>Visual Basic .NET </a:t>
            </a:r>
            <a:r>
              <a:rPr lang="ja-JP" altLang="en-US" sz="2000" dirty="0" smtClean="0"/>
              <a:t>で共通データ型としてバリアント型を使用することを継続することもできましたが、異種言語での開発による混乱を避けるために、あえて </a:t>
            </a:r>
            <a:r>
              <a:rPr lang="en-US" altLang="ja-JP" sz="2000" dirty="0" smtClean="0"/>
              <a:t>CLR </a:t>
            </a:r>
            <a:r>
              <a:rPr lang="ja-JP" altLang="en-US" sz="2000" dirty="0" smtClean="0"/>
              <a:t>の名前付け規則を採用しました。共通データ型を </a:t>
            </a:r>
            <a:r>
              <a:rPr lang="en-US" altLang="ja-JP" sz="2000" dirty="0" smtClean="0"/>
              <a:t>1 </a:t>
            </a:r>
            <a:r>
              <a:rPr lang="ja-JP" altLang="en-US" sz="2000" dirty="0" err="1" smtClean="0"/>
              <a:t>つだけ</a:t>
            </a:r>
            <a:r>
              <a:rPr lang="ja-JP" altLang="en-US" sz="2000" dirty="0" smtClean="0"/>
              <a:t>採用することで、システムの簡素化を実現することができました。既定のデータ型はオブジェクト型です。</a:t>
            </a:r>
            <a:endParaRPr lang="en-US" altLang="ja-JP" sz="2000" dirty="0" smtClean="0"/>
          </a:p>
          <a:p>
            <a:pPr algn="ctr" eaLnBrk="1" hangingPunct="1">
              <a:buFontTx/>
              <a:buNone/>
              <a:defRPr/>
            </a:pPr>
            <a:r>
              <a:rPr lang="ja-JP" altLang="en-US" sz="1050" dirty="0" smtClean="0"/>
              <a:t>（出典：</a:t>
            </a:r>
            <a:r>
              <a:rPr lang="en-US" altLang="ja-JP" sz="1050" dirty="0" smtClean="0"/>
              <a:t>Visual Basic 6.0 </a:t>
            </a:r>
            <a:r>
              <a:rPr lang="ja-JP" altLang="en-US" sz="1050" dirty="0" smtClean="0"/>
              <a:t>から </a:t>
            </a:r>
            <a:r>
              <a:rPr lang="en-US" altLang="ja-JP" sz="1050" dirty="0" smtClean="0"/>
              <a:t>Visual Basic .NET </a:t>
            </a:r>
            <a:r>
              <a:rPr lang="ja-JP" altLang="en-US" sz="1050" dirty="0" err="1" smtClean="0"/>
              <a:t>への</a:t>
            </a:r>
            <a:r>
              <a:rPr lang="ja-JP" altLang="en-US" sz="1050" dirty="0" smtClean="0"/>
              <a:t>移行 </a:t>
            </a:r>
            <a:r>
              <a:rPr lang="en-US" altLang="ja-JP" sz="1050" dirty="0" smtClean="0"/>
              <a:t>http://www.microsoft.com/japan/msdn/vbasic/techinfo/upgrade/transition/default.aspx</a:t>
            </a:r>
            <a:r>
              <a:rPr lang="ja-JP" altLang="en-US" sz="1050" dirty="0" smtClean="0"/>
              <a:t>）</a:t>
            </a:r>
            <a:endParaRPr lang="en-US" altLang="ja-JP" sz="1050" dirty="0" smtClean="0"/>
          </a:p>
          <a:p>
            <a:pPr eaLnBrk="1" hangingPunct="1">
              <a:buFontTx/>
              <a:buNone/>
              <a:defRPr/>
            </a:pPr>
            <a:endParaRPr lang="ja-JP" altLang="en-US" sz="2400" dirty="0" smtClean="0"/>
          </a:p>
          <a:p>
            <a:pPr lvl="1" eaLnBrk="1" hangingPunct="1">
              <a:defRPr/>
            </a:pPr>
            <a:endParaRPr lang="ja-JP" alt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8435" name="コンテンツ プレースホルダ 2"/>
          <p:cNvSpPr>
            <a:spLocks noGrp="1"/>
          </p:cNvSpPr>
          <p:nvPr>
            <p:ph idx="1"/>
          </p:nvPr>
        </p:nvSpPr>
        <p:spPr/>
        <p:txBody>
          <a:bodyPr/>
          <a:lstStyle/>
          <a:p>
            <a:pPr eaLnBrk="1" hangingPunct="1"/>
            <a:r>
              <a:rPr lang="en-US" altLang="ja-JP" smtClean="0"/>
              <a:t>VB 6.0</a:t>
            </a:r>
            <a:r>
              <a:rPr lang="ja-JP" altLang="en-US" smtClean="0"/>
              <a:t>でよく使われていた「</a:t>
            </a:r>
            <a:r>
              <a:rPr lang="en-US" altLang="ja-JP" smtClean="0"/>
              <a:t>Object</a:t>
            </a:r>
            <a:r>
              <a:rPr lang="ja-JP" altLang="en-US" smtClean="0"/>
              <a:t>型」と「バリアント型」には何が入るのかわからない。</a:t>
            </a:r>
            <a:endParaRPr lang="en-US" altLang="ja-JP" smtClean="0"/>
          </a:p>
          <a:p>
            <a:pPr eaLnBrk="1" hangingPunct="1"/>
            <a:r>
              <a:rPr lang="ja-JP" altLang="en-US" smtClean="0"/>
              <a:t>そのため、移行が難しくなっている。</a:t>
            </a:r>
            <a:endParaRPr lang="en-US" altLang="ja-JP" smtClean="0"/>
          </a:p>
          <a:p>
            <a:pPr eaLnBrk="1" hangingPunct="1"/>
            <a:r>
              <a:rPr lang="ja-JP" altLang="en-US" smtClean="0"/>
              <a:t>この</a:t>
            </a:r>
            <a:r>
              <a:rPr lang="en-US" altLang="ja-JP" smtClean="0"/>
              <a:t>2</a:t>
            </a:r>
            <a:r>
              <a:rPr lang="ja-JP" altLang="en-US" smtClean="0"/>
              <a:t>つの型に関してはプロジェクトによってはコーディング基準などで、特に使用しないように規制をかけているケースもある。</a:t>
            </a:r>
            <a:endParaRPr lang="en-US" altLang="ja-JP" smtClean="0"/>
          </a:p>
          <a:p>
            <a:pPr eaLnBrk="1" hangingPunct="1"/>
            <a:r>
              <a:rPr lang="ja-JP" altLang="en-US" smtClean="0"/>
              <a:t>実際に使用されている場合は、</a:t>
            </a:r>
            <a:r>
              <a:rPr lang="ja-JP" altLang="en-US" smtClean="0">
                <a:solidFill>
                  <a:srgbClr val="FF0000"/>
                </a:solidFill>
              </a:rPr>
              <a:t>要注意</a:t>
            </a:r>
            <a:r>
              <a:rPr lang="ja-JP" altLang="en-US" smtClean="0"/>
              <a:t>。</a:t>
            </a:r>
            <a:endParaRPr lang="en-US" altLang="ja-JP" smtClean="0"/>
          </a:p>
          <a:p>
            <a:pPr eaLnBrk="1" hangingPunct="1"/>
            <a:r>
              <a:rPr lang="ja-JP" altLang="en-US" smtClean="0"/>
              <a:t>プログラムの実行時のみに何が入ってわかるケースもある。</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9459" name="コンテンツ プレースホルダ 2"/>
          <p:cNvSpPr>
            <a:spLocks noGrp="1"/>
          </p:cNvSpPr>
          <p:nvPr>
            <p:ph idx="1"/>
          </p:nvPr>
        </p:nvSpPr>
        <p:spPr/>
        <p:txBody>
          <a:bodyPr/>
          <a:lstStyle/>
          <a:p>
            <a:pPr eaLnBrk="1" hangingPunct="1"/>
            <a:r>
              <a:rPr lang="ja-JP" altLang="en-US" smtClean="0"/>
              <a:t>「</a:t>
            </a:r>
            <a:r>
              <a:rPr lang="en-US" altLang="ja-JP" smtClean="0"/>
              <a:t>Object</a:t>
            </a:r>
            <a:r>
              <a:rPr lang="ja-JP" altLang="en-US" smtClean="0"/>
              <a:t>型」と「</a:t>
            </a:r>
            <a:r>
              <a:rPr lang="en-US" altLang="ja-JP" smtClean="0"/>
              <a:t>Variant</a:t>
            </a:r>
            <a:r>
              <a:rPr lang="ja-JP" altLang="en-US" smtClean="0"/>
              <a:t>型」を使用されているプログラムはできるだけ早めに移行解析するほうがよい。</a:t>
            </a:r>
            <a:endParaRPr lang="en-US" altLang="ja-JP" smtClean="0"/>
          </a:p>
          <a:p>
            <a:pPr eaLnBrk="1" hangingPunct="1"/>
            <a:r>
              <a:rPr lang="ja-JP" altLang="en-US" smtClean="0"/>
              <a:t>プログラマの癖が出やすいので、</a:t>
            </a:r>
            <a:r>
              <a:rPr lang="en-US" altLang="ja-JP" smtClean="0"/>
              <a:t>1</a:t>
            </a:r>
            <a:r>
              <a:rPr lang="ja-JP" altLang="en-US" smtClean="0"/>
              <a:t>パターンの解析が出来れば、その他のプログラムの解析が速くなる。</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0483" name="コンテンツ プレースホルダ 2"/>
          <p:cNvSpPr>
            <a:spLocks noGrp="1"/>
          </p:cNvSpPr>
          <p:nvPr>
            <p:ph idx="1"/>
          </p:nvPr>
        </p:nvSpPr>
        <p:spPr/>
        <p:txBody>
          <a:bodyPr/>
          <a:lstStyle/>
          <a:p>
            <a:pPr eaLnBrk="1" hangingPunct="1"/>
            <a:r>
              <a:rPr lang="ja-JP" altLang="en-US" smtClean="0"/>
              <a:t>その他の移行が難しいコントロールは．．．</a:t>
            </a:r>
            <a:endParaRPr lang="en-US" altLang="ja-JP" smtClean="0"/>
          </a:p>
          <a:p>
            <a:pPr lvl="1" eaLnBrk="1" hangingPunct="1"/>
            <a:r>
              <a:rPr lang="en-US" altLang="ja-JP" smtClean="0"/>
              <a:t>Data</a:t>
            </a:r>
            <a:r>
              <a:rPr lang="ja-JP" altLang="en-US" smtClean="0"/>
              <a:t>クラス関連</a:t>
            </a:r>
            <a:endParaRPr lang="en-US" altLang="ja-JP" smtClean="0"/>
          </a:p>
          <a:p>
            <a:pPr lvl="1" eaLnBrk="1" hangingPunct="1"/>
            <a:r>
              <a:rPr lang="en-US" altLang="ja-JP" smtClean="0"/>
              <a:t>Drag&amp;Drop</a:t>
            </a:r>
            <a:r>
              <a:rPr lang="ja-JP" altLang="en-US" smtClean="0"/>
              <a:t>関連</a:t>
            </a:r>
            <a:endParaRPr lang="en-US" altLang="ja-JP" smtClean="0"/>
          </a:p>
          <a:p>
            <a:pPr lvl="1" eaLnBrk="1" hangingPunct="1"/>
            <a:r>
              <a:rPr lang="en-US" altLang="ja-JP" smtClean="0"/>
              <a:t>Help</a:t>
            </a:r>
            <a:r>
              <a:rPr lang="ja-JP" altLang="en-US" smtClean="0"/>
              <a:t>関連</a:t>
            </a:r>
            <a:endParaRPr lang="en-US" altLang="ja-JP" smtClean="0"/>
          </a:p>
          <a:p>
            <a:pPr lvl="1" eaLnBrk="1" hangingPunct="1"/>
            <a:r>
              <a:rPr lang="en-US" altLang="ja-JP" smtClean="0"/>
              <a:t>OLE</a:t>
            </a:r>
            <a:r>
              <a:rPr lang="ja-JP" altLang="en-US" smtClean="0"/>
              <a:t>関連</a:t>
            </a:r>
            <a:endParaRPr lang="en-US" altLang="ja-JP" smtClean="0"/>
          </a:p>
          <a:p>
            <a:pPr lvl="1" eaLnBrk="1" hangingPunct="1"/>
            <a:endParaRPr lang="ja-JP"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075" name="コンテンツ プレースホルダ 2"/>
          <p:cNvSpPr>
            <a:spLocks noGrp="1"/>
          </p:cNvSpPr>
          <p:nvPr>
            <p:ph idx="1"/>
          </p:nvPr>
        </p:nvSpPr>
        <p:spPr/>
        <p:txBody>
          <a:bodyPr/>
          <a:lstStyle/>
          <a:p>
            <a:pPr eaLnBrk="1" hangingPunct="1"/>
            <a:r>
              <a:rPr lang="en-US" altLang="ja-JP" smtClean="0"/>
              <a:t>Q1</a:t>
            </a:r>
          </a:p>
          <a:p>
            <a:pPr lvl="1" eaLnBrk="1" hangingPunct="1"/>
            <a:r>
              <a:rPr lang="ja-JP" altLang="en-US" smtClean="0"/>
              <a:t>現在、</a:t>
            </a:r>
            <a:r>
              <a:rPr lang="en-US" altLang="ja-JP" smtClean="0"/>
              <a:t>VB6.0</a:t>
            </a:r>
            <a:r>
              <a:rPr lang="ja-JP" altLang="en-US" smtClean="0"/>
              <a:t>で開発したシステムおよびアプリケーションを使用している方</a:t>
            </a:r>
            <a:endParaRPr lang="en-US" altLang="ja-JP" smtClean="0"/>
          </a:p>
          <a:p>
            <a:pPr eaLnBrk="1" hangingPunct="1"/>
            <a:r>
              <a:rPr lang="en-US" altLang="ja-JP" smtClean="0"/>
              <a:t>Q2</a:t>
            </a:r>
          </a:p>
          <a:p>
            <a:pPr lvl="1" eaLnBrk="1" hangingPunct="1"/>
            <a:r>
              <a:rPr lang="ja-JP" altLang="en-US" smtClean="0"/>
              <a:t>現在、</a:t>
            </a:r>
            <a:r>
              <a:rPr lang="en-US" altLang="ja-JP" smtClean="0"/>
              <a:t>VB6.0</a:t>
            </a:r>
            <a:r>
              <a:rPr lang="ja-JP" altLang="en-US" smtClean="0"/>
              <a:t>でシステムおよびアプリケーションを開発している方</a:t>
            </a:r>
            <a:endParaRPr lang="en-US" altLang="ja-JP" smtClean="0"/>
          </a:p>
          <a:p>
            <a:pPr eaLnBrk="1" hangingPunct="1"/>
            <a:r>
              <a:rPr lang="en-US" altLang="ja-JP" smtClean="0"/>
              <a:t>Q3</a:t>
            </a:r>
          </a:p>
          <a:p>
            <a:pPr lvl="1" eaLnBrk="1" hangingPunct="1"/>
            <a:r>
              <a:rPr lang="ja-JP" altLang="en-US" smtClean="0"/>
              <a:t>現在の</a:t>
            </a:r>
            <a:r>
              <a:rPr lang="en-US" altLang="ja-JP" smtClean="0"/>
              <a:t>VB6.0</a:t>
            </a:r>
            <a:r>
              <a:rPr lang="ja-JP" altLang="en-US" smtClean="0"/>
              <a:t>で開発したシステムおよびアプリケーションをこれからも使い続ける方</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1507" name="コンテンツ プレースホルダ 2"/>
          <p:cNvSpPr>
            <a:spLocks noGrp="1"/>
          </p:cNvSpPr>
          <p:nvPr>
            <p:ph idx="1"/>
          </p:nvPr>
        </p:nvSpPr>
        <p:spPr/>
        <p:txBody>
          <a:bodyPr/>
          <a:lstStyle/>
          <a:p>
            <a:pPr eaLnBrk="1" hangingPunct="1"/>
            <a:r>
              <a:rPr lang="ja-JP" altLang="en-US" smtClean="0"/>
              <a:t>その他、配列などの注意書きは</a:t>
            </a:r>
            <a:r>
              <a:rPr lang="ja-JP" altLang="en-US" sz="2800" smtClean="0"/>
              <a:t>「</a:t>
            </a:r>
            <a:r>
              <a:rPr lang="en-US" altLang="ja-JP" sz="2800" smtClean="0"/>
              <a:t>Visual Basic 6.0 </a:t>
            </a:r>
            <a:r>
              <a:rPr lang="ja-JP" altLang="en-US" sz="2800" smtClean="0"/>
              <a:t>から </a:t>
            </a:r>
            <a:r>
              <a:rPr lang="en-US" altLang="ja-JP" sz="2800" smtClean="0"/>
              <a:t>Visual Basic .NET </a:t>
            </a:r>
            <a:r>
              <a:rPr lang="ja-JP" altLang="en-US" sz="2800" smtClean="0"/>
              <a:t>への移行」</a:t>
            </a:r>
            <a:r>
              <a:rPr lang="ja-JP" altLang="en-US" smtClean="0"/>
              <a:t>を参照して下さい。</a:t>
            </a:r>
            <a:endParaRPr lang="en-US" altLang="ja-JP" smtClean="0"/>
          </a:p>
          <a:p>
            <a:pPr eaLnBrk="1" hangingPunct="1"/>
            <a:r>
              <a:rPr lang="ja-JP" altLang="en-US" smtClean="0"/>
              <a:t>残りの時間で</a:t>
            </a:r>
            <a:r>
              <a:rPr lang="en-US" altLang="ja-JP" smtClean="0"/>
              <a:t>VB 6.0</a:t>
            </a:r>
            <a:r>
              <a:rPr lang="ja-JP" altLang="en-US" smtClean="0"/>
              <a:t>から</a:t>
            </a:r>
            <a:r>
              <a:rPr lang="en-US" altLang="ja-JP" smtClean="0"/>
              <a:t>VB .NET</a:t>
            </a:r>
            <a:r>
              <a:rPr lang="ja-JP" altLang="en-US" smtClean="0"/>
              <a:t>への移行で特に変更が大きかった「</a:t>
            </a:r>
            <a:r>
              <a:rPr lang="en-US" altLang="ja-JP" smtClean="0"/>
              <a:t>SSTab</a:t>
            </a:r>
            <a:r>
              <a:rPr lang="ja-JP" altLang="en-US" smtClean="0"/>
              <a:t> </a:t>
            </a:r>
            <a:r>
              <a:rPr lang="en-US" altLang="ja-JP" smtClean="0"/>
              <a:t>(</a:t>
            </a:r>
            <a:r>
              <a:rPr lang="nn-NO" altLang="ja-JP" smtClean="0"/>
              <a:t>Microsoft Tabbed Dialog Control 6.0</a:t>
            </a:r>
            <a:r>
              <a:rPr lang="en-US" altLang="ja-JP" smtClean="0"/>
              <a:t>)</a:t>
            </a:r>
            <a:r>
              <a:rPr lang="ja-JP" altLang="en-US" smtClean="0"/>
              <a:t>」について解説します。</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2531" name="コンテンツ プレースホルダ 2"/>
          <p:cNvSpPr>
            <a:spLocks noGrp="1"/>
          </p:cNvSpPr>
          <p:nvPr>
            <p:ph idx="1"/>
          </p:nvPr>
        </p:nvSpPr>
        <p:spPr/>
        <p:txBody>
          <a:bodyPr/>
          <a:lstStyle/>
          <a:p>
            <a:pPr eaLnBrk="1" hangingPunct="1"/>
            <a:r>
              <a:rPr lang="ja-JP" altLang="en-US" smtClean="0"/>
              <a:t>「</a:t>
            </a:r>
            <a:r>
              <a:rPr lang="en-US" altLang="ja-JP" smtClean="0"/>
              <a:t>SSTab</a:t>
            </a:r>
            <a:r>
              <a:rPr lang="ja-JP" altLang="en-US" smtClean="0"/>
              <a:t> </a:t>
            </a:r>
            <a:r>
              <a:rPr lang="en-US" altLang="ja-JP" smtClean="0"/>
              <a:t>(</a:t>
            </a:r>
            <a:r>
              <a:rPr lang="nn-NO" altLang="ja-JP" sz="2400" smtClean="0"/>
              <a:t>Microsoft Tabbed Dialog Control 6.0</a:t>
            </a:r>
            <a:r>
              <a:rPr lang="en-US" altLang="ja-JP" smtClean="0"/>
              <a:t>)</a:t>
            </a:r>
            <a:r>
              <a:rPr lang="ja-JP" altLang="en-US" smtClean="0"/>
              <a:t>」は</a:t>
            </a:r>
            <a:r>
              <a:rPr lang="en-US" altLang="ja-JP" smtClean="0"/>
              <a:t>Tab</a:t>
            </a:r>
            <a:r>
              <a:rPr lang="ja-JP" altLang="en-US" smtClean="0"/>
              <a:t>を表示、コントロールするコントロール部品です。</a:t>
            </a:r>
            <a:endParaRPr lang="en-US" altLang="ja-JP" smtClean="0"/>
          </a:p>
          <a:p>
            <a:pPr eaLnBrk="1" hangingPunct="1"/>
            <a:r>
              <a:rPr lang="en-US" altLang="ja-JP" smtClean="0"/>
              <a:t>VB .NET</a:t>
            </a:r>
            <a:r>
              <a:rPr lang="ja-JP" altLang="en-US" smtClean="0"/>
              <a:t>では</a:t>
            </a:r>
            <a:r>
              <a:rPr lang="en-US" altLang="ja-JP" smtClean="0"/>
              <a:t>TabControl</a:t>
            </a:r>
            <a:r>
              <a:rPr lang="ja-JP" altLang="en-US" smtClean="0"/>
              <a:t>に変更され、機能変更が行われました。</a:t>
            </a:r>
            <a:endParaRPr lang="en-US" altLang="ja-JP"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3555" name="コンテンツ プレースホルダ 2"/>
          <p:cNvSpPr>
            <a:spLocks noGrp="1"/>
          </p:cNvSpPr>
          <p:nvPr>
            <p:ph idx="1"/>
          </p:nvPr>
        </p:nvSpPr>
        <p:spPr/>
        <p:txBody>
          <a:bodyPr/>
          <a:lstStyle/>
          <a:p>
            <a:pPr eaLnBrk="1" hangingPunct="1"/>
            <a:r>
              <a:rPr lang="en-US" altLang="ja-JP" smtClean="0"/>
              <a:t>SSTab</a:t>
            </a:r>
            <a:r>
              <a:rPr lang="ja-JP" altLang="en-US" smtClean="0"/>
              <a:t>には以下の</a:t>
            </a:r>
            <a:r>
              <a:rPr lang="en-US" altLang="ja-JP" smtClean="0"/>
              <a:t>Class ､Enum､</a:t>
            </a:r>
            <a:r>
              <a:rPr lang="ja-JP" altLang="en-US" smtClean="0"/>
              <a:t>があります。</a:t>
            </a:r>
            <a:endParaRPr lang="en-US" altLang="ja-JP" smtClean="0"/>
          </a:p>
          <a:p>
            <a:pPr lvl="1" eaLnBrk="1" hangingPunct="1"/>
            <a:r>
              <a:rPr lang="en-US" altLang="ja-JP" sz="2000" smtClean="0"/>
              <a:t>Enum ClipBoardConstants</a:t>
            </a:r>
          </a:p>
          <a:p>
            <a:pPr lvl="1" eaLnBrk="1" hangingPunct="1"/>
            <a:r>
              <a:rPr lang="en-US" altLang="ja-JP" sz="2000" smtClean="0"/>
              <a:t>Enum DataObject</a:t>
            </a:r>
          </a:p>
          <a:p>
            <a:pPr lvl="1" eaLnBrk="1" hangingPunct="1"/>
            <a:r>
              <a:rPr lang="en-US" altLang="ja-JP" sz="2000" smtClean="0"/>
              <a:t>Class DataObjectFiles</a:t>
            </a:r>
          </a:p>
          <a:p>
            <a:pPr lvl="1" eaLnBrk="1" hangingPunct="1"/>
            <a:r>
              <a:rPr lang="en-US" altLang="ja-JP" sz="2000" smtClean="0"/>
              <a:t>Class DragOverConstants</a:t>
            </a:r>
          </a:p>
          <a:p>
            <a:pPr lvl="1" eaLnBrk="1" hangingPunct="1"/>
            <a:r>
              <a:rPr lang="en-US" altLang="ja-JP" sz="2000" smtClean="0"/>
              <a:t>Enum ErrorConstants</a:t>
            </a:r>
          </a:p>
          <a:p>
            <a:pPr lvl="1" eaLnBrk="1" hangingPunct="1"/>
            <a:r>
              <a:rPr lang="en-US" altLang="ja-JP" sz="2000" smtClean="0"/>
              <a:t>Enum MousePointerConstants</a:t>
            </a:r>
          </a:p>
          <a:p>
            <a:pPr lvl="1" eaLnBrk="1" hangingPunct="1"/>
            <a:r>
              <a:rPr lang="en-US" altLang="ja-JP" sz="2000" smtClean="0"/>
              <a:t>Enum OLEDropConstants</a:t>
            </a:r>
          </a:p>
          <a:p>
            <a:pPr lvl="1" eaLnBrk="1" hangingPunct="1"/>
            <a:r>
              <a:rPr lang="en-US" altLang="ja-JP" sz="2000" smtClean="0"/>
              <a:t>Enum OLEDropEffectConstants</a:t>
            </a:r>
          </a:p>
          <a:p>
            <a:pPr lvl="1" eaLnBrk="1" hangingPunct="1"/>
            <a:r>
              <a:rPr lang="en-US" altLang="ja-JP" sz="2000" smtClean="0"/>
              <a:t>Class SSTab</a:t>
            </a:r>
          </a:p>
          <a:p>
            <a:pPr lvl="1" eaLnBrk="1" hangingPunct="1"/>
            <a:r>
              <a:rPr lang="en-US" altLang="ja-JP" sz="2000" smtClean="0"/>
              <a:t>Enum StyleConstants</a:t>
            </a:r>
          </a:p>
          <a:p>
            <a:pPr lvl="1" eaLnBrk="1" hangingPunct="1"/>
            <a:r>
              <a:rPr lang="en-US" altLang="ja-JP" sz="2000" smtClean="0"/>
              <a:t>Class TabOrientationConstants </a:t>
            </a:r>
            <a:endParaRPr lang="ja-JP" alt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4579" name="コンテンツ プレースホルダ 2"/>
          <p:cNvSpPr>
            <a:spLocks noGrp="1"/>
          </p:cNvSpPr>
          <p:nvPr>
            <p:ph idx="1"/>
          </p:nvPr>
        </p:nvSpPr>
        <p:spPr/>
        <p:txBody>
          <a:bodyPr/>
          <a:lstStyle/>
          <a:p>
            <a:r>
              <a:rPr lang="ja-JP" altLang="en-US" smtClean="0"/>
              <a:t>これらの</a:t>
            </a:r>
            <a:r>
              <a:rPr lang="en-US" altLang="ja-JP" smtClean="0"/>
              <a:t>Class</a:t>
            </a:r>
            <a:r>
              <a:rPr lang="ja-JP" altLang="en-US" smtClean="0"/>
              <a:t>や</a:t>
            </a:r>
            <a:r>
              <a:rPr lang="en-US" altLang="ja-JP" smtClean="0"/>
              <a:t>Enum</a:t>
            </a:r>
            <a:r>
              <a:rPr lang="ja-JP" altLang="en-US" smtClean="0"/>
              <a:t>は他の</a:t>
            </a:r>
            <a:r>
              <a:rPr lang="en-US" altLang="ja-JP" smtClean="0"/>
              <a:t>VB</a:t>
            </a:r>
            <a:r>
              <a:rPr lang="ja-JP" altLang="en-US" smtClean="0"/>
              <a:t>コントロールと似ている名前がついています。</a:t>
            </a:r>
            <a:endParaRPr lang="en-US" altLang="ja-JP" smtClean="0"/>
          </a:p>
          <a:p>
            <a:r>
              <a:rPr lang="ja-JP" altLang="en-US" smtClean="0"/>
              <a:t>が、</a:t>
            </a:r>
            <a:r>
              <a:rPr lang="en-US" altLang="ja-JP" smtClean="0"/>
              <a:t>SSTab</a:t>
            </a:r>
            <a:r>
              <a:rPr lang="ja-JP" altLang="en-US" smtClean="0"/>
              <a:t>専用に作りこまれています。</a:t>
            </a:r>
            <a:endParaRPr lang="en-US" altLang="ja-JP" smtClean="0"/>
          </a:p>
          <a:p>
            <a:r>
              <a:rPr lang="ja-JP" altLang="en-US" smtClean="0"/>
              <a:t>それではちょっとこれらの中のメソッドを見てみましょう。</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5603" name="コンテンツ プレースホルダ 2"/>
          <p:cNvSpPr>
            <a:spLocks noGrp="1"/>
          </p:cNvSpPr>
          <p:nvPr>
            <p:ph idx="1"/>
          </p:nvPr>
        </p:nvSpPr>
        <p:spPr/>
        <p:txBody>
          <a:bodyPr/>
          <a:lstStyle/>
          <a:p>
            <a:r>
              <a:rPr lang="en-US" altLang="ja-JP" smtClean="0"/>
              <a:t>ClipBoardConstants(Enum)</a:t>
            </a:r>
          </a:p>
          <a:p>
            <a:endParaRPr lang="en-US" altLang="ja-JP" smtClean="0"/>
          </a:p>
        </p:txBody>
      </p:sp>
      <p:graphicFrame>
        <p:nvGraphicFramePr>
          <p:cNvPr id="4" name="表 3"/>
          <p:cNvGraphicFramePr>
            <a:graphicFrameLocks noGrp="1"/>
          </p:cNvGraphicFramePr>
          <p:nvPr/>
        </p:nvGraphicFramePr>
        <p:xfrm>
          <a:off x="928688" y="1571625"/>
          <a:ext cx="7215187" cy="2019300"/>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u="none" strike="noStrike" dirty="0" err="1"/>
                        <a:t>ssCFBitmap</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dirty="0"/>
                        <a:t>Const</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2</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ssCFDIB</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dirty="0"/>
                        <a:t>Const</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1" u="none" strike="noStrike"/>
                        <a:t>8</a:t>
                      </a:r>
                      <a:endParaRPr lang="en-US" altLang="ja-JP" sz="1100" b="1" i="0" u="none" strike="noStrike">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ssCFEMetafile</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dirty="0"/>
                        <a:t>Const</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14</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ssCFFiles</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dirty="0"/>
                        <a:t>Const</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15</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ssCFMetafile</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a:t>Const</a:t>
                      </a:r>
                      <a:endParaRPr lang="en-US" sz="1100" b="1" i="0" u="none" strike="noStrike">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3</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ssCFPalette</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a:t>Const</a:t>
                      </a:r>
                      <a:endParaRPr lang="en-US" sz="1100" b="1" i="0" u="none" strike="noStrike">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9</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ssCFRTF</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a:t>Const</a:t>
                      </a:r>
                      <a:endParaRPr lang="en-US" sz="1100" b="1" i="0" u="none" strike="noStrike">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a:t>
                      </a:r>
                      <a:r>
                        <a:rPr lang="en-US" altLang="ja-JP" sz="1100" b="1" u="none" strike="noStrike" dirty="0" smtClean="0"/>
                        <a:t>16639(&amp;HFFFFBF01)</a:t>
                      </a:r>
                      <a:endParaRPr lang="en-US" altLang="ja-JP" sz="1100" b="1" i="0" u="none" strike="noStrike" dirty="0">
                        <a:solidFill>
                          <a:srgbClr val="000000"/>
                        </a:solidFill>
                        <a:latin typeface="ＭＳ Ｐゴシック"/>
                      </a:endParaRPr>
                    </a:p>
                  </a:txBody>
                  <a:tcPr marL="9525" marR="9525" marT="9525" marB="0" anchor="ctr"/>
                </a:tc>
              </a:tr>
              <a:tr h="206706">
                <a:tc>
                  <a:txBody>
                    <a:bodyPr/>
                    <a:lstStyle/>
                    <a:p>
                      <a:pPr algn="l" fontAlgn="ctr"/>
                      <a:r>
                        <a:rPr lang="en-US" sz="1100" b="1" u="none" strike="noStrike" dirty="0" err="1"/>
                        <a:t>ssCFText</a:t>
                      </a:r>
                      <a:endParaRPr lang="en-US" sz="1100" b="1" i="0" u="none" strike="noStrike" dirty="0">
                        <a:solidFill>
                          <a:srgbClr val="000000"/>
                        </a:solidFill>
                        <a:latin typeface="ＭＳ Ｐゴシック"/>
                      </a:endParaRPr>
                    </a:p>
                  </a:txBody>
                  <a:tcPr marL="9525" marR="9525" marT="9525" marB="0" anchor="ctr"/>
                </a:tc>
                <a:tc>
                  <a:txBody>
                    <a:bodyPr/>
                    <a:lstStyle/>
                    <a:p>
                      <a:pPr algn="l" fontAlgn="ctr"/>
                      <a:r>
                        <a:rPr lang="en-US" sz="1100" b="1" u="none" strike="noStrike"/>
                        <a:t>Const</a:t>
                      </a:r>
                      <a:endParaRPr lang="en-US" sz="1100" b="1" i="0" u="none" strike="noStrike">
                        <a:solidFill>
                          <a:srgbClr val="000000"/>
                        </a:solidFill>
                        <a:latin typeface="ＭＳ Ｐゴシック"/>
                      </a:endParaRPr>
                    </a:p>
                  </a:txBody>
                  <a:tcPr marL="9525" marR="9525" marT="9525" marB="0" anchor="ctr"/>
                </a:tc>
                <a:tc>
                  <a:txBody>
                    <a:bodyPr/>
                    <a:lstStyle/>
                    <a:p>
                      <a:pPr algn="l" fontAlgn="ctr"/>
                      <a:r>
                        <a:rPr lang="en-US" altLang="ja-JP" sz="1100" b="1" u="none" strike="noStrike" dirty="0"/>
                        <a:t>1</a:t>
                      </a:r>
                      <a:endParaRPr lang="en-US" altLang="ja-JP" sz="1100" b="1" i="0" u="none" strike="noStrike" dirty="0">
                        <a:solidFill>
                          <a:srgbClr val="000000"/>
                        </a:solidFill>
                        <a:latin typeface="ＭＳ Ｐゴシック"/>
                      </a:endParaRPr>
                    </a:p>
                  </a:txBody>
                  <a:tcPr marL="9525" marR="9525" marT="9525" marB="0" anchor="ct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6627" name="コンテンツ プレースホルダ 2"/>
          <p:cNvSpPr>
            <a:spLocks noGrp="1"/>
          </p:cNvSpPr>
          <p:nvPr>
            <p:ph idx="1"/>
          </p:nvPr>
        </p:nvSpPr>
        <p:spPr/>
        <p:txBody>
          <a:bodyPr/>
          <a:lstStyle/>
          <a:p>
            <a:r>
              <a:rPr lang="en-US" altLang="ja-JP" smtClean="0"/>
              <a:t>DataObject(Class)</a:t>
            </a:r>
          </a:p>
          <a:p>
            <a:endParaRPr lang="en-US" altLang="ja-JP" smtClean="0"/>
          </a:p>
        </p:txBody>
      </p:sp>
      <p:graphicFrame>
        <p:nvGraphicFramePr>
          <p:cNvPr id="4" name="表 3"/>
          <p:cNvGraphicFramePr>
            <a:graphicFrameLocks noGrp="1"/>
          </p:cNvGraphicFramePr>
          <p:nvPr/>
        </p:nvGraphicFramePr>
        <p:xfrm>
          <a:off x="928688" y="1571625"/>
          <a:ext cx="7215187" cy="1398588"/>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b="1" dirty="0" smtClean="0">
                          <a:latin typeface="+mn-lt"/>
                        </a:rPr>
                        <a:t>メンバ</a:t>
                      </a:r>
                      <a:endParaRPr kumimoji="1" lang="ja-JP" altLang="en-US" b="1" dirty="0">
                        <a:latin typeface="+mn-lt"/>
                      </a:endParaRPr>
                    </a:p>
                  </a:txBody>
                  <a:tcPr/>
                </a:tc>
                <a:tc>
                  <a:txBody>
                    <a:bodyPr/>
                    <a:lstStyle/>
                    <a:p>
                      <a:pPr algn="ctr"/>
                      <a:r>
                        <a:rPr kumimoji="1" lang="ja-JP" altLang="en-US" b="1" dirty="0" smtClean="0">
                          <a:latin typeface="+mn-lt"/>
                        </a:rPr>
                        <a:t>タイプ</a:t>
                      </a:r>
                      <a:endParaRPr kumimoji="1" lang="ja-JP" altLang="en-US" b="1" dirty="0">
                        <a:latin typeface="+mn-lt"/>
                      </a:endParaRPr>
                    </a:p>
                  </a:txBody>
                  <a:tcPr/>
                </a:tc>
                <a:tc>
                  <a:txBody>
                    <a:bodyPr/>
                    <a:lstStyle/>
                    <a:p>
                      <a:pPr algn="ctr"/>
                      <a:r>
                        <a:rPr kumimoji="1" lang="ja-JP" altLang="en-US" b="1" dirty="0" smtClean="0">
                          <a:latin typeface="+mn-lt"/>
                        </a:rPr>
                        <a:t>値</a:t>
                      </a:r>
                      <a:endParaRPr kumimoji="1" lang="ja-JP" altLang="en-US" b="1" dirty="0">
                        <a:latin typeface="+mn-lt"/>
                      </a:endParaRPr>
                    </a:p>
                  </a:txBody>
                  <a:tcPr/>
                </a:tc>
              </a:tr>
              <a:tr h="206706">
                <a:tc>
                  <a:txBody>
                    <a:bodyPr/>
                    <a:lstStyle/>
                    <a:p>
                      <a:pPr algn="l" fontAlgn="ctr"/>
                      <a:r>
                        <a:rPr lang="en-US" sz="1100" b="1" i="0" u="none" strike="noStrike" dirty="0">
                          <a:solidFill>
                            <a:srgbClr val="000000"/>
                          </a:solidFill>
                          <a:latin typeface="+mn-lt"/>
                        </a:rPr>
                        <a:t>Clear</a:t>
                      </a:r>
                    </a:p>
                  </a:txBody>
                  <a:tcPr marL="9525" marR="9525" marT="9525" marB="0" anchor="ctr"/>
                </a:tc>
                <a:tc>
                  <a:txBody>
                    <a:bodyPr/>
                    <a:lstStyle/>
                    <a:p>
                      <a:pPr algn="l" fontAlgn="ctr"/>
                      <a:r>
                        <a:rPr lang="en-US" sz="1100" b="1" i="0" u="none" strike="noStrike" dirty="0">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a:solidFill>
                            <a:srgbClr val="000000"/>
                          </a:solidFill>
                          <a:latin typeface="+mn-lt"/>
                        </a:rPr>
                        <a:t>Files</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GetData</a:t>
                      </a:r>
                    </a:p>
                  </a:txBody>
                  <a:tcPr marL="9525" marR="9525" marT="9525" marB="0" anchor="ctr"/>
                </a:tc>
                <a:tc>
                  <a:txBody>
                    <a:bodyPr/>
                    <a:lstStyle/>
                    <a:p>
                      <a:pPr algn="l" fontAlgn="ctr"/>
                      <a:r>
                        <a:rPr lang="en-US" sz="1100" b="1" i="0" u="none" strike="noStrike">
                          <a:solidFill>
                            <a:srgbClr val="000000"/>
                          </a:solidFill>
                          <a:latin typeface="+mn-lt"/>
                        </a:rPr>
                        <a:t>Function</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GetFormat</a:t>
                      </a:r>
                    </a:p>
                  </a:txBody>
                  <a:tcPr marL="9525" marR="9525" marT="9525" marB="0" anchor="ctr"/>
                </a:tc>
                <a:tc>
                  <a:txBody>
                    <a:bodyPr/>
                    <a:lstStyle/>
                    <a:p>
                      <a:pPr algn="l" fontAlgn="ctr"/>
                      <a:r>
                        <a:rPr lang="en-US" sz="1100" b="1" i="0" u="none" strike="noStrike">
                          <a:solidFill>
                            <a:srgbClr val="000000"/>
                          </a:solidFill>
                          <a:latin typeface="+mn-lt"/>
                        </a:rPr>
                        <a:t>Function</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SetData</a:t>
                      </a:r>
                    </a:p>
                  </a:txBody>
                  <a:tcPr marL="9525" marR="9525" marT="9525" marB="0" anchor="ctr"/>
                </a:tc>
                <a:tc>
                  <a:txBody>
                    <a:bodyPr/>
                    <a:lstStyle/>
                    <a:p>
                      <a:pPr algn="l" fontAlgn="ctr"/>
                      <a:r>
                        <a:rPr lang="en-US" sz="1100" b="1" i="0" u="none" strike="noStrike" dirty="0">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7651" name="コンテンツ プレースホルダ 2"/>
          <p:cNvSpPr>
            <a:spLocks noGrp="1"/>
          </p:cNvSpPr>
          <p:nvPr>
            <p:ph idx="1"/>
          </p:nvPr>
        </p:nvSpPr>
        <p:spPr/>
        <p:txBody>
          <a:bodyPr/>
          <a:lstStyle/>
          <a:p>
            <a:r>
              <a:rPr lang="en-US" altLang="ja-JP" smtClean="0"/>
              <a:t>DataObjectFiles(Class)</a:t>
            </a:r>
          </a:p>
          <a:p>
            <a:endParaRPr lang="en-US" altLang="ja-JP" smtClean="0"/>
          </a:p>
        </p:txBody>
      </p:sp>
      <p:graphicFrame>
        <p:nvGraphicFramePr>
          <p:cNvPr id="4" name="表 3"/>
          <p:cNvGraphicFramePr>
            <a:graphicFrameLocks noGrp="1"/>
          </p:cNvGraphicFramePr>
          <p:nvPr/>
        </p:nvGraphicFramePr>
        <p:xfrm>
          <a:off x="928688" y="1571625"/>
          <a:ext cx="7215187" cy="1398588"/>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a:solidFill>
                            <a:srgbClr val="000000"/>
                          </a:solidFill>
                          <a:latin typeface="+mn-lt"/>
                        </a:rPr>
                        <a:t>Add</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a:solidFill>
                            <a:srgbClr val="000000"/>
                          </a:solidFill>
                          <a:latin typeface="+mn-lt"/>
                        </a:rPr>
                        <a:t>Clear</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a:solidFill>
                          <a:srgbClr val="000000"/>
                        </a:solidFill>
                        <a:latin typeface="+mn-lt"/>
                      </a:endParaRPr>
                    </a:p>
                  </a:txBody>
                  <a:tcPr marL="9525" marR="9525" marT="9525" marB="0" anchor="ctr"/>
                </a:tc>
              </a:tr>
              <a:tr h="206706">
                <a:tc>
                  <a:txBody>
                    <a:bodyPr/>
                    <a:lstStyle/>
                    <a:p>
                      <a:pPr algn="l" fontAlgn="ctr"/>
                      <a:r>
                        <a:rPr lang="en-US" sz="1100" b="1" i="0" u="none" strike="noStrike" dirty="0">
                          <a:solidFill>
                            <a:srgbClr val="000000"/>
                          </a:solidFill>
                          <a:latin typeface="+mn-lt"/>
                        </a:rPr>
                        <a:t>Count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a:solidFill>
                            <a:srgbClr val="000000"/>
                          </a:solidFill>
                          <a:latin typeface="+mn-lt"/>
                        </a:rPr>
                        <a:t>Item</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a:solidFill>
                            <a:srgbClr val="000000"/>
                          </a:solidFill>
                          <a:latin typeface="+mn-lt"/>
                        </a:rPr>
                        <a:t>Remove</a:t>
                      </a:r>
                    </a:p>
                  </a:txBody>
                  <a:tcPr marL="9525" marR="9525" marT="9525" marB="0" anchor="ctr"/>
                </a:tc>
                <a:tc>
                  <a:txBody>
                    <a:bodyPr/>
                    <a:lstStyle/>
                    <a:p>
                      <a:pPr algn="l" fontAlgn="ctr"/>
                      <a:r>
                        <a:rPr lang="en-US" sz="1100" b="1" i="0" u="none" strike="noStrike" dirty="0">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8675" name="コンテンツ プレースホルダ 2"/>
          <p:cNvSpPr>
            <a:spLocks noGrp="1"/>
          </p:cNvSpPr>
          <p:nvPr>
            <p:ph idx="1"/>
          </p:nvPr>
        </p:nvSpPr>
        <p:spPr/>
        <p:txBody>
          <a:bodyPr/>
          <a:lstStyle/>
          <a:p>
            <a:r>
              <a:rPr lang="en-US" altLang="ja-JP" smtClean="0"/>
              <a:t>DragOverConstants(Enum)</a:t>
            </a:r>
          </a:p>
          <a:p>
            <a:endParaRPr lang="en-US" altLang="ja-JP" smtClean="0"/>
          </a:p>
        </p:txBody>
      </p:sp>
      <p:graphicFrame>
        <p:nvGraphicFramePr>
          <p:cNvPr id="4" name="表 3"/>
          <p:cNvGraphicFramePr>
            <a:graphicFrameLocks noGrp="1"/>
          </p:cNvGraphicFramePr>
          <p:nvPr/>
        </p:nvGraphicFramePr>
        <p:xfrm>
          <a:off x="928688" y="1571625"/>
          <a:ext cx="7215187" cy="985838"/>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ssEnter</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0</a:t>
                      </a:r>
                    </a:p>
                  </a:txBody>
                  <a:tcPr marL="9525" marR="9525" marT="9525" marB="0" anchor="ctr"/>
                </a:tc>
              </a:tr>
              <a:tr h="206706">
                <a:tc>
                  <a:txBody>
                    <a:bodyPr/>
                    <a:lstStyle/>
                    <a:p>
                      <a:pPr algn="l" fontAlgn="ctr"/>
                      <a:r>
                        <a:rPr lang="en-US" sz="1100" b="1" i="0" u="none" strike="noStrike">
                          <a:solidFill>
                            <a:srgbClr val="000000"/>
                          </a:solidFill>
                          <a:latin typeface="+mn-lt"/>
                        </a:rPr>
                        <a:t>ssLeave</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1</a:t>
                      </a:r>
                    </a:p>
                  </a:txBody>
                  <a:tcPr marL="9525" marR="9525" marT="9525" marB="0" anchor="ctr"/>
                </a:tc>
              </a:tr>
              <a:tr h="206706">
                <a:tc>
                  <a:txBody>
                    <a:bodyPr/>
                    <a:lstStyle/>
                    <a:p>
                      <a:pPr algn="l" fontAlgn="ctr"/>
                      <a:r>
                        <a:rPr lang="en-US" sz="1100" b="1" i="0" u="none" strike="noStrike">
                          <a:solidFill>
                            <a:srgbClr val="000000"/>
                          </a:solidFill>
                          <a:latin typeface="+mn-lt"/>
                        </a:rPr>
                        <a:t>ssOver</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2</a:t>
                      </a:r>
                    </a:p>
                  </a:txBody>
                  <a:tcPr marL="9525" marR="9525" marT="9525" marB="0" anchor="ct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29699" name="コンテンツ プレースホルダ 2"/>
          <p:cNvSpPr>
            <a:spLocks noGrp="1"/>
          </p:cNvSpPr>
          <p:nvPr>
            <p:ph idx="1"/>
          </p:nvPr>
        </p:nvSpPr>
        <p:spPr/>
        <p:txBody>
          <a:bodyPr/>
          <a:lstStyle/>
          <a:p>
            <a:r>
              <a:rPr lang="en-US" altLang="ja-JP" smtClean="0"/>
              <a:t>ErrorConstants(Enum)</a:t>
            </a:r>
          </a:p>
          <a:p>
            <a:endParaRPr lang="en-US" altLang="ja-JP" smtClean="0"/>
          </a:p>
        </p:txBody>
      </p:sp>
      <p:graphicFrame>
        <p:nvGraphicFramePr>
          <p:cNvPr id="4" name="表 3"/>
          <p:cNvGraphicFramePr>
            <a:graphicFrameLocks noGrp="1"/>
          </p:cNvGraphicFramePr>
          <p:nvPr/>
        </p:nvGraphicFramePr>
        <p:xfrm>
          <a:off x="928688" y="1571625"/>
          <a:ext cx="7215187" cy="3254375"/>
        </p:xfrm>
        <a:graphic>
          <a:graphicData uri="http://schemas.openxmlformats.org/drawingml/2006/table">
            <a:tbl>
              <a:tblPr/>
              <a:tblGrid>
                <a:gridCol w="4429125"/>
                <a:gridCol w="1071562"/>
                <a:gridCol w="1714500"/>
              </a:tblGrid>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メンバ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タイプ</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値</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ssBadIndex</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381(&amp;H17D)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ssDataNotSetForFormat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676(&amp;H2A4)</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ssDataObjectLocked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672(&amp;H2A0)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ssExpectedAnArgument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673(&amp;H2A1)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ssFormatNotByteArray</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675(&amp;H2A3)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ssGetNotSupported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394(&amp;H18A)</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ssInvalidObjectUse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425(&amp;H1A9</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ssInvalidPicture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481(&amp;H1E1)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ssInvalidProcedureCall</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5</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ssInvalidPropertyValue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380(&amp;H17C)</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ssOutOfMemory</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7</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ssRecursiveOleDrag</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674(&amp;H2A2)</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ssSetNotSupported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383(&amp;H17F)</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ssWrongClipboardFormat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461(&amp;H1CD)</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0723" name="コンテンツ プレースホルダ 2"/>
          <p:cNvSpPr>
            <a:spLocks noGrp="1"/>
          </p:cNvSpPr>
          <p:nvPr>
            <p:ph idx="1"/>
          </p:nvPr>
        </p:nvSpPr>
        <p:spPr/>
        <p:txBody>
          <a:bodyPr/>
          <a:lstStyle/>
          <a:p>
            <a:r>
              <a:rPr lang="en-US" altLang="ja-JP" smtClean="0"/>
              <a:t>MousePointerConstants(Enum)</a:t>
            </a:r>
          </a:p>
          <a:p>
            <a:endParaRPr lang="en-US" altLang="ja-JP" smtClean="0"/>
          </a:p>
        </p:txBody>
      </p:sp>
      <p:graphicFrame>
        <p:nvGraphicFramePr>
          <p:cNvPr id="4" name="表 3"/>
          <p:cNvGraphicFramePr>
            <a:graphicFrameLocks noGrp="1"/>
          </p:cNvGraphicFramePr>
          <p:nvPr/>
        </p:nvGraphicFramePr>
        <p:xfrm>
          <a:off x="928688" y="1571625"/>
          <a:ext cx="7215187" cy="3873500"/>
        </p:xfrm>
        <a:graphic>
          <a:graphicData uri="http://schemas.openxmlformats.org/drawingml/2006/table">
            <a:tbl>
              <a:tblPr/>
              <a:tblGrid>
                <a:gridCol w="4429125"/>
                <a:gridCol w="1071562"/>
                <a:gridCol w="1714500"/>
              </a:tblGrid>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rgbClr val="FFFFFF"/>
                          </a:solidFill>
                          <a:effectLst/>
                          <a:latin typeface="Arial" charset="0"/>
                          <a:ea typeface="ＭＳ Ｐゴシック" charset="-128"/>
                        </a:rPr>
                        <a:t>メンバ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タイプ</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値</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err="1" smtClean="0">
                          <a:ln>
                            <a:noFill/>
                          </a:ln>
                          <a:solidFill>
                            <a:srgbClr val="000000"/>
                          </a:solidFill>
                          <a:effectLst/>
                          <a:latin typeface="Arial" charset="0"/>
                          <a:ea typeface="ＭＳ Ｐゴシック" charset="-128"/>
                        </a:rPr>
                        <a:t>ssArrow</a:t>
                      </a:r>
                      <a:endParaRPr kumimoji="1" lang="en-US" altLang="ja-JP" sz="1100" b="1" i="0" u="none" strike="noStrike" cap="none" normalizeH="0" baseline="0" dirty="0" smtClean="0">
                        <a:ln>
                          <a:noFill/>
                        </a:ln>
                        <a:solidFill>
                          <a:srgbClr val="000000"/>
                        </a:solidFill>
                        <a:effectLst/>
                        <a:latin typeface="Arial" charset="0"/>
                        <a:ea typeface="ＭＳ Ｐゴシック" charset="-128"/>
                      </a:endParaRP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ssArrowHourglass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13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ssArrowQuestion</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14</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ssCross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2</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ssCoustom</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99(&amp;H63)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ssDefault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ssHourglass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11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ssIBeam</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3</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ssIcon</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4</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ssNoDrop</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12</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5</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ssSizeAll</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15</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ssSizeEW</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9</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ssSizeNESE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6</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ssSizeNS</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7</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ssSizeNWSE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8</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ssUpArrow</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dirty="0" smtClean="0">
                          <a:ln>
                            <a:noFill/>
                          </a:ln>
                          <a:solidFill>
                            <a:srgbClr val="000000"/>
                          </a:solidFill>
                          <a:effectLst/>
                          <a:latin typeface="Arial" charset="0"/>
                          <a:ea typeface="ＭＳ Ｐゴシック" charset="-128"/>
                        </a:rPr>
                        <a:t>10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4099" name="コンテンツ プレースホルダ 2"/>
          <p:cNvSpPr>
            <a:spLocks noGrp="1"/>
          </p:cNvSpPr>
          <p:nvPr>
            <p:ph idx="1"/>
          </p:nvPr>
        </p:nvSpPr>
        <p:spPr/>
        <p:txBody>
          <a:bodyPr/>
          <a:lstStyle/>
          <a:p>
            <a:pPr eaLnBrk="1" hangingPunct="1"/>
            <a:r>
              <a:rPr lang="en-US" altLang="ja-JP" smtClean="0"/>
              <a:t>Q</a:t>
            </a:r>
            <a:r>
              <a:rPr lang="ja-JP" altLang="en-US" smtClean="0"/>
              <a:t>４</a:t>
            </a:r>
            <a:endParaRPr lang="en-US" altLang="ja-JP" smtClean="0"/>
          </a:p>
          <a:p>
            <a:pPr lvl="1" eaLnBrk="1" hangingPunct="1"/>
            <a:r>
              <a:rPr lang="ja-JP" altLang="en-US" smtClean="0"/>
              <a:t>現在の</a:t>
            </a:r>
            <a:r>
              <a:rPr lang="en-US" altLang="ja-JP" smtClean="0"/>
              <a:t>VB6.0</a:t>
            </a:r>
            <a:r>
              <a:rPr lang="ja-JP" altLang="en-US" smtClean="0"/>
              <a:t>で開発したシステムおよびアプリケーションの一部をこれからも使い続ける方</a:t>
            </a:r>
            <a:endParaRPr lang="en-US" altLang="ja-JP" smtClean="0"/>
          </a:p>
          <a:p>
            <a:pPr eaLnBrk="1" hangingPunct="1"/>
            <a:r>
              <a:rPr lang="en-US" altLang="ja-JP" smtClean="0"/>
              <a:t>Q</a:t>
            </a:r>
            <a:r>
              <a:rPr lang="ja-JP" altLang="en-US" smtClean="0"/>
              <a:t>５</a:t>
            </a:r>
            <a:endParaRPr lang="en-US" altLang="ja-JP" smtClean="0"/>
          </a:p>
          <a:p>
            <a:pPr lvl="1" eaLnBrk="1" hangingPunct="1"/>
            <a:r>
              <a:rPr lang="ja-JP" altLang="en-US" smtClean="0"/>
              <a:t>現在の</a:t>
            </a:r>
            <a:r>
              <a:rPr lang="en-US" altLang="ja-JP" smtClean="0"/>
              <a:t>VB6.0</a:t>
            </a:r>
            <a:r>
              <a:rPr lang="ja-JP" altLang="en-US" smtClean="0"/>
              <a:t>で開発したシステムおよびアプリケーションを</a:t>
            </a:r>
            <a:r>
              <a:rPr lang="en-US" altLang="ja-JP" smtClean="0"/>
              <a:t>VB.NET</a:t>
            </a:r>
            <a:r>
              <a:rPr lang="ja-JP" altLang="en-US" smtClean="0"/>
              <a:t>に移行する予定の方</a:t>
            </a:r>
            <a:endParaRPr lang="en-US" altLang="ja-JP" smtClean="0"/>
          </a:p>
          <a:p>
            <a:pPr eaLnBrk="1" hangingPunct="1"/>
            <a:r>
              <a:rPr lang="en-US" altLang="ja-JP" smtClean="0"/>
              <a:t>Q</a:t>
            </a:r>
            <a:r>
              <a:rPr lang="ja-JP" altLang="en-US" smtClean="0"/>
              <a:t>６</a:t>
            </a:r>
          </a:p>
          <a:p>
            <a:pPr lvl="1" eaLnBrk="1" hangingPunct="1"/>
            <a:r>
              <a:rPr lang="ja-JP" altLang="en-US" smtClean="0"/>
              <a:t>現在の</a:t>
            </a:r>
            <a:r>
              <a:rPr lang="en-US" altLang="ja-JP" smtClean="0"/>
              <a:t>VB6.0</a:t>
            </a:r>
            <a:r>
              <a:rPr lang="ja-JP" altLang="en-US" smtClean="0"/>
              <a:t>で開発したシステムおよびアプリケーションを捨て、新規に開発される方</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1747" name="コンテンツ プレースホルダ 2"/>
          <p:cNvSpPr>
            <a:spLocks noGrp="1"/>
          </p:cNvSpPr>
          <p:nvPr>
            <p:ph idx="1"/>
          </p:nvPr>
        </p:nvSpPr>
        <p:spPr/>
        <p:txBody>
          <a:bodyPr/>
          <a:lstStyle/>
          <a:p>
            <a:r>
              <a:rPr lang="en-US" altLang="ja-JP" smtClean="0"/>
              <a:t>OLEDropConstants(Enum)</a:t>
            </a:r>
          </a:p>
          <a:p>
            <a:endParaRPr lang="en-US" altLang="ja-JP" smtClean="0"/>
          </a:p>
        </p:txBody>
      </p:sp>
      <p:graphicFrame>
        <p:nvGraphicFramePr>
          <p:cNvPr id="4" name="表 3"/>
          <p:cNvGraphicFramePr>
            <a:graphicFrameLocks noGrp="1"/>
          </p:cNvGraphicFramePr>
          <p:nvPr/>
        </p:nvGraphicFramePr>
        <p:xfrm>
          <a:off x="928688" y="1571625"/>
          <a:ext cx="7215187" cy="779463"/>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ssOLEDropManual</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1</a:t>
                      </a:r>
                    </a:p>
                  </a:txBody>
                  <a:tcPr marL="9525" marR="9525" marT="9525" marB="0" anchor="ctr"/>
                </a:tc>
              </a:tr>
              <a:tr h="206706">
                <a:tc>
                  <a:txBody>
                    <a:bodyPr/>
                    <a:lstStyle/>
                    <a:p>
                      <a:pPr algn="l" fontAlgn="ctr"/>
                      <a:r>
                        <a:rPr lang="en-US" sz="1100" b="1" i="0" u="none" strike="noStrike">
                          <a:solidFill>
                            <a:srgbClr val="000000"/>
                          </a:solidFill>
                          <a:latin typeface="+mn-lt"/>
                        </a:rPr>
                        <a:t>ssOLEDropNone</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0</a:t>
                      </a:r>
                    </a:p>
                  </a:txBody>
                  <a:tcPr marL="9525" marR="9525" marT="9525" marB="0" anchor="ct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2771" name="コンテンツ プレースホルダ 2"/>
          <p:cNvSpPr>
            <a:spLocks noGrp="1"/>
          </p:cNvSpPr>
          <p:nvPr>
            <p:ph idx="1"/>
          </p:nvPr>
        </p:nvSpPr>
        <p:spPr/>
        <p:txBody>
          <a:bodyPr/>
          <a:lstStyle/>
          <a:p>
            <a:r>
              <a:rPr lang="en-US" altLang="ja-JP" smtClean="0"/>
              <a:t>OLEDropEffectConstants(Enum)</a:t>
            </a:r>
          </a:p>
          <a:p>
            <a:endParaRPr lang="en-US" altLang="ja-JP" smtClean="0"/>
          </a:p>
        </p:txBody>
      </p:sp>
      <p:graphicFrame>
        <p:nvGraphicFramePr>
          <p:cNvPr id="4" name="表 3"/>
          <p:cNvGraphicFramePr>
            <a:graphicFrameLocks noGrp="1"/>
          </p:cNvGraphicFramePr>
          <p:nvPr/>
        </p:nvGraphicFramePr>
        <p:xfrm>
          <a:off x="928688" y="1571625"/>
          <a:ext cx="7215187" cy="1192213"/>
        </p:xfrm>
        <a:graphic>
          <a:graphicData uri="http://schemas.openxmlformats.org/drawingml/2006/table">
            <a:tbl>
              <a:tblPr firstRow="1" bandRow="1">
                <a:tableStyleId>{21E4AEA4-8DFA-4A89-87EB-49C32662AFE0}</a:tableStyleId>
              </a:tblPr>
              <a:tblGrid>
                <a:gridCol w="4429156"/>
                <a:gridCol w="1000106"/>
                <a:gridCol w="1785975"/>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ssOLEDropEffectCopy</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1</a:t>
                      </a:r>
                    </a:p>
                  </a:txBody>
                  <a:tcPr marL="9525" marR="9525" marT="9525" marB="0" anchor="ctr"/>
                </a:tc>
              </a:tr>
              <a:tr h="206706">
                <a:tc>
                  <a:txBody>
                    <a:bodyPr/>
                    <a:lstStyle/>
                    <a:p>
                      <a:pPr algn="l" fontAlgn="ctr"/>
                      <a:r>
                        <a:rPr lang="en-US" sz="1100" b="1" i="0" u="none" strike="noStrike">
                          <a:solidFill>
                            <a:srgbClr val="000000"/>
                          </a:solidFill>
                          <a:latin typeface="+mn-lt"/>
                        </a:rPr>
                        <a:t>ssOLEDropEffectMove</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2</a:t>
                      </a:r>
                    </a:p>
                  </a:txBody>
                  <a:tcPr marL="9525" marR="9525" marT="9525" marB="0" anchor="ctr"/>
                </a:tc>
              </a:tr>
              <a:tr h="206706">
                <a:tc>
                  <a:txBody>
                    <a:bodyPr/>
                    <a:lstStyle/>
                    <a:p>
                      <a:pPr algn="l" fontAlgn="ctr"/>
                      <a:r>
                        <a:rPr lang="en-US" sz="1100" b="1" i="0" u="none" strike="noStrike">
                          <a:solidFill>
                            <a:srgbClr val="000000"/>
                          </a:solidFill>
                          <a:latin typeface="+mn-lt"/>
                        </a:rPr>
                        <a:t>ssOLEDropEffectNone</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0</a:t>
                      </a:r>
                    </a:p>
                  </a:txBody>
                  <a:tcPr marL="9525" marR="9525" marT="9525" marB="0" anchor="ctr"/>
                </a:tc>
              </a:tr>
              <a:tr h="206706">
                <a:tc>
                  <a:txBody>
                    <a:bodyPr/>
                    <a:lstStyle/>
                    <a:p>
                      <a:pPr algn="l" fontAlgn="ctr"/>
                      <a:r>
                        <a:rPr lang="en-US" sz="1100" b="1" i="0" u="none" strike="noStrike">
                          <a:solidFill>
                            <a:srgbClr val="000000"/>
                          </a:solidFill>
                          <a:latin typeface="+mn-lt"/>
                        </a:rPr>
                        <a:t>ssOLEDropEffectScroll</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a:t>
                      </a:r>
                      <a:r>
                        <a:rPr lang="en-US" altLang="ja-JP" sz="1100" b="1" i="0" u="none" strike="noStrike" dirty="0" smtClean="0">
                          <a:solidFill>
                            <a:srgbClr val="000000"/>
                          </a:solidFill>
                          <a:latin typeface="+mn-lt"/>
                        </a:rPr>
                        <a:t>2147483648(&amp;H80000000)</a:t>
                      </a: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3795" name="コンテンツ プレースホルダ 2"/>
          <p:cNvSpPr>
            <a:spLocks noGrp="1"/>
          </p:cNvSpPr>
          <p:nvPr>
            <p:ph idx="1"/>
          </p:nvPr>
        </p:nvSpPr>
        <p:spPr/>
        <p:txBody>
          <a:bodyPr/>
          <a:lstStyle/>
          <a:p>
            <a:r>
              <a:rPr lang="en-US" altLang="ja-JP" smtClean="0"/>
              <a:t>SSTab(Class) </a:t>
            </a:r>
            <a:r>
              <a:rPr lang="ja-JP" altLang="en-US" smtClean="0"/>
              <a:t>その１</a:t>
            </a:r>
            <a:endParaRPr lang="en-US" smtClean="0"/>
          </a:p>
          <a:p>
            <a:endParaRPr lang="en-US" smtClean="0"/>
          </a:p>
        </p:txBody>
      </p:sp>
      <p:graphicFrame>
        <p:nvGraphicFramePr>
          <p:cNvPr id="4" name="表 3"/>
          <p:cNvGraphicFramePr>
            <a:graphicFrameLocks noGrp="1"/>
          </p:cNvGraphicFramePr>
          <p:nvPr/>
        </p:nvGraphicFramePr>
        <p:xfrm>
          <a:off x="928688" y="1571625"/>
          <a:ext cx="7215187" cy="4292600"/>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BackColor</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Caption</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CausesValidation</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Click</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Container</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DataBindings</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DblClick</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Drag</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DragDrop</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DragIcon</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DragMode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DragOver</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Enabled</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Font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ForeColor</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GetFocus</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Height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HelpContextID</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hWnd</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4819" name="コンテンツ プレースホルダ 2"/>
          <p:cNvSpPr>
            <a:spLocks noGrp="1"/>
          </p:cNvSpPr>
          <p:nvPr>
            <p:ph idx="1"/>
          </p:nvPr>
        </p:nvSpPr>
        <p:spPr/>
        <p:txBody>
          <a:bodyPr/>
          <a:lstStyle/>
          <a:p>
            <a:r>
              <a:rPr lang="en-US" altLang="ja-JP" smtClean="0"/>
              <a:t>SSTab(Class) </a:t>
            </a:r>
            <a:r>
              <a:rPr lang="ja-JP" altLang="en-US" smtClean="0"/>
              <a:t>その２</a:t>
            </a:r>
            <a:endParaRPr lang="en-US" smtClean="0"/>
          </a:p>
          <a:p>
            <a:endParaRPr lang="en-US" smtClean="0"/>
          </a:p>
        </p:txBody>
      </p:sp>
      <p:graphicFrame>
        <p:nvGraphicFramePr>
          <p:cNvPr id="4" name="表 3"/>
          <p:cNvGraphicFramePr>
            <a:graphicFrameLocks noGrp="1"/>
          </p:cNvGraphicFramePr>
          <p:nvPr/>
        </p:nvGraphicFramePr>
        <p:xfrm>
          <a:off x="928688" y="1571625"/>
          <a:ext cx="7215187" cy="4292600"/>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a:solidFill>
                            <a:srgbClr val="000000"/>
                          </a:solidFill>
                          <a:latin typeface="+mn-lt"/>
                        </a:rPr>
                        <a:t>Index</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KeyDown</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KeyPress</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KeyUp</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Left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LostFocus</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MouseDown</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MouseIcon</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MouseMove</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MousePointer</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MouseUp</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Move</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Name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Object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OLECompleteDrag</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OLEDrag</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OLEDragDrop</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OLEDragOver</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OLEDropMode</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5843" name="コンテンツ プレースホルダ 2"/>
          <p:cNvSpPr>
            <a:spLocks noGrp="1"/>
          </p:cNvSpPr>
          <p:nvPr>
            <p:ph idx="1"/>
          </p:nvPr>
        </p:nvSpPr>
        <p:spPr/>
        <p:txBody>
          <a:bodyPr/>
          <a:lstStyle/>
          <a:p>
            <a:r>
              <a:rPr lang="en-US" altLang="ja-JP" smtClean="0"/>
              <a:t>SSTab(Class) </a:t>
            </a:r>
            <a:r>
              <a:rPr lang="ja-JP" altLang="en-US" smtClean="0"/>
              <a:t>その３</a:t>
            </a:r>
            <a:endParaRPr lang="en-US" smtClean="0"/>
          </a:p>
          <a:p>
            <a:endParaRPr lang="en-US" smtClean="0"/>
          </a:p>
        </p:txBody>
      </p:sp>
      <p:graphicFrame>
        <p:nvGraphicFramePr>
          <p:cNvPr id="4" name="表 3"/>
          <p:cNvGraphicFramePr>
            <a:graphicFrameLocks noGrp="1"/>
          </p:cNvGraphicFramePr>
          <p:nvPr/>
        </p:nvGraphicFramePr>
        <p:xfrm>
          <a:off x="928688" y="1571625"/>
          <a:ext cx="7215187" cy="4292600"/>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OLEGiveFeedback</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OLESetData</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OLEStartDrag</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Parent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Picture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Rows</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SetForcus</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ShowFocusRect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ShowWhatsThis</a:t>
                      </a:r>
                    </a:p>
                  </a:txBody>
                  <a:tcPr marL="9525" marR="9525" marT="9525" marB="0" anchor="ctr"/>
                </a:tc>
                <a:tc>
                  <a:txBody>
                    <a:bodyPr/>
                    <a:lstStyle/>
                    <a:p>
                      <a:pPr algn="l" fontAlgn="ctr"/>
                      <a:r>
                        <a:rPr lang="en-US" sz="1100" b="1" i="0" u="none" strike="noStrike">
                          <a:solidFill>
                            <a:srgbClr val="000000"/>
                          </a:solidFill>
                          <a:latin typeface="+mn-lt"/>
                        </a:rPr>
                        <a:t>Sub</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Style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TabCaption</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TabEnabled</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TabHeight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TabIndex</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TabMaxWidth</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err="1">
                          <a:solidFill>
                            <a:srgbClr val="000000"/>
                          </a:solidFill>
                          <a:latin typeface="+mn-lt"/>
                        </a:rPr>
                        <a:t>TabOrientation</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TabPicture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Tabs</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6867" name="コンテンツ プレースホルダ 2"/>
          <p:cNvSpPr>
            <a:spLocks noGrp="1"/>
          </p:cNvSpPr>
          <p:nvPr>
            <p:ph idx="1"/>
          </p:nvPr>
        </p:nvSpPr>
        <p:spPr/>
        <p:txBody>
          <a:bodyPr/>
          <a:lstStyle/>
          <a:p>
            <a:r>
              <a:rPr lang="en-US" altLang="ja-JP" smtClean="0"/>
              <a:t>SSTab(Class) </a:t>
            </a:r>
            <a:r>
              <a:rPr lang="ja-JP" altLang="en-US" smtClean="0"/>
              <a:t>その４</a:t>
            </a:r>
            <a:endParaRPr lang="en-US" smtClean="0"/>
          </a:p>
          <a:p>
            <a:endParaRPr lang="en-US" smtClean="0"/>
          </a:p>
        </p:txBody>
      </p:sp>
      <p:graphicFrame>
        <p:nvGraphicFramePr>
          <p:cNvPr id="4" name="表 3"/>
          <p:cNvGraphicFramePr>
            <a:graphicFrameLocks noGrp="1"/>
          </p:cNvGraphicFramePr>
          <p:nvPr/>
        </p:nvGraphicFramePr>
        <p:xfrm>
          <a:off x="928688" y="1571625"/>
          <a:ext cx="7215187" cy="2846388"/>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TabsPerRow</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TabStop</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TabVisible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Tag</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ToolTipText</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Top</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Validate</a:t>
                      </a:r>
                    </a:p>
                  </a:txBody>
                  <a:tcPr marL="9525" marR="9525" marT="9525" marB="0" anchor="ctr"/>
                </a:tc>
                <a:tc>
                  <a:txBody>
                    <a:bodyPr/>
                    <a:lstStyle/>
                    <a:p>
                      <a:pPr algn="l" fontAlgn="ctr"/>
                      <a:r>
                        <a:rPr lang="en-US" sz="1100" b="1" i="0" u="none" strike="noStrike">
                          <a:solidFill>
                            <a:srgbClr val="000000"/>
                          </a:solidFill>
                          <a:latin typeface="+mn-lt"/>
                        </a:rPr>
                        <a:t>Event</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Visible</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WhatsThisHelpID</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Width</a:t>
                      </a:r>
                    </a:p>
                  </a:txBody>
                  <a:tcPr marL="9525" marR="9525" marT="9525" marB="0" anchor="ctr"/>
                </a:tc>
                <a:tc>
                  <a:txBody>
                    <a:bodyPr/>
                    <a:lstStyle/>
                    <a:p>
                      <a:pPr algn="l" fontAlgn="ctr"/>
                      <a:r>
                        <a:rPr lang="en-US" sz="1100" b="1" i="0" u="none" strike="noStrike">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a:solidFill>
                            <a:srgbClr val="000000"/>
                          </a:solidFill>
                          <a:latin typeface="+mn-lt"/>
                        </a:rPr>
                        <a:t>WordWrap</a:t>
                      </a:r>
                    </a:p>
                  </a:txBody>
                  <a:tcPr marL="9525" marR="9525" marT="9525" marB="0" anchor="ctr"/>
                </a:tc>
                <a:tc>
                  <a:txBody>
                    <a:bodyPr/>
                    <a:lstStyle/>
                    <a:p>
                      <a:pPr algn="l" fontAlgn="ctr"/>
                      <a:r>
                        <a:rPr lang="en-US" sz="1100" b="1" i="0" u="none" strike="noStrike" dirty="0">
                          <a:solidFill>
                            <a:srgbClr val="000000"/>
                          </a:solidFill>
                          <a:latin typeface="+mn-lt"/>
                        </a:rPr>
                        <a:t>Property</a:t>
                      </a: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r h="206706">
                <a:tc>
                  <a:txBody>
                    <a:bodyPr/>
                    <a:lstStyle/>
                    <a:p>
                      <a:pPr algn="l" fontAlgn="ctr"/>
                      <a:r>
                        <a:rPr lang="en-US" sz="1100" b="1" i="0" u="none" strike="noStrike" dirty="0" err="1" smtClean="0">
                          <a:solidFill>
                            <a:srgbClr val="000000"/>
                          </a:solidFill>
                          <a:latin typeface="+mn-lt"/>
                        </a:rPr>
                        <a:t>ZOrder</a:t>
                      </a:r>
                      <a:endParaRPr lang="en-US" sz="1100" b="1" i="0" u="none" strike="noStrike" dirty="0">
                        <a:solidFill>
                          <a:srgbClr val="000000"/>
                        </a:solidFill>
                        <a:latin typeface="+mn-lt"/>
                      </a:endParaRPr>
                    </a:p>
                  </a:txBody>
                  <a:tcPr marL="9525" marR="9525" marT="9525" marB="0" anchor="ctr"/>
                </a:tc>
                <a:tc>
                  <a:txBody>
                    <a:bodyPr/>
                    <a:lstStyle/>
                    <a:p>
                      <a:pPr algn="l" fontAlgn="ctr"/>
                      <a:r>
                        <a:rPr lang="en-US" altLang="ja-JP" sz="1100" b="1" i="0" u="none" strike="noStrike" dirty="0" smtClean="0">
                          <a:solidFill>
                            <a:srgbClr val="000000"/>
                          </a:solidFill>
                          <a:latin typeface="+mn-lt"/>
                        </a:rPr>
                        <a:t>Sub</a:t>
                      </a:r>
                      <a:endParaRPr lang="en-US" sz="1100" b="1" i="0" u="none" strike="noStrike" dirty="0">
                        <a:solidFill>
                          <a:srgbClr val="000000"/>
                        </a:solidFill>
                        <a:latin typeface="+mn-lt"/>
                      </a:endParaRPr>
                    </a:p>
                  </a:txBody>
                  <a:tcPr marL="9525" marR="9525" marT="9525" marB="0" anchor="ctr"/>
                </a:tc>
                <a:tc>
                  <a:txBody>
                    <a:bodyPr/>
                    <a:lstStyle/>
                    <a:p>
                      <a:pPr algn="l" fontAlgn="ctr"/>
                      <a:endParaRPr lang="en-US" altLang="ja-JP" sz="1100" b="1" i="0" u="none" strike="noStrike" dirty="0">
                        <a:solidFill>
                          <a:srgbClr val="000000"/>
                        </a:solidFill>
                        <a:latin typeface="+mn-lt"/>
                      </a:endParaRPr>
                    </a:p>
                  </a:txBody>
                  <a:tcPr marL="9525" marR="9525" marT="9525" marB="0" anchor="ct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7891" name="コンテンツ プレースホルダ 2"/>
          <p:cNvSpPr>
            <a:spLocks noGrp="1"/>
          </p:cNvSpPr>
          <p:nvPr>
            <p:ph idx="1"/>
          </p:nvPr>
        </p:nvSpPr>
        <p:spPr/>
        <p:txBody>
          <a:bodyPr/>
          <a:lstStyle/>
          <a:p>
            <a:r>
              <a:rPr lang="en-US" altLang="ja-JP" smtClean="0"/>
              <a:t>StyleConstants(Enum)</a:t>
            </a:r>
          </a:p>
          <a:p>
            <a:endParaRPr lang="en-US" altLang="ja-JP" smtClean="0"/>
          </a:p>
        </p:txBody>
      </p:sp>
      <p:graphicFrame>
        <p:nvGraphicFramePr>
          <p:cNvPr id="4" name="表 3"/>
          <p:cNvGraphicFramePr>
            <a:graphicFrameLocks noGrp="1"/>
          </p:cNvGraphicFramePr>
          <p:nvPr/>
        </p:nvGraphicFramePr>
        <p:xfrm>
          <a:off x="928688" y="1571625"/>
          <a:ext cx="7215187" cy="777875"/>
        </p:xfrm>
        <a:graphic>
          <a:graphicData uri="http://schemas.openxmlformats.org/drawingml/2006/table">
            <a:tbl>
              <a:tblPr/>
              <a:tblGrid>
                <a:gridCol w="4429125"/>
                <a:gridCol w="1071562"/>
                <a:gridCol w="1714500"/>
              </a:tblGrid>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メンバ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タイプ</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smtClean="0">
                          <a:ln>
                            <a:noFill/>
                          </a:ln>
                          <a:solidFill>
                            <a:srgbClr val="FFFFFF"/>
                          </a:solidFill>
                          <a:effectLst/>
                          <a:latin typeface="Arial" charset="0"/>
                          <a:ea typeface="ＭＳ Ｐゴシック" charset="-128"/>
                        </a:rPr>
                        <a:t>値</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ssStylePropertyPage</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1</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r h="206375">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ssStyleTabbedDialog</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Const</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l" defTabSz="914400" rtl="0" eaLnBrk="1" fontAlgn="ctr" latinLnBrk="0" hangingPunct="1">
                        <a:lnSpc>
                          <a:spcPct val="100000"/>
                        </a:lnSpc>
                        <a:spcBef>
                          <a:spcPct val="0"/>
                        </a:spcBef>
                        <a:spcAft>
                          <a:spcPct val="0"/>
                        </a:spcAft>
                        <a:buClrTx/>
                        <a:buSzTx/>
                        <a:buFontTx/>
                        <a:buNone/>
                        <a:tabLst/>
                      </a:pPr>
                      <a:r>
                        <a:rPr kumimoji="1" lang="en-US" altLang="ja-JP" sz="1100" b="1" i="0" u="none" strike="noStrike" cap="none" normalizeH="0" baseline="0" smtClean="0">
                          <a:ln>
                            <a:noFill/>
                          </a:ln>
                          <a:solidFill>
                            <a:srgbClr val="000000"/>
                          </a:solidFill>
                          <a:effectLst/>
                          <a:latin typeface="Arial" charset="0"/>
                          <a:ea typeface="ＭＳ Ｐゴシック" charset="-128"/>
                        </a:rPr>
                        <a:t>0</a:t>
                      </a:r>
                    </a:p>
                  </a:txBody>
                  <a:tcPr marL="9525" marR="9525" marT="9525"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8915" name="コンテンツ プレースホルダ 2"/>
          <p:cNvSpPr>
            <a:spLocks noGrp="1"/>
          </p:cNvSpPr>
          <p:nvPr>
            <p:ph idx="1"/>
          </p:nvPr>
        </p:nvSpPr>
        <p:spPr/>
        <p:txBody>
          <a:bodyPr/>
          <a:lstStyle/>
          <a:p>
            <a:r>
              <a:rPr lang="en-US" altLang="ja-JP" smtClean="0"/>
              <a:t>TabOrientationConstants(Enum)</a:t>
            </a:r>
          </a:p>
          <a:p>
            <a:endParaRPr lang="en-US" altLang="ja-JP" smtClean="0"/>
          </a:p>
        </p:txBody>
      </p:sp>
      <p:graphicFrame>
        <p:nvGraphicFramePr>
          <p:cNvPr id="4" name="表 3"/>
          <p:cNvGraphicFramePr>
            <a:graphicFrameLocks noGrp="1"/>
          </p:cNvGraphicFramePr>
          <p:nvPr/>
        </p:nvGraphicFramePr>
        <p:xfrm>
          <a:off x="928688" y="1571625"/>
          <a:ext cx="7215187" cy="1192213"/>
        </p:xfrm>
        <a:graphic>
          <a:graphicData uri="http://schemas.openxmlformats.org/drawingml/2006/table">
            <a:tbl>
              <a:tblPr firstRow="1" bandRow="1">
                <a:tableStyleId>{21E4AEA4-8DFA-4A89-87EB-49C32662AFE0}</a:tableStyleId>
              </a:tblPr>
              <a:tblGrid>
                <a:gridCol w="4429156"/>
                <a:gridCol w="1071570"/>
                <a:gridCol w="1714511"/>
              </a:tblGrid>
              <a:tr h="346619">
                <a:tc>
                  <a:txBody>
                    <a:bodyPr/>
                    <a:lstStyle/>
                    <a:p>
                      <a:pPr algn="ctr"/>
                      <a:r>
                        <a:rPr kumimoji="1" lang="ja-JP" altLang="en-US" dirty="0" smtClean="0"/>
                        <a:t>メンバ</a:t>
                      </a:r>
                      <a:endParaRPr kumimoji="1" lang="ja-JP" altLang="en-US" dirty="0"/>
                    </a:p>
                  </a:txBody>
                  <a:tcPr/>
                </a:tc>
                <a:tc>
                  <a:txBody>
                    <a:bodyPr/>
                    <a:lstStyle/>
                    <a:p>
                      <a:pPr algn="ctr"/>
                      <a:r>
                        <a:rPr kumimoji="1" lang="ja-JP" altLang="en-US" dirty="0" smtClean="0"/>
                        <a:t>タイプ</a:t>
                      </a:r>
                      <a:endParaRPr kumimoji="1" lang="ja-JP" altLang="en-US" dirty="0"/>
                    </a:p>
                  </a:txBody>
                  <a:tcPr/>
                </a:tc>
                <a:tc>
                  <a:txBody>
                    <a:bodyPr/>
                    <a:lstStyle/>
                    <a:p>
                      <a:pPr algn="ctr"/>
                      <a:r>
                        <a:rPr kumimoji="1" lang="ja-JP" altLang="en-US" dirty="0" smtClean="0"/>
                        <a:t>値</a:t>
                      </a:r>
                      <a:endParaRPr kumimoji="1" lang="ja-JP" altLang="en-US" dirty="0"/>
                    </a:p>
                  </a:txBody>
                  <a:tcPr/>
                </a:tc>
              </a:tr>
              <a:tr h="206706">
                <a:tc>
                  <a:txBody>
                    <a:bodyPr/>
                    <a:lstStyle/>
                    <a:p>
                      <a:pPr algn="l" fontAlgn="ctr"/>
                      <a:r>
                        <a:rPr lang="en-US" sz="1100" b="1" i="0" u="none" strike="noStrike" dirty="0" err="1">
                          <a:solidFill>
                            <a:srgbClr val="000000"/>
                          </a:solidFill>
                          <a:latin typeface="+mn-lt"/>
                        </a:rPr>
                        <a:t>ssTabOrientationBottom</a:t>
                      </a:r>
                      <a:endParaRPr lang="en-US" sz="1100" b="1" i="0" u="none" strike="noStrike" dirty="0">
                        <a:solidFill>
                          <a:srgbClr val="000000"/>
                        </a:solidFill>
                        <a:latin typeface="+mn-lt"/>
                      </a:endParaRPr>
                    </a:p>
                  </a:txBody>
                  <a:tcPr marL="9525" marR="9525" marT="9525" marB="0" anchor="ctr"/>
                </a:tc>
                <a:tc>
                  <a:txBody>
                    <a:bodyPr/>
                    <a:lstStyle/>
                    <a:p>
                      <a:pPr algn="l" fontAlgn="ctr"/>
                      <a:r>
                        <a:rPr lang="en-US" sz="1100" b="1" i="0" u="none" strike="noStrike" dirty="0">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1</a:t>
                      </a:r>
                    </a:p>
                  </a:txBody>
                  <a:tcPr marL="9525" marR="9525" marT="9525" marB="0" anchor="ctr"/>
                </a:tc>
              </a:tr>
              <a:tr h="206706">
                <a:tc>
                  <a:txBody>
                    <a:bodyPr/>
                    <a:lstStyle/>
                    <a:p>
                      <a:pPr algn="l" fontAlgn="ctr"/>
                      <a:r>
                        <a:rPr lang="en-US" sz="1100" b="1" i="0" u="none" strike="noStrike">
                          <a:solidFill>
                            <a:srgbClr val="000000"/>
                          </a:solidFill>
                          <a:latin typeface="+mn-lt"/>
                        </a:rPr>
                        <a:t>ssTabOrientationLeft</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2</a:t>
                      </a:r>
                    </a:p>
                  </a:txBody>
                  <a:tcPr marL="9525" marR="9525" marT="9525" marB="0" anchor="ctr"/>
                </a:tc>
              </a:tr>
              <a:tr h="206706">
                <a:tc>
                  <a:txBody>
                    <a:bodyPr/>
                    <a:lstStyle/>
                    <a:p>
                      <a:pPr algn="l" fontAlgn="ctr"/>
                      <a:r>
                        <a:rPr lang="en-US" sz="1100" b="1" i="0" u="none" strike="noStrike">
                          <a:solidFill>
                            <a:srgbClr val="000000"/>
                          </a:solidFill>
                          <a:latin typeface="+mn-lt"/>
                        </a:rPr>
                        <a:t>ssTabOrientationRight</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3</a:t>
                      </a:r>
                    </a:p>
                  </a:txBody>
                  <a:tcPr marL="9525" marR="9525" marT="9525" marB="0" anchor="ctr"/>
                </a:tc>
              </a:tr>
              <a:tr h="206706">
                <a:tc>
                  <a:txBody>
                    <a:bodyPr/>
                    <a:lstStyle/>
                    <a:p>
                      <a:pPr algn="l" fontAlgn="ctr"/>
                      <a:r>
                        <a:rPr lang="en-US" sz="1100" b="1" i="0" u="none" strike="noStrike">
                          <a:solidFill>
                            <a:srgbClr val="000000"/>
                          </a:solidFill>
                          <a:latin typeface="+mn-lt"/>
                        </a:rPr>
                        <a:t>ssTabOrientationTop</a:t>
                      </a:r>
                    </a:p>
                  </a:txBody>
                  <a:tcPr marL="9525" marR="9525" marT="9525" marB="0" anchor="ctr"/>
                </a:tc>
                <a:tc>
                  <a:txBody>
                    <a:bodyPr/>
                    <a:lstStyle/>
                    <a:p>
                      <a:pPr algn="l" fontAlgn="ctr"/>
                      <a:r>
                        <a:rPr lang="en-US" sz="1100" b="1" i="0" u="none" strike="noStrike">
                          <a:solidFill>
                            <a:srgbClr val="000000"/>
                          </a:solidFill>
                          <a:latin typeface="+mn-lt"/>
                        </a:rPr>
                        <a:t>Const</a:t>
                      </a:r>
                    </a:p>
                  </a:txBody>
                  <a:tcPr marL="9525" marR="9525" marT="9525" marB="0" anchor="ctr"/>
                </a:tc>
                <a:tc>
                  <a:txBody>
                    <a:bodyPr/>
                    <a:lstStyle/>
                    <a:p>
                      <a:pPr algn="l" fontAlgn="ctr"/>
                      <a:r>
                        <a:rPr lang="en-US" altLang="ja-JP" sz="1100" b="1" i="0" u="none" strike="noStrike" dirty="0">
                          <a:solidFill>
                            <a:srgbClr val="000000"/>
                          </a:solidFill>
                          <a:latin typeface="+mn-lt"/>
                        </a:rPr>
                        <a:t>0</a:t>
                      </a:r>
                    </a:p>
                  </a:txBody>
                  <a:tcPr marL="9525" marR="9525" marT="9525" marB="0" anchor="ct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r>
              <a:rPr lang="ja-JP" altLang="en-US" smtClean="0"/>
              <a:t>これらすべてのメンバに対応することはないと思いますが．．．</a:t>
            </a:r>
            <a:endParaRPr lang="en-US" altLang="ja-JP" smtClean="0"/>
          </a:p>
          <a:p>
            <a:r>
              <a:rPr lang="ja-JP" altLang="en-US" smtClean="0"/>
              <a:t>って言うか無理です。</a:t>
            </a:r>
            <a:endParaRPr lang="en-US" altLang="ja-JP" smtClean="0"/>
          </a:p>
          <a:p>
            <a:r>
              <a:rPr lang="ja-JP" altLang="en-US" smtClean="0"/>
              <a:t>そこで．．．</a:t>
            </a:r>
            <a:endParaRPr lang="en-US" altLang="ja-JP" smtClean="0"/>
          </a:p>
          <a:p>
            <a:r>
              <a:rPr lang="ja-JP" altLang="en-US" smtClean="0"/>
              <a:t>私が作成した、一部のメンバの</a:t>
            </a:r>
            <a:r>
              <a:rPr lang="en-US" altLang="ja-JP" smtClean="0"/>
              <a:t>VB6.0</a:t>
            </a:r>
            <a:r>
              <a:rPr lang="ja-JP" altLang="en-US" smtClean="0"/>
              <a:t>→</a:t>
            </a:r>
            <a:r>
              <a:rPr lang="en-US" altLang="ja-JP" smtClean="0"/>
              <a:t>VB.NET</a:t>
            </a:r>
            <a:r>
              <a:rPr lang="ja-JP" altLang="en-US" smtClean="0"/>
              <a:t>の対応表の一部をご紹介しましょう</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40963" name="コンテンツ プレースホルダ 2"/>
          <p:cNvSpPr>
            <a:spLocks noGrp="1"/>
          </p:cNvSpPr>
          <p:nvPr>
            <p:ph idx="1"/>
          </p:nvPr>
        </p:nvSpPr>
        <p:spPr/>
        <p:txBody>
          <a:bodyPr/>
          <a:lstStyle/>
          <a:p>
            <a:r>
              <a:rPr lang="en-US" altLang="ja-JP" smtClean="0"/>
              <a:t>Excel</a:t>
            </a:r>
            <a:r>
              <a:rPr lang="ja-JP" altLang="en-US" smtClean="0"/>
              <a:t>を参照</a:t>
            </a:r>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5123" name="コンテンツ プレースホルダ 2"/>
          <p:cNvSpPr>
            <a:spLocks noGrp="1"/>
          </p:cNvSpPr>
          <p:nvPr>
            <p:ph idx="1"/>
          </p:nvPr>
        </p:nvSpPr>
        <p:spPr/>
        <p:txBody>
          <a:bodyPr/>
          <a:lstStyle/>
          <a:p>
            <a:pPr eaLnBrk="1" hangingPunct="1"/>
            <a:r>
              <a:rPr lang="en-US" altLang="ja-JP" smtClean="0"/>
              <a:t>Q</a:t>
            </a:r>
            <a:r>
              <a:rPr lang="ja-JP" altLang="en-US" smtClean="0"/>
              <a:t>７</a:t>
            </a:r>
            <a:endParaRPr lang="en-US" altLang="ja-JP" smtClean="0"/>
          </a:p>
          <a:p>
            <a:pPr lvl="1" eaLnBrk="1" hangingPunct="1"/>
            <a:r>
              <a:rPr lang="en-US" altLang="ja-JP" smtClean="0"/>
              <a:t>VB6.0</a:t>
            </a:r>
            <a:r>
              <a:rPr lang="ja-JP" altLang="en-US" smtClean="0"/>
              <a:t>をどの位使っています</a:t>
            </a:r>
            <a:r>
              <a:rPr lang="en-US" altLang="ja-JP" smtClean="0"/>
              <a:t>(</a:t>
            </a:r>
            <a:r>
              <a:rPr lang="ja-JP" altLang="en-US" smtClean="0"/>
              <a:t>した</a:t>
            </a:r>
            <a:r>
              <a:rPr lang="en-US" altLang="ja-JP" smtClean="0"/>
              <a:t>)</a:t>
            </a:r>
            <a:r>
              <a:rPr lang="ja-JP" altLang="en-US" smtClean="0"/>
              <a:t>か</a:t>
            </a:r>
            <a:r>
              <a:rPr lang="en-US" altLang="ja-JP" smtClean="0"/>
              <a:t>?</a:t>
            </a:r>
          </a:p>
          <a:p>
            <a:pPr eaLnBrk="1" hangingPunct="1"/>
            <a:r>
              <a:rPr lang="en-US" altLang="ja-JP" smtClean="0"/>
              <a:t>Q</a:t>
            </a:r>
            <a:r>
              <a:rPr lang="ja-JP" altLang="en-US" smtClean="0"/>
              <a:t>８</a:t>
            </a:r>
            <a:endParaRPr lang="en-US" altLang="ja-JP" smtClean="0"/>
          </a:p>
          <a:p>
            <a:pPr lvl="1" eaLnBrk="1" hangingPunct="1"/>
            <a:r>
              <a:rPr lang="en-US" altLang="ja-JP" smtClean="0"/>
              <a:t>VB.NET</a:t>
            </a:r>
            <a:r>
              <a:rPr lang="ja-JP" altLang="en-US" smtClean="0"/>
              <a:t>をどの位使っています</a:t>
            </a:r>
            <a:r>
              <a:rPr lang="en-US" altLang="ja-JP" smtClean="0"/>
              <a:t>(</a:t>
            </a:r>
            <a:r>
              <a:rPr lang="ja-JP" altLang="en-US" smtClean="0"/>
              <a:t>した</a:t>
            </a:r>
            <a:r>
              <a:rPr lang="en-US" altLang="ja-JP" smtClean="0"/>
              <a:t>)</a:t>
            </a:r>
            <a:r>
              <a:rPr lang="ja-JP" altLang="en-US" smtClean="0"/>
              <a:t>か</a:t>
            </a:r>
            <a:r>
              <a:rPr lang="en-US" altLang="ja-JP" smtClean="0"/>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r>
              <a:rPr lang="ja-JP" altLang="en-US" smtClean="0"/>
              <a:t>全てのコントロールの変換パターンの対応表を作り、資料化出来ればいいが</a:t>
            </a:r>
            <a:r>
              <a:rPr lang="en-US" altLang="ja-JP" smtClean="0"/>
              <a:t>…</a:t>
            </a:r>
          </a:p>
          <a:p>
            <a:r>
              <a:rPr lang="en-US" altLang="ja-JP" smtClean="0"/>
              <a:t>SSTab Class</a:t>
            </a:r>
            <a:r>
              <a:rPr lang="ja-JP" altLang="en-US" smtClean="0"/>
              <a:t>の対応表を作るだけでも約</a:t>
            </a:r>
            <a:r>
              <a:rPr lang="en-US" altLang="ja-JP" smtClean="0"/>
              <a:t>100</a:t>
            </a:r>
            <a:r>
              <a:rPr lang="ja-JP" altLang="en-US" smtClean="0"/>
              <a:t>時間かかっています。</a:t>
            </a:r>
            <a:endParaRPr lang="en-US" altLang="ja-JP" smtClean="0"/>
          </a:p>
          <a:p>
            <a:pPr lvl="1" algn="just"/>
            <a:r>
              <a:rPr lang="ja-JP" altLang="en-US" sz="2400" smtClean="0"/>
              <a:t>対応表を作成には</a:t>
            </a:r>
            <a:r>
              <a:rPr lang="en-US" altLang="ja-JP" sz="2400" smtClean="0"/>
              <a:t>…</a:t>
            </a:r>
          </a:p>
          <a:p>
            <a:pPr lvl="1" algn="just"/>
            <a:r>
              <a:rPr lang="en-US" altLang="ja-JP" sz="2400" smtClean="0"/>
              <a:t>VB6.0</a:t>
            </a:r>
            <a:r>
              <a:rPr lang="ja-JP" altLang="en-US" sz="2400" smtClean="0"/>
              <a:t>環境で作成したテストソースを</a:t>
            </a:r>
            <a:r>
              <a:rPr lang="en-US" altLang="ja-JP" sz="2400" smtClean="0"/>
              <a:t>VB 2003</a:t>
            </a:r>
            <a:r>
              <a:rPr lang="ja-JP" altLang="en-US" sz="2400" smtClean="0"/>
              <a:t>、</a:t>
            </a:r>
            <a:r>
              <a:rPr lang="en-US" altLang="ja-JP" sz="2400" smtClean="0"/>
              <a:t>VB 2005</a:t>
            </a:r>
            <a:r>
              <a:rPr lang="ja-JP" altLang="en-US" sz="2400" smtClean="0"/>
              <a:t>で変換後のイメージソースを作成して</a:t>
            </a:r>
            <a:r>
              <a:rPr lang="en-US" altLang="ja-JP" sz="2400" smtClean="0"/>
              <a:t>…</a:t>
            </a:r>
          </a:p>
          <a:p>
            <a:pPr lvl="1" algn="just"/>
            <a:r>
              <a:rPr lang="ja-JP" altLang="en-US" sz="2400" smtClean="0"/>
              <a:t>動作確認して</a:t>
            </a:r>
            <a:r>
              <a:rPr lang="en-US" altLang="ja-JP" sz="2400" smtClean="0"/>
              <a:t>…</a:t>
            </a:r>
          </a:p>
          <a:p>
            <a:pPr lvl="1" algn="just"/>
            <a:r>
              <a:rPr lang="ja-JP" altLang="en-US" sz="2400" smtClean="0"/>
              <a:t>表を作って</a:t>
            </a:r>
            <a:r>
              <a:rPr lang="en-US" altLang="ja-JP" sz="2400" smtClean="0"/>
              <a:t>…</a:t>
            </a:r>
          </a:p>
          <a:p>
            <a:pPr lvl="1" algn="just"/>
            <a:r>
              <a:rPr lang="ja-JP" altLang="en-US" sz="2400" smtClean="0"/>
              <a:t>とっても時間がかかります。</a:t>
            </a:r>
            <a:endParaRPr lang="en-US" altLang="ja-JP" sz="2400" smtClean="0"/>
          </a:p>
          <a:p>
            <a:pPr lvl="1" algn="just"/>
            <a:endParaRPr lang="en-US" altLang="ja-JP" smtClean="0"/>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r>
              <a:rPr lang="ja-JP" altLang="en-US" smtClean="0"/>
              <a:t>そこで、移行の際に特に注意することは</a:t>
            </a:r>
            <a:r>
              <a:rPr lang="en-US" altLang="ja-JP" smtClean="0"/>
              <a:t>…</a:t>
            </a:r>
          </a:p>
          <a:p>
            <a:pPr lvl="1"/>
            <a:r>
              <a:rPr lang="en-US" altLang="ja-JP" sz="2400" smtClean="0"/>
              <a:t>VB6.0</a:t>
            </a:r>
            <a:r>
              <a:rPr lang="ja-JP" altLang="en-US" sz="2400" smtClean="0"/>
              <a:t>の頃に多かった詰込み型のソースに気を付けて</a:t>
            </a:r>
            <a:r>
              <a:rPr lang="en-US" altLang="ja-JP" sz="2400" smtClean="0"/>
              <a:t>!</a:t>
            </a:r>
          </a:p>
          <a:p>
            <a:pPr lvl="1"/>
            <a:r>
              <a:rPr lang="en-US" altLang="ja-JP" sz="2400" smtClean="0"/>
              <a:t>VB6.0</a:t>
            </a:r>
            <a:r>
              <a:rPr lang="ja-JP" altLang="en-US" sz="2400" smtClean="0"/>
              <a:t>の頃に多かった思いつくままの順に書かれたソースに気を付けて</a:t>
            </a:r>
            <a:r>
              <a:rPr lang="en-US" altLang="ja-JP" sz="2400" smtClean="0"/>
              <a:t>!</a:t>
            </a:r>
          </a:p>
          <a:p>
            <a:pPr lvl="1"/>
            <a:r>
              <a:rPr lang="en-US" altLang="ja-JP" sz="2400" smtClean="0"/>
              <a:t>Object</a:t>
            </a:r>
            <a:r>
              <a:rPr lang="ja-JP" altLang="en-US" sz="2400" smtClean="0"/>
              <a:t>型とバリアント型に気を付けて</a:t>
            </a:r>
            <a:r>
              <a:rPr lang="en-US" altLang="ja-JP" sz="2400" smtClean="0"/>
              <a:t>!</a:t>
            </a:r>
          </a:p>
          <a:p>
            <a:pPr lvl="1"/>
            <a:r>
              <a:rPr lang="en-US" altLang="ja-JP" sz="2400" smtClean="0"/>
              <a:t>SSTab</a:t>
            </a:r>
            <a:r>
              <a:rPr lang="ja-JP" altLang="en-US" sz="2400" smtClean="0"/>
              <a:t>コントロール、</a:t>
            </a:r>
            <a:r>
              <a:rPr lang="en-US" altLang="ja-JP" sz="2400" smtClean="0"/>
              <a:t>FlexGrid</a:t>
            </a:r>
            <a:r>
              <a:rPr lang="ja-JP" altLang="en-US" sz="2400" smtClean="0"/>
              <a:t>コントロールなどの他の</a:t>
            </a:r>
            <a:r>
              <a:rPr lang="en-US" altLang="ja-JP" sz="2400" smtClean="0"/>
              <a:t>VB</a:t>
            </a:r>
            <a:r>
              <a:rPr lang="ja-JP" altLang="en-US" sz="2400" smtClean="0"/>
              <a:t>コントロールと異なるメソッドを持つコントロールに気を付けて</a:t>
            </a:r>
            <a:r>
              <a:rPr lang="en-US" altLang="ja-JP" sz="2400" smtClean="0"/>
              <a:t>!</a:t>
            </a:r>
          </a:p>
          <a:p>
            <a:pPr lvl="1"/>
            <a:r>
              <a:rPr lang="ja-JP" altLang="en-US" sz="2400" smtClean="0"/>
              <a:t>今回は取り上げませんでしたが、</a:t>
            </a:r>
            <a:r>
              <a:rPr lang="en-US" altLang="ja-JP" sz="2400" smtClean="0"/>
              <a:t>Data</a:t>
            </a:r>
            <a:r>
              <a:rPr lang="ja-JP" altLang="en-US" sz="2400" smtClean="0"/>
              <a:t>には気をつけて</a:t>
            </a:r>
            <a:r>
              <a:rPr lang="en-US" altLang="ja-JP" sz="2400" smtClean="0"/>
              <a:t>!!</a:t>
            </a:r>
          </a:p>
          <a:p>
            <a:pPr lvl="1"/>
            <a:r>
              <a:rPr lang="en-US" altLang="ja-JP" sz="2400" smtClean="0"/>
              <a:t>.NET Framework</a:t>
            </a:r>
            <a:r>
              <a:rPr lang="ja-JP" altLang="en-US" sz="2400" smtClean="0"/>
              <a:t>では</a:t>
            </a:r>
            <a:r>
              <a:rPr lang="en-US" altLang="ja-JP" sz="2400" smtClean="0"/>
              <a:t>RDO</a:t>
            </a:r>
            <a:r>
              <a:rPr lang="ja-JP" altLang="en-US" sz="2400" smtClean="0"/>
              <a:t>を使おうと思えば使えますが使ってはいけません。</a:t>
            </a:r>
            <a:endParaRPr lang="en-US" altLang="ja-JP" smtClean="0"/>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44035" name="コンテンツ プレースホルダ 2"/>
          <p:cNvSpPr>
            <a:spLocks noGrp="1"/>
          </p:cNvSpPr>
          <p:nvPr>
            <p:ph idx="1"/>
          </p:nvPr>
        </p:nvSpPr>
        <p:spPr/>
        <p:txBody>
          <a:bodyPr/>
          <a:lstStyle/>
          <a:p>
            <a:r>
              <a:rPr lang="ja-JP" altLang="en-US" smtClean="0"/>
              <a:t>けれど諦めないで下さい。</a:t>
            </a:r>
            <a:endParaRPr lang="en-US" altLang="ja-JP" smtClean="0"/>
          </a:p>
          <a:p>
            <a:r>
              <a:rPr lang="ja-JP" altLang="en-US" smtClean="0"/>
              <a:t>アップグレード ウィザードを上手く使いましょう。</a:t>
            </a:r>
            <a:endParaRPr lang="en-US" altLang="ja-JP" smtClean="0"/>
          </a:p>
          <a:p>
            <a:r>
              <a:rPr lang="ja-JP" altLang="en-US" smtClean="0"/>
              <a:t>今日挙げたいくつかの点に注意して移行を検討すれば工数は削減できるはずです。</a:t>
            </a:r>
            <a:endParaRPr lang="en-US" altLang="ja-JP" smtClean="0"/>
          </a:p>
          <a:p>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p:nvPr>
        </p:nvSpPr>
        <p:spPr/>
        <p:txBody>
          <a:bodyPr/>
          <a:lstStyle/>
          <a:p>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r>
              <a:rPr lang="ja-JP" altLang="en-US" smtClean="0"/>
              <a:t>次回、機会があれば</a:t>
            </a:r>
            <a:r>
              <a:rPr lang="en-US" altLang="ja-JP" smtClean="0"/>
              <a:t>…</a:t>
            </a:r>
          </a:p>
          <a:p>
            <a:r>
              <a:rPr lang="ja-JP" altLang="en-US" smtClean="0"/>
              <a:t>言語的な話ではなく、</a:t>
            </a:r>
            <a:r>
              <a:rPr lang="en-US" altLang="ja-JP" smtClean="0"/>
              <a:t>VB6.0</a:t>
            </a:r>
            <a:r>
              <a:rPr lang="ja-JP" altLang="en-US" smtClean="0"/>
              <a:t>アプリケーションと</a:t>
            </a:r>
            <a:r>
              <a:rPr lang="en-US" altLang="ja-JP" smtClean="0"/>
              <a:t>VB .NET</a:t>
            </a:r>
            <a:r>
              <a:rPr lang="ja-JP" altLang="en-US" smtClean="0"/>
              <a:t>アプリケーションとのアーキテクチャの差や</a:t>
            </a:r>
            <a:r>
              <a:rPr lang="en-US" altLang="ja-JP" smtClean="0"/>
              <a:t>…</a:t>
            </a:r>
          </a:p>
          <a:p>
            <a:r>
              <a:rPr lang="ja-JP" altLang="en-US" smtClean="0"/>
              <a:t>設計方針などの話をしたいと思います。</a:t>
            </a:r>
            <a:endParaRPr lang="en-US" altLang="ja-JP" smtClean="0"/>
          </a:p>
          <a:p>
            <a:r>
              <a:rPr lang="ja-JP" altLang="en-US" smtClean="0"/>
              <a:t>その他、リクエストがあればアンケートに書いて下さい。</a:t>
            </a:r>
            <a:endParaRPr lang="en-US" altLang="ja-JP" smtClean="0"/>
          </a:p>
          <a:p>
            <a:pPr algn="ctr">
              <a:buFontTx/>
              <a:buNone/>
            </a:pPr>
            <a:r>
              <a:rPr lang="ja-JP" altLang="en-US" sz="3600" smtClean="0">
                <a:solidFill>
                  <a:srgbClr val="FF0000"/>
                </a:solidFill>
              </a:rPr>
              <a:t>ありがとうございました。</a:t>
            </a:r>
            <a:endParaRPr lang="en-US"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6147" name="コンテンツ プレースホルダ 2"/>
          <p:cNvSpPr>
            <a:spLocks noGrp="1"/>
          </p:cNvSpPr>
          <p:nvPr>
            <p:ph idx="1"/>
          </p:nvPr>
        </p:nvSpPr>
        <p:spPr/>
        <p:txBody>
          <a:bodyPr/>
          <a:lstStyle/>
          <a:p>
            <a:pPr eaLnBrk="1" hangingPunct="1"/>
            <a:r>
              <a:rPr lang="en-US" altLang="ja-JP" smtClean="0"/>
              <a:t>Q</a:t>
            </a:r>
            <a:r>
              <a:rPr lang="ja-JP" altLang="en-US" smtClean="0"/>
              <a:t>９</a:t>
            </a:r>
            <a:endParaRPr lang="en-US" altLang="ja-JP" smtClean="0"/>
          </a:p>
          <a:p>
            <a:pPr lvl="1" eaLnBrk="1" hangingPunct="1"/>
            <a:r>
              <a:rPr lang="en-US" altLang="ja-JP" smtClean="0"/>
              <a:t>VB6.0</a:t>
            </a:r>
            <a:r>
              <a:rPr lang="ja-JP" altLang="en-US" smtClean="0"/>
              <a:t>と</a:t>
            </a:r>
            <a:r>
              <a:rPr lang="en-US" altLang="ja-JP" smtClean="0"/>
              <a:t>VB.NET</a:t>
            </a:r>
            <a:r>
              <a:rPr lang="ja-JP" altLang="en-US" smtClean="0"/>
              <a:t>の言語仕様の差をどの位知っていますか</a:t>
            </a:r>
            <a:endParaRPr lang="en-US" altLang="ja-JP" smtClean="0"/>
          </a:p>
          <a:p>
            <a:pPr eaLnBrk="1" hangingPunct="1"/>
            <a:r>
              <a:rPr lang="en-US" altLang="ja-JP" smtClean="0"/>
              <a:t>Q10</a:t>
            </a:r>
          </a:p>
          <a:p>
            <a:pPr lvl="1" eaLnBrk="1" hangingPunct="1"/>
            <a:r>
              <a:rPr lang="en-US" altLang="ja-JP" smtClean="0"/>
              <a:t>VB6.0</a:t>
            </a:r>
            <a:r>
              <a:rPr lang="ja-JP" altLang="en-US" smtClean="0"/>
              <a:t>と</a:t>
            </a:r>
            <a:r>
              <a:rPr lang="en-US" altLang="ja-JP" smtClean="0"/>
              <a:t>VB.NET</a:t>
            </a:r>
            <a:r>
              <a:rPr lang="ja-JP" altLang="en-US" smtClean="0"/>
              <a:t>のアーキテクチャの違いを知っていますか</a:t>
            </a:r>
            <a:r>
              <a:rPr lang="en-US" altLang="ja-JP"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r>
              <a:rPr lang="en-US" altLang="ja-JP" smtClean="0"/>
              <a:t>Q11</a:t>
            </a:r>
          </a:p>
          <a:p>
            <a:pPr lvl="1" eaLnBrk="1" hangingPunct="1"/>
            <a:r>
              <a:rPr lang="en-US" altLang="ja-JP" sz="2400" smtClean="0"/>
              <a:t>VB6.0</a:t>
            </a:r>
            <a:r>
              <a:rPr lang="ja-JP" altLang="en-US" sz="2400" smtClean="0"/>
              <a:t>のサポート</a:t>
            </a:r>
            <a:r>
              <a:rPr lang="en-US" altLang="ja-JP" sz="2400" smtClean="0"/>
              <a:t>OS</a:t>
            </a:r>
            <a:r>
              <a:rPr lang="ja-JP" altLang="en-US" sz="2400" smtClean="0"/>
              <a:t>を知っていますか</a:t>
            </a:r>
            <a:r>
              <a:rPr lang="en-US" altLang="ja-JP" sz="2400" smtClean="0"/>
              <a:t>?</a:t>
            </a:r>
            <a:endParaRPr lang="en-US" altLang="ja-JP" smtClean="0"/>
          </a:p>
          <a:p>
            <a:pPr eaLnBrk="1" hangingPunct="1"/>
            <a:r>
              <a:rPr lang="en-US" altLang="ja-JP" smtClean="0"/>
              <a:t>A11</a:t>
            </a:r>
          </a:p>
          <a:p>
            <a:pPr lvl="1" eaLnBrk="1" hangingPunct="1"/>
            <a:r>
              <a:rPr lang="en-US" altLang="ja-JP" smtClean="0"/>
              <a:t>Windows 95</a:t>
            </a:r>
            <a:r>
              <a:rPr lang="ja-JP" altLang="en-US" smtClean="0"/>
              <a:t>、</a:t>
            </a:r>
            <a:r>
              <a:rPr lang="en-US" altLang="ja-JP" smtClean="0"/>
              <a:t>Windows 98</a:t>
            </a:r>
            <a:r>
              <a:rPr lang="ja-JP" altLang="en-US" smtClean="0"/>
              <a:t>、</a:t>
            </a:r>
            <a:r>
              <a:rPr lang="en-US" altLang="ja-JP" sz="2400" smtClean="0"/>
              <a:t>Windows Me</a:t>
            </a:r>
          </a:p>
          <a:p>
            <a:pPr lvl="1" eaLnBrk="1" hangingPunct="1"/>
            <a:r>
              <a:rPr lang="en-US" altLang="ja-JP" sz="2400" smtClean="0"/>
              <a:t>Windows NT 4.0</a:t>
            </a:r>
            <a:r>
              <a:rPr lang="ja-JP" altLang="en-US" sz="2400" smtClean="0"/>
              <a:t> ファミリー</a:t>
            </a:r>
            <a:endParaRPr lang="en-US" altLang="ja-JP" sz="2400" smtClean="0"/>
          </a:p>
          <a:p>
            <a:pPr lvl="1" eaLnBrk="1" hangingPunct="1"/>
            <a:r>
              <a:rPr lang="en-US" altLang="ja-JP" sz="2400" smtClean="0"/>
              <a:t>Windows NT 2000</a:t>
            </a:r>
            <a:r>
              <a:rPr lang="ja-JP" altLang="en-US" sz="2400" smtClean="0"/>
              <a:t> ファミリー</a:t>
            </a:r>
            <a:endParaRPr lang="en-US" altLang="ja-JP" sz="2400" smtClean="0"/>
          </a:p>
          <a:p>
            <a:pPr lvl="1" eaLnBrk="1" hangingPunct="1"/>
            <a:r>
              <a:rPr lang="en-US" altLang="ja-JP" sz="2400" smtClean="0"/>
              <a:t>Windows XP </a:t>
            </a:r>
            <a:r>
              <a:rPr lang="ja-JP" altLang="en-US" sz="2400" smtClean="0"/>
              <a:t>ファミリー</a:t>
            </a:r>
            <a:endParaRPr lang="en-US" altLang="ja-JP" sz="2400" smtClean="0"/>
          </a:p>
          <a:p>
            <a:pPr lvl="1" eaLnBrk="1" hangingPunct="1"/>
            <a:r>
              <a:rPr lang="en-US" altLang="ja-JP" sz="2400" smtClean="0"/>
              <a:t>Windows Vista</a:t>
            </a:r>
            <a:r>
              <a:rPr lang="ja-JP" altLang="en-US" sz="2400" smtClean="0"/>
              <a:t> ファミリー</a:t>
            </a:r>
            <a:endParaRPr lang="en-US" altLang="ja-JP" sz="2400" smtClean="0"/>
          </a:p>
          <a:p>
            <a:pPr lvl="1" eaLnBrk="1" hangingPunct="1"/>
            <a:r>
              <a:rPr lang="en-US" altLang="ja-JP" sz="2400" smtClean="0"/>
              <a:t>Windows Server 2003</a:t>
            </a:r>
            <a:r>
              <a:rPr lang="ja-JP" altLang="en-US" sz="2400" smtClean="0"/>
              <a:t> ファミリー</a:t>
            </a:r>
            <a:endParaRPr lang="en-US" altLang="ja-JP" sz="2400" smtClean="0"/>
          </a:p>
          <a:p>
            <a:pPr lvl="1" eaLnBrk="1" hangingPunct="1"/>
            <a:r>
              <a:rPr lang="en-US" altLang="ja-JP" sz="2400" smtClean="0"/>
              <a:t>Windows Server 2008</a:t>
            </a:r>
            <a:r>
              <a:rPr lang="ja-JP" altLang="en-US" sz="2400" smtClean="0"/>
              <a:t> ファミリー</a:t>
            </a:r>
            <a:endParaRPr lang="en-US" altLang="ja-JP" sz="24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linds(horizontal)">
                                      <p:cBhvr>
                                        <p:cTn id="13" dur="500"/>
                                        <p:tgtEl>
                                          <p:spTgt spid="3">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linds(horizontal)">
                                      <p:cBhvr>
                                        <p:cTn id="16" dur="500"/>
                                        <p:tgtEl>
                                          <p:spTgt spid="3">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linds(horizontal)">
                                      <p:cBhvr>
                                        <p:cTn id="19" dur="500"/>
                                        <p:tgtEl>
                                          <p:spTgt spid="3">
                                            <p:txEl>
                                              <p:pRg st="6" end="6"/>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linds(horizontal)">
                                      <p:cBhvr>
                                        <p:cTn id="22" dur="500"/>
                                        <p:tgtEl>
                                          <p:spTgt spid="3">
                                            <p:txEl>
                                              <p:pRg st="7" end="7"/>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blinds(horizontal)">
                                      <p:cBhvr>
                                        <p:cTn id="25" dur="500"/>
                                        <p:tgtEl>
                                          <p:spTgt spid="3">
                                            <p:txEl>
                                              <p:pRg st="8" end="8"/>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blinds(horizontal)">
                                      <p:cBhvr>
                                        <p:cTn id="2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defRPr/>
            </a:pPr>
            <a:r>
              <a:rPr lang="en-US" altLang="ja-JP" dirty="0" smtClean="0"/>
              <a:t>Q12</a:t>
            </a:r>
          </a:p>
          <a:p>
            <a:pPr lvl="1" eaLnBrk="1" hangingPunct="1">
              <a:defRPr/>
            </a:pPr>
            <a:r>
              <a:rPr lang="en-US" altLang="ja-JP" dirty="0" smtClean="0"/>
              <a:t>VB6.0</a:t>
            </a:r>
            <a:r>
              <a:rPr lang="ja-JP" altLang="en-US" dirty="0" smtClean="0"/>
              <a:t>のサポート期間を知っていますか</a:t>
            </a:r>
            <a:r>
              <a:rPr lang="en-US" altLang="ja-JP" dirty="0" smtClean="0"/>
              <a:t>?</a:t>
            </a:r>
          </a:p>
          <a:p>
            <a:pPr eaLnBrk="1" hangingPunct="1">
              <a:defRPr/>
            </a:pPr>
            <a:r>
              <a:rPr lang="en-US" altLang="ja-JP" dirty="0" smtClean="0"/>
              <a:t>A12</a:t>
            </a:r>
          </a:p>
          <a:p>
            <a:pPr lvl="1" eaLnBrk="1" hangingPunct="1">
              <a:defRPr/>
            </a:pPr>
            <a:r>
              <a:rPr lang="en-US" altLang="ja-JP" dirty="0" smtClean="0"/>
              <a:t>Visual Basic 6.0 </a:t>
            </a:r>
            <a:r>
              <a:rPr lang="ja-JP" altLang="en-US" dirty="0" smtClean="0"/>
              <a:t>のメインストリーム サポート</a:t>
            </a:r>
            <a:r>
              <a:rPr lang="ja-JP" altLang="en-US" baseline="30000" dirty="0" smtClean="0"/>
              <a:t>*</a:t>
            </a:r>
            <a:r>
              <a:rPr lang="en-US" altLang="ja-JP" baseline="30000" dirty="0" smtClean="0"/>
              <a:t>1</a:t>
            </a:r>
            <a:r>
              <a:rPr lang="ja-JP" altLang="en-US" dirty="0" smtClean="0"/>
              <a:t>は、</a:t>
            </a:r>
            <a:r>
              <a:rPr lang="en-US" altLang="ja-JP" dirty="0" smtClean="0"/>
              <a:t>2005 </a:t>
            </a:r>
            <a:r>
              <a:rPr lang="ja-JP" altLang="en-US" dirty="0" smtClean="0"/>
              <a:t>年 </a:t>
            </a:r>
            <a:r>
              <a:rPr lang="en-US" altLang="ja-JP" dirty="0" smtClean="0"/>
              <a:t>3 </a:t>
            </a:r>
            <a:r>
              <a:rPr lang="ja-JP" altLang="en-US" dirty="0" smtClean="0"/>
              <a:t>月 </a:t>
            </a:r>
            <a:r>
              <a:rPr lang="en-US" altLang="ja-JP" dirty="0" smtClean="0"/>
              <a:t>31 </a:t>
            </a:r>
            <a:r>
              <a:rPr lang="ja-JP" altLang="en-US" dirty="0" smtClean="0"/>
              <a:t>日に終了になります。今後は、延長サポート期間として </a:t>
            </a:r>
            <a:r>
              <a:rPr lang="en-US" altLang="ja-JP" u="sng" dirty="0" smtClean="0">
                <a:solidFill>
                  <a:srgbClr val="FF0000"/>
                </a:solidFill>
              </a:rPr>
              <a:t>2008 </a:t>
            </a:r>
            <a:r>
              <a:rPr lang="ja-JP" altLang="en-US" u="sng" dirty="0" smtClean="0">
                <a:solidFill>
                  <a:srgbClr val="FF0000"/>
                </a:solidFill>
              </a:rPr>
              <a:t>年 </a:t>
            </a:r>
            <a:r>
              <a:rPr lang="en-US" altLang="ja-JP" u="sng" dirty="0" smtClean="0">
                <a:solidFill>
                  <a:srgbClr val="FF0000"/>
                </a:solidFill>
              </a:rPr>
              <a:t>4 </a:t>
            </a:r>
            <a:r>
              <a:rPr lang="ja-JP" altLang="en-US" u="sng" dirty="0" smtClean="0">
                <a:solidFill>
                  <a:srgbClr val="FF0000"/>
                </a:solidFill>
              </a:rPr>
              <a:t>月 </a:t>
            </a:r>
            <a:r>
              <a:rPr lang="en-US" altLang="ja-JP" u="sng" dirty="0" smtClean="0">
                <a:solidFill>
                  <a:srgbClr val="FF0000"/>
                </a:solidFill>
              </a:rPr>
              <a:t>8 </a:t>
            </a:r>
            <a:r>
              <a:rPr lang="ja-JP" altLang="en-US" u="sng" dirty="0" smtClean="0">
                <a:solidFill>
                  <a:srgbClr val="FF0000"/>
                </a:solidFill>
              </a:rPr>
              <a:t>日まで</a:t>
            </a:r>
            <a:r>
              <a:rPr lang="ja-JP" altLang="en-US" dirty="0" smtClean="0"/>
              <a:t>延長サポートを提供いたします。</a:t>
            </a:r>
          </a:p>
          <a:p>
            <a:pPr eaLnBrk="1" hangingPunct="1">
              <a:buFontTx/>
              <a:buNone/>
              <a:defRPr/>
            </a:pPr>
            <a:endParaRPr lang="en-US" altLang="ja-JP" sz="1050" dirty="0" smtClean="0"/>
          </a:p>
          <a:p>
            <a:pPr eaLnBrk="1" hangingPunct="1">
              <a:buFontTx/>
              <a:buNone/>
              <a:defRPr/>
            </a:pPr>
            <a:r>
              <a:rPr lang="ja-JP" altLang="en-US" sz="1050" dirty="0" smtClean="0"/>
              <a:t>（出典：</a:t>
            </a:r>
            <a:r>
              <a:rPr lang="en-US" altLang="ja-JP" sz="1050" dirty="0" smtClean="0"/>
              <a:t>Visual Basic 6.0 </a:t>
            </a:r>
            <a:r>
              <a:rPr lang="ja-JP" altLang="en-US" sz="1050" dirty="0" smtClean="0"/>
              <a:t>ファミリ製品のライフ サイクル ガイドライン </a:t>
            </a:r>
            <a:r>
              <a:rPr lang="en-US" altLang="ja-JP" sz="1050" dirty="0" smtClean="0"/>
              <a:t>http://www.microsoft.com/japan/msdn/vbasic/support/vb6.aspx</a:t>
            </a:r>
            <a:r>
              <a:rPr lang="ja-JP" altLang="en-US" sz="1050" dirty="0" smtClean="0"/>
              <a:t>）</a:t>
            </a:r>
            <a:endParaRPr lang="en-US" altLang="ja-JP" sz="1050" dirty="0" smtClean="0"/>
          </a:p>
          <a:p>
            <a:pPr marL="1588" indent="0" eaLnBrk="1" hangingPunct="1">
              <a:buFontTx/>
              <a:buNone/>
              <a:defRPr/>
            </a:pPr>
            <a:r>
              <a:rPr lang="ja-JP" altLang="en-US" sz="1200" dirty="0" smtClean="0"/>
              <a:t>*</a:t>
            </a:r>
            <a:r>
              <a:rPr lang="en-US" altLang="ja-JP" sz="1200" dirty="0" smtClean="0"/>
              <a:t>1:Visual Basic 6.0 </a:t>
            </a:r>
            <a:r>
              <a:rPr lang="ja-JP" altLang="en-US" sz="1200" dirty="0" smtClean="0"/>
              <a:t>では、プレミア サポート、電話とオンラインによる無償のプロフェッショナル インシデント サービス、電話とオンラインによる有償のプロフェッショナル インシデント サービス、無償の重要な更新、および無償のオンライン セルフ サポート ツールなどを利用できます。</a:t>
            </a:r>
          </a:p>
          <a:p>
            <a:pPr marL="1588" indent="0" eaLnBrk="1" hangingPunct="1">
              <a:buFontTx/>
              <a:buNone/>
              <a:defRPr/>
            </a:pPr>
            <a:r>
              <a:rPr lang="ja-JP" altLang="en-US" sz="1200" dirty="0" smtClean="0"/>
              <a:t>メインストリーム フェーズは、製品発売日より</a:t>
            </a:r>
            <a:r>
              <a:rPr lang="en-US" altLang="ja-JP" sz="1200" dirty="0" smtClean="0"/>
              <a:t>6 </a:t>
            </a:r>
            <a:r>
              <a:rPr lang="ja-JP" altLang="en-US" sz="1200" dirty="0" smtClean="0"/>
              <a:t>年間です。</a:t>
            </a:r>
            <a:r>
              <a:rPr lang="en-US" altLang="ja-JP" sz="1200" dirty="0" smtClean="0"/>
              <a:t>Visual Basic 6.0 </a:t>
            </a:r>
            <a:r>
              <a:rPr lang="ja-JP" altLang="en-US" sz="1200" dirty="0" smtClean="0"/>
              <a:t>の</a:t>
            </a:r>
            <a:r>
              <a:rPr lang="ja-JP" altLang="en-US" sz="1200" dirty="0" smtClean="0">
                <a:solidFill>
                  <a:srgbClr val="FF0000"/>
                </a:solidFill>
              </a:rPr>
              <a:t>メインストリーム サポートは </a:t>
            </a:r>
            <a:r>
              <a:rPr lang="en-US" altLang="ja-JP" sz="1200" b="1" dirty="0" smtClean="0">
                <a:solidFill>
                  <a:srgbClr val="FF0000"/>
                </a:solidFill>
              </a:rPr>
              <a:t>2005 </a:t>
            </a:r>
            <a:r>
              <a:rPr lang="ja-JP" altLang="en-US" sz="1200" b="1" dirty="0" smtClean="0">
                <a:solidFill>
                  <a:srgbClr val="FF0000"/>
                </a:solidFill>
              </a:rPr>
              <a:t>年 </a:t>
            </a:r>
            <a:r>
              <a:rPr lang="en-US" altLang="ja-JP" sz="1200" b="1" dirty="0" smtClean="0">
                <a:solidFill>
                  <a:srgbClr val="FF0000"/>
                </a:solidFill>
              </a:rPr>
              <a:t>3 </a:t>
            </a:r>
            <a:r>
              <a:rPr lang="ja-JP" altLang="en-US" sz="1200" b="1" dirty="0" smtClean="0">
                <a:solidFill>
                  <a:srgbClr val="FF0000"/>
                </a:solidFill>
              </a:rPr>
              <a:t>月 </a:t>
            </a:r>
            <a:r>
              <a:rPr lang="en-US" altLang="ja-JP" sz="1200" b="1" dirty="0" smtClean="0">
                <a:solidFill>
                  <a:srgbClr val="FF0000"/>
                </a:solidFill>
              </a:rPr>
              <a:t>31 </a:t>
            </a:r>
            <a:r>
              <a:rPr lang="ja-JP" altLang="en-US" sz="1200" b="1" dirty="0" smtClean="0">
                <a:solidFill>
                  <a:srgbClr val="FF0000"/>
                </a:solidFill>
              </a:rPr>
              <a:t>日に終了</a:t>
            </a:r>
            <a:r>
              <a:rPr lang="ja-JP" altLang="en-US" sz="1200" dirty="0" smtClean="0"/>
              <a:t>します。 </a:t>
            </a:r>
          </a:p>
          <a:p>
            <a:pPr eaLnBrk="1" hangingPunct="1">
              <a:buFontTx/>
              <a:buNone/>
              <a:defRPr/>
            </a:pPr>
            <a:endParaRPr lang="ja-JP" altLang="en-US" sz="2000" dirty="0" smtClean="0"/>
          </a:p>
          <a:p>
            <a:pPr eaLnBrk="1" hangingPunct="1">
              <a:defRPr/>
            </a:pPr>
            <a:endParaRPr lang="ja-JP" altLang="en-US" dirty="0"/>
          </a:p>
        </p:txBody>
      </p:sp>
      <p:sp useBgFill="1">
        <p:nvSpPr>
          <p:cNvPr id="5" name="正方形/長方形 4"/>
          <p:cNvSpPr/>
          <p:nvPr/>
        </p:nvSpPr>
        <p:spPr>
          <a:xfrm>
            <a:off x="4929188" y="3643313"/>
            <a:ext cx="3571875" cy="4286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3"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linds(horizontal)">
                                      <p:cBhvr>
                                        <p:cTn id="15" dur="500"/>
                                        <p:tgtEl>
                                          <p:spTgt spid="3">
                                            <p:txEl>
                                              <p:pRg st="5" end="5"/>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2000"/>
                                        <p:tgtEl>
                                          <p:spTgt spid="5"/>
                                        </p:tgtEl>
                                      </p:cBhvr>
                                    </p:animEffect>
                                    <p:set>
                                      <p:cBhvr>
                                        <p:cTn id="20" dur="1" fill="hold">
                                          <p:stCondLst>
                                            <p:cond delay="1999"/>
                                          </p:stCondLst>
                                        </p:cTn>
                                        <p:tgtEl>
                                          <p:spTgt spid="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3" name="コンテンツ プレースホルダ 2"/>
          <p:cNvSpPr>
            <a:spLocks noGrp="1"/>
          </p:cNvSpPr>
          <p:nvPr>
            <p:ph idx="1"/>
          </p:nvPr>
        </p:nvSpPr>
        <p:spPr/>
        <p:txBody>
          <a:bodyPr/>
          <a:lstStyle/>
          <a:p>
            <a:pPr eaLnBrk="1" hangingPunct="1"/>
            <a:r>
              <a:rPr lang="en-US" altLang="ja-JP" smtClean="0"/>
              <a:t>Q13</a:t>
            </a:r>
          </a:p>
          <a:p>
            <a:pPr lvl="1" eaLnBrk="1" hangingPunct="1"/>
            <a:r>
              <a:rPr lang="en-US" altLang="ja-JP" smtClean="0"/>
              <a:t>Windows Vista </a:t>
            </a:r>
            <a:r>
              <a:rPr lang="ja-JP" altLang="en-US" smtClean="0"/>
              <a:t>に同梱される </a:t>
            </a:r>
            <a:r>
              <a:rPr lang="en-US" altLang="ja-JP" smtClean="0"/>
              <a:t>Visual Basic 6.0 </a:t>
            </a:r>
            <a:r>
              <a:rPr lang="ja-JP" altLang="en-US" smtClean="0"/>
              <a:t>ランタイム ファイルを知っていますか</a:t>
            </a:r>
            <a:r>
              <a:rPr lang="en-US" altLang="ja-JP" smtClean="0"/>
              <a:t>?</a:t>
            </a:r>
          </a:p>
          <a:p>
            <a:pPr eaLnBrk="1" hangingPunct="1"/>
            <a:r>
              <a:rPr lang="en-US" altLang="ja-JP" smtClean="0"/>
              <a:t>A13</a:t>
            </a:r>
          </a:p>
          <a:p>
            <a:pPr lvl="1" eaLnBrk="1" hangingPunct="1"/>
            <a:r>
              <a:rPr lang="en-US" altLang="ja-JP" smtClean="0"/>
              <a:t>94</a:t>
            </a:r>
            <a:r>
              <a:rPr lang="ja-JP" altLang="en-US" smtClean="0"/>
              <a:t>ファイル</a:t>
            </a:r>
          </a:p>
        </p:txBody>
      </p:sp>
      <p:sp>
        <p:nvSpPr>
          <p:cNvPr id="4" name="正方形/長方形 3"/>
          <p:cNvSpPr>
            <a:spLocks noChangeArrowheads="1"/>
          </p:cNvSpPr>
          <p:nvPr/>
        </p:nvSpPr>
        <p:spPr bwMode="auto">
          <a:xfrm>
            <a:off x="428625" y="3643313"/>
            <a:ext cx="8143875" cy="1938337"/>
          </a:xfrm>
          <a:prstGeom prst="rect">
            <a:avLst/>
          </a:prstGeom>
          <a:noFill/>
          <a:ln w="9525">
            <a:noFill/>
            <a:miter lim="800000"/>
            <a:headEnd/>
            <a:tailEnd/>
          </a:ln>
        </p:spPr>
        <p:txBody>
          <a:bodyPr>
            <a:spAutoFit/>
          </a:bodyPr>
          <a:lstStyle/>
          <a:p>
            <a:r>
              <a:rPr lang="en-US" altLang="ja-JP" sz="1200"/>
              <a:t>atl.dll</a:t>
            </a:r>
            <a:r>
              <a:rPr lang="ja-JP" altLang="en-US" sz="1200"/>
              <a:t> </a:t>
            </a:r>
            <a:r>
              <a:rPr lang="en-US" altLang="ja-JP" sz="1200"/>
              <a:t>,asycfilt.dll</a:t>
            </a:r>
            <a:r>
              <a:rPr lang="ja-JP" altLang="en-US" sz="1200"/>
              <a:t> </a:t>
            </a:r>
            <a:r>
              <a:rPr lang="en-US" altLang="ja-JP" sz="1200"/>
              <a:t>,comcat.dll</a:t>
            </a:r>
            <a:r>
              <a:rPr lang="ja-JP" altLang="en-US" sz="1200"/>
              <a:t> </a:t>
            </a:r>
            <a:r>
              <a:rPr lang="en-US" altLang="ja-JP" sz="1200"/>
              <a:t>,compobj.dll</a:t>
            </a:r>
            <a:r>
              <a:rPr lang="ja-JP" altLang="en-US" sz="1200"/>
              <a:t> </a:t>
            </a:r>
            <a:r>
              <a:rPr lang="en-US" altLang="ja-JP" sz="1200"/>
              <a:t>,dbnmpntw.dll ,dcomcnfg.exe ,dllhost.exe ,ds16gt.dll ,ds32gt.dll ,expsrv.dll ,hh.exe ,Hhctrl.ocx ,imagehlp.dll ,iprop.dll ,itircl.dll ,itss.dll ,mfc40.dll ,mfc42.dll ,mfc42enu.dll ,msadce.dll ,msadcer.dll ,msadcf.dll ,msadcfr.dll ,msadco.dll ,msadcor.dll ,msadcs.dll ,msadds.dll ,msaddsr.dll ,msader15.dll ,msado15.dll ,msador15.dll ,msadrh15.dll ,mscpxl32.dll ,msdadc.dll ,msdaenum.dll ,msdaer.dll ,msdaora.dll ,msdaosp.dll ,msdaprst.dll ,msdaps.dll ,msdasc.dll ,msdasql.dll ,msdasqlr.dll ,msdatsrc.tlb ,msdatt.dll ,msdfmap.dll ,msdfmap.ini ,msjtes40.dll ,msorcl32.dll ,msvbvm60.dll ,msvcirt.dll ,msvcrt.dll ,msvcrt40.dll ,mtxdm.dll ,mtxoci.dll ,odbc16gt.dll ,odbc32.dll ,odbc32gt.dll ,odbcad32.exe ,odbccp32.cpl ,odbccp32.dll ,odbccr32.dll ,odbccu32.dll ,odbcint.dll ,Odbcji32.dll ,Odbcjt32.dll ,odbctrac.dll ,oddbse32.dll ,Odexl32.dll ,Odfox32.dll ,Odpdx32.dll ,odtext32.dll ,ole2.dll ,ole32.dll ,oleaut32.dll ,Oledb32.dll, Oledb32r.dll ,Oledlg.dll ,Olepro32.dll ,Olethk32.dll ,regsvr32.exe ,Rpcns4.dll ,rpcrt4.dll ,Scrrun.dll ,Secur32.dll ,simpdata.tlb ,sqloledb.dll ,Sqlsrv32.dll ,Stdole2.tlb ,Stdole32.tlb ,storage.dll ,Triedit.dll ,Vbajet32.dll ,vfpodbc.dll</a:t>
            </a:r>
            <a:endParaRPr lang="ja-JP" altLang="en-US" sz="1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pPr eaLnBrk="1" hangingPunct="1"/>
            <a:r>
              <a:rPr lang="ja-JP" altLang="en-US" smtClean="0"/>
              <a:t>待ったなし。</a:t>
            </a:r>
            <a:r>
              <a:rPr lang="en-US" altLang="ja-JP" smtClean="0"/>
              <a:t>VB 6.0</a:t>
            </a:r>
            <a:r>
              <a:rPr lang="ja-JP" altLang="en-US" smtClean="0"/>
              <a:t>から</a:t>
            </a:r>
            <a:r>
              <a:rPr lang="en-US" altLang="ja-JP" smtClean="0"/>
              <a:t>VB2005</a:t>
            </a:r>
            <a:r>
              <a:rPr lang="ja-JP" altLang="en-US" smtClean="0"/>
              <a:t>への移行ノウハウ。</a:t>
            </a:r>
          </a:p>
        </p:txBody>
      </p:sp>
      <p:sp>
        <p:nvSpPr>
          <p:cNvPr id="10243" name="コンテンツ プレースホルダ 2"/>
          <p:cNvSpPr>
            <a:spLocks noGrp="1"/>
          </p:cNvSpPr>
          <p:nvPr>
            <p:ph idx="1"/>
          </p:nvPr>
        </p:nvSpPr>
        <p:spPr/>
        <p:txBody>
          <a:bodyPr/>
          <a:lstStyle/>
          <a:p>
            <a:pPr eaLnBrk="1" hangingPunct="1"/>
            <a:r>
              <a:rPr lang="en-US" altLang="ja-JP" smtClean="0"/>
              <a:t>Q14</a:t>
            </a:r>
          </a:p>
          <a:p>
            <a:pPr lvl="1" eaLnBrk="1" hangingPunct="1"/>
            <a:r>
              <a:rPr lang="en-US" altLang="ja-JP" smtClean="0"/>
              <a:t>Visual Basic 6.0 </a:t>
            </a:r>
            <a:r>
              <a:rPr lang="ja-JP" altLang="en-US" smtClean="0"/>
              <a:t>ライブラリが持っている</a:t>
            </a:r>
            <a:r>
              <a:rPr lang="en-US" altLang="ja-JP" smtClean="0"/>
              <a:t>Class</a:t>
            </a:r>
            <a:r>
              <a:rPr lang="ja-JP" altLang="en-US" smtClean="0"/>
              <a:t>、</a:t>
            </a:r>
            <a:r>
              <a:rPr lang="en-US" altLang="ja-JP" smtClean="0"/>
              <a:t>Enum</a:t>
            </a:r>
            <a:r>
              <a:rPr lang="ja-JP" altLang="en-US" smtClean="0"/>
              <a:t>、</a:t>
            </a:r>
            <a:r>
              <a:rPr lang="en-US" altLang="ja-JP" smtClean="0"/>
              <a:t>Module</a:t>
            </a:r>
            <a:r>
              <a:rPr lang="ja-JP" altLang="en-US" smtClean="0"/>
              <a:t>、</a:t>
            </a:r>
            <a:r>
              <a:rPr lang="en-US" altLang="ja-JP" smtClean="0"/>
              <a:t>Type</a:t>
            </a:r>
            <a:r>
              <a:rPr lang="ja-JP" altLang="en-US" smtClean="0"/>
              <a:t>の総数を知っていますか</a:t>
            </a:r>
            <a:r>
              <a:rPr lang="en-US" altLang="ja-JP"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0">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スライドマスタT17</Template>
  <TotalTime>468</TotalTime>
  <Words>2684</Words>
  <Application>Microsoft Office PowerPoint</Application>
  <PresentationFormat>画面に合わせる (4:3)</PresentationFormat>
  <Paragraphs>570</Paragraphs>
  <Slides>43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43</vt:i4>
      </vt:variant>
    </vt:vector>
  </HeadingPairs>
  <TitlesOfParts>
    <vt:vector size="47" baseType="lpstr">
      <vt:lpstr>Arial</vt:lpstr>
      <vt:lpstr>ＭＳ Ｐゴシック</vt:lpstr>
      <vt:lpstr>Calibri</vt:lpstr>
      <vt:lpstr>スライドマスタT10</vt:lpstr>
      <vt:lpstr>わんくま同盟 東京勉強会 #17 「待ったなし。VB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lpstr>待ったなし。VB 6.0からVB2005への移行ノウハウ。</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Toshihiro</dc:creator>
  <cp:lastModifiedBy>user</cp:lastModifiedBy>
  <cp:revision>59</cp:revision>
  <dcterms:created xsi:type="dcterms:W3CDTF">2008-02-11T03:51:45Z</dcterms:created>
  <dcterms:modified xsi:type="dcterms:W3CDTF">2008-09-07T00:45:21Z</dcterms:modified>
</cp:coreProperties>
</file>