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sldIdLst>
    <p:sldId id="265" r:id="rId2"/>
    <p:sldId id="266" r:id="rId3"/>
    <p:sldId id="283" r:id="rId4"/>
    <p:sldId id="267" r:id="rId5"/>
    <p:sldId id="274" r:id="rId6"/>
    <p:sldId id="268" r:id="rId7"/>
    <p:sldId id="269" r:id="rId8"/>
    <p:sldId id="270" r:id="rId9"/>
    <p:sldId id="271" r:id="rId10"/>
    <p:sldId id="272" r:id="rId11"/>
    <p:sldId id="273" r:id="rId12"/>
    <p:sldId id="275" r:id="rId13"/>
    <p:sldId id="276" r:id="rId14"/>
    <p:sldId id="280" r:id="rId15"/>
    <p:sldId id="277" r:id="rId16"/>
    <p:sldId id="278" r:id="rId17"/>
    <p:sldId id="279" r:id="rId18"/>
    <p:sldId id="281" r:id="rId19"/>
    <p:sldId id="282" r:id="rId20"/>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1104" y="-5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2008/2/11</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大阪勉強会 </a:t>
            </a:r>
            <a:r>
              <a:rPr kumimoji="0" lang="en-US" altLang="ja-JP" sz="2300" dirty="0" smtClean="0">
                <a:solidFill>
                  <a:schemeClr val="tx2"/>
                </a:solidFill>
                <a:ea typeface="ＭＳ Ｐゴシック" pitchFamily="50" charset="-128"/>
              </a:rPr>
              <a:t>#16</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a:buNone/>
            </a:pPr>
            <a:r>
              <a:rPr lang="en-US" sz="6000" dirty="0" smtClean="0">
                <a:latin typeface="メイリオ" pitchFamily="50" charset="-128"/>
                <a:ea typeface="メイリオ" pitchFamily="50" charset="-128"/>
                <a:cs typeface="Arial Unicode MS" pitchFamily="50" charset="-128"/>
              </a:rPr>
              <a:t>How To WPF</a:t>
            </a:r>
          </a:p>
          <a:p>
            <a:pPr algn="ctr">
              <a:buNone/>
            </a:pPr>
            <a:r>
              <a:rPr lang="ja-JP" altLang="en-US" sz="6000" dirty="0" smtClean="0">
                <a:latin typeface="メイリオ" pitchFamily="50" charset="-128"/>
                <a:ea typeface="メイリオ" pitchFamily="50" charset="-128"/>
                <a:cs typeface="Arial Unicode MS" pitchFamily="50" charset="-128"/>
              </a:rPr>
              <a:t>アプリケーション </a:t>
            </a:r>
            <a:r>
              <a:rPr lang="en-US" sz="6000" dirty="0" smtClean="0">
                <a:latin typeface="メイリオ" pitchFamily="50" charset="-128"/>
                <a:ea typeface="メイリオ" pitchFamily="50" charset="-128"/>
                <a:cs typeface="Arial Unicode MS" pitchFamily="50" charset="-128"/>
              </a:rPr>
              <a:t>Part2</a:t>
            </a:r>
          </a:p>
          <a:p>
            <a:pPr algn="ctr">
              <a:buNone/>
            </a:pPr>
            <a:r>
              <a:rPr lang="en-US" altLang="ja-JP" sz="6000" dirty="0" smtClean="0">
                <a:latin typeface="メイリオ" pitchFamily="50" charset="-128"/>
                <a:ea typeface="メイリオ" pitchFamily="50" charset="-128"/>
                <a:cs typeface="Arial Unicode MS" pitchFamily="50" charset="-128"/>
              </a:rPr>
              <a:t>By</a:t>
            </a:r>
            <a:r>
              <a:rPr lang="ja-JP" altLang="en-US" sz="6000" dirty="0" smtClean="0">
                <a:latin typeface="メイリオ" pitchFamily="50" charset="-128"/>
                <a:ea typeface="メイリオ" pitchFamily="50" charset="-128"/>
                <a:cs typeface="Arial Unicode MS" pitchFamily="50" charset="-128"/>
              </a:rPr>
              <a:t> 中博俊</a:t>
            </a:r>
            <a:endParaRPr lang="ja-JP" altLang="ja-JP" sz="6000" dirty="0" smtClean="0">
              <a:latin typeface="メイリオ" pitchFamily="50" charset="-128"/>
              <a:ea typeface="メイリオ" pitchFamily="50" charset="-128"/>
              <a:cs typeface="Arial Unicode MS"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コンバータ</a:t>
            </a:r>
            <a:endParaRPr kumimoji="1" lang="ja-JP" altLang="en-US" dirty="0"/>
          </a:p>
        </p:txBody>
      </p:sp>
      <p:sp>
        <p:nvSpPr>
          <p:cNvPr id="4" name="角丸四角形 3"/>
          <p:cNvSpPr/>
          <p:nvPr/>
        </p:nvSpPr>
        <p:spPr>
          <a:xfrm>
            <a:off x="642909" y="1214422"/>
            <a:ext cx="2195095" cy="4786346"/>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t"/>
          <a:lstStyle/>
          <a:p>
            <a:pPr algn="ctr"/>
            <a:r>
              <a:rPr kumimoji="1" lang="en-US" altLang="ja-JP" dirty="0" smtClean="0"/>
              <a:t>WPF</a:t>
            </a:r>
            <a:r>
              <a:rPr kumimoji="1" lang="ja-JP" altLang="en-US" dirty="0" smtClean="0"/>
              <a:t>エンジン</a:t>
            </a:r>
            <a:endParaRPr kumimoji="1" lang="ja-JP" altLang="en-US" dirty="0"/>
          </a:p>
        </p:txBody>
      </p:sp>
      <p:sp>
        <p:nvSpPr>
          <p:cNvPr id="5" name="角丸四角形 4"/>
          <p:cNvSpPr/>
          <p:nvPr/>
        </p:nvSpPr>
        <p:spPr>
          <a:xfrm>
            <a:off x="6357950" y="1214422"/>
            <a:ext cx="2071702" cy="4786346"/>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t"/>
          <a:lstStyle/>
          <a:p>
            <a:pPr algn="ctr"/>
            <a:r>
              <a:rPr lang="ja-JP" altLang="en-US" dirty="0" smtClean="0"/>
              <a:t>ドキュメントクラス</a:t>
            </a:r>
            <a:endParaRPr kumimoji="1" lang="ja-JP" altLang="en-US" dirty="0"/>
          </a:p>
        </p:txBody>
      </p:sp>
      <p:sp>
        <p:nvSpPr>
          <p:cNvPr id="6" name="正方形/長方形 5"/>
          <p:cNvSpPr/>
          <p:nvPr/>
        </p:nvSpPr>
        <p:spPr>
          <a:xfrm>
            <a:off x="785786" y="2143116"/>
            <a:ext cx="1857388" cy="78581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smtClean="0"/>
              <a:t>テキストボックス</a:t>
            </a:r>
            <a:endParaRPr kumimoji="1" lang="ja-JP" altLang="en-US" dirty="0"/>
          </a:p>
        </p:txBody>
      </p:sp>
      <p:sp>
        <p:nvSpPr>
          <p:cNvPr id="7" name="正方形/長方形 6"/>
          <p:cNvSpPr/>
          <p:nvPr/>
        </p:nvSpPr>
        <p:spPr>
          <a:xfrm>
            <a:off x="6500826" y="2143116"/>
            <a:ext cx="1857388" cy="78581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smtClean="0"/>
              <a:t>検索結果</a:t>
            </a:r>
            <a:endParaRPr kumimoji="1" lang="ja-JP" altLang="en-US" dirty="0"/>
          </a:p>
        </p:txBody>
      </p:sp>
      <p:sp>
        <p:nvSpPr>
          <p:cNvPr id="8" name="左矢印 7"/>
          <p:cNvSpPr/>
          <p:nvPr/>
        </p:nvSpPr>
        <p:spPr>
          <a:xfrm>
            <a:off x="3071802" y="1928802"/>
            <a:ext cx="3000396" cy="1214446"/>
          </a:xfrm>
          <a:prstGeom prst="lef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kumimoji="1" lang="ja-JP" altLang="en-US"/>
          </a:p>
        </p:txBody>
      </p:sp>
      <p:sp>
        <p:nvSpPr>
          <p:cNvPr id="9" name="正方形/長方形 8"/>
          <p:cNvSpPr/>
          <p:nvPr/>
        </p:nvSpPr>
        <p:spPr>
          <a:xfrm>
            <a:off x="785786" y="4857760"/>
            <a:ext cx="1857388" cy="78581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smtClean="0"/>
              <a:t>テキストボックス</a:t>
            </a:r>
            <a:endParaRPr kumimoji="1" lang="ja-JP" altLang="en-US" dirty="0"/>
          </a:p>
        </p:txBody>
      </p:sp>
      <p:sp>
        <p:nvSpPr>
          <p:cNvPr id="10" name="正方形/長方形 9"/>
          <p:cNvSpPr/>
          <p:nvPr/>
        </p:nvSpPr>
        <p:spPr>
          <a:xfrm>
            <a:off x="6500826" y="4857760"/>
            <a:ext cx="1857388" cy="78581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smtClean="0"/>
              <a:t>検索結果</a:t>
            </a:r>
            <a:endParaRPr kumimoji="1" lang="ja-JP" altLang="en-US" dirty="0"/>
          </a:p>
        </p:txBody>
      </p:sp>
      <p:sp>
        <p:nvSpPr>
          <p:cNvPr id="11" name="左矢印 10"/>
          <p:cNvSpPr/>
          <p:nvPr/>
        </p:nvSpPr>
        <p:spPr>
          <a:xfrm>
            <a:off x="3071802" y="4643446"/>
            <a:ext cx="3000396" cy="1214446"/>
          </a:xfrm>
          <a:prstGeom prst="lef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kumimoji="1" lang="ja-JP" altLang="en-US"/>
          </a:p>
        </p:txBody>
      </p:sp>
      <p:sp>
        <p:nvSpPr>
          <p:cNvPr id="12" name="下矢印 11"/>
          <p:cNvSpPr/>
          <p:nvPr/>
        </p:nvSpPr>
        <p:spPr>
          <a:xfrm>
            <a:off x="4214810" y="3214686"/>
            <a:ext cx="642942" cy="1500198"/>
          </a:xfrm>
          <a:prstGeom prst="downArrow">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3" name="正方形/長方形 12"/>
          <p:cNvSpPr/>
          <p:nvPr/>
        </p:nvSpPr>
        <p:spPr>
          <a:xfrm>
            <a:off x="3786182" y="4857760"/>
            <a:ext cx="1857388" cy="78581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smtClean="0"/>
              <a:t>コンバータ</a:t>
            </a:r>
            <a:endParaRPr kumimoji="1" lang="ja-JP" altLang="en-US" dirty="0"/>
          </a:p>
        </p:txBody>
      </p:sp>
      <p:sp>
        <p:nvSpPr>
          <p:cNvPr id="14" name="円形吹き出し 13"/>
          <p:cNvSpPr/>
          <p:nvPr/>
        </p:nvSpPr>
        <p:spPr>
          <a:xfrm>
            <a:off x="4714876" y="3643314"/>
            <a:ext cx="2714644" cy="1000132"/>
          </a:xfrm>
          <a:prstGeom prst="wedgeEllipse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dirty="0" smtClean="0"/>
              <a:t>途中にコンバータを挟めます</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1"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trips(downLeft)">
                                      <p:cBhvr>
                                        <p:cTn id="7" dur="500"/>
                                        <p:tgtEl>
                                          <p:spTgt spid="1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strips(downLeft)">
                                      <p:cBhvr>
                                        <p:cTn id="15" dur="500"/>
                                        <p:tgtEl>
                                          <p:spTgt spid="9"/>
                                        </p:tgtEl>
                                      </p:cBhvr>
                                    </p:animEffect>
                                  </p:childTnLst>
                                </p:cTn>
                              </p:par>
                              <p:par>
                                <p:cTn id="16" presetID="18" presetClass="entr" presetSubtype="12"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strips(downLeft)">
                                      <p:cBhvr>
                                        <p:cTn id="18" dur="500"/>
                                        <p:tgtEl>
                                          <p:spTgt spid="11"/>
                                        </p:tgtEl>
                                      </p:cBhvr>
                                    </p:animEffect>
                                  </p:childTnLst>
                                </p:cTn>
                              </p:par>
                              <p:par>
                                <p:cTn id="19" presetID="18" presetClass="entr" presetSubtype="12"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strips(downLeft)">
                                      <p:cBhvr>
                                        <p:cTn id="21" dur="500"/>
                                        <p:tgtEl>
                                          <p:spTgt spid="13"/>
                                        </p:tgtEl>
                                      </p:cBhvr>
                                    </p:animEffect>
                                  </p:childTnLst>
                                </p:cTn>
                              </p:par>
                              <p:par>
                                <p:cTn id="22" presetID="18" presetClass="entr" presetSubtype="12"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trips(downLeft)">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1" animBg="1"/>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拍手の用意はいいですか？</a:t>
            </a:r>
            <a:endParaRPr kumimoji="1" lang="ja-JP" altLang="en-US" dirty="0"/>
          </a:p>
        </p:txBody>
      </p:sp>
      <p:sp>
        <p:nvSpPr>
          <p:cNvPr id="3" name="テキスト プレースホルダ 2"/>
          <p:cNvSpPr>
            <a:spLocks noGrp="1"/>
          </p:cNvSpPr>
          <p:nvPr>
            <p:ph type="body" idx="1"/>
          </p:nvPr>
        </p:nvSpPr>
        <p:spPr/>
        <p:txBody>
          <a:bodyPr/>
          <a:lstStyle/>
          <a:p>
            <a:pPr algn="ctr">
              <a:lnSpc>
                <a:spcPct val="200000"/>
              </a:lnSpc>
              <a:buNone/>
            </a:pPr>
            <a:r>
              <a:rPr kumimoji="1" lang="en-US" altLang="ja-JP" sz="11500" dirty="0" smtClean="0"/>
              <a:t>DEMO2</a:t>
            </a:r>
            <a:endParaRPr kumimoji="1" lang="ja-JP" altLang="en-US" sz="115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コンバータのポイント</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b="1" dirty="0" err="1" smtClean="0"/>
              <a:t>IValueConverter</a:t>
            </a:r>
            <a:r>
              <a:rPr lang="ja-JP" altLang="en-US" dirty="0" smtClean="0"/>
              <a:t>を実装する</a:t>
            </a:r>
            <a:endParaRPr lang="en-US" altLang="ja-JP" dirty="0" smtClean="0"/>
          </a:p>
          <a:p>
            <a:pPr lvl="1"/>
            <a:r>
              <a:rPr kumimoji="1" lang="ja-JP" altLang="en-US" dirty="0" smtClean="0"/>
              <a:t>ほかに</a:t>
            </a:r>
            <a:r>
              <a:rPr lang="en-US" altLang="ja-JP" b="1" dirty="0" err="1" smtClean="0"/>
              <a:t>IMultiValueConverter</a:t>
            </a:r>
            <a:r>
              <a:rPr kumimoji="1" lang="ja-JP" altLang="en-US" dirty="0" smtClean="0"/>
              <a:t>というのもある。</a:t>
            </a:r>
            <a:endParaRPr kumimoji="1" lang="en-US" altLang="ja-JP" dirty="0" smtClean="0"/>
          </a:p>
          <a:p>
            <a:r>
              <a:rPr kumimoji="1" lang="ja-JP" altLang="en-US" dirty="0" smtClean="0"/>
              <a:t>値を設定できない場合</a:t>
            </a:r>
            <a:r>
              <a:rPr kumimoji="1" lang="en-US" altLang="ja-JP" dirty="0" smtClean="0"/>
              <a:t>(null</a:t>
            </a:r>
            <a:r>
              <a:rPr kumimoji="1" lang="ja-JP" altLang="en-US" dirty="0" smtClean="0"/>
              <a:t>等</a:t>
            </a:r>
            <a:r>
              <a:rPr kumimoji="1" lang="en-US" altLang="ja-JP" dirty="0" smtClean="0"/>
              <a:t>)</a:t>
            </a:r>
            <a:r>
              <a:rPr kumimoji="1" lang="ja-JP" altLang="en-US" dirty="0" err="1" smtClean="0"/>
              <a:t>には</a:t>
            </a:r>
            <a:r>
              <a:rPr kumimoji="1" lang="en-US" altLang="ja-JP" dirty="0" err="1" smtClean="0"/>
              <a:t>DependencyProperty.UnsetValue</a:t>
            </a:r>
            <a:r>
              <a:rPr lang="ja-JP" altLang="en-US" dirty="0" smtClean="0"/>
              <a:t>を返す。</a:t>
            </a:r>
            <a:endParaRPr lang="en-US" altLang="ja-JP" dirty="0" smtClean="0"/>
          </a:p>
          <a:p>
            <a:r>
              <a:rPr kumimoji="1" lang="ja-JP" altLang="en-US" dirty="0" smtClean="0"/>
              <a:t>気楽に作るといっぱいコンバータを作ってしまいがちなので注意</a:t>
            </a:r>
            <a:endParaRPr kumimoji="1" lang="en-US" altLang="ja-JP" dirty="0" smtClean="0"/>
          </a:p>
          <a:p>
            <a:r>
              <a:rPr lang="ja-JP" altLang="en-US" dirty="0" smtClean="0"/>
              <a:t>オブジェクトをオブジェクトのまま利用できるようになるので、積極的に活用しましょう。</a:t>
            </a:r>
            <a:endParaRPr kumimoji="1" lang="ja-JP"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オブジェクトのオブジェクトをバインドするには</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単純にオブジェクトのオブジェクトをバインドするには</a:t>
            </a:r>
            <a:endParaRPr kumimoji="1" lang="en-US" altLang="ja-JP" dirty="0" smtClean="0"/>
          </a:p>
          <a:p>
            <a:r>
              <a:rPr lang="en-US" altLang="ja-JP" sz="2400" dirty="0" smtClean="0"/>
              <a:t>&lt;Label Content="{Binding Path=</a:t>
            </a:r>
            <a:r>
              <a:rPr lang="ja-JP" altLang="en-US" sz="2400" dirty="0" smtClean="0"/>
              <a:t>検索結果</a:t>
            </a:r>
            <a:r>
              <a:rPr lang="en-US" altLang="ja-JP" sz="2400" dirty="0" smtClean="0"/>
              <a:t>.</a:t>
            </a:r>
            <a:r>
              <a:rPr lang="ja-JP" altLang="en-US" sz="2400" dirty="0" smtClean="0"/>
              <a:t>年齢</a:t>
            </a:r>
            <a:r>
              <a:rPr lang="en-US" altLang="ja-JP" sz="2400" dirty="0" smtClean="0"/>
              <a:t>}”/&gt;</a:t>
            </a:r>
          </a:p>
          <a:p>
            <a:r>
              <a:rPr lang="en-US" altLang="ja-JP" sz="2400" dirty="0" smtClean="0"/>
              <a:t>&lt;Label Content="{Binding Path=AAA[0].</a:t>
            </a:r>
            <a:r>
              <a:rPr lang="ja-JP" altLang="en-US" sz="2400" dirty="0" smtClean="0"/>
              <a:t>年齢</a:t>
            </a:r>
            <a:r>
              <a:rPr lang="en-US" altLang="ja-JP" sz="2400" dirty="0" smtClean="0"/>
              <a:t>}”/&gt;</a:t>
            </a:r>
          </a:p>
          <a:p>
            <a:r>
              <a:rPr kumimoji="1" lang="ja-JP" altLang="en-US" dirty="0" smtClean="0"/>
              <a:t>これだけで実現できます。</a:t>
            </a:r>
            <a:endParaRPr kumimoji="1" lang="en-US" altLang="ja-JP" dirty="0" smtClean="0"/>
          </a:p>
          <a:p>
            <a:r>
              <a:rPr lang="ja-JP" altLang="en-US" dirty="0" smtClean="0"/>
              <a:t>ただし検索結果が</a:t>
            </a:r>
            <a:r>
              <a:rPr lang="en-US" altLang="ja-JP" dirty="0" smtClean="0"/>
              <a:t>Null</a:t>
            </a:r>
            <a:r>
              <a:rPr lang="ja-JP" altLang="en-US" dirty="0" smtClean="0"/>
              <a:t>であったり、</a:t>
            </a:r>
            <a:r>
              <a:rPr lang="en-US" altLang="ja-JP" dirty="0" smtClean="0"/>
              <a:t>List</a:t>
            </a:r>
            <a:r>
              <a:rPr lang="ja-JP" altLang="en-US" dirty="0" smtClean="0"/>
              <a:t>の</a:t>
            </a:r>
            <a:r>
              <a:rPr lang="en-US" altLang="ja-JP" dirty="0" smtClean="0"/>
              <a:t>0</a:t>
            </a:r>
            <a:r>
              <a:rPr lang="ja-JP" altLang="en-US" dirty="0" smtClean="0"/>
              <a:t>番目が存在しない場合などには例外が出たりするので要注意</a:t>
            </a:r>
            <a:endParaRPr lang="en-US" altLang="ja-JP" dirty="0" smtClean="0"/>
          </a:p>
        </p:txBody>
      </p:sp>
      <p:sp>
        <p:nvSpPr>
          <p:cNvPr id="5" name="正方形/長方形 4"/>
          <p:cNvSpPr/>
          <p:nvPr/>
        </p:nvSpPr>
        <p:spPr>
          <a:xfrm>
            <a:off x="5500694" y="5000636"/>
            <a:ext cx="2857520" cy="78581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en-US" altLang="ja-JP" sz="3200" dirty="0" smtClean="0"/>
              <a:t>DEMO2-2</a:t>
            </a:r>
            <a:endParaRPr kumimoji="1" lang="ja-JP" altLang="en-US"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ラジオボタン</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ラジオボタンとは</a:t>
            </a:r>
            <a:endParaRPr kumimoji="1" lang="en-US" altLang="ja-JP" dirty="0" smtClean="0"/>
          </a:p>
          <a:p>
            <a:r>
              <a:rPr lang="ja-JP" altLang="en-US" dirty="0" smtClean="0"/>
              <a:t>複数の選択肢のうち</a:t>
            </a:r>
            <a:r>
              <a:rPr lang="en-US" altLang="ja-JP" dirty="0" smtClean="0"/>
              <a:t>1</a:t>
            </a:r>
            <a:r>
              <a:rPr lang="ja-JP" altLang="en-US" dirty="0" err="1" smtClean="0"/>
              <a:t>つの</a:t>
            </a:r>
            <a:r>
              <a:rPr lang="ja-JP" altLang="en-US" dirty="0" smtClean="0"/>
              <a:t>選択を強制させる</a:t>
            </a:r>
            <a:endParaRPr lang="en-US" altLang="ja-JP" dirty="0" smtClean="0"/>
          </a:p>
          <a:p>
            <a:endParaRPr kumimoji="1" lang="en-US" altLang="ja-JP" dirty="0" smtClean="0"/>
          </a:p>
          <a:p>
            <a:endParaRPr lang="en-US" altLang="ja-JP" dirty="0" smtClean="0"/>
          </a:p>
          <a:p>
            <a:r>
              <a:rPr kumimoji="1" lang="ja-JP" altLang="en-US" dirty="0" smtClean="0"/>
              <a:t>ボタンが見にくいので</a:t>
            </a:r>
            <a:r>
              <a:rPr kumimoji="1" lang="ja-JP" altLang="en-US" dirty="0" err="1" smtClean="0"/>
              <a:t>ごちょごちょ</a:t>
            </a:r>
            <a:r>
              <a:rPr kumimoji="1" lang="ja-JP" altLang="en-US" dirty="0" smtClean="0"/>
              <a:t>してあります。</a:t>
            </a:r>
            <a:endParaRPr kumimoji="1" lang="ja-JP" altLang="en-US" dirty="0"/>
          </a:p>
        </p:txBody>
      </p:sp>
      <p:pic>
        <p:nvPicPr>
          <p:cNvPr id="2050" name="Picture 2"/>
          <p:cNvPicPr>
            <a:picLocks noChangeAspect="1" noChangeArrowheads="1"/>
          </p:cNvPicPr>
          <p:nvPr/>
        </p:nvPicPr>
        <p:blipFill>
          <a:blip r:embed="rId2"/>
          <a:srcRect/>
          <a:stretch>
            <a:fillRect/>
          </a:stretch>
        </p:blipFill>
        <p:spPr bwMode="auto">
          <a:xfrm>
            <a:off x="500034" y="2285992"/>
            <a:ext cx="3733800" cy="1095375"/>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3643306" y="4857760"/>
            <a:ext cx="4819650" cy="10477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ラジオボタン</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それでは標準の動きを見てみましょう</a:t>
            </a:r>
            <a:endParaRPr kumimoji="1" lang="en-US" altLang="ja-JP" dirty="0" smtClean="0"/>
          </a:p>
          <a:p>
            <a:pPr algn="ctr">
              <a:lnSpc>
                <a:spcPct val="150000"/>
              </a:lnSpc>
              <a:buNone/>
            </a:pPr>
            <a:r>
              <a:rPr lang="en-US" altLang="ja-JP" sz="13800" dirty="0" smtClean="0"/>
              <a:t>DEMO3</a:t>
            </a:r>
            <a:endParaRPr kumimoji="1" lang="ja-JP"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どうしてこんなことになるの？</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デザインと意味を分離するためです。</a:t>
            </a:r>
            <a:endParaRPr kumimoji="1" lang="en-US" altLang="ja-JP" dirty="0" smtClean="0"/>
          </a:p>
          <a:p>
            <a:r>
              <a:rPr lang="ja-JP" altLang="en-US" dirty="0" smtClean="0"/>
              <a:t>従来の</a:t>
            </a:r>
            <a:r>
              <a:rPr lang="en-US" altLang="ja-JP" dirty="0" err="1" smtClean="0"/>
              <a:t>WindowsForms</a:t>
            </a:r>
            <a:r>
              <a:rPr lang="ja-JP" altLang="en-US" dirty="0" smtClean="0"/>
              <a:t>の場合にはパネルでくくる必要がありました。</a:t>
            </a:r>
            <a:endParaRPr lang="en-US" altLang="ja-JP" dirty="0" smtClean="0"/>
          </a:p>
          <a:p>
            <a:r>
              <a:rPr lang="ja-JP" altLang="en-US" dirty="0" smtClean="0"/>
              <a:t>それによりデザインの制約が発生します。</a:t>
            </a:r>
            <a:endParaRPr lang="en-US" altLang="ja-JP" dirty="0" smtClean="0"/>
          </a:p>
        </p:txBody>
      </p:sp>
      <p:sp>
        <p:nvSpPr>
          <p:cNvPr id="4" name="角丸四角形 3"/>
          <p:cNvSpPr/>
          <p:nvPr/>
        </p:nvSpPr>
        <p:spPr>
          <a:xfrm>
            <a:off x="1071538" y="3429000"/>
            <a:ext cx="3571900" cy="2286016"/>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5" name="フローチャート : 結合子 4"/>
          <p:cNvSpPr/>
          <p:nvPr/>
        </p:nvSpPr>
        <p:spPr>
          <a:xfrm>
            <a:off x="1357290" y="3571876"/>
            <a:ext cx="285752" cy="285752"/>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フローチャート : 結合子 5"/>
          <p:cNvSpPr/>
          <p:nvPr/>
        </p:nvSpPr>
        <p:spPr>
          <a:xfrm>
            <a:off x="3000364" y="4500570"/>
            <a:ext cx="285752" cy="285752"/>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1285852" y="3500438"/>
            <a:ext cx="1428760" cy="10001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1285852" y="4572008"/>
            <a:ext cx="1428760" cy="10001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2786050" y="3500438"/>
            <a:ext cx="1643074" cy="207170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2857488" y="4357694"/>
            <a:ext cx="1428760" cy="92869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フローチャート : 結合子 10"/>
          <p:cNvSpPr/>
          <p:nvPr/>
        </p:nvSpPr>
        <p:spPr>
          <a:xfrm>
            <a:off x="3000364" y="4929198"/>
            <a:ext cx="285752" cy="285752"/>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形吹き出し 11"/>
          <p:cNvSpPr/>
          <p:nvPr/>
        </p:nvSpPr>
        <p:spPr>
          <a:xfrm>
            <a:off x="4714876" y="3500438"/>
            <a:ext cx="3071834" cy="1785950"/>
          </a:xfrm>
          <a:prstGeom prst="wedgeEllipseCallout">
            <a:avLst>
              <a:gd name="adj1" fmla="val -84709"/>
              <a:gd name="adj2" fmla="val 123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smtClean="0"/>
              <a:t>こんな</a:t>
            </a:r>
            <a:r>
              <a:rPr lang="en-US" altLang="ja-JP" dirty="0" err="1" smtClean="0"/>
              <a:t>UserControl</a:t>
            </a:r>
            <a:r>
              <a:rPr lang="ja-JP" altLang="en-US" dirty="0" smtClean="0"/>
              <a:t>の配置でラジオボタンを共通化させることができるようにした結果だと思われます。</a:t>
            </a:r>
            <a:endParaRPr kumimoji="1" lang="ja-JP"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じゃぁバインディングで解決しましょうよ</a:t>
            </a:r>
            <a:endParaRPr kumimoji="1" lang="ja-JP" altLang="en-US" dirty="0"/>
          </a:p>
        </p:txBody>
      </p:sp>
      <p:sp>
        <p:nvSpPr>
          <p:cNvPr id="3" name="テキスト プレースホルダ 2"/>
          <p:cNvSpPr>
            <a:spLocks noGrp="1"/>
          </p:cNvSpPr>
          <p:nvPr>
            <p:ph type="body" idx="1"/>
          </p:nvPr>
        </p:nvSpPr>
        <p:spPr/>
        <p:txBody>
          <a:bodyPr numCol="1"/>
          <a:lstStyle/>
          <a:p>
            <a:pPr algn="ctr">
              <a:lnSpc>
                <a:spcPct val="150000"/>
              </a:lnSpc>
              <a:buNone/>
            </a:pPr>
            <a:r>
              <a:rPr kumimoji="1" lang="en-US" altLang="ja-JP" sz="16600" dirty="0" smtClean="0"/>
              <a:t>DEMO4</a:t>
            </a:r>
            <a:endParaRPr kumimoji="1" lang="ja-JP" altLang="en-US" sz="16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やったことのポイント</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すべてのラジオボタンをグループ化しない</a:t>
            </a:r>
            <a:endParaRPr kumimoji="1" lang="en-US" altLang="ja-JP" dirty="0" smtClean="0"/>
          </a:p>
          <a:p>
            <a:r>
              <a:rPr lang="ja-JP" altLang="en-US" dirty="0" smtClean="0"/>
              <a:t>直接のバインディングは</a:t>
            </a:r>
            <a:r>
              <a:rPr lang="en-US" altLang="ja-JP" dirty="0" err="1" smtClean="0"/>
              <a:t>Enum</a:t>
            </a:r>
            <a:r>
              <a:rPr lang="ja-JP" altLang="en-US" dirty="0" smtClean="0"/>
              <a:t>を利用する</a:t>
            </a:r>
            <a:endParaRPr lang="en-US" altLang="ja-JP" dirty="0" smtClean="0"/>
          </a:p>
          <a:p>
            <a:r>
              <a:rPr kumimoji="1" lang="ja-JP" altLang="en-US" dirty="0" smtClean="0"/>
              <a:t>コンバータで</a:t>
            </a:r>
            <a:r>
              <a:rPr kumimoji="1" lang="en-US" altLang="ja-JP" dirty="0" err="1" smtClean="0"/>
              <a:t>Enum</a:t>
            </a:r>
            <a:r>
              <a:rPr lang="en-US" altLang="ja-JP" dirty="0" err="1" smtClean="0">
                <a:sym typeface="Wingdings" pitchFamily="2" charset="2"/>
              </a:rPr>
              <a:t>Boolean</a:t>
            </a:r>
            <a:r>
              <a:rPr lang="ja-JP" altLang="en-US" dirty="0" smtClean="0">
                <a:sym typeface="Wingdings" pitchFamily="2" charset="2"/>
              </a:rPr>
              <a:t>変換を行う</a:t>
            </a:r>
            <a:endParaRPr lang="en-US" altLang="ja-JP" dirty="0" smtClean="0">
              <a:sym typeface="Wingdings" pitchFamily="2" charset="2"/>
            </a:endParaRPr>
          </a:p>
          <a:p>
            <a:pPr lvl="1"/>
            <a:r>
              <a:rPr kumimoji="1" lang="ja-JP" altLang="en-US" dirty="0" smtClean="0">
                <a:sym typeface="Wingdings" pitchFamily="2" charset="2"/>
              </a:rPr>
              <a:t>この</a:t>
            </a:r>
            <a:r>
              <a:rPr kumimoji="1" lang="en-US" altLang="ja-JP" dirty="0" err="1" smtClean="0">
                <a:sym typeface="Wingdings" pitchFamily="2" charset="2"/>
              </a:rPr>
              <a:t>EnumBooleanConverter</a:t>
            </a:r>
            <a:r>
              <a:rPr kumimoji="1" lang="ja-JP" altLang="en-US" dirty="0" smtClean="0">
                <a:sym typeface="Wingdings" pitchFamily="2" charset="2"/>
              </a:rPr>
              <a:t>は汎用的に利用できる</a:t>
            </a:r>
            <a:endParaRPr kumimoji="1" lang="en-US" altLang="ja-JP" dirty="0" smtClean="0">
              <a:sym typeface="Wingdings" pitchFamily="2" charset="2"/>
            </a:endParaRPr>
          </a:p>
          <a:p>
            <a:r>
              <a:rPr kumimoji="1" lang="en-US" altLang="ja-JP" dirty="0" err="1" smtClean="0"/>
              <a:t>UserControl</a:t>
            </a:r>
            <a:r>
              <a:rPr kumimoji="1" lang="ja-JP" altLang="en-US" dirty="0" err="1" smtClean="0"/>
              <a:t>には</a:t>
            </a:r>
            <a:r>
              <a:rPr kumimoji="1" lang="en-US" altLang="ja-JP" dirty="0" err="1" smtClean="0"/>
              <a:t>UserControl</a:t>
            </a:r>
            <a:r>
              <a:rPr kumimoji="1" lang="ja-JP" altLang="en-US" dirty="0" smtClean="0"/>
              <a:t>独自のドキュメントクラスを作成するとよい</a:t>
            </a:r>
            <a:endParaRPr kumimoji="1" lang="en-US" altLang="ja-JP" dirty="0" smtClean="0"/>
          </a:p>
          <a:p>
            <a:r>
              <a:rPr kumimoji="1" lang="en-US" altLang="ja-JP" dirty="0" err="1" smtClean="0"/>
              <a:t>UserContorl</a:t>
            </a:r>
            <a:r>
              <a:rPr kumimoji="1" lang="ja-JP" altLang="en-US" dirty="0" smtClean="0"/>
              <a:t>の</a:t>
            </a:r>
            <a:r>
              <a:rPr kumimoji="1" lang="en-US" altLang="ja-JP" dirty="0" err="1" smtClean="0"/>
              <a:t>DataContext</a:t>
            </a:r>
            <a:r>
              <a:rPr kumimoji="1" lang="ja-JP" altLang="en-US" dirty="0" smtClean="0"/>
              <a:t>は親コントロールから設定できる</a:t>
            </a:r>
            <a:endParaRPr kumimoji="1" lang="en-US" altLang="ja-JP"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コンバータはいろいろなところで役に立ちます</a:t>
            </a:r>
            <a:endParaRPr kumimoji="1" lang="en-US" altLang="ja-JP" dirty="0" smtClean="0"/>
          </a:p>
          <a:p>
            <a:r>
              <a:rPr lang="ja-JP" altLang="en-US" dirty="0" smtClean="0"/>
              <a:t>このほかにもよく使うコンバータは汎用的に作成可能ですので、いろいろ用意しておくとよいでしょう。</a:t>
            </a:r>
            <a:endParaRPr lang="en-US" altLang="ja-JP" dirty="0" smtClean="0"/>
          </a:p>
          <a:p>
            <a:r>
              <a:rPr kumimoji="1" lang="ja-JP" altLang="en-US" dirty="0" smtClean="0"/>
              <a:t>ラジオボタンは結構コツがいる</a:t>
            </a:r>
            <a:endParaRPr kumimoji="1" lang="en-US" altLang="ja-JP" dirty="0" smtClean="0"/>
          </a:p>
          <a:p>
            <a:pPr lvl="1"/>
            <a:endParaRPr kumimoji="1" lang="en-US" altLang="ja-JP" dirty="0" smtClean="0"/>
          </a:p>
          <a:p>
            <a:pPr lvl="1"/>
            <a:r>
              <a:rPr kumimoji="1" lang="ja-JP" altLang="en-US" dirty="0" smtClean="0"/>
              <a:t>次回以降</a:t>
            </a:r>
            <a:endParaRPr kumimoji="1" lang="en-US" altLang="ja-JP" dirty="0" smtClean="0"/>
          </a:p>
          <a:p>
            <a:pPr lvl="1"/>
            <a:r>
              <a:rPr lang="ja-JP" altLang="en-US" dirty="0" smtClean="0"/>
              <a:t>コンボボックス、チェックボックス、リストビュー</a:t>
            </a:r>
            <a:endParaRPr lang="en-US" altLang="ja-JP" dirty="0" smtClean="0"/>
          </a:p>
          <a:p>
            <a:pPr lvl="1"/>
            <a:r>
              <a:rPr kumimoji="1" lang="ja-JP" altLang="en-US" dirty="0" smtClean="0"/>
              <a:t>まだまだ続きそうです</a:t>
            </a:r>
            <a:endParaRPr kumimoji="1" lang="ja-JP" altLang="en-US" dirty="0"/>
          </a:p>
        </p:txBody>
      </p:sp>
      <p:sp>
        <p:nvSpPr>
          <p:cNvPr id="4" name="右矢印 3"/>
          <p:cNvSpPr/>
          <p:nvPr/>
        </p:nvSpPr>
        <p:spPr>
          <a:xfrm>
            <a:off x="5857884" y="5214950"/>
            <a:ext cx="2714644" cy="107157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smtClean="0"/>
              <a:t>Enjoy WPF !!</a:t>
            </a:r>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おさらい</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前回は</a:t>
            </a:r>
            <a:r>
              <a:rPr kumimoji="1" lang="en-US" altLang="ja-JP" dirty="0" smtClean="0"/>
              <a:t>Button</a:t>
            </a:r>
            <a:r>
              <a:rPr lang="ja-JP" altLang="en-US" dirty="0" smtClean="0"/>
              <a:t>と</a:t>
            </a:r>
            <a:r>
              <a:rPr lang="en-US" altLang="ja-JP" dirty="0" err="1" smtClean="0"/>
              <a:t>TextBox</a:t>
            </a:r>
            <a:r>
              <a:rPr lang="ja-JP" altLang="en-US" dirty="0" smtClean="0"/>
              <a:t>を使った簡単なアプリケーションの作り方でした。</a:t>
            </a:r>
            <a:endParaRPr lang="en-US" altLang="ja-JP" dirty="0" smtClean="0"/>
          </a:p>
          <a:p>
            <a:r>
              <a:rPr kumimoji="1" lang="en-US" altLang="ja-JP" dirty="0" err="1" smtClean="0"/>
              <a:t>INotifyPropertyChanged</a:t>
            </a:r>
            <a:r>
              <a:rPr kumimoji="1" lang="ja-JP" altLang="en-US" dirty="0" smtClean="0"/>
              <a:t>のインターフェイスを究めようという内容でした。</a:t>
            </a:r>
            <a:endParaRPr kumimoji="1" lang="en-US" altLang="ja-JP" dirty="0" smtClean="0"/>
          </a:p>
          <a:p>
            <a:r>
              <a:rPr lang="en-US" altLang="ja-JP" dirty="0" err="1" smtClean="0"/>
              <a:t>NotifyPropertyChangedBase</a:t>
            </a:r>
            <a:r>
              <a:rPr lang="ja-JP" altLang="en-US" dirty="0" smtClean="0"/>
              <a:t>は今回も出てきますが説明しないのでおさらい</a:t>
            </a:r>
            <a:endParaRPr kumimoji="1" lang="en-US" altLang="ja-JP" dirty="0" smtClean="0"/>
          </a:p>
          <a:p>
            <a:pPr>
              <a:buNone/>
            </a:pPr>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NotifyPropertyChangedBase</a:t>
            </a:r>
            <a:endParaRPr kumimoji="1" lang="ja-JP" altLang="en-US" dirty="0"/>
          </a:p>
        </p:txBody>
      </p:sp>
      <p:sp>
        <p:nvSpPr>
          <p:cNvPr id="3" name="テキスト プレースホルダ 2"/>
          <p:cNvSpPr>
            <a:spLocks noGrp="1"/>
          </p:cNvSpPr>
          <p:nvPr>
            <p:ph type="body" idx="1"/>
          </p:nvPr>
        </p:nvSpPr>
        <p:spPr>
          <a:xfrm>
            <a:off x="457200" y="1052513"/>
            <a:ext cx="8043890" cy="5073650"/>
          </a:xfrm>
          <a:solidFill>
            <a:schemeClr val="accent3"/>
          </a:solidFill>
        </p:spPr>
        <p:txBody>
          <a:bodyPr/>
          <a:lstStyle/>
          <a:p>
            <a:pPr>
              <a:buNone/>
            </a:pPr>
            <a:r>
              <a:rPr lang="en-US" altLang="ja-JP" sz="2400" dirty="0" smtClean="0">
                <a:solidFill>
                  <a:schemeClr val="accent6"/>
                </a:solidFill>
              </a:rPr>
              <a:t>public</a:t>
            </a:r>
            <a:r>
              <a:rPr lang="en-US" altLang="ja-JP" sz="2400" dirty="0" smtClean="0"/>
              <a:t> </a:t>
            </a:r>
            <a:r>
              <a:rPr lang="en-US" altLang="ja-JP" sz="2400" dirty="0" smtClean="0">
                <a:solidFill>
                  <a:schemeClr val="accent6"/>
                </a:solidFill>
              </a:rPr>
              <a:t>class</a:t>
            </a:r>
            <a:r>
              <a:rPr lang="en-US" altLang="ja-JP" sz="2400" dirty="0" smtClean="0"/>
              <a:t> </a:t>
            </a:r>
            <a:r>
              <a:rPr lang="en-US" altLang="ja-JP" sz="2400" dirty="0" err="1" smtClean="0">
                <a:solidFill>
                  <a:schemeClr val="accent1">
                    <a:lumMod val="50000"/>
                  </a:schemeClr>
                </a:solidFill>
              </a:rPr>
              <a:t>NotifyPropertyChangedBase</a:t>
            </a:r>
            <a:r>
              <a:rPr lang="en-US" altLang="ja-JP" sz="2400" dirty="0" smtClean="0"/>
              <a:t> : </a:t>
            </a:r>
            <a:r>
              <a:rPr lang="en-US" altLang="ja-JP" sz="2400" dirty="0" err="1" smtClean="0">
                <a:solidFill>
                  <a:schemeClr val="accent1">
                    <a:lumMod val="50000"/>
                  </a:schemeClr>
                </a:solidFill>
              </a:rPr>
              <a:t>INotifyPropertyChanged</a:t>
            </a:r>
            <a:r>
              <a:rPr lang="ja-JP" altLang="en-US" sz="2400" dirty="0" smtClean="0"/>
              <a:t> </a:t>
            </a:r>
            <a:r>
              <a:rPr lang="en-US" altLang="ja-JP" sz="2400" dirty="0" smtClean="0"/>
              <a:t>{</a:t>
            </a:r>
          </a:p>
          <a:p>
            <a:pPr>
              <a:buNone/>
            </a:pPr>
            <a:r>
              <a:rPr lang="en-US" altLang="ja-JP" sz="2400" dirty="0" smtClean="0"/>
              <a:t>  </a:t>
            </a:r>
            <a:r>
              <a:rPr lang="en-US" altLang="ja-JP" sz="2400" dirty="0" smtClean="0">
                <a:solidFill>
                  <a:schemeClr val="accent6"/>
                </a:solidFill>
              </a:rPr>
              <a:t>public</a:t>
            </a:r>
            <a:r>
              <a:rPr lang="en-US" altLang="ja-JP" sz="2400" dirty="0" smtClean="0"/>
              <a:t> </a:t>
            </a:r>
            <a:r>
              <a:rPr lang="en-US" altLang="ja-JP" sz="2400" dirty="0" smtClean="0">
                <a:solidFill>
                  <a:schemeClr val="accent6"/>
                </a:solidFill>
              </a:rPr>
              <a:t>event</a:t>
            </a:r>
            <a:r>
              <a:rPr lang="en-US" altLang="ja-JP" sz="2400" dirty="0" smtClean="0"/>
              <a:t> </a:t>
            </a:r>
            <a:r>
              <a:rPr lang="en-US" altLang="ja-JP" sz="2400" dirty="0" err="1" smtClean="0">
                <a:solidFill>
                  <a:schemeClr val="accent1">
                    <a:lumMod val="50000"/>
                  </a:schemeClr>
                </a:solidFill>
              </a:rPr>
              <a:t>PropertyChangedEventHandler</a:t>
            </a:r>
            <a:r>
              <a:rPr lang="en-US" altLang="ja-JP" sz="2400" dirty="0" smtClean="0"/>
              <a:t> </a:t>
            </a:r>
            <a:r>
              <a:rPr lang="en-US" altLang="ja-JP" sz="2400" dirty="0" err="1" smtClean="0"/>
              <a:t>PropertyChanged</a:t>
            </a:r>
            <a:r>
              <a:rPr lang="en-US" altLang="ja-JP" sz="2400" dirty="0" smtClean="0"/>
              <a:t>;</a:t>
            </a:r>
          </a:p>
          <a:p>
            <a:pPr>
              <a:buNone/>
            </a:pPr>
            <a:r>
              <a:rPr lang="en-US" altLang="ja-JP" sz="2400" dirty="0" smtClean="0"/>
              <a:t>  </a:t>
            </a:r>
            <a:r>
              <a:rPr lang="en-US" altLang="ja-JP" sz="2400" dirty="0" smtClean="0">
                <a:solidFill>
                  <a:schemeClr val="accent6"/>
                </a:solidFill>
              </a:rPr>
              <a:t>protected</a:t>
            </a:r>
            <a:r>
              <a:rPr lang="en-US" altLang="ja-JP" sz="2400" dirty="0" smtClean="0"/>
              <a:t> </a:t>
            </a:r>
            <a:r>
              <a:rPr lang="en-US" altLang="ja-JP" sz="2400" dirty="0" smtClean="0">
                <a:solidFill>
                  <a:schemeClr val="accent6"/>
                </a:solidFill>
              </a:rPr>
              <a:t>void</a:t>
            </a:r>
            <a:r>
              <a:rPr lang="en-US" altLang="ja-JP" sz="2400" dirty="0" smtClean="0"/>
              <a:t> </a:t>
            </a:r>
            <a:r>
              <a:rPr lang="en-US" altLang="ja-JP" sz="2400" dirty="0" err="1" smtClean="0"/>
              <a:t>FirePropertyChanged</a:t>
            </a:r>
            <a:r>
              <a:rPr lang="en-US" altLang="ja-JP" sz="2400" dirty="0" smtClean="0"/>
              <a:t>(</a:t>
            </a:r>
          </a:p>
          <a:p>
            <a:pPr>
              <a:buNone/>
            </a:pPr>
            <a:r>
              <a:rPr lang="en-US" altLang="ja-JP" sz="2400" dirty="0" smtClean="0">
                <a:solidFill>
                  <a:schemeClr val="accent6"/>
                </a:solidFill>
              </a:rPr>
              <a:t>	string</a:t>
            </a:r>
            <a:r>
              <a:rPr lang="en-US" altLang="ja-JP" sz="2400" dirty="0" smtClean="0"/>
              <a:t> </a:t>
            </a:r>
            <a:r>
              <a:rPr lang="en-US" altLang="ja-JP" sz="2400" dirty="0" err="1" smtClean="0"/>
              <a:t>PropertyName</a:t>
            </a:r>
            <a:r>
              <a:rPr lang="en-US" altLang="ja-JP" sz="2400" dirty="0" smtClean="0"/>
              <a:t>)</a:t>
            </a:r>
            <a:r>
              <a:rPr lang="ja-JP" altLang="en-US" sz="2400" dirty="0" smtClean="0"/>
              <a:t> </a:t>
            </a:r>
            <a:r>
              <a:rPr lang="en-US" altLang="ja-JP" sz="2400" dirty="0" smtClean="0"/>
              <a:t>{</a:t>
            </a:r>
            <a:r>
              <a:rPr lang="ja-JP" altLang="en-US" sz="2400" dirty="0" smtClean="0"/>
              <a:t> </a:t>
            </a:r>
            <a:endParaRPr lang="en-US" altLang="ja-JP" sz="2400" dirty="0" smtClean="0"/>
          </a:p>
          <a:p>
            <a:pPr>
              <a:buNone/>
            </a:pPr>
            <a:r>
              <a:rPr lang="ja-JP" altLang="en-US" sz="2400" dirty="0" smtClean="0"/>
              <a:t>   </a:t>
            </a:r>
            <a:r>
              <a:rPr lang="en-US" altLang="ja-JP" sz="2400" dirty="0" smtClean="0"/>
              <a:t> if (</a:t>
            </a:r>
            <a:r>
              <a:rPr lang="en-US" altLang="ja-JP" sz="2400" dirty="0" err="1" smtClean="0">
                <a:solidFill>
                  <a:schemeClr val="accent6"/>
                </a:solidFill>
              </a:rPr>
              <a:t>this</a:t>
            </a:r>
            <a:r>
              <a:rPr lang="en-US" altLang="ja-JP" sz="2400" dirty="0" err="1" smtClean="0"/>
              <a:t>.PropertyChanged</a:t>
            </a:r>
            <a:r>
              <a:rPr lang="en-US" altLang="ja-JP" sz="2400" dirty="0" smtClean="0"/>
              <a:t> != </a:t>
            </a:r>
            <a:r>
              <a:rPr lang="en-US" altLang="ja-JP" sz="2400" dirty="0" smtClean="0">
                <a:solidFill>
                  <a:schemeClr val="accent6"/>
                </a:solidFill>
              </a:rPr>
              <a:t>null</a:t>
            </a:r>
            <a:r>
              <a:rPr lang="en-US" altLang="ja-JP" sz="2400" dirty="0" smtClean="0"/>
              <a:t>)</a:t>
            </a:r>
            <a:r>
              <a:rPr lang="ja-JP" altLang="en-US" sz="2400" dirty="0" smtClean="0"/>
              <a:t> </a:t>
            </a:r>
            <a:r>
              <a:rPr lang="en-US" altLang="ja-JP" sz="2400" dirty="0" smtClean="0"/>
              <a:t>{</a:t>
            </a:r>
          </a:p>
          <a:p>
            <a:pPr>
              <a:buNone/>
            </a:pPr>
            <a:r>
              <a:rPr lang="en-US" altLang="ja-JP" sz="2400" dirty="0" smtClean="0"/>
              <a:t>      </a:t>
            </a:r>
            <a:r>
              <a:rPr lang="en-US" altLang="ja-JP" sz="2400" dirty="0" err="1" smtClean="0">
                <a:solidFill>
                  <a:schemeClr val="accent6"/>
                </a:solidFill>
              </a:rPr>
              <a:t>this</a:t>
            </a:r>
            <a:r>
              <a:rPr lang="en-US" altLang="ja-JP" sz="2400" dirty="0" err="1" smtClean="0"/>
              <a:t>.PropertyChanged</a:t>
            </a:r>
            <a:r>
              <a:rPr lang="en-US" altLang="ja-JP" sz="2400" dirty="0" smtClean="0"/>
              <a:t>(</a:t>
            </a:r>
            <a:r>
              <a:rPr lang="en-US" altLang="ja-JP" sz="2400" dirty="0" smtClean="0">
                <a:solidFill>
                  <a:schemeClr val="accent6"/>
                </a:solidFill>
              </a:rPr>
              <a:t>this</a:t>
            </a:r>
            <a:r>
              <a:rPr lang="en-US" altLang="ja-JP" sz="2400" dirty="0" smtClean="0"/>
              <a:t>,</a:t>
            </a:r>
          </a:p>
          <a:p>
            <a:pPr>
              <a:buNone/>
            </a:pPr>
            <a:r>
              <a:rPr lang="en-US" altLang="ja-JP" sz="2400" dirty="0" smtClean="0"/>
              <a:t>		</a:t>
            </a:r>
            <a:r>
              <a:rPr lang="en-US" altLang="ja-JP" sz="2400" dirty="0" smtClean="0">
                <a:solidFill>
                  <a:schemeClr val="accent6"/>
                </a:solidFill>
              </a:rPr>
              <a:t>new</a:t>
            </a:r>
            <a:r>
              <a:rPr lang="en-US" altLang="ja-JP" sz="2400" dirty="0" smtClean="0"/>
              <a:t> </a:t>
            </a:r>
            <a:r>
              <a:rPr lang="en-US" altLang="ja-JP" sz="2400" dirty="0" err="1" smtClean="0">
                <a:solidFill>
                  <a:schemeClr val="accent1">
                    <a:lumMod val="50000"/>
                  </a:schemeClr>
                </a:solidFill>
              </a:rPr>
              <a:t>PropertyChangedEventArgs</a:t>
            </a:r>
            <a:r>
              <a:rPr lang="en-US" altLang="ja-JP" sz="2400" dirty="0" smtClean="0">
                <a:solidFill>
                  <a:schemeClr val="accent1">
                    <a:lumMod val="50000"/>
                  </a:schemeClr>
                </a:solidFill>
              </a:rPr>
              <a:t>(</a:t>
            </a:r>
            <a:r>
              <a:rPr lang="en-US" altLang="ja-JP" sz="2400" dirty="0" err="1" smtClean="0">
                <a:solidFill>
                  <a:schemeClr val="accent1">
                    <a:lumMod val="50000"/>
                  </a:schemeClr>
                </a:solidFill>
              </a:rPr>
              <a:t>PropertyName</a:t>
            </a:r>
            <a:r>
              <a:rPr lang="en-US" altLang="ja-JP" sz="2400" dirty="0" smtClean="0"/>
              <a:t>));</a:t>
            </a:r>
          </a:p>
          <a:p>
            <a:pPr>
              <a:buNone/>
            </a:pPr>
            <a:r>
              <a:rPr lang="ja-JP" altLang="en-US" sz="2400" dirty="0" smtClean="0"/>
              <a:t>    </a:t>
            </a:r>
            <a:r>
              <a:rPr lang="en-US" altLang="ja-JP" sz="2400" dirty="0" smtClean="0"/>
              <a:t>}</a:t>
            </a:r>
          </a:p>
          <a:p>
            <a:pPr>
              <a:buNone/>
            </a:pPr>
            <a:r>
              <a:rPr lang="ja-JP" altLang="en-US" sz="2400" dirty="0" smtClean="0"/>
              <a:t>  </a:t>
            </a:r>
            <a:r>
              <a:rPr lang="en-US" altLang="ja-JP" sz="2400" dirty="0" smtClean="0"/>
              <a:t>}</a:t>
            </a:r>
            <a:endParaRPr lang="ja-JP" altLang="en-US" sz="2400" dirty="0" smtClean="0"/>
          </a:p>
          <a:p>
            <a:pPr>
              <a:buNone/>
            </a:pPr>
            <a:r>
              <a:rPr lang="en-US" altLang="ja-JP" sz="2400" dirty="0" smtClean="0"/>
              <a:t>}</a:t>
            </a:r>
          </a:p>
          <a:p>
            <a:pPr>
              <a:buNone/>
            </a:pPr>
            <a:endParaRPr kumimoji="1" lang="ja-JP" alt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今回のアジェンダ</a:t>
            </a:r>
            <a:endParaRPr kumimoji="1" lang="ja-JP" altLang="en-US" dirty="0"/>
          </a:p>
        </p:txBody>
      </p:sp>
      <p:sp>
        <p:nvSpPr>
          <p:cNvPr id="3" name="テキスト プレースホルダ 2"/>
          <p:cNvSpPr>
            <a:spLocks noGrp="1"/>
          </p:cNvSpPr>
          <p:nvPr>
            <p:ph type="body" idx="1"/>
          </p:nvPr>
        </p:nvSpPr>
        <p:spPr/>
        <p:txBody>
          <a:bodyPr/>
          <a:lstStyle/>
          <a:p>
            <a:r>
              <a:rPr lang="ja-JP" altLang="en-US" sz="4400" dirty="0" smtClean="0"/>
              <a:t>コンバータ コンバータ コンバータ</a:t>
            </a:r>
            <a:endParaRPr lang="en-US" altLang="ja-JP" sz="4400" dirty="0" smtClean="0"/>
          </a:p>
          <a:p>
            <a:pPr lvl="1"/>
            <a:r>
              <a:rPr lang="ja-JP" altLang="en-US" sz="4000" dirty="0" smtClean="0"/>
              <a:t>第２の肝であるコンバータをマスター</a:t>
            </a:r>
            <a:endParaRPr kumimoji="1" lang="en-US" altLang="ja-JP" sz="4000" dirty="0" smtClean="0"/>
          </a:p>
          <a:p>
            <a:r>
              <a:rPr kumimoji="1" lang="ja-JP" altLang="en-US" sz="4400" dirty="0" smtClean="0"/>
              <a:t>ラジオボタン</a:t>
            </a:r>
            <a:endParaRPr kumimoji="1" lang="en-US" altLang="ja-JP" sz="4400" dirty="0" smtClean="0"/>
          </a:p>
          <a:p>
            <a:pPr lvl="1"/>
            <a:r>
              <a:rPr lang="ja-JP" altLang="en-US" sz="4000" dirty="0" smtClean="0"/>
              <a:t>よく使うコントロールも覚えていきましょう</a:t>
            </a:r>
            <a:endParaRPr kumimoji="1" lang="en-US" altLang="ja-JP" sz="4000" dirty="0" smtClean="0"/>
          </a:p>
          <a:p>
            <a:endParaRPr lang="en-US" altLang="ja-JP" sz="4400" dirty="0" smtClean="0"/>
          </a:p>
          <a:p>
            <a:endParaRPr kumimoji="1" lang="en-US" altLang="ja-JP" sz="4400" dirty="0" smtClean="0"/>
          </a:p>
          <a:p>
            <a:endParaRPr kumimoji="1" lang="ja-JP" altLang="en-US" sz="4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テキスト プレースホルダ 2"/>
          <p:cNvSpPr>
            <a:spLocks noGrp="1"/>
          </p:cNvSpPr>
          <p:nvPr>
            <p:ph type="body" idx="1"/>
          </p:nvPr>
        </p:nvSpPr>
        <p:spPr/>
        <p:txBody>
          <a:bodyPr/>
          <a:lstStyle/>
          <a:p>
            <a:pPr algn="ctr">
              <a:lnSpc>
                <a:spcPct val="200000"/>
              </a:lnSpc>
              <a:buNone/>
            </a:pPr>
            <a:r>
              <a:rPr kumimoji="1" lang="en-US" altLang="ja-JP" sz="11500" dirty="0" smtClean="0"/>
              <a:t>DEMO1</a:t>
            </a:r>
            <a:endParaRPr kumimoji="1" lang="ja-JP" altLang="en-US" sz="115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とりあえず画面作っちゃい</a:t>
            </a:r>
            <a:r>
              <a:rPr lang="ja-JP" altLang="en-US" dirty="0" err="1" smtClean="0"/>
              <a:t>ましょ</a:t>
            </a:r>
            <a:endParaRPr lang="en-US" altLang="ja-JP" dirty="0" smtClean="0"/>
          </a:p>
        </p:txBody>
      </p:sp>
      <p:sp>
        <p:nvSpPr>
          <p:cNvPr id="3" name="テキスト プレースホルダ 2"/>
          <p:cNvSpPr>
            <a:spLocks noGrp="1"/>
          </p:cNvSpPr>
          <p:nvPr>
            <p:ph type="body" idx="1"/>
          </p:nvPr>
        </p:nvSpPr>
        <p:spPr/>
        <p:txBody>
          <a:bodyPr/>
          <a:lstStyle/>
          <a:p>
            <a:r>
              <a:rPr lang="ja-JP" altLang="en-US" dirty="0" smtClean="0"/>
              <a:t>画面</a:t>
            </a:r>
            <a:endParaRPr lang="en-US" altLang="ja-JP" dirty="0" smtClean="0"/>
          </a:p>
          <a:p>
            <a:endParaRPr kumimoji="1" lang="en-US" altLang="ja-JP" dirty="0" smtClean="0"/>
          </a:p>
        </p:txBody>
      </p:sp>
      <p:pic>
        <p:nvPicPr>
          <p:cNvPr id="4" name="図 3"/>
          <p:cNvPicPr/>
          <p:nvPr/>
        </p:nvPicPr>
        <p:blipFill>
          <a:blip r:embed="rId2"/>
          <a:srcRect/>
          <a:stretch>
            <a:fillRect/>
          </a:stretch>
        </p:blipFill>
        <p:spPr bwMode="auto">
          <a:xfrm>
            <a:off x="785786" y="1714488"/>
            <a:ext cx="2860675" cy="2860675"/>
          </a:xfrm>
          <a:prstGeom prst="rect">
            <a:avLst/>
          </a:prstGeom>
          <a:noFill/>
          <a:ln w="9525">
            <a:noFill/>
            <a:miter lim="800000"/>
            <a:headEnd/>
            <a:tailEnd/>
          </a:ln>
        </p:spPr>
      </p:pic>
      <p:sp>
        <p:nvSpPr>
          <p:cNvPr id="1026" name="Rectangle 2"/>
          <p:cNvSpPr>
            <a:spLocks noChangeArrowheads="1"/>
          </p:cNvSpPr>
          <p:nvPr/>
        </p:nvSpPr>
        <p:spPr bwMode="auto">
          <a:xfrm>
            <a:off x="4071934" y="1714488"/>
            <a:ext cx="4357718" cy="4143404"/>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Window</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x:Class</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WpfApplication1.Window1</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xmlns</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http://schemas.microsoft.com/winfx/2006/xaml/presentation</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xmlns:x</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http://schemas.microsoft.com/winfx/2006/xaml</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xmlns:WpfApplication1</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clr-namespace:WpfApplication1;assembly=</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Title</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Window1</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Height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300</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Width</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300</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Window.DataContext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WpfApplication1:DocumentA</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Window.DataContext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Grid</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Grid.RowDefinitions</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RowDefinition</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RowDefinition</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RowDefinition</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Grid.RowDefinitions</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TextBox</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Text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{Binding Path=</a:t>
            </a:r>
            <a:r>
              <a:rPr kumimoji="1" 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検索値</a:t>
            </a: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ja-JP"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Button</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Content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検索！！</a:t>
            </a:r>
            <a:r>
              <a:rPr kumimoji="1" lang="ja-JP"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Click</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検索</a:t>
            </a:r>
            <a:r>
              <a:rPr kumimoji="1" lang="ja-JP"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Grid.Row</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1</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Label</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Content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{Binding Path=</a:t>
            </a:r>
            <a:r>
              <a:rPr kumimoji="1" 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検索結果</a:t>
            </a: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ja-JP"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Grid.Row</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2</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Grid</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Window</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32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cxnSp>
        <p:nvCxnSpPr>
          <p:cNvPr id="1027" name="AutoShape 3"/>
          <p:cNvCxnSpPr>
            <a:cxnSpLocks noChangeShapeType="1"/>
          </p:cNvCxnSpPr>
          <p:nvPr/>
        </p:nvCxnSpPr>
        <p:spPr bwMode="auto">
          <a:xfrm rot="16200000" flipV="1">
            <a:off x="2450295" y="2664616"/>
            <a:ext cx="2317772" cy="1639887"/>
          </a:xfrm>
          <a:prstGeom prst="straightConnector1">
            <a:avLst/>
          </a:prstGeom>
          <a:noFill/>
          <a:ln w="9525">
            <a:solidFill>
              <a:srgbClr val="000000"/>
            </a:solidFill>
            <a:round/>
            <a:headEnd/>
            <a:tailEnd type="triangle" w="med" len="med"/>
          </a:ln>
        </p:spPr>
      </p:cxnSp>
      <p:cxnSp>
        <p:nvCxnSpPr>
          <p:cNvPr id="1028" name="AutoShape 4"/>
          <p:cNvCxnSpPr>
            <a:cxnSpLocks noChangeShapeType="1"/>
          </p:cNvCxnSpPr>
          <p:nvPr/>
        </p:nvCxnSpPr>
        <p:spPr bwMode="auto">
          <a:xfrm rot="10800000">
            <a:off x="2571737" y="3500438"/>
            <a:ext cx="1857389" cy="1285884"/>
          </a:xfrm>
          <a:prstGeom prst="straightConnector1">
            <a:avLst/>
          </a:prstGeom>
          <a:noFill/>
          <a:ln w="9525">
            <a:solidFill>
              <a:srgbClr val="000000"/>
            </a:solidFill>
            <a:round/>
            <a:headEnd/>
            <a:tailEnd type="triangle" w="med" len="med"/>
          </a:ln>
        </p:spPr>
      </p:cxnSp>
      <p:cxnSp>
        <p:nvCxnSpPr>
          <p:cNvPr id="1029" name="AutoShape 5"/>
          <p:cNvCxnSpPr>
            <a:cxnSpLocks noChangeShapeType="1"/>
          </p:cNvCxnSpPr>
          <p:nvPr/>
        </p:nvCxnSpPr>
        <p:spPr bwMode="auto">
          <a:xfrm rot="10800000">
            <a:off x="2285984" y="4143380"/>
            <a:ext cx="2071704" cy="857256"/>
          </a:xfrm>
          <a:prstGeom prst="straightConnector1">
            <a:avLst/>
          </a:prstGeom>
          <a:noFill/>
          <a:ln w="9525">
            <a:solidFill>
              <a:srgbClr val="000000"/>
            </a:solidFill>
            <a:round/>
            <a:headEnd/>
            <a:tailEnd type="triangle" w="med" len="med"/>
          </a:ln>
        </p:spPr>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とりあえず画面作っちゃい</a:t>
            </a:r>
            <a:r>
              <a:rPr lang="ja-JP" altLang="en-US" dirty="0" err="1" smtClean="0"/>
              <a:t>ましょ</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ドキュメントクラス</a:t>
            </a:r>
            <a:endParaRPr kumimoji="1" lang="ja-JP" altLang="en-US" dirty="0"/>
          </a:p>
        </p:txBody>
      </p:sp>
      <p:pic>
        <p:nvPicPr>
          <p:cNvPr id="4" name="図 3" descr="C:\Users\localnaka\Desktop\ClassDiagram1.emf"/>
          <p:cNvPicPr/>
          <p:nvPr/>
        </p:nvPicPr>
        <p:blipFill>
          <a:blip r:embed="rId2"/>
          <a:srcRect/>
          <a:stretch>
            <a:fillRect/>
          </a:stretch>
        </p:blipFill>
        <p:spPr bwMode="auto">
          <a:xfrm>
            <a:off x="4681654" y="1142984"/>
            <a:ext cx="3646637" cy="465457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とりあえず画面作っちゃい</a:t>
            </a:r>
            <a:r>
              <a:rPr lang="ja-JP" altLang="en-US" dirty="0" err="1" smtClean="0"/>
              <a:t>ましょ</a:t>
            </a:r>
            <a:endParaRPr kumimoji="1" lang="ja-JP" altLang="en-US" dirty="0"/>
          </a:p>
        </p:txBody>
      </p:sp>
      <p:sp>
        <p:nvSpPr>
          <p:cNvPr id="3" name="テキスト プレースホルダ 2"/>
          <p:cNvSpPr>
            <a:spLocks noGrp="1"/>
          </p:cNvSpPr>
          <p:nvPr>
            <p:ph type="body" idx="1"/>
          </p:nvPr>
        </p:nvSpPr>
        <p:spPr/>
        <p:txBody>
          <a:bodyPr/>
          <a:lstStyle/>
          <a:p>
            <a:r>
              <a:rPr lang="ja-JP" altLang="en-US" sz="2800" dirty="0" smtClean="0"/>
              <a:t>検索部分</a:t>
            </a:r>
            <a:endParaRPr lang="en-US" sz="2800" dirty="0" smtClean="0"/>
          </a:p>
          <a:p>
            <a:pPr>
              <a:buNone/>
            </a:pPr>
            <a:r>
              <a:rPr lang="en-US" sz="1800" dirty="0" smtClean="0"/>
              <a:t>public void </a:t>
            </a:r>
            <a:r>
              <a:rPr lang="ja-JP" altLang="en-US" sz="1800" dirty="0" smtClean="0"/>
              <a:t>検索</a:t>
            </a:r>
            <a:r>
              <a:rPr lang="en-US" sz="1800" dirty="0" smtClean="0"/>
              <a:t>()</a:t>
            </a:r>
            <a:endParaRPr lang="ja-JP" altLang="en-US" sz="1800" dirty="0" smtClean="0"/>
          </a:p>
          <a:p>
            <a:pPr>
              <a:buNone/>
            </a:pPr>
            <a:r>
              <a:rPr lang="en-US" sz="1800" dirty="0" smtClean="0"/>
              <a:t>{</a:t>
            </a:r>
            <a:endParaRPr lang="ja-JP" altLang="en-US" sz="1800" dirty="0" smtClean="0"/>
          </a:p>
          <a:p>
            <a:pPr>
              <a:buNone/>
            </a:pPr>
            <a:r>
              <a:rPr lang="en-US" sz="1800" dirty="0" smtClean="0"/>
              <a:t> </a:t>
            </a:r>
            <a:r>
              <a:rPr lang="en-US" sz="1800" dirty="0" err="1" smtClean="0"/>
              <a:t>var</a:t>
            </a:r>
            <a:r>
              <a:rPr lang="en-US" sz="1800" dirty="0" smtClean="0"/>
              <a:t> rows = new Row[] {</a:t>
            </a:r>
            <a:endParaRPr lang="ja-JP" altLang="en-US" sz="1800" dirty="0" smtClean="0"/>
          </a:p>
          <a:p>
            <a:pPr>
              <a:buNone/>
            </a:pPr>
            <a:r>
              <a:rPr lang="ja-JP" altLang="en-US" sz="1800" dirty="0" smtClean="0"/>
              <a:t>   </a:t>
            </a:r>
            <a:r>
              <a:rPr lang="en-US" sz="1800" dirty="0" smtClean="0"/>
              <a:t>new Row(){</a:t>
            </a:r>
            <a:r>
              <a:rPr lang="ja-JP" altLang="en-US" sz="1800" dirty="0" smtClean="0"/>
              <a:t>名前</a:t>
            </a:r>
            <a:r>
              <a:rPr lang="en-US" sz="1800" dirty="0" smtClean="0"/>
              <a:t> = "</a:t>
            </a:r>
            <a:r>
              <a:rPr lang="ja-JP" altLang="en-US" sz="1800" dirty="0" smtClean="0"/>
              <a:t>えムナウ</a:t>
            </a:r>
            <a:r>
              <a:rPr lang="en-US" sz="1800" dirty="0" smtClean="0"/>
              <a:t>",</a:t>
            </a:r>
            <a:r>
              <a:rPr lang="ja-JP" altLang="en-US" sz="1800" dirty="0" smtClean="0"/>
              <a:t>年齢</a:t>
            </a:r>
            <a:r>
              <a:rPr lang="en-US" sz="1800" dirty="0" smtClean="0"/>
              <a:t> = 18},</a:t>
            </a:r>
            <a:endParaRPr lang="ja-JP" altLang="en-US" sz="1800" dirty="0" smtClean="0"/>
          </a:p>
          <a:p>
            <a:pPr>
              <a:buNone/>
            </a:pPr>
            <a:r>
              <a:rPr lang="ja-JP" altLang="en-US" sz="1800" dirty="0" smtClean="0"/>
              <a:t>   </a:t>
            </a:r>
            <a:r>
              <a:rPr lang="en-US" sz="1800" dirty="0" smtClean="0"/>
              <a:t>new Row(){</a:t>
            </a:r>
            <a:r>
              <a:rPr lang="ja-JP" altLang="en-US" sz="1800" dirty="0" smtClean="0"/>
              <a:t>名前</a:t>
            </a:r>
            <a:r>
              <a:rPr lang="en-US" sz="1800" dirty="0" smtClean="0"/>
              <a:t> = "R</a:t>
            </a:r>
            <a:r>
              <a:rPr lang="ja-JP" altLang="en-US" sz="1800" dirty="0" smtClean="0"/>
              <a:t>田中</a:t>
            </a:r>
            <a:r>
              <a:rPr lang="en-US" sz="1800" dirty="0" smtClean="0"/>
              <a:t>",</a:t>
            </a:r>
            <a:r>
              <a:rPr lang="ja-JP" altLang="en-US" sz="1800" dirty="0" smtClean="0"/>
              <a:t>年齢</a:t>
            </a:r>
            <a:r>
              <a:rPr lang="en-US" sz="1800" dirty="0" smtClean="0"/>
              <a:t> = 21},</a:t>
            </a:r>
            <a:endParaRPr lang="ja-JP" altLang="en-US" sz="1800" dirty="0" smtClean="0"/>
          </a:p>
          <a:p>
            <a:pPr>
              <a:buNone/>
            </a:pPr>
            <a:r>
              <a:rPr lang="ja-JP" altLang="en-US" sz="1800" dirty="0" smtClean="0"/>
              <a:t>   </a:t>
            </a:r>
            <a:r>
              <a:rPr lang="en-US" sz="1800" dirty="0" smtClean="0"/>
              <a:t>new Row(){</a:t>
            </a:r>
            <a:r>
              <a:rPr lang="ja-JP" altLang="en-US" sz="1800" dirty="0" smtClean="0"/>
              <a:t>名前</a:t>
            </a:r>
            <a:r>
              <a:rPr lang="en-US" sz="1800" dirty="0" smtClean="0"/>
              <a:t> = "</a:t>
            </a:r>
            <a:r>
              <a:rPr lang="ja-JP" altLang="en-US" sz="1800" dirty="0" smtClean="0"/>
              <a:t>中博俊</a:t>
            </a:r>
            <a:r>
              <a:rPr lang="en-US" sz="1800" dirty="0" smtClean="0"/>
              <a:t>",</a:t>
            </a:r>
            <a:r>
              <a:rPr lang="ja-JP" altLang="en-US" sz="1800" dirty="0" smtClean="0"/>
              <a:t>年齢</a:t>
            </a:r>
            <a:r>
              <a:rPr lang="en-US" sz="1800" dirty="0" smtClean="0"/>
              <a:t> = 31}};</a:t>
            </a:r>
            <a:endParaRPr lang="ja-JP" altLang="en-US" sz="1800" dirty="0" smtClean="0"/>
          </a:p>
          <a:p>
            <a:pPr>
              <a:buNone/>
            </a:pPr>
            <a:r>
              <a:rPr lang="en-US" sz="1800" dirty="0" smtClean="0"/>
              <a:t> </a:t>
            </a:r>
            <a:endParaRPr lang="ja-JP" altLang="en-US" sz="1800" dirty="0" smtClean="0"/>
          </a:p>
          <a:p>
            <a:pPr>
              <a:buNone/>
            </a:pPr>
            <a:r>
              <a:rPr lang="ja-JP" altLang="en-US" sz="1800" dirty="0" smtClean="0"/>
              <a:t>  </a:t>
            </a:r>
            <a:r>
              <a:rPr lang="en-US" sz="1800" dirty="0" err="1" smtClean="0"/>
              <a:t>var</a:t>
            </a:r>
            <a:r>
              <a:rPr lang="en-US" sz="1800" dirty="0" smtClean="0"/>
              <a:t> </a:t>
            </a:r>
            <a:r>
              <a:rPr lang="ja-JP" altLang="en-US" sz="1800" dirty="0" smtClean="0"/>
              <a:t>結果</a:t>
            </a:r>
            <a:r>
              <a:rPr lang="en-US" sz="1800" dirty="0" smtClean="0"/>
              <a:t> =</a:t>
            </a:r>
            <a:endParaRPr lang="ja-JP" altLang="en-US" sz="1800" dirty="0" smtClean="0"/>
          </a:p>
          <a:p>
            <a:pPr>
              <a:buNone/>
            </a:pPr>
            <a:r>
              <a:rPr lang="ja-JP" altLang="en-US" sz="1800" dirty="0" smtClean="0"/>
              <a:t>    </a:t>
            </a:r>
            <a:r>
              <a:rPr lang="en-US" sz="1800" dirty="0" smtClean="0"/>
              <a:t>(from x in rows</a:t>
            </a:r>
            <a:endParaRPr lang="ja-JP" altLang="en-US" sz="1800" dirty="0" smtClean="0"/>
          </a:p>
          <a:p>
            <a:pPr>
              <a:buNone/>
            </a:pPr>
            <a:r>
              <a:rPr lang="ja-JP" altLang="en-US" sz="1800" dirty="0" smtClean="0"/>
              <a:t>    </a:t>
            </a:r>
            <a:r>
              <a:rPr lang="en-US" sz="1800" dirty="0" smtClean="0"/>
              <a:t>where x.</a:t>
            </a:r>
            <a:r>
              <a:rPr lang="ja-JP" altLang="en-US" sz="1800" dirty="0" smtClean="0"/>
              <a:t>年齢</a:t>
            </a:r>
            <a:r>
              <a:rPr lang="en-US" sz="1800" dirty="0" smtClean="0"/>
              <a:t> &gt; this.</a:t>
            </a:r>
            <a:r>
              <a:rPr lang="ja-JP" altLang="en-US" sz="1800" dirty="0" smtClean="0"/>
              <a:t>検索値</a:t>
            </a:r>
          </a:p>
          <a:p>
            <a:pPr>
              <a:buNone/>
            </a:pPr>
            <a:r>
              <a:rPr lang="ja-JP" altLang="en-US" sz="1800" dirty="0" smtClean="0"/>
              <a:t>    </a:t>
            </a:r>
            <a:r>
              <a:rPr lang="en-US" sz="1800" dirty="0" smtClean="0"/>
              <a:t>select x).</a:t>
            </a:r>
            <a:r>
              <a:rPr lang="en-US" sz="1800" dirty="0" err="1" smtClean="0"/>
              <a:t>FirstOrDefault</a:t>
            </a:r>
            <a:r>
              <a:rPr lang="en-US" sz="1800" dirty="0" smtClean="0"/>
              <a:t>();</a:t>
            </a:r>
            <a:endParaRPr lang="ja-JP" altLang="en-US" sz="1800" dirty="0" smtClean="0"/>
          </a:p>
          <a:p>
            <a:pPr>
              <a:buNone/>
            </a:pPr>
            <a:r>
              <a:rPr lang="en-US" sz="1800" dirty="0" smtClean="0"/>
              <a:t> </a:t>
            </a:r>
            <a:endParaRPr lang="ja-JP" altLang="en-US" sz="1800" dirty="0" smtClean="0"/>
          </a:p>
          <a:p>
            <a:pPr>
              <a:buNone/>
            </a:pPr>
            <a:r>
              <a:rPr lang="ja-JP" altLang="en-US" sz="1800" dirty="0" smtClean="0"/>
              <a:t>    </a:t>
            </a:r>
            <a:r>
              <a:rPr lang="en-US" altLang="ja-JP" sz="1800" dirty="0" smtClean="0"/>
              <a:t>this.</a:t>
            </a:r>
            <a:r>
              <a:rPr lang="ja-JP" altLang="en-US" sz="1800" dirty="0" smtClean="0"/>
              <a:t>検索結果</a:t>
            </a:r>
            <a:r>
              <a:rPr lang="en-US" altLang="ja-JP" sz="1800" dirty="0" smtClean="0"/>
              <a:t> = </a:t>
            </a:r>
            <a:r>
              <a:rPr lang="en-US" altLang="ja-JP" sz="1800" dirty="0" err="1" smtClean="0"/>
              <a:t>string.Format</a:t>
            </a:r>
            <a:r>
              <a:rPr lang="en-US" altLang="ja-JP" sz="1800" dirty="0" smtClean="0"/>
              <a:t>(“{0}</a:t>
            </a:r>
            <a:r>
              <a:rPr lang="ja-JP" altLang="en-US" sz="1800" dirty="0" smtClean="0"/>
              <a:t>様 </a:t>
            </a:r>
            <a:r>
              <a:rPr lang="en-US" altLang="ja-JP" sz="1800" dirty="0" smtClean="0"/>
              <a:t>{1}</a:t>
            </a:r>
            <a:r>
              <a:rPr lang="ja-JP" altLang="en-US" sz="1800" dirty="0" smtClean="0"/>
              <a:t>歳</a:t>
            </a:r>
            <a:r>
              <a:rPr lang="en-US" altLang="ja-JP" sz="1800" dirty="0" smtClean="0"/>
              <a:t>”, </a:t>
            </a:r>
            <a:r>
              <a:rPr lang="ja-JP" altLang="en-US" sz="1800" dirty="0" smtClean="0"/>
              <a:t>結果</a:t>
            </a:r>
            <a:r>
              <a:rPr lang="en-US" altLang="ja-JP" sz="1800" dirty="0" smtClean="0"/>
              <a:t>.</a:t>
            </a:r>
            <a:r>
              <a:rPr lang="ja-JP" altLang="en-US" sz="1800" dirty="0" smtClean="0"/>
              <a:t>名前</a:t>
            </a:r>
            <a:r>
              <a:rPr lang="en-US" altLang="ja-JP" sz="1800" dirty="0" smtClean="0"/>
              <a:t>,</a:t>
            </a:r>
            <a:r>
              <a:rPr lang="ja-JP" altLang="en-US" sz="1800" dirty="0" smtClean="0"/>
              <a:t>結果</a:t>
            </a:r>
            <a:r>
              <a:rPr lang="en-US" altLang="ja-JP" sz="1800" dirty="0" smtClean="0"/>
              <a:t>.</a:t>
            </a:r>
            <a:r>
              <a:rPr lang="ja-JP" altLang="en-US" sz="1800" dirty="0" smtClean="0"/>
              <a:t>年齢</a:t>
            </a:r>
            <a:r>
              <a:rPr lang="en-US" altLang="ja-JP" sz="1800" dirty="0" smtClean="0"/>
              <a:t>);</a:t>
            </a:r>
          </a:p>
          <a:p>
            <a:pPr>
              <a:buNone/>
            </a:pPr>
            <a:r>
              <a:rPr lang="en-US" sz="1800" dirty="0" smtClean="0"/>
              <a:t>}</a:t>
            </a:r>
            <a:endParaRPr lang="ja-JP" altLang="en-US" sz="1800" dirty="0" smtClean="0"/>
          </a:p>
          <a:p>
            <a:pPr>
              <a:buNone/>
            </a:pPr>
            <a:endParaRPr kumimoji="1" lang="ja-JP" altLang="en-US" sz="1800" dirty="0"/>
          </a:p>
        </p:txBody>
      </p:sp>
      <p:sp>
        <p:nvSpPr>
          <p:cNvPr id="5" name="角丸四角形吹き出し 4"/>
          <p:cNvSpPr/>
          <p:nvPr/>
        </p:nvSpPr>
        <p:spPr>
          <a:xfrm>
            <a:off x="5072066" y="2571744"/>
            <a:ext cx="3357586" cy="2500330"/>
          </a:xfrm>
          <a:prstGeom prst="wedgeRoundRectCallou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sz="2400" b="1" dirty="0" smtClean="0"/>
              <a:t>※</a:t>
            </a:r>
            <a:r>
              <a:rPr kumimoji="1" lang="ja-JP" altLang="en-US" sz="2400" b="1" dirty="0" smtClean="0"/>
              <a:t>従来型の問題点</a:t>
            </a:r>
            <a:endParaRPr kumimoji="1" lang="en-US" altLang="ja-JP" sz="2400" b="1" dirty="0" smtClean="0"/>
          </a:p>
          <a:p>
            <a:r>
              <a:rPr kumimoji="1" lang="ja-JP" altLang="en-US" sz="2400" b="1" dirty="0" smtClean="0"/>
              <a:t>最終的に表示するための文字列に、処理で記述しなければならない。</a:t>
            </a:r>
            <a:endParaRPr kumimoji="1" lang="ja-JP" alt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従来型の問題点</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XAML</a:t>
            </a:r>
            <a:r>
              <a:rPr lang="ja-JP" altLang="en-US" dirty="0" smtClean="0"/>
              <a:t>側</a:t>
            </a:r>
            <a:endParaRPr lang="en-US" altLang="ja-JP" dirty="0" smtClean="0"/>
          </a:p>
          <a:p>
            <a:r>
              <a:rPr lang="en-US" altLang="ja-JP" sz="2000" dirty="0" smtClean="0"/>
              <a:t>&lt;</a:t>
            </a:r>
            <a:r>
              <a:rPr lang="en-US" altLang="ja-JP" sz="2000" dirty="0" err="1" smtClean="0"/>
              <a:t>TextBox</a:t>
            </a:r>
            <a:r>
              <a:rPr lang="en-US" altLang="ja-JP" sz="2000" dirty="0" smtClean="0"/>
              <a:t> Text="{Binding Path=</a:t>
            </a:r>
            <a:r>
              <a:rPr lang="ja-JP" altLang="en-US" sz="2000" dirty="0" smtClean="0"/>
              <a:t>検索値</a:t>
            </a:r>
            <a:r>
              <a:rPr lang="en-US" altLang="ja-JP" sz="2000" dirty="0" smtClean="0"/>
              <a:t>}"/&gt;</a:t>
            </a:r>
          </a:p>
          <a:p>
            <a:r>
              <a:rPr lang="en-US" altLang="ja-JP" dirty="0" smtClean="0"/>
              <a:t>Document</a:t>
            </a:r>
            <a:r>
              <a:rPr lang="ja-JP" altLang="en-US" dirty="0" smtClean="0"/>
              <a:t>側</a:t>
            </a:r>
            <a:endParaRPr lang="en-US" altLang="ja-JP" dirty="0" smtClean="0"/>
          </a:p>
          <a:p>
            <a:r>
              <a:rPr lang="en-US" altLang="ja-JP" sz="2000" dirty="0" smtClean="0"/>
              <a:t>public </a:t>
            </a:r>
            <a:r>
              <a:rPr lang="en-US" altLang="ja-JP" sz="2000" dirty="0" smtClean="0">
                <a:solidFill>
                  <a:srgbClr val="FF0000"/>
                </a:solidFill>
              </a:rPr>
              <a:t>string</a:t>
            </a:r>
            <a:r>
              <a:rPr lang="en-US" altLang="ja-JP" sz="2000" dirty="0" smtClean="0"/>
              <a:t> </a:t>
            </a:r>
            <a:r>
              <a:rPr lang="ja-JP" altLang="en-US" sz="2000" dirty="0" smtClean="0"/>
              <a:t>検索結果</a:t>
            </a:r>
            <a:r>
              <a:rPr lang="en-US" altLang="ja-JP" sz="2000" dirty="0" smtClean="0"/>
              <a:t> { get { return _</a:t>
            </a:r>
            <a:r>
              <a:rPr lang="ja-JP" altLang="en-US" sz="2000" dirty="0" smtClean="0"/>
              <a:t>検索結果</a:t>
            </a:r>
            <a:r>
              <a:rPr lang="en-US" altLang="ja-JP" sz="2000" dirty="0" smtClean="0"/>
              <a:t>; } set { _</a:t>
            </a:r>
            <a:r>
              <a:rPr lang="ja-JP" altLang="en-US" sz="2000" dirty="0" smtClean="0"/>
              <a:t>検索結果</a:t>
            </a:r>
            <a:r>
              <a:rPr lang="en-US" altLang="ja-JP" sz="2000" dirty="0" smtClean="0"/>
              <a:t> = value; </a:t>
            </a:r>
            <a:r>
              <a:rPr lang="en-US" altLang="ja-JP" sz="2000" dirty="0" err="1" smtClean="0"/>
              <a:t>this.FirePropertyChanged</a:t>
            </a:r>
            <a:r>
              <a:rPr lang="en-US" altLang="ja-JP" sz="2000" dirty="0" smtClean="0"/>
              <a:t>("</a:t>
            </a:r>
            <a:r>
              <a:rPr lang="ja-JP" altLang="en-US" sz="2000" dirty="0" smtClean="0"/>
              <a:t>検索結果</a:t>
            </a:r>
            <a:r>
              <a:rPr lang="en-US" altLang="ja-JP" sz="2000" dirty="0" smtClean="0"/>
              <a:t>"); } }</a:t>
            </a:r>
            <a:endParaRPr lang="en-US" altLang="ja-JP" dirty="0" smtClean="0"/>
          </a:p>
          <a:p>
            <a:r>
              <a:rPr kumimoji="1" lang="ja-JP" altLang="en-US" dirty="0" smtClean="0"/>
              <a:t>ただの</a:t>
            </a:r>
            <a:r>
              <a:rPr kumimoji="1" lang="en-US" altLang="ja-JP" dirty="0" smtClean="0"/>
              <a:t>String</a:t>
            </a:r>
            <a:r>
              <a:rPr kumimoji="1" lang="ja-JP" altLang="en-US" dirty="0" smtClean="0"/>
              <a:t>になっちゃってますよね？</a:t>
            </a:r>
            <a:endParaRPr kumimoji="1" lang="en-US" altLang="ja-JP" dirty="0" smtClean="0"/>
          </a:p>
          <a:p>
            <a:r>
              <a:rPr lang="ja-JP" altLang="en-US" dirty="0" smtClean="0"/>
              <a:t>この検索結果</a:t>
            </a:r>
            <a:r>
              <a:rPr lang="en-US" altLang="ja-JP" dirty="0" smtClean="0"/>
              <a:t>Row</a:t>
            </a:r>
            <a:r>
              <a:rPr lang="ja-JP" altLang="en-US" dirty="0" smtClean="0"/>
              <a:t>を使って再度処理をしたければどうしましょう。</a:t>
            </a:r>
            <a:endParaRPr lang="en-US" altLang="ja-JP" dirty="0" smtClean="0"/>
          </a:p>
          <a:p>
            <a:r>
              <a:rPr kumimoji="1" lang="ja-JP" altLang="en-US" dirty="0" smtClean="0"/>
              <a:t>別途保存する？</a:t>
            </a:r>
            <a:endParaRPr kumimoji="1" lang="en-US" altLang="ja-JP" dirty="0" smtClean="0"/>
          </a:p>
          <a:p>
            <a:r>
              <a:rPr kumimoji="1" lang="en-US" altLang="ja-JP" dirty="0" smtClean="0"/>
              <a:t>public Row </a:t>
            </a:r>
            <a:r>
              <a:rPr kumimoji="1" lang="ja-JP" altLang="en-US" dirty="0" smtClean="0"/>
              <a:t>検索結果</a:t>
            </a:r>
            <a:r>
              <a:rPr kumimoji="1" lang="en-US" altLang="ja-JP" dirty="0" smtClean="0"/>
              <a:t>Row; </a:t>
            </a:r>
            <a:r>
              <a:rPr kumimoji="1" lang="ja-JP" altLang="en-US" dirty="0" smtClean="0"/>
              <a:t>・・・・・</a:t>
            </a:r>
            <a:endParaRPr kumimoji="1" lang="ja-JP"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T16">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スライドマスタT16</Template>
  <TotalTime>2925</TotalTime>
  <Words>691</Words>
  <Application>Microsoft Office PowerPoint</Application>
  <PresentationFormat>画面に合わせる (4:3)</PresentationFormat>
  <Paragraphs>132</Paragraphs>
  <Slides>19</Slides>
  <Notes>0</Notes>
  <HiddenSlides>0</HiddenSlides>
  <MMClips>0</MMClips>
  <ScaleCrop>false</ScaleCrop>
  <HeadingPairs>
    <vt:vector size="4" baseType="variant">
      <vt:variant>
        <vt:lpstr>テーマ</vt:lpstr>
      </vt:variant>
      <vt:variant>
        <vt:i4>1</vt:i4>
      </vt:variant>
      <vt:variant>
        <vt:lpstr>スライド タイトル</vt:lpstr>
      </vt:variant>
      <vt:variant>
        <vt:i4>19</vt:i4>
      </vt:variant>
    </vt:vector>
  </HeadingPairs>
  <TitlesOfParts>
    <vt:vector size="20" baseType="lpstr">
      <vt:lpstr>スライドマスタT16</vt:lpstr>
      <vt:lpstr>スライド 1</vt:lpstr>
      <vt:lpstr>おさらい</vt:lpstr>
      <vt:lpstr>NotifyPropertyChangedBase</vt:lpstr>
      <vt:lpstr>今回のアジェンダ</vt:lpstr>
      <vt:lpstr>スライド 5</vt:lpstr>
      <vt:lpstr>とりあえず画面作っちゃいましょ</vt:lpstr>
      <vt:lpstr>とりあえず画面作っちゃいましょ</vt:lpstr>
      <vt:lpstr>とりあえず画面作っちゃいましょ</vt:lpstr>
      <vt:lpstr>従来型の問題点</vt:lpstr>
      <vt:lpstr>コンバータ</vt:lpstr>
      <vt:lpstr>拍手の用意はいいですか？</vt:lpstr>
      <vt:lpstr>コンバータのポイント</vt:lpstr>
      <vt:lpstr>オブジェクトのオブジェクトをバインドするには</vt:lpstr>
      <vt:lpstr>ラジオボタン</vt:lpstr>
      <vt:lpstr>ラジオボタン</vt:lpstr>
      <vt:lpstr>どうしてこんなことになるの？</vt:lpstr>
      <vt:lpstr>じゃぁバインディングで解決しましょうよ</vt:lpstr>
      <vt:lpstr>やったことのポイント</vt:lpstr>
      <vt:lpstr>まとめ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localnaka</dc:creator>
  <cp:lastModifiedBy>中博俊</cp:lastModifiedBy>
  <cp:revision>63</cp:revision>
  <dcterms:created xsi:type="dcterms:W3CDTF">2008-01-18T14:37:39Z</dcterms:created>
  <dcterms:modified xsi:type="dcterms:W3CDTF">2008-02-11T01:29:02Z</dcterms:modified>
</cp:coreProperties>
</file>