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0"/>
  </p:notesMasterIdLst>
  <p:sldIdLst>
    <p:sldId id="265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81" r:id="rId17"/>
    <p:sldId id="282" r:id="rId18"/>
    <p:sldId id="280" r:id="rId19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31" d="100"/>
          <a:sy n="131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3C5432-9B07-48EE-A2E3-DE7F89C8A23D}" type="datetimeFigureOut">
              <a:rPr kumimoji="1" lang="ja-JP" altLang="en-US" smtClean="0"/>
              <a:pPr/>
              <a:t>2008/4/15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18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名古屋勉強会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#1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ja-JP" altLang="ja-JP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None/>
            </a:pPr>
            <a:endParaRPr lang="en-US" altLang="ja-JP" sz="1600" dirty="0" smtClean="0">
              <a:latin typeface="メイリオ" pitchFamily="50" charset="-128"/>
              <a:ea typeface="メイリオ" pitchFamily="50" charset="-128"/>
            </a:endParaRPr>
          </a:p>
          <a:p>
            <a:pPr algn="ctr">
              <a:buNone/>
            </a:pPr>
            <a:r>
              <a:rPr lang="en-US" sz="6600" dirty="0" smtClean="0"/>
              <a:t>How To WPF</a:t>
            </a:r>
          </a:p>
          <a:p>
            <a:pPr algn="ctr">
              <a:buNone/>
            </a:pPr>
            <a:r>
              <a:rPr lang="ja-JP" altLang="en-US" sz="6600" dirty="0" smtClean="0"/>
              <a:t>アプリケーション</a:t>
            </a:r>
            <a:endParaRPr lang="en-US" altLang="ja-JP" sz="8000" dirty="0" smtClean="0"/>
          </a:p>
          <a:p>
            <a:pPr algn="ctr">
              <a:buNone/>
            </a:pPr>
            <a:r>
              <a:rPr lang="en-US" altLang="ja-JP" sz="3600" dirty="0" smtClean="0">
                <a:latin typeface="メイリオ" pitchFamily="50" charset="-128"/>
                <a:ea typeface="メイリオ" pitchFamily="50" charset="-128"/>
              </a:rPr>
              <a:t>Part 1</a:t>
            </a:r>
          </a:p>
          <a:p>
            <a:pPr algn="ctr" eaLnBrk="1" hangingPunct="1">
              <a:buNone/>
            </a:pPr>
            <a:endParaRPr lang="en-US" altLang="ja-JP" sz="3600" dirty="0" smtClean="0">
              <a:latin typeface="メイリオ" pitchFamily="50" charset="-128"/>
              <a:ea typeface="メイリオ" pitchFamily="50" charset="-128"/>
            </a:endParaRPr>
          </a:p>
          <a:p>
            <a:pPr algn="ctr" eaLnBrk="1" hangingPunct="1">
              <a:buNone/>
            </a:pPr>
            <a:r>
              <a:rPr lang="en-US" altLang="ja-JP" sz="3600" dirty="0" smtClean="0">
                <a:latin typeface="メイリオ" pitchFamily="50" charset="-128"/>
                <a:ea typeface="メイリオ" pitchFamily="50" charset="-128"/>
              </a:rPr>
              <a:t>by </a:t>
            </a:r>
            <a:r>
              <a:rPr lang="ja-JP" altLang="en-US" sz="3600" dirty="0" smtClean="0">
                <a:latin typeface="メイリオ" pitchFamily="50" charset="-128"/>
                <a:ea typeface="メイリオ" pitchFamily="50" charset="-128"/>
              </a:rPr>
              <a:t>中博俊</a:t>
            </a:r>
            <a:r>
              <a:rPr lang="en-US" altLang="ja-JP" sz="3600" dirty="0" smtClean="0">
                <a:latin typeface="メイリオ" pitchFamily="50" charset="-128"/>
                <a:ea typeface="メイリオ" pitchFamily="50" charset="-128"/>
              </a:rPr>
              <a:t> </a:t>
            </a:r>
            <a:endParaRPr lang="ja-JP" altLang="ja-JP" sz="3600" dirty="0" smtClean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バインディング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データと画面処理の分離を行います。</a:t>
            </a:r>
            <a:endParaRPr kumimoji="1" lang="en-US" altLang="ja-JP" dirty="0" smtClean="0"/>
          </a:p>
          <a:p>
            <a:r>
              <a:rPr lang="ja-JP" altLang="en-US" dirty="0" smtClean="0"/>
              <a:t>これをバインディングといいます。</a:t>
            </a:r>
            <a:endParaRPr lang="en-US" altLang="ja-JP" dirty="0" smtClean="0"/>
          </a:p>
          <a:p>
            <a:r>
              <a:rPr lang="ja-JP" altLang="en-US" dirty="0" smtClean="0"/>
              <a:t>今日はバインディングの詳細までは触れません。</a:t>
            </a:r>
            <a:endParaRPr lang="en-US" altLang="ja-JP" dirty="0" smtClean="0"/>
          </a:p>
          <a:p>
            <a:r>
              <a:rPr lang="ja-JP" altLang="en-US" dirty="0" smtClean="0"/>
              <a:t>このソースとおなじ実装をしてみましょう。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en-US" altLang="ja-JP" sz="8800" dirty="0" smtClean="0"/>
              <a:t>DEMO3</a:t>
            </a:r>
            <a:endParaRPr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バインディング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WPF</a:t>
            </a:r>
            <a:r>
              <a:rPr kumimoji="1" lang="ja-JP" altLang="en-US" dirty="0" smtClean="0"/>
              <a:t>の基本はバインディングです。</a:t>
            </a:r>
            <a:endParaRPr kumimoji="1" lang="en-US" altLang="ja-JP" dirty="0" smtClean="0"/>
          </a:p>
          <a:p>
            <a:r>
              <a:rPr lang="ja-JP" altLang="en-US" dirty="0" smtClean="0"/>
              <a:t>バインディングの基本は</a:t>
            </a:r>
            <a:r>
              <a:rPr lang="en-US" altLang="ja-JP" dirty="0" err="1" smtClean="0"/>
              <a:t>INotifyPropertyChanged</a:t>
            </a:r>
            <a:r>
              <a:rPr lang="ja-JP" altLang="en-US" dirty="0" smtClean="0"/>
              <a:t>です。</a:t>
            </a:r>
            <a:endParaRPr lang="en-US" altLang="ja-JP" dirty="0" smtClean="0"/>
          </a:p>
          <a:p>
            <a:r>
              <a:rPr lang="ja-JP" altLang="en-US" dirty="0" smtClean="0"/>
              <a:t>ドキュメントクラス共通のクラスを作っておくと便利です。</a:t>
            </a:r>
            <a:endParaRPr kumimoji="1"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バインディング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sz="2400" dirty="0" smtClean="0"/>
              <a:t>public class </a:t>
            </a:r>
            <a:r>
              <a:rPr lang="en-US" altLang="ja-JP" sz="2400" dirty="0" err="1" smtClean="0"/>
              <a:t>NotifyPropertyChangedBase</a:t>
            </a:r>
            <a:r>
              <a:rPr lang="en-US" altLang="ja-JP" sz="2400" dirty="0" smtClean="0"/>
              <a:t> : </a:t>
            </a:r>
            <a:r>
              <a:rPr lang="en-US" altLang="ja-JP" sz="2400" dirty="0" err="1" smtClean="0"/>
              <a:t>INotifyPropertyChanged</a:t>
            </a:r>
            <a:r>
              <a:rPr lang="ja-JP" altLang="en-US" sz="2400" dirty="0" smtClean="0"/>
              <a:t> </a:t>
            </a:r>
            <a:r>
              <a:rPr lang="en-US" altLang="ja-JP" sz="2400" dirty="0" smtClean="0"/>
              <a:t>{</a:t>
            </a:r>
          </a:p>
          <a:p>
            <a:pPr>
              <a:buNone/>
            </a:pPr>
            <a:endParaRPr lang="en-US" altLang="ja-JP" sz="2400" dirty="0" smtClean="0"/>
          </a:p>
          <a:p>
            <a:pPr>
              <a:buNone/>
            </a:pPr>
            <a:r>
              <a:rPr lang="en-US" altLang="ja-JP" sz="2400" dirty="0" smtClean="0"/>
              <a:t>public event </a:t>
            </a:r>
            <a:r>
              <a:rPr lang="en-US" altLang="ja-JP" sz="2400" dirty="0" err="1" smtClean="0"/>
              <a:t>PropertyChangedEventHandler</a:t>
            </a:r>
            <a:r>
              <a:rPr lang="en-US" altLang="ja-JP" sz="2400" dirty="0" smtClean="0"/>
              <a:t> </a:t>
            </a:r>
            <a:r>
              <a:rPr lang="en-US" altLang="ja-JP" sz="2400" dirty="0" err="1" smtClean="0"/>
              <a:t>PropertyChanged</a:t>
            </a:r>
            <a:r>
              <a:rPr lang="en-US" altLang="ja-JP" sz="2400" dirty="0" smtClean="0"/>
              <a:t>;</a:t>
            </a:r>
          </a:p>
          <a:p>
            <a:pPr>
              <a:buNone/>
            </a:pPr>
            <a:endParaRPr lang="en-US" altLang="ja-JP" sz="2400" dirty="0" smtClean="0"/>
          </a:p>
          <a:p>
            <a:pPr>
              <a:buNone/>
            </a:pPr>
            <a:r>
              <a:rPr lang="en-US" altLang="ja-JP" sz="2400" dirty="0" smtClean="0"/>
              <a:t>protected void </a:t>
            </a:r>
            <a:r>
              <a:rPr lang="en-US" altLang="ja-JP" sz="2400" dirty="0" err="1" smtClean="0"/>
              <a:t>FirePropertyChanged</a:t>
            </a:r>
            <a:r>
              <a:rPr lang="en-US" altLang="ja-JP" sz="2400" dirty="0" smtClean="0"/>
              <a:t>(string </a:t>
            </a:r>
            <a:r>
              <a:rPr lang="en-US" altLang="ja-JP" sz="2400" dirty="0" err="1" smtClean="0"/>
              <a:t>propertyName</a:t>
            </a:r>
            <a:r>
              <a:rPr lang="en-US" altLang="ja-JP" sz="2400" dirty="0" smtClean="0"/>
              <a:t>) </a:t>
            </a:r>
          </a:p>
          <a:p>
            <a:pPr>
              <a:buNone/>
            </a:pPr>
            <a:r>
              <a:rPr lang="en-US" altLang="ja-JP" sz="2400" dirty="0" smtClean="0"/>
              <a:t>{</a:t>
            </a:r>
          </a:p>
          <a:p>
            <a:pPr>
              <a:buNone/>
            </a:pPr>
            <a:r>
              <a:rPr lang="en-US" altLang="ja-JP" sz="2400" dirty="0" smtClean="0"/>
              <a:t>     if (</a:t>
            </a:r>
            <a:r>
              <a:rPr lang="en-US" altLang="ja-JP" sz="2400" dirty="0" err="1" smtClean="0"/>
              <a:t>this.PropertyChanged</a:t>
            </a:r>
            <a:r>
              <a:rPr lang="en-US" altLang="ja-JP" sz="2400" dirty="0" smtClean="0"/>
              <a:t> != null) {</a:t>
            </a:r>
          </a:p>
          <a:p>
            <a:pPr>
              <a:buNone/>
            </a:pPr>
            <a:r>
              <a:rPr lang="en-US" altLang="ja-JP" sz="2400" dirty="0" smtClean="0"/>
              <a:t>        </a:t>
            </a:r>
            <a:r>
              <a:rPr lang="en-US" altLang="ja-JP" sz="2400" dirty="0" err="1" smtClean="0"/>
              <a:t>this.PropertyChanged</a:t>
            </a:r>
            <a:r>
              <a:rPr lang="en-US" altLang="ja-JP" sz="2400" dirty="0" smtClean="0"/>
              <a:t>(this,</a:t>
            </a:r>
          </a:p>
          <a:p>
            <a:pPr>
              <a:buNone/>
            </a:pPr>
            <a:r>
              <a:rPr lang="en-US" altLang="ja-JP" sz="2400" dirty="0" smtClean="0"/>
              <a:t>		new </a:t>
            </a:r>
            <a:r>
              <a:rPr lang="en-US" altLang="ja-JP" sz="2400" dirty="0" err="1" smtClean="0"/>
              <a:t>PropertyChangedEventArgs</a:t>
            </a:r>
            <a:r>
              <a:rPr lang="en-US" altLang="ja-JP" sz="2400" dirty="0" smtClean="0"/>
              <a:t>(</a:t>
            </a:r>
            <a:r>
              <a:rPr lang="en-US" altLang="ja-JP" sz="2400" dirty="0" err="1" smtClean="0"/>
              <a:t>propertyName</a:t>
            </a:r>
            <a:r>
              <a:rPr lang="en-US" altLang="ja-JP" sz="2400" dirty="0" smtClean="0"/>
              <a:t>)); </a:t>
            </a:r>
          </a:p>
          <a:p>
            <a:pPr>
              <a:buNone/>
            </a:pPr>
            <a:r>
              <a:rPr lang="en-US" altLang="ja-JP" sz="2400" dirty="0" smtClean="0"/>
              <a:t>     }}}</a:t>
            </a:r>
            <a:endParaRPr kumimoji="1" lang="en-US" altLang="ja-JP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Id?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いままでの</a:t>
            </a:r>
            <a:r>
              <a:rPr kumimoji="1" lang="en-US" altLang="ja-JP" dirty="0" smtClean="0"/>
              <a:t>XAML</a:t>
            </a:r>
            <a:r>
              <a:rPr kumimoji="1" lang="ja-JP" altLang="en-US" dirty="0" smtClean="0"/>
              <a:t>などでおかしいところがありませんでしたか？</a:t>
            </a:r>
            <a:endParaRPr kumimoji="1" lang="en-US" altLang="ja-JP" dirty="0" smtClean="0"/>
          </a:p>
          <a:p>
            <a:r>
              <a:rPr lang="en-US" altLang="ja-JP" dirty="0" smtClean="0"/>
              <a:t> &lt;</a:t>
            </a:r>
            <a:r>
              <a:rPr lang="en-US" altLang="ja-JP" dirty="0" err="1" smtClean="0"/>
              <a:t>TextBox</a:t>
            </a:r>
            <a:r>
              <a:rPr lang="en-US" altLang="ja-JP" dirty="0" smtClean="0"/>
              <a:t> Text="{Binding Path=text1}"/&gt;</a:t>
            </a:r>
          </a:p>
          <a:p>
            <a:pPr>
              <a:buNone/>
            </a:pPr>
            <a:endParaRPr kumimoji="1" lang="en-US" altLang="ja-JP" sz="4000" dirty="0" smtClean="0"/>
          </a:p>
          <a:p>
            <a:pPr>
              <a:buNone/>
            </a:pPr>
            <a:r>
              <a:rPr kumimoji="1" lang="en-US" altLang="ja-JP" sz="8000" dirty="0" smtClean="0"/>
              <a:t>ID</a:t>
            </a:r>
            <a:r>
              <a:rPr kumimoji="1" lang="ja-JP" altLang="en-US" sz="8000" dirty="0" smtClean="0"/>
              <a:t>がない！！！</a:t>
            </a:r>
            <a:endParaRPr kumimoji="1" lang="ja-JP" altLang="en-US" sz="8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ID?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そもそもオブジェクトをツリー形式で保持するのには参照さえあれば実現可能です。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逆になぜ今まで</a:t>
            </a:r>
            <a:r>
              <a:rPr kumimoji="1" lang="en-US" altLang="ja-JP" dirty="0" smtClean="0"/>
              <a:t>ID</a:t>
            </a:r>
            <a:r>
              <a:rPr kumimoji="1" lang="ja-JP" altLang="en-US" dirty="0" smtClean="0"/>
              <a:t>を必要としたのでしょうか？</a:t>
            </a:r>
            <a:endParaRPr kumimoji="1" lang="en-US" altLang="ja-JP" dirty="0" smtClean="0"/>
          </a:p>
          <a:p>
            <a:r>
              <a:rPr lang="en-US" altLang="ja-JP" dirty="0" smtClean="0"/>
              <a:t>ID</a:t>
            </a:r>
            <a:r>
              <a:rPr lang="ja-JP" altLang="en-US" dirty="0" smtClean="0"/>
              <a:t>をつけてコントロールを操作していたためで、コントロールの操作が少なければ</a:t>
            </a:r>
            <a:r>
              <a:rPr lang="en-US" altLang="ja-JP" dirty="0" smtClean="0"/>
              <a:t>ID</a:t>
            </a:r>
            <a:r>
              <a:rPr lang="ja-JP" altLang="en-US" dirty="0" smtClean="0"/>
              <a:t>など不要なのです。</a:t>
            </a:r>
            <a:endParaRPr lang="en-US" altLang="ja-JP" dirty="0" smtClean="0"/>
          </a:p>
          <a:p>
            <a:r>
              <a:rPr kumimoji="1" lang="ja-JP" altLang="en-US" dirty="0" smtClean="0"/>
              <a:t>とはいえ・・・つけなければいけない場合もあるので　</a:t>
            </a:r>
            <a:r>
              <a:rPr lang="en-US" altLang="ja-JP" dirty="0" smtClean="0"/>
              <a:t> &lt;</a:t>
            </a:r>
            <a:r>
              <a:rPr lang="en-US" altLang="ja-JP" dirty="0" err="1" smtClean="0"/>
              <a:t>TextBox</a:t>
            </a:r>
            <a:r>
              <a:rPr lang="en-US" altLang="ja-JP" dirty="0" smtClean="0"/>
              <a:t> x:Name="</a:t>
            </a:r>
            <a:r>
              <a:rPr lang="en-US" altLang="ja-JP" dirty="0" err="1" smtClean="0"/>
              <a:t>ttt</a:t>
            </a:r>
            <a:r>
              <a:rPr lang="en-US" altLang="ja-JP" dirty="0" smtClean="0"/>
              <a:t>"/&gt;</a:t>
            </a:r>
            <a:endParaRPr kumimoji="1"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buNone/>
            </a:pPr>
            <a:endParaRPr kumimoji="1" lang="en-US" altLang="ja-JP" sz="7200" dirty="0" smtClean="0"/>
          </a:p>
          <a:p>
            <a:pPr algn="ctr">
              <a:buNone/>
            </a:pPr>
            <a:r>
              <a:rPr kumimoji="1" lang="ja-JP" altLang="en-US" sz="7200" dirty="0" smtClean="0"/>
              <a:t>バリエーションの</a:t>
            </a:r>
            <a:endParaRPr kumimoji="1" lang="en-US" altLang="ja-JP" sz="7200" dirty="0" smtClean="0"/>
          </a:p>
          <a:p>
            <a:pPr algn="ctr">
              <a:buNone/>
            </a:pPr>
            <a:r>
              <a:rPr kumimoji="1" lang="en-US" altLang="ja-JP" sz="7200" dirty="0" smtClean="0"/>
              <a:t>DEMO4</a:t>
            </a:r>
            <a:endParaRPr kumimoji="1" lang="ja-JP" altLang="en-US" sz="7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解決策</a:t>
            </a:r>
            <a:r>
              <a:rPr lang="en-US" dirty="0" smtClean="0"/>
              <a:t>1</a:t>
            </a:r>
            <a:endParaRPr lang="ja-JP" altLang="en-US" dirty="0" smtClean="0"/>
          </a:p>
          <a:p>
            <a:r>
              <a:rPr lang="ja-JP" altLang="en-US" dirty="0" smtClean="0"/>
              <a:t>計算のもとになっている値の変更時に</a:t>
            </a:r>
            <a:r>
              <a:rPr lang="en-US" dirty="0" err="1" smtClean="0"/>
              <a:t>ButtonEnabled</a:t>
            </a:r>
            <a:r>
              <a:rPr lang="ja-JP" altLang="en-US" dirty="0" smtClean="0"/>
              <a:t>も変更通知を上げてもらう。</a:t>
            </a:r>
          </a:p>
          <a:p>
            <a:r>
              <a:rPr lang="ja-JP" altLang="en-US" dirty="0" smtClean="0"/>
              <a:t>解決策</a:t>
            </a:r>
            <a:r>
              <a:rPr lang="en-US" dirty="0" smtClean="0"/>
              <a:t>2</a:t>
            </a:r>
            <a:endParaRPr lang="ja-JP" altLang="en-US" dirty="0" smtClean="0"/>
          </a:p>
          <a:p>
            <a:r>
              <a:rPr lang="ja-JP" altLang="en-US" dirty="0" smtClean="0"/>
              <a:t>変更通知を利用して、変更通知を上げる。</a:t>
            </a:r>
            <a:endParaRPr lang="en-US" altLang="ja-JP" dirty="0" smtClean="0"/>
          </a:p>
          <a:p>
            <a:endParaRPr kumimoji="1" lang="en-US" altLang="ja-JP" dirty="0" smtClean="0"/>
          </a:p>
          <a:p>
            <a:r>
              <a:rPr lang="ja-JP" altLang="en-US" dirty="0" smtClean="0"/>
              <a:t>関数型言語っぽく利用するにはすこし手間が必要ですね。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 smtClean="0"/>
              <a:t>HTML</a:t>
            </a:r>
            <a:r>
              <a:rPr lang="ja-JP" altLang="en-US" sz="2800" dirty="0" err="1" smtClean="0"/>
              <a:t>のように</a:t>
            </a:r>
            <a:r>
              <a:rPr lang="en-US" sz="2800" dirty="0" smtClean="0"/>
              <a:t>&lt;TAG&gt;&lt;/TAG&gt;</a:t>
            </a:r>
            <a:r>
              <a:rPr lang="ja-JP" altLang="en-US" sz="2800" dirty="0" smtClean="0"/>
              <a:t>でくくられた中身は</a:t>
            </a:r>
            <a:r>
              <a:rPr lang="en-US" sz="2800" dirty="0" err="1" smtClean="0"/>
              <a:t>Tag.Content</a:t>
            </a:r>
            <a:r>
              <a:rPr lang="ja-JP" altLang="en-US" sz="2800" dirty="0" smtClean="0"/>
              <a:t>と等価です。</a:t>
            </a:r>
          </a:p>
          <a:p>
            <a:r>
              <a:rPr lang="en-US" sz="2800" dirty="0" err="1" smtClean="0"/>
              <a:t>Tag.Content</a:t>
            </a:r>
            <a:r>
              <a:rPr lang="ja-JP" altLang="en-US" sz="2800" dirty="0" err="1" smtClean="0"/>
              <a:t>には</a:t>
            </a:r>
            <a:r>
              <a:rPr lang="en-US" sz="2800" dirty="0" smtClean="0"/>
              <a:t>1</a:t>
            </a:r>
            <a:r>
              <a:rPr lang="ja-JP" altLang="en-US" sz="2800" dirty="0" err="1" smtClean="0"/>
              <a:t>つの</a:t>
            </a:r>
            <a:r>
              <a:rPr lang="ja-JP" altLang="en-US" sz="2800" dirty="0" smtClean="0"/>
              <a:t>何かを置くことができます。</a:t>
            </a:r>
            <a:endParaRPr lang="en-US" altLang="ja-JP" sz="2800" dirty="0" smtClean="0"/>
          </a:p>
          <a:p>
            <a:r>
              <a:rPr lang="ja-JP" altLang="en-US" sz="2800" dirty="0" smtClean="0"/>
              <a:t>ちょっとボタンにお遊びしてみましょう。</a:t>
            </a:r>
            <a:endParaRPr kumimoji="1" lang="en-US" altLang="ja-JP" sz="9600" dirty="0" smtClean="0"/>
          </a:p>
          <a:p>
            <a:pPr algn="ctr">
              <a:buNone/>
            </a:pPr>
            <a:endParaRPr lang="en-US" altLang="ja-JP" sz="4000" dirty="0" smtClean="0"/>
          </a:p>
          <a:p>
            <a:pPr algn="ctr">
              <a:buNone/>
            </a:pPr>
            <a:r>
              <a:rPr lang="ja-JP" altLang="en-US" sz="7200" dirty="0" smtClean="0"/>
              <a:t>おまけ</a:t>
            </a:r>
            <a:r>
              <a:rPr kumimoji="1" lang="ja-JP" altLang="en-US" sz="7200" dirty="0" smtClean="0"/>
              <a:t>の</a:t>
            </a:r>
            <a:r>
              <a:rPr kumimoji="1" lang="en-US" altLang="ja-JP" sz="7200" dirty="0" smtClean="0"/>
              <a:t>DEMO5</a:t>
            </a:r>
            <a:endParaRPr kumimoji="1" lang="ja-JP" altLang="en-US" sz="7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今回のまとめ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WPF</a:t>
            </a:r>
            <a:r>
              <a:rPr kumimoji="1" lang="ja-JP" altLang="en-US" dirty="0" smtClean="0"/>
              <a:t>らしい</a:t>
            </a:r>
            <a:r>
              <a:rPr kumimoji="1" lang="en-US" altLang="ja-JP" dirty="0" smtClean="0"/>
              <a:t>Document-View</a:t>
            </a:r>
            <a:r>
              <a:rPr kumimoji="1" lang="ja-JP" altLang="en-US" dirty="0" smtClean="0"/>
              <a:t>の関係を構築すると</a:t>
            </a:r>
            <a:r>
              <a:rPr kumimoji="1" lang="en-US" altLang="ja-JP" dirty="0" err="1" smtClean="0"/>
              <a:t>WindowsForms</a:t>
            </a:r>
            <a:r>
              <a:rPr lang="ja-JP" altLang="en-US" dirty="0" smtClean="0"/>
              <a:t>の考え方から切り替えよう。</a:t>
            </a:r>
            <a:endParaRPr kumimoji="1" lang="en-US" altLang="ja-JP" dirty="0" smtClean="0"/>
          </a:p>
          <a:p>
            <a:r>
              <a:rPr lang="en-US" altLang="ja-JP" dirty="0" err="1" smtClean="0"/>
              <a:t>INotifyPropertyChanged</a:t>
            </a:r>
            <a:r>
              <a:rPr lang="ja-JP" altLang="en-US" dirty="0" smtClean="0"/>
              <a:t>をモノにしよう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err="1" smtClean="0"/>
              <a:t>NotifyPropertyChangedBase</a:t>
            </a:r>
            <a:r>
              <a:rPr lang="ja-JP" altLang="en-US" dirty="0" smtClean="0"/>
              <a:t>というようなドキュメントの共通ベースクラスを作るといい</a:t>
            </a:r>
            <a:endParaRPr lang="en-US" altLang="ja-JP" dirty="0" smtClean="0"/>
          </a:p>
          <a:p>
            <a:r>
              <a:rPr lang="ja-JP" altLang="en-US" dirty="0" smtClean="0"/>
              <a:t>複数の値から導き出すプロパティはひと工夫が必要</a:t>
            </a:r>
            <a:endParaRPr lang="en-US" altLang="ja-JP" dirty="0" smtClean="0"/>
          </a:p>
        </p:txBody>
      </p:sp>
      <p:sp>
        <p:nvSpPr>
          <p:cNvPr id="4" name="右矢印 3"/>
          <p:cNvSpPr/>
          <p:nvPr/>
        </p:nvSpPr>
        <p:spPr>
          <a:xfrm>
            <a:off x="2786050" y="4714884"/>
            <a:ext cx="5786478" cy="1143008"/>
          </a:xfrm>
          <a:prstGeom prst="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200" dirty="0" smtClean="0"/>
              <a:t>Enjoy WPF</a:t>
            </a:r>
            <a:endParaRPr kumimoji="1" lang="ja-JP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WPF</a:t>
            </a:r>
            <a:r>
              <a:rPr kumimoji="1" lang="ja-JP" altLang="en-US" dirty="0" smtClean="0"/>
              <a:t>アプリって覚えること多いでしょ？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多いです。</a:t>
            </a:r>
            <a:endParaRPr kumimoji="1" lang="en-US" altLang="ja-JP" dirty="0" smtClean="0"/>
          </a:p>
          <a:p>
            <a:r>
              <a:rPr lang="en-US" altLang="ja-JP" dirty="0" smtClean="0"/>
              <a:t>XAML</a:t>
            </a:r>
            <a:r>
              <a:rPr lang="ja-JP" altLang="en-US" dirty="0" smtClean="0"/>
              <a:t>で書かなきゃいけないんでしょ？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基本的には書かなきゃいけません。</a:t>
            </a:r>
            <a:endParaRPr lang="en-US" altLang="ja-JP" dirty="0" smtClean="0"/>
          </a:p>
          <a:p>
            <a:r>
              <a:rPr kumimoji="1" lang="ja-JP" altLang="en-US" dirty="0" smtClean="0"/>
              <a:t>大変なんでしょ</a:t>
            </a:r>
            <a:r>
              <a:rPr kumimoji="1" lang="en-US" altLang="ja-JP" dirty="0" smtClean="0"/>
              <a:t>?</a:t>
            </a:r>
          </a:p>
          <a:p>
            <a:pPr lvl="1"/>
            <a:r>
              <a:rPr kumimoji="1" lang="ja-JP" altLang="en-US" dirty="0" smtClean="0"/>
              <a:t>ちょっと大変かもしれません。</a:t>
            </a:r>
            <a:endParaRPr kumimoji="1"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>
                <a:solidFill>
                  <a:schemeClr val="accent3">
                    <a:lumMod val="85000"/>
                  </a:schemeClr>
                </a:solidFill>
              </a:rPr>
              <a:t>WPF</a:t>
            </a:r>
            <a:r>
              <a:rPr kumimoji="1" lang="ja-JP" altLang="en-US" dirty="0" smtClean="0">
                <a:solidFill>
                  <a:schemeClr val="accent3">
                    <a:lumMod val="85000"/>
                  </a:schemeClr>
                </a:solidFill>
              </a:rPr>
              <a:t>アプリって覚えること多いでしょ？</a:t>
            </a:r>
            <a:endParaRPr lang="en-US" altLang="ja-JP" dirty="0" smtClean="0">
              <a:solidFill>
                <a:schemeClr val="accent3">
                  <a:lumMod val="85000"/>
                </a:schemeClr>
              </a:solidFill>
            </a:endParaRPr>
          </a:p>
          <a:p>
            <a:pPr lvl="1"/>
            <a:r>
              <a:rPr kumimoji="1" lang="ja-JP" altLang="en-US" dirty="0" smtClean="0">
                <a:solidFill>
                  <a:schemeClr val="accent3">
                    <a:lumMod val="85000"/>
                  </a:schemeClr>
                </a:solidFill>
              </a:rPr>
              <a:t>多いです。</a:t>
            </a:r>
            <a:endParaRPr kumimoji="1" lang="en-US" altLang="ja-JP" dirty="0" smtClean="0">
              <a:solidFill>
                <a:schemeClr val="accent3">
                  <a:lumMod val="85000"/>
                </a:schemeClr>
              </a:solidFill>
            </a:endParaRPr>
          </a:p>
          <a:p>
            <a:r>
              <a:rPr lang="en-US" altLang="ja-JP" dirty="0" smtClean="0">
                <a:solidFill>
                  <a:schemeClr val="accent3">
                    <a:lumMod val="85000"/>
                  </a:schemeClr>
                </a:solidFill>
              </a:rPr>
              <a:t>XAML</a:t>
            </a:r>
            <a:r>
              <a:rPr lang="ja-JP" altLang="en-US" dirty="0" smtClean="0">
                <a:solidFill>
                  <a:schemeClr val="accent3">
                    <a:lumMod val="85000"/>
                  </a:schemeClr>
                </a:solidFill>
              </a:rPr>
              <a:t>で書かなきゃいけないんでしょ？</a:t>
            </a:r>
            <a:endParaRPr lang="en-US" altLang="ja-JP" dirty="0" smtClean="0">
              <a:solidFill>
                <a:schemeClr val="accent3">
                  <a:lumMod val="85000"/>
                </a:schemeClr>
              </a:solidFill>
            </a:endParaRPr>
          </a:p>
          <a:p>
            <a:pPr lvl="1"/>
            <a:r>
              <a:rPr lang="ja-JP" altLang="en-US" dirty="0" smtClean="0">
                <a:solidFill>
                  <a:schemeClr val="accent3">
                    <a:lumMod val="85000"/>
                  </a:schemeClr>
                </a:solidFill>
              </a:rPr>
              <a:t>基本的には書かなきゃいけません。</a:t>
            </a:r>
            <a:endParaRPr lang="en-US" altLang="ja-JP" dirty="0" smtClean="0">
              <a:solidFill>
                <a:schemeClr val="accent3">
                  <a:lumMod val="85000"/>
                </a:schemeClr>
              </a:solidFill>
            </a:endParaRPr>
          </a:p>
          <a:p>
            <a:r>
              <a:rPr kumimoji="1" lang="ja-JP" altLang="en-US" dirty="0" smtClean="0">
                <a:solidFill>
                  <a:schemeClr val="accent3">
                    <a:lumMod val="85000"/>
                  </a:schemeClr>
                </a:solidFill>
              </a:rPr>
              <a:t>大変なんでしょ</a:t>
            </a:r>
            <a:r>
              <a:rPr kumimoji="1" lang="en-US" altLang="ja-JP" dirty="0" smtClean="0">
                <a:solidFill>
                  <a:schemeClr val="accent3">
                    <a:lumMod val="85000"/>
                  </a:schemeClr>
                </a:solidFill>
              </a:rPr>
              <a:t>?</a:t>
            </a:r>
          </a:p>
          <a:p>
            <a:pPr lvl="1"/>
            <a:r>
              <a:rPr kumimoji="1" lang="ja-JP" altLang="en-US" dirty="0" smtClean="0">
                <a:solidFill>
                  <a:schemeClr val="accent3">
                    <a:lumMod val="85000"/>
                  </a:schemeClr>
                </a:solidFill>
              </a:rPr>
              <a:t>ちょっと大変かもしれません。</a:t>
            </a:r>
            <a:endParaRPr kumimoji="1" lang="ja-JP" altLang="en-US" dirty="0">
              <a:solidFill>
                <a:schemeClr val="accent3">
                  <a:lumMod val="85000"/>
                </a:schemeClr>
              </a:solidFill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857224" y="2714620"/>
            <a:ext cx="76438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7200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でも楽しいんです。</a:t>
            </a:r>
            <a:endParaRPr kumimoji="1" lang="ja-JP" altLang="en-US" sz="7200" dirty="0">
              <a:solidFill>
                <a:srgbClr val="FF0000"/>
              </a:solidFill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本日の目標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sz="4800" dirty="0" smtClean="0"/>
              <a:t>細かい基礎技術の説明はしません。</a:t>
            </a:r>
            <a:endParaRPr lang="en-US" altLang="ja-JP" sz="4800" dirty="0" smtClean="0"/>
          </a:p>
          <a:p>
            <a:r>
              <a:rPr lang="ja-JP" altLang="en-US" sz="4800" dirty="0" smtClean="0"/>
              <a:t>そのかわり単純なアプリケーションを作れるようになりましょう。</a:t>
            </a:r>
            <a:endParaRPr lang="en-US" altLang="ja-JP" sz="4800" dirty="0" smtClean="0"/>
          </a:p>
          <a:p>
            <a:r>
              <a:rPr lang="ja-JP" altLang="en-US" sz="4800" dirty="0" smtClean="0"/>
              <a:t>おまけ</a:t>
            </a:r>
            <a:endParaRPr lang="en-US" altLang="ja-JP" sz="4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Hello World 1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US" altLang="ja-JP" sz="6600" dirty="0" smtClean="0"/>
          </a:p>
          <a:p>
            <a:pPr algn="ctr">
              <a:buNone/>
            </a:pPr>
            <a:r>
              <a:rPr lang="ja-JP" altLang="en-US" sz="6600" dirty="0" smtClean="0"/>
              <a:t>とりあえず</a:t>
            </a:r>
            <a:r>
              <a:rPr lang="en-US" altLang="ja-JP" sz="6600" dirty="0" smtClean="0"/>
              <a:t>DEMO1</a:t>
            </a:r>
            <a:endParaRPr kumimoji="1" lang="ja-JP" altLang="en-US" sz="6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これだけじゃさみしいですので、やっぱりボタンを押すようにしましょう。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Hello World 2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US" altLang="ja-JP" sz="6600" dirty="0" smtClean="0"/>
          </a:p>
          <a:p>
            <a:pPr algn="ctr">
              <a:buNone/>
            </a:pPr>
            <a:r>
              <a:rPr lang="ja-JP" altLang="en-US" sz="6600" dirty="0" smtClean="0"/>
              <a:t>ボタンで</a:t>
            </a:r>
            <a:r>
              <a:rPr lang="en-US" altLang="ja-JP" sz="6600" dirty="0" smtClean="0"/>
              <a:t>DEMO2</a:t>
            </a:r>
            <a:endParaRPr kumimoji="1" lang="ja-JP" altLang="en-US" sz="6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バインディング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WPF</a:t>
            </a:r>
            <a:r>
              <a:rPr kumimoji="1" lang="ja-JP" altLang="en-US" dirty="0" smtClean="0"/>
              <a:t>の特徴は</a:t>
            </a:r>
            <a:r>
              <a:rPr kumimoji="1" lang="en-US" altLang="ja-JP" dirty="0" err="1" smtClean="0"/>
              <a:t>DataContext</a:t>
            </a:r>
            <a:r>
              <a:rPr kumimoji="1" lang="ja-JP" altLang="en-US" dirty="0" smtClean="0"/>
              <a:t>です。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いままでの</a:t>
            </a:r>
            <a:r>
              <a:rPr kumimoji="1" lang="en-US" altLang="ja-JP" dirty="0" err="1" smtClean="0"/>
              <a:t>WindowsForms</a:t>
            </a:r>
            <a:r>
              <a:rPr kumimoji="1" lang="ja-JP" altLang="en-US" dirty="0" smtClean="0"/>
              <a:t>のよくあるパターン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862266"/>
            <a:ext cx="8529517" cy="3138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バインディング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WPF</a:t>
            </a:r>
            <a:r>
              <a:rPr kumimoji="1" lang="ja-JP" altLang="en-US" dirty="0" smtClean="0"/>
              <a:t>らしい</a:t>
            </a:r>
            <a:endParaRPr kumimoji="1" lang="ja-JP" alt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571612"/>
            <a:ext cx="7500990" cy="4583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スライドマスタO15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スライドマスタO15</Template>
  <TotalTime>283</TotalTime>
  <Words>449</Words>
  <Application>Microsoft Office PowerPoint</Application>
  <PresentationFormat>画面に合わせる (4:3)</PresentationFormat>
  <Paragraphs>87</Paragraphs>
  <Slides>18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18</vt:i4>
      </vt:variant>
    </vt:vector>
  </HeadingPairs>
  <TitlesOfParts>
    <vt:vector size="19" baseType="lpstr">
      <vt:lpstr>スライドマスタO15</vt:lpstr>
      <vt:lpstr>スライド 1</vt:lpstr>
      <vt:lpstr>スライド 2</vt:lpstr>
      <vt:lpstr>スライド 3</vt:lpstr>
      <vt:lpstr>本日の目標</vt:lpstr>
      <vt:lpstr>Hello World 1</vt:lpstr>
      <vt:lpstr>スライド 6</vt:lpstr>
      <vt:lpstr>Hello World 2</vt:lpstr>
      <vt:lpstr>バインディング</vt:lpstr>
      <vt:lpstr>バインディング</vt:lpstr>
      <vt:lpstr>バインディング</vt:lpstr>
      <vt:lpstr>バインディング</vt:lpstr>
      <vt:lpstr>バインディング</vt:lpstr>
      <vt:lpstr>Id?</vt:lpstr>
      <vt:lpstr>ID?</vt:lpstr>
      <vt:lpstr>スライド 15</vt:lpstr>
      <vt:lpstr>スライド 16</vt:lpstr>
      <vt:lpstr>スライド 17</vt:lpstr>
      <vt:lpstr>今回のまとめ</vt:lpstr>
    </vt:vector>
  </TitlesOfParts>
  <Company>UG Software.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localnaka</dc:creator>
  <cp:lastModifiedBy>中 博俊</cp:lastModifiedBy>
  <cp:revision>29</cp:revision>
  <dcterms:created xsi:type="dcterms:W3CDTF">2007-11-17T04:26:27Z</dcterms:created>
  <dcterms:modified xsi:type="dcterms:W3CDTF">2008-04-15T12:09:17Z</dcterms:modified>
  <cp:contentStatus>最終版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