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2"/>
  </p:notesMasterIdLst>
  <p:handoutMasterIdLst>
    <p:handoutMasterId r:id="rId33"/>
  </p:handoutMasterIdLst>
  <p:sldIdLst>
    <p:sldId id="256" r:id="rId2"/>
    <p:sldId id="279" r:id="rId3"/>
    <p:sldId id="280" r:id="rId4"/>
    <p:sldId id="281" r:id="rId5"/>
    <p:sldId id="282" r:id="rId6"/>
    <p:sldId id="286" r:id="rId7"/>
    <p:sldId id="287" r:id="rId8"/>
    <p:sldId id="288" r:id="rId9"/>
    <p:sldId id="283" r:id="rId10"/>
    <p:sldId id="258" r:id="rId11"/>
    <p:sldId id="262" r:id="rId12"/>
    <p:sldId id="257" r:id="rId13"/>
    <p:sldId id="266" r:id="rId14"/>
    <p:sldId id="289" r:id="rId15"/>
    <p:sldId id="284" r:id="rId16"/>
    <p:sldId id="263" r:id="rId17"/>
    <p:sldId id="267" r:id="rId18"/>
    <p:sldId id="268" r:id="rId19"/>
    <p:sldId id="269" r:id="rId20"/>
    <p:sldId id="270" r:id="rId21"/>
    <p:sldId id="285" r:id="rId22"/>
    <p:sldId id="271" r:id="rId23"/>
    <p:sldId id="272" r:id="rId24"/>
    <p:sldId id="273" r:id="rId25"/>
    <p:sldId id="274" r:id="rId26"/>
    <p:sldId id="275" r:id="rId27"/>
    <p:sldId id="291" r:id="rId28"/>
    <p:sldId id="276" r:id="rId29"/>
    <p:sldId id="278" r:id="rId30"/>
    <p:sldId id="290" r:id="rId31"/>
  </p:sldIdLst>
  <p:sldSz cx="9144000" cy="6858000" type="screen4x3"/>
  <p:notesSz cx="6888163" cy="10020300"/>
  <p:embeddedFontLst>
    <p:embeddedFont>
      <p:font typeface="HGPｺﾞｼｯｸE" pitchFamily="50" charset="-128"/>
      <p:regular r:id="rId34"/>
    </p:embeddedFont>
    <p:embeddedFont>
      <p:font typeface="HGPｺﾞｼｯｸM" pitchFamily="50" charset="-128"/>
      <p:regular r:id="rId35"/>
    </p:embeddedFont>
    <p:embeddedFont>
      <p:font typeface="Calibri" pitchFamily="34" charset="0"/>
      <p:regular r:id="rId36"/>
      <p:bold r:id="rId37"/>
      <p:italic r:id="rId38"/>
      <p:boldItalic r:id="rId39"/>
    </p:embeddedFont>
    <p:embeddedFont>
      <p:font typeface="Tahoma" pitchFamily="34" charset="0"/>
      <p:regular r:id="rId40"/>
      <p:bold r:id="rId41"/>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2B2B2"/>
    <a:srgbClr val="000099"/>
    <a:srgbClr val="3366CC"/>
    <a:srgbClr val="42211E"/>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12" autoAdjust="0"/>
    <p:restoredTop sz="82695" autoAdjust="0"/>
  </p:normalViewPr>
  <p:slideViewPr>
    <p:cSldViewPr>
      <p:cViewPr varScale="1">
        <p:scale>
          <a:sx n="114" d="100"/>
          <a:sy n="114" d="100"/>
        </p:scale>
        <p:origin x="-1566"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55" d="100"/>
          <a:sy n="55" d="100"/>
        </p:scale>
        <p:origin x="-2172" y="-102"/>
      </p:cViewPr>
      <p:guideLst>
        <p:guide orient="horz" pos="3155"/>
        <p:guide pos="216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276225" y="257175"/>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defTabSz="931863">
              <a:defRPr sz="1200"/>
            </a:lvl1pPr>
          </a:lstStyle>
          <a:p>
            <a:r>
              <a:rPr lang="ja-JP" altLang="en-US"/>
              <a:t>MSF Agile ver.4</a:t>
            </a:r>
            <a:endParaRPr lang="en-US" altLang="ja-JP"/>
          </a:p>
        </p:txBody>
      </p:sp>
      <p:sp>
        <p:nvSpPr>
          <p:cNvPr id="3" name="日付プレースホルダ 2"/>
          <p:cNvSpPr>
            <a:spLocks noGrp="1"/>
          </p:cNvSpPr>
          <p:nvPr>
            <p:ph type="dt" sz="quarter" idx="1"/>
          </p:nvPr>
        </p:nvSpPr>
        <p:spPr bwMode="auto">
          <a:xfrm>
            <a:off x="3660775" y="257175"/>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lgn="r" defTabSz="931863">
              <a:defRPr sz="1200"/>
            </a:lvl1pPr>
          </a:lstStyle>
          <a:p>
            <a:r>
              <a:rPr lang="ja-JP" altLang="en-US"/>
              <a:t>2007/12/08</a:t>
            </a:r>
            <a:endParaRPr lang="en-US" altLang="ja-JP"/>
          </a:p>
        </p:txBody>
      </p:sp>
      <p:sp>
        <p:nvSpPr>
          <p:cNvPr id="4" name="フッター プレースホルダ 3"/>
          <p:cNvSpPr>
            <a:spLocks noGrp="1"/>
          </p:cNvSpPr>
          <p:nvPr>
            <p:ph type="ftr" sz="quarter" idx="2"/>
          </p:nvPr>
        </p:nvSpPr>
        <p:spPr bwMode="auto">
          <a:xfrm>
            <a:off x="203200" y="9258300"/>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defTabSz="931863">
              <a:defRPr sz="1200"/>
            </a:lvl1pPr>
          </a:lstStyle>
          <a:p>
            <a:r>
              <a:rPr lang="ja-JP" altLang="en-US"/>
              <a:t>わんくま同盟 名古屋勉強会 #1</a:t>
            </a:r>
            <a:endParaRPr lang="en-US" altLang="ja-JP"/>
          </a:p>
        </p:txBody>
      </p:sp>
      <p:sp>
        <p:nvSpPr>
          <p:cNvPr id="5" name="スライド番号プレースホルダ 4"/>
          <p:cNvSpPr>
            <a:spLocks noGrp="1"/>
          </p:cNvSpPr>
          <p:nvPr>
            <p:ph type="sldNum" sz="quarter" idx="3"/>
          </p:nvPr>
        </p:nvSpPr>
        <p:spPr bwMode="auto">
          <a:xfrm>
            <a:off x="3660775" y="9258300"/>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lgn="r" defTabSz="931863">
              <a:defRPr sz="1200"/>
            </a:lvl1pPr>
          </a:lstStyle>
          <a:p>
            <a:fld id="{E08E3AC4-D3C1-4E05-9EB5-1289DF9BEB02}" type="slidenum">
              <a:rPr lang="ja-JP" altLang="en-US"/>
              <a:pPr/>
              <a:t>&lt;#&gt;</a:t>
            </a:fld>
            <a:endParaRPr lang="en-US" altLang="ja-JP"/>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defTabSz="931863">
              <a:defRPr sz="1200">
                <a:latin typeface="Calibri" pitchFamily="34" charset="0"/>
              </a:defRPr>
            </a:lvl1pPr>
          </a:lstStyle>
          <a:p>
            <a:r>
              <a:rPr lang="ja-JP" altLang="en-US"/>
              <a:t>MSF Agile ver.4</a:t>
            </a:r>
            <a:endParaRPr lang="en-US" altLang="ja-JP"/>
          </a:p>
        </p:txBody>
      </p:sp>
      <p:sp>
        <p:nvSpPr>
          <p:cNvPr id="3" name="日付プレースホルダ 2"/>
          <p:cNvSpPr>
            <a:spLocks noGrp="1"/>
          </p:cNvSpPr>
          <p:nvPr>
            <p:ph type="dt" idx="1"/>
          </p:nvPr>
        </p:nvSpPr>
        <p:spPr bwMode="auto">
          <a:xfrm>
            <a:off x="3900488" y="0"/>
            <a:ext cx="2986087"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lgn="r" defTabSz="931863">
              <a:defRPr sz="1200">
                <a:latin typeface="Calibri" pitchFamily="34" charset="0"/>
              </a:defRPr>
            </a:lvl1pPr>
          </a:lstStyle>
          <a:p>
            <a:r>
              <a:rPr lang="ja-JP" altLang="en-US"/>
              <a:t>2007/12/08</a:t>
            </a:r>
            <a:endParaRPr lang="en-US" altLang="ja-JP"/>
          </a:p>
        </p:txBody>
      </p:sp>
      <p:sp>
        <p:nvSpPr>
          <p:cNvPr id="4" name="スライド イメージ プレースホルダ 3"/>
          <p:cNvSpPr>
            <a:spLocks noGrp="1" noRot="1" noChangeAspect="1"/>
          </p:cNvSpPr>
          <p:nvPr>
            <p:ph type="sldImg" idx="2"/>
          </p:nvPr>
        </p:nvSpPr>
        <p:spPr>
          <a:xfrm>
            <a:off x="936625" y="750888"/>
            <a:ext cx="5014913" cy="37607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bwMode="auto">
          <a:xfrm>
            <a:off x="688975" y="4759325"/>
            <a:ext cx="5510213" cy="4510088"/>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0" y="9517063"/>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defTabSz="931863">
              <a:defRPr sz="1200">
                <a:latin typeface="Calibri" pitchFamily="34" charset="0"/>
              </a:defRPr>
            </a:lvl1p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bwMode="auto">
          <a:xfrm>
            <a:off x="3900488" y="9517063"/>
            <a:ext cx="2986087"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lgn="r" defTabSz="931863">
              <a:defRPr sz="1200">
                <a:latin typeface="Calibri" pitchFamily="34" charset="0"/>
              </a:defRPr>
            </a:lvl1pPr>
          </a:lstStyle>
          <a:p>
            <a:fld id="{4457DE15-8C41-43B0-AB0C-5703B6984DEA}" type="slidenum">
              <a:rPr lang="ja-JP" altLang="en-US"/>
              <a:pPr/>
              <a:t>&lt;#&gt;</a:t>
            </a:fld>
            <a:endParaRPr lang="en-US" altLang="ja-JP"/>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azon.co.jp/exec/obidos/ASIN/488135826X/ref=ase_bluewatersoft-2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104C9732-C4D9-44DB-918B-0233759E08AE}" type="slidenum">
              <a:rPr lang="ja-JP" altLang="en-US"/>
              <a:pPr/>
              <a:t>1</a:t>
            </a:fld>
            <a:endParaRPr lang="en-US" altLang="ja-JP"/>
          </a:p>
        </p:txBody>
      </p:sp>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710071B5-5D34-4835-A524-722308F720D9}" type="slidenum">
              <a:rPr lang="ja-JP" altLang="en-US" sz="1200">
                <a:latin typeface="Calibri" pitchFamily="34" charset="0"/>
              </a:rPr>
              <a:pPr algn="r" defTabSz="931863"/>
              <a:t>1</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B88C60D0-497A-45F8-B0A8-F9EDA52FFF77}"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28BD1563-891B-4BDA-ADE2-05BD7DCEDB44}" type="slidenum">
              <a:rPr lang="ja-JP" altLang="en-US"/>
              <a:pPr/>
              <a:t>16</a:t>
            </a:fld>
            <a:endParaRPr lang="en-US" altLang="ja-JP"/>
          </a:p>
        </p:txBody>
      </p:sp>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p:txBody>
          <a:bodyPr/>
          <a:lstStyle/>
          <a:p>
            <a:r>
              <a:rPr lang="ja-JP" altLang="en-US" smtClean="0"/>
              <a:t>・図は、プロセスガイダンスの </a:t>
            </a:r>
            <a:r>
              <a:rPr lang="en-US" altLang="ja-JP" smtClean="0"/>
              <a:t>Team Model </a:t>
            </a:r>
            <a:r>
              <a:rPr lang="ja-JP" altLang="en-US" smtClean="0"/>
              <a:t>のページから。</a:t>
            </a:r>
            <a:endParaRPr lang="en-US" altLang="ja-JP" smtClean="0"/>
          </a:p>
          <a:p>
            <a:r>
              <a:rPr lang="ja-JP" altLang="en-US" smtClean="0"/>
              <a:t>・責任の所在を明確にしながら分担作業を行い、</a:t>
            </a:r>
            <a:r>
              <a:rPr lang="ja-JP" altLang="en-US" b="1" smtClean="0"/>
              <a:t>明確な意思疎通を図るピア チーム</a:t>
            </a:r>
            <a:r>
              <a:rPr lang="ja-JP" altLang="en-US" smtClean="0"/>
              <a:t>。 各ロールはソリューション全体の品質に対して連帯責任を負い、それぞれ特定の部分を担当します。 </a:t>
            </a:r>
            <a:endParaRPr lang="en-US" altLang="ja-JP" smtClean="0"/>
          </a:p>
          <a:p>
            <a:r>
              <a:rPr lang="ja-JP" altLang="en-US" smtClean="0"/>
              <a:t>・ソフトウェア </a:t>
            </a:r>
            <a:r>
              <a:rPr lang="ja-JP" altLang="en-US" b="1" smtClean="0"/>
              <a:t>プロジェクトの成功に貢献するすべての主要代弁者の提言者</a:t>
            </a:r>
            <a:r>
              <a:rPr lang="ja-JP" altLang="en-US" smtClean="0"/>
              <a:t>。 あらゆるパースペクティブを尊重することで確認を徹底して全体のバランスを図り、作業漏れや偏った判断を防止します。 </a:t>
            </a:r>
          </a:p>
          <a:p>
            <a:r>
              <a:rPr lang="ja-JP" altLang="en-US" smtClean="0"/>
              <a:t>・</a:t>
            </a:r>
            <a:r>
              <a:rPr lang="ja-JP" altLang="en-US" b="1" smtClean="0"/>
              <a:t>プロジェクトの要件に応じた規模の調節</a:t>
            </a:r>
            <a:r>
              <a:rPr lang="ja-JP" altLang="en-US" smtClean="0"/>
              <a:t>。 代弁者は小さなチームに編成される場合や、大型プロジェクトに向けてチームを拡大するために再編成される場合があります。</a:t>
            </a:r>
            <a:endParaRPr lang="en-US" altLang="ja-JP" smtClean="0"/>
          </a:p>
          <a:p>
            <a:r>
              <a:rPr lang="ja-JP" altLang="en-US" smtClean="0"/>
              <a:t>・</a:t>
            </a:r>
            <a:r>
              <a:rPr lang="en-US" altLang="ja-JP" smtClean="0"/>
              <a:t>“Advocacy Group”: </a:t>
            </a:r>
            <a:r>
              <a:rPr lang="ja-JP" altLang="en-US" smtClean="0"/>
              <a:t>直訳すると 「特定の主義・主張を擁護するグループ」 です。 </a:t>
            </a:r>
            <a:r>
              <a:rPr lang="en-US" altLang="ja-JP" smtClean="0"/>
              <a:t>TFS2005 </a:t>
            </a:r>
            <a:r>
              <a:rPr lang="ja-JP" altLang="en-US" smtClean="0"/>
              <a:t>では 「役割群」 と訳されていました。</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9DCEA6CB-7809-45A2-8FF6-B1D98122EB84}" type="slidenum">
              <a:rPr lang="ja-JP" altLang="en-US" sz="1200">
                <a:latin typeface="Calibri" pitchFamily="34" charset="0"/>
              </a:rPr>
              <a:pPr algn="r" defTabSz="931863"/>
              <a:t>16</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CE8B69CC-C9B5-4AFB-A475-0427A7C3BD00}"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54239CDC-CFE8-4942-BB31-F2C025BD55ED}" type="slidenum">
              <a:rPr lang="ja-JP" altLang="en-US"/>
              <a:pPr/>
              <a:t>17</a:t>
            </a:fld>
            <a:endParaRPr lang="en-US" altLang="ja-JP"/>
          </a:p>
        </p:txBody>
      </p:sp>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66CBC74B-D434-42AF-9B9B-B7D66198E25B}" type="slidenum">
              <a:rPr lang="ja-JP" altLang="en-US" sz="1200">
                <a:latin typeface="Calibri" pitchFamily="34" charset="0"/>
              </a:rPr>
              <a:pPr algn="r" defTabSz="931863"/>
              <a:t>17</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91014B74-EBE9-49BC-8A66-FBA06966FF9C}"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2E01CDED-8323-42A7-ABB3-EA1BF49828BA}" type="slidenum">
              <a:rPr lang="ja-JP" altLang="en-US"/>
              <a:pPr/>
              <a:t>18</a:t>
            </a:fld>
            <a:endParaRPr lang="en-US" altLang="ja-JP"/>
          </a:p>
        </p:txBody>
      </p:sp>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p:txBody>
          <a:bodyPr/>
          <a:lstStyle/>
          <a:p>
            <a:r>
              <a:rPr lang="ja-JP" altLang="en-US" smtClean="0"/>
              <a:t>・チーム規模が小さい時は、 提言者グループを兼任 </a:t>
            </a:r>
            <a:r>
              <a:rPr lang="en-US" altLang="ja-JP" smtClean="0"/>
              <a:t>(</a:t>
            </a:r>
            <a:r>
              <a:rPr lang="ja-JP" altLang="en-US" smtClean="0"/>
              <a:t>メンバーがロールを兼任</a:t>
            </a:r>
            <a:r>
              <a:rPr lang="en-US" altLang="ja-JP" smtClean="0"/>
              <a:t>) </a:t>
            </a:r>
            <a:r>
              <a:rPr lang="ja-JP" altLang="en-US" smtClean="0"/>
              <a:t>してもよい。</a:t>
            </a:r>
            <a:r>
              <a:rPr lang="en-US" altLang="ja-JP" smtClean="0"/>
              <a:t/>
            </a:r>
            <a:br>
              <a:rPr lang="en-US" altLang="ja-JP" smtClean="0"/>
            </a:br>
            <a:r>
              <a:rPr lang="ja-JP" altLang="en-US" smtClean="0"/>
              <a:t>  ただし、 兼任して良い組み合わせ </a:t>
            </a:r>
            <a:r>
              <a:rPr lang="en-US" altLang="ja-JP" smtClean="0"/>
              <a:t>/ </a:t>
            </a:r>
            <a:r>
              <a:rPr lang="ja-JP" altLang="en-US" smtClean="0"/>
              <a:t>いけない組み合わせがある。</a:t>
            </a:r>
            <a:endParaRPr lang="en-US" altLang="ja-JP" smtClean="0"/>
          </a:p>
          <a:p>
            <a:endParaRPr lang="en-US" altLang="ja-JP" smtClean="0"/>
          </a:p>
          <a:p>
            <a:r>
              <a:rPr lang="en-US" altLang="ja-JP" smtClean="0"/>
              <a:t>7</a:t>
            </a:r>
            <a:r>
              <a:rPr lang="ja-JP" altLang="en-US" smtClean="0"/>
              <a:t>つの立場 </a:t>
            </a:r>
            <a:r>
              <a:rPr lang="en-US" altLang="ja-JP" smtClean="0"/>
              <a:t>(</a:t>
            </a:r>
            <a:r>
              <a:rPr lang="ja-JP" altLang="en-US" smtClean="0"/>
              <a:t>提言者グループ</a:t>
            </a:r>
            <a:r>
              <a:rPr lang="en-US" altLang="ja-JP" smtClean="0"/>
              <a:t>) </a:t>
            </a:r>
            <a:r>
              <a:rPr lang="ja-JP" altLang="en-US" smtClean="0"/>
              <a:t>に一人ずつ割り当てても、 最小チームで </a:t>
            </a:r>
            <a:r>
              <a:rPr lang="en-US" altLang="ja-JP" smtClean="0"/>
              <a:t>7</a:t>
            </a:r>
            <a:r>
              <a:rPr lang="ja-JP" altLang="en-US" smtClean="0"/>
              <a:t>人にもなってしまいます。 じつは、 </a:t>
            </a:r>
            <a:r>
              <a:rPr lang="en-US" altLang="ja-JP" smtClean="0"/>
              <a:t>MSF CMMI </a:t>
            </a:r>
            <a:r>
              <a:rPr lang="ja-JP" altLang="en-US" smtClean="0"/>
              <a:t>に合わせるために </a:t>
            </a:r>
            <a:r>
              <a:rPr lang="en-US" altLang="ja-JP" smtClean="0"/>
              <a:t>7</a:t>
            </a:r>
            <a:r>
              <a:rPr lang="ja-JP" altLang="en-US" smtClean="0"/>
              <a:t>つにしているだけのようです。 </a:t>
            </a:r>
            <a:r>
              <a:rPr lang="en-US" altLang="ja-JP" smtClean="0"/>
              <a:t>(</a:t>
            </a:r>
            <a:r>
              <a:rPr lang="ja-JP" altLang="en-US" smtClean="0"/>
              <a:t>実際、 </a:t>
            </a:r>
            <a:r>
              <a:rPr lang="en-US" altLang="ja-JP" smtClean="0"/>
              <a:t>Role </a:t>
            </a:r>
            <a:r>
              <a:rPr lang="ja-JP" altLang="en-US" smtClean="0"/>
              <a:t>は </a:t>
            </a:r>
            <a:r>
              <a:rPr lang="en-US" altLang="ja-JP" smtClean="0"/>
              <a:t>6 </a:t>
            </a:r>
            <a:r>
              <a:rPr lang="ja-JP" altLang="en-US" smtClean="0"/>
              <a:t>つしかありません。</a:t>
            </a:r>
            <a:r>
              <a:rPr lang="en-US" altLang="ja-JP" smtClean="0"/>
              <a:t>)</a:t>
            </a:r>
          </a:p>
          <a:p>
            <a:r>
              <a:rPr lang="ja-JP" altLang="en-US" smtClean="0"/>
              <a:t>そして、 </a:t>
            </a:r>
            <a:r>
              <a:rPr lang="en-US" altLang="ja-JP" smtClean="0"/>
              <a:t>MSF Agile </a:t>
            </a:r>
            <a:r>
              <a:rPr lang="ja-JP" altLang="en-US" smtClean="0"/>
              <a:t>では、 重複した立場をとるメンバーも許容しています。</a:t>
            </a:r>
          </a:p>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4C1C70DA-A930-48FB-BE56-BD68065B5711}" type="slidenum">
              <a:rPr lang="ja-JP" altLang="en-US" sz="1200">
                <a:latin typeface="Calibri" pitchFamily="34" charset="0"/>
              </a:rPr>
              <a:pPr algn="r" defTabSz="931863"/>
              <a:t>18</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89A3AB30-7090-41A1-BF36-0BDC5D533616}"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35CC314A-3D8C-4E50-83F9-ADA0993AD7A0}" type="slidenum">
              <a:rPr lang="ja-JP" altLang="en-US"/>
              <a:pPr/>
              <a:t>19</a:t>
            </a:fld>
            <a:endParaRPr lang="en-US" altLang="ja-JP"/>
          </a:p>
        </p:txBody>
      </p:sp>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p:txBody>
          <a:bodyPr/>
          <a:lstStyle/>
          <a:p>
            <a:r>
              <a:rPr lang="ja-JP" altLang="en-US" smtClean="0"/>
              <a:t>・兼任できる提言者グループを組み合わせてみると、 どっちを向いて仕事をするかで、 </a:t>
            </a:r>
            <a:r>
              <a:rPr lang="en-US" altLang="ja-JP" smtClean="0"/>
              <a:t>3 + 1 </a:t>
            </a:r>
            <a:r>
              <a:rPr lang="ja-JP" altLang="en-US" smtClean="0"/>
              <a:t>に分類できる。</a:t>
            </a:r>
            <a:r>
              <a:rPr lang="en-US" altLang="ja-JP" smtClean="0"/>
              <a:t/>
            </a:r>
            <a:br>
              <a:rPr lang="en-US" altLang="ja-JP" smtClean="0"/>
            </a:br>
            <a:r>
              <a:rPr lang="ja-JP" altLang="en-US" smtClean="0"/>
              <a:t>・調整する立場の </a:t>
            </a:r>
            <a:r>
              <a:rPr lang="en-US" altLang="ja-JP" smtClean="0"/>
              <a:t>PM </a:t>
            </a:r>
            <a:r>
              <a:rPr lang="ja-JP" altLang="en-US" smtClean="0"/>
              <a:t>には、 会社利益と顧客満足の調整という役割もある。</a:t>
            </a:r>
            <a:endParaRPr lang="en-US" altLang="ja-JP" smtClean="0"/>
          </a:p>
          <a:p>
            <a:endParaRPr lang="en-US" altLang="ja-JP" smtClean="0"/>
          </a:p>
          <a:p>
            <a:r>
              <a:rPr lang="ja-JP" altLang="en-US" smtClean="0"/>
              <a:t>・提言者グループの話は忘れてもよいが、 どっちを向いて仕事をするか、 というのは大事。</a:t>
            </a:r>
            <a:r>
              <a:rPr lang="en-US" altLang="ja-JP" smtClean="0"/>
              <a:t/>
            </a:r>
            <a:br>
              <a:rPr lang="en-US" altLang="ja-JP" smtClean="0"/>
            </a:br>
            <a:r>
              <a:rPr lang="en-US" altLang="ja-JP" smtClean="0"/>
              <a:t>  ( </a:t>
            </a:r>
            <a:r>
              <a:rPr lang="ja-JP" altLang="en-US" smtClean="0"/>
              <a:t>次のスライドで、 「提言者」 を 「ロール」 に置き換える </a:t>
            </a:r>
            <a:r>
              <a:rPr lang="en-US" altLang="ja-JP" smtClean="0"/>
              <a:t>)</a:t>
            </a:r>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D1DACF3A-4F99-459F-B1D7-B4F15737CBF5}" type="slidenum">
              <a:rPr lang="ja-JP" altLang="en-US" sz="1200">
                <a:latin typeface="Calibri" pitchFamily="34" charset="0"/>
              </a:rPr>
              <a:pPr algn="r" defTabSz="931863"/>
              <a:t>19</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2CCD042F-F1C8-45B5-8CC4-3F6CF9425071}"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999859E8-DE37-4FB6-A7D4-AEA927289835}" type="slidenum">
              <a:rPr lang="ja-JP" altLang="en-US"/>
              <a:pPr/>
              <a:t>20</a:t>
            </a:fld>
            <a:endParaRPr lang="en-US" altLang="ja-JP"/>
          </a:p>
        </p:txBody>
      </p:sp>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p:txBody>
          <a:bodyPr/>
          <a:lstStyle/>
          <a:p>
            <a:r>
              <a:rPr lang="ja-JP" altLang="en-US" smtClean="0"/>
              <a:t>・ロールごとに、 どんな仕事をするのかが定義されている。</a:t>
            </a:r>
            <a:endParaRPr lang="en-US" altLang="ja-JP" smtClean="0"/>
          </a:p>
          <a:p>
            <a:r>
              <a:rPr lang="ja-JP" altLang="en-US" smtClean="0"/>
              <a:t>・他に 「データベース管理者」 と 「データベース開発者」 というロールがある。 </a:t>
            </a:r>
            <a:r>
              <a:rPr lang="en-US" altLang="ja-JP" smtClean="0"/>
              <a:t>V4.2 beta2 </a:t>
            </a:r>
            <a:r>
              <a:rPr lang="ja-JP" altLang="en-US" smtClean="0"/>
              <a:t>では、 どの提言者グループに入るのか、 不明。</a:t>
            </a:r>
            <a:r>
              <a:rPr lang="en-US" altLang="ja-JP" smtClean="0"/>
              <a:t/>
            </a:r>
            <a:br>
              <a:rPr lang="en-US" altLang="ja-JP" smtClean="0"/>
            </a:br>
            <a:r>
              <a:rPr lang="en-US" altLang="ja-JP" smtClean="0"/>
              <a:t>  </a:t>
            </a:r>
            <a:r>
              <a:rPr lang="ja-JP" altLang="en-US" smtClean="0"/>
              <a:t>おそらく、 </a:t>
            </a:r>
            <a:r>
              <a:rPr lang="en-US" altLang="ja-JP" smtClean="0"/>
              <a:t>DB</a:t>
            </a:r>
            <a:r>
              <a:rPr lang="ja-JP" altLang="en-US" smtClean="0"/>
              <a:t>管理者が </a:t>
            </a:r>
            <a:r>
              <a:rPr lang="en-US" altLang="ja-JP" smtClean="0"/>
              <a:t>[</a:t>
            </a:r>
            <a:r>
              <a:rPr lang="ja-JP" altLang="en-US" smtClean="0"/>
              <a:t>品質を保証する立場</a:t>
            </a:r>
            <a:r>
              <a:rPr lang="en-US" altLang="ja-JP" smtClean="0"/>
              <a:t>] </a:t>
            </a:r>
            <a:r>
              <a:rPr lang="ja-JP" altLang="en-US" smtClean="0"/>
              <a:t>に、 </a:t>
            </a:r>
            <a:r>
              <a:rPr lang="en-US" altLang="ja-JP" smtClean="0"/>
              <a:t>DB</a:t>
            </a:r>
            <a:r>
              <a:rPr lang="ja-JP" altLang="en-US" smtClean="0"/>
              <a:t>開発者は </a:t>
            </a:r>
            <a:r>
              <a:rPr lang="en-US" altLang="ja-JP" smtClean="0"/>
              <a:t>[</a:t>
            </a:r>
            <a:r>
              <a:rPr lang="ja-JP" altLang="en-US" smtClean="0"/>
              <a:t>モノを構築する立場</a:t>
            </a:r>
            <a:r>
              <a:rPr lang="en-US" altLang="ja-JP" smtClean="0"/>
              <a:t>] </a:t>
            </a:r>
            <a:r>
              <a:rPr lang="ja-JP" altLang="en-US" smtClean="0"/>
              <a:t>に入るのだと想像される。</a:t>
            </a:r>
            <a:endParaRPr lang="en-US" altLang="ja-JP" smtClean="0"/>
          </a:p>
          <a:p>
            <a:endParaRPr lang="en-US" altLang="ja-JP" smtClean="0"/>
          </a:p>
          <a:p>
            <a:r>
              <a:rPr lang="ja-JP" altLang="en-US" smtClean="0"/>
              <a:t>・</a:t>
            </a:r>
            <a:r>
              <a:rPr lang="en-US" altLang="ja-JP" smtClean="0"/>
              <a:t>Business Analyst (</a:t>
            </a:r>
            <a:r>
              <a:rPr lang="ja-JP" altLang="en-US" smtClean="0"/>
              <a:t>ビジネスアナリスト</a:t>
            </a:r>
            <a:r>
              <a:rPr lang="en-US" altLang="ja-JP" smtClean="0"/>
              <a:t>) - </a:t>
            </a:r>
            <a:r>
              <a:rPr lang="ja-JP" altLang="en-US" smtClean="0"/>
              <a:t>要件定義</a:t>
            </a:r>
            <a:r>
              <a:rPr lang="en-US" altLang="ja-JP" smtClean="0"/>
              <a:t>/</a:t>
            </a:r>
            <a:r>
              <a:rPr lang="ja-JP" altLang="en-US" smtClean="0"/>
              <a:t>外部設計</a:t>
            </a:r>
            <a:r>
              <a:rPr lang="en-US" altLang="ja-JP" smtClean="0"/>
              <a:t/>
            </a:r>
            <a:br>
              <a:rPr lang="en-US" altLang="ja-JP" smtClean="0"/>
            </a:br>
            <a:r>
              <a:rPr lang="ja-JP" altLang="en-US" smtClean="0"/>
              <a:t>・</a:t>
            </a:r>
            <a:r>
              <a:rPr lang="en-US" altLang="ja-JP" smtClean="0"/>
              <a:t>Architect (</a:t>
            </a:r>
            <a:r>
              <a:rPr lang="ja-JP" altLang="en-US" smtClean="0"/>
              <a:t>アーキテクト</a:t>
            </a:r>
            <a:r>
              <a:rPr lang="en-US" altLang="ja-JP" smtClean="0"/>
              <a:t>) - </a:t>
            </a:r>
            <a:r>
              <a:rPr lang="ja-JP" altLang="en-US" smtClean="0"/>
              <a:t>内部設計 </a:t>
            </a:r>
            <a:r>
              <a:rPr lang="en-US" altLang="ja-JP" smtClean="0"/>
              <a:t>(</a:t>
            </a:r>
            <a:r>
              <a:rPr lang="ja-JP" altLang="en-US" smtClean="0"/>
              <a:t>基盤</a:t>
            </a:r>
            <a:r>
              <a:rPr lang="en-US" altLang="ja-JP" smtClean="0"/>
              <a:t>) </a:t>
            </a:r>
            <a:br>
              <a:rPr lang="en-US" altLang="ja-JP" smtClean="0"/>
            </a:br>
            <a:r>
              <a:rPr lang="ja-JP" altLang="en-US" smtClean="0"/>
              <a:t>・</a:t>
            </a:r>
            <a:r>
              <a:rPr lang="en-US" altLang="ja-JP" smtClean="0"/>
              <a:t>Developer (</a:t>
            </a:r>
            <a:r>
              <a:rPr lang="ja-JP" altLang="en-US" smtClean="0"/>
              <a:t>開発者</a:t>
            </a:r>
            <a:r>
              <a:rPr lang="en-US" altLang="ja-JP" smtClean="0"/>
              <a:t>) - </a:t>
            </a:r>
            <a:r>
              <a:rPr lang="ja-JP" altLang="en-US" smtClean="0"/>
              <a:t>内部設計</a:t>
            </a:r>
            <a:r>
              <a:rPr lang="en-US" altLang="ja-JP" smtClean="0"/>
              <a:t>/</a:t>
            </a:r>
            <a:r>
              <a:rPr lang="ja-JP" altLang="en-US" smtClean="0"/>
              <a:t>実装</a:t>
            </a:r>
            <a:r>
              <a:rPr lang="en-US" altLang="ja-JP" smtClean="0"/>
              <a:t>/</a:t>
            </a:r>
            <a:r>
              <a:rPr lang="ja-JP" altLang="en-US" smtClean="0"/>
              <a:t>単体テスト</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622E7C6C-37C6-4F68-ACF7-CCE7E5488972}" type="slidenum">
              <a:rPr lang="ja-JP" altLang="en-US" sz="1200">
                <a:latin typeface="Calibri" pitchFamily="34" charset="0"/>
              </a:rPr>
              <a:pPr algn="r" defTabSz="931863"/>
              <a:t>20</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B8339255-E334-478E-82BC-470D96A7689A}"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E36AF73B-462D-4720-9871-A888BF5DEC36}" type="slidenum">
              <a:rPr lang="ja-JP" altLang="en-US"/>
              <a:pPr/>
              <a:t>22</a:t>
            </a:fld>
            <a:endParaRPr lang="en-US" altLang="ja-JP"/>
          </a:p>
        </p:txBody>
      </p:sp>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p:txBody>
          <a:bodyPr/>
          <a:lstStyle/>
          <a:p>
            <a:r>
              <a:rPr lang="ja-JP" altLang="en-US" smtClean="0"/>
              <a:t>チームメンバの </a:t>
            </a:r>
            <a:r>
              <a:rPr lang="en-US" altLang="ja-JP" smtClean="0"/>
              <a:t>"</a:t>
            </a:r>
            <a:r>
              <a:rPr lang="ja-JP" altLang="en-US" smtClean="0"/>
              <a:t>ロール</a:t>
            </a:r>
            <a:r>
              <a:rPr lang="en-US" altLang="ja-JP" smtClean="0"/>
              <a:t>" </a:t>
            </a:r>
            <a:r>
              <a:rPr lang="ja-JP" altLang="en-US" smtClean="0"/>
              <a:t>が分かったところで。 では実際にどのようにプロジェクトを進めていくのでしょう</a:t>
            </a:r>
            <a:r>
              <a:rPr lang="en-US" altLang="ja-JP" smtClean="0"/>
              <a:t>?</a:t>
            </a:r>
          </a:p>
          <a:p>
            <a:r>
              <a:rPr lang="ja-JP" altLang="en-US" smtClean="0"/>
              <a:t>イテレーションに区切って開発していくのですが、 そのイテレーションの中では、 どのような作業を誰がやっていくのか、 という具体的な流れが、 プロセスガイダンスからは読み取りにくいのです。</a:t>
            </a:r>
            <a:endParaRPr lang="en-US" altLang="ja-JP" smtClean="0"/>
          </a:p>
          <a:p>
            <a:endParaRPr lang="en-US" altLang="ja-JP" smtClean="0"/>
          </a:p>
          <a:p>
            <a:r>
              <a:rPr lang="ja-JP" altLang="en-US" smtClean="0"/>
              <a:t>また、 旧来の作業工程別に分類した方が、 きっと分かりやすいでしょう。 一回のイテレーションごとに、 旧来の作業工程を実施すると考えるわけです。 </a:t>
            </a:r>
            <a:r>
              <a:rPr lang="en-US" altLang="ja-JP" smtClean="0"/>
              <a:t>( </a:t>
            </a:r>
            <a:r>
              <a:rPr lang="ja-JP" altLang="en-US" smtClean="0"/>
              <a:t>ただし、 イテレーションによっては、 要件定義工程が省略されたり、 検収テストが省略されたりするわけです。 </a:t>
            </a:r>
            <a:r>
              <a:rPr lang="en-US" altLang="ja-JP" smtClean="0"/>
              <a:t>)</a:t>
            </a:r>
            <a:endParaRPr lang="ja-JP" altLang="en-US" smtClean="0"/>
          </a:p>
          <a:p>
            <a:endParaRPr lang="en-US" altLang="ja-JP" smtClean="0"/>
          </a:p>
          <a:p>
            <a:r>
              <a:rPr lang="ja-JP" altLang="en-US" smtClean="0"/>
              <a:t>ペルソナ</a:t>
            </a:r>
            <a:r>
              <a:rPr lang="en-US" altLang="ja-JP" smtClean="0"/>
              <a:t>/</a:t>
            </a:r>
            <a:r>
              <a:rPr lang="ja-JP" altLang="en-US" smtClean="0"/>
              <a:t>シナリオ法 </a:t>
            </a:r>
            <a:r>
              <a:rPr lang="en-US" altLang="ja-JP" smtClean="0"/>
              <a:t>(</a:t>
            </a:r>
            <a:r>
              <a:rPr lang="ja-JP" altLang="en-US" smtClean="0"/>
              <a:t>キャラ</a:t>
            </a:r>
            <a:r>
              <a:rPr lang="en-US" altLang="ja-JP" smtClean="0"/>
              <a:t>/</a:t>
            </a:r>
            <a:r>
              <a:rPr lang="ja-JP" altLang="en-US" smtClean="0"/>
              <a:t>脚本法</a:t>
            </a:r>
            <a:r>
              <a:rPr lang="en-US" altLang="ja-JP" smtClean="0"/>
              <a:t>) :</a:t>
            </a:r>
            <a:r>
              <a:rPr lang="ja-JP" altLang="en-US" smtClean="0">
                <a:hlinkClick r:id="rId3"/>
              </a:rPr>
              <a:t>コンピュータは、むずかしすぎて使えない</a:t>
            </a:r>
            <a:r>
              <a:rPr lang="en-US" altLang="ja-JP" smtClean="0">
                <a:hlinkClick r:id="rId3"/>
              </a:rPr>
              <a:t>!</a:t>
            </a:r>
            <a:r>
              <a:rPr lang="en-US" altLang="ja-JP" smtClean="0"/>
              <a:t> (</a:t>
            </a:r>
            <a:r>
              <a:rPr lang="ja-JP" altLang="en-US" smtClean="0"/>
              <a:t>アラン クーパー </a:t>
            </a:r>
            <a:r>
              <a:rPr lang="en-US" altLang="ja-JP" smtClean="0"/>
              <a:t>978-4881358269 )</a:t>
            </a:r>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FB16DE6E-4478-413E-AD7C-01BEE5C4BFB1}" type="slidenum">
              <a:rPr lang="ja-JP" altLang="en-US" sz="1200">
                <a:latin typeface="Calibri" pitchFamily="34" charset="0"/>
              </a:rPr>
              <a:pPr algn="r" defTabSz="931863"/>
              <a:t>22</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AE96C861-1E0B-4E4D-B0F2-AC7BE3D18E8B}"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D198C3B8-7DCF-43D8-B98F-3A502991FEA4}" type="slidenum">
              <a:rPr lang="ja-JP" altLang="en-US"/>
              <a:pPr/>
              <a:t>23</a:t>
            </a:fld>
            <a:endParaRPr lang="en-US" altLang="ja-JP"/>
          </a:p>
        </p:txBody>
      </p:sp>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BB36B780-94B6-44BA-AA04-D10586BB19D5}" type="slidenum">
              <a:rPr lang="ja-JP" altLang="en-US" sz="1200">
                <a:latin typeface="Calibri" pitchFamily="34" charset="0"/>
              </a:rPr>
              <a:pPr algn="r" defTabSz="931863"/>
              <a:t>23</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7125C11B-8538-423A-AA56-5D3828D14868}"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F5C44EB0-8A4F-4AD5-A5E6-FFD93D2B7D98}" type="slidenum">
              <a:rPr lang="ja-JP" altLang="en-US"/>
              <a:pPr/>
              <a:t>24</a:t>
            </a:fld>
            <a:endParaRPr lang="en-US" altLang="ja-JP"/>
          </a:p>
        </p:txBody>
      </p:sp>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p:txBody>
          <a:bodyPr/>
          <a:lstStyle/>
          <a:p>
            <a:r>
              <a:rPr lang="ja-JP" altLang="en-US" smtClean="0"/>
              <a:t>「テストの実施」 と 「欠陥追跡」 </a:t>
            </a:r>
            <a:r>
              <a:rPr lang="en-US" altLang="ja-JP" smtClean="0"/>
              <a:t>(</a:t>
            </a:r>
            <a:r>
              <a:rPr lang="ja-JP" altLang="en-US" smtClean="0"/>
              <a:t>それと、 次項の「欠陥修正」</a:t>
            </a:r>
            <a:r>
              <a:rPr lang="en-US" altLang="ja-JP" smtClean="0"/>
              <a:t>)</a:t>
            </a:r>
            <a:r>
              <a:rPr lang="ja-JP" altLang="en-US" smtClean="0"/>
              <a:t> は、 見積りと実績管理の都合から、 分けている。</a:t>
            </a:r>
            <a:r>
              <a:rPr lang="en-US" altLang="ja-JP" smtClean="0"/>
              <a:t/>
            </a:r>
            <a:br>
              <a:rPr lang="en-US" altLang="ja-JP" smtClean="0"/>
            </a:br>
            <a:r>
              <a:rPr lang="ja-JP" altLang="en-US" smtClean="0"/>
              <a:t>「テストの実施」 は、 プログラム規模で決まる。 バグ</a:t>
            </a:r>
            <a:r>
              <a:rPr lang="en-US" altLang="ja-JP" smtClean="0"/>
              <a:t>=0 </a:t>
            </a:r>
            <a:r>
              <a:rPr lang="ja-JP" altLang="en-US" smtClean="0"/>
              <a:t>であっても必要な工数。</a:t>
            </a:r>
            <a:r>
              <a:rPr lang="en-US" altLang="ja-JP" smtClean="0"/>
              <a:t/>
            </a:r>
            <a:br>
              <a:rPr lang="en-US" altLang="ja-JP" smtClean="0"/>
            </a:br>
            <a:r>
              <a:rPr lang="ja-JP" altLang="en-US" smtClean="0"/>
              <a:t>「欠陥追跡」 と 「欠陥修正」 は、 プログラム規模とバグ密度で決まる。</a:t>
            </a:r>
            <a:endParaRPr lang="en-US" altLang="ja-JP" smtClean="0"/>
          </a:p>
          <a:p>
            <a:endParaRPr lang="en-US" altLang="ja-JP" smtClean="0"/>
          </a:p>
          <a:p>
            <a:r>
              <a:rPr lang="en-US" altLang="ja-JP" smtClean="0"/>
              <a:t>“exploratory testing” </a:t>
            </a:r>
            <a:r>
              <a:rPr lang="ja-JP" altLang="en-US" smtClean="0"/>
              <a:t>が 「予備テスト」 と訳されている。</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D6A6B93E-4CB6-4848-A53B-D6DEEB1D3539}" type="slidenum">
              <a:rPr lang="ja-JP" altLang="en-US" sz="1200">
                <a:latin typeface="Calibri" pitchFamily="34" charset="0"/>
              </a:rPr>
              <a:pPr algn="r" defTabSz="931863"/>
              <a:t>24</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EE354BD7-C544-49F2-B926-BA9DB41E39A1}"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DF488495-4153-4ED1-8A2E-548CDB1AFA27}" type="slidenum">
              <a:rPr lang="ja-JP" altLang="en-US"/>
              <a:pPr/>
              <a:t>25</a:t>
            </a:fld>
            <a:endParaRPr lang="en-US" altLang="ja-JP"/>
          </a:p>
        </p:txBody>
      </p:sp>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p:txBody>
          <a:bodyPr/>
          <a:lstStyle/>
          <a:p>
            <a:r>
              <a:rPr lang="en-US" altLang="ja-JP" smtClean="0"/>
              <a:t>2. </a:t>
            </a:r>
            <a:r>
              <a:rPr lang="ja-JP" altLang="en-US" smtClean="0"/>
              <a:t>の単体テスト作成では、 バグを再現できる </a:t>
            </a:r>
            <a:r>
              <a:rPr lang="en-US" altLang="ja-JP" smtClean="0"/>
              <a:t>( </a:t>
            </a:r>
            <a:r>
              <a:rPr lang="ja-JP" altLang="en-US" smtClean="0"/>
              <a:t>バグをシミュレートできる </a:t>
            </a:r>
            <a:r>
              <a:rPr lang="en-US" altLang="ja-JP" smtClean="0"/>
              <a:t>) </a:t>
            </a:r>
            <a:r>
              <a:rPr lang="ja-JP" altLang="en-US" smtClean="0"/>
              <a:t>単体テストにする。</a:t>
            </a:r>
            <a:r>
              <a:rPr lang="en-US" altLang="ja-JP" smtClean="0"/>
              <a:t/>
            </a:r>
            <a:br>
              <a:rPr lang="en-US" altLang="ja-JP" smtClean="0"/>
            </a:br>
            <a:r>
              <a:rPr lang="ja-JP" altLang="en-US" smtClean="0"/>
              <a:t>これにより、 </a:t>
            </a:r>
            <a:r>
              <a:rPr lang="en-US" altLang="ja-JP" smtClean="0"/>
              <a:t>7. </a:t>
            </a:r>
            <a:r>
              <a:rPr lang="ja-JP" altLang="en-US" smtClean="0"/>
              <a:t>で単体テストにパスすれば、 バグが修正できたと言えることになる。</a:t>
            </a:r>
            <a:endParaRPr lang="en-US" altLang="ja-JP" smtClean="0"/>
          </a:p>
          <a:p>
            <a:endParaRPr lang="en-US" altLang="ja-JP" smtClean="0"/>
          </a:p>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80FB4415-3E16-49CE-909A-905BE8D6FB32}" type="slidenum">
              <a:rPr lang="ja-JP" altLang="en-US" sz="1200">
                <a:latin typeface="Calibri" pitchFamily="34" charset="0"/>
              </a:rPr>
              <a:pPr algn="r" defTabSz="931863"/>
              <a:t>25</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726CBB3F-A1EF-42B8-88CA-846E341F5EC3}"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707FD470-43A2-487F-A337-F1F4D262502D}" type="slidenum">
              <a:rPr lang="ja-JP" altLang="en-US"/>
              <a:pPr/>
              <a:t>26</a:t>
            </a:fld>
            <a:endParaRPr lang="en-US" altLang="ja-JP"/>
          </a:p>
        </p:txBody>
      </p:sp>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D6A3982B-3050-4EAC-885A-3CFFE6C57229}" type="slidenum">
              <a:rPr lang="ja-JP" altLang="en-US" sz="1200">
                <a:latin typeface="Calibri" pitchFamily="34" charset="0"/>
              </a:rPr>
              <a:pPr algn="r" defTabSz="931863"/>
              <a:t>26</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49936B5C-BDEF-40C2-BBB8-619C24FED0BC}"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2007/12/08</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a:ln/>
        </p:spPr>
        <p:txBody>
          <a:bodyPr/>
          <a:lstStyle/>
          <a:p>
            <a:fld id="{E6E0E7A9-D1BF-40A1-8635-3B706DD481C2}" type="slidenum">
              <a:rPr lang="ja-JP" altLang="en-US"/>
              <a:pPr/>
              <a:t>2</a:t>
            </a:fld>
            <a:endParaRPr lang="en-US" altLang="ja-JP"/>
          </a:p>
        </p:txBody>
      </p:sp>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p:txBody>
          <a:bodyPr/>
          <a:lstStyle/>
          <a:p>
            <a:r>
              <a:rPr lang="ja-JP" altLang="en-US" smtClean="0"/>
              <a:t>一般的には、</a:t>
            </a:r>
          </a:p>
          <a:p>
            <a:r>
              <a:rPr lang="ja-JP" altLang="en-US" smtClean="0"/>
              <a:t>・要件定義ができる人、 業務知識のある人</a:t>
            </a:r>
          </a:p>
          <a:p>
            <a:r>
              <a:rPr lang="ja-JP" altLang="en-US" smtClean="0"/>
              <a:t>・外部設計が出来る人</a:t>
            </a:r>
          </a:p>
          <a:p>
            <a:r>
              <a:rPr lang="en-US" altLang="ja-JP" smtClean="0"/>
              <a:t>…</a:t>
            </a:r>
            <a:r>
              <a:rPr lang="ja-JP" altLang="en-US" smtClean="0"/>
              <a:t>といった、 ウォーターフォールの上流をやれる人を、 最初に集めるんじゃないかな</a:t>
            </a:r>
            <a:r>
              <a:rPr lang="en-US" altLang="ja-JP"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2007/12/08</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a:ln/>
        </p:spPr>
        <p:txBody>
          <a:bodyPr/>
          <a:lstStyle/>
          <a:p>
            <a:fld id="{C1FDE49A-985D-4C3E-B39A-4776D72947E0}" type="slidenum">
              <a:rPr lang="ja-JP" altLang="en-US"/>
              <a:pPr/>
              <a:t>27</a:t>
            </a:fld>
            <a:endParaRPr lang="en-US" altLang="ja-JP"/>
          </a:p>
        </p:txBody>
      </p:sp>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p:txBody>
          <a:bodyPr/>
          <a:lstStyle/>
          <a:p>
            <a:r>
              <a:rPr lang="ja-JP" altLang="en-US" smtClean="0"/>
              <a:t>開発の段階によって、 あるイテレーションで重点的に行うワークストリームが変わってくる。 </a:t>
            </a:r>
            <a:r>
              <a:rPr lang="en-US" altLang="ja-JP" smtClean="0"/>
              <a:t>RUP </a:t>
            </a:r>
            <a:r>
              <a:rPr lang="ja-JP" altLang="en-US" smtClean="0"/>
              <a:t>ではフェーズと呼び、 </a:t>
            </a:r>
            <a:r>
              <a:rPr lang="en-US" altLang="ja-JP" smtClean="0"/>
              <a:t>MSF </a:t>
            </a:r>
            <a:r>
              <a:rPr lang="ja-JP" altLang="en-US" smtClean="0"/>
              <a:t>ではトラックと呼ぶ。</a:t>
            </a:r>
          </a:p>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79D5E147-1A43-45C3-85E4-4E204021E9EB}" type="slidenum">
              <a:rPr lang="ja-JP" altLang="en-US"/>
              <a:pPr/>
              <a:t>28</a:t>
            </a:fld>
            <a:endParaRPr lang="en-US" altLang="ja-JP"/>
          </a:p>
        </p:txBody>
      </p:sp>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p:txBody>
          <a:bodyPr/>
          <a:lstStyle/>
          <a:p>
            <a:endParaRPr lang="ja-JP" altLang="en-US" smtClean="0"/>
          </a:p>
        </p:txBody>
      </p:sp>
      <p:sp>
        <p:nvSpPr>
          <p:cNvPr id="4" name="日付プレースホルダ 3"/>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0E24CED2-FFA9-405E-A3F9-6073EF0A06BB}" type="datetime1">
              <a:rPr lang="ja-JP" altLang="en-US" sz="1200">
                <a:latin typeface="Calibri" pitchFamily="34" charset="0"/>
              </a:rPr>
              <a:pPr algn="r" defTabSz="931863"/>
              <a:t>2008/4/15</a:t>
            </a:fld>
            <a:endParaRPr lang="en-US" altLang="ja-JP" sz="1200">
              <a:latin typeface="Calibri" pitchFamily="34" charset="0"/>
            </a:endParaRPr>
          </a:p>
        </p:txBody>
      </p:sp>
      <p:sp>
        <p:nvSpPr>
          <p:cNvPr id="5" name="スライド番号プレースホルダ 4"/>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BD608BE8-6274-48B6-8CC4-7F141AE91A6C}" type="slidenum">
              <a:rPr lang="ja-JP" altLang="en-US" sz="1200">
                <a:latin typeface="Calibri" pitchFamily="34" charset="0"/>
              </a:rPr>
              <a:pPr algn="r" defTabSz="931863"/>
              <a:t>28</a:t>
            </a:fld>
            <a:endParaRPr lang="en-US" altLang="ja-JP"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1F526B1B-CC81-48DB-9D64-B8E645C5E9F9}" type="slidenum">
              <a:rPr lang="ja-JP" altLang="en-US"/>
              <a:pPr/>
              <a:t>29</a:t>
            </a:fld>
            <a:endParaRPr lang="en-US" altLang="ja-JP"/>
          </a:p>
        </p:txBody>
      </p:sp>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p:txBody>
          <a:bodyPr/>
          <a:lstStyle/>
          <a:p>
            <a:endParaRPr lang="ja-JP" altLang="en-US" smtClean="0"/>
          </a:p>
        </p:txBody>
      </p:sp>
      <p:sp>
        <p:nvSpPr>
          <p:cNvPr id="4" name="日付プレースホルダ 3"/>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BAF78784-7D95-436B-8F95-A10A5306570E}" type="datetime1">
              <a:rPr lang="ja-JP" altLang="en-US" sz="1200">
                <a:latin typeface="Calibri" pitchFamily="34" charset="0"/>
              </a:rPr>
              <a:pPr algn="r" defTabSz="931863"/>
              <a:t>2008/4/15</a:t>
            </a:fld>
            <a:endParaRPr lang="en-US" altLang="ja-JP" sz="1200">
              <a:latin typeface="Calibri" pitchFamily="34" charset="0"/>
            </a:endParaRPr>
          </a:p>
        </p:txBody>
      </p:sp>
      <p:sp>
        <p:nvSpPr>
          <p:cNvPr id="5" name="スライド番号プレースホルダ 4"/>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5A308E17-DB79-40A1-8DA2-F491AAA09811}" type="slidenum">
              <a:rPr lang="ja-JP" altLang="en-US" sz="1200">
                <a:latin typeface="Calibri" pitchFamily="34" charset="0"/>
              </a:rPr>
              <a:pPr algn="r" defTabSz="931863"/>
              <a:t>29</a:t>
            </a:fld>
            <a:endParaRPr lang="en-US" altLang="ja-JP"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2007/12/08</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a:ln/>
        </p:spPr>
        <p:txBody>
          <a:bodyPr/>
          <a:lstStyle/>
          <a:p>
            <a:fld id="{9D246FC6-91B3-4CED-8970-BD83CF3FD832}" type="slidenum">
              <a:rPr lang="ja-JP" altLang="en-US"/>
              <a:pPr/>
              <a:t>3</a:t>
            </a:fld>
            <a:endParaRPr lang="en-US" altLang="ja-JP"/>
          </a:p>
        </p:txBody>
      </p:sp>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p:txBody>
          <a:bodyPr/>
          <a:lstStyle/>
          <a:p>
            <a:r>
              <a:rPr lang="ja-JP" altLang="en-US" smtClean="0"/>
              <a:t>・「なにを作ればいいか」 </a:t>
            </a:r>
            <a:r>
              <a:rPr lang="en-US" altLang="ja-JP" smtClean="0"/>
              <a:t>--- </a:t>
            </a:r>
            <a:r>
              <a:rPr lang="ja-JP" altLang="en-US" smtClean="0"/>
              <a:t>顧客を代弁する立場。 アナリスト</a:t>
            </a:r>
          </a:p>
          <a:p>
            <a:r>
              <a:rPr lang="ja-JP" altLang="en-US" smtClean="0"/>
              <a:t>・「どうやって作るか」 </a:t>
            </a:r>
            <a:r>
              <a:rPr lang="en-US" altLang="ja-JP" smtClean="0"/>
              <a:t>--- </a:t>
            </a:r>
            <a:r>
              <a:rPr lang="ja-JP" altLang="en-US" smtClean="0"/>
              <a:t>アーキテクト、開発者 </a:t>
            </a:r>
            <a:r>
              <a:rPr lang="en-US" altLang="ja-JP" smtClean="0"/>
              <a:t>(</a:t>
            </a:r>
            <a:r>
              <a:rPr lang="ja-JP" altLang="en-US" smtClean="0"/>
              <a:t>プログラマ</a:t>
            </a:r>
            <a:r>
              <a:rPr lang="en-US" altLang="ja-JP" smtClean="0"/>
              <a:t>)</a:t>
            </a:r>
          </a:p>
          <a:p>
            <a:r>
              <a:rPr lang="ja-JP" altLang="en-US" smtClean="0"/>
              <a:t>・「どうやったら壊せるか」 </a:t>
            </a:r>
            <a:r>
              <a:rPr lang="en-US" altLang="ja-JP" smtClean="0"/>
              <a:t>--- </a:t>
            </a:r>
            <a:r>
              <a:rPr lang="ja-JP" altLang="en-US" smtClean="0"/>
              <a:t>品質を保証する立場。 リリースマネージャ、テスター</a:t>
            </a:r>
          </a:p>
          <a:p>
            <a:r>
              <a:rPr lang="en-US" altLang="ja-JP" smtClean="0"/>
              <a:t>※ </a:t>
            </a:r>
            <a:r>
              <a:rPr lang="ja-JP" altLang="en-US" smtClean="0"/>
              <a:t>調整役 </a:t>
            </a:r>
            <a:r>
              <a:rPr lang="en-US" altLang="ja-JP" smtClean="0"/>
              <a:t>(PM) </a:t>
            </a:r>
            <a:r>
              <a:rPr lang="ja-JP" altLang="en-US" smtClean="0"/>
              <a:t>を兼任すると、 </a:t>
            </a:r>
            <a:r>
              <a:rPr lang="en-US" altLang="ja-JP" smtClean="0"/>
              <a:t>MFS Agile </a:t>
            </a:r>
            <a:r>
              <a:rPr lang="ja-JP" altLang="en-US" smtClean="0"/>
              <a:t>の最小メンバーは </a:t>
            </a:r>
            <a:r>
              <a:rPr lang="en-US" altLang="ja-JP" smtClean="0"/>
              <a:t>3</a:t>
            </a:r>
            <a:r>
              <a:rPr lang="ja-JP" altLang="en-US" smtClean="0"/>
              <a:t>人となる。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2007/12/08</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a:ln/>
        </p:spPr>
        <p:txBody>
          <a:bodyPr/>
          <a:lstStyle/>
          <a:p>
            <a:fld id="{E9F412C7-BA2F-49BA-B795-28D98150AF62}" type="slidenum">
              <a:rPr lang="ja-JP" altLang="en-US"/>
              <a:pPr/>
              <a:t>6</a:t>
            </a:fld>
            <a:endParaRPr lang="en-US" altLang="ja-JP"/>
          </a:p>
        </p:txBody>
      </p:sp>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p:txBody>
          <a:bodyPr/>
          <a:lstStyle/>
          <a:p>
            <a:r>
              <a:rPr lang="ja-JP" altLang="en-US" smtClean="0"/>
              <a:t>・</a:t>
            </a:r>
            <a:r>
              <a:rPr lang="en-US" altLang="ja-JP" smtClean="0"/>
              <a:t>TFS </a:t>
            </a:r>
            <a:r>
              <a:rPr lang="ja-JP" altLang="en-US" smtClean="0"/>
              <a:t>には、 サードパーティ製のプロセスも組み込める。</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2007/12/08</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7" name="スライド番号プレースホルダ 6"/>
          <p:cNvSpPr>
            <a:spLocks noGrp="1"/>
          </p:cNvSpPr>
          <p:nvPr>
            <p:ph type="sldNum" sz="quarter" idx="5"/>
          </p:nvPr>
        </p:nvSpPr>
        <p:spPr>
          <a:ln/>
        </p:spPr>
        <p:txBody>
          <a:bodyPr/>
          <a:lstStyle/>
          <a:p>
            <a:fld id="{ABB54A3B-8DFF-47E7-8F32-725661453F9B}" type="slidenum">
              <a:rPr lang="ja-JP" altLang="en-US"/>
              <a:pPr/>
              <a:t>7</a:t>
            </a:fld>
            <a:endParaRPr lang="en-US" altLang="ja-JP"/>
          </a:p>
        </p:txBody>
      </p:sp>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p:txBody>
          <a:bodyPr/>
          <a:lstStyle/>
          <a:p>
            <a:r>
              <a:rPr lang="ja-JP" altLang="en-US" smtClean="0"/>
              <a:t>・</a:t>
            </a:r>
            <a:r>
              <a:rPr lang="en-US" altLang="ja-JP" smtClean="0"/>
              <a:t>Ver. 4.2 </a:t>
            </a:r>
            <a:r>
              <a:rPr lang="ja-JP" altLang="en-US" smtClean="0"/>
              <a:t>では、 ざっと見た限りでは大きな変更は無さそう。 日本語版では、 訳の変更が多い。</a:t>
            </a:r>
          </a:p>
          <a:p>
            <a:r>
              <a:rPr lang="ja-JP" alt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8" name="日付プレースホルダ 2"/>
          <p:cNvSpPr>
            <a:spLocks noGrp="1"/>
          </p:cNvSpPr>
          <p:nvPr>
            <p:ph type="dt" idx="1"/>
          </p:nvPr>
        </p:nvSpPr>
        <p:spPr>
          <a:ln/>
        </p:spPr>
        <p:txBody>
          <a:bodyPr/>
          <a:lstStyle/>
          <a:p>
            <a:r>
              <a:rPr lang="ja-JP" altLang="en-US"/>
              <a:t>2007/12/08</a:t>
            </a:r>
            <a:endParaRPr lang="en-US" altLang="ja-JP"/>
          </a:p>
        </p:txBody>
      </p:sp>
      <p:sp>
        <p:nvSpPr>
          <p:cNvPr id="9"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10" name="スライド番号プレースホルダ 6"/>
          <p:cNvSpPr>
            <a:spLocks noGrp="1"/>
          </p:cNvSpPr>
          <p:nvPr>
            <p:ph type="sldNum" sz="quarter" idx="5"/>
          </p:nvPr>
        </p:nvSpPr>
        <p:spPr>
          <a:ln/>
        </p:spPr>
        <p:txBody>
          <a:bodyPr/>
          <a:lstStyle/>
          <a:p>
            <a:fld id="{98DB4F9A-EF30-4D73-98E4-2F7531DB3E3F}" type="slidenum">
              <a:rPr lang="ja-JP" altLang="en-US"/>
              <a:pPr/>
              <a:t>10</a:t>
            </a:fld>
            <a:endParaRPr lang="en-US" altLang="ja-JP"/>
          </a:p>
        </p:txBody>
      </p:sp>
      <p:sp>
        <p:nvSpPr>
          <p:cNvPr id="7" name="Rectangle 7"/>
          <p:cNvSpPr txBox="1">
            <a:spLocks noGrp="1" noChangeArrowheads="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492A7C3A-3BB0-459F-82F7-E9D27892217D}" type="slidenum">
              <a:rPr lang="en-US" altLang="ja-JP" sz="1200">
                <a:latin typeface="Calibri" pitchFamily="34" charset="0"/>
              </a:rPr>
              <a:pPr algn="r" defTabSz="931863"/>
              <a:t>10</a:t>
            </a:fld>
            <a:endParaRPr lang="en-US" altLang="ja-JP" sz="1200">
              <a:latin typeface="Calibri" pitchFamily="34" charset="0"/>
            </a:endParaRPr>
          </a:p>
        </p:txBody>
      </p:sp>
      <p:sp>
        <p:nvSpPr>
          <p:cNvPr id="27651" name="Rectangle 2"/>
          <p:cNvSpPr>
            <a:spLocks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p:txBody>
          <a:bodyPr/>
          <a:lstStyle/>
          <a:p>
            <a:r>
              <a:rPr lang="ja-JP" altLang="en-US" smtClean="0"/>
              <a:t>参加者17名: </a:t>
            </a:r>
            <a:r>
              <a:rPr lang="en-US" altLang="ja-JP" smtClean="0"/>
              <a:t>Kent Beck, Mike Beedle, Arie van Bennekum, Alistair Cockburn, Ward Cunningham, Martin Fowler, James Grenning, Jim Highsmith, Andrew Hunt, Ron Jeffries, Jon Kern, Brian Marick, Robert C. Martin, Steve Mellor, Ken Schwaber, Jeff Sutherland, Dave Thomas</a:t>
            </a:r>
            <a:endParaRPr lang="ja-JP" altLang="en-US" smtClean="0"/>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3C3797F6-D121-4DD7-B41E-AED5D33BD7A6}"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4AA8C7DE-DA36-44D9-BBFB-88E61903F831}" type="slidenum">
              <a:rPr lang="ja-JP" altLang="en-US"/>
              <a:pPr/>
              <a:t>11</a:t>
            </a:fld>
            <a:endParaRPr lang="en-US" altLang="ja-JP"/>
          </a:p>
        </p:txBody>
      </p:sp>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p:txBody>
          <a:bodyPr/>
          <a:lstStyle/>
          <a:p>
            <a:r>
              <a:rPr lang="ja-JP" altLang="en-US" smtClean="0"/>
              <a:t>・属人性排除 </a:t>
            </a:r>
            <a:r>
              <a:rPr lang="en-US" altLang="ja-JP" smtClean="0"/>
              <a:t>--- </a:t>
            </a:r>
            <a:r>
              <a:rPr lang="ja-JP" altLang="en-US" smtClean="0"/>
              <a:t>決まった手続きを踏めば担当者が誰であろうと大差ない結果を得られるよう、 仕事のプロセスを標準化すること。 </a:t>
            </a:r>
            <a:r>
              <a:rPr lang="en-US" altLang="ja-JP" smtClean="0"/>
              <a:t>(</a:t>
            </a:r>
            <a:r>
              <a:rPr lang="ja-JP" altLang="en-US" smtClean="0"/>
              <a:t>成果物の水準に関する属人性排除</a:t>
            </a:r>
            <a:r>
              <a:rPr lang="en-US" altLang="ja-JP" smtClean="0"/>
              <a:t>)</a:t>
            </a:r>
            <a:br>
              <a:rPr lang="en-US" altLang="ja-JP" smtClean="0"/>
            </a:br>
            <a:r>
              <a:rPr lang="ja-JP" altLang="en-US" smtClean="0"/>
              <a:t>属人性を排除する </a:t>
            </a:r>
            <a:r>
              <a:rPr lang="en-US" altLang="ja-JP" smtClean="0"/>
              <a:t>= </a:t>
            </a:r>
            <a:r>
              <a:rPr lang="ja-JP" altLang="en-US" smtClean="0"/>
              <a:t>プロセスを詳細に標準化 → 詳細なマニュアル </a:t>
            </a:r>
            <a:r>
              <a:rPr lang="en-US" altLang="ja-JP" smtClean="0"/>
              <a:t>/ </a:t>
            </a:r>
            <a:r>
              <a:rPr lang="ja-JP" altLang="en-US" smtClean="0"/>
              <a:t>プロセスの硬直化 </a:t>
            </a:r>
            <a:r>
              <a:rPr lang="en-US" altLang="ja-JP" smtClean="0"/>
              <a:t>/ </a:t>
            </a:r>
            <a:r>
              <a:rPr lang="ja-JP" altLang="en-US" smtClean="0"/>
              <a:t>でも人月単価を考慮した生産性は上がる</a:t>
            </a:r>
            <a:r>
              <a:rPr lang="en-US" altLang="ja-JP" smtClean="0"/>
              <a:t>!</a:t>
            </a:r>
            <a:br>
              <a:rPr lang="en-US" altLang="ja-JP" smtClean="0"/>
            </a:br>
            <a:r>
              <a:rPr lang="en-US" altLang="ja-JP" smtClean="0"/>
              <a:t>( …</a:t>
            </a:r>
            <a:r>
              <a:rPr lang="ja-JP" altLang="en-US" smtClean="0"/>
              <a:t>ただし、 そのやり方で作れるプロジェクトならば。 </a:t>
            </a:r>
            <a:r>
              <a:rPr lang="en-US" altLang="ja-JP" smtClean="0"/>
              <a:t>)</a:t>
            </a:r>
          </a:p>
          <a:p>
            <a:r>
              <a:rPr lang="ja-JP" altLang="en-US" smtClean="0"/>
              <a:t>・重量級プロセスでもアジャイルプロセスでも、 本質的にやらなければならないことには違いは無い。 重量級プロセスを知らないと、 プロセス定義がラフなアジャイルでは、 やらなければならないことを見落とす可能性がある。 </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60D6A383-4368-425F-9AEB-E153F1D0A876}" type="slidenum">
              <a:rPr lang="ja-JP" altLang="en-US" sz="1200">
                <a:latin typeface="Calibri" pitchFamily="34" charset="0"/>
              </a:rPr>
              <a:pPr algn="r" defTabSz="931863"/>
              <a:t>11</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65D1BDF7-A3AD-4ED0-AAA3-B1A8DC13328D}"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80149857-E3EA-4CD1-BEA8-A6D1120EBFB1}" type="slidenum">
              <a:rPr lang="ja-JP" altLang="en-US"/>
              <a:pPr/>
              <a:t>12</a:t>
            </a:fld>
            <a:endParaRPr lang="en-US" altLang="ja-JP"/>
          </a:p>
        </p:txBody>
      </p:sp>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p:txBody>
          <a:bodyPr/>
          <a:lstStyle/>
          <a:p>
            <a:pPr eaLnBrk="1" hangingPunct="1">
              <a:spcBef>
                <a:spcPct val="0"/>
              </a:spcBef>
              <a:buFontTx/>
              <a:buChar char="•"/>
            </a:pPr>
            <a:r>
              <a:rPr lang="ja-JP" altLang="en-US" smtClean="0"/>
              <a:t> </a:t>
            </a:r>
            <a:r>
              <a:rPr lang="en-US" altLang="ja-JP" smtClean="0"/>
              <a:t>TFS </a:t>
            </a:r>
            <a:r>
              <a:rPr lang="ja-JP" altLang="en-US" smtClean="0"/>
              <a:t>からプロセステンプレートをダウンロードすると、 その中にプロセスガイダンスも含まれている。 </a:t>
            </a:r>
            <a:endParaRPr lang="en-US" altLang="ja-JP" smtClean="0"/>
          </a:p>
          <a:p>
            <a:pPr eaLnBrk="1" hangingPunct="1">
              <a:spcBef>
                <a:spcPct val="0"/>
              </a:spcBef>
              <a:buFontTx/>
              <a:buChar char="•"/>
            </a:pPr>
            <a:r>
              <a:rPr lang="en-US" altLang="ja-JP" smtClean="0"/>
              <a:t> VS2008TFS beta2 </a:t>
            </a:r>
            <a:r>
              <a:rPr lang="ja-JP" altLang="en-US" smtClean="0"/>
              <a:t>のメディア内では、 次のアーカイブに含まれている。</a:t>
            </a:r>
            <a:r>
              <a:rPr lang="en-US" altLang="ja-JP" smtClean="0"/>
              <a:t/>
            </a:r>
            <a:br>
              <a:rPr lang="en-US" altLang="ja-JP" smtClean="0"/>
            </a:br>
            <a:r>
              <a:rPr lang="ja-JP" altLang="en-US" smtClean="0"/>
              <a:t>  </a:t>
            </a:r>
            <a:r>
              <a:rPr lang="en-US" altLang="ja-JP" smtClean="0"/>
              <a:t>(drive):\AT\Program Files\Microsoft Visual Studio 2008 Team Foundation Server\TF Setup\MsfAgile_new.zip</a:t>
            </a:r>
            <a:br>
              <a:rPr lang="en-US" altLang="ja-JP" smtClean="0"/>
            </a:br>
            <a:r>
              <a:rPr lang="ja-JP" altLang="en-US" smtClean="0"/>
              <a:t>  </a:t>
            </a:r>
            <a:r>
              <a:rPr lang="en-US" altLang="ja-JP" smtClean="0"/>
              <a:t>(drive):\AT\Program Files\Microsoft Visual Studio 2008 Team Foundation Server\TF Setup\1041\MsfFormal_new.zip</a:t>
            </a:r>
          </a:p>
          <a:p>
            <a:pPr eaLnBrk="1" hangingPunct="1">
              <a:spcBef>
                <a:spcPct val="0"/>
              </a:spcBef>
              <a:buFontTx/>
              <a:buChar char="•"/>
            </a:pPr>
            <a:r>
              <a:rPr lang="ja-JP" altLang="en-US" smtClean="0"/>
              <a:t> 英語版のプロセスガイダンスは、 </a:t>
            </a:r>
            <a:r>
              <a:rPr lang="en-US" altLang="ja-JP" smtClean="0"/>
              <a:t>MS </a:t>
            </a:r>
            <a:r>
              <a:rPr lang="ja-JP" altLang="en-US" smtClean="0"/>
              <a:t>ダウンロードセンターで公開されている。 </a:t>
            </a:r>
            <a:r>
              <a:rPr lang="en-US" altLang="ja-JP" smtClean="0"/>
              <a:t>( </a:t>
            </a:r>
            <a:r>
              <a:rPr lang="ja-JP" altLang="en-US" smtClean="0"/>
              <a:t>現在、 </a:t>
            </a:r>
            <a:r>
              <a:rPr lang="en-US" altLang="ja-JP" smtClean="0"/>
              <a:t>v.4.1 </a:t>
            </a:r>
            <a:r>
              <a:rPr lang="ja-JP" altLang="en-US" smtClean="0"/>
              <a:t>まで </a:t>
            </a:r>
            <a:r>
              <a:rPr lang="en-US" altLang="ja-JP" smtClean="0"/>
              <a:t>)</a:t>
            </a:r>
          </a:p>
          <a:p>
            <a:pPr eaLnBrk="1" hangingPunct="1">
              <a:spcBef>
                <a:spcPct val="0"/>
              </a:spcBef>
              <a:buFontTx/>
              <a:buChar char="•"/>
            </a:pPr>
            <a:endParaRPr lang="ja-JP" altLang="en-US" smtClean="0"/>
          </a:p>
        </p:txBody>
      </p:sp>
      <p:sp>
        <p:nvSpPr>
          <p:cNvPr id="512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4AC354FD-54F9-4577-AAAA-C77F0D9F7ADB}" type="slidenum">
              <a:rPr lang="ja-JP" altLang="en-US" sz="1200">
                <a:latin typeface="Calibri" pitchFamily="34" charset="0"/>
              </a:rPr>
              <a:pPr algn="r" defTabSz="931863"/>
              <a:t>12</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3A8069D2-B50B-49B7-8657-E7C2597A15E2}"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2007/12/08</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名古屋勉強会 #1</a:t>
            </a:r>
            <a:endParaRPr lang="en-US" altLang="ja-JP"/>
          </a:p>
        </p:txBody>
      </p:sp>
      <p:sp>
        <p:nvSpPr>
          <p:cNvPr id="9" name="スライド番号プレースホルダ 6"/>
          <p:cNvSpPr>
            <a:spLocks noGrp="1"/>
          </p:cNvSpPr>
          <p:nvPr>
            <p:ph type="sldNum" sz="quarter" idx="5"/>
          </p:nvPr>
        </p:nvSpPr>
        <p:spPr>
          <a:ln/>
        </p:spPr>
        <p:txBody>
          <a:bodyPr/>
          <a:lstStyle/>
          <a:p>
            <a:fld id="{A79DE78B-7BB0-43B9-861E-8DB35D414952}" type="slidenum">
              <a:rPr lang="ja-JP" altLang="en-US"/>
              <a:pPr/>
              <a:t>13</a:t>
            </a:fld>
            <a:endParaRPr lang="en-US" altLang="ja-JP"/>
          </a:p>
        </p:txBody>
      </p:sp>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FDA7BAE4-5D8D-4F22-AF97-6D2587C321CB}" type="slidenum">
              <a:rPr lang="ja-JP" altLang="en-US" sz="1200">
                <a:latin typeface="Calibri" pitchFamily="34" charset="0"/>
              </a:rPr>
              <a:pPr algn="r" defTabSz="931863"/>
              <a:t>13</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F14F7C3E-7665-405D-AF8F-EA0010C623F4}" type="datetime1">
              <a:rPr lang="ja-JP" altLang="en-US" sz="1200">
                <a:latin typeface="Calibri" pitchFamily="34" charset="0"/>
              </a:rPr>
              <a:pPr algn="r" defTabSz="931863"/>
              <a:t>2008/4/15</a:t>
            </a:fld>
            <a:endParaRPr lang="en-US" altLang="ja-JP"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3" descr="C:\Users\localnaka\Desktop\3.png"/>
          <p:cNvPicPr>
            <a:picLocks noChangeAspect="1" noChangeArrowheads="1"/>
          </p:cNvPicPr>
          <p:nvPr/>
        </p:nvPicPr>
        <p:blipFill>
          <a:blip r:embed="rId13"/>
          <a:srcRect/>
          <a:stretch>
            <a:fillRect/>
          </a:stretch>
        </p:blipFill>
        <p:spPr bwMode="auto">
          <a:xfrm>
            <a:off x="357188" y="285750"/>
            <a:ext cx="8286750" cy="5708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6246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r>
              <a:rPr kumimoji="0" lang="ja-JP" altLang="en-US" sz="2300">
                <a:solidFill>
                  <a:srgbClr val="42211E"/>
                </a:solidFill>
              </a:rPr>
              <a:t>わんくま同盟 名古屋勉強会 </a:t>
            </a:r>
            <a:r>
              <a:rPr kumimoji="0" lang="en-US" altLang="ja-JP" sz="2300">
                <a:solidFill>
                  <a:srgbClr val="42211E"/>
                </a:solidFill>
              </a:rPr>
              <a:t>#1</a:t>
            </a:r>
          </a:p>
        </p:txBody>
      </p:sp>
      <p:pic>
        <p:nvPicPr>
          <p:cNvPr id="62470" name="Picture 2" descr="C:\Users\localnaka\Desktop\名称未設定1.png"/>
          <p:cNvPicPr>
            <a:picLocks noChangeAspect="1" noChangeArrowheads="1"/>
          </p:cNvPicPr>
          <p:nvPr/>
        </p:nvPicPr>
        <p:blipFill>
          <a:blip r:embed="rId14"/>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kumimoji="1" sz="2400">
          <a:solidFill>
            <a:srgbClr val="CC3300"/>
          </a:solidFill>
          <a:latin typeface="+mj-lt"/>
          <a:ea typeface="+mj-ea"/>
          <a:cs typeface="+mj-cs"/>
        </a:defRPr>
      </a:lvl1pPr>
      <a:lvl2pPr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2pPr>
      <a:lvl3pPr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3pPr>
      <a:lvl4pPr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4pPr>
      <a:lvl5pPr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5pPr>
      <a:lvl6pPr marL="457200"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6pPr>
      <a:lvl7pPr marL="914400"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7pPr>
      <a:lvl8pPr marL="1371600"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8pPr>
      <a:lvl9pPr marL="1828800" algn="ctr" rtl="0" fontAlgn="base">
        <a:spcBef>
          <a:spcPct val="0"/>
        </a:spcBef>
        <a:spcAft>
          <a:spcPct val="0"/>
        </a:spcAft>
        <a:defRPr kumimoji="1" sz="2400">
          <a:solidFill>
            <a:srgbClr val="CC3300"/>
          </a:solidFill>
          <a:latin typeface="HGPｺﾞｼｯｸE" pitchFamily="50" charset="-128"/>
          <a:ea typeface="HGPｺﾞｼｯｸE" pitchFamily="50" charset="-128"/>
        </a:defRPr>
      </a:lvl9pPr>
    </p:titleStyle>
    <p:bodyStyle>
      <a:lvl1pPr marL="342900" indent="-342900" algn="l" rtl="0" fontAlgn="base">
        <a:spcBef>
          <a:spcPct val="20000"/>
        </a:spcBef>
        <a:spcAft>
          <a:spcPct val="0"/>
        </a:spcAft>
        <a:buChar char="•"/>
        <a:defRPr kumimoji="1" sz="3200">
          <a:solidFill>
            <a:srgbClr val="3366CC"/>
          </a:solidFill>
          <a:latin typeface="+mn-lt"/>
          <a:ea typeface="+mn-ea"/>
          <a:cs typeface="+mn-cs"/>
        </a:defRPr>
      </a:lvl1pPr>
      <a:lvl2pPr marL="742950" indent="-285750" algn="l" rtl="0" fontAlgn="base">
        <a:spcBef>
          <a:spcPct val="20000"/>
        </a:spcBef>
        <a:spcAft>
          <a:spcPct val="0"/>
        </a:spcAft>
        <a:buChar char="–"/>
        <a:defRPr kumimoji="1" sz="2800">
          <a:solidFill>
            <a:srgbClr val="000099"/>
          </a:solidFill>
          <a:latin typeface="HGPｺﾞｼｯｸM" pitchFamily="50" charset="-128"/>
          <a:ea typeface="HGPｺﾞｼｯｸM" pitchFamily="50" charset="-128"/>
        </a:defRPr>
      </a:lvl2pPr>
      <a:lvl3pPr marL="1143000" indent="-228600" algn="l" rtl="0" fontAlgn="base">
        <a:spcBef>
          <a:spcPct val="20000"/>
        </a:spcBef>
        <a:spcAft>
          <a:spcPct val="0"/>
        </a:spcAft>
        <a:buChar char="•"/>
        <a:defRPr kumimoji="1" sz="2400">
          <a:solidFill>
            <a:srgbClr val="000099"/>
          </a:solidFill>
          <a:latin typeface="HGPｺﾞｼｯｸM" pitchFamily="50" charset="-128"/>
          <a:ea typeface="HGPｺﾞｼｯｸM" pitchFamily="50" charset="-128"/>
        </a:defRPr>
      </a:lvl3pPr>
      <a:lvl4pPr marL="16002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4pPr>
      <a:lvl5pPr marL="20574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5pPr>
      <a:lvl6pPr marL="25146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6pPr>
      <a:lvl7pPr marL="29718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7pPr>
      <a:lvl8pPr marL="34290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8pPr>
      <a:lvl9pPr marL="3886200" indent="-228600" algn="l" rtl="0" fontAlgn="base">
        <a:spcBef>
          <a:spcPct val="20000"/>
        </a:spcBef>
        <a:spcAft>
          <a:spcPct val="0"/>
        </a:spcAft>
        <a:buChar char="»"/>
        <a:defRPr kumimoji="1" sz="2000">
          <a:solidFill>
            <a:srgbClr val="000099"/>
          </a:solidFill>
          <a:latin typeface="HGPｺﾞｼｯｸM" pitchFamily="50" charset="-128"/>
          <a:ea typeface="HGPｺﾞｼｯｸM"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agilemanifesto.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mazon.co.jp/exec/obidos/ASIN/488135826X/ref=ase_bluewatersoft-22/"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idx="4294967295"/>
          </p:nvPr>
        </p:nvSpPr>
        <p:spPr>
          <a:xfrm>
            <a:off x="611188" y="1268413"/>
            <a:ext cx="7772400" cy="1470025"/>
          </a:xfrm>
        </p:spPr>
        <p:txBody>
          <a:bodyPr/>
          <a:lstStyle/>
          <a:p>
            <a:r>
              <a:rPr lang="en-US" altLang="ja-JP" sz="4800" b="1">
                <a:latin typeface="Tahoma" pitchFamily="34" charset="0"/>
              </a:rPr>
              <a:t>MSF Agile ver.4</a:t>
            </a:r>
            <a:endParaRPr lang="ja-JP" altLang="en-US" sz="4800" b="1">
              <a:latin typeface="Tahoma" pitchFamily="34" charset="0"/>
            </a:endParaRPr>
          </a:p>
        </p:txBody>
      </p:sp>
      <p:sp>
        <p:nvSpPr>
          <p:cNvPr id="3" name="サブタイトル 2"/>
          <p:cNvSpPr>
            <a:spLocks noGrp="1"/>
          </p:cNvSpPr>
          <p:nvPr>
            <p:ph type="subTitle" idx="4294967295"/>
          </p:nvPr>
        </p:nvSpPr>
        <p:spPr>
          <a:xfrm>
            <a:off x="1258888" y="4292600"/>
            <a:ext cx="6400800" cy="1719263"/>
          </a:xfrm>
        </p:spPr>
        <p:txBody>
          <a:bodyPr>
            <a:normAutofit/>
          </a:bodyPr>
          <a:lstStyle/>
          <a:p>
            <a:pPr marL="0" indent="0" algn="ctr">
              <a:buFontTx/>
              <a:buNone/>
            </a:pPr>
            <a:r>
              <a:rPr lang="en-US" altLang="ja-JP">
                <a:solidFill>
                  <a:srgbClr val="B2B2B2"/>
                </a:solidFill>
                <a:latin typeface="Tahoma" pitchFamily="34" charset="0"/>
              </a:rPr>
              <a:t>Microsoft Solutions Framework</a:t>
            </a:r>
            <a:br>
              <a:rPr lang="en-US" altLang="ja-JP">
                <a:solidFill>
                  <a:srgbClr val="B2B2B2"/>
                </a:solidFill>
                <a:latin typeface="Tahoma" pitchFamily="34" charset="0"/>
              </a:rPr>
            </a:br>
            <a:r>
              <a:rPr lang="en-US" altLang="ja-JP">
                <a:solidFill>
                  <a:srgbClr val="B2B2B2"/>
                </a:solidFill>
                <a:latin typeface="Tahoma" pitchFamily="34" charset="0"/>
              </a:rPr>
              <a:t>for Agile Software Development</a:t>
            </a:r>
            <a:br>
              <a:rPr lang="en-US" altLang="ja-JP">
                <a:solidFill>
                  <a:srgbClr val="B2B2B2"/>
                </a:solidFill>
                <a:latin typeface="Tahoma" pitchFamily="34" charset="0"/>
              </a:rPr>
            </a:br>
            <a:r>
              <a:rPr lang="en-US" altLang="ja-JP">
                <a:solidFill>
                  <a:srgbClr val="B2B2B2"/>
                </a:solidFill>
                <a:latin typeface="Tahoma" pitchFamily="34" charset="0"/>
              </a:rPr>
              <a:t>ver. 4.x</a:t>
            </a:r>
            <a:endParaRPr lang="ja-JP" altLang="en-US">
              <a:solidFill>
                <a:srgbClr val="B2B2B2"/>
              </a:solidFill>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ja-JP" altLang="en-US" sz="2800"/>
              <a:t>アジャイルソフトウェア開発宣言</a:t>
            </a:r>
          </a:p>
        </p:txBody>
      </p:sp>
      <p:sp>
        <p:nvSpPr>
          <p:cNvPr id="3075" name="Rectangle 3"/>
          <p:cNvSpPr>
            <a:spLocks noGrp="1" noChangeArrowheads="1"/>
          </p:cNvSpPr>
          <p:nvPr>
            <p:ph type="body" idx="4294967295"/>
          </p:nvPr>
        </p:nvSpPr>
        <p:spPr/>
        <p:txBody>
          <a:bodyPr/>
          <a:lstStyle/>
          <a:p>
            <a:pPr>
              <a:buFontTx/>
              <a:buNone/>
            </a:pPr>
            <a:r>
              <a:rPr lang="en-US" altLang="ja-JP" sz="2000"/>
              <a:t>	</a:t>
            </a:r>
            <a:r>
              <a:rPr lang="ja-JP" altLang="en-US" sz="1600"/>
              <a:t>私たちは自らソフトウェア開発を行い、他人のソフトウェア開発を手助けすることで、ソフトウェア開発のより優れた方法を発見している。 この仕事を通して、私たちは以下のことを重視するようになった。 </a:t>
            </a:r>
          </a:p>
          <a:p>
            <a:r>
              <a:rPr lang="ja-JP" altLang="en-US" sz="2000" b="1" i="1"/>
              <a:t>プロセスやツール</a:t>
            </a:r>
            <a:r>
              <a:rPr lang="ja-JP" altLang="en-US" sz="2000" i="1"/>
              <a:t>		よりも	</a:t>
            </a:r>
            <a:r>
              <a:rPr lang="ja-JP" altLang="en-US" sz="2000" b="1">
                <a:solidFill>
                  <a:srgbClr val="0000CC"/>
                </a:solidFill>
              </a:rPr>
              <a:t>個人と相互作用</a:t>
            </a:r>
          </a:p>
          <a:p>
            <a:r>
              <a:rPr lang="ja-JP" altLang="en-US" sz="2000" b="1" i="1"/>
              <a:t>包括的なドキュメント    </a:t>
            </a:r>
            <a:r>
              <a:rPr lang="ja-JP" altLang="en-US" sz="2000" i="1"/>
              <a:t>	よりも	</a:t>
            </a:r>
            <a:r>
              <a:rPr lang="ja-JP" altLang="en-US" sz="2000" b="1">
                <a:solidFill>
                  <a:srgbClr val="0000CC"/>
                </a:solidFill>
              </a:rPr>
              <a:t>動作するソフトウェア</a:t>
            </a:r>
            <a:endParaRPr lang="ja-JP" altLang="en-US" sz="2000"/>
          </a:p>
          <a:p>
            <a:r>
              <a:rPr lang="ja-JP" altLang="en-US" sz="2000" b="1" i="1"/>
              <a:t>契約交渉</a:t>
            </a:r>
            <a:r>
              <a:rPr lang="ja-JP" altLang="en-US" sz="2000" i="1"/>
              <a:t>			よりも	</a:t>
            </a:r>
            <a:r>
              <a:rPr lang="ja-JP" altLang="en-US" sz="2000" b="1">
                <a:solidFill>
                  <a:srgbClr val="0000CC"/>
                </a:solidFill>
              </a:rPr>
              <a:t>ユーザとの協調</a:t>
            </a:r>
            <a:endParaRPr lang="ja-JP" altLang="en-US" sz="2000"/>
          </a:p>
          <a:p>
            <a:r>
              <a:rPr lang="ja-JP" altLang="en-US" sz="2000" b="1" i="1"/>
              <a:t>計画に従う</a:t>
            </a:r>
            <a:r>
              <a:rPr lang="ja-JP" altLang="en-US" sz="2000" i="1"/>
              <a:t>			よりも	</a:t>
            </a:r>
            <a:r>
              <a:rPr lang="ja-JP" altLang="en-US" sz="2000" b="1">
                <a:solidFill>
                  <a:srgbClr val="0000CC"/>
                </a:solidFill>
              </a:rPr>
              <a:t>変化に対応すること</a:t>
            </a:r>
            <a:endParaRPr lang="ja-JP" altLang="en-US" sz="2000"/>
          </a:p>
          <a:p>
            <a:pPr>
              <a:buFontTx/>
              <a:buNone/>
            </a:pPr>
            <a:r>
              <a:rPr lang="ja-JP" altLang="en-US" sz="2000"/>
              <a:t>	</a:t>
            </a:r>
            <a:r>
              <a:rPr lang="ja-JP" altLang="en-US" sz="1600"/>
              <a:t>つまり、</a:t>
            </a:r>
            <a:r>
              <a:rPr lang="ja-JP" altLang="en-US" sz="1600" b="1" i="1"/>
              <a:t>左側の項目</a:t>
            </a:r>
            <a:r>
              <a:rPr lang="ja-JP" altLang="en-US" sz="1600" i="1"/>
              <a:t> </a:t>
            </a:r>
            <a:r>
              <a:rPr lang="ja-JP" altLang="en-US" sz="1600"/>
              <a:t>にも価値はあるが、</a:t>
            </a:r>
            <a:r>
              <a:rPr lang="ja-JP" altLang="en-US" sz="1600" b="1">
                <a:solidFill>
                  <a:srgbClr val="0000CC"/>
                </a:solidFill>
              </a:rPr>
              <a:t>右側の項目</a:t>
            </a:r>
            <a:r>
              <a:rPr lang="ja-JP" altLang="en-US" sz="1600"/>
              <a:t>により多くの価値を見いだしている</a:t>
            </a:r>
          </a:p>
          <a:p>
            <a:pPr algn="r">
              <a:buFontTx/>
              <a:buNone/>
            </a:pPr>
            <a:r>
              <a:rPr lang="en-US" altLang="ja-JP" sz="1200">
                <a:solidFill>
                  <a:srgbClr val="808080"/>
                </a:solidFill>
              </a:rPr>
              <a:t>this declaration may be freely copied in any form, but only in its entirety through this notice.</a:t>
            </a:r>
            <a:r>
              <a:rPr lang="en-US" altLang="ja-JP" sz="1600">
                <a:solidFill>
                  <a:srgbClr val="808080"/>
                </a:solidFill>
              </a:rPr>
              <a:t> </a:t>
            </a:r>
          </a:p>
          <a:p>
            <a:pPr>
              <a:buFontTx/>
              <a:buNone/>
            </a:pPr>
            <a:r>
              <a:rPr lang="en-US" altLang="ja-JP" sz="1600"/>
              <a:t/>
            </a:r>
            <a:br>
              <a:rPr lang="en-US" altLang="ja-JP" sz="1600"/>
            </a:br>
            <a:r>
              <a:rPr lang="ja-JP" altLang="en-US" sz="1200"/>
              <a:t>※ 原文: </a:t>
            </a:r>
            <a:r>
              <a:rPr lang="en-US" altLang="ja-JP" sz="1200">
                <a:hlinkClick r:id="rId3"/>
              </a:rPr>
              <a:t>http://www.agilemanifesto.org/</a:t>
            </a:r>
            <a:r>
              <a:rPr lang="en-US" altLang="ja-JP" sz="1200"/>
              <a:t> </a:t>
            </a:r>
            <a:br>
              <a:rPr lang="en-US" altLang="ja-JP" sz="1200"/>
            </a:br>
            <a:r>
              <a:rPr lang="ja-JP" altLang="en-US" sz="1200"/>
              <a:t>※ 2001年2月米国ユタ州にて開催されたアジャイルアライアンス会議にて採択された</a:t>
            </a:r>
          </a:p>
          <a:p>
            <a:endParaRPr lang="en-US" altLang="ja-JP" sz="1600"/>
          </a:p>
        </p:txBody>
      </p:sp>
      <p:sp>
        <p:nvSpPr>
          <p:cNvPr id="4" name="テキスト ボックス 3"/>
          <p:cNvSpPr txBox="1"/>
          <p:nvPr/>
        </p:nvSpPr>
        <p:spPr>
          <a:xfrm>
            <a:off x="1403350" y="5229225"/>
            <a:ext cx="6286500" cy="457200"/>
          </a:xfrm>
          <a:prstGeom prst="rect">
            <a:avLst/>
          </a:prstGeom>
          <a:solidFill>
            <a:schemeClr val="accent6">
              <a:lumMod val="20000"/>
              <a:lumOff val="80000"/>
            </a:schemeClr>
          </a:solidFill>
        </p:spPr>
        <p:txBody>
          <a:bodyPr>
            <a:spAutoFit/>
          </a:bodyPr>
          <a:lstStyle/>
          <a:p>
            <a:pPr algn="ctr">
              <a:defRPr/>
            </a:pPr>
            <a:r>
              <a:rPr lang="en-US" altLang="ja-JP" sz="2400" b="1" dirty="0">
                <a:solidFill>
                  <a:srgbClr val="C00000"/>
                </a:solidFill>
                <a:latin typeface="HGPｺﾞｼｯｸE" pitchFamily="50" charset="-128"/>
                <a:ea typeface="HGPｺﾞｼｯｸE" pitchFamily="50" charset="-128"/>
              </a:rPr>
              <a:t>MSF Agile </a:t>
            </a:r>
            <a:r>
              <a:rPr lang="ja-JP" altLang="en-US" sz="2400" b="1" dirty="0">
                <a:solidFill>
                  <a:srgbClr val="C00000"/>
                </a:solidFill>
                <a:latin typeface="HGPｺﾞｼｯｸE" pitchFamily="50" charset="-128"/>
                <a:ea typeface="HGPｺﾞｼｯｸE" pitchFamily="50" charset="-128"/>
              </a:rPr>
              <a:t>も、 この価値観に従っています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idx="4294967295"/>
          </p:nvPr>
        </p:nvSpPr>
        <p:spPr/>
        <p:txBody>
          <a:bodyPr/>
          <a:lstStyle/>
          <a:p>
            <a:r>
              <a:rPr lang="ja-JP" altLang="en-US" sz="2800"/>
              <a:t>重量級とアジャイル</a:t>
            </a:r>
          </a:p>
        </p:txBody>
      </p:sp>
      <p:graphicFrame>
        <p:nvGraphicFramePr>
          <p:cNvPr id="4" name="コンテンツ プレースホルダ 3"/>
          <p:cNvGraphicFramePr>
            <a:graphicFrameLocks noGrp="1"/>
          </p:cNvGraphicFramePr>
          <p:nvPr>
            <p:ph idx="4294967295"/>
          </p:nvPr>
        </p:nvGraphicFramePr>
        <p:xfrm>
          <a:off x="457200" y="1052513"/>
          <a:ext cx="8075613" cy="2687639"/>
        </p:xfrm>
        <a:graphic>
          <a:graphicData uri="http://schemas.openxmlformats.org/drawingml/2006/table">
            <a:tbl>
              <a:tblPr/>
              <a:tblGrid>
                <a:gridCol w="2074863"/>
                <a:gridCol w="2803525"/>
                <a:gridCol w="3197225"/>
              </a:tblGrid>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rgbClr val="FFFFFF"/>
                        </a:solidFill>
                        <a:effectLst/>
                        <a:latin typeface="HGPｺﾞｼｯｸE" pitchFamily="50" charset="-128"/>
                        <a:ea typeface="HGPｺﾞｼｯｸE"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HGPｺﾞｼｯｸE" pitchFamily="50" charset="-128"/>
                          <a:ea typeface="HGPｺﾞｼｯｸE" pitchFamily="50" charset="-128"/>
                        </a:rPr>
                        <a:t>重量級プロセス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HGPｺﾞｼｯｸE" pitchFamily="50" charset="-128"/>
                          <a:ea typeface="HGPｺﾞｼｯｸE" pitchFamily="50" charset="-128"/>
                        </a:rPr>
                        <a:t>アジャイル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プロセス定義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詳細にマニュアル化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細部はチームに委ねる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設計 </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情報伝達</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a:t>
                      </a:r>
                      <a:endPar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詳細に文書化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ユーザとの協調</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
                      </a:r>
                      <a:b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チームメンバ間の協調</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
                      </a:r>
                      <a:b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動作するコード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属人性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排除したい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依存してよい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マネージメント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アジャイルよりは</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容易</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困難 </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見えにくい</a:t>
                      </a: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a:t>
                      </a:r>
                      <a:endPar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125" name="テキスト ボックス 4"/>
          <p:cNvSpPr txBox="1">
            <a:spLocks noChangeArrowheads="1"/>
          </p:cNvSpPr>
          <p:nvPr/>
        </p:nvSpPr>
        <p:spPr bwMode="auto">
          <a:xfrm>
            <a:off x="395288" y="3860800"/>
            <a:ext cx="8286750" cy="2014538"/>
          </a:xfrm>
          <a:prstGeom prst="rect">
            <a:avLst/>
          </a:prstGeom>
          <a:noFill/>
          <a:ln w="9525">
            <a:noFill/>
            <a:miter lim="800000"/>
            <a:headEnd/>
            <a:tailEnd/>
          </a:ln>
        </p:spPr>
        <p:txBody>
          <a:bodyPr>
            <a:spAutoFit/>
          </a:bodyPr>
          <a:lstStyle/>
          <a:p>
            <a:r>
              <a:rPr lang="ja-JP" altLang="en-US"/>
              <a:t>アジャイルな開発プロセスは、 敏捷に </a:t>
            </a:r>
            <a:r>
              <a:rPr lang="en-US" altLang="ja-JP"/>
              <a:t>( agile </a:t>
            </a:r>
            <a:r>
              <a:rPr lang="ja-JP" altLang="en-US"/>
              <a:t>に </a:t>
            </a:r>
            <a:r>
              <a:rPr lang="en-US" altLang="ja-JP"/>
              <a:t>) </a:t>
            </a:r>
            <a:r>
              <a:rPr lang="ja-JP" altLang="en-US"/>
              <a:t>変化に対応するため、 チームとチームメンバの力量に大きく依存する。 </a:t>
            </a:r>
            <a:endParaRPr lang="en-US" altLang="ja-JP"/>
          </a:p>
          <a:p>
            <a:endParaRPr lang="en-US" altLang="ja-JP"/>
          </a:p>
          <a:p>
            <a:r>
              <a:rPr lang="ja-JP" altLang="en-US"/>
              <a:t>そのため、 属人性を排除する方向の重量級プロセスに比べると、 マネージメントが難しいといわれる。</a:t>
            </a:r>
            <a:r>
              <a:rPr lang="en-US" altLang="ja-JP"/>
              <a:t/>
            </a:r>
            <a:br>
              <a:rPr lang="en-US" altLang="ja-JP"/>
            </a:br>
            <a:r>
              <a:rPr lang="en-US" altLang="ja-JP"/>
              <a:t>MSF Agile </a:t>
            </a:r>
            <a:r>
              <a:rPr lang="ja-JP" altLang="en-US"/>
              <a:t>では、 </a:t>
            </a:r>
            <a:r>
              <a:rPr lang="en-US" altLang="ja-JP"/>
              <a:t>TFS </a:t>
            </a:r>
            <a:r>
              <a:rPr lang="ja-JP" altLang="en-US"/>
              <a:t>を使った 「見える化」 で、 マネージメントをサポートすることを推奨している。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r>
              <a:rPr lang="en-US" altLang="ja-JP" sz="2800"/>
              <a:t>MSF </a:t>
            </a:r>
            <a:r>
              <a:rPr lang="ja-JP" altLang="en-US" sz="2800"/>
              <a:t>の プロセス ガイダンス</a:t>
            </a:r>
          </a:p>
        </p:txBody>
      </p:sp>
      <p:sp>
        <p:nvSpPr>
          <p:cNvPr id="5123" name="コンテンツ プレースホルダ 2"/>
          <p:cNvSpPr>
            <a:spLocks noGrp="1"/>
          </p:cNvSpPr>
          <p:nvPr>
            <p:ph idx="4294967295"/>
          </p:nvPr>
        </p:nvSpPr>
        <p:spPr>
          <a:xfrm>
            <a:off x="457200" y="1052513"/>
            <a:ext cx="4829175" cy="5073650"/>
          </a:xfrm>
        </p:spPr>
        <p:txBody>
          <a:bodyPr/>
          <a:lstStyle/>
          <a:p>
            <a:r>
              <a:rPr lang="en-US" altLang="ja-JP"/>
              <a:t>MSF ver.4 </a:t>
            </a:r>
            <a:r>
              <a:rPr lang="ja-JP" altLang="en-US"/>
              <a:t>の日本語ドキュメントは、 プロセスガイダンスしかない</a:t>
            </a:r>
            <a:r>
              <a:rPr lang="ja-JP" altLang="en-US" sz="2800"/>
              <a:t> </a:t>
            </a:r>
            <a:r>
              <a:rPr lang="en-US" altLang="ja-JP" sz="2800"/>
              <a:t>(</a:t>
            </a:r>
            <a:r>
              <a:rPr lang="ja-JP" altLang="en-US" sz="2800"/>
              <a:t>たぶん</a:t>
            </a:r>
            <a:r>
              <a:rPr lang="en-US" altLang="ja-JP" sz="2800"/>
              <a:t>)</a:t>
            </a:r>
            <a:r>
              <a:rPr lang="ja-JP" altLang="en-US"/>
              <a:t>。</a:t>
            </a:r>
            <a:endParaRPr lang="en-US" altLang="ja-JP"/>
          </a:p>
          <a:p>
            <a:r>
              <a:rPr lang="en-US" altLang="ja-JP"/>
              <a:t>TFS </a:t>
            </a:r>
            <a:r>
              <a:rPr lang="ja-JP" altLang="en-US"/>
              <a:t>に入っている。</a:t>
            </a:r>
            <a:r>
              <a:rPr lang="en-US" altLang="ja-JP"/>
              <a:t/>
            </a:r>
            <a:br>
              <a:rPr lang="en-US" altLang="ja-JP"/>
            </a:br>
            <a:r>
              <a:rPr lang="en-US" altLang="ja-JP" sz="2400"/>
              <a:t>VS2008 TFS beta2 </a:t>
            </a:r>
            <a:r>
              <a:rPr lang="ja-JP" altLang="en-US" sz="2400"/>
              <a:t>にも含まれている </a:t>
            </a:r>
            <a:r>
              <a:rPr lang="en-US" altLang="ja-JP" sz="2400"/>
              <a:t>( </a:t>
            </a:r>
            <a:r>
              <a:rPr lang="ja-JP" altLang="en-US" sz="2400"/>
              <a:t>たぶん、 正規の評価版にも </a:t>
            </a:r>
            <a:r>
              <a:rPr lang="en-US" altLang="ja-JP" sz="2400"/>
              <a:t>)</a:t>
            </a:r>
          </a:p>
          <a:p>
            <a:r>
              <a:rPr lang="ja-JP" altLang="en-US"/>
              <a:t>誤記・誤訳もあるので注意。</a:t>
            </a:r>
          </a:p>
        </p:txBody>
      </p:sp>
      <p:pic>
        <p:nvPicPr>
          <p:cNvPr id="5124" name="図 5" descr="MSF_concept01.png"/>
          <p:cNvPicPr>
            <a:picLocks noChangeAspect="1"/>
          </p:cNvPicPr>
          <p:nvPr/>
        </p:nvPicPr>
        <p:blipFill>
          <a:blip r:embed="rId3"/>
          <a:srcRect/>
          <a:stretch>
            <a:fillRect/>
          </a:stretch>
        </p:blipFill>
        <p:spPr bwMode="auto">
          <a:xfrm>
            <a:off x="5286375" y="1714500"/>
            <a:ext cx="34163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idx="4294967295"/>
          </p:nvPr>
        </p:nvSpPr>
        <p:spPr/>
        <p:txBody>
          <a:bodyPr/>
          <a:lstStyle/>
          <a:p>
            <a:r>
              <a:rPr lang="en-US" altLang="ja-JP" sz="2800"/>
              <a:t>MSF Agile </a:t>
            </a:r>
            <a:r>
              <a:rPr lang="ja-JP" altLang="en-US" sz="2800"/>
              <a:t>とは</a:t>
            </a:r>
          </a:p>
        </p:txBody>
      </p:sp>
      <p:sp>
        <p:nvSpPr>
          <p:cNvPr id="6147" name="コンテンツ プレースホルダ 2"/>
          <p:cNvSpPr>
            <a:spLocks noGrp="1"/>
          </p:cNvSpPr>
          <p:nvPr>
            <p:ph idx="4294967295"/>
          </p:nvPr>
        </p:nvSpPr>
        <p:spPr/>
        <p:txBody>
          <a:bodyPr/>
          <a:lstStyle/>
          <a:p>
            <a:r>
              <a:rPr lang="ja-JP" altLang="en-US"/>
              <a:t>シナリオ主体で、 状況に応じたアジャイルなソフトウェア開発プロセス</a:t>
            </a:r>
            <a:r>
              <a:rPr lang="ja-JP" altLang="en-US" sz="2400"/>
              <a:t> </a:t>
            </a:r>
            <a:r>
              <a:rPr lang="en-US" altLang="ja-JP" sz="2400"/>
              <a:t>(</a:t>
            </a:r>
            <a:r>
              <a:rPr lang="ja-JP" altLang="en-US" sz="2400"/>
              <a:t>プロセスガイダンスの 「原則」 より </a:t>
            </a:r>
            <a:r>
              <a:rPr lang="en-US" altLang="ja-JP" sz="2400"/>
              <a:t>)</a:t>
            </a:r>
          </a:p>
          <a:p>
            <a:r>
              <a:rPr lang="en-US" altLang="ja-JP"/>
              <a:t>9</a:t>
            </a:r>
            <a:r>
              <a:rPr lang="ja-JP" altLang="en-US"/>
              <a:t>つの原則</a:t>
            </a:r>
            <a:r>
              <a:rPr lang="en-US" altLang="ja-JP"/>
              <a:t/>
            </a:r>
            <a:br>
              <a:rPr lang="en-US" altLang="ja-JP"/>
            </a:br>
            <a:r>
              <a:rPr lang="en-US" altLang="ja-JP" sz="2400"/>
              <a:t>*</a:t>
            </a:r>
            <a:r>
              <a:rPr lang="ja-JP" altLang="en-US" sz="2400"/>
              <a:t>顧客とのパートナー関係</a:t>
            </a:r>
            <a:r>
              <a:rPr lang="en-US" altLang="ja-JP" sz="2400"/>
              <a:t/>
            </a:r>
            <a:br>
              <a:rPr lang="en-US" altLang="ja-JP" sz="2400"/>
            </a:br>
            <a:r>
              <a:rPr lang="en-US" altLang="ja-JP" sz="2400"/>
              <a:t>*</a:t>
            </a:r>
            <a:r>
              <a:rPr lang="ja-JP" altLang="en-US" sz="2400"/>
              <a:t>共有ビジョンに向かっての作業</a:t>
            </a:r>
            <a:r>
              <a:rPr lang="en-US" altLang="ja-JP" sz="2400"/>
              <a:t>	*</a:t>
            </a:r>
            <a:r>
              <a:rPr lang="ja-JP" altLang="en-US" sz="2400"/>
              <a:t>段階的なデリバリ</a:t>
            </a:r>
            <a:r>
              <a:rPr lang="en-US" altLang="ja-JP" sz="2400"/>
              <a:t/>
            </a:r>
            <a:br>
              <a:rPr lang="en-US" altLang="ja-JP" sz="2400"/>
            </a:br>
            <a:r>
              <a:rPr lang="en-US" altLang="ja-JP" sz="2400"/>
              <a:t>*</a:t>
            </a:r>
            <a:r>
              <a:rPr lang="ja-JP" altLang="en-US" sz="2400"/>
              <a:t>品質への投資</a:t>
            </a:r>
            <a:r>
              <a:rPr lang="en-US" altLang="ja-JP" sz="2400"/>
              <a:t>			*</a:t>
            </a:r>
            <a:r>
              <a:rPr lang="ja-JP" altLang="en-US" sz="2400"/>
              <a:t>チーム メンバの権限付与</a:t>
            </a:r>
            <a:r>
              <a:rPr lang="en-US" altLang="ja-JP" sz="2400"/>
              <a:t/>
            </a:r>
            <a:br>
              <a:rPr lang="en-US" altLang="ja-JP" sz="2400"/>
            </a:br>
            <a:r>
              <a:rPr lang="en-US" altLang="ja-JP" sz="2400"/>
              <a:t>*</a:t>
            </a:r>
            <a:r>
              <a:rPr lang="ja-JP" altLang="en-US" sz="2400"/>
              <a:t>明確な説明責任の確立</a:t>
            </a:r>
            <a:r>
              <a:rPr lang="en-US" altLang="ja-JP" sz="2400"/>
              <a:t>		*</a:t>
            </a:r>
            <a:r>
              <a:rPr lang="ja-JP" altLang="en-US" sz="2400"/>
              <a:t>あらゆる経験から学ぶ</a:t>
            </a:r>
            <a:r>
              <a:rPr lang="en-US" altLang="ja-JP" sz="2400"/>
              <a:t/>
            </a:r>
            <a:br>
              <a:rPr lang="en-US" altLang="ja-JP" sz="2400"/>
            </a:br>
            <a:r>
              <a:rPr lang="en-US" altLang="ja-JP" sz="2400"/>
              <a:t>*</a:t>
            </a:r>
            <a:r>
              <a:rPr lang="ja-JP" altLang="en-US" sz="2400"/>
              <a:t>開かれたコミュニケーションの促進</a:t>
            </a:r>
            <a:r>
              <a:rPr lang="en-US" altLang="ja-JP" sz="2400"/>
              <a:t/>
            </a:r>
            <a:br>
              <a:rPr lang="en-US" altLang="ja-JP" sz="2400"/>
            </a:br>
            <a:r>
              <a:rPr lang="en-US" altLang="ja-JP" sz="2400"/>
              <a:t>*</a:t>
            </a:r>
            <a:r>
              <a:rPr lang="ja-JP" altLang="en-US" sz="2400"/>
              <a:t>機敏さを保ち変更に適応</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ja-JP" sz="2800"/>
              <a:t>MSF Agile </a:t>
            </a:r>
            <a:r>
              <a:rPr lang="ja-JP" altLang="en-US" sz="2800"/>
              <a:t>の特徴</a:t>
            </a:r>
          </a:p>
        </p:txBody>
      </p:sp>
      <p:sp>
        <p:nvSpPr>
          <p:cNvPr id="92163" name="Rectangle 3"/>
          <p:cNvSpPr>
            <a:spLocks noGrp="1" noChangeArrowheads="1"/>
          </p:cNvSpPr>
          <p:nvPr>
            <p:ph type="body" idx="1"/>
          </p:nvPr>
        </p:nvSpPr>
        <p:spPr/>
        <p:txBody>
          <a:bodyPr/>
          <a:lstStyle/>
          <a:p>
            <a:r>
              <a:rPr lang="ja-JP" altLang="en-US"/>
              <a:t>チームモデル</a:t>
            </a:r>
          </a:p>
          <a:p>
            <a:pPr lvl="1"/>
            <a:r>
              <a:rPr lang="ja-JP" altLang="en-US"/>
              <a:t>チームモデルを明確に定義している</a:t>
            </a:r>
          </a:p>
          <a:p>
            <a:r>
              <a:rPr lang="ja-JP" altLang="en-US"/>
              <a:t>ペルソナ</a:t>
            </a:r>
            <a:r>
              <a:rPr lang="en-US" altLang="ja-JP"/>
              <a:t>/</a:t>
            </a:r>
            <a:r>
              <a:rPr lang="ja-JP" altLang="en-US"/>
              <a:t>シナリオ法</a:t>
            </a:r>
          </a:p>
          <a:p>
            <a:pPr lvl="1"/>
            <a:r>
              <a:rPr lang="ja-JP" altLang="en-US"/>
              <a:t>要件定義～外部設計は、 ペルソナ </a:t>
            </a:r>
            <a:r>
              <a:rPr lang="en-US" altLang="ja-JP"/>
              <a:t>/ </a:t>
            </a:r>
            <a:r>
              <a:rPr lang="ja-JP" altLang="en-US"/>
              <a:t>シナリオ法 </a:t>
            </a:r>
            <a:r>
              <a:rPr lang="en-US" altLang="ja-JP"/>
              <a:t>( </a:t>
            </a:r>
            <a:r>
              <a:rPr lang="ja-JP" altLang="en-US"/>
              <a:t>キャラ </a:t>
            </a:r>
            <a:r>
              <a:rPr lang="en-US" altLang="ja-JP"/>
              <a:t>/ </a:t>
            </a:r>
            <a:r>
              <a:rPr lang="ja-JP" altLang="en-US"/>
              <a:t>脚本法 </a:t>
            </a:r>
            <a:r>
              <a:rPr lang="en-US" altLang="ja-JP"/>
              <a:t>) </a:t>
            </a:r>
            <a:r>
              <a:rPr lang="ja-JP" altLang="en-US"/>
              <a:t>を軸に据えている</a:t>
            </a:r>
          </a:p>
          <a:p>
            <a:r>
              <a:rPr lang="en-US" altLang="ja-JP"/>
              <a:t>TDD</a:t>
            </a:r>
          </a:p>
          <a:p>
            <a:pPr lvl="1"/>
            <a:r>
              <a:rPr lang="ja-JP" altLang="en-US"/>
              <a:t>実装 </a:t>
            </a:r>
            <a:r>
              <a:rPr lang="en-US" altLang="ja-JP"/>
              <a:t>/ </a:t>
            </a:r>
            <a:r>
              <a:rPr lang="ja-JP" altLang="en-US"/>
              <a:t>デバッグには、 </a:t>
            </a:r>
            <a:r>
              <a:rPr lang="en-US" altLang="ja-JP"/>
              <a:t>Test Driven Development </a:t>
            </a:r>
            <a:r>
              <a:rPr lang="ja-JP" altLang="en-US"/>
              <a:t>を取り入れている。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ja-JP" sz="2800" u="sng"/>
              <a:t>Agenda</a:t>
            </a:r>
            <a:endParaRPr lang="ja-JP" altLang="en-US" sz="2800" u="sng"/>
          </a:p>
        </p:txBody>
      </p:sp>
      <p:sp>
        <p:nvSpPr>
          <p:cNvPr id="84995"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b="1">
                <a:solidFill>
                  <a:srgbClr val="CC3300"/>
                </a:solidFill>
              </a:rPr>
              <a:t>Agile </a:t>
            </a:r>
            <a:r>
              <a:rPr lang="ja-JP" altLang="en-US" b="1">
                <a:solidFill>
                  <a:srgbClr val="CC3300"/>
                </a:solidFill>
              </a:rPr>
              <a:t>にやるにはチームワークが大事</a:t>
            </a:r>
          </a:p>
          <a:p>
            <a:pPr lvl="2"/>
            <a:r>
              <a:rPr lang="ja-JP" altLang="en-US" b="1"/>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
        <p:nvSpPr>
          <p:cNvPr id="5" name="角丸四角形 4"/>
          <p:cNvSpPr/>
          <p:nvPr/>
        </p:nvSpPr>
        <p:spPr>
          <a:xfrm>
            <a:off x="453804" y="3170596"/>
            <a:ext cx="8067508" cy="1025856"/>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p:txBody>
          <a:bodyPr/>
          <a:lstStyle/>
          <a:p>
            <a:r>
              <a:rPr lang="en-US" altLang="ja-JP" sz="2800"/>
              <a:t>Team Model</a:t>
            </a:r>
            <a:endParaRPr lang="ja-JP" altLang="en-US" sz="2800"/>
          </a:p>
        </p:txBody>
      </p:sp>
      <p:sp>
        <p:nvSpPr>
          <p:cNvPr id="7171" name="コンテンツ プレースホルダ 2"/>
          <p:cNvSpPr>
            <a:spLocks noGrp="1"/>
          </p:cNvSpPr>
          <p:nvPr>
            <p:ph idx="4294967295"/>
          </p:nvPr>
        </p:nvSpPr>
        <p:spPr/>
        <p:txBody>
          <a:bodyPr/>
          <a:lstStyle/>
          <a:p>
            <a:r>
              <a:rPr lang="ja-JP" altLang="en-US"/>
              <a:t>明確な意思疎通を図る ピア チーム</a:t>
            </a:r>
            <a:r>
              <a:rPr lang="ja-JP" altLang="en-US" sz="2800"/>
              <a:t> </a:t>
            </a:r>
            <a:r>
              <a:rPr lang="en-US" altLang="ja-JP" sz="2800"/>
              <a:t>(Team of Peers)</a:t>
            </a:r>
          </a:p>
          <a:p>
            <a:r>
              <a:rPr lang="ja-JP" altLang="en-US"/>
              <a:t>プロジェクトの成功に貢献するすべての提言者</a:t>
            </a:r>
            <a:r>
              <a:rPr lang="ja-JP" altLang="en-US" sz="2800"/>
              <a:t> </a:t>
            </a:r>
            <a:r>
              <a:rPr lang="en-US" altLang="ja-JP" sz="2800"/>
              <a:t>(Advocacy Group)</a:t>
            </a:r>
          </a:p>
          <a:p>
            <a:r>
              <a:rPr lang="ja-JP" altLang="en-US"/>
              <a:t>プロジェクトの要件に</a:t>
            </a:r>
            <a:r>
              <a:rPr lang="en-US" altLang="ja-JP"/>
              <a:t/>
            </a:r>
            <a:br>
              <a:rPr lang="en-US" altLang="ja-JP"/>
            </a:br>
            <a:r>
              <a:rPr lang="ja-JP" altLang="en-US"/>
              <a:t>応じた規模の調節</a:t>
            </a:r>
          </a:p>
        </p:txBody>
      </p:sp>
      <p:pic>
        <p:nvPicPr>
          <p:cNvPr id="17410" name="Picture 2"/>
          <p:cNvPicPr>
            <a:picLocks noChangeAspect="1" noChangeArrowheads="1"/>
          </p:cNvPicPr>
          <p:nvPr/>
        </p:nvPicPr>
        <p:blipFill>
          <a:blip r:embed="rId3"/>
          <a:srcRect/>
          <a:stretch>
            <a:fillRect/>
          </a:stretch>
        </p:blipFill>
        <p:spPr bwMode="auto">
          <a:xfrm>
            <a:off x="4572000" y="3068638"/>
            <a:ext cx="3997325" cy="2725737"/>
          </a:xfrm>
          <a:prstGeom prst="rect">
            <a:avLst/>
          </a:prstGeom>
          <a:noFill/>
          <a:ln w="6350">
            <a:solidFill>
              <a:schemeClr val="tx2">
                <a:lumMod val="40000"/>
                <a:lumOff val="60000"/>
              </a:schemeClr>
            </a:solidFill>
            <a:miter lim="800000"/>
            <a:headEnd/>
            <a:tailEnd/>
          </a:ln>
          <a:effectLst/>
        </p:spPr>
      </p:pic>
      <p:sp>
        <p:nvSpPr>
          <p:cNvPr id="5" name="テキスト ボックス 4"/>
          <p:cNvSpPr txBox="1"/>
          <p:nvPr/>
        </p:nvSpPr>
        <p:spPr>
          <a:xfrm>
            <a:off x="395288" y="4581525"/>
            <a:ext cx="2700337" cy="1196975"/>
          </a:xfrm>
          <a:prstGeom prst="rect">
            <a:avLst/>
          </a:prstGeom>
          <a:solidFill>
            <a:schemeClr val="accent1">
              <a:alpha val="25000"/>
            </a:schemeClr>
          </a:solidFill>
          <a:ln>
            <a:solidFill>
              <a:schemeClr val="accent1">
                <a:shade val="50000"/>
              </a:schemeClr>
            </a:solidFill>
            <a:prstDash val="dash"/>
          </a:ln>
        </p:spPr>
        <p:txBody>
          <a:bodyPr wrap="none">
            <a:spAutoFit/>
          </a:bodyPr>
          <a:lstStyle/>
          <a:p>
            <a:pPr>
              <a:defRPr/>
            </a:pPr>
            <a:r>
              <a:rPr lang="en-US" altLang="ja-JP" sz="1200" dirty="0">
                <a:ea typeface="ＭＳ Ｐゴシック" charset="-128"/>
              </a:rPr>
              <a:t>advocacy [ </a:t>
            </a:r>
            <a:r>
              <a:rPr lang="en-US" sz="1200" dirty="0">
                <a:ea typeface="ＭＳ Ｐゴシック" charset="-128"/>
              </a:rPr>
              <a:t>ˈad-</a:t>
            </a:r>
            <a:r>
              <a:rPr lang="en-US" sz="1200" dirty="0" err="1">
                <a:ea typeface="ＭＳ Ｐゴシック" charset="-128"/>
              </a:rPr>
              <a:t>və</a:t>
            </a:r>
            <a:r>
              <a:rPr lang="en-US" sz="1200" dirty="0">
                <a:ea typeface="ＭＳ Ｐゴシック" charset="-128"/>
              </a:rPr>
              <a:t>-</a:t>
            </a:r>
            <a:r>
              <a:rPr lang="en-US" sz="1200" dirty="0" err="1">
                <a:ea typeface="ＭＳ Ｐゴシック" charset="-128"/>
              </a:rPr>
              <a:t>kə</a:t>
            </a:r>
            <a:r>
              <a:rPr lang="en-US" sz="1200" dirty="0">
                <a:ea typeface="ＭＳ Ｐゴシック" charset="-128"/>
              </a:rPr>
              <a:t>-</a:t>
            </a:r>
            <a:r>
              <a:rPr lang="en-US" sz="1200" dirty="0" err="1">
                <a:ea typeface="ＭＳ Ｐゴシック" charset="-128"/>
              </a:rPr>
              <a:t>sē</a:t>
            </a:r>
            <a:r>
              <a:rPr lang="en-US" sz="1200" dirty="0">
                <a:ea typeface="ＭＳ Ｐゴシック" charset="-128"/>
              </a:rPr>
              <a:t> ]</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主張。弁護。特に，権利擁護の主張。 </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advocacy journalism</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特定の主義を擁護する報道機関</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advocacy group</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市民運動団体</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idx="4294967295"/>
          </p:nvPr>
        </p:nvSpPr>
        <p:spPr/>
        <p:txBody>
          <a:bodyPr/>
          <a:lstStyle/>
          <a:p>
            <a:r>
              <a:rPr lang="en-US" altLang="ja-JP"/>
              <a:t>7</a:t>
            </a:r>
            <a:r>
              <a:rPr lang="ja-JP" altLang="en-US"/>
              <a:t>つの提言者グループ</a:t>
            </a:r>
            <a:r>
              <a:rPr lang="ja-JP" altLang="en-US" sz="1200"/>
              <a:t> </a:t>
            </a:r>
            <a:r>
              <a:rPr lang="en-US" altLang="ja-JP" sz="2000"/>
              <a:t>(Advocacy Groups)</a:t>
            </a:r>
            <a:endParaRPr lang="ja-JP" altLang="en-US" sz="2000"/>
          </a:p>
        </p:txBody>
      </p:sp>
      <p:pic>
        <p:nvPicPr>
          <p:cNvPr id="4" name="Picture 2"/>
          <p:cNvPicPr>
            <a:picLocks noChangeAspect="1" noChangeArrowheads="1"/>
          </p:cNvPicPr>
          <p:nvPr/>
        </p:nvPicPr>
        <p:blipFill>
          <a:blip r:embed="rId3"/>
          <a:srcRect l="1962" r="19619"/>
          <a:stretch>
            <a:fillRect/>
          </a:stretch>
        </p:blipFill>
        <p:spPr bwMode="auto">
          <a:xfrm>
            <a:off x="5214938" y="1285875"/>
            <a:ext cx="3268662" cy="2841625"/>
          </a:xfrm>
          <a:prstGeom prst="rect">
            <a:avLst/>
          </a:prstGeom>
          <a:noFill/>
          <a:ln w="6350">
            <a:solidFill>
              <a:schemeClr val="tx2">
                <a:lumMod val="40000"/>
                <a:lumOff val="60000"/>
              </a:schemeClr>
            </a:solidFill>
            <a:miter lim="800000"/>
            <a:headEnd/>
            <a:tailEnd/>
          </a:ln>
          <a:effectLst/>
        </p:spPr>
      </p:pic>
      <p:sp>
        <p:nvSpPr>
          <p:cNvPr id="3" name="コンテンツ プレースホルダ 2"/>
          <p:cNvSpPr>
            <a:spLocks noGrp="1"/>
          </p:cNvSpPr>
          <p:nvPr>
            <p:ph idx="4294967295"/>
          </p:nvPr>
        </p:nvSpPr>
        <p:spPr/>
        <p:txBody>
          <a:bodyPr>
            <a:normAutofit/>
          </a:bodyPr>
          <a:lstStyle/>
          <a:p>
            <a:pPr>
              <a:lnSpc>
                <a:spcPct val="80000"/>
              </a:lnSpc>
            </a:pPr>
            <a:r>
              <a:rPr lang="ja-JP" altLang="en-US" sz="2400"/>
              <a:t>アーキテクチャ</a:t>
            </a:r>
            <a:r>
              <a:rPr lang="ja-JP" altLang="en-US" sz="1800"/>
              <a:t> </a:t>
            </a:r>
            <a:r>
              <a:rPr lang="en-US" altLang="ja-JP" sz="1800"/>
              <a:t>(Architecture)</a:t>
            </a:r>
            <a:r>
              <a:rPr lang="en-US" altLang="ja-JP" sz="2200"/>
              <a:t/>
            </a:r>
            <a:br>
              <a:rPr lang="en-US" altLang="ja-JP" sz="2200"/>
            </a:br>
            <a:r>
              <a:rPr lang="ja-JP" altLang="en-US" sz="2000"/>
              <a:t>システム全体の仕掛けを代表する立場</a:t>
            </a:r>
          </a:p>
          <a:p>
            <a:pPr>
              <a:lnSpc>
                <a:spcPct val="80000"/>
              </a:lnSpc>
            </a:pPr>
            <a:r>
              <a:rPr lang="ja-JP" altLang="en-US" sz="2400"/>
              <a:t>プロダクト管理</a:t>
            </a:r>
            <a:r>
              <a:rPr lang="ja-JP" altLang="en-US" sz="1800"/>
              <a:t> </a:t>
            </a:r>
            <a:r>
              <a:rPr lang="en-US" altLang="ja-JP" sz="1800"/>
              <a:t>(Product Management)</a:t>
            </a:r>
            <a:r>
              <a:rPr lang="en-US" altLang="ja-JP" sz="2200"/>
              <a:t/>
            </a:r>
            <a:br>
              <a:rPr lang="en-US" altLang="ja-JP" sz="2200"/>
            </a:br>
            <a:r>
              <a:rPr lang="ja-JP" altLang="en-US" sz="2000"/>
              <a:t>顧客ビジネスを重視する立場</a:t>
            </a:r>
          </a:p>
          <a:p>
            <a:pPr>
              <a:lnSpc>
                <a:spcPct val="80000"/>
              </a:lnSpc>
            </a:pPr>
            <a:r>
              <a:rPr lang="ja-JP" altLang="en-US" sz="2400"/>
              <a:t>プログラム管理</a:t>
            </a:r>
            <a:r>
              <a:rPr lang="ja-JP" altLang="en-US" sz="1800"/>
              <a:t> </a:t>
            </a:r>
            <a:r>
              <a:rPr lang="en-US" altLang="ja-JP" sz="1800"/>
              <a:t>(Program Management)</a:t>
            </a:r>
            <a:r>
              <a:rPr lang="en-US" altLang="ja-JP" sz="2200"/>
              <a:t/>
            </a:r>
            <a:br>
              <a:rPr lang="en-US" altLang="ja-JP" sz="2200"/>
            </a:br>
            <a:r>
              <a:rPr lang="ja-JP" altLang="en-US" sz="2000"/>
              <a:t>ソリューションの納期を重視する立場</a:t>
            </a:r>
          </a:p>
          <a:p>
            <a:pPr>
              <a:lnSpc>
                <a:spcPct val="80000"/>
              </a:lnSpc>
            </a:pPr>
            <a:r>
              <a:rPr lang="ja-JP" altLang="en-US" sz="2400"/>
              <a:t>開発</a:t>
            </a:r>
            <a:r>
              <a:rPr lang="ja-JP" altLang="en-US" sz="1800"/>
              <a:t> </a:t>
            </a:r>
            <a:r>
              <a:rPr lang="en-US" altLang="ja-JP" sz="1800"/>
              <a:t>(Development)</a:t>
            </a:r>
            <a:r>
              <a:rPr lang="en-US" altLang="ja-JP" sz="2200"/>
              <a:t/>
            </a:r>
            <a:br>
              <a:rPr lang="en-US" altLang="ja-JP" sz="2200"/>
            </a:br>
            <a:r>
              <a:rPr lang="ja-JP" altLang="en-US" sz="2000"/>
              <a:t>技術解を重視する立場</a:t>
            </a:r>
          </a:p>
          <a:p>
            <a:pPr>
              <a:lnSpc>
                <a:spcPct val="80000"/>
              </a:lnSpc>
            </a:pPr>
            <a:r>
              <a:rPr lang="ja-JP" altLang="en-US" sz="2400"/>
              <a:t>テスト</a:t>
            </a:r>
            <a:r>
              <a:rPr lang="ja-JP" altLang="en-US" sz="1800"/>
              <a:t> </a:t>
            </a:r>
            <a:r>
              <a:rPr lang="en-US" altLang="ja-JP" sz="1800"/>
              <a:t>(Test)</a:t>
            </a:r>
            <a:r>
              <a:rPr lang="en-US" altLang="ja-JP" sz="2200"/>
              <a:t/>
            </a:r>
            <a:br>
              <a:rPr lang="en-US" altLang="ja-JP" sz="2200"/>
            </a:br>
            <a:r>
              <a:rPr lang="ja-JP" altLang="en-US" sz="2000"/>
              <a:t>顧客の視点からソリューションの品質を</a:t>
            </a:r>
            <a:br>
              <a:rPr lang="ja-JP" altLang="en-US" sz="2000"/>
            </a:br>
            <a:r>
              <a:rPr lang="ja-JP" altLang="en-US" sz="2000"/>
              <a:t>重視する立場</a:t>
            </a:r>
          </a:p>
          <a:p>
            <a:pPr>
              <a:lnSpc>
                <a:spcPct val="80000"/>
              </a:lnSpc>
            </a:pPr>
            <a:r>
              <a:rPr lang="ja-JP" altLang="en-US" sz="2400"/>
              <a:t>ユーザー エクスペリエンス</a:t>
            </a:r>
            <a:r>
              <a:rPr lang="ja-JP" altLang="en-US" sz="1800"/>
              <a:t> </a:t>
            </a:r>
            <a:r>
              <a:rPr lang="en-US" altLang="ja-JP" sz="1800"/>
              <a:t>(User Experience)</a:t>
            </a:r>
            <a:r>
              <a:rPr lang="en-US" altLang="ja-JP" sz="2200"/>
              <a:t/>
            </a:r>
            <a:br>
              <a:rPr lang="en-US" altLang="ja-JP" sz="2200"/>
            </a:br>
            <a:r>
              <a:rPr lang="ja-JP" altLang="en-US" sz="2000"/>
              <a:t>対象ユーザーにとって最も効果的なソリューションを重視する立場</a:t>
            </a:r>
          </a:p>
          <a:p>
            <a:pPr>
              <a:lnSpc>
                <a:spcPct val="80000"/>
              </a:lnSpc>
            </a:pPr>
            <a:r>
              <a:rPr lang="ja-JP" altLang="en-US" sz="2400"/>
              <a:t>リリース運用</a:t>
            </a:r>
            <a:r>
              <a:rPr lang="ja-JP" altLang="en-US" sz="1800"/>
              <a:t> </a:t>
            </a:r>
            <a:r>
              <a:rPr lang="en-US" altLang="ja-JP" sz="1800"/>
              <a:t>(Release Management)</a:t>
            </a:r>
            <a:r>
              <a:rPr lang="en-US" altLang="ja-JP" sz="2200"/>
              <a:t/>
            </a:r>
            <a:br>
              <a:rPr lang="en-US" altLang="ja-JP" sz="2200"/>
            </a:br>
            <a:r>
              <a:rPr lang="ja-JP" altLang="en-US" sz="2000"/>
              <a:t>適切なインフラストラクチャへのソリューションの円滑な配置を重視する立場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p:txBody>
          <a:bodyPr/>
          <a:lstStyle/>
          <a:p>
            <a:r>
              <a:rPr lang="ja-JP" altLang="en-US"/>
              <a:t>提言者グループの兼任 </a:t>
            </a:r>
            <a:r>
              <a:rPr lang="en-US" altLang="ja-JP"/>
              <a:t>(1)</a:t>
            </a:r>
            <a:endParaRPr lang="ja-JP" altLang="en-US"/>
          </a:p>
        </p:txBody>
      </p:sp>
      <p:graphicFrame>
        <p:nvGraphicFramePr>
          <p:cNvPr id="9304" name="Group 88"/>
          <p:cNvGraphicFramePr>
            <a:graphicFrameLocks noGrp="1"/>
          </p:cNvGraphicFramePr>
          <p:nvPr>
            <p:ph idx="4294967295"/>
          </p:nvPr>
        </p:nvGraphicFramePr>
        <p:xfrm>
          <a:off x="395288" y="908050"/>
          <a:ext cx="8137525" cy="4926013"/>
        </p:xfrm>
        <a:graphic>
          <a:graphicData uri="http://schemas.openxmlformats.org/drawingml/2006/table">
            <a:tbl>
              <a:tblPr/>
              <a:tblGrid>
                <a:gridCol w="1017587"/>
                <a:gridCol w="1017588"/>
                <a:gridCol w="1016000"/>
                <a:gridCol w="1017587"/>
                <a:gridCol w="1017588"/>
                <a:gridCol w="1017587"/>
                <a:gridCol w="1016000"/>
                <a:gridCol w="1017588"/>
              </a:tblGrid>
              <a:tr h="101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アーキテクチャ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プロダクト管理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プログラム管理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開発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ユーザー エクスペリエンス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リリース管理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アーキテクチャ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プロダクト管理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プログラム管理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開発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865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ユーザー エクスペリエンス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リリース管理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HGPｺﾞｼｯｸE" pitchFamily="50" charset="-128"/>
                          <a:ea typeface="HGPｺﾞｼｯｸE"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bl>
          </a:graphicData>
        </a:graphic>
      </p:graphicFrame>
      <p:sp>
        <p:nvSpPr>
          <p:cNvPr id="9302" name="テキスト ボックス 6"/>
          <p:cNvSpPr txBox="1">
            <a:spLocks noChangeArrowheads="1"/>
          </p:cNvSpPr>
          <p:nvPr/>
        </p:nvSpPr>
        <p:spPr bwMode="auto">
          <a:xfrm>
            <a:off x="1835150" y="5876925"/>
            <a:ext cx="5429250" cy="338138"/>
          </a:xfrm>
          <a:prstGeom prst="rect">
            <a:avLst/>
          </a:prstGeom>
          <a:noFill/>
          <a:ln w="9525">
            <a:noFill/>
            <a:miter lim="800000"/>
            <a:headEnd/>
            <a:tailEnd/>
          </a:ln>
        </p:spPr>
        <p:txBody>
          <a:bodyPr>
            <a:spAutoFit/>
          </a:bodyPr>
          <a:lstStyle/>
          <a:p>
            <a:pPr algn="ctr"/>
            <a:r>
              <a:rPr lang="en-US" altLang="ja-JP" sz="1600"/>
              <a:t>※ ○:</a:t>
            </a:r>
            <a:r>
              <a:rPr lang="ja-JP" altLang="en-US" sz="1600"/>
              <a:t>可能 </a:t>
            </a:r>
            <a:r>
              <a:rPr lang="en-US" altLang="ja-JP" sz="1600"/>
              <a:t>/ △:</a:t>
            </a:r>
            <a:r>
              <a:rPr lang="ja-JP" altLang="en-US" sz="1600"/>
              <a:t>普通はしない </a:t>
            </a:r>
            <a:r>
              <a:rPr lang="en-US" altLang="ja-JP" sz="1600"/>
              <a:t>/ ×:</a:t>
            </a:r>
            <a:r>
              <a:rPr lang="ja-JP" altLang="en-US" sz="1600"/>
              <a:t>避けるべき</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idx="4294967295"/>
          </p:nvPr>
        </p:nvSpPr>
        <p:spPr/>
        <p:txBody>
          <a:bodyPr/>
          <a:lstStyle/>
          <a:p>
            <a:r>
              <a:rPr lang="ja-JP" altLang="en-US"/>
              <a:t>提言者グループの兼任 </a:t>
            </a:r>
            <a:r>
              <a:rPr lang="en-US" altLang="ja-JP"/>
              <a:t>(2)</a:t>
            </a:r>
            <a:endParaRPr lang="ja-JP" altLang="en-US"/>
          </a:p>
        </p:txBody>
      </p:sp>
      <p:sp>
        <p:nvSpPr>
          <p:cNvPr id="10243" name="コンテンツ プレースホルダ 2"/>
          <p:cNvSpPr>
            <a:spLocks noGrp="1"/>
          </p:cNvSpPr>
          <p:nvPr>
            <p:ph idx="4294967295"/>
          </p:nvPr>
        </p:nvSpPr>
        <p:spPr/>
        <p:txBody>
          <a:bodyPr/>
          <a:lstStyle/>
          <a:p>
            <a:r>
              <a:rPr lang="ja-JP" altLang="en-US"/>
              <a:t>三権分立 </a:t>
            </a:r>
            <a:r>
              <a:rPr lang="en-US" altLang="ja-JP"/>
              <a:t>+1</a:t>
            </a:r>
            <a:endParaRPr lang="ja-JP" altLang="en-US"/>
          </a:p>
        </p:txBody>
      </p:sp>
      <p:sp>
        <p:nvSpPr>
          <p:cNvPr id="4" name="角丸四角形 3"/>
          <p:cNvSpPr/>
          <p:nvPr/>
        </p:nvSpPr>
        <p:spPr>
          <a:xfrm>
            <a:off x="2484438" y="1989138"/>
            <a:ext cx="3857625" cy="785812"/>
          </a:xfrm>
          <a:prstGeom prst="roundRect">
            <a:avLst/>
          </a:prstGeom>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三権を調整する立場 </a:t>
            </a:r>
            <a:r>
              <a:rPr lang="en-US" altLang="ja-JP" b="1">
                <a:solidFill>
                  <a:srgbClr val="FFFFFF"/>
                </a:solidFill>
                <a:latin typeface="Calibri" pitchFamily="34" charset="0"/>
                <a:ea typeface="ＭＳ Ｐゴシック" pitchFamily="50" charset="-128"/>
              </a:rPr>
              <a:t>]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・プログラム管理 </a:t>
            </a:r>
            <a:r>
              <a:rPr lang="en-US" altLang="ja-JP" b="1">
                <a:solidFill>
                  <a:srgbClr val="FFFFFF"/>
                </a:solidFill>
                <a:latin typeface="Calibri" pitchFamily="34" charset="0"/>
                <a:ea typeface="ＭＳ Ｐゴシック" pitchFamily="50" charset="-128"/>
              </a:rPr>
              <a:t>(PM)</a:t>
            </a:r>
            <a:endParaRPr lang="ja-JP" altLang="en-US" b="1">
              <a:solidFill>
                <a:srgbClr val="FFFFFF"/>
              </a:solidFill>
              <a:latin typeface="Calibri" pitchFamily="34" charset="0"/>
              <a:ea typeface="ＭＳ Ｐゴシック" pitchFamily="50" charset="-128"/>
            </a:endParaRPr>
          </a:p>
        </p:txBody>
      </p:sp>
      <p:sp>
        <p:nvSpPr>
          <p:cNvPr id="5" name="角丸四角形 4"/>
          <p:cNvSpPr/>
          <p:nvPr/>
        </p:nvSpPr>
        <p:spPr>
          <a:xfrm>
            <a:off x="269875" y="3132138"/>
            <a:ext cx="3071813" cy="2500312"/>
          </a:xfrm>
          <a:prstGeom prst="roundRect">
            <a:avLst/>
          </a:prstGeom>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顧客を代弁する立場 </a:t>
            </a:r>
            <a:r>
              <a:rPr lang="en-US" altLang="ja-JP" b="1">
                <a:solidFill>
                  <a:srgbClr val="FFFFFF"/>
                </a:solidFill>
                <a:latin typeface="Calibri" pitchFamily="34" charset="0"/>
                <a:ea typeface="ＭＳ Ｐゴシック" pitchFamily="50" charset="-128"/>
              </a:rPr>
              <a:t>]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・プロダクト管理</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・ユーザーエクスペリエンス</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設計 </a:t>
            </a:r>
            <a:r>
              <a:rPr lang="en-US" altLang="ja-JP" b="1">
                <a:solidFill>
                  <a:srgbClr val="FFFFFF"/>
                </a:solidFill>
                <a:latin typeface="Calibri" pitchFamily="34" charset="0"/>
                <a:ea typeface="ＭＳ Ｐゴシック" pitchFamily="50" charset="-128"/>
              </a:rPr>
              <a:t>)</a:t>
            </a:r>
            <a:endParaRPr lang="ja-JP" altLang="en-US" b="1">
              <a:solidFill>
                <a:srgbClr val="FFFFFF"/>
              </a:solidFill>
              <a:latin typeface="Calibri" pitchFamily="34" charset="0"/>
              <a:ea typeface="ＭＳ Ｐゴシック" pitchFamily="50" charset="-128"/>
            </a:endParaRPr>
          </a:p>
        </p:txBody>
      </p:sp>
      <p:sp>
        <p:nvSpPr>
          <p:cNvPr id="6" name="角丸四角形 5"/>
          <p:cNvSpPr/>
          <p:nvPr/>
        </p:nvSpPr>
        <p:spPr>
          <a:xfrm>
            <a:off x="3484563" y="3132138"/>
            <a:ext cx="2571750" cy="2500312"/>
          </a:xfrm>
          <a:prstGeom prst="roundRect">
            <a:avLst/>
          </a:prstGeom>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モノを構築する</a:t>
            </a:r>
            <a:br>
              <a:rPr lang="ja-JP" altLang="en-US"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立場 </a:t>
            </a:r>
            <a:r>
              <a:rPr lang="en-US" altLang="ja-JP" b="1">
                <a:solidFill>
                  <a:srgbClr val="FFFFFF"/>
                </a:solidFill>
                <a:latin typeface="Calibri" pitchFamily="34" charset="0"/>
                <a:ea typeface="ＭＳ Ｐゴシック" pitchFamily="50" charset="-128"/>
              </a:rPr>
              <a:t>]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・アーキテクチャ</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・開発 </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開発 </a:t>
            </a:r>
            <a:r>
              <a:rPr lang="en-US" altLang="ja-JP" b="1">
                <a:solidFill>
                  <a:srgbClr val="FFFFFF"/>
                </a:solidFill>
                <a:latin typeface="Calibri" pitchFamily="34" charset="0"/>
                <a:ea typeface="ＭＳ Ｐゴシック" pitchFamily="50" charset="-128"/>
              </a:rPr>
              <a:t>)</a:t>
            </a:r>
            <a:endParaRPr lang="ja-JP" altLang="en-US" b="1">
              <a:solidFill>
                <a:srgbClr val="FFFFFF"/>
              </a:solidFill>
              <a:latin typeface="Calibri" pitchFamily="34" charset="0"/>
              <a:ea typeface="ＭＳ Ｐゴシック" pitchFamily="50" charset="-128"/>
            </a:endParaRPr>
          </a:p>
        </p:txBody>
      </p:sp>
      <p:sp>
        <p:nvSpPr>
          <p:cNvPr id="7" name="角丸四角形 6"/>
          <p:cNvSpPr/>
          <p:nvPr/>
        </p:nvSpPr>
        <p:spPr>
          <a:xfrm>
            <a:off x="6199188" y="3132138"/>
            <a:ext cx="2571750" cy="2500312"/>
          </a:xfrm>
          <a:prstGeom prst="roundRect">
            <a:avLst/>
          </a:prstGeom>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品質を保証する</a:t>
            </a:r>
            <a:br>
              <a:rPr lang="ja-JP" altLang="en-US"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立場 </a:t>
            </a:r>
            <a:r>
              <a:rPr lang="en-US" altLang="ja-JP" b="1">
                <a:solidFill>
                  <a:srgbClr val="FFFFFF"/>
                </a:solidFill>
                <a:latin typeface="Calibri" pitchFamily="34" charset="0"/>
                <a:ea typeface="ＭＳ Ｐゴシック" pitchFamily="50" charset="-128"/>
              </a:rPr>
              <a:t>]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・リリース管理</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・テスト</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ja-JP" altLang="en-US" b="1">
                <a:solidFill>
                  <a:srgbClr val="FFFFFF"/>
                </a:solidFill>
                <a:latin typeface="Calibri" pitchFamily="34" charset="0"/>
                <a:ea typeface="ＭＳ Ｐゴシック" pitchFamily="50" charset="-128"/>
              </a:rPr>
              <a:t> </a:t>
            </a:r>
            <a:r>
              <a:rPr lang="en-US" altLang="ja-JP" b="1">
                <a:solidFill>
                  <a:srgbClr val="FFFFFF"/>
                </a:solidFill>
                <a:latin typeface="Calibri" pitchFamily="34" charset="0"/>
                <a:ea typeface="ＭＳ Ｐゴシック" pitchFamily="50" charset="-128"/>
              </a:rPr>
              <a:t/>
            </a:r>
            <a:br>
              <a:rPr lang="en-US" altLang="ja-JP" b="1">
                <a:solidFill>
                  <a:srgbClr val="FFFFFF"/>
                </a:solidFill>
                <a:latin typeface="Calibri" pitchFamily="34" charset="0"/>
                <a:ea typeface="ＭＳ Ｐゴシック" pitchFamily="50" charset="-128"/>
              </a:rPr>
            </a:br>
            <a:r>
              <a:rPr lang="en-US" altLang="ja-JP" b="1">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テスト </a:t>
            </a:r>
            <a:r>
              <a:rPr lang="en-US" altLang="ja-JP" b="1">
                <a:solidFill>
                  <a:srgbClr val="FFFFFF"/>
                </a:solidFill>
                <a:latin typeface="Calibri" pitchFamily="34" charset="0"/>
                <a:ea typeface="ＭＳ Ｐゴシック" pitchFamily="50" charset="-128"/>
              </a:rPr>
              <a:t>)</a:t>
            </a:r>
            <a:endParaRPr lang="ja-JP" altLang="en-US" b="1">
              <a:solidFill>
                <a:srgbClr val="FFFFFF"/>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Rectangle 10"/>
          <p:cNvSpPr>
            <a:spLocks noGrp="1" noChangeArrowheads="1"/>
          </p:cNvSpPr>
          <p:nvPr>
            <p:ph type="title"/>
          </p:nvPr>
        </p:nvSpPr>
        <p:spPr/>
        <p:txBody>
          <a:bodyPr/>
          <a:lstStyle/>
          <a:p>
            <a:r>
              <a:rPr lang="ja-JP" altLang="en-US" sz="3200" u="sng"/>
              <a:t>問題</a:t>
            </a:r>
          </a:p>
        </p:txBody>
      </p:sp>
      <p:sp>
        <p:nvSpPr>
          <p:cNvPr id="69643" name="Rectangle 11"/>
          <p:cNvSpPr>
            <a:spLocks noGrp="1" noChangeArrowheads="1"/>
          </p:cNvSpPr>
          <p:nvPr>
            <p:ph type="body" idx="1"/>
          </p:nvPr>
        </p:nvSpPr>
        <p:spPr/>
        <p:txBody>
          <a:bodyPr/>
          <a:lstStyle/>
          <a:p>
            <a:r>
              <a:rPr lang="ja-JP" altLang="en-US"/>
              <a:t>これから新しい開発プロジェクトが始まります</a:t>
            </a:r>
          </a:p>
          <a:p>
            <a:pPr lvl="1"/>
            <a:r>
              <a:rPr lang="ja-JP" altLang="en-US"/>
              <a:t>マネージャに呼ばれた</a:t>
            </a:r>
            <a:r>
              <a:rPr lang="ja-JP" altLang="en-US" b="1"/>
              <a:t>あなた</a:t>
            </a:r>
            <a:r>
              <a:rPr lang="ja-JP" altLang="en-US"/>
              <a:t>は、 こう言われました。</a:t>
            </a:r>
            <a:br>
              <a:rPr lang="ja-JP" altLang="en-US"/>
            </a:br>
            <a:r>
              <a:rPr lang="ja-JP" altLang="en-US"/>
              <a:t>「 だいたい </a:t>
            </a:r>
            <a:r>
              <a:rPr lang="en-US" altLang="ja-JP"/>
              <a:t>10</a:t>
            </a:r>
            <a:r>
              <a:rPr lang="ja-JP" altLang="en-US"/>
              <a:t>人くらいの開発チームになるだろう。</a:t>
            </a:r>
            <a:br>
              <a:rPr lang="ja-JP" altLang="en-US"/>
            </a:br>
            <a:r>
              <a:rPr lang="ja-JP" altLang="en-US"/>
              <a:t>最初の </a:t>
            </a:r>
            <a:r>
              <a:rPr lang="en-US" altLang="ja-JP"/>
              <a:t>3</a:t>
            </a:r>
            <a:r>
              <a:rPr lang="ja-JP" altLang="en-US"/>
              <a:t>人は、 キミの自由に選んでいいよ。」</a:t>
            </a:r>
          </a:p>
          <a:p>
            <a:pPr lvl="1"/>
            <a:r>
              <a:rPr lang="ja-JP" altLang="en-US"/>
              <a:t>さて、 あなたを含めて </a:t>
            </a:r>
            <a:r>
              <a:rPr lang="en-US" altLang="ja-JP"/>
              <a:t>4</a:t>
            </a:r>
            <a:r>
              <a:rPr lang="ja-JP" altLang="en-US"/>
              <a:t>名、 どんな基準で選びますか</a:t>
            </a:r>
            <a:r>
              <a:rPr lang="en-US" altLang="ja-JP"/>
              <a:t>?</a:t>
            </a:r>
            <a:br>
              <a:rPr lang="en-US" altLang="ja-JP"/>
            </a:br>
            <a:endParaRPr lang="en-US" altLang="ja-JP"/>
          </a:p>
          <a:p>
            <a:pPr lvl="2"/>
            <a:r>
              <a:rPr lang="ja-JP" altLang="en-US"/>
              <a:t>要件定義からのスタートです。</a:t>
            </a:r>
          </a:p>
          <a:p>
            <a:pPr lvl="2"/>
            <a:r>
              <a:rPr lang="ja-JP" altLang="en-US"/>
              <a:t>あとから増えるメンバは、 きっと大半が新兵と外人部隊です。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p:txBody>
          <a:bodyPr/>
          <a:lstStyle/>
          <a:p>
            <a:r>
              <a:rPr lang="ja-JP" altLang="en-US"/>
              <a:t>ロール </a:t>
            </a:r>
            <a:r>
              <a:rPr lang="en-US" altLang="ja-JP"/>
              <a:t>(</a:t>
            </a:r>
            <a:r>
              <a:rPr lang="ja-JP" altLang="en-US"/>
              <a:t>役割分担</a:t>
            </a:r>
            <a:r>
              <a:rPr lang="en-US" altLang="ja-JP"/>
              <a:t>)</a:t>
            </a:r>
            <a:endParaRPr lang="ja-JP" altLang="en-US"/>
          </a:p>
        </p:txBody>
      </p:sp>
      <p:sp>
        <p:nvSpPr>
          <p:cNvPr id="11267" name="コンテンツ プレースホルダ 2"/>
          <p:cNvSpPr>
            <a:spLocks noGrp="1"/>
          </p:cNvSpPr>
          <p:nvPr>
            <p:ph idx="4294967295"/>
          </p:nvPr>
        </p:nvSpPr>
        <p:spPr/>
        <p:txBody>
          <a:bodyPr/>
          <a:lstStyle/>
          <a:p>
            <a:r>
              <a:rPr lang="en-US" altLang="ja-JP"/>
              <a:t>MSF Agile </a:t>
            </a:r>
            <a:r>
              <a:rPr lang="ja-JP" altLang="en-US"/>
              <a:t>では、 </a:t>
            </a:r>
            <a:r>
              <a:rPr lang="en-US" altLang="ja-JP"/>
              <a:t>6</a:t>
            </a:r>
            <a:r>
              <a:rPr lang="ja-JP" altLang="en-US"/>
              <a:t>つのロール</a:t>
            </a:r>
          </a:p>
        </p:txBody>
      </p:sp>
      <p:sp>
        <p:nvSpPr>
          <p:cNvPr id="4" name="角丸四角形 3"/>
          <p:cNvSpPr/>
          <p:nvPr/>
        </p:nvSpPr>
        <p:spPr>
          <a:xfrm>
            <a:off x="2441575" y="2214563"/>
            <a:ext cx="3857625" cy="7858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三権を調整</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・プロジェクト マネージャ</a:t>
            </a:r>
          </a:p>
        </p:txBody>
      </p:sp>
      <p:sp>
        <p:nvSpPr>
          <p:cNvPr id="5" name="角丸四角形 4"/>
          <p:cNvSpPr/>
          <p:nvPr/>
        </p:nvSpPr>
        <p:spPr>
          <a:xfrm>
            <a:off x="227013" y="3357563"/>
            <a:ext cx="2990850"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顧客を代弁</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en-US" altLang="ja-JP">
                <a:solidFill>
                  <a:srgbClr val="FFFFFF"/>
                </a:solidFill>
                <a:latin typeface="Calibri" pitchFamily="34" charset="0"/>
                <a:ea typeface="ＭＳ Ｐゴシック" pitchFamily="50" charset="-128"/>
              </a:rPr>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・ビジネス アナリスト</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設計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6" name="角丸四角形 5"/>
          <p:cNvSpPr/>
          <p:nvPr/>
        </p:nvSpPr>
        <p:spPr>
          <a:xfrm>
            <a:off x="3289300" y="3357563"/>
            <a:ext cx="2724150"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モノを構築</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・アーキテクト</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・開発者 </a:t>
            </a: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a:t>
            </a:r>
            <a:r>
              <a:rPr lang="en-US" altLang="ja-JP">
                <a:solidFill>
                  <a:srgbClr val="C00000"/>
                </a:solidFill>
                <a:latin typeface="Calibri" pitchFamily="34" charset="0"/>
                <a:ea typeface="ＭＳ Ｐゴシック" pitchFamily="50" charset="-128"/>
              </a:rPr>
              <a:t>DB </a:t>
            </a:r>
            <a:r>
              <a:rPr lang="ja-JP" altLang="en-US">
                <a:solidFill>
                  <a:srgbClr val="C00000"/>
                </a:solidFill>
                <a:latin typeface="Calibri" pitchFamily="34" charset="0"/>
                <a:ea typeface="ＭＳ Ｐゴシック" pitchFamily="50" charset="-128"/>
              </a:rPr>
              <a:t>開発者 </a:t>
            </a:r>
            <a:r>
              <a:rPr lang="en-US" altLang="ja-JP">
                <a:solidFill>
                  <a:srgbClr val="C00000"/>
                </a:solidFill>
                <a:latin typeface="Calibri" pitchFamily="34" charset="0"/>
                <a:ea typeface="ＭＳ Ｐゴシック" pitchFamily="50" charset="-128"/>
              </a:rPr>
              <a:t>)</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開発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7" name="角丸四角形 6"/>
          <p:cNvSpPr/>
          <p:nvPr/>
        </p:nvSpPr>
        <p:spPr>
          <a:xfrm>
            <a:off x="6156325" y="3357563"/>
            <a:ext cx="2678113"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品質を保証</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・リリース マネージャ</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・テスター</a:t>
            </a: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a:t>
            </a:r>
            <a:r>
              <a:rPr lang="ja-JP" altLang="en-US">
                <a:solidFill>
                  <a:srgbClr val="C00000"/>
                </a:solidFill>
                <a:latin typeface="Calibri" pitchFamily="34" charset="0"/>
                <a:ea typeface="ＭＳ Ｐゴシック" pitchFamily="50" charset="-128"/>
              </a:rPr>
              <a:t> ・</a:t>
            </a:r>
            <a:r>
              <a:rPr lang="en-US" altLang="ja-JP">
                <a:solidFill>
                  <a:srgbClr val="C00000"/>
                </a:solidFill>
                <a:latin typeface="Calibri" pitchFamily="34" charset="0"/>
                <a:ea typeface="ＭＳ Ｐゴシック" pitchFamily="50" charset="-128"/>
              </a:rPr>
              <a:t>DB</a:t>
            </a:r>
            <a:r>
              <a:rPr lang="ja-JP" altLang="en-US">
                <a:solidFill>
                  <a:srgbClr val="C00000"/>
                </a:solidFill>
                <a:latin typeface="Calibri" pitchFamily="34" charset="0"/>
                <a:ea typeface="ＭＳ Ｐゴシック" pitchFamily="50" charset="-128"/>
              </a:rPr>
              <a:t> 管理者 </a:t>
            </a:r>
            <a:r>
              <a:rPr lang="en-US" altLang="ja-JP">
                <a:solidFill>
                  <a:srgbClr val="C00000"/>
                </a:solidFill>
                <a:latin typeface="Calibri" pitchFamily="34" charset="0"/>
                <a:ea typeface="ＭＳ Ｐゴシック" pitchFamily="50" charset="-128"/>
              </a:rPr>
              <a:t>)</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テスト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8" name="テキスト ボックス 7"/>
          <p:cNvSpPr txBox="1"/>
          <p:nvPr/>
        </p:nvSpPr>
        <p:spPr>
          <a:xfrm>
            <a:off x="6588125" y="1628775"/>
            <a:ext cx="1866900" cy="466725"/>
          </a:xfrm>
          <a:prstGeom prst="rect">
            <a:avLst/>
          </a:prstGeom>
          <a:solidFill>
            <a:schemeClr val="accent1">
              <a:alpha val="25000"/>
            </a:schemeClr>
          </a:solidFill>
          <a:ln>
            <a:solidFill>
              <a:schemeClr val="accent1">
                <a:shade val="50000"/>
              </a:schemeClr>
            </a:solidFill>
            <a:prstDash val="dash"/>
          </a:ln>
        </p:spPr>
        <p:txBody>
          <a:bodyPr wrap="none">
            <a:spAutoFit/>
          </a:bodyPr>
          <a:lstStyle/>
          <a:p>
            <a:pPr>
              <a:defRPr/>
            </a:pPr>
            <a:r>
              <a:rPr lang="en-US" altLang="ja-JP" sz="1200" dirty="0">
                <a:ea typeface="ＭＳ Ｐゴシック" charset="-128"/>
              </a:rPr>
              <a:t>V4.1 </a:t>
            </a:r>
            <a:r>
              <a:rPr lang="ja-JP" altLang="en-US" sz="1200" dirty="0">
                <a:ea typeface="ＭＳ Ｐゴシック" charset="-128"/>
              </a:rPr>
              <a:t>から、 </a:t>
            </a:r>
            <a:r>
              <a:rPr lang="en-US" altLang="ja-JP" sz="1200" dirty="0">
                <a:ea typeface="ＭＳ Ｐゴシック" charset="-128"/>
              </a:rPr>
              <a:t>DB </a:t>
            </a:r>
            <a:r>
              <a:rPr lang="ja-JP" altLang="en-US" sz="1200" dirty="0">
                <a:ea typeface="ＭＳ Ｐゴシック" charset="-128"/>
              </a:rPr>
              <a:t>関係の</a:t>
            </a:r>
            <a:r>
              <a:rPr lang="en-US" altLang="ja-JP" sz="1200" dirty="0">
                <a:ea typeface="ＭＳ Ｐゴシック" charset="-128"/>
              </a:rPr>
              <a:t/>
            </a:r>
            <a:br>
              <a:rPr lang="en-US" altLang="ja-JP" sz="1200" dirty="0">
                <a:ea typeface="ＭＳ Ｐゴシック" charset="-128"/>
              </a:rPr>
            </a:br>
            <a:r>
              <a:rPr lang="ja-JP" altLang="en-US" sz="1200" dirty="0">
                <a:ea typeface="ＭＳ Ｐゴシック" charset="-128"/>
              </a:rPr>
              <a:t>ロールが</a:t>
            </a:r>
            <a:r>
              <a:rPr lang="en-US" altLang="ja-JP" sz="1200" dirty="0">
                <a:ea typeface="ＭＳ Ｐゴシック" charset="-128"/>
              </a:rPr>
              <a:t> 2</a:t>
            </a:r>
            <a:r>
              <a:rPr lang="ja-JP" altLang="en-US" sz="1200" dirty="0">
                <a:ea typeface="ＭＳ Ｐゴシック" charset="-128"/>
              </a:rPr>
              <a:t>つ追加された。</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ja-JP" sz="2800" u="sng"/>
              <a:t>Agenda</a:t>
            </a:r>
            <a:endParaRPr lang="ja-JP" altLang="en-US" sz="2800" u="sng"/>
          </a:p>
        </p:txBody>
      </p:sp>
      <p:sp>
        <p:nvSpPr>
          <p:cNvPr id="86019"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b="1">
                <a:solidFill>
                  <a:srgbClr val="CC3300"/>
                </a:solidFill>
              </a:rPr>
              <a:t>Agile </a:t>
            </a:r>
            <a:r>
              <a:rPr lang="ja-JP" altLang="en-US" b="1">
                <a:solidFill>
                  <a:srgbClr val="CC3300"/>
                </a:solidFill>
              </a:rPr>
              <a:t>な実装は </a:t>
            </a:r>
            <a:r>
              <a:rPr lang="en-US" altLang="ja-JP" b="1">
                <a:solidFill>
                  <a:srgbClr val="CC3300"/>
                </a:solidFill>
              </a:rPr>
              <a:t>TDD </a:t>
            </a:r>
            <a:r>
              <a:rPr lang="ja-JP" altLang="en-US" b="1">
                <a:solidFill>
                  <a:srgbClr val="CC3300"/>
                </a:solidFill>
              </a:rPr>
              <a:t>で</a:t>
            </a:r>
          </a:p>
          <a:p>
            <a:pPr lvl="2"/>
            <a:r>
              <a:rPr lang="ja-JP" altLang="en-US" b="1"/>
              <a:t>ワークストリームとアクティビティ</a:t>
            </a:r>
          </a:p>
          <a:p>
            <a:pPr lvl="2"/>
            <a:r>
              <a:rPr lang="en-US" altLang="ja-JP" b="1"/>
              <a:t>Test Driven Devlopment </a:t>
            </a:r>
            <a:r>
              <a:rPr lang="ja-JP" altLang="en-US" b="1"/>
              <a:t>の効果</a:t>
            </a:r>
          </a:p>
        </p:txBody>
      </p:sp>
      <p:sp>
        <p:nvSpPr>
          <p:cNvPr id="5" name="角丸四角形 4"/>
          <p:cNvSpPr/>
          <p:nvPr/>
        </p:nvSpPr>
        <p:spPr>
          <a:xfrm>
            <a:off x="453804" y="4190171"/>
            <a:ext cx="8067508" cy="1434091"/>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idx="4294967295"/>
          </p:nvPr>
        </p:nvSpPr>
        <p:spPr/>
        <p:txBody>
          <a:bodyPr/>
          <a:lstStyle/>
          <a:p>
            <a:r>
              <a:rPr lang="ja-JP" altLang="en-US"/>
              <a:t>ワークストリーム と アクティビティ </a:t>
            </a:r>
            <a:r>
              <a:rPr lang="en-US" altLang="ja-JP"/>
              <a:t>(1)</a:t>
            </a:r>
            <a:endParaRPr lang="ja-JP" altLang="en-US"/>
          </a:p>
        </p:txBody>
      </p:sp>
      <p:graphicFrame>
        <p:nvGraphicFramePr>
          <p:cNvPr id="12321" name="Group 33"/>
          <p:cNvGraphicFramePr>
            <a:graphicFrameLocks noGrp="1"/>
          </p:cNvGraphicFramePr>
          <p:nvPr>
            <p:ph idx="4294967295"/>
          </p:nvPr>
        </p:nvGraphicFramePr>
        <p:xfrm>
          <a:off x="395288" y="1196975"/>
          <a:ext cx="8229600" cy="4254818"/>
        </p:xfrm>
        <a:graphic>
          <a:graphicData uri="http://schemas.openxmlformats.org/drawingml/2006/table">
            <a:tbl>
              <a:tblPr/>
              <a:tblGrid>
                <a:gridCol w="1257300"/>
                <a:gridCol w="1928812"/>
                <a:gridCol w="3429000"/>
                <a:gridCol w="1614488"/>
              </a:tblGrid>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42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要件定義・外部設計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プロジェクト ビジョンの捕捉</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ビジョン ステートメントの作成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ペルソナの定義</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ペルソナの改善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7157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シナリオの作成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シナリオのブレーンストーミング</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ライフスタイル スナップショットの開発</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 リストの優先度の決定</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シナリオ記述の作成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シナリオのストーリーボードの作成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637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サービス品質要求のブレーンストーム</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ライフスタイル スナップショットの開発</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サービス品質要求リストの優先度の決定</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セキュリティの目標の特定</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吹き出し 4"/>
          <p:cNvSpPr>
            <a:spLocks noChangeArrowheads="1"/>
          </p:cNvSpPr>
          <p:nvPr/>
        </p:nvSpPr>
        <p:spPr bwMode="auto">
          <a:xfrm>
            <a:off x="1908175" y="3357563"/>
            <a:ext cx="1285875" cy="785812"/>
          </a:xfrm>
          <a:prstGeom prst="wedgeRoundRectCallout">
            <a:avLst>
              <a:gd name="adj1" fmla="val 73458"/>
              <a:gd name="adj2" fmla="val -55051"/>
              <a:gd name="adj3" fmla="val 16667"/>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25400" algn="ctr">
            <a:solidFill>
              <a:srgbClr val="984807">
                <a:alpha val="70195"/>
              </a:srgbClr>
            </a:solidFill>
            <a:miter lim="800000"/>
            <a:headEnd/>
            <a:tailEnd/>
          </a:ln>
        </p:spPr>
        <p:txBody>
          <a:bodyPr anchor="ctr"/>
          <a:lstStyle/>
          <a:p>
            <a:pPr>
              <a:defRPr/>
            </a:pPr>
            <a:r>
              <a:rPr lang="ja-JP" altLang="en-US" sz="1200" dirty="0">
                <a:solidFill>
                  <a:schemeClr val="tx1">
                    <a:lumMod val="75000"/>
                    <a:lumOff val="25000"/>
                  </a:schemeClr>
                </a:solidFill>
                <a:latin typeface="+mn-lt"/>
                <a:ea typeface="+mn-ea"/>
              </a:rPr>
              <a:t>必要に応じて</a:t>
            </a:r>
            <a:r>
              <a:rPr lang="en-US" altLang="ja-JP" sz="1200" dirty="0">
                <a:solidFill>
                  <a:schemeClr val="tx1">
                    <a:lumMod val="75000"/>
                    <a:lumOff val="25000"/>
                  </a:schemeClr>
                </a:solidFill>
                <a:latin typeface="+mn-lt"/>
                <a:ea typeface="+mn-ea"/>
              </a:rPr>
              <a:t/>
            </a:r>
            <a:br>
              <a:rPr lang="en-US" altLang="ja-JP" sz="1200" dirty="0">
                <a:solidFill>
                  <a:schemeClr val="tx1">
                    <a:lumMod val="75000"/>
                    <a:lumOff val="25000"/>
                  </a:schemeClr>
                </a:solidFill>
                <a:latin typeface="+mn-lt"/>
                <a:ea typeface="+mn-ea"/>
              </a:rPr>
            </a:br>
            <a:r>
              <a:rPr lang="ja-JP" altLang="en-US" sz="1200" dirty="0">
                <a:solidFill>
                  <a:schemeClr val="tx1">
                    <a:lumMod val="75000"/>
                    <a:lumOff val="25000"/>
                  </a:schemeClr>
                </a:solidFill>
                <a:latin typeface="+mn-lt"/>
                <a:ea typeface="+mn-ea"/>
              </a:rPr>
              <a:t>・画面定義</a:t>
            </a:r>
            <a:r>
              <a:rPr lang="en-US" altLang="ja-JP" sz="1200" dirty="0">
                <a:solidFill>
                  <a:schemeClr val="tx1">
                    <a:lumMod val="75000"/>
                    <a:lumOff val="25000"/>
                  </a:schemeClr>
                </a:solidFill>
                <a:latin typeface="+mn-lt"/>
                <a:ea typeface="+mn-ea"/>
              </a:rPr>
              <a:t/>
            </a:r>
            <a:br>
              <a:rPr lang="en-US" altLang="ja-JP" sz="1200" dirty="0">
                <a:solidFill>
                  <a:schemeClr val="tx1">
                    <a:lumMod val="75000"/>
                    <a:lumOff val="25000"/>
                  </a:schemeClr>
                </a:solidFill>
                <a:latin typeface="+mn-lt"/>
                <a:ea typeface="+mn-ea"/>
              </a:rPr>
            </a:br>
            <a:r>
              <a:rPr lang="ja-JP" altLang="en-US" sz="1200" dirty="0">
                <a:solidFill>
                  <a:schemeClr val="tx1">
                    <a:lumMod val="75000"/>
                    <a:lumOff val="25000"/>
                  </a:schemeClr>
                </a:solidFill>
                <a:latin typeface="+mn-lt"/>
                <a:ea typeface="+mn-ea"/>
              </a:rPr>
              <a:t>・帳票定義</a:t>
            </a:r>
          </a:p>
        </p:txBody>
      </p:sp>
      <p:sp>
        <p:nvSpPr>
          <p:cNvPr id="6" name="テキスト ボックス 5"/>
          <p:cNvSpPr txBox="1"/>
          <p:nvPr/>
        </p:nvSpPr>
        <p:spPr>
          <a:xfrm>
            <a:off x="1692275" y="5516563"/>
            <a:ext cx="6929438" cy="284162"/>
          </a:xfrm>
          <a:prstGeom prst="rect">
            <a:avLst/>
          </a:prstGeom>
          <a:solidFill>
            <a:schemeClr val="accent1">
              <a:alpha val="25000"/>
            </a:schemeClr>
          </a:solidFill>
          <a:ln>
            <a:solidFill>
              <a:schemeClr val="accent1">
                <a:shade val="50000"/>
              </a:schemeClr>
            </a:solidFill>
            <a:prstDash val="dash"/>
          </a:ln>
        </p:spPr>
        <p:txBody>
          <a:bodyPr>
            <a:spAutoFit/>
          </a:bodyPr>
          <a:lstStyle/>
          <a:p>
            <a:pPr>
              <a:defRPr/>
            </a:pPr>
            <a:r>
              <a:rPr lang="en-US" altLang="ja-JP" sz="1200" dirty="0">
                <a:ea typeface="ＭＳ Ｐゴシック" charset="-128"/>
              </a:rPr>
              <a:t>※ </a:t>
            </a:r>
            <a:r>
              <a:rPr lang="ja-JP" altLang="en-US" sz="1200" dirty="0">
                <a:ea typeface="ＭＳ Ｐゴシック" charset="-128"/>
              </a:rPr>
              <a:t>ペルソナ</a:t>
            </a:r>
            <a:r>
              <a:rPr lang="en-US" altLang="ja-JP" sz="1200" dirty="0">
                <a:ea typeface="ＭＳ Ｐゴシック" charset="-128"/>
              </a:rPr>
              <a:t>/</a:t>
            </a:r>
            <a:r>
              <a:rPr lang="ja-JP" altLang="en-US" sz="1200" dirty="0">
                <a:ea typeface="ＭＳ Ｐゴシック" charset="-128"/>
              </a:rPr>
              <a:t>シナリオ法</a:t>
            </a:r>
            <a:r>
              <a:rPr lang="en-US" altLang="ja-JP" sz="1200" dirty="0">
                <a:ea typeface="ＭＳ Ｐゴシック" charset="-128"/>
              </a:rPr>
              <a:t> : </a:t>
            </a:r>
            <a:r>
              <a:rPr lang="ja-JP" altLang="en-US" sz="1200" dirty="0">
                <a:ea typeface="ＭＳ Ｐゴシック" charset="-128"/>
                <a:hlinkClick r:id="rId3"/>
              </a:rPr>
              <a:t>コンピュータは、むずかしすぎて使えない</a:t>
            </a:r>
            <a:r>
              <a:rPr lang="en-US" altLang="ja-JP" sz="1200" dirty="0">
                <a:ea typeface="ＭＳ Ｐゴシック" charset="-128"/>
                <a:hlinkClick r:id="rId3"/>
              </a:rPr>
              <a:t>!</a:t>
            </a:r>
            <a:r>
              <a:rPr lang="en-US" altLang="ja-JP" sz="1200" dirty="0">
                <a:ea typeface="ＭＳ Ｐゴシック" charset="-128"/>
              </a:rPr>
              <a:t> (</a:t>
            </a:r>
            <a:r>
              <a:rPr lang="ja-JP" altLang="en-US" sz="1200" dirty="0">
                <a:ea typeface="ＭＳ Ｐゴシック" charset="-128"/>
              </a:rPr>
              <a:t>アラン クーパー </a:t>
            </a:r>
            <a:r>
              <a:rPr lang="en-US" altLang="ja-JP" sz="1200" dirty="0">
                <a:ea typeface="ＭＳ Ｐゴシック" charset="-128"/>
              </a:rPr>
              <a:t>978-4881358269 )</a:t>
            </a:r>
            <a:endParaRPr lang="ja-JP" altLang="en-US" sz="1200" dirty="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p:txBody>
          <a:bodyPr/>
          <a:lstStyle/>
          <a:p>
            <a:r>
              <a:rPr lang="ja-JP" altLang="en-US" sz="2000"/>
              <a:t>ワークストリーム と アクティビティ </a:t>
            </a:r>
            <a:r>
              <a:rPr lang="en-US" altLang="ja-JP" sz="2000"/>
              <a:t>(2)</a:t>
            </a:r>
            <a:endParaRPr lang="ja-JP" altLang="en-US" sz="2000"/>
          </a:p>
        </p:txBody>
      </p:sp>
      <p:graphicFrame>
        <p:nvGraphicFramePr>
          <p:cNvPr id="13344" name="Group 32"/>
          <p:cNvGraphicFramePr>
            <a:graphicFrameLocks noGrp="1"/>
          </p:cNvGraphicFramePr>
          <p:nvPr>
            <p:ph idx="4294967295"/>
          </p:nvPr>
        </p:nvGraphicFramePr>
        <p:xfrm>
          <a:off x="395288" y="1052513"/>
          <a:ext cx="8229600" cy="5044440"/>
        </p:xfrm>
        <a:graphic>
          <a:graphicData uri="http://schemas.openxmlformats.org/drawingml/2006/table">
            <a:tbl>
              <a:tblPr/>
              <a:tblGrid>
                <a:gridCol w="1257300"/>
                <a:gridCol w="1928812"/>
                <a:gridCol w="3929063"/>
                <a:gridCol w="1114425"/>
              </a:tblGrid>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0335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内部設計・実装・</a:t>
                      </a: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単体テスト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ソリューション アーキテクチャの作成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システムのパーティション化</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インターフェイスの決定</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脅威モデルの開発</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パフォーマンス モデルの開発</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アーキテクチャ プロトタイプの作成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6.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インフラストラクチャ アーキテクチャの作成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アーキテクト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113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00"/>
                          </a:solidFill>
                          <a:effectLst/>
                          <a:latin typeface="HGPｺﾞｼｯｸE" pitchFamily="50" charset="-128"/>
                          <a:ea typeface="HGPｺﾞｼｯｸE" pitchFamily="50" charset="-128"/>
                        </a:rPr>
                        <a:t>開発タスクの実施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開発タスクのコスト計算</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単体テストの作成またはアップデート</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開発タスクのコード作成</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コードの分析</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単体テストの実行</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6.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コードのリファクタリング</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7.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コードのレビュー</a:t>
                      </a:r>
                      <a:b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600" b="0" i="0" u="none" strike="noStrike" cap="none" normalizeH="0" baseline="0" smtClean="0">
                          <a:ln>
                            <a:noFill/>
                          </a:ln>
                          <a:solidFill>
                            <a:srgbClr val="000000"/>
                          </a:solidFill>
                          <a:effectLst/>
                          <a:latin typeface="HGPｺﾞｼｯｸE" pitchFamily="50" charset="-128"/>
                          <a:ea typeface="HGPｺﾞｼｯｸE" pitchFamily="50" charset="-128"/>
                        </a:rPr>
                        <a:t>8. </a:t>
                      </a: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コード変更の統合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6365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製品のビルド</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ビルドの開始</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ビルドの検証</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ビルドの修復</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ビルドの承認</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 4"/>
          <p:cNvSpPr/>
          <p:nvPr/>
        </p:nvSpPr>
        <p:spPr>
          <a:xfrm>
            <a:off x="1599343" y="2839123"/>
            <a:ext cx="7104293" cy="2050208"/>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idx="4294967295"/>
          </p:nvPr>
        </p:nvSpPr>
        <p:spPr/>
        <p:txBody>
          <a:bodyPr/>
          <a:lstStyle/>
          <a:p>
            <a:r>
              <a:rPr lang="ja-JP" altLang="en-US" sz="2000"/>
              <a:t>ワークストリーム と アクティビティ </a:t>
            </a:r>
            <a:r>
              <a:rPr lang="en-US" altLang="ja-JP" sz="2000"/>
              <a:t>(3)</a:t>
            </a:r>
            <a:endParaRPr lang="ja-JP" altLang="en-US" sz="2000"/>
          </a:p>
        </p:txBody>
      </p:sp>
      <p:graphicFrame>
        <p:nvGraphicFramePr>
          <p:cNvPr id="14378" name="Group 42"/>
          <p:cNvGraphicFramePr>
            <a:graphicFrameLocks noGrp="1"/>
          </p:cNvGraphicFramePr>
          <p:nvPr>
            <p:ph idx="4294967295"/>
          </p:nvPr>
        </p:nvGraphicFramePr>
        <p:xfrm>
          <a:off x="323850" y="981075"/>
          <a:ext cx="8229600" cy="4989830"/>
        </p:xfrm>
        <a:graphic>
          <a:graphicData uri="http://schemas.openxmlformats.org/drawingml/2006/table">
            <a:tbl>
              <a:tblPr/>
              <a:tblGrid>
                <a:gridCol w="1257300"/>
                <a:gridCol w="1928813"/>
                <a:gridCol w="3714750"/>
                <a:gridCol w="1328737"/>
              </a:tblGrid>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79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結合テスト</a:t>
                      </a: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 テストの実施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シナリオのテスト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テスト方法の定義</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妥当性確認テストの作成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 ケースの選定および実行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732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テスト方法の定義</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パフォーマンス テストの作成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セキュリティ テストの作成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ストレス テストの作成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負荷テストの作成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6.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 ケースの選定および実行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731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結合テスト</a:t>
                      </a: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 欠陥追跡</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シナリオのテスト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バグの登録</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予備テスト </a:t>
                      </a: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探索的テスト</a:t>
                      </a: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207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7.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バグの登録</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8.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予備テスト </a:t>
                      </a: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探索的テスト</a:t>
                      </a: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0805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バグの終了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修復を検証する</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バグの終了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6" name="直線コネクタ 5"/>
          <p:cNvCxnSpPr/>
          <p:nvPr/>
        </p:nvCxnSpPr>
        <p:spPr>
          <a:xfrm>
            <a:off x="3779838" y="4941888"/>
            <a:ext cx="2000250" cy="158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線吹き出し 1 (枠付き) 8"/>
          <p:cNvSpPr/>
          <p:nvPr/>
        </p:nvSpPr>
        <p:spPr>
          <a:xfrm>
            <a:off x="5421319" y="5014926"/>
            <a:ext cx="1714512" cy="357190"/>
          </a:xfrm>
          <a:prstGeom prst="borderCallout1">
            <a:avLst>
              <a:gd name="adj1" fmla="val 50750"/>
              <a:gd name="adj2" fmla="val -1666"/>
              <a:gd name="adj3" fmla="val -15499"/>
              <a:gd name="adj4" fmla="val -45117"/>
            </a:avLst>
          </a:prstGeom>
          <a:gradFill>
            <a:gsLst>
              <a:gs pos="0">
                <a:srgbClr val="FBEAC7">
                  <a:alpha val="50000"/>
                </a:srgbClr>
              </a:gs>
              <a:gs pos="17999">
                <a:srgbClr val="FEE7F2"/>
              </a:gs>
              <a:gs pos="36000">
                <a:srgbClr val="FAC77D"/>
              </a:gs>
              <a:gs pos="61000">
                <a:srgbClr val="FBA97D"/>
              </a:gs>
              <a:gs pos="82001">
                <a:srgbClr val="FBD49C"/>
              </a:gs>
              <a:gs pos="100000">
                <a:srgbClr val="FEE7F2"/>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exploratory testing</a:t>
            </a:r>
            <a:endParaRPr lang="ja-JP"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idx="4294967295"/>
          </p:nvPr>
        </p:nvSpPr>
        <p:spPr/>
        <p:txBody>
          <a:bodyPr/>
          <a:lstStyle/>
          <a:p>
            <a:r>
              <a:rPr lang="ja-JP" altLang="en-US" sz="2000"/>
              <a:t>ワークストリーム と アクティビティ </a:t>
            </a:r>
            <a:r>
              <a:rPr lang="en-US" altLang="ja-JP" sz="2000"/>
              <a:t>(4)</a:t>
            </a:r>
            <a:endParaRPr lang="ja-JP" altLang="en-US" sz="2000"/>
          </a:p>
        </p:txBody>
      </p:sp>
      <p:graphicFrame>
        <p:nvGraphicFramePr>
          <p:cNvPr id="15382" name="Group 22"/>
          <p:cNvGraphicFramePr>
            <a:graphicFrameLocks noGrp="1"/>
          </p:cNvGraphicFramePr>
          <p:nvPr>
            <p:ph idx="4294967295"/>
          </p:nvPr>
        </p:nvGraphicFramePr>
        <p:xfrm>
          <a:off x="457200" y="1357313"/>
          <a:ext cx="8229600" cy="3426778"/>
        </p:xfrm>
        <a:graphic>
          <a:graphicData uri="http://schemas.openxmlformats.org/drawingml/2006/table">
            <a:tbl>
              <a:tblPr/>
              <a:tblGrid>
                <a:gridCol w="1257300"/>
                <a:gridCol w="1928813"/>
                <a:gridCol w="4000500"/>
                <a:gridCol w="1042987"/>
              </a:tblGrid>
              <a:tr h="59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結合テスト</a:t>
                      </a: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t/>
                      </a:r>
                      <a:br>
                        <a:rPr kumimoji="1" lang="en-US" altLang="ja-JP" sz="1600" b="1" i="0" u="none" strike="noStrike" cap="none" normalizeH="0" baseline="0" smtClean="0">
                          <a:ln>
                            <a:noFill/>
                          </a:ln>
                          <a:solidFill>
                            <a:srgbClr val="FFFFFF"/>
                          </a:solidFill>
                          <a:effectLst/>
                          <a:latin typeface="HGPｺﾞｼｯｸE" pitchFamily="50" charset="-128"/>
                          <a:ea typeface="HGPｺﾞｼｯｸE" pitchFamily="50" charset="-128"/>
                        </a:rPr>
                      </a:b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 欠陥修正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HGPｺﾞｼｯｸE" pitchFamily="50" charset="-128"/>
                          <a:ea typeface="HGPｺﾞｼｯｸE" pitchFamily="50" charset="-128"/>
                        </a:rPr>
                        <a:t>バグの修正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バグの再現</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単体テストの作成またはアップデート</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バグの原因の特定</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バグの再割り当て </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バグ修正ストラテジに基づく判断</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6.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バグ修正のコーディング</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7.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単体テストの実行</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8.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コードのリファクタリング</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9.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コードのレビュー</a:t>
                      </a:r>
                      <a:b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800" b="0" i="0" u="none" strike="noStrike" cap="none" normalizeH="0" baseline="0" smtClean="0">
                          <a:ln>
                            <a:noFill/>
                          </a:ln>
                          <a:solidFill>
                            <a:srgbClr val="000000"/>
                          </a:solidFill>
                          <a:effectLst/>
                          <a:latin typeface="HGPｺﾞｼｯｸE" pitchFamily="50" charset="-128"/>
                          <a:ea typeface="HGPｺﾞｼｯｸE" pitchFamily="50" charset="-128"/>
                        </a:rPr>
                        <a:t>10. </a:t>
                      </a: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コード変更の統合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HGPｺﾞｼｯｸE" pitchFamily="50" charset="-128"/>
                          <a:ea typeface="HGPｺﾞｼｯｸE"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 4"/>
          <p:cNvSpPr/>
          <p:nvPr/>
        </p:nvSpPr>
        <p:spPr>
          <a:xfrm>
            <a:off x="1714480" y="2000240"/>
            <a:ext cx="6929486" cy="2786082"/>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idx="4294967295"/>
          </p:nvPr>
        </p:nvSpPr>
        <p:spPr/>
        <p:txBody>
          <a:bodyPr/>
          <a:lstStyle/>
          <a:p>
            <a:r>
              <a:rPr lang="ja-JP" altLang="en-US" sz="2000"/>
              <a:t>ワークストリーム と アクティビティ </a:t>
            </a:r>
            <a:r>
              <a:rPr lang="en-US" altLang="ja-JP" sz="2000"/>
              <a:t>(5)</a:t>
            </a:r>
            <a:endParaRPr lang="ja-JP" altLang="en-US" sz="2000"/>
          </a:p>
        </p:txBody>
      </p:sp>
      <p:graphicFrame>
        <p:nvGraphicFramePr>
          <p:cNvPr id="16418" name="Group 34"/>
          <p:cNvGraphicFramePr>
            <a:graphicFrameLocks noGrp="1"/>
          </p:cNvGraphicFramePr>
          <p:nvPr>
            <p:ph idx="4294967295"/>
          </p:nvPr>
        </p:nvGraphicFramePr>
        <p:xfrm>
          <a:off x="323850" y="981075"/>
          <a:ext cx="8229600" cy="5048885"/>
        </p:xfrm>
        <a:graphic>
          <a:graphicData uri="http://schemas.openxmlformats.org/drawingml/2006/table">
            <a:tbl>
              <a:tblPr/>
              <a:tblGrid>
                <a:gridCol w="1257300"/>
                <a:gridCol w="1714500"/>
                <a:gridCol w="4143375"/>
                <a:gridCol w="1114425"/>
              </a:tblGrid>
              <a:tr h="31908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旧来の工程</a:t>
                      </a:r>
                      <a:b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br>
                      <a:endPar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プロジェクト管理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HGPｺﾞｼｯｸE" pitchFamily="50" charset="-128"/>
                          <a:ea typeface="HGPｺﾞｼｯｸE"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129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イテレーションの計画</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イテレーションの長さの定義</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シナリオの見積り</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サービス品質要求の見積り</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シナリオのスケジュール</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サービス品質要求のスケジュール</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6.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バグ修正作業の割り当て</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7.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シナリオのタスク配分</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8.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サービス品質要求のタスク配分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033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プロジェクトの管理</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目標の確認</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進捗状況の評価</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テスト測度のしきい値の評価</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バグのトリアージ</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5.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リスクの特定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69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イテレーションの管理</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イテレーションの監視</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リスクの軽減</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振り返りの実施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55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HGPｺﾞｼｯｸE" pitchFamily="50" charset="-128"/>
                          <a:ea typeface="HGPｺﾞｼｯｸE" pitchFamily="50" charset="-128"/>
                        </a:rPr>
                        <a:t>製品のリリース</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1.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リリース計画の実行</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2.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リリースの妥当性確認</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3.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リリース ノートの作成</a:t>
                      </a:r>
                      <a:b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br>
                      <a:r>
                        <a:rPr kumimoji="1" lang="en-US" altLang="ja-JP" sz="1400" b="0" i="0" u="none" strike="noStrike" cap="none" normalizeH="0" baseline="0" smtClean="0">
                          <a:ln>
                            <a:noFill/>
                          </a:ln>
                          <a:solidFill>
                            <a:srgbClr val="000000"/>
                          </a:solidFill>
                          <a:effectLst/>
                          <a:latin typeface="HGPｺﾞｼｯｸE" pitchFamily="50" charset="-128"/>
                          <a:ea typeface="HGPｺﾞｼｯｸE" pitchFamily="50" charset="-128"/>
                        </a:rPr>
                        <a:t>4. </a:t>
                      </a: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製品の配置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HGPｺﾞｼｯｸE" pitchFamily="50" charset="-128"/>
                          <a:ea typeface="HGPｺﾞｼｯｸE" pitchFamily="50" charset="-128"/>
                        </a:rPr>
                        <a:t>リリース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ja-JP" altLang="en-US" sz="2800"/>
              <a:t>イテレーション</a:t>
            </a:r>
          </a:p>
        </p:txBody>
      </p:sp>
      <p:sp>
        <p:nvSpPr>
          <p:cNvPr id="94211" name="Rectangle 3"/>
          <p:cNvSpPr>
            <a:spLocks noGrp="1" noChangeArrowheads="1"/>
          </p:cNvSpPr>
          <p:nvPr>
            <p:ph type="body" idx="1"/>
          </p:nvPr>
        </p:nvSpPr>
        <p:spPr/>
        <p:txBody>
          <a:bodyPr/>
          <a:lstStyle/>
          <a:p>
            <a:pPr>
              <a:lnSpc>
                <a:spcPct val="90000"/>
              </a:lnSpc>
            </a:pPr>
            <a:r>
              <a:rPr lang="ja-JP" altLang="en-US"/>
              <a:t>イテレーション </a:t>
            </a:r>
            <a:r>
              <a:rPr lang="en-US" altLang="ja-JP"/>
              <a:t>= 2</a:t>
            </a:r>
            <a:r>
              <a:rPr lang="ja-JP" altLang="en-US"/>
              <a:t>週間 ～ </a:t>
            </a:r>
            <a:r>
              <a:rPr lang="en-US" altLang="ja-JP"/>
              <a:t>1</a:t>
            </a:r>
            <a:r>
              <a:rPr lang="ja-JP" altLang="en-US"/>
              <a:t>ヶ月</a:t>
            </a:r>
          </a:p>
          <a:p>
            <a:pPr lvl="1">
              <a:lnSpc>
                <a:spcPct val="90000"/>
              </a:lnSpc>
            </a:pPr>
            <a:r>
              <a:rPr lang="ja-JP" altLang="en-US"/>
              <a:t>開発期間をイテレーションで区切る。</a:t>
            </a:r>
          </a:p>
          <a:p>
            <a:pPr lvl="1">
              <a:lnSpc>
                <a:spcPct val="90000"/>
              </a:lnSpc>
            </a:pPr>
            <a:r>
              <a:rPr lang="ja-JP" altLang="en-US"/>
              <a:t>イテレーション内で、 複数のワークストリーム。</a:t>
            </a:r>
          </a:p>
          <a:p>
            <a:pPr lvl="1">
              <a:lnSpc>
                <a:spcPct val="90000"/>
              </a:lnSpc>
            </a:pPr>
            <a:r>
              <a:rPr lang="ja-JP" altLang="en-US"/>
              <a:t>詳細な計画は、イテレーションごとに実施。</a:t>
            </a:r>
          </a:p>
          <a:p>
            <a:pPr>
              <a:lnSpc>
                <a:spcPct val="90000"/>
              </a:lnSpc>
            </a:pPr>
            <a:r>
              <a:rPr lang="ja-JP" altLang="en-US"/>
              <a:t>初期のイテレーション</a:t>
            </a:r>
          </a:p>
          <a:p>
            <a:pPr lvl="1">
              <a:lnSpc>
                <a:spcPct val="90000"/>
              </a:lnSpc>
            </a:pPr>
            <a:r>
              <a:rPr lang="ja-JP" altLang="en-US"/>
              <a:t>要件定義～外部設計に重点 </a:t>
            </a:r>
            <a:r>
              <a:rPr lang="en-US" altLang="ja-JP"/>
              <a:t>( </a:t>
            </a:r>
            <a:r>
              <a:rPr lang="ja-JP" altLang="en-US"/>
              <a:t>実装～テストは無いかも </a:t>
            </a:r>
            <a:r>
              <a:rPr lang="en-US" altLang="ja-JP"/>
              <a:t>)</a:t>
            </a:r>
          </a:p>
          <a:p>
            <a:pPr>
              <a:lnSpc>
                <a:spcPct val="90000"/>
              </a:lnSpc>
            </a:pPr>
            <a:r>
              <a:rPr lang="ja-JP" altLang="en-US"/>
              <a:t>後期のイテレーション</a:t>
            </a:r>
          </a:p>
          <a:p>
            <a:pPr lvl="1">
              <a:lnSpc>
                <a:spcPct val="90000"/>
              </a:lnSpc>
            </a:pPr>
            <a:r>
              <a:rPr lang="ja-JP" altLang="en-US"/>
              <a:t>実装～テストに重点 </a:t>
            </a:r>
            <a:r>
              <a:rPr lang="en-US" altLang="ja-JP"/>
              <a:t>( </a:t>
            </a:r>
            <a:r>
              <a:rPr lang="ja-JP" altLang="en-US"/>
              <a:t>要件定義～外部設計は無いかも </a:t>
            </a:r>
            <a:r>
              <a:rPr lang="en-US" altLang="ja-JP"/>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idx="4294967295"/>
          </p:nvPr>
        </p:nvSpPr>
        <p:spPr/>
        <p:txBody>
          <a:bodyPr/>
          <a:lstStyle/>
          <a:p>
            <a:r>
              <a:rPr lang="en-US" altLang="ja-JP" sz="2800"/>
              <a:t>TDD </a:t>
            </a:r>
            <a:r>
              <a:rPr lang="ja-JP" altLang="en-US" sz="2800"/>
              <a:t>の品質向上効果 </a:t>
            </a:r>
            <a:r>
              <a:rPr lang="en-US" altLang="ja-JP" sz="2800"/>
              <a:t>(1) : </a:t>
            </a:r>
            <a:r>
              <a:rPr lang="ja-JP" altLang="en-US" sz="2800"/>
              <a:t>バグ削減</a:t>
            </a:r>
          </a:p>
        </p:txBody>
      </p:sp>
      <p:sp>
        <p:nvSpPr>
          <p:cNvPr id="18435" name="コンテンツ プレースホルダ 2"/>
          <p:cNvSpPr>
            <a:spLocks noGrp="1"/>
          </p:cNvSpPr>
          <p:nvPr>
            <p:ph idx="4294967295"/>
          </p:nvPr>
        </p:nvSpPr>
        <p:spPr/>
        <p:txBody>
          <a:bodyPr/>
          <a:lstStyle/>
          <a:p>
            <a:r>
              <a:rPr lang="ja-JP" altLang="en-US"/>
              <a:t>設計書レビュー効果 </a:t>
            </a:r>
            <a:r>
              <a:rPr lang="en-US" altLang="ja-JP"/>
              <a:t>= 30%</a:t>
            </a:r>
            <a:br>
              <a:rPr lang="en-US" altLang="ja-JP"/>
            </a:br>
            <a:r>
              <a:rPr lang="ja-JP" altLang="en-US" sz="2400"/>
              <a:t>仕様が不明瞭なままでは、 単体テストが書けない。 単体テストを書いていると、 仕様の不備に気付く。</a:t>
            </a:r>
            <a:endParaRPr lang="en-US" altLang="ja-JP" sz="2400"/>
          </a:p>
          <a:p>
            <a:r>
              <a:rPr lang="ja-JP" altLang="en-US" b="1"/>
              <a:t>単体テスト実施効果 </a:t>
            </a:r>
            <a:r>
              <a:rPr lang="en-US" altLang="ja-JP" b="1"/>
              <a:t>= 30%</a:t>
            </a:r>
            <a:r>
              <a:rPr lang="en-US" altLang="ja-JP"/>
              <a:t/>
            </a:r>
            <a:br>
              <a:rPr lang="en-US" altLang="ja-JP"/>
            </a:br>
            <a:r>
              <a:rPr lang="ja-JP" altLang="en-US" sz="2400"/>
              <a:t>実装したコードは、 必ず単体テストを実施されている。</a:t>
            </a:r>
            <a:endParaRPr lang="en-US" altLang="ja-JP" sz="2400"/>
          </a:p>
          <a:p>
            <a:r>
              <a:rPr lang="ja-JP" altLang="en-US" b="1"/>
              <a:t>トータルで約</a:t>
            </a:r>
            <a:r>
              <a:rPr lang="en-US" altLang="ja-JP" b="1"/>
              <a:t>50%</a:t>
            </a:r>
            <a:r>
              <a:rPr lang="ja-JP" altLang="en-US" b="1"/>
              <a:t> のバグ削減</a:t>
            </a:r>
            <a:r>
              <a:rPr lang="ja-JP" altLang="en-US"/>
              <a:t>が見込める。</a:t>
            </a:r>
          </a:p>
        </p:txBody>
      </p:sp>
      <p:sp>
        <p:nvSpPr>
          <p:cNvPr id="4" name="テキスト ボックス 3"/>
          <p:cNvSpPr txBox="1"/>
          <p:nvPr/>
        </p:nvSpPr>
        <p:spPr>
          <a:xfrm>
            <a:off x="2195513" y="4868863"/>
            <a:ext cx="6357937" cy="954087"/>
          </a:xfrm>
          <a:prstGeom prst="rect">
            <a:avLst/>
          </a:prstGeom>
          <a:noFill/>
          <a:ln>
            <a:solidFill>
              <a:schemeClr val="tx2">
                <a:lumMod val="60000"/>
                <a:lumOff val="40000"/>
              </a:schemeClr>
            </a:solidFill>
          </a:ln>
        </p:spPr>
        <p:txBody>
          <a:bodyPr>
            <a:spAutoFit/>
          </a:bodyPr>
          <a:lstStyle/>
          <a:p>
            <a:pPr marL="265113" indent="-265113"/>
            <a:r>
              <a:rPr lang="en-US" altLang="ja-JP" sz="1400"/>
              <a:t>※</a:t>
            </a:r>
            <a:r>
              <a:rPr lang="ja-JP" altLang="en-US" sz="1400"/>
              <a:t> 「レビュー </a:t>
            </a:r>
            <a:r>
              <a:rPr lang="en-US" altLang="ja-JP" sz="1400"/>
              <a:t>/ </a:t>
            </a:r>
            <a:r>
              <a:rPr lang="ja-JP" altLang="en-US" sz="1400"/>
              <a:t>テスト </a:t>
            </a:r>
            <a:r>
              <a:rPr lang="en-US" altLang="ja-JP" sz="1400"/>
              <a:t>1</a:t>
            </a:r>
            <a:r>
              <a:rPr lang="ja-JP" altLang="en-US" sz="1400"/>
              <a:t>段の実施で、 欠陥の </a:t>
            </a:r>
            <a:r>
              <a:rPr lang="en-US" altLang="ja-JP" sz="1400"/>
              <a:t>30%</a:t>
            </a:r>
            <a:r>
              <a:rPr lang="ja-JP" altLang="en-US" sz="1400"/>
              <a:t> が見つかる」</a:t>
            </a:r>
            <a:r>
              <a:rPr lang="en-US" altLang="ja-JP" sz="1400"/>
              <a:t/>
            </a:r>
            <a:br>
              <a:rPr lang="en-US" altLang="ja-JP" sz="1400"/>
            </a:br>
            <a:r>
              <a:rPr lang="en-US" altLang="ja-JP" sz="1400"/>
              <a:t>1990</a:t>
            </a:r>
            <a:r>
              <a:rPr lang="ja-JP" altLang="en-US" sz="1400"/>
              <a:t>年代の米国のデータ。</a:t>
            </a:r>
            <a:endParaRPr lang="en-US" altLang="ja-JP" sz="1400"/>
          </a:p>
          <a:p>
            <a:pPr marL="265113" indent="-265113"/>
            <a:r>
              <a:rPr lang="ja-JP" altLang="en-US" sz="1400"/>
              <a:t>「ソフトウェア見積りのすべて」 </a:t>
            </a:r>
            <a:r>
              <a:rPr lang="en-US" altLang="ja-JP" sz="1400"/>
              <a:t>Capers Jones </a:t>
            </a:r>
            <a:r>
              <a:rPr lang="ja-JP" altLang="en-US" sz="1400"/>
              <a:t>著 </a:t>
            </a:r>
            <a:r>
              <a:rPr lang="en-US" altLang="ja-JP" sz="1400"/>
              <a:t>/ ISBN:4320097319 </a:t>
            </a:r>
            <a:r>
              <a:rPr lang="ja-JP" altLang="en-US" sz="1400"/>
              <a:t>より。</a:t>
            </a:r>
            <a:r>
              <a:rPr lang="en-US" altLang="ja-JP" sz="1400"/>
              <a:t/>
            </a:r>
            <a:br>
              <a:rPr lang="en-US" altLang="ja-JP" sz="1400"/>
            </a:br>
            <a:r>
              <a:rPr lang="en-US" altLang="ja-JP" sz="1400"/>
              <a:t>※※</a:t>
            </a:r>
            <a:r>
              <a:rPr lang="ja-JP" altLang="en-US" sz="1400"/>
              <a:t> 日本では、 もう少し良いのでは</a:t>
            </a:r>
            <a:r>
              <a:rPr lang="en-US" altLang="ja-JP" sz="1400"/>
              <a:t>? </a:t>
            </a:r>
            <a:endParaRPr lang="ja-JP"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p:txBody>
          <a:bodyPr/>
          <a:lstStyle/>
          <a:p>
            <a:r>
              <a:rPr lang="en-US" altLang="ja-JP" sz="2800"/>
              <a:t>TDD </a:t>
            </a:r>
            <a:r>
              <a:rPr lang="ja-JP" altLang="en-US" sz="2800"/>
              <a:t>の品質向上効果 </a:t>
            </a:r>
            <a:r>
              <a:rPr lang="en-US" altLang="ja-JP" sz="2800"/>
              <a:t>(2) : </a:t>
            </a:r>
            <a:r>
              <a:rPr lang="ja-JP" altLang="en-US" sz="2800"/>
              <a:t>設計</a:t>
            </a:r>
          </a:p>
        </p:txBody>
      </p:sp>
      <p:sp>
        <p:nvSpPr>
          <p:cNvPr id="19459" name="コンテンツ プレースホルダ 2"/>
          <p:cNvSpPr>
            <a:spLocks noGrp="1"/>
          </p:cNvSpPr>
          <p:nvPr>
            <p:ph idx="4294967295"/>
          </p:nvPr>
        </p:nvSpPr>
        <p:spPr/>
        <p:txBody>
          <a:bodyPr/>
          <a:lstStyle/>
          <a:p>
            <a:r>
              <a:rPr lang="ja-JP" altLang="en-US" b="1"/>
              <a:t>先にテストを考える </a:t>
            </a:r>
            <a:r>
              <a:rPr lang="en-US" altLang="ja-JP" b="1"/>
              <a:t>= </a:t>
            </a:r>
            <a:r>
              <a:rPr lang="ja-JP" altLang="en-US" b="1"/>
              <a:t>インターフェースの設計</a:t>
            </a:r>
            <a:r>
              <a:rPr lang="en-US" altLang="ja-JP"/>
              <a:t/>
            </a:r>
            <a:br>
              <a:rPr lang="en-US" altLang="ja-JP"/>
            </a:br>
            <a:r>
              <a:rPr lang="ja-JP" altLang="en-US" sz="2400"/>
              <a:t>一般に、 クラスやメソッドのインターフェースをきちんと設計するのがよいとされている。</a:t>
            </a:r>
            <a:endParaRPr lang="en-US" altLang="ja-JP" sz="2400"/>
          </a:p>
          <a:p>
            <a:r>
              <a:rPr lang="ja-JP" altLang="en-US" b="1"/>
              <a:t>自動化されたテストがある </a:t>
            </a:r>
            <a:r>
              <a:rPr lang="en-US" altLang="ja-JP" b="1"/>
              <a:t>= </a:t>
            </a:r>
            <a:r>
              <a:rPr lang="ja-JP" altLang="en-US" b="1"/>
              <a:t>リファクタリング可能</a:t>
            </a:r>
            <a:r>
              <a:rPr lang="en-US" altLang="ja-JP"/>
              <a:t/>
            </a:r>
            <a:br>
              <a:rPr lang="en-US" altLang="ja-JP"/>
            </a:br>
            <a:r>
              <a:rPr lang="ja-JP" altLang="en-US" sz="2400"/>
              <a:t>動いているコードは触るな、 と言われてきた。 自動でテストできるなら、 リファクタリングしても動作は変わっていないことを簡単に保証できる。</a:t>
            </a:r>
            <a:endParaRPr lang="en-US" altLang="ja-JP"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ja-JP" sz="3200" u="sng"/>
              <a:t>MSF Agile </a:t>
            </a:r>
            <a:r>
              <a:rPr lang="ja-JP" altLang="en-US" sz="3200" u="sng"/>
              <a:t>的な回答</a:t>
            </a:r>
          </a:p>
        </p:txBody>
      </p:sp>
      <p:sp>
        <p:nvSpPr>
          <p:cNvPr id="76803" name="Rectangle 3"/>
          <p:cNvSpPr>
            <a:spLocks noGrp="1" noChangeArrowheads="1"/>
          </p:cNvSpPr>
          <p:nvPr>
            <p:ph type="body" idx="1"/>
          </p:nvPr>
        </p:nvSpPr>
        <p:spPr/>
        <p:txBody>
          <a:bodyPr/>
          <a:lstStyle/>
          <a:p>
            <a:r>
              <a:rPr lang="ja-JP" altLang="en-US"/>
              <a:t>なにを作ればいいか考えられる人</a:t>
            </a:r>
          </a:p>
          <a:p>
            <a:r>
              <a:rPr lang="ja-JP" altLang="en-US"/>
              <a:t>どうやって作るかを考えられる人</a:t>
            </a:r>
          </a:p>
          <a:p>
            <a:r>
              <a:rPr lang="ja-JP" altLang="en-US"/>
              <a:t>どうやったら壊せるかを考えられる人</a:t>
            </a:r>
          </a:p>
          <a:p>
            <a:r>
              <a:rPr lang="ja-JP" altLang="en-US"/>
              <a:t>上の </a:t>
            </a:r>
            <a:r>
              <a:rPr lang="en-US" altLang="ja-JP"/>
              <a:t>3</a:t>
            </a:r>
            <a:r>
              <a:rPr lang="ja-JP" altLang="en-US"/>
              <a:t>人 </a:t>
            </a:r>
            <a:r>
              <a:rPr lang="en-US" altLang="ja-JP"/>
              <a:t>+ </a:t>
            </a:r>
            <a:r>
              <a:rPr lang="ja-JP" altLang="en-US"/>
              <a:t>顧客 </a:t>
            </a:r>
            <a:r>
              <a:rPr lang="en-US" altLang="ja-JP"/>
              <a:t>+ </a:t>
            </a:r>
            <a:r>
              <a:rPr lang="ja-JP" altLang="en-US"/>
              <a:t>自社 の調整をとれる人</a:t>
            </a:r>
            <a:r>
              <a:rPr lang="en-US" altLang="ja-JP"/>
              <a:t> </a:t>
            </a:r>
            <a:br>
              <a:rPr lang="en-US" altLang="ja-JP"/>
            </a:br>
            <a:endParaRPr lang="en-US" altLang="ja-JP"/>
          </a:p>
          <a:p>
            <a:pPr lvl="1"/>
            <a:r>
              <a:rPr lang="ja-JP" altLang="en-US"/>
              <a:t>違うベクトルを向いた </a:t>
            </a:r>
            <a:r>
              <a:rPr lang="en-US" altLang="ja-JP"/>
              <a:t>3</a:t>
            </a:r>
            <a:r>
              <a:rPr lang="ja-JP" altLang="en-US"/>
              <a:t>人 </a:t>
            </a:r>
            <a:r>
              <a:rPr lang="en-US" altLang="ja-JP"/>
              <a:t>+ </a:t>
            </a:r>
            <a:r>
              <a:rPr lang="ja-JP" altLang="en-US"/>
              <a:t>調整役 </a:t>
            </a:r>
            <a:r>
              <a:rPr lang="en-US" altLang="ja-JP"/>
              <a:t>(PM)</a:t>
            </a:r>
          </a:p>
          <a:p>
            <a:pPr lvl="1"/>
            <a:r>
              <a:rPr lang="ja-JP" altLang="en-US"/>
              <a:t>要件定義の段階から、 作り方 </a:t>
            </a:r>
            <a:r>
              <a:rPr lang="en-US" altLang="ja-JP"/>
              <a:t>(</a:t>
            </a:r>
            <a:r>
              <a:rPr lang="ja-JP" altLang="en-US"/>
              <a:t>アーキテクト</a:t>
            </a:r>
            <a:r>
              <a:rPr lang="en-US" altLang="ja-JP"/>
              <a:t>) </a:t>
            </a:r>
            <a:r>
              <a:rPr lang="ja-JP" altLang="en-US"/>
              <a:t>も、 壊し方 </a:t>
            </a:r>
            <a:r>
              <a:rPr lang="en-US" altLang="ja-JP"/>
              <a:t>(</a:t>
            </a:r>
            <a:r>
              <a:rPr lang="ja-JP" altLang="en-US"/>
              <a:t>テスター</a:t>
            </a:r>
            <a:r>
              <a:rPr lang="en-US" altLang="ja-JP"/>
              <a:t>) </a:t>
            </a:r>
            <a:r>
              <a:rPr lang="ja-JP" altLang="en-US"/>
              <a:t>も、 同時に考慮する。</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ja-JP" altLang="en-US" sz="2800" u="sng"/>
              <a:t>ありがとうございました</a:t>
            </a:r>
          </a:p>
        </p:txBody>
      </p:sp>
      <p:sp>
        <p:nvSpPr>
          <p:cNvPr id="93187" name="Rectangle 3"/>
          <p:cNvSpPr>
            <a:spLocks noGrp="1" noChangeArrowheads="1"/>
          </p:cNvSpPr>
          <p:nvPr>
            <p:ph type="body" idx="1"/>
          </p:nvPr>
        </p:nvSpPr>
        <p:spPr/>
        <p:txBody>
          <a:bodyPr/>
          <a:lstStyle/>
          <a:p>
            <a:r>
              <a:rPr lang="en-US" altLang="ja-JP" sz="2800">
                <a:solidFill>
                  <a:schemeClr val="bg2"/>
                </a:solidFill>
              </a:rPr>
              <a:t>MSF </a:t>
            </a:r>
            <a:r>
              <a:rPr lang="ja-JP" altLang="en-US" sz="2800">
                <a:solidFill>
                  <a:schemeClr val="bg2"/>
                </a:solidFill>
              </a:rPr>
              <a:t>って何だろう</a:t>
            </a:r>
            <a:r>
              <a:rPr lang="en-US" altLang="ja-JP" sz="2800">
                <a:solidFill>
                  <a:schemeClr val="bg2"/>
                </a:solidFill>
              </a:rPr>
              <a:t>?</a:t>
            </a:r>
          </a:p>
          <a:p>
            <a:pPr lvl="2"/>
            <a:r>
              <a:rPr lang="ja-JP" altLang="en-US" sz="2000">
                <a:solidFill>
                  <a:schemeClr val="bg2"/>
                </a:solidFill>
              </a:rPr>
              <a:t>スコープ、 出自、 種類</a:t>
            </a:r>
          </a:p>
          <a:p>
            <a:r>
              <a:rPr lang="en-US" altLang="ja-JP" sz="2800">
                <a:solidFill>
                  <a:schemeClr val="bg2"/>
                </a:solidFill>
              </a:rPr>
              <a:t>MSF Agile </a:t>
            </a:r>
            <a:r>
              <a:rPr lang="ja-JP" altLang="en-US" sz="2800">
                <a:solidFill>
                  <a:schemeClr val="bg2"/>
                </a:solidFill>
              </a:rPr>
              <a:t>って何だろう</a:t>
            </a:r>
            <a:r>
              <a:rPr lang="en-US" altLang="ja-JP" sz="2800">
                <a:solidFill>
                  <a:schemeClr val="bg2"/>
                </a:solidFill>
              </a:rPr>
              <a:t>?</a:t>
            </a:r>
          </a:p>
          <a:p>
            <a:pPr lvl="2"/>
            <a:r>
              <a:rPr lang="en-US" altLang="ja-JP" sz="2000">
                <a:solidFill>
                  <a:schemeClr val="bg2"/>
                </a:solidFill>
              </a:rPr>
              <a:t>Agile </a:t>
            </a:r>
            <a:r>
              <a:rPr lang="ja-JP" altLang="en-US" sz="2000">
                <a:solidFill>
                  <a:schemeClr val="bg2"/>
                </a:solidFill>
              </a:rPr>
              <a:t>なプロセス、 </a:t>
            </a:r>
            <a:r>
              <a:rPr lang="en-US" altLang="ja-JP" sz="2000">
                <a:solidFill>
                  <a:schemeClr val="bg2"/>
                </a:solidFill>
              </a:rPr>
              <a:t>CMMI </a:t>
            </a:r>
            <a:r>
              <a:rPr lang="ja-JP" altLang="en-US" sz="2000">
                <a:solidFill>
                  <a:schemeClr val="bg2"/>
                </a:solidFill>
              </a:rPr>
              <a:t>と </a:t>
            </a:r>
            <a:r>
              <a:rPr lang="en-US" altLang="ja-JP" sz="2000">
                <a:solidFill>
                  <a:schemeClr val="bg2"/>
                </a:solidFill>
              </a:rPr>
              <a:t>Agile</a:t>
            </a:r>
          </a:p>
          <a:p>
            <a:r>
              <a:rPr lang="en-US" altLang="ja-JP" sz="2800">
                <a:solidFill>
                  <a:schemeClr val="bg2"/>
                </a:solidFill>
              </a:rPr>
              <a:t>Agile </a:t>
            </a:r>
            <a:r>
              <a:rPr lang="ja-JP" altLang="en-US" sz="2800">
                <a:solidFill>
                  <a:schemeClr val="bg2"/>
                </a:solidFill>
              </a:rPr>
              <a:t>にやるにはチームワークが大事</a:t>
            </a:r>
          </a:p>
          <a:p>
            <a:pPr lvl="2"/>
            <a:r>
              <a:rPr lang="ja-JP" altLang="en-US" sz="2000">
                <a:solidFill>
                  <a:schemeClr val="bg2"/>
                </a:solidFill>
              </a:rPr>
              <a:t>チームモデル、 提言者グループ、 ロール</a:t>
            </a:r>
          </a:p>
          <a:p>
            <a:r>
              <a:rPr lang="en-US" altLang="ja-JP" sz="2800">
                <a:solidFill>
                  <a:schemeClr val="bg2"/>
                </a:solidFill>
              </a:rPr>
              <a:t>Agile </a:t>
            </a:r>
            <a:r>
              <a:rPr lang="ja-JP" altLang="en-US" sz="2800">
                <a:solidFill>
                  <a:schemeClr val="bg2"/>
                </a:solidFill>
              </a:rPr>
              <a:t>な実装は </a:t>
            </a:r>
            <a:r>
              <a:rPr lang="en-US" altLang="ja-JP" sz="2800">
                <a:solidFill>
                  <a:schemeClr val="bg2"/>
                </a:solidFill>
              </a:rPr>
              <a:t>TDD </a:t>
            </a:r>
            <a:r>
              <a:rPr lang="ja-JP" altLang="en-US" sz="2800">
                <a:solidFill>
                  <a:schemeClr val="bg2"/>
                </a:solidFill>
              </a:rPr>
              <a:t>で</a:t>
            </a:r>
          </a:p>
          <a:p>
            <a:pPr lvl="2"/>
            <a:r>
              <a:rPr lang="ja-JP" altLang="en-US" sz="2000">
                <a:solidFill>
                  <a:schemeClr val="bg2"/>
                </a:solidFill>
              </a:rPr>
              <a:t>ワークストリームとアクティビティ</a:t>
            </a:r>
          </a:p>
          <a:p>
            <a:pPr lvl="2"/>
            <a:r>
              <a:rPr lang="en-US" altLang="ja-JP" sz="2000">
                <a:solidFill>
                  <a:schemeClr val="bg2"/>
                </a:solidFill>
              </a:rPr>
              <a:t>Test Driven Devlopment </a:t>
            </a:r>
            <a:r>
              <a:rPr lang="ja-JP" altLang="en-US" sz="2000">
                <a:solidFill>
                  <a:schemeClr val="bg2"/>
                </a:solidFill>
              </a:rPr>
              <a:t>の効果</a:t>
            </a:r>
          </a:p>
          <a:p>
            <a:r>
              <a:rPr lang="en-US" altLang="ja-JP" sz="2400"/>
              <a:t>http://akari.kabe.co.jp/magsite/List.modf?s=bwMSF</a:t>
            </a:r>
            <a:endParaRPr lang="ja-JP"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ja-JP" altLang="en-US"/>
              <a:t>自己紹介</a:t>
            </a:r>
          </a:p>
        </p:txBody>
      </p:sp>
      <p:sp>
        <p:nvSpPr>
          <p:cNvPr id="78851" name="Rectangle 3"/>
          <p:cNvSpPr>
            <a:spLocks noGrp="1" noChangeArrowheads="1"/>
          </p:cNvSpPr>
          <p:nvPr>
            <p:ph type="body" idx="1"/>
          </p:nvPr>
        </p:nvSpPr>
        <p:spPr/>
        <p:txBody>
          <a:bodyPr/>
          <a:lstStyle/>
          <a:p>
            <a:r>
              <a:rPr lang="ja-JP" altLang="en-US"/>
              <a:t>山本 康彦 </a:t>
            </a:r>
            <a:r>
              <a:rPr lang="en-US" altLang="ja-JP"/>
              <a:t>( biac )</a:t>
            </a:r>
          </a:p>
          <a:p>
            <a:pPr lvl="1"/>
            <a:r>
              <a:rPr lang="ja-JP" altLang="en-US"/>
              <a:t>いまだにプログラムを書きたがる </a:t>
            </a:r>
            <a:r>
              <a:rPr lang="en-US" altLang="ja-JP"/>
              <a:t>50</a:t>
            </a:r>
            <a:r>
              <a:rPr lang="ja-JP" altLang="en-US"/>
              <a:t>歳</a:t>
            </a:r>
          </a:p>
          <a:p>
            <a:pPr lvl="1"/>
            <a:r>
              <a:rPr lang="en-US" altLang="ja-JP"/>
              <a:t>http://nadia.kabe.to/</a:t>
            </a:r>
            <a:endParaRPr lang="ja-JP" altLang="en-US"/>
          </a:p>
          <a:p>
            <a:r>
              <a:rPr lang="ja-JP" altLang="en-US"/>
              <a:t>名古屋のとある </a:t>
            </a:r>
            <a:r>
              <a:rPr lang="en-US" altLang="ja-JP"/>
              <a:t>ISV </a:t>
            </a:r>
            <a:r>
              <a:rPr lang="ja-JP" altLang="en-US"/>
              <a:t>勤務</a:t>
            </a:r>
          </a:p>
          <a:p>
            <a:pPr lvl="1"/>
            <a:r>
              <a:rPr lang="ja-JP" altLang="en-US"/>
              <a:t>現在、 </a:t>
            </a:r>
            <a:r>
              <a:rPr lang="en-US" altLang="ja-JP"/>
              <a:t>WPF </a:t>
            </a:r>
            <a:r>
              <a:rPr lang="ja-JP" altLang="en-US"/>
              <a:t>を使った業務アプリケーションの開発プロジェクトで品質保証を担当</a:t>
            </a:r>
          </a:p>
          <a:p>
            <a:pPr lvl="1"/>
            <a:r>
              <a:rPr lang="en-US" altLang="ja-JP"/>
              <a:t>MFS Agile </a:t>
            </a:r>
            <a:r>
              <a:rPr lang="ja-JP" altLang="en-US"/>
              <a:t>を部分的に実施中</a:t>
            </a:r>
          </a:p>
          <a:p>
            <a:r>
              <a:rPr lang="ja-JP" altLang="en-US"/>
              <a:t>もとは機械設計者</a:t>
            </a:r>
          </a:p>
          <a:p>
            <a:pPr lvl="1"/>
            <a:r>
              <a:rPr lang="ja-JP" altLang="en-US"/>
              <a:t>ものごとの見方・考え方がズレてるかも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ja-JP" sz="2800" u="sng"/>
              <a:t>Agenda</a:t>
            </a:r>
            <a:endParaRPr lang="ja-JP" altLang="en-US" sz="2800" u="sng"/>
          </a:p>
        </p:txBody>
      </p:sp>
      <p:sp>
        <p:nvSpPr>
          <p:cNvPr id="79875"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ja-JP" sz="2800"/>
              <a:t>Microsoft Solutions Framework</a:t>
            </a:r>
            <a:endParaRPr lang="ja-JP" altLang="en-US" sz="2800"/>
          </a:p>
        </p:txBody>
      </p:sp>
      <p:sp>
        <p:nvSpPr>
          <p:cNvPr id="87043" name="Rectangle 3"/>
          <p:cNvSpPr>
            <a:spLocks noGrp="1" noChangeArrowheads="1"/>
          </p:cNvSpPr>
          <p:nvPr>
            <p:ph type="body" idx="1"/>
          </p:nvPr>
        </p:nvSpPr>
        <p:spPr/>
        <p:txBody>
          <a:bodyPr/>
          <a:lstStyle/>
          <a:p>
            <a:r>
              <a:rPr lang="en-US" altLang="ja-JP"/>
              <a:t>MSF </a:t>
            </a:r>
            <a:r>
              <a:rPr lang="ja-JP" altLang="en-US"/>
              <a:t>はソリューションを作り出すプロセス</a:t>
            </a:r>
          </a:p>
          <a:p>
            <a:pPr lvl="1"/>
            <a:r>
              <a:rPr lang="ja-JP" altLang="en-US"/>
              <a:t>アプリケーションを開発し、稼動させるまで。</a:t>
            </a:r>
          </a:p>
          <a:p>
            <a:pPr lvl="1"/>
            <a:r>
              <a:rPr lang="ja-JP" altLang="en-US"/>
              <a:t>保守・運用には </a:t>
            </a:r>
            <a:r>
              <a:rPr lang="en-US" altLang="ja-JP"/>
              <a:t>MOF ( Microsoft Operations Framework )</a:t>
            </a:r>
          </a:p>
          <a:p>
            <a:pPr lvl="1"/>
            <a:r>
              <a:rPr lang="en-US" altLang="ja-JP"/>
              <a:t>Team Foudation Server </a:t>
            </a:r>
            <a:r>
              <a:rPr lang="ja-JP" altLang="en-US"/>
              <a:t>のデフォルトは </a:t>
            </a:r>
            <a:r>
              <a:rPr lang="en-US" altLang="ja-JP"/>
              <a:t>MSF</a:t>
            </a:r>
          </a:p>
          <a:p>
            <a:r>
              <a:rPr lang="ja-JP" altLang="en-US"/>
              <a:t>なぜ </a:t>
            </a:r>
            <a:r>
              <a:rPr lang="en-US" altLang="ja-JP"/>
              <a:t>MS </a:t>
            </a:r>
            <a:r>
              <a:rPr lang="en-US" altLang="ja-JP">
                <a:latin typeface="Arial"/>
              </a:rPr>
              <a:t>“</a:t>
            </a:r>
            <a:r>
              <a:rPr lang="ja-JP" altLang="en-US"/>
              <a:t>プロセス</a:t>
            </a:r>
            <a:r>
              <a:rPr lang="ja-JP" altLang="en-US">
                <a:latin typeface="Arial"/>
              </a:rPr>
              <a:t>”</a:t>
            </a:r>
            <a:r>
              <a:rPr lang="ja-JP" altLang="en-US"/>
              <a:t> ではないのか</a:t>
            </a:r>
            <a:r>
              <a:rPr lang="en-US" altLang="ja-JP"/>
              <a:t>?</a:t>
            </a:r>
          </a:p>
          <a:p>
            <a:pPr lvl="1"/>
            <a:r>
              <a:rPr lang="ja-JP" altLang="en-US"/>
              <a:t>「柔軟でスケーラブルなフレームワーク」 を提供</a:t>
            </a:r>
          </a:p>
          <a:p>
            <a:pPr lvl="1"/>
            <a:r>
              <a:rPr lang="ja-JP" altLang="en-US"/>
              <a:t>逆に言えば、 詳細はチームごと </a:t>
            </a:r>
            <a:r>
              <a:rPr lang="en-US" altLang="ja-JP"/>
              <a:t>/ </a:t>
            </a:r>
            <a:r>
              <a:rPr lang="ja-JP" altLang="en-US"/>
              <a:t>プロジェクトごとに決めなければいけない。</a:t>
            </a:r>
          </a:p>
          <a:p>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ja-JP" sz="2800"/>
              <a:t>MSF </a:t>
            </a:r>
            <a:r>
              <a:rPr lang="ja-JP" altLang="en-US" sz="2800"/>
              <a:t>の簡単な歴史</a:t>
            </a:r>
          </a:p>
        </p:txBody>
      </p:sp>
      <p:sp>
        <p:nvSpPr>
          <p:cNvPr id="88067" name="Rectangle 3"/>
          <p:cNvSpPr>
            <a:spLocks noGrp="1" noChangeArrowheads="1"/>
          </p:cNvSpPr>
          <p:nvPr>
            <p:ph type="body" idx="1"/>
          </p:nvPr>
        </p:nvSpPr>
        <p:spPr/>
        <p:txBody>
          <a:bodyPr/>
          <a:lstStyle/>
          <a:p>
            <a:pPr>
              <a:lnSpc>
                <a:spcPct val="90000"/>
              </a:lnSpc>
            </a:pPr>
            <a:r>
              <a:rPr lang="en-US" altLang="ja-JP"/>
              <a:t>1994 Ver.1</a:t>
            </a:r>
          </a:p>
          <a:p>
            <a:pPr lvl="1">
              <a:lnSpc>
                <a:spcPct val="90000"/>
              </a:lnSpc>
            </a:pPr>
            <a:r>
              <a:rPr lang="en-US" altLang="ja-JP"/>
              <a:t>Microsoft </a:t>
            </a:r>
            <a:r>
              <a:rPr lang="ja-JP" altLang="en-US"/>
              <a:t>社内のベストプラクティスの集合体</a:t>
            </a:r>
          </a:p>
          <a:p>
            <a:pPr>
              <a:lnSpc>
                <a:spcPct val="90000"/>
              </a:lnSpc>
            </a:pPr>
            <a:r>
              <a:rPr lang="en-US" altLang="ja-JP"/>
              <a:t>2004 Ver.3.1</a:t>
            </a:r>
          </a:p>
          <a:p>
            <a:pPr lvl="1">
              <a:lnSpc>
                <a:spcPct val="90000"/>
              </a:lnSpc>
            </a:pPr>
            <a:r>
              <a:rPr lang="ja-JP" altLang="en-US"/>
              <a:t>ホワイトペーパー等、 </a:t>
            </a:r>
            <a:r>
              <a:rPr lang="en-US" altLang="ja-JP"/>
              <a:t>MSF </a:t>
            </a:r>
            <a:r>
              <a:rPr lang="ja-JP" altLang="en-US"/>
              <a:t>を公開 </a:t>
            </a:r>
            <a:r>
              <a:rPr lang="en-US" altLang="ja-JP"/>
              <a:t>(</a:t>
            </a:r>
            <a:r>
              <a:rPr lang="ja-JP" altLang="en-US"/>
              <a:t>日本語文書も</a:t>
            </a:r>
            <a:r>
              <a:rPr lang="en-US" altLang="ja-JP"/>
              <a:t>)</a:t>
            </a:r>
          </a:p>
          <a:p>
            <a:pPr>
              <a:lnSpc>
                <a:spcPct val="90000"/>
              </a:lnSpc>
            </a:pPr>
            <a:r>
              <a:rPr lang="en-US" altLang="ja-JP"/>
              <a:t>2006 </a:t>
            </a:r>
            <a:r>
              <a:rPr lang="ja-JP" altLang="en-US"/>
              <a:t>夏 </a:t>
            </a:r>
            <a:r>
              <a:rPr lang="en-US" altLang="ja-JP"/>
              <a:t>Ver. 4.0</a:t>
            </a:r>
          </a:p>
          <a:p>
            <a:pPr lvl="1">
              <a:lnSpc>
                <a:spcPct val="90000"/>
              </a:lnSpc>
            </a:pPr>
            <a:r>
              <a:rPr lang="en-US" altLang="ja-JP"/>
              <a:t>VS2005 Team Foundation Server</a:t>
            </a:r>
          </a:p>
          <a:p>
            <a:pPr>
              <a:lnSpc>
                <a:spcPct val="90000"/>
              </a:lnSpc>
            </a:pPr>
            <a:r>
              <a:rPr lang="en-US" altLang="ja-JP"/>
              <a:t>2006 </a:t>
            </a:r>
            <a:r>
              <a:rPr lang="ja-JP" altLang="en-US"/>
              <a:t>秋 </a:t>
            </a:r>
            <a:r>
              <a:rPr lang="en-US" altLang="ja-JP"/>
              <a:t>Ver. 4.1</a:t>
            </a:r>
          </a:p>
          <a:p>
            <a:pPr lvl="1">
              <a:lnSpc>
                <a:spcPct val="90000"/>
              </a:lnSpc>
            </a:pPr>
            <a:r>
              <a:rPr lang="en-US" altLang="ja-JP"/>
              <a:t>VSTS Database Professionals </a:t>
            </a:r>
            <a:r>
              <a:rPr lang="ja-JP" altLang="en-US"/>
              <a:t>追加に伴う改定</a:t>
            </a:r>
          </a:p>
          <a:p>
            <a:pPr>
              <a:lnSpc>
                <a:spcPct val="90000"/>
              </a:lnSpc>
            </a:pPr>
            <a:r>
              <a:rPr lang="en-US" altLang="ja-JP"/>
              <a:t>2007 </a:t>
            </a:r>
            <a:r>
              <a:rPr lang="ja-JP" altLang="en-US"/>
              <a:t>末 </a:t>
            </a:r>
            <a:r>
              <a:rPr lang="en-US" altLang="ja-JP"/>
              <a:t>Ver. 4.2</a:t>
            </a:r>
          </a:p>
          <a:p>
            <a:pPr lvl="1">
              <a:lnSpc>
                <a:spcPct val="90000"/>
              </a:lnSpc>
            </a:pPr>
            <a:r>
              <a:rPr lang="en-US" altLang="ja-JP"/>
              <a:t>VS2008 Team Foundation Server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ja-JP" sz="2800"/>
              <a:t>2</a:t>
            </a:r>
            <a:r>
              <a:rPr lang="ja-JP" altLang="en-US" sz="2800"/>
              <a:t>つの </a:t>
            </a:r>
            <a:r>
              <a:rPr lang="en-US" altLang="ja-JP" sz="2800"/>
              <a:t>MSF ver.4</a:t>
            </a:r>
          </a:p>
        </p:txBody>
      </p:sp>
      <p:sp>
        <p:nvSpPr>
          <p:cNvPr id="90115" name="Rectangle 3"/>
          <p:cNvSpPr>
            <a:spLocks noGrp="1" noChangeArrowheads="1"/>
          </p:cNvSpPr>
          <p:nvPr>
            <p:ph type="body" idx="1"/>
          </p:nvPr>
        </p:nvSpPr>
        <p:spPr/>
        <p:txBody>
          <a:bodyPr/>
          <a:lstStyle/>
          <a:p>
            <a:r>
              <a:rPr lang="en-US" altLang="ja-JP"/>
              <a:t>MSF for </a:t>
            </a:r>
            <a:r>
              <a:rPr lang="en-US" altLang="ja-JP">
                <a:solidFill>
                  <a:srgbClr val="CC3300"/>
                </a:solidFill>
              </a:rPr>
              <a:t>Agile</a:t>
            </a:r>
            <a:r>
              <a:rPr lang="en-US" altLang="ja-JP"/>
              <a:t> Software Development</a:t>
            </a:r>
          </a:p>
          <a:p>
            <a:pPr lvl="1"/>
            <a:r>
              <a:rPr lang="en-US" altLang="ja-JP"/>
              <a:t>MSF CMMI </a:t>
            </a:r>
            <a:r>
              <a:rPr lang="ja-JP" altLang="en-US"/>
              <a:t>の、 </a:t>
            </a:r>
            <a:r>
              <a:rPr lang="en-US" altLang="ja-JP"/>
              <a:t>( </a:t>
            </a:r>
            <a:r>
              <a:rPr lang="ja-JP" altLang="en-US"/>
              <a:t>ほぼ </a:t>
            </a:r>
            <a:r>
              <a:rPr lang="en-US" altLang="ja-JP"/>
              <a:t>) </a:t>
            </a:r>
            <a:r>
              <a:rPr lang="ja-JP" altLang="en-US"/>
              <a:t>サブセット。</a:t>
            </a:r>
          </a:p>
          <a:p>
            <a:pPr lvl="1"/>
            <a:r>
              <a:rPr lang="en-US" altLang="ja-JP"/>
              <a:t>TDD </a:t>
            </a:r>
            <a:r>
              <a:rPr lang="ja-JP" altLang="en-US"/>
              <a:t>が強く出ていたりするので、 単純なサブセットというわけではなさそう。</a:t>
            </a:r>
          </a:p>
          <a:p>
            <a:pPr lvl="1"/>
            <a:r>
              <a:rPr lang="ja-JP" altLang="en-US"/>
              <a:t>チーム規模は </a:t>
            </a:r>
            <a:r>
              <a:rPr lang="en-US" altLang="ja-JP"/>
              <a:t>3</a:t>
            </a:r>
            <a:r>
              <a:rPr lang="ja-JP" altLang="en-US"/>
              <a:t>人から、 </a:t>
            </a:r>
            <a:r>
              <a:rPr lang="en-US" altLang="ja-JP"/>
              <a:t>10</a:t>
            </a:r>
            <a:r>
              <a:rPr lang="ja-JP" altLang="en-US"/>
              <a:t>人程度まで。</a:t>
            </a:r>
          </a:p>
          <a:p>
            <a:r>
              <a:rPr lang="en-US" altLang="ja-JP"/>
              <a:t>MSF for </a:t>
            </a:r>
            <a:r>
              <a:rPr lang="en-US" altLang="ja-JP">
                <a:solidFill>
                  <a:srgbClr val="CC3300"/>
                </a:solidFill>
              </a:rPr>
              <a:t>CMMI</a:t>
            </a:r>
            <a:r>
              <a:rPr lang="en-US" altLang="ja-JP"/>
              <a:t> Process Improvement</a:t>
            </a:r>
          </a:p>
          <a:p>
            <a:pPr lvl="1"/>
            <a:r>
              <a:rPr lang="en-US" altLang="ja-JP"/>
              <a:t>SEI CMMI</a:t>
            </a:r>
            <a:r>
              <a:rPr lang="ja-JP" altLang="en-US"/>
              <a:t> </a:t>
            </a:r>
            <a:r>
              <a:rPr lang="en-US" altLang="ja-JP"/>
              <a:t>(Capability Maturity Model Integration) Lv.3 </a:t>
            </a:r>
            <a:r>
              <a:rPr lang="ja-JP" altLang="en-US"/>
              <a:t>の要件を満たす。</a:t>
            </a:r>
          </a:p>
          <a:p>
            <a:r>
              <a:rPr lang="en-US" altLang="ja-JP"/>
              <a:t>※ ver. 3 </a:t>
            </a:r>
            <a:r>
              <a:rPr lang="ja-JP" altLang="en-US"/>
              <a:t>とは、 かなり変わっている </a:t>
            </a:r>
            <a:r>
              <a:rPr lang="en-US" altLang="ja-JP"/>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ja-JP" sz="2800" u="sng"/>
              <a:t>Agenda</a:t>
            </a:r>
            <a:endParaRPr lang="ja-JP" altLang="en-US" sz="2800" u="sng"/>
          </a:p>
        </p:txBody>
      </p:sp>
      <p:sp>
        <p:nvSpPr>
          <p:cNvPr id="81923"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b="1">
                <a:solidFill>
                  <a:srgbClr val="CC3300"/>
                </a:solidFill>
              </a:rPr>
              <a:t>MSF Agile </a:t>
            </a:r>
            <a:r>
              <a:rPr lang="ja-JP" altLang="en-US" b="1">
                <a:solidFill>
                  <a:srgbClr val="CC3300"/>
                </a:solidFill>
              </a:rPr>
              <a:t>って何だろう</a:t>
            </a:r>
            <a:r>
              <a:rPr lang="en-US" altLang="ja-JP" b="1">
                <a:solidFill>
                  <a:srgbClr val="CC3300"/>
                </a:solidFill>
              </a:rPr>
              <a:t>?</a:t>
            </a:r>
          </a:p>
          <a:p>
            <a:pPr lvl="2"/>
            <a:r>
              <a:rPr lang="en-US" altLang="ja-JP" b="1"/>
              <a:t>Agile </a:t>
            </a:r>
            <a:r>
              <a:rPr lang="ja-JP" altLang="en-US" b="1"/>
              <a:t>なプロセス、 </a:t>
            </a:r>
            <a:r>
              <a:rPr lang="en-US" altLang="ja-JP" b="1"/>
              <a:t>CMMI </a:t>
            </a:r>
            <a:r>
              <a:rPr lang="ja-JP" altLang="en-US" b="1"/>
              <a:t>と </a:t>
            </a:r>
            <a:r>
              <a:rPr lang="en-US" altLang="ja-JP" b="1"/>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
        <p:nvSpPr>
          <p:cNvPr id="5" name="角丸四角形 4"/>
          <p:cNvSpPr/>
          <p:nvPr/>
        </p:nvSpPr>
        <p:spPr>
          <a:xfrm>
            <a:off x="453804" y="2089508"/>
            <a:ext cx="8067508" cy="1025857"/>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T10">
  <a:themeElements>
    <a:clrScheme name="スライドマスタ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スライドマスタT10">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スライドマスタT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スライドマスタT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スライドマスタT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スライドマスタT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スライドマスタT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スライドマスタT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スライドマスタT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スライドマスタT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スライドマスタT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スライドマスタT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スライドマスタT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スライドマスタT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スライドマスタN01</Template>
  <TotalTime>4615</TotalTime>
  <Words>2587</Words>
  <Application>Microsoft Office PowerPoint</Application>
  <PresentationFormat>画面に合わせる (4:3)</PresentationFormat>
  <Paragraphs>501</Paragraphs>
  <Slides>30</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Arial</vt:lpstr>
      <vt:lpstr>ＭＳ Ｐゴシック</vt:lpstr>
      <vt:lpstr>HGPｺﾞｼｯｸE</vt:lpstr>
      <vt:lpstr>HGPｺﾞｼｯｸM</vt:lpstr>
      <vt:lpstr>Calibri</vt:lpstr>
      <vt:lpstr>Tahoma</vt:lpstr>
      <vt:lpstr>スライドマスタT10</vt:lpstr>
      <vt:lpstr>MSF Agile ver.4</vt:lpstr>
      <vt:lpstr>問題</vt:lpstr>
      <vt:lpstr>MSF Agile 的な回答</vt:lpstr>
      <vt:lpstr>自己紹介</vt:lpstr>
      <vt:lpstr>Agenda</vt:lpstr>
      <vt:lpstr>Microsoft Solutions Framework</vt:lpstr>
      <vt:lpstr>MSF の簡単な歴史</vt:lpstr>
      <vt:lpstr>2つの MSF ver.4</vt:lpstr>
      <vt:lpstr>Agenda</vt:lpstr>
      <vt:lpstr>アジャイルソフトウェア開発宣言</vt:lpstr>
      <vt:lpstr>重量級とアジャイル</vt:lpstr>
      <vt:lpstr>MSF の プロセス ガイダンス</vt:lpstr>
      <vt:lpstr>MSF Agile とは</vt:lpstr>
      <vt:lpstr>MSF Agile の特徴</vt:lpstr>
      <vt:lpstr>Agenda</vt:lpstr>
      <vt:lpstr>Team Model</vt:lpstr>
      <vt:lpstr>7つの提言者グループ (Advocacy Groups)</vt:lpstr>
      <vt:lpstr>提言者グループの兼任 (1)</vt:lpstr>
      <vt:lpstr>提言者グループの兼任 (2)</vt:lpstr>
      <vt:lpstr>ロール (役割分担)</vt:lpstr>
      <vt:lpstr>Agenda</vt:lpstr>
      <vt:lpstr>ワークストリーム と アクティビティ (1)</vt:lpstr>
      <vt:lpstr>ワークストリーム と アクティビティ (2)</vt:lpstr>
      <vt:lpstr>ワークストリーム と アクティビティ (3)</vt:lpstr>
      <vt:lpstr>ワークストリーム と アクティビティ (4)</vt:lpstr>
      <vt:lpstr>ワークストリーム と アクティビティ (5)</vt:lpstr>
      <vt:lpstr>イテレーション</vt:lpstr>
      <vt:lpstr>TDD の品質向上効果 (1) : バグ削減</vt:lpstr>
      <vt:lpstr>TDD の品質向上効果 (2) : 設計</vt:lpstr>
      <vt:lpstr>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名古屋勉強会 #1</dc:title>
  <dc:subject>MSF Agile 4</dc:subject>
  <dc:creator>biac</dc:creator>
  <cp:lastModifiedBy>中 博俊</cp:lastModifiedBy>
  <cp:revision>244</cp:revision>
  <dcterms:created xsi:type="dcterms:W3CDTF">2007-11-05T08:54:10Z</dcterms:created>
  <dcterms:modified xsi:type="dcterms:W3CDTF">2008-04-15T12:08:16Z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