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sldIdLst>
    <p:sldId id="265" r:id="rId2"/>
    <p:sldId id="266" r:id="rId3"/>
    <p:sldId id="267" r:id="rId4"/>
    <p:sldId id="268" r:id="rId5"/>
    <p:sldId id="273" r:id="rId6"/>
    <p:sldId id="269" r:id="rId7"/>
    <p:sldId id="270" r:id="rId8"/>
    <p:sldId id="274" r:id="rId9"/>
    <p:sldId id="272" r:id="rId10"/>
    <p:sldId id="281" r:id="rId11"/>
    <p:sldId id="282" r:id="rId12"/>
    <p:sldId id="275" r:id="rId13"/>
    <p:sldId id="278" r:id="rId14"/>
    <p:sldId id="283" r:id="rId15"/>
    <p:sldId id="289" r:id="rId16"/>
    <p:sldId id="276" r:id="rId17"/>
    <p:sldId id="279" r:id="rId18"/>
    <p:sldId id="285" r:id="rId19"/>
    <p:sldId id="290" r:id="rId20"/>
    <p:sldId id="277" r:id="rId21"/>
    <p:sldId id="280" r:id="rId22"/>
    <p:sldId id="287" r:id="rId23"/>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100" d="100"/>
          <a:sy n="100" d="100"/>
        </p:scale>
        <p:origin x="-1944" y="-7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2008/4/7</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685800" y="2130425"/>
            <a:ext cx="7772400" cy="1470025"/>
          </a:xfrm>
        </p:spPr>
        <p:txBody>
          <a:bodyPr/>
          <a:lstStyle>
            <a:lvl1pPr>
              <a:defRPr sz="4800" b="1"/>
            </a:lvl1pPr>
          </a:lstStyle>
          <a:p>
            <a:r>
              <a:rPr lang="en-US" altLang="ja-JP" dirty="0" smtClean="0"/>
              <a:t>Managed DirectX on C#</a:t>
            </a:r>
            <a:br>
              <a:rPr lang="en-US" altLang="ja-JP" dirty="0" smtClean="0"/>
            </a:br>
            <a:r>
              <a:rPr lang="ja-JP" altLang="en-US" dirty="0" smtClean="0"/>
              <a:t>～はじめての</a:t>
            </a:r>
            <a:r>
              <a:rPr lang="en-US" altLang="ja-JP" dirty="0" smtClean="0"/>
              <a:t>3D</a:t>
            </a:r>
            <a:r>
              <a:rPr lang="ja-JP" altLang="en-US" dirty="0" smtClean="0"/>
              <a:t>～</a:t>
            </a:r>
            <a:endParaRPr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endParaRPr lang="en-US" altLang="ja-JP" dirty="0" smtClean="0"/>
          </a:p>
          <a:p>
            <a:r>
              <a:rPr lang="en-US" altLang="ja-JP" dirty="0" err="1" smtClean="0"/>
              <a:t>Lv</a:t>
            </a:r>
            <a:r>
              <a:rPr lang="ja-JP" altLang="en-US" dirty="0" smtClean="0"/>
              <a:t>１くまー　</a:t>
            </a:r>
            <a:r>
              <a:rPr lang="en-US" altLang="ja-JP" dirty="0" smtClean="0"/>
              <a:t>by</a:t>
            </a:r>
            <a:r>
              <a:rPr lang="ja-JP" altLang="en-US" dirty="0" smtClean="0"/>
              <a:t>　</a:t>
            </a:r>
            <a:r>
              <a:rPr lang="en-US" altLang="ja-JP" dirty="0" err="1" smtClean="0"/>
              <a:t>keichan</a:t>
            </a:r>
            <a:endParaRPr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大阪勉強会 </a:t>
            </a:r>
            <a:r>
              <a:rPr kumimoji="0" lang="en-US" altLang="ja-JP" sz="2300" smtClean="0">
                <a:solidFill>
                  <a:schemeClr val="tx2"/>
                </a:solidFill>
                <a:ea typeface="ＭＳ Ｐゴシック" pitchFamily="50" charset="-128"/>
              </a:rPr>
              <a:t>#15</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eaLnBrk="1" hangingPunct="1">
              <a:buNone/>
            </a:pPr>
            <a:r>
              <a:rPr lang="en-US" altLang="ja-JP" sz="5400" b="1" dirty="0" smtClean="0"/>
              <a:t>Managed DirectX on C#</a:t>
            </a:r>
          </a:p>
          <a:p>
            <a:pPr algn="ctr" eaLnBrk="1" hangingPunct="1">
              <a:buNone/>
            </a:pPr>
            <a:r>
              <a:rPr lang="ja-JP" altLang="en-US" sz="5400" b="1" dirty="0" smtClean="0"/>
              <a:t>～はじめての</a:t>
            </a:r>
            <a:r>
              <a:rPr lang="en-US" altLang="ja-JP" sz="5400" b="1" dirty="0" smtClean="0"/>
              <a:t>3D</a:t>
            </a:r>
            <a:r>
              <a:rPr lang="ja-JP" altLang="en-US" sz="5400" b="1" dirty="0" smtClean="0"/>
              <a:t>～</a:t>
            </a:r>
            <a:endParaRPr lang="en-US" altLang="ja-JP" sz="5400" b="1" dirty="0" smtClean="0"/>
          </a:p>
          <a:p>
            <a:pPr algn="ctr" eaLnBrk="1" hangingPunct="1">
              <a:buNone/>
            </a:pPr>
            <a:endParaRPr lang="en-US" altLang="ja-JP" dirty="0" smtClean="0"/>
          </a:p>
          <a:p>
            <a:pPr algn="ctr" eaLnBrk="1" hangingPunct="1">
              <a:buNone/>
            </a:pPr>
            <a:r>
              <a:rPr lang="ja-JP" altLang="en-US" dirty="0" smtClean="0"/>
              <a:t>レベル：１くまー</a:t>
            </a:r>
            <a:endParaRPr lang="en-US" altLang="ja-JP" dirty="0" smtClean="0"/>
          </a:p>
          <a:p>
            <a:pPr algn="ctr" eaLnBrk="1" hangingPunct="1">
              <a:buNone/>
            </a:pPr>
            <a:r>
              <a:rPr lang="en-US" altLang="ja-JP" dirty="0" smtClean="0"/>
              <a:t>By </a:t>
            </a:r>
            <a:r>
              <a:rPr lang="en-US" altLang="ja-JP" dirty="0" err="1" smtClean="0"/>
              <a:t>keichan</a:t>
            </a:r>
            <a:endParaRPr lang="ja-JP" altLang="ja-JP"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kumimoji="1" lang="en-US" altLang="ja-JP" dirty="0" smtClean="0"/>
              <a:t>Direct3D</a:t>
            </a:r>
            <a:r>
              <a:rPr kumimoji="1" lang="ja-JP" altLang="en-US" dirty="0" smtClean="0"/>
              <a:t>を利用するには</a:t>
            </a:r>
            <a:r>
              <a:rPr kumimoji="1" lang="en-US" altLang="ja-JP" dirty="0" smtClean="0"/>
              <a:t>Microsoft.DirectX.Direct3D.Device</a:t>
            </a:r>
            <a:r>
              <a:rPr kumimoji="1" lang="ja-JP" altLang="en-US" dirty="0" smtClean="0"/>
              <a:t>を用意する必要がある</a:t>
            </a:r>
            <a:endParaRPr kumimoji="1" lang="en-US" altLang="ja-JP" dirty="0" smtClean="0"/>
          </a:p>
          <a:p>
            <a:pPr lvl="1"/>
            <a:r>
              <a:rPr lang="ja-JP" altLang="en-US" dirty="0" smtClean="0"/>
              <a:t>レンダリング開始は</a:t>
            </a:r>
            <a:r>
              <a:rPr lang="en-US" altLang="ja-JP" dirty="0" err="1" smtClean="0"/>
              <a:t>Device.BeginScene</a:t>
            </a:r>
            <a:r>
              <a:rPr lang="en-US" altLang="ja-JP" dirty="0" smtClean="0"/>
              <a:t>()</a:t>
            </a:r>
          </a:p>
          <a:p>
            <a:pPr lvl="1"/>
            <a:r>
              <a:rPr lang="ja-JP" altLang="en-US" dirty="0" smtClean="0"/>
              <a:t>レンダリング終了は</a:t>
            </a:r>
            <a:r>
              <a:rPr lang="en-US" altLang="ja-JP" dirty="0" err="1" smtClean="0"/>
              <a:t>Device.EndScene</a:t>
            </a:r>
            <a:r>
              <a:rPr lang="en-US" altLang="ja-JP" dirty="0" smtClean="0"/>
              <a:t>()</a:t>
            </a:r>
          </a:p>
          <a:p>
            <a:pPr lvl="1"/>
            <a:r>
              <a:rPr lang="ja-JP" altLang="en-US" dirty="0" smtClean="0"/>
              <a:t>描きたいものは</a:t>
            </a:r>
            <a:r>
              <a:rPr lang="en-US" altLang="ja-JP" dirty="0" err="1" smtClean="0"/>
              <a:t>BeginScene</a:t>
            </a:r>
            <a:r>
              <a:rPr lang="en-US" altLang="ja-JP" dirty="0" smtClean="0"/>
              <a:t>()</a:t>
            </a:r>
            <a:r>
              <a:rPr lang="ja-JP" altLang="en-US" dirty="0" smtClean="0"/>
              <a:t>と</a:t>
            </a:r>
            <a:r>
              <a:rPr lang="en-US" altLang="ja-JP" dirty="0" err="1" smtClean="0"/>
              <a:t>EndScene</a:t>
            </a:r>
            <a:r>
              <a:rPr lang="en-US" altLang="ja-JP" dirty="0" smtClean="0"/>
              <a:t>()</a:t>
            </a:r>
            <a:r>
              <a:rPr lang="ja-JP" altLang="en-US" dirty="0" smtClean="0"/>
              <a:t>の間に記述する必要がある</a:t>
            </a:r>
            <a:endParaRPr kumimoji="1" lang="en-US" altLang="ja-JP" dirty="0" smtClean="0"/>
          </a:p>
          <a:p>
            <a:pPr lvl="1"/>
            <a:r>
              <a:rPr kumimoji="1" lang="en-US" altLang="ja-JP" dirty="0" err="1" smtClean="0"/>
              <a:t>Device.Present</a:t>
            </a:r>
            <a:r>
              <a:rPr kumimoji="1" lang="en-US" altLang="ja-JP" dirty="0" smtClean="0"/>
              <a:t>()</a:t>
            </a:r>
            <a:r>
              <a:rPr kumimoji="1" lang="ja-JP" altLang="en-US" dirty="0" smtClean="0"/>
              <a:t>で描画先指定</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lang="ja-JP" altLang="en-US" dirty="0" smtClean="0"/>
              <a:t>頂点情報は</a:t>
            </a:r>
            <a:r>
              <a:rPr lang="en-US" altLang="ja-JP" dirty="0" smtClean="0"/>
              <a:t>Microsoft.DirectX.Direct3D.VertexBuffer</a:t>
            </a:r>
            <a:r>
              <a:rPr lang="ja-JP" altLang="en-US" dirty="0" smtClean="0"/>
              <a:t>クラスに格納して使用する</a:t>
            </a:r>
            <a:endParaRPr kumimoji="1" lang="en-US" altLang="ja-JP" dirty="0" smtClean="0"/>
          </a:p>
          <a:p>
            <a:pPr lvl="1"/>
            <a:r>
              <a:rPr kumimoji="1" lang="ja-JP" altLang="en-US" dirty="0" smtClean="0"/>
              <a:t>頂点はいろいろな情報を持たせることができるので都度必要なデータ型を用いる</a:t>
            </a:r>
            <a:endParaRPr kumimoji="1" lang="en-US" altLang="ja-JP" dirty="0" smtClean="0"/>
          </a:p>
          <a:p>
            <a:pPr lvl="2"/>
            <a:r>
              <a:rPr lang="ja-JP" altLang="en-US" dirty="0" smtClean="0"/>
              <a:t>今回は</a:t>
            </a:r>
            <a:r>
              <a:rPr lang="en-US" altLang="ja-JP" dirty="0" err="1" smtClean="0"/>
              <a:t>CustomVertex.TransformedColored</a:t>
            </a:r>
            <a:r>
              <a:rPr lang="ja-JP" altLang="en-US" dirty="0" smtClean="0"/>
              <a:t>を使用</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r>
              <a:rPr kumimoji="1"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solidFill>
                  <a:schemeClr val="bg1">
                    <a:lumMod val="65000"/>
                  </a:schemeClr>
                </a:solidFill>
              </a:rPr>
              <a:t>三角形を描画</a:t>
            </a:r>
            <a:endParaRPr kumimoji="1" lang="en-US" altLang="ja-JP" dirty="0" smtClean="0">
              <a:solidFill>
                <a:schemeClr val="bg1">
                  <a:lumMod val="65000"/>
                </a:schemeClr>
              </a:solidFill>
            </a:endParaRPr>
          </a:p>
          <a:p>
            <a:r>
              <a:rPr lang="ja-JP" altLang="en-US" dirty="0" smtClean="0"/>
              <a:t>回転している三角形を描画</a:t>
            </a:r>
            <a:endParaRPr lang="en-US" altLang="ja-JP" dirty="0" smtClean="0"/>
          </a:p>
          <a:p>
            <a:r>
              <a:rPr kumimoji="1" lang="ja-JP" altLang="en-US" dirty="0" smtClean="0">
                <a:solidFill>
                  <a:schemeClr val="bg1">
                    <a:lumMod val="65000"/>
                  </a:schemeClr>
                </a:solidFill>
              </a:rPr>
              <a:t>筒を描画</a:t>
            </a:r>
            <a:endParaRPr kumimoji="1" lang="en-US" altLang="ja-JP" dirty="0" smtClean="0">
              <a:solidFill>
                <a:schemeClr val="bg1">
                  <a:lumMod val="65000"/>
                </a:schemeClr>
              </a:solidFill>
            </a:endParaRPr>
          </a:p>
          <a:p>
            <a:r>
              <a:rPr lang="ja-JP" altLang="en-US" dirty="0" smtClean="0">
                <a:solidFill>
                  <a:schemeClr val="bg1">
                    <a:lumMod val="65000"/>
                  </a:schemeClr>
                </a:solidFill>
              </a:rPr>
              <a:t>筒にテクスチャを張って描画</a:t>
            </a:r>
            <a:endParaRPr kumimoji="1" lang="ja-JP" altLang="en-US" dirty="0">
              <a:solidFill>
                <a:schemeClr val="bg1">
                  <a:lumMod val="6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lgn="ctr">
              <a:buNone/>
            </a:pPr>
            <a:endParaRPr kumimoji="1" lang="en-US" altLang="ja-JP" sz="6600" dirty="0" smtClean="0"/>
          </a:p>
          <a:p>
            <a:pPr algn="ctr">
              <a:buNone/>
            </a:pPr>
            <a:r>
              <a:rPr kumimoji="1" lang="en-US" altLang="ja-JP" sz="6600" dirty="0" smtClean="0"/>
              <a:t>DEMO</a:t>
            </a:r>
            <a:r>
              <a:rPr kumimoji="1" lang="ja-JP" altLang="en-US" sz="6600" dirty="0" smtClean="0"/>
              <a:t>２</a:t>
            </a:r>
            <a:endParaRPr kumimoji="1" lang="ja-JP" altLang="en-US" sz="6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kumimoji="1" lang="ja-JP" altLang="en-US" dirty="0" smtClean="0"/>
              <a:t>ワールドマトリクス、プロジェクションマトリクス、ビューマトリクスというものが存在する</a:t>
            </a:r>
            <a:endParaRPr kumimoji="1" lang="en-US" altLang="ja-JP" dirty="0" smtClean="0"/>
          </a:p>
          <a:p>
            <a:pPr lvl="2"/>
            <a:r>
              <a:rPr lang="ja-JP" altLang="en-US" dirty="0" smtClean="0"/>
              <a:t>ワールドマトリクス</a:t>
            </a:r>
            <a:endParaRPr lang="en-US" altLang="ja-JP" dirty="0" smtClean="0"/>
          </a:p>
          <a:p>
            <a:pPr lvl="3"/>
            <a:r>
              <a:rPr kumimoji="1" lang="ja-JP" altLang="en-US" dirty="0" smtClean="0"/>
              <a:t>オブジェクトのワールド座標系における状態</a:t>
            </a:r>
            <a:endParaRPr kumimoji="1" lang="en-US" altLang="ja-JP" dirty="0" smtClean="0"/>
          </a:p>
          <a:p>
            <a:pPr lvl="2"/>
            <a:r>
              <a:rPr lang="ja-JP" altLang="en-US" dirty="0" smtClean="0"/>
              <a:t>プロジェクションマトリクス</a:t>
            </a:r>
            <a:endParaRPr lang="en-US" altLang="ja-JP" dirty="0" smtClean="0"/>
          </a:p>
          <a:p>
            <a:pPr lvl="3"/>
            <a:r>
              <a:rPr lang="ja-JP" altLang="en-US" dirty="0" smtClean="0"/>
              <a:t>透視投影行列</a:t>
            </a:r>
            <a:endParaRPr lang="en-US" altLang="ja-JP" dirty="0" smtClean="0"/>
          </a:p>
          <a:p>
            <a:pPr lvl="3"/>
            <a:r>
              <a:rPr lang="en-US" altLang="ja-JP" dirty="0" smtClean="0"/>
              <a:t>3</a:t>
            </a:r>
            <a:r>
              <a:rPr lang="ja-JP" altLang="en-US" dirty="0" smtClean="0"/>
              <a:t>次元空間を</a:t>
            </a:r>
            <a:r>
              <a:rPr lang="en-US" altLang="ja-JP" dirty="0" smtClean="0"/>
              <a:t>2</a:t>
            </a:r>
            <a:r>
              <a:rPr lang="ja-JP" altLang="en-US" dirty="0" smtClean="0"/>
              <a:t>次元スクリーンに変換する為に必要</a:t>
            </a:r>
            <a:endParaRPr lang="en-US" altLang="ja-JP" dirty="0" smtClean="0"/>
          </a:p>
          <a:p>
            <a:pPr lvl="2"/>
            <a:r>
              <a:rPr kumimoji="1" lang="ja-JP" altLang="en-US" dirty="0" smtClean="0"/>
              <a:t>ビューマトリクス</a:t>
            </a:r>
            <a:endParaRPr kumimoji="1" lang="en-US" altLang="ja-JP" dirty="0" smtClean="0"/>
          </a:p>
          <a:p>
            <a:pPr lvl="3"/>
            <a:r>
              <a:rPr kumimoji="1" lang="ja-JP" altLang="en-US" dirty="0" smtClean="0"/>
              <a:t>カメラのワールド座標系における状態</a:t>
            </a:r>
            <a:endParaRPr kumimoji="1" lang="en-US" altLang="ja-JP" dirty="0" smtClean="0"/>
          </a:p>
          <a:p>
            <a:pPr lvl="3"/>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kumimoji="1" lang="ja-JP" altLang="en-US" dirty="0" smtClean="0"/>
              <a:t>バックバッファのクリア時に</a:t>
            </a:r>
            <a:r>
              <a:rPr kumimoji="1" lang="en-US" altLang="ja-JP" dirty="0" err="1" smtClean="0"/>
              <a:t>Zbuffer</a:t>
            </a:r>
            <a:r>
              <a:rPr kumimoji="1" lang="ja-JP" altLang="en-US" dirty="0" smtClean="0"/>
              <a:t>の指定をお忘れなく</a:t>
            </a:r>
            <a:endParaRPr kumimoji="1" lang="en-US" altLang="ja-JP" dirty="0" smtClean="0"/>
          </a:p>
          <a:p>
            <a:pPr lvl="2"/>
            <a:r>
              <a:rPr lang="en-US" altLang="ja-JP" dirty="0" err="1" smtClean="0"/>
              <a:t>Device.Clear</a:t>
            </a:r>
            <a:r>
              <a:rPr lang="en-US" altLang="ja-JP" dirty="0" smtClean="0"/>
              <a:t>(</a:t>
            </a:r>
            <a:r>
              <a:rPr lang="en-US" altLang="ja-JP" dirty="0" err="1" smtClean="0"/>
              <a:t>ClearFlags.Target</a:t>
            </a:r>
            <a:r>
              <a:rPr lang="en-US" altLang="ja-JP" dirty="0" smtClean="0"/>
              <a:t> | </a:t>
            </a:r>
            <a:r>
              <a:rPr lang="en-US" altLang="ja-JP" dirty="0" err="1" smtClean="0">
                <a:solidFill>
                  <a:srgbClr val="FF0000"/>
                </a:solidFill>
              </a:rPr>
              <a:t>ClearFlags.ZBuffer</a:t>
            </a:r>
            <a:r>
              <a:rPr lang="en-US" altLang="ja-JP" dirty="0" smtClean="0"/>
              <a:t>, </a:t>
            </a:r>
            <a:r>
              <a:rPr lang="en-US" altLang="ja-JP" dirty="0" err="1" smtClean="0"/>
              <a:t>System.Drawing.Color.Blue</a:t>
            </a:r>
            <a:r>
              <a:rPr lang="en-US" altLang="ja-JP" dirty="0" smtClean="0"/>
              <a:t>, 1.0f, 0);</a:t>
            </a:r>
            <a:endParaRPr kumimoji="1"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r>
              <a:rPr kumimoji="1"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solidFill>
                  <a:schemeClr val="bg1">
                    <a:lumMod val="65000"/>
                  </a:schemeClr>
                </a:solidFill>
              </a:rPr>
              <a:t>三角形を描画</a:t>
            </a:r>
            <a:endParaRPr kumimoji="1" lang="en-US" altLang="ja-JP" dirty="0" smtClean="0">
              <a:solidFill>
                <a:schemeClr val="bg1">
                  <a:lumMod val="65000"/>
                </a:schemeClr>
              </a:solidFill>
            </a:endParaRPr>
          </a:p>
          <a:p>
            <a:r>
              <a:rPr lang="ja-JP" altLang="en-US" dirty="0" smtClean="0">
                <a:solidFill>
                  <a:schemeClr val="bg1">
                    <a:lumMod val="65000"/>
                  </a:schemeClr>
                </a:solidFill>
              </a:rPr>
              <a:t>回転している三角形を描画</a:t>
            </a:r>
            <a:endParaRPr lang="en-US" altLang="ja-JP" dirty="0" smtClean="0">
              <a:solidFill>
                <a:schemeClr val="bg1">
                  <a:lumMod val="65000"/>
                </a:schemeClr>
              </a:solidFill>
            </a:endParaRPr>
          </a:p>
          <a:p>
            <a:r>
              <a:rPr kumimoji="1" lang="ja-JP" altLang="en-US" dirty="0" smtClean="0"/>
              <a:t>筒を描画</a:t>
            </a:r>
            <a:endParaRPr kumimoji="1" lang="en-US" altLang="ja-JP" dirty="0" smtClean="0"/>
          </a:p>
          <a:p>
            <a:r>
              <a:rPr lang="ja-JP" altLang="en-US" dirty="0" smtClean="0">
                <a:solidFill>
                  <a:schemeClr val="bg1">
                    <a:lumMod val="65000"/>
                  </a:schemeClr>
                </a:solidFill>
              </a:rPr>
              <a:t>筒にテクスチャを張って描画</a:t>
            </a:r>
            <a:endParaRPr kumimoji="1" lang="ja-JP" altLang="en-US" dirty="0">
              <a:solidFill>
                <a:schemeClr val="bg1">
                  <a:lumMod val="65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lgn="ctr">
              <a:buNone/>
            </a:pPr>
            <a:endParaRPr kumimoji="1" lang="en-US" altLang="ja-JP" sz="6600" dirty="0" smtClean="0"/>
          </a:p>
          <a:p>
            <a:pPr algn="ctr">
              <a:buNone/>
            </a:pPr>
            <a:r>
              <a:rPr kumimoji="1" lang="en-US" altLang="ja-JP" sz="6600" dirty="0" smtClean="0"/>
              <a:t>DEMO</a:t>
            </a:r>
            <a:r>
              <a:rPr kumimoji="1" lang="ja-JP" altLang="en-US" sz="6600" dirty="0" smtClean="0"/>
              <a:t>３</a:t>
            </a:r>
            <a:endParaRPr kumimoji="1" lang="ja-JP" altLang="en-US" sz="6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lang="ja-JP" altLang="en-US" dirty="0" smtClean="0"/>
              <a:t>ライトには複数の種類が用意されている</a:t>
            </a:r>
            <a:endParaRPr lang="en-US" altLang="ja-JP" dirty="0" smtClean="0"/>
          </a:p>
          <a:p>
            <a:pPr lvl="2"/>
            <a:r>
              <a:rPr lang="ja-JP" altLang="en-US" dirty="0" smtClean="0"/>
              <a:t>平行光源ライト</a:t>
            </a:r>
            <a:endParaRPr lang="en-US" altLang="ja-JP" dirty="0" smtClean="0"/>
          </a:p>
          <a:p>
            <a:pPr lvl="3"/>
            <a:r>
              <a:rPr lang="ja-JP" altLang="en-US" dirty="0" smtClean="0"/>
              <a:t>一定の方向に無限遠に伸びる光</a:t>
            </a:r>
            <a:endParaRPr lang="en-US" altLang="ja-JP" dirty="0" smtClean="0"/>
          </a:p>
          <a:p>
            <a:pPr lvl="2"/>
            <a:r>
              <a:rPr lang="ja-JP" altLang="en-US" dirty="0" smtClean="0"/>
              <a:t>点光源ライト</a:t>
            </a:r>
            <a:endParaRPr lang="en-US" altLang="ja-JP" dirty="0" smtClean="0"/>
          </a:p>
          <a:p>
            <a:pPr lvl="3"/>
            <a:r>
              <a:rPr lang="ja-JP" altLang="en-US" dirty="0" smtClean="0"/>
              <a:t>設置点から放射状に広がる光</a:t>
            </a:r>
            <a:endParaRPr lang="en-US" altLang="ja-JP" dirty="0" smtClean="0"/>
          </a:p>
          <a:p>
            <a:pPr lvl="2"/>
            <a:r>
              <a:rPr lang="ja-JP" altLang="en-US" dirty="0" smtClean="0"/>
              <a:t>スポットライト</a:t>
            </a:r>
            <a:endParaRPr lang="en-US" altLang="ja-JP" dirty="0" smtClean="0"/>
          </a:p>
          <a:p>
            <a:pPr lvl="3"/>
            <a:r>
              <a:rPr kumimoji="1" lang="ja-JP" altLang="en-US" dirty="0" smtClean="0"/>
              <a:t>懐中電灯を照らしたような感じの光</a:t>
            </a:r>
            <a:endParaRPr kumimoji="1" lang="en-US" altLang="ja-JP"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kumimoji="1" lang="ja-JP" altLang="en-US" dirty="0" smtClean="0"/>
              <a:t>ポリゴンにライトを当てる際には法線が必要</a:t>
            </a:r>
            <a:endParaRPr lang="en-US" altLang="ja-JP" dirty="0" smtClean="0"/>
          </a:p>
          <a:p>
            <a:pPr lvl="2"/>
            <a:r>
              <a:rPr lang="ja-JP" altLang="en-US" dirty="0" smtClean="0"/>
              <a:t>法線の向きと光の向きとを計算して物体の明るさを表現しているため</a:t>
            </a:r>
            <a:endParaRPr lang="en-US" altLang="ja-JP" dirty="0" smtClean="0"/>
          </a:p>
          <a:p>
            <a:pPr lvl="1"/>
            <a:r>
              <a:rPr kumimoji="1" lang="ja-JP" altLang="en-US" dirty="0" smtClean="0"/>
              <a:t>マテリアル</a:t>
            </a:r>
            <a:endParaRPr kumimoji="1" lang="en-US" altLang="ja-JP" dirty="0" smtClean="0"/>
          </a:p>
          <a:p>
            <a:pPr lvl="2"/>
            <a:r>
              <a:rPr kumimoji="1" lang="ja-JP" altLang="en-US" dirty="0" smtClean="0"/>
              <a:t>ポリゴンの見た目を決定する素材</a:t>
            </a:r>
            <a:endParaRPr kumimoji="1" lang="en-US" altLang="ja-JP" dirty="0" smtClean="0"/>
          </a:p>
          <a:p>
            <a:pPr lvl="2"/>
            <a:r>
              <a:rPr lang="ja-JP" altLang="en-US" dirty="0" smtClean="0"/>
              <a:t>頂点単位ではなく、オブジェクト単位に色を設定できる</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アジェンダ</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はじめに</a:t>
            </a:r>
            <a:endParaRPr kumimoji="1" lang="en-US" altLang="ja-JP" dirty="0" smtClean="0"/>
          </a:p>
          <a:p>
            <a:r>
              <a:rPr lang="en-US" altLang="ja-JP" dirty="0" smtClean="0"/>
              <a:t>DirectX</a:t>
            </a:r>
            <a:r>
              <a:rPr lang="ja-JP" altLang="en-US" dirty="0" smtClean="0"/>
              <a:t>ってなに？</a:t>
            </a:r>
            <a:endParaRPr lang="en-US" altLang="ja-JP" dirty="0" smtClean="0"/>
          </a:p>
          <a:p>
            <a:r>
              <a:rPr lang="en-US" altLang="ja-JP" dirty="0" smtClean="0"/>
              <a:t>3D</a:t>
            </a:r>
            <a:r>
              <a:rPr lang="ja-JP" altLang="en-US" dirty="0" smtClean="0"/>
              <a:t>をコンピュータで表現するには？</a:t>
            </a:r>
            <a:endParaRPr lang="en-US" altLang="ja-JP" dirty="0" smtClean="0"/>
          </a:p>
          <a:p>
            <a:r>
              <a:rPr lang="ja-JP" altLang="en-US" dirty="0" smtClean="0"/>
              <a:t>ポリゴンって？</a:t>
            </a:r>
            <a:endParaRPr lang="en-US" altLang="ja-JP" dirty="0" smtClean="0"/>
          </a:p>
          <a:p>
            <a:r>
              <a:rPr lang="en-US" altLang="ja-JP" dirty="0" smtClean="0"/>
              <a:t>DEMO</a:t>
            </a:r>
            <a:r>
              <a:rPr lang="ja-JP" altLang="en-US" dirty="0" smtClean="0"/>
              <a:t>を交えていろいろやってみよう</a:t>
            </a:r>
            <a:endParaRPr lang="en-US" altLang="ja-JP" dirty="0" smtClean="0"/>
          </a:p>
          <a:p>
            <a:pPr>
              <a:buNone/>
            </a:pP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r>
              <a:rPr kumimoji="1"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solidFill>
                  <a:schemeClr val="bg1">
                    <a:lumMod val="65000"/>
                  </a:schemeClr>
                </a:solidFill>
              </a:rPr>
              <a:t>三角形を描画</a:t>
            </a:r>
            <a:endParaRPr kumimoji="1" lang="en-US" altLang="ja-JP" dirty="0" smtClean="0">
              <a:solidFill>
                <a:schemeClr val="bg1">
                  <a:lumMod val="65000"/>
                </a:schemeClr>
              </a:solidFill>
            </a:endParaRPr>
          </a:p>
          <a:p>
            <a:r>
              <a:rPr lang="ja-JP" altLang="en-US" dirty="0" smtClean="0">
                <a:solidFill>
                  <a:schemeClr val="bg1">
                    <a:lumMod val="65000"/>
                  </a:schemeClr>
                </a:solidFill>
              </a:rPr>
              <a:t>回転している三角形を描画</a:t>
            </a:r>
            <a:endParaRPr lang="en-US" altLang="ja-JP" dirty="0" smtClean="0">
              <a:solidFill>
                <a:schemeClr val="bg1">
                  <a:lumMod val="65000"/>
                </a:schemeClr>
              </a:solidFill>
            </a:endParaRPr>
          </a:p>
          <a:p>
            <a:r>
              <a:rPr kumimoji="1" lang="ja-JP" altLang="en-US" dirty="0" smtClean="0">
                <a:solidFill>
                  <a:schemeClr val="bg1">
                    <a:lumMod val="65000"/>
                  </a:schemeClr>
                </a:solidFill>
              </a:rPr>
              <a:t>筒を描画</a:t>
            </a:r>
            <a:endParaRPr kumimoji="1" lang="en-US" altLang="ja-JP" dirty="0" smtClean="0">
              <a:solidFill>
                <a:schemeClr val="bg1">
                  <a:lumMod val="65000"/>
                </a:schemeClr>
              </a:solidFill>
            </a:endParaRPr>
          </a:p>
          <a:p>
            <a:r>
              <a:rPr lang="ja-JP" altLang="en-US" dirty="0" smtClean="0"/>
              <a:t>筒にテクスチャを張って描画</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lgn="ctr">
              <a:buNone/>
            </a:pPr>
            <a:endParaRPr kumimoji="1" lang="en-US" altLang="ja-JP" sz="6600" dirty="0" smtClean="0"/>
          </a:p>
          <a:p>
            <a:pPr algn="ctr">
              <a:buNone/>
            </a:pPr>
            <a:r>
              <a:rPr kumimoji="1" lang="en-US" altLang="ja-JP" sz="6600" dirty="0" smtClean="0"/>
              <a:t>DEMO</a:t>
            </a:r>
            <a:r>
              <a:rPr kumimoji="1" lang="ja-JP" altLang="en-US" sz="6600" dirty="0" smtClean="0"/>
              <a:t>４</a:t>
            </a:r>
            <a:endParaRPr kumimoji="1" lang="ja-JP" altLang="en-US" sz="6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DEMO</a:t>
            </a:r>
            <a:r>
              <a:rPr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ポイント</a:t>
            </a:r>
            <a:endParaRPr kumimoji="1" lang="en-US" altLang="ja-JP" dirty="0" smtClean="0"/>
          </a:p>
          <a:p>
            <a:pPr lvl="1"/>
            <a:r>
              <a:rPr kumimoji="1" lang="ja-JP" altLang="en-US" dirty="0" smtClean="0"/>
              <a:t>それぞれの頂点にテクスチャ座標を指定する</a:t>
            </a:r>
            <a:endParaRPr kumimoji="1" lang="en-US" altLang="ja-JP" dirty="0" smtClean="0"/>
          </a:p>
          <a:p>
            <a:pPr lvl="1"/>
            <a:r>
              <a:rPr lang="en-US" altLang="ja-JP" dirty="0" err="1" smtClean="0"/>
              <a:t>Device.TexureState</a:t>
            </a:r>
            <a:r>
              <a:rPr lang="ja-JP" altLang="en-US" dirty="0" smtClean="0"/>
              <a:t>クラス内のパラメータによって描画処理が変化する</a:t>
            </a:r>
            <a:endParaRPr lang="en-US" altLang="ja-JP" dirty="0" smtClean="0"/>
          </a:p>
          <a:p>
            <a:pPr lvl="2"/>
            <a:r>
              <a:rPr kumimoji="1" lang="ja-JP" altLang="en-US" dirty="0" smtClean="0"/>
              <a:t>加算合成、乗算合成など</a:t>
            </a:r>
            <a:endParaRPr kumimoji="1" lang="en-US" altLang="ja-JP" dirty="0" smtClean="0"/>
          </a:p>
          <a:p>
            <a:pPr lvl="2"/>
            <a:r>
              <a:rPr lang="ja-JP" altLang="en-US" dirty="0" smtClean="0"/>
              <a:t>複数のテクスチャを重ね合わせることでイケてる表現ができるようになる</a:t>
            </a:r>
            <a:endParaRPr kumimoji="1" lang="en-US" altLang="ja-JP" dirty="0" smtClean="0"/>
          </a:p>
          <a:p>
            <a:pPr lvl="1"/>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はじめに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当セッションは</a:t>
            </a:r>
            <a:r>
              <a:rPr lang="en-US" altLang="ja-JP" dirty="0" smtClean="0"/>
              <a:t>DirectX</a:t>
            </a:r>
            <a:r>
              <a:rPr lang="ja-JP" altLang="en-US" dirty="0" smtClean="0"/>
              <a:t>の事を全くご存じない方を対象としています。</a:t>
            </a:r>
            <a:endParaRPr lang="en-US" altLang="ja-JP" dirty="0" smtClean="0"/>
          </a:p>
          <a:p>
            <a:r>
              <a:rPr lang="ja-JP" altLang="en-US" dirty="0" smtClean="0"/>
              <a:t>数学の知識（行列やベクトル）は可能な限り必要としない内容にしています。</a:t>
            </a:r>
            <a:endParaRPr lang="en-US" altLang="ja-JP" dirty="0" smtClean="0"/>
          </a:p>
          <a:p>
            <a:r>
              <a:rPr lang="en-US" altLang="ja-JP" dirty="0" smtClean="0"/>
              <a:t>DEMO</a:t>
            </a:r>
            <a:r>
              <a:rPr lang="ja-JP" altLang="en-US" dirty="0" smtClean="0"/>
              <a:t>で使用するサンプルは </a:t>
            </a:r>
            <a:r>
              <a:rPr lang="en-US" altLang="ja-JP" dirty="0" smtClean="0"/>
              <a:t>DirectX</a:t>
            </a:r>
            <a:r>
              <a:rPr lang="ja-JP" altLang="en-US" dirty="0" smtClean="0"/>
              <a:t> </a:t>
            </a:r>
            <a:r>
              <a:rPr lang="en-US" altLang="ja-JP" dirty="0" smtClean="0"/>
              <a:t>SDK\Managed\Direct3D\Tutorials\  </a:t>
            </a:r>
            <a:r>
              <a:rPr lang="ja-JP" altLang="en-US" dirty="0" err="1" smtClean="0"/>
              <a:t>に収</a:t>
            </a:r>
            <a:r>
              <a:rPr lang="ja-JP" altLang="en-US" dirty="0" smtClean="0"/>
              <a:t>録されているソースを参考にしています。</a:t>
            </a:r>
            <a:endParaRPr lang="en-US" altLang="ja-JP" dirty="0" smtClean="0"/>
          </a:p>
          <a:p>
            <a:r>
              <a:rPr lang="ja-JP" altLang="en-US" dirty="0" smtClean="0"/>
              <a:t>それではいってみましょう。</a:t>
            </a:r>
            <a:endParaRPr lang="en-US" altLang="ja-JP" dirty="0" smtClean="0"/>
          </a:p>
          <a:p>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DirectX</a:t>
            </a:r>
            <a:r>
              <a:rPr kumimoji="1" lang="ja-JP" altLang="en-US" dirty="0" smtClean="0"/>
              <a:t>ってなに？</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sz="2800" dirty="0" smtClean="0"/>
              <a:t>正式名称は「</a:t>
            </a:r>
            <a:r>
              <a:rPr kumimoji="1" lang="en-US" altLang="ja-JP" sz="2800" dirty="0" smtClean="0"/>
              <a:t>Microsoft DirectX</a:t>
            </a:r>
            <a:r>
              <a:rPr kumimoji="1" lang="ja-JP" altLang="en-US" sz="2800" dirty="0" smtClean="0"/>
              <a:t>」</a:t>
            </a:r>
            <a:endParaRPr kumimoji="1" lang="en-US" altLang="ja-JP" sz="2800" dirty="0" smtClean="0"/>
          </a:p>
          <a:p>
            <a:r>
              <a:rPr kumimoji="1" lang="ja-JP" altLang="en-US" sz="2800" dirty="0" smtClean="0"/>
              <a:t>ゲーム及びマルチメディア処理用の</a:t>
            </a:r>
            <a:r>
              <a:rPr kumimoji="1" lang="en-US" altLang="ja-JP" sz="2800" dirty="0" smtClean="0"/>
              <a:t>API</a:t>
            </a:r>
            <a:r>
              <a:rPr kumimoji="1" lang="ja-JP" altLang="en-US" sz="2800" dirty="0" smtClean="0"/>
              <a:t>の集合</a:t>
            </a:r>
            <a:endParaRPr kumimoji="1" lang="en-US" altLang="ja-JP" sz="2800" dirty="0" smtClean="0"/>
          </a:p>
          <a:p>
            <a:r>
              <a:rPr kumimoji="1" lang="ja-JP" altLang="en-US" sz="2800" dirty="0" smtClean="0"/>
              <a:t>機能別に以下のように分類されている</a:t>
            </a:r>
            <a:endParaRPr kumimoji="1" lang="en-US" altLang="ja-JP" sz="2800" dirty="0" smtClean="0"/>
          </a:p>
          <a:p>
            <a:pPr lvl="1"/>
            <a:r>
              <a:rPr kumimoji="1" lang="en-US" altLang="ja-JP" sz="2400" dirty="0" smtClean="0"/>
              <a:t>DirectX Graphics</a:t>
            </a:r>
          </a:p>
          <a:p>
            <a:pPr lvl="1"/>
            <a:r>
              <a:rPr lang="en-US" altLang="ja-JP" sz="2400" dirty="0" smtClean="0"/>
              <a:t>DirectX Audio</a:t>
            </a:r>
          </a:p>
          <a:p>
            <a:pPr lvl="1"/>
            <a:r>
              <a:rPr kumimoji="1" lang="en-US" altLang="ja-JP" sz="2400" dirty="0" smtClean="0"/>
              <a:t>DirectX Media</a:t>
            </a:r>
          </a:p>
          <a:p>
            <a:pPr lvl="1"/>
            <a:r>
              <a:rPr lang="en-US" altLang="ja-JP" sz="2400" dirty="0" smtClean="0"/>
              <a:t>DirectInput</a:t>
            </a:r>
          </a:p>
          <a:p>
            <a:pPr lvl="1"/>
            <a:r>
              <a:rPr kumimoji="1" lang="en-US" altLang="ja-JP" sz="2400" dirty="0" smtClean="0"/>
              <a:t>DirectPlay</a:t>
            </a:r>
            <a:endParaRPr lang="en-US" altLang="ja-JP" sz="2000" dirty="0" smtClean="0"/>
          </a:p>
          <a:p>
            <a:r>
              <a:rPr lang="ja-JP" altLang="en-US" sz="2800" dirty="0" smtClean="0"/>
              <a:t>当セッションは</a:t>
            </a:r>
            <a:r>
              <a:rPr lang="en-US" altLang="ja-JP" sz="2800" dirty="0" smtClean="0"/>
              <a:t>DirectX Graphics</a:t>
            </a:r>
            <a:r>
              <a:rPr lang="ja-JP" altLang="en-US" sz="2800" dirty="0" smtClean="0"/>
              <a:t>に含まれている</a:t>
            </a:r>
            <a:r>
              <a:rPr lang="en-US" altLang="ja-JP" sz="2800" dirty="0" smtClean="0"/>
              <a:t>Direct3D</a:t>
            </a:r>
            <a:r>
              <a:rPr lang="ja-JP" altLang="en-US" sz="2800" dirty="0" smtClean="0"/>
              <a:t>の</a:t>
            </a:r>
            <a:r>
              <a:rPr lang="en-US" altLang="ja-JP" sz="2800" dirty="0" smtClean="0"/>
              <a:t>API</a:t>
            </a:r>
            <a:r>
              <a:rPr lang="ja-JP" altLang="en-US" sz="2800" dirty="0" smtClean="0"/>
              <a:t>のみ使用します</a:t>
            </a:r>
            <a:endParaRPr lang="en-US" altLang="ja-JP" sz="2800" dirty="0" smtClean="0"/>
          </a:p>
          <a:p>
            <a:endParaRPr kumimoji="1" lang="en-US" altLang="ja-JP"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DirectX</a:t>
            </a:r>
            <a:r>
              <a:rPr lang="ja-JP" altLang="en-US" dirty="0" smtClean="0"/>
              <a:t>ってなに？</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dirty="0" smtClean="0"/>
              <a:t>Direct3D</a:t>
            </a:r>
          </a:p>
          <a:p>
            <a:pPr lvl="1"/>
            <a:r>
              <a:rPr kumimoji="1" lang="ja-JP" altLang="en-US" dirty="0" smtClean="0"/>
              <a:t>描画処理を</a:t>
            </a:r>
            <a:r>
              <a:rPr kumimoji="1" lang="en-US" altLang="ja-JP" dirty="0" smtClean="0"/>
              <a:t>GPU</a:t>
            </a:r>
            <a:r>
              <a:rPr kumimoji="1" lang="ja-JP" altLang="en-US" dirty="0" smtClean="0"/>
              <a:t>で行うため、高速に描画できる</a:t>
            </a:r>
            <a:endParaRPr kumimoji="1" lang="en-US" altLang="ja-JP" dirty="0" smtClean="0"/>
          </a:p>
          <a:p>
            <a:pPr lvl="1"/>
            <a:r>
              <a:rPr kumimoji="1" lang="en-US" altLang="ja-JP" dirty="0" smtClean="0"/>
              <a:t>GPU</a:t>
            </a:r>
            <a:r>
              <a:rPr kumimoji="1" lang="ja-JP" altLang="en-US" dirty="0" smtClean="0"/>
              <a:t>からメインメモリにアクセスできない</a:t>
            </a:r>
            <a:endParaRPr kumimoji="1" lang="en-US" altLang="ja-JP" dirty="0" smtClean="0"/>
          </a:p>
          <a:p>
            <a:pPr lvl="1"/>
            <a:r>
              <a:rPr lang="ja-JP" altLang="en-US" dirty="0" smtClean="0"/>
              <a:t>だから</a:t>
            </a:r>
            <a:r>
              <a:rPr lang="en-US" altLang="ja-JP" dirty="0" smtClean="0"/>
              <a:t>GPU</a:t>
            </a:r>
            <a:r>
              <a:rPr lang="ja-JP" altLang="en-US" dirty="0" smtClean="0"/>
              <a:t>メモリへ描画に必要な情報を転送しておく必要がある</a:t>
            </a:r>
            <a:endParaRPr lang="en-US" altLang="ja-JP" dirty="0" smtClean="0"/>
          </a:p>
          <a:p>
            <a:pPr lvl="1"/>
            <a:r>
              <a:rPr kumimoji="1" lang="en-US" altLang="ja-JP" dirty="0" smtClean="0"/>
              <a:t>CPU</a:t>
            </a:r>
            <a:r>
              <a:rPr kumimoji="1" lang="ja-JP" altLang="en-US" dirty="0" smtClean="0"/>
              <a:t>側では描画に必要な情報を加工するだけ</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3D</a:t>
            </a:r>
            <a:r>
              <a:rPr kumimoji="1" lang="ja-JP" altLang="en-US" dirty="0" smtClean="0"/>
              <a:t>をコンピュータで表現するには？</a:t>
            </a:r>
            <a:endParaRPr kumimoji="1" lang="ja-JP" altLang="en-US" dirty="0"/>
          </a:p>
        </p:txBody>
      </p:sp>
      <p:sp>
        <p:nvSpPr>
          <p:cNvPr id="3" name="テキスト プレースホルダ 2"/>
          <p:cNvSpPr>
            <a:spLocks noGrp="1"/>
          </p:cNvSpPr>
          <p:nvPr>
            <p:ph type="body" idx="1"/>
          </p:nvPr>
        </p:nvSpPr>
        <p:spPr>
          <a:xfrm>
            <a:off x="457200" y="1052513"/>
            <a:ext cx="8229600" cy="3019429"/>
          </a:xfrm>
        </p:spPr>
        <p:txBody>
          <a:bodyPr/>
          <a:lstStyle/>
          <a:p>
            <a:pPr>
              <a:buNone/>
            </a:pPr>
            <a:r>
              <a:rPr kumimoji="1" lang="en-US" altLang="ja-JP" dirty="0" smtClean="0"/>
              <a:t>			</a:t>
            </a:r>
            <a:r>
              <a:rPr lang="ja-JP" altLang="en-US" dirty="0" smtClean="0"/>
              <a:t>　　</a:t>
            </a:r>
            <a:r>
              <a:rPr kumimoji="1" lang="ja-JP" altLang="en-US" dirty="0" smtClean="0"/>
              <a:t>← 本日の目標はここまで表現</a:t>
            </a:r>
            <a:endParaRPr kumimoji="1" lang="en-US" altLang="ja-JP" dirty="0" smtClean="0"/>
          </a:p>
          <a:p>
            <a:pPr>
              <a:buNone/>
            </a:pPr>
            <a:r>
              <a:rPr lang="en-US" altLang="ja-JP" dirty="0" smtClean="0"/>
              <a:t>				</a:t>
            </a:r>
            <a:r>
              <a:rPr lang="ja-JP" altLang="en-US" dirty="0" smtClean="0"/>
              <a:t> できるようになることです</a:t>
            </a:r>
            <a:endParaRPr lang="en-US" altLang="ja-JP" dirty="0" smtClean="0"/>
          </a:p>
          <a:p>
            <a:pPr>
              <a:buNone/>
            </a:pPr>
            <a:endParaRPr kumimoji="1" lang="en-US" altLang="ja-JP" dirty="0" smtClean="0"/>
          </a:p>
          <a:p>
            <a:pPr>
              <a:buNone/>
            </a:pPr>
            <a:endParaRPr lang="en-US" altLang="ja-JP" dirty="0" smtClean="0"/>
          </a:p>
          <a:p>
            <a:pPr>
              <a:buNone/>
            </a:pPr>
            <a:r>
              <a:rPr kumimoji="1" lang="ja-JP" altLang="en-US" dirty="0" smtClean="0"/>
              <a:t>どうやって表現してんのよ？</a:t>
            </a:r>
            <a:endParaRPr kumimoji="1" lang="ja-JP" altLang="en-US" dirty="0"/>
          </a:p>
        </p:txBody>
      </p:sp>
      <p:pic>
        <p:nvPicPr>
          <p:cNvPr id="5" name="図 4" descr="無題.bmp"/>
          <p:cNvPicPr>
            <a:picLocks noChangeAspect="1"/>
          </p:cNvPicPr>
          <p:nvPr/>
        </p:nvPicPr>
        <p:blipFill>
          <a:blip r:embed="rId2"/>
          <a:stretch>
            <a:fillRect/>
          </a:stretch>
        </p:blipFill>
        <p:spPr>
          <a:xfrm>
            <a:off x="561963" y="1071546"/>
            <a:ext cx="2295525" cy="1838325"/>
          </a:xfrm>
          <a:prstGeom prst="rect">
            <a:avLst/>
          </a:prstGeom>
        </p:spPr>
      </p:pic>
      <p:sp>
        <p:nvSpPr>
          <p:cNvPr id="6" name="テキスト ボックス 5"/>
          <p:cNvSpPr txBox="1"/>
          <p:nvPr/>
        </p:nvSpPr>
        <p:spPr>
          <a:xfrm>
            <a:off x="571472" y="4214818"/>
            <a:ext cx="7715304" cy="830997"/>
          </a:xfrm>
          <a:prstGeom prst="rect">
            <a:avLst/>
          </a:prstGeom>
          <a:noFill/>
        </p:spPr>
        <p:txBody>
          <a:bodyPr wrap="square" rtlCol="0">
            <a:spAutoFit/>
          </a:bodyPr>
          <a:lstStyle/>
          <a:p>
            <a:pPr algn="ctr"/>
            <a:r>
              <a:rPr kumimoji="1" lang="ja-JP" altLang="en-US" sz="4800" dirty="0" smtClean="0"/>
              <a:t>キーワードは</a:t>
            </a:r>
            <a:r>
              <a:rPr kumimoji="1" lang="ja-JP" altLang="en-US" sz="4800" dirty="0" smtClean="0">
                <a:solidFill>
                  <a:srgbClr val="FF0000"/>
                </a:solidFill>
              </a:rPr>
              <a:t>ポリゴン</a:t>
            </a:r>
            <a:endParaRPr kumimoji="1" lang="ja-JP" altLang="en-US" sz="4800"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ポリゴンって？</a:t>
            </a:r>
            <a:endParaRPr kumimoji="1" lang="ja-JP" altLang="en-US" dirty="0"/>
          </a:p>
        </p:txBody>
      </p:sp>
      <p:sp>
        <p:nvSpPr>
          <p:cNvPr id="3" name="テキスト プレースホルダ 2"/>
          <p:cNvSpPr>
            <a:spLocks noGrp="1"/>
          </p:cNvSpPr>
          <p:nvPr>
            <p:ph type="body" idx="1"/>
          </p:nvPr>
        </p:nvSpPr>
        <p:spPr/>
        <p:txBody>
          <a:bodyPr/>
          <a:lstStyle/>
          <a:p>
            <a:endParaRPr lang="en-US" altLang="ja-JP" dirty="0" smtClean="0"/>
          </a:p>
          <a:p>
            <a:endParaRPr kumimoji="1" lang="en-US" altLang="ja-JP" dirty="0" smtClean="0"/>
          </a:p>
          <a:p>
            <a:endParaRPr lang="en-US" altLang="ja-JP" dirty="0" smtClean="0"/>
          </a:p>
          <a:p>
            <a:endParaRPr kumimoji="1" lang="en-US" altLang="ja-JP" dirty="0" smtClean="0"/>
          </a:p>
          <a:p>
            <a:r>
              <a:rPr lang="ja-JP" altLang="en-US" dirty="0" smtClean="0"/>
              <a:t>上図のような三角形</a:t>
            </a:r>
            <a:endParaRPr lang="en-US" altLang="ja-JP" dirty="0" smtClean="0"/>
          </a:p>
          <a:p>
            <a:pPr lvl="1"/>
            <a:r>
              <a:rPr lang="ja-JP" altLang="en-US" dirty="0" smtClean="0"/>
              <a:t>中身は３つの頂点情報を持っている</a:t>
            </a:r>
            <a:endParaRPr lang="en-US" altLang="ja-JP" dirty="0" smtClean="0"/>
          </a:p>
          <a:p>
            <a:pPr lvl="2"/>
            <a:r>
              <a:rPr lang="ja-JP" altLang="en-US" dirty="0" smtClean="0"/>
              <a:t>位置情報、色情報、テクスチャ座標情報、法線情報</a:t>
            </a:r>
            <a:r>
              <a:rPr lang="en-US" altLang="ja-JP" dirty="0" smtClean="0"/>
              <a:t>etc</a:t>
            </a:r>
          </a:p>
        </p:txBody>
      </p:sp>
      <p:pic>
        <p:nvPicPr>
          <p:cNvPr id="4" name="図 3" descr="無題.bmp"/>
          <p:cNvPicPr>
            <a:picLocks noChangeAspect="1"/>
          </p:cNvPicPr>
          <p:nvPr/>
        </p:nvPicPr>
        <p:blipFill>
          <a:blip r:embed="rId2"/>
          <a:stretch>
            <a:fillRect/>
          </a:stretch>
        </p:blipFill>
        <p:spPr>
          <a:xfrm>
            <a:off x="3405195" y="1214422"/>
            <a:ext cx="2238375" cy="21240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DEMO</a:t>
            </a:r>
            <a:r>
              <a:rPr kumimoji="1" lang="ja-JP" altLang="en-US" dirty="0" smtClean="0"/>
              <a:t>を交えていろいろやってみよう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三角形を描画</a:t>
            </a:r>
            <a:endParaRPr kumimoji="1" lang="en-US" altLang="ja-JP" dirty="0" smtClean="0"/>
          </a:p>
          <a:p>
            <a:r>
              <a:rPr lang="ja-JP" altLang="en-US" dirty="0" smtClean="0">
                <a:solidFill>
                  <a:schemeClr val="bg1">
                    <a:lumMod val="65000"/>
                  </a:schemeClr>
                </a:solidFill>
              </a:rPr>
              <a:t>回転している三角形を描画</a:t>
            </a:r>
            <a:endParaRPr lang="en-US" altLang="ja-JP" dirty="0" smtClean="0">
              <a:solidFill>
                <a:schemeClr val="bg1">
                  <a:lumMod val="65000"/>
                </a:schemeClr>
              </a:solidFill>
            </a:endParaRPr>
          </a:p>
          <a:p>
            <a:r>
              <a:rPr kumimoji="1" lang="ja-JP" altLang="en-US" dirty="0" smtClean="0">
                <a:solidFill>
                  <a:schemeClr val="bg1">
                    <a:lumMod val="65000"/>
                  </a:schemeClr>
                </a:solidFill>
              </a:rPr>
              <a:t>筒を描画</a:t>
            </a:r>
            <a:endParaRPr kumimoji="1" lang="en-US" altLang="ja-JP" dirty="0" smtClean="0">
              <a:solidFill>
                <a:schemeClr val="bg1">
                  <a:lumMod val="65000"/>
                </a:schemeClr>
              </a:solidFill>
            </a:endParaRPr>
          </a:p>
          <a:p>
            <a:r>
              <a:rPr lang="ja-JP" altLang="en-US" dirty="0" smtClean="0">
                <a:solidFill>
                  <a:schemeClr val="bg1">
                    <a:lumMod val="65000"/>
                  </a:schemeClr>
                </a:solidFill>
              </a:rPr>
              <a:t>筒にテクスチャを張って描画</a:t>
            </a:r>
            <a:endParaRPr kumimoji="1" lang="ja-JP" altLang="en-US" dirty="0">
              <a:solidFill>
                <a:schemeClr val="bg1">
                  <a:lumMod val="6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テキスト プレースホルダ 2"/>
          <p:cNvSpPr>
            <a:spLocks noGrp="1"/>
          </p:cNvSpPr>
          <p:nvPr>
            <p:ph type="body" idx="1"/>
          </p:nvPr>
        </p:nvSpPr>
        <p:spPr/>
        <p:txBody>
          <a:bodyPr/>
          <a:lstStyle/>
          <a:p>
            <a:pPr algn="ctr">
              <a:buNone/>
            </a:pPr>
            <a:endParaRPr kumimoji="1" lang="en-US" altLang="ja-JP" sz="6600" dirty="0" smtClean="0"/>
          </a:p>
          <a:p>
            <a:pPr algn="ctr">
              <a:buNone/>
            </a:pPr>
            <a:r>
              <a:rPr kumimoji="1" lang="en-US" altLang="ja-JP" sz="6600" dirty="0" smtClean="0"/>
              <a:t>DEMO</a:t>
            </a:r>
            <a:r>
              <a:rPr kumimoji="1" lang="ja-JP" altLang="en-US" sz="6600" dirty="0" smtClean="0"/>
              <a:t>１</a:t>
            </a:r>
            <a:endParaRPr kumimoji="1" lang="ja-JP" altLang="en-US" sz="6600" dirty="0"/>
          </a:p>
        </p:txBody>
      </p:sp>
    </p:spTree>
  </p:cSld>
  <p:clrMapOvr>
    <a:masterClrMapping/>
  </p:clrMapOvr>
</p:sld>
</file>

<file path=ppt/theme/theme1.xml><?xml version="1.0" encoding="utf-8"?>
<a:theme xmlns:a="http://schemas.openxmlformats.org/drawingml/2006/main" name="スライドマスタO1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スライドマスタO15</Template>
  <TotalTime>5390</TotalTime>
  <Words>675</Words>
  <Application>Microsoft Office PowerPoint</Application>
  <PresentationFormat>画面に合わせる (4:3)</PresentationFormat>
  <Paragraphs>123</Paragraphs>
  <Slides>22</Slides>
  <Notes>0</Notes>
  <HiddenSlides>0</HiddenSlides>
  <MMClips>0</MMClips>
  <ScaleCrop>false</ScaleCrop>
  <HeadingPairs>
    <vt:vector size="4" baseType="variant">
      <vt:variant>
        <vt:lpstr>テーマ</vt:lpstr>
      </vt:variant>
      <vt:variant>
        <vt:i4>1</vt:i4>
      </vt:variant>
      <vt:variant>
        <vt:lpstr>スライド タイトル</vt:lpstr>
      </vt:variant>
      <vt:variant>
        <vt:i4>22</vt:i4>
      </vt:variant>
    </vt:vector>
  </HeadingPairs>
  <TitlesOfParts>
    <vt:vector size="23" baseType="lpstr">
      <vt:lpstr>スライドマスタO15</vt:lpstr>
      <vt:lpstr>スライド 1</vt:lpstr>
      <vt:lpstr>アジェンダ</vt:lpstr>
      <vt:lpstr>はじめに</vt:lpstr>
      <vt:lpstr>DirectXってなに？</vt:lpstr>
      <vt:lpstr>DirectXってなに？</vt:lpstr>
      <vt:lpstr>3Dをコンピュータで表現するには？</vt:lpstr>
      <vt:lpstr>ポリゴンって？</vt:lpstr>
      <vt:lpstr>DEMOを交えていろいろやってみよう</vt:lpstr>
      <vt:lpstr>スライド 9</vt:lpstr>
      <vt:lpstr>DEMOを交えていろいろやってみよう</vt:lpstr>
      <vt:lpstr>DEMOを交えていろいろやってみよう</vt:lpstr>
      <vt:lpstr>DEMOを交えていろいろやってみよう</vt:lpstr>
      <vt:lpstr>スライド 13</vt:lpstr>
      <vt:lpstr>DEMOを交えていろいろやってみよう</vt:lpstr>
      <vt:lpstr>DEMOを交えていろいろやってみよう</vt:lpstr>
      <vt:lpstr>DEMOを交えていろいろやってみよう</vt:lpstr>
      <vt:lpstr>スライド 17</vt:lpstr>
      <vt:lpstr>DEMOを交えていろいろやってみよう</vt:lpstr>
      <vt:lpstr>DEMOを交えていろいろやってみよう</vt:lpstr>
      <vt:lpstr>DEMOを交えていろいろやってみよう</vt:lpstr>
      <vt:lpstr>スライド 21</vt:lpstr>
      <vt:lpstr>DEMOを交えていろいろやってみよう</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佐田圭治</dc:creator>
  <cp:lastModifiedBy>中 博俊</cp:lastModifiedBy>
  <cp:revision>78</cp:revision>
  <dcterms:created xsi:type="dcterms:W3CDTF">2007-11-11T04:50:00Z</dcterms:created>
  <dcterms:modified xsi:type="dcterms:W3CDTF">2008-04-07T11:38:55Z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