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Lst>
  <p:sldIdLst>
    <p:sldId id="256" r:id="rId2"/>
    <p:sldId id="370" r:id="rId3"/>
    <p:sldId id="375" r:id="rId4"/>
    <p:sldId id="257" r:id="rId5"/>
    <p:sldId id="262" r:id="rId6"/>
    <p:sldId id="363" r:id="rId7"/>
    <p:sldId id="276" r:id="rId8"/>
    <p:sldId id="364" r:id="rId9"/>
    <p:sldId id="288" r:id="rId10"/>
    <p:sldId id="365" r:id="rId11"/>
    <p:sldId id="376" r:id="rId12"/>
    <p:sldId id="301" r:id="rId13"/>
    <p:sldId id="307" r:id="rId14"/>
    <p:sldId id="313" r:id="rId15"/>
    <p:sldId id="377" r:id="rId16"/>
    <p:sldId id="316" r:id="rId17"/>
    <p:sldId id="323" r:id="rId18"/>
    <p:sldId id="329" r:id="rId19"/>
    <p:sldId id="368" r:id="rId20"/>
    <p:sldId id="378" r:id="rId21"/>
    <p:sldId id="335" r:id="rId22"/>
    <p:sldId id="337" r:id="rId23"/>
    <p:sldId id="341" r:id="rId24"/>
    <p:sldId id="345" r:id="rId25"/>
    <p:sldId id="379" r:id="rId26"/>
    <p:sldId id="350" r:id="rId27"/>
    <p:sldId id="354" r:id="rId28"/>
    <p:sldId id="358" r:id="rId29"/>
    <p:sldId id="362" r:id="rId30"/>
    <p:sldId id="380" r:id="rId31"/>
    <p:sldId id="366" r:id="rId32"/>
    <p:sldId id="367" r:id="rId33"/>
    <p:sldId id="369" r:id="rId34"/>
    <p:sldId id="374" r:id="rId35"/>
    <p:sldId id="371" r:id="rId36"/>
    <p:sldId id="372" r:id="rId37"/>
    <p:sldId id="373" r:id="rId38"/>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76" autoAdjust="0"/>
    <p:restoredTop sz="86391" autoAdjust="0"/>
  </p:normalViewPr>
  <p:slideViewPr>
    <p:cSldViewPr>
      <p:cViewPr varScale="1">
        <p:scale>
          <a:sx n="119" d="100"/>
          <a:sy n="119" d="100"/>
        </p:scale>
        <p:origin x="-140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transition>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transition>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ransition>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transition>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transition>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transition>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大阪勉強会 </a:t>
            </a:r>
            <a:r>
              <a:rPr kumimoji="0" lang="en-US" altLang="ja-JP" sz="2300">
                <a:solidFill>
                  <a:schemeClr val="tx2"/>
                </a:solidFill>
              </a:rPr>
              <a:t>#15</a:t>
            </a:r>
            <a:endParaRPr kumimoji="0" lang="en-US" altLang="ja-JP" sz="2300" dirty="0">
              <a:solidFill>
                <a:schemeClr val="tx2"/>
              </a:solidFill>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Lst>
  <p:transition>
    <p:push dir="u"/>
  </p:transition>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microsoft.com/japan/communities/msp.mspx" TargetMode="External"/><Relationship Id="rId2" Type="http://schemas.openxmlformats.org/officeDocument/2006/relationships/hyperlink" Target="http://msdn2.microsoft.com/ja-jp/library/k1s94fta(VS.80).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US" altLang="ja-JP" sz="3200" smtClean="0"/>
              <a:t>MSDN Library </a:t>
            </a:r>
            <a:r>
              <a:rPr lang="ja-JP" altLang="en-US" sz="3200" smtClean="0"/>
              <a:t>活用方法</a:t>
            </a:r>
          </a:p>
        </p:txBody>
      </p:sp>
      <p:sp>
        <p:nvSpPr>
          <p:cNvPr id="2051" name="Rectangle 4"/>
          <p:cNvSpPr>
            <a:spLocks noGrp="1" noChangeArrowheads="1"/>
          </p:cNvSpPr>
          <p:nvPr>
            <p:ph type="subTitle" idx="1"/>
          </p:nvPr>
        </p:nvSpPr>
        <p:spPr/>
        <p:txBody>
          <a:bodyPr/>
          <a:lstStyle/>
          <a:p>
            <a:pPr algn="r" eaLnBrk="1" hangingPunct="1"/>
            <a:r>
              <a:rPr lang="ja-JP" altLang="en-US" sz="1800" smtClean="0"/>
              <a:t>はなおか　じった＠わんくま同盟</a:t>
            </a:r>
            <a:endParaRPr lang="en-US" altLang="ja-JP" sz="1800" smtClean="0"/>
          </a:p>
        </p:txBody>
      </p:sp>
    </p:spTree>
  </p:cSld>
  <p:clrMapOvr>
    <a:masterClrMapping/>
  </p:clrMapOvr>
  <p:transition>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smtClean="0"/>
              <a:t>調査順序（推奨）</a:t>
            </a:r>
          </a:p>
        </p:txBody>
      </p:sp>
      <p:sp>
        <p:nvSpPr>
          <p:cNvPr id="10243" name="Rectangle 3"/>
          <p:cNvSpPr>
            <a:spLocks noGrp="1" noChangeArrowheads="1"/>
          </p:cNvSpPr>
          <p:nvPr>
            <p:ph idx="1"/>
          </p:nvPr>
        </p:nvSpPr>
        <p:spPr/>
        <p:txBody>
          <a:bodyPr/>
          <a:lstStyle/>
          <a:p>
            <a:pPr eaLnBrk="1" hangingPunct="1"/>
            <a:r>
              <a:rPr lang="ja-JP" altLang="en-US" smtClean="0"/>
              <a:t>やってみる</a:t>
            </a:r>
          </a:p>
          <a:p>
            <a:pPr lvl="1" eaLnBrk="1" hangingPunct="1"/>
            <a:r>
              <a:rPr lang="ja-JP" altLang="en-US" smtClean="0"/>
              <a:t>体験が一番の教師</a:t>
            </a:r>
          </a:p>
          <a:p>
            <a:pPr eaLnBrk="1" hangingPunct="1"/>
            <a:endParaRPr lang="ja-JP" altLang="en-US" smtClean="0"/>
          </a:p>
          <a:p>
            <a:pPr eaLnBrk="1" hangingPunct="1"/>
            <a:r>
              <a:rPr lang="ja-JP" altLang="en-US" smtClean="0"/>
              <a:t>周りの人</a:t>
            </a:r>
          </a:p>
          <a:p>
            <a:pPr lvl="1" eaLnBrk="1" hangingPunct="1"/>
            <a:r>
              <a:rPr lang="ja-JP" altLang="en-US" smtClean="0"/>
              <a:t>尋ねるより、内容の整理を目的に</a:t>
            </a:r>
          </a:p>
          <a:p>
            <a:pPr eaLnBrk="1" hangingPunct="1"/>
            <a:endParaRPr lang="en-US" altLang="ja-JP" smtClean="0"/>
          </a:p>
          <a:p>
            <a:pPr eaLnBrk="1" hangingPunct="1"/>
            <a:r>
              <a:rPr lang="en-US" altLang="ja-JP" smtClean="0"/>
              <a:t>Web </a:t>
            </a:r>
            <a:r>
              <a:rPr lang="ja-JP" altLang="en-US" smtClean="0"/>
              <a:t>掲示板</a:t>
            </a:r>
          </a:p>
          <a:p>
            <a:pPr lvl="1" eaLnBrk="1" hangingPunct="1"/>
            <a:r>
              <a:rPr lang="ja-JP" altLang="en-US" smtClean="0"/>
              <a:t>最後の手段</a:t>
            </a:r>
          </a:p>
          <a:p>
            <a:pPr lvl="1" eaLnBrk="1" hangingPunct="1"/>
            <a:r>
              <a:rPr lang="ja-JP" altLang="en-US" smtClean="0"/>
              <a:t>これまでの調査状況をまとめる</a:t>
            </a:r>
          </a:p>
        </p:txBody>
      </p:sp>
    </p:spTree>
  </p:cSld>
  <p:clrMapOvr>
    <a:masterClrMapping/>
  </p:clrMapOvr>
  <p:transition>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endParaRPr lang="ja-JP" altLang="en-US" smtClean="0"/>
          </a:p>
        </p:txBody>
      </p:sp>
      <p:sp>
        <p:nvSpPr>
          <p:cNvPr id="47107" name="Rectangle 3"/>
          <p:cNvSpPr>
            <a:spLocks noGrp="1" noChangeArrowheads="1"/>
          </p:cNvSpPr>
          <p:nvPr>
            <p:ph type="body" idx="1"/>
          </p:nvPr>
        </p:nvSpPr>
        <p:spPr/>
        <p:txBody>
          <a:bodyPr/>
          <a:lstStyle/>
          <a:p>
            <a:r>
              <a:rPr lang="ja-JP" altLang="en-US" sz="3600" smtClean="0">
                <a:solidFill>
                  <a:srgbClr val="C0C0C0"/>
                </a:solidFill>
              </a:rPr>
              <a:t>調査手段（長所と短所）</a:t>
            </a:r>
          </a:p>
          <a:p>
            <a:r>
              <a:rPr lang="ja-JP" altLang="en-US" sz="3600" smtClean="0"/>
              <a:t>「</a:t>
            </a:r>
            <a:r>
              <a:rPr lang="en-US" altLang="ja-JP" sz="3600" smtClean="0"/>
              <a:t>MSDN </a:t>
            </a:r>
            <a:r>
              <a:rPr lang="ja-JP" altLang="en-US" sz="3600" smtClean="0"/>
              <a:t>ライブラリ」考察</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ライブラリ」読み方</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ライブラリ」検索の仕方</a:t>
            </a:r>
          </a:p>
          <a:p>
            <a:r>
              <a:rPr lang="ja-JP" altLang="en-US" sz="3600" smtClean="0">
                <a:solidFill>
                  <a:srgbClr val="C0C0C0"/>
                </a:solidFill>
              </a:rPr>
              <a:t>検索テクニック</a:t>
            </a:r>
          </a:p>
          <a:p>
            <a:r>
              <a:rPr lang="ja-JP" altLang="en-US" sz="3600" smtClean="0">
                <a:solidFill>
                  <a:srgbClr val="C0C0C0"/>
                </a:solidFill>
              </a:rPr>
              <a:t>オンライン活用</a:t>
            </a:r>
          </a:p>
          <a:p>
            <a:endParaRPr lang="ja-JP" altLang="en-US" smtClean="0"/>
          </a:p>
        </p:txBody>
      </p:sp>
    </p:spTree>
  </p:cSld>
  <p:clrMapOvr>
    <a:masterClrMapping/>
  </p:clrMapOvr>
  <p:transition>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ja-JP" altLang="en-US" smtClean="0"/>
              <a:t>なぜ「まず </a:t>
            </a:r>
            <a:r>
              <a:rPr lang="en-US" altLang="ja-JP" smtClean="0"/>
              <a:t>MSDN Library</a:t>
            </a:r>
            <a:r>
              <a:rPr lang="ja-JP" altLang="en-US" smtClean="0"/>
              <a:t>」なの？</a:t>
            </a:r>
          </a:p>
        </p:txBody>
      </p:sp>
      <p:sp>
        <p:nvSpPr>
          <p:cNvPr id="11267" name="Rectangle 3"/>
          <p:cNvSpPr>
            <a:spLocks noGrp="1" noChangeArrowheads="1"/>
          </p:cNvSpPr>
          <p:nvPr>
            <p:ph idx="1"/>
          </p:nvPr>
        </p:nvSpPr>
        <p:spPr/>
        <p:txBody>
          <a:bodyPr/>
          <a:lstStyle/>
          <a:p>
            <a:pPr eaLnBrk="1" hangingPunct="1"/>
            <a:r>
              <a:rPr lang="ja-JP" altLang="en-US" smtClean="0"/>
              <a:t>製品付属のドキュメント</a:t>
            </a:r>
          </a:p>
          <a:p>
            <a:pPr lvl="1" eaLnBrk="1" hangingPunct="1"/>
            <a:r>
              <a:rPr lang="ja-JP" altLang="en-US" smtClean="0"/>
              <a:t>製品の仕様書と言って良い</a:t>
            </a:r>
          </a:p>
          <a:p>
            <a:pPr lvl="1" eaLnBrk="1" hangingPunct="1"/>
            <a:r>
              <a:rPr lang="ja-JP" altLang="en-US" smtClean="0"/>
              <a:t>仕様書のミスは一種のバグ</a:t>
            </a:r>
          </a:p>
          <a:p>
            <a:pPr eaLnBrk="1" hangingPunct="1"/>
            <a:endParaRPr lang="en-US" altLang="ja-JP" smtClean="0"/>
          </a:p>
          <a:p>
            <a:pPr eaLnBrk="1" hangingPunct="1"/>
            <a:r>
              <a:rPr lang="en-US" altLang="ja-JP" smtClean="0"/>
              <a:t>Web </a:t>
            </a:r>
            <a:r>
              <a:rPr lang="ja-JP" altLang="en-US" smtClean="0"/>
              <a:t>コミュニティは便利？</a:t>
            </a:r>
          </a:p>
          <a:p>
            <a:pPr lvl="1" eaLnBrk="1" hangingPunct="1"/>
            <a:r>
              <a:rPr lang="ja-JP" altLang="en-US" smtClean="0"/>
              <a:t>コストを意識していますか？</a:t>
            </a:r>
          </a:p>
          <a:p>
            <a:pPr lvl="2" eaLnBrk="1" hangingPunct="1"/>
            <a:r>
              <a:rPr lang="ja-JP" altLang="en-US" smtClean="0"/>
              <a:t>コストと時給は等しくない</a:t>
            </a:r>
          </a:p>
          <a:p>
            <a:pPr lvl="1" eaLnBrk="1" hangingPunct="1"/>
            <a:r>
              <a:rPr lang="ja-JP" altLang="en-US" smtClean="0"/>
              <a:t>自分で調べるより楽？</a:t>
            </a:r>
          </a:p>
          <a:p>
            <a:pPr lvl="2" eaLnBrk="1" hangingPunct="1"/>
            <a:r>
              <a:rPr lang="ja-JP" altLang="en-US" smtClean="0"/>
              <a:t>赤の他人に、問題を的確に伝えられるか</a:t>
            </a:r>
          </a:p>
        </p:txBody>
      </p:sp>
    </p:spTree>
  </p:cSld>
  <p:clrMapOvr>
    <a:masterClrMapping/>
  </p:clrMapOvr>
  <p:transition>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ja-JP" smtClean="0"/>
              <a:t>MSDN Library </a:t>
            </a:r>
            <a:r>
              <a:rPr lang="ja-JP" altLang="en-US" smtClean="0"/>
              <a:t>って、なに？</a:t>
            </a:r>
          </a:p>
        </p:txBody>
      </p:sp>
      <p:sp>
        <p:nvSpPr>
          <p:cNvPr id="12291" name="Rectangle 3"/>
          <p:cNvSpPr>
            <a:spLocks noGrp="1" noChangeArrowheads="1"/>
          </p:cNvSpPr>
          <p:nvPr>
            <p:ph idx="1"/>
          </p:nvPr>
        </p:nvSpPr>
        <p:spPr/>
        <p:txBody>
          <a:bodyPr/>
          <a:lstStyle/>
          <a:p>
            <a:pPr eaLnBrk="1" hangingPunct="1"/>
            <a:r>
              <a:rPr lang="ja-JP" altLang="en-US" smtClean="0"/>
              <a:t>教科書（</a:t>
            </a:r>
            <a:r>
              <a:rPr lang="ja-JP" altLang="en-US" sz="2000" smtClean="0"/>
              <a:t>教科の教材として編集された図書。</a:t>
            </a:r>
            <a:r>
              <a:rPr lang="ja-JP" altLang="en-US" smtClean="0"/>
              <a:t>）ではない</a:t>
            </a:r>
          </a:p>
          <a:p>
            <a:pPr eaLnBrk="1" hangingPunct="1"/>
            <a:r>
              <a:rPr lang="en-US" altLang="ja-JP" smtClean="0"/>
              <a:t>MSDN … </a:t>
            </a:r>
            <a:r>
              <a:rPr lang="ja-JP" altLang="en-US" smtClean="0"/>
              <a:t>開発者が情報を共有するための組織</a:t>
            </a:r>
          </a:p>
          <a:p>
            <a:pPr eaLnBrk="1" hangingPunct="1"/>
            <a:r>
              <a:rPr lang="en-US" altLang="ja-JP" smtClean="0"/>
              <a:t>library … </a:t>
            </a:r>
            <a:r>
              <a:rPr lang="ja-JP" altLang="en-US" smtClean="0"/>
              <a:t>図書館／標準プログラムの収集</a:t>
            </a:r>
          </a:p>
          <a:p>
            <a:pPr eaLnBrk="1" hangingPunct="1"/>
            <a:r>
              <a:rPr lang="ja-JP" altLang="en-US" smtClean="0"/>
              <a:t>図書館？ </a:t>
            </a:r>
            <a:r>
              <a:rPr lang="en-US" altLang="ja-JP" smtClean="0"/>
              <a:t>… </a:t>
            </a:r>
            <a:r>
              <a:rPr lang="ja-JP" altLang="en-US" smtClean="0"/>
              <a:t>資料を蓄積するところ</a:t>
            </a:r>
          </a:p>
          <a:p>
            <a:pPr eaLnBrk="1" hangingPunct="1"/>
            <a:endParaRPr lang="ja-JP" altLang="en-US" smtClean="0"/>
          </a:p>
          <a:p>
            <a:pPr algn="ctr" eaLnBrk="1" hangingPunct="1">
              <a:buFontTx/>
              <a:buNone/>
            </a:pPr>
            <a:r>
              <a:rPr lang="ja-JP" altLang="en-US" sz="4000" smtClean="0"/>
              <a:t>すなわち、「教えてもう」のではなく、</a:t>
            </a:r>
            <a:br>
              <a:rPr lang="ja-JP" altLang="en-US" sz="4000" smtClean="0"/>
            </a:br>
            <a:r>
              <a:rPr lang="ja-JP" altLang="en-US" sz="4000" smtClean="0"/>
              <a:t>「学び取る」ために使うもの</a:t>
            </a:r>
          </a:p>
        </p:txBody>
      </p:sp>
      <p:sp>
        <p:nvSpPr>
          <p:cNvPr id="12292" name="Text Box 4"/>
          <p:cNvSpPr txBox="1">
            <a:spLocks noChangeArrowheads="1"/>
          </p:cNvSpPr>
          <p:nvPr/>
        </p:nvSpPr>
        <p:spPr bwMode="auto">
          <a:xfrm>
            <a:off x="5219700" y="5805488"/>
            <a:ext cx="3313113" cy="366712"/>
          </a:xfrm>
          <a:prstGeom prst="rect">
            <a:avLst/>
          </a:prstGeom>
          <a:noFill/>
          <a:ln w="9525">
            <a:noFill/>
            <a:miter lim="800000"/>
            <a:headEnd/>
            <a:tailEnd/>
          </a:ln>
        </p:spPr>
        <p:txBody>
          <a:bodyPr>
            <a:spAutoFit/>
          </a:bodyPr>
          <a:lstStyle/>
          <a:p>
            <a:pPr algn="r">
              <a:spcBef>
                <a:spcPct val="50000"/>
              </a:spcBef>
            </a:pPr>
            <a:r>
              <a:rPr lang="ja-JP" altLang="en-US"/>
              <a:t>括弧内出典：明鏡国語辞典</a:t>
            </a:r>
          </a:p>
        </p:txBody>
      </p:sp>
    </p:spTree>
  </p:cSld>
  <p:clrMapOvr>
    <a:masterClrMapping/>
  </p:clrMapOvr>
  <p:transition>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ja-JP" smtClean="0"/>
              <a:t>MSDN Library </a:t>
            </a:r>
            <a:r>
              <a:rPr lang="ja-JP" altLang="en-US" smtClean="0"/>
              <a:t>を活用するために</a:t>
            </a:r>
          </a:p>
        </p:txBody>
      </p:sp>
      <p:sp>
        <p:nvSpPr>
          <p:cNvPr id="13315" name="Rectangle 3"/>
          <p:cNvSpPr>
            <a:spLocks noGrp="1" noChangeArrowheads="1"/>
          </p:cNvSpPr>
          <p:nvPr>
            <p:ph idx="1"/>
          </p:nvPr>
        </p:nvSpPr>
        <p:spPr/>
        <p:txBody>
          <a:bodyPr/>
          <a:lstStyle/>
          <a:p>
            <a:pPr eaLnBrk="1" hangingPunct="1"/>
            <a:r>
              <a:rPr lang="ja-JP" altLang="en-US" smtClean="0"/>
              <a:t>教科書としてではなく、資料として</a:t>
            </a:r>
          </a:p>
          <a:p>
            <a:pPr eaLnBrk="1" hangingPunct="1"/>
            <a:r>
              <a:rPr lang="ja-JP" altLang="en-US" smtClean="0"/>
              <a:t>「教わる」のではなく、「学ぶ（</a:t>
            </a:r>
            <a:r>
              <a:rPr lang="ja-JP" altLang="en-US" sz="2000" smtClean="0"/>
              <a:t>見習って知識・知恵・技術などを身につける。</a:t>
            </a:r>
            <a:r>
              <a:rPr lang="ja-JP" altLang="en-US" smtClean="0"/>
              <a:t>）」</a:t>
            </a:r>
          </a:p>
        </p:txBody>
      </p:sp>
      <p:sp>
        <p:nvSpPr>
          <p:cNvPr id="13316" name="Text Box 4"/>
          <p:cNvSpPr txBox="1">
            <a:spLocks noChangeArrowheads="1"/>
          </p:cNvSpPr>
          <p:nvPr/>
        </p:nvSpPr>
        <p:spPr bwMode="auto">
          <a:xfrm>
            <a:off x="5219700" y="5805488"/>
            <a:ext cx="3313113" cy="366712"/>
          </a:xfrm>
          <a:prstGeom prst="rect">
            <a:avLst/>
          </a:prstGeom>
          <a:noFill/>
          <a:ln w="9525">
            <a:noFill/>
            <a:miter lim="800000"/>
            <a:headEnd/>
            <a:tailEnd/>
          </a:ln>
        </p:spPr>
        <p:txBody>
          <a:bodyPr>
            <a:spAutoFit/>
          </a:bodyPr>
          <a:lstStyle/>
          <a:p>
            <a:pPr algn="r">
              <a:spcBef>
                <a:spcPct val="50000"/>
              </a:spcBef>
            </a:pPr>
            <a:r>
              <a:rPr lang="ja-JP" altLang="en-US"/>
              <a:t>括弧内出典：明鏡国語辞典</a:t>
            </a:r>
          </a:p>
        </p:txBody>
      </p:sp>
    </p:spTree>
  </p:cSld>
  <p:clrMapOvr>
    <a:masterClrMapping/>
  </p:clrMapOvr>
  <p:transition>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endParaRPr lang="ja-JP" altLang="en-US" smtClean="0"/>
          </a:p>
        </p:txBody>
      </p:sp>
      <p:sp>
        <p:nvSpPr>
          <p:cNvPr id="48131" name="Rectangle 3"/>
          <p:cNvSpPr>
            <a:spLocks noGrp="1" noChangeArrowheads="1"/>
          </p:cNvSpPr>
          <p:nvPr>
            <p:ph type="body" idx="1"/>
          </p:nvPr>
        </p:nvSpPr>
        <p:spPr/>
        <p:txBody>
          <a:bodyPr/>
          <a:lstStyle/>
          <a:p>
            <a:r>
              <a:rPr lang="ja-JP" altLang="en-US" sz="3600" smtClean="0">
                <a:solidFill>
                  <a:srgbClr val="C0C0C0"/>
                </a:solidFill>
              </a:rPr>
              <a:t>調査手段（長所と短所）</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ライブラリ」考察</a:t>
            </a:r>
          </a:p>
          <a:p>
            <a:r>
              <a:rPr lang="ja-JP" altLang="en-US" sz="3600" smtClean="0"/>
              <a:t>「</a:t>
            </a:r>
            <a:r>
              <a:rPr lang="en-US" altLang="ja-JP" sz="3600" smtClean="0"/>
              <a:t>MSDN </a:t>
            </a:r>
            <a:r>
              <a:rPr lang="ja-JP" altLang="en-US" sz="3600" smtClean="0"/>
              <a:t>ライブラリ」読み方</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ライブラリ」検索の仕方</a:t>
            </a:r>
          </a:p>
          <a:p>
            <a:r>
              <a:rPr lang="ja-JP" altLang="en-US" sz="3600" smtClean="0">
                <a:solidFill>
                  <a:srgbClr val="C0C0C0"/>
                </a:solidFill>
              </a:rPr>
              <a:t>検索テクニック</a:t>
            </a:r>
          </a:p>
          <a:p>
            <a:r>
              <a:rPr lang="ja-JP" altLang="en-US" sz="3600" smtClean="0">
                <a:solidFill>
                  <a:srgbClr val="C0C0C0"/>
                </a:solidFill>
              </a:rPr>
              <a:t>オンライン活用</a:t>
            </a:r>
          </a:p>
          <a:p>
            <a:endParaRPr lang="ja-JP" altLang="en-US" smtClean="0"/>
          </a:p>
        </p:txBody>
      </p:sp>
    </p:spTree>
  </p:cSld>
  <p:clrMapOvr>
    <a:masterClrMapping/>
  </p:clrMapOvr>
  <p:transition>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ja-JP" smtClean="0"/>
              <a:t>MSDN Library </a:t>
            </a:r>
            <a:r>
              <a:rPr lang="ja-JP" altLang="en-US" smtClean="0"/>
              <a:t>の読み方（１）</a:t>
            </a:r>
          </a:p>
        </p:txBody>
      </p:sp>
      <p:sp>
        <p:nvSpPr>
          <p:cNvPr id="14339" name="Rectangle 3"/>
          <p:cNvSpPr>
            <a:spLocks noGrp="1" noChangeArrowheads="1"/>
          </p:cNvSpPr>
          <p:nvPr>
            <p:ph idx="1"/>
          </p:nvPr>
        </p:nvSpPr>
        <p:spPr/>
        <p:txBody>
          <a:bodyPr/>
          <a:lstStyle/>
          <a:p>
            <a:pPr eaLnBrk="1" hangingPunct="1"/>
            <a:r>
              <a:rPr lang="ja-JP" altLang="en-US" smtClean="0"/>
              <a:t>必要になる前に読む</a:t>
            </a:r>
            <a:endParaRPr lang="en-US" altLang="ja-JP" smtClean="0"/>
          </a:p>
          <a:p>
            <a:pPr eaLnBrk="1" hangingPunct="1"/>
            <a:r>
              <a:rPr lang="ja-JP" altLang="en-US" smtClean="0"/>
              <a:t>開発前、時間が余っているときに読む</a:t>
            </a:r>
          </a:p>
          <a:p>
            <a:pPr lvl="1" eaLnBrk="1" hangingPunct="1"/>
            <a:r>
              <a:rPr lang="ja-JP" altLang="en-US" smtClean="0"/>
              <a:t>とりあえず、目を通す</a:t>
            </a:r>
          </a:p>
          <a:p>
            <a:pPr lvl="2" eaLnBrk="1" hangingPunct="1"/>
            <a:r>
              <a:rPr lang="ja-JP" altLang="en-US" smtClean="0"/>
              <a:t>理解しようとしない</a:t>
            </a:r>
          </a:p>
          <a:p>
            <a:pPr lvl="2" eaLnBrk="1" hangingPunct="1"/>
            <a:r>
              <a:rPr lang="ja-JP" altLang="en-US" smtClean="0"/>
              <a:t>覚えようとしない</a:t>
            </a:r>
          </a:p>
          <a:p>
            <a:pPr lvl="2" eaLnBrk="1" hangingPunct="1"/>
            <a:r>
              <a:rPr lang="ja-JP" altLang="en-US" smtClean="0"/>
              <a:t>ただ、「書いてある」事実だけ知る</a:t>
            </a:r>
          </a:p>
          <a:p>
            <a:pPr lvl="1" eaLnBrk="1" hangingPunct="1"/>
            <a:r>
              <a:rPr lang="ja-JP" altLang="en-US" smtClean="0"/>
              <a:t>「書いてあった」記憶を頼りに、後で検索する</a:t>
            </a:r>
          </a:p>
        </p:txBody>
      </p:sp>
    </p:spTree>
  </p:cSld>
  <p:clrMapOvr>
    <a:masterClrMapping/>
  </p:clrMapOvr>
  <p:transition>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ja-JP" smtClean="0"/>
              <a:t>MSDN Library </a:t>
            </a:r>
            <a:r>
              <a:rPr lang="ja-JP" altLang="en-US" smtClean="0"/>
              <a:t>の読み方（２）</a:t>
            </a:r>
          </a:p>
        </p:txBody>
      </p:sp>
      <p:sp>
        <p:nvSpPr>
          <p:cNvPr id="15363" name="Rectangle 3"/>
          <p:cNvSpPr>
            <a:spLocks noGrp="1" noChangeArrowheads="1"/>
          </p:cNvSpPr>
          <p:nvPr>
            <p:ph idx="1"/>
          </p:nvPr>
        </p:nvSpPr>
        <p:spPr/>
        <p:txBody>
          <a:bodyPr/>
          <a:lstStyle/>
          <a:p>
            <a:pPr eaLnBrk="1" hangingPunct="1"/>
            <a:r>
              <a:rPr lang="ja-JP" altLang="en-US" smtClean="0"/>
              <a:t>関連するものを読む</a:t>
            </a:r>
          </a:p>
          <a:p>
            <a:pPr lvl="1" eaLnBrk="1" hangingPunct="1"/>
            <a:r>
              <a:rPr lang="ja-JP" altLang="en-US" smtClean="0"/>
              <a:t>同じ階層の他のトピック</a:t>
            </a:r>
          </a:p>
          <a:p>
            <a:pPr lvl="1" eaLnBrk="1" hangingPunct="1"/>
            <a:r>
              <a:rPr lang="ja-JP" altLang="en-US" smtClean="0"/>
              <a:t>上の階層も読む</a:t>
            </a:r>
            <a:endParaRPr lang="en-US" altLang="ja-JP" smtClean="0"/>
          </a:p>
          <a:p>
            <a:pPr lvl="1" eaLnBrk="1" hangingPunct="1"/>
            <a:r>
              <a:rPr lang="ja-JP" altLang="en-US" smtClean="0"/>
              <a:t>関連するクラス、メソッド</a:t>
            </a:r>
          </a:p>
          <a:p>
            <a:pPr lvl="1" eaLnBrk="1" hangingPunct="1"/>
            <a:r>
              <a:rPr lang="ja-JP" altLang="en-US" smtClean="0"/>
              <a:t>参照のループに注意</a:t>
            </a:r>
          </a:p>
          <a:p>
            <a:pPr lvl="2" eaLnBrk="1" hangingPunct="1"/>
            <a:r>
              <a:rPr lang="ja-JP" altLang="en-US" smtClean="0"/>
              <a:t>「目次と同期」を使う（オンラインだと使えない）</a:t>
            </a:r>
          </a:p>
          <a:p>
            <a:pPr lvl="2" eaLnBrk="1" hangingPunct="1"/>
            <a:r>
              <a:rPr lang="ja-JP" altLang="en-US" smtClean="0"/>
              <a:t>常に「どこにいるか」に注意</a:t>
            </a:r>
          </a:p>
          <a:p>
            <a:pPr lvl="2" eaLnBrk="1" hangingPunct="1"/>
            <a:r>
              <a:rPr lang="ja-JP" altLang="en-US" smtClean="0"/>
              <a:t>「新しいウインドウで表示」</a:t>
            </a:r>
          </a:p>
        </p:txBody>
      </p:sp>
    </p:spTree>
  </p:cSld>
  <p:clrMapOvr>
    <a:masterClrMapping/>
  </p:clrMapOvr>
  <p:transition>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ja-JP" smtClean="0"/>
              <a:t>MSDN Library </a:t>
            </a:r>
            <a:r>
              <a:rPr lang="ja-JP" altLang="en-US" smtClean="0"/>
              <a:t>の読み方（３）</a:t>
            </a:r>
          </a:p>
        </p:txBody>
      </p:sp>
      <p:sp>
        <p:nvSpPr>
          <p:cNvPr id="16387" name="Rectangle 3"/>
          <p:cNvSpPr>
            <a:spLocks noGrp="1" noChangeArrowheads="1"/>
          </p:cNvSpPr>
          <p:nvPr>
            <p:ph idx="1"/>
          </p:nvPr>
        </p:nvSpPr>
        <p:spPr/>
        <p:txBody>
          <a:bodyPr/>
          <a:lstStyle/>
          <a:p>
            <a:pPr eaLnBrk="1" hangingPunct="1"/>
            <a:r>
              <a:rPr lang="ja-JP" altLang="en-US" smtClean="0"/>
              <a:t>日本語だけにこだわらない</a:t>
            </a:r>
          </a:p>
          <a:p>
            <a:pPr lvl="1" eaLnBrk="1" hangingPunct="1"/>
            <a:r>
              <a:rPr lang="ja-JP" altLang="en-US" smtClean="0"/>
              <a:t>英語の方が情報は豊富</a:t>
            </a:r>
          </a:p>
          <a:p>
            <a:pPr lvl="1" eaLnBrk="1" hangingPunct="1"/>
            <a:r>
              <a:rPr lang="ja-JP" altLang="en-US" smtClean="0"/>
              <a:t>誤訳、珍訳も多い</a:t>
            </a:r>
          </a:p>
          <a:p>
            <a:pPr lvl="1" eaLnBrk="1" hangingPunct="1"/>
            <a:r>
              <a:rPr lang="ja-JP" altLang="en-US" smtClean="0"/>
              <a:t>メニューの階層を頼りに英語を探す</a:t>
            </a:r>
          </a:p>
          <a:p>
            <a:pPr lvl="1" eaLnBrk="1" hangingPunct="1"/>
            <a:r>
              <a:rPr lang="ja-JP" altLang="en-US" smtClean="0"/>
              <a:t>逆に、英語から日本語も探せる</a:t>
            </a:r>
          </a:p>
        </p:txBody>
      </p:sp>
    </p:spTree>
  </p:cSld>
  <p:clrMapOvr>
    <a:masterClrMapping/>
  </p:clrMapOvr>
  <p:transition>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pPr eaLnBrk="1" hangingPunct="1"/>
            <a:r>
              <a:rPr lang="en-US" altLang="ja-JP" smtClean="0"/>
              <a:t>MSDN</a:t>
            </a:r>
            <a:r>
              <a:rPr lang="ja-JP" altLang="en-US" smtClean="0"/>
              <a:t>ライブラリの読み方（</a:t>
            </a:r>
            <a:r>
              <a:rPr lang="en-US" altLang="ja-JP" smtClean="0"/>
              <a:t>MS</a:t>
            </a:r>
            <a:r>
              <a:rPr lang="ja-JP" altLang="en-US" smtClean="0"/>
              <a:t>佐藤精一さん推奨）</a:t>
            </a:r>
          </a:p>
        </p:txBody>
      </p:sp>
      <p:sp>
        <p:nvSpPr>
          <p:cNvPr id="17411" name="コンテンツ プレースホルダ 2"/>
          <p:cNvSpPr>
            <a:spLocks noGrp="1"/>
          </p:cNvSpPr>
          <p:nvPr>
            <p:ph idx="1"/>
          </p:nvPr>
        </p:nvSpPr>
        <p:spPr/>
        <p:txBody>
          <a:bodyPr/>
          <a:lstStyle/>
          <a:p>
            <a:pPr eaLnBrk="1" hangingPunct="1"/>
            <a:r>
              <a:rPr lang="ja-JP" altLang="en-US" smtClean="0"/>
              <a:t>読み物として、まず読んでください</a:t>
            </a:r>
            <a:endParaRPr lang="en-US" altLang="ja-JP" smtClean="0"/>
          </a:p>
          <a:p>
            <a:pPr lvl="1" eaLnBrk="1" hangingPunct="1"/>
            <a:r>
              <a:rPr lang="ja-JP" altLang="en-US" smtClean="0"/>
              <a:t>開発ツールと言語ドキュメント</a:t>
            </a:r>
            <a:br>
              <a:rPr lang="ja-JP" altLang="en-US" smtClean="0"/>
            </a:br>
            <a:r>
              <a:rPr lang="en-US" altLang="ja-JP" smtClean="0"/>
              <a:t>Visual Studio </a:t>
            </a:r>
            <a:r>
              <a:rPr lang="ja-JP" altLang="en-US" smtClean="0"/>
              <a:t>ドキュメント</a:t>
            </a:r>
            <a:br>
              <a:rPr lang="ja-JP" altLang="en-US" smtClean="0"/>
            </a:br>
            <a:r>
              <a:rPr lang="en-US" altLang="ja-JP" smtClean="0">
                <a:hlinkClick r:id="rId2"/>
              </a:rPr>
              <a:t>Visual Studio </a:t>
            </a:r>
            <a:r>
              <a:rPr lang="ja-JP" altLang="en-US" smtClean="0">
                <a:hlinkClick r:id="rId2"/>
              </a:rPr>
              <a:t>での </a:t>
            </a:r>
            <a:r>
              <a:rPr lang="en-US" altLang="ja-JP" smtClean="0">
                <a:hlinkClick r:id="rId2"/>
              </a:rPr>
              <a:t>.NET Framework </a:t>
            </a:r>
            <a:r>
              <a:rPr lang="ja-JP" altLang="en-US" smtClean="0">
                <a:hlinkClick r:id="rId2"/>
              </a:rPr>
              <a:t>プログラミング</a:t>
            </a:r>
            <a:endParaRPr lang="ja-JP" altLang="en-US" smtClean="0"/>
          </a:p>
          <a:p>
            <a:pPr eaLnBrk="1" hangingPunct="1">
              <a:buFontTx/>
              <a:buNone/>
            </a:pPr>
            <a:endParaRPr lang="ja-JP" altLang="en-US" sz="2000" smtClean="0"/>
          </a:p>
          <a:p>
            <a:pPr eaLnBrk="1" hangingPunct="1">
              <a:buFontTx/>
              <a:buNone/>
            </a:pPr>
            <a:endParaRPr lang="ja-JP" altLang="en-US" sz="2000" smtClean="0"/>
          </a:p>
          <a:p>
            <a:pPr eaLnBrk="1" hangingPunct="1">
              <a:buFontTx/>
              <a:buNone/>
            </a:pPr>
            <a:endParaRPr lang="ja-JP" altLang="en-US" sz="2000" smtClean="0"/>
          </a:p>
          <a:p>
            <a:pPr eaLnBrk="1" hangingPunct="1"/>
            <a:r>
              <a:rPr lang="ja-JP" altLang="en-US" sz="2000" smtClean="0"/>
              <a:t>コミュニティにおけるマイクロソフト社員による発言やコメントは、マイクロソフトの正式な見解またはコメントではありません。詳しくは </a:t>
            </a:r>
            <a:r>
              <a:rPr lang="en-US" altLang="ja-JP" sz="2000" smtClean="0">
                <a:hlinkClick r:id="rId3" tooltip="http://www.microsoft.com/japan/communities/msp.mspx"/>
              </a:rPr>
              <a:t>http://www.microsoft.com/japan/communities/msp.mspx</a:t>
            </a:r>
            <a:r>
              <a:rPr lang="en-US" altLang="ja-JP" sz="2000" smtClean="0"/>
              <a:t> </a:t>
            </a:r>
            <a:r>
              <a:rPr lang="ja-JP" altLang="en-US" sz="2000" smtClean="0"/>
              <a:t>をご覧ください。</a:t>
            </a:r>
            <a:r>
              <a:rPr lang="ja-JP" altLang="en-US" smtClean="0"/>
              <a:t> </a:t>
            </a:r>
            <a:endParaRPr lang="ja-JP" altLang="en-US" sz="2000" smtClean="0"/>
          </a:p>
        </p:txBody>
      </p:sp>
    </p:spTree>
  </p:cSld>
  <p:clrMapOvr>
    <a:masterClrMapping/>
  </p:clrMapOvr>
  <p:transition>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ja-JP" altLang="en-US" smtClean="0"/>
              <a:t>目標</a:t>
            </a:r>
          </a:p>
        </p:txBody>
      </p:sp>
      <p:sp>
        <p:nvSpPr>
          <p:cNvPr id="3075" name="Rectangle 3"/>
          <p:cNvSpPr>
            <a:spLocks noGrp="1" noChangeArrowheads="1"/>
          </p:cNvSpPr>
          <p:nvPr>
            <p:ph type="body" idx="1"/>
          </p:nvPr>
        </p:nvSpPr>
        <p:spPr/>
        <p:txBody>
          <a:bodyPr/>
          <a:lstStyle/>
          <a:p>
            <a:pPr eaLnBrk="1" hangingPunct="1">
              <a:buFontTx/>
              <a:buNone/>
            </a:pPr>
            <a:r>
              <a:rPr lang="ja-JP" altLang="en-US" sz="6000" smtClean="0"/>
              <a:t>「検索できるようになる」までの時間を短くする</a:t>
            </a:r>
          </a:p>
        </p:txBody>
      </p:sp>
    </p:spTree>
  </p:cSld>
  <p:clrMapOvr>
    <a:masterClrMapping/>
  </p:clrMapOvr>
  <p:transition>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endParaRPr lang="ja-JP" altLang="en-US" smtClean="0"/>
          </a:p>
        </p:txBody>
      </p:sp>
      <p:sp>
        <p:nvSpPr>
          <p:cNvPr id="49155" name="Rectangle 3"/>
          <p:cNvSpPr>
            <a:spLocks noGrp="1" noChangeArrowheads="1"/>
          </p:cNvSpPr>
          <p:nvPr>
            <p:ph type="body" idx="1"/>
          </p:nvPr>
        </p:nvSpPr>
        <p:spPr/>
        <p:txBody>
          <a:bodyPr/>
          <a:lstStyle/>
          <a:p>
            <a:r>
              <a:rPr lang="ja-JP" altLang="en-US" sz="3600" smtClean="0">
                <a:solidFill>
                  <a:srgbClr val="C0C0C0"/>
                </a:solidFill>
              </a:rPr>
              <a:t>調査手段（長所と短所）</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ライブラリ」考察</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ライブラリ」読み方</a:t>
            </a:r>
          </a:p>
          <a:p>
            <a:r>
              <a:rPr lang="ja-JP" altLang="en-US" sz="3600" smtClean="0"/>
              <a:t>「</a:t>
            </a:r>
            <a:r>
              <a:rPr lang="en-US" altLang="ja-JP" sz="3600" smtClean="0"/>
              <a:t>MSDN </a:t>
            </a:r>
            <a:r>
              <a:rPr lang="ja-JP" altLang="en-US" sz="3600" smtClean="0"/>
              <a:t>ライブラリ」検索の仕方</a:t>
            </a:r>
          </a:p>
          <a:p>
            <a:r>
              <a:rPr lang="ja-JP" altLang="en-US" sz="3600" smtClean="0">
                <a:solidFill>
                  <a:srgbClr val="C0C0C0"/>
                </a:solidFill>
              </a:rPr>
              <a:t>検索テクニック</a:t>
            </a:r>
          </a:p>
          <a:p>
            <a:r>
              <a:rPr lang="ja-JP" altLang="en-US" sz="3600" smtClean="0">
                <a:solidFill>
                  <a:srgbClr val="C0C0C0"/>
                </a:solidFill>
              </a:rPr>
              <a:t>オンライン活用</a:t>
            </a:r>
          </a:p>
          <a:p>
            <a:endParaRPr lang="ja-JP" altLang="en-US" smtClean="0"/>
          </a:p>
        </p:txBody>
      </p:sp>
    </p:spTree>
  </p:cSld>
  <p:clrMapOvr>
    <a:masterClrMapping/>
  </p:clrMapOvr>
  <p:transition>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ja-JP" smtClean="0"/>
              <a:t>MSDN Library </a:t>
            </a:r>
            <a:r>
              <a:rPr lang="ja-JP" altLang="en-US" smtClean="0"/>
              <a:t>の検索の仕方（１）</a:t>
            </a:r>
          </a:p>
        </p:txBody>
      </p:sp>
      <p:sp>
        <p:nvSpPr>
          <p:cNvPr id="18435" name="Rectangle 3"/>
          <p:cNvSpPr>
            <a:spLocks noGrp="1" noChangeArrowheads="1"/>
          </p:cNvSpPr>
          <p:nvPr>
            <p:ph idx="1"/>
          </p:nvPr>
        </p:nvSpPr>
        <p:spPr/>
        <p:txBody>
          <a:bodyPr/>
          <a:lstStyle/>
          <a:p>
            <a:pPr eaLnBrk="1" hangingPunct="1"/>
            <a:r>
              <a:rPr lang="ja-JP" altLang="en-US" smtClean="0"/>
              <a:t>まず、「ヘルプに関するヘルプ」</a:t>
            </a:r>
            <a:endParaRPr lang="en-US" altLang="ja-JP" smtClean="0"/>
          </a:p>
          <a:p>
            <a:pPr lvl="1" eaLnBrk="1" hangingPunct="1"/>
            <a:r>
              <a:rPr lang="ja-JP" altLang="en-US" smtClean="0"/>
              <a:t>効率よく検索する方法</a:t>
            </a:r>
            <a:endParaRPr lang="en-US" altLang="ja-JP" smtClean="0"/>
          </a:p>
          <a:p>
            <a:pPr lvl="1" eaLnBrk="1" hangingPunct="1"/>
            <a:r>
              <a:rPr lang="ja-JP" altLang="en-US" smtClean="0"/>
              <a:t>検索演算子の説明</a:t>
            </a:r>
            <a:endParaRPr lang="en-US" altLang="ja-JP" smtClean="0"/>
          </a:p>
          <a:p>
            <a:pPr lvl="1" eaLnBrk="1" hangingPunct="1"/>
            <a:r>
              <a:rPr lang="ja-JP" altLang="en-US" smtClean="0"/>
              <a:t>ストップワードの一覧</a:t>
            </a:r>
          </a:p>
        </p:txBody>
      </p:sp>
    </p:spTree>
  </p:cSld>
  <p:clrMapOvr>
    <a:masterClrMapping/>
  </p:clrMapOvr>
  <p:transition>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ja-JP" smtClean="0"/>
              <a:t>MSDN Library </a:t>
            </a:r>
            <a:r>
              <a:rPr lang="ja-JP" altLang="en-US" smtClean="0"/>
              <a:t>の検索の仕方（２）</a:t>
            </a:r>
          </a:p>
        </p:txBody>
      </p:sp>
      <p:sp>
        <p:nvSpPr>
          <p:cNvPr id="19459" name="Rectangle 3"/>
          <p:cNvSpPr>
            <a:spLocks noGrp="1" noChangeArrowheads="1"/>
          </p:cNvSpPr>
          <p:nvPr>
            <p:ph idx="1"/>
          </p:nvPr>
        </p:nvSpPr>
        <p:spPr/>
        <p:txBody>
          <a:bodyPr/>
          <a:lstStyle/>
          <a:p>
            <a:pPr eaLnBrk="1" hangingPunct="1"/>
            <a:r>
              <a:rPr lang="ja-JP" altLang="en-US" smtClean="0"/>
              <a:t>「フィルタ」を使いこなす</a:t>
            </a:r>
          </a:p>
          <a:p>
            <a:pPr lvl="1" eaLnBrk="1" hangingPunct="1"/>
            <a:r>
              <a:rPr lang="en-US" altLang="ja-JP" smtClean="0"/>
              <a:t>VS.NET 2003 </a:t>
            </a:r>
            <a:r>
              <a:rPr lang="ja-JP" altLang="en-US" smtClean="0"/>
              <a:t>なら「フィルタのカスタマイズ」</a:t>
            </a:r>
          </a:p>
          <a:p>
            <a:pPr eaLnBrk="1" hangingPunct="1"/>
            <a:endParaRPr lang="en-US" altLang="ja-JP" smtClean="0"/>
          </a:p>
          <a:p>
            <a:pPr eaLnBrk="1" hangingPunct="1"/>
            <a:r>
              <a:rPr lang="en-US" altLang="ja-JP" smtClean="0"/>
              <a:t>Doc</a:t>
            </a:r>
            <a:r>
              <a:rPr lang="ja-JP" altLang="en-US" smtClean="0"/>
              <a:t>ｕｍｅｎｔ </a:t>
            </a:r>
            <a:r>
              <a:rPr lang="en-US" altLang="ja-JP" smtClean="0"/>
              <a:t>Explorer </a:t>
            </a:r>
            <a:r>
              <a:rPr lang="ja-JP" altLang="en-US" smtClean="0"/>
              <a:t>はカスタマイズできなくなりました</a:t>
            </a:r>
          </a:p>
          <a:p>
            <a:pPr lvl="1" eaLnBrk="1" hangingPunct="1"/>
            <a:r>
              <a:rPr lang="ja-JP" altLang="en-US" smtClean="0"/>
              <a:t>「目次フィルタ」と「検索フィルタ」</a:t>
            </a:r>
          </a:p>
        </p:txBody>
      </p:sp>
    </p:spTree>
  </p:cSld>
  <p:clrMapOvr>
    <a:masterClrMapping/>
  </p:clrMapOvr>
  <p:transition>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ja-JP" smtClean="0"/>
              <a:t>MSDN Library </a:t>
            </a:r>
            <a:r>
              <a:rPr lang="ja-JP" altLang="en-US" smtClean="0"/>
              <a:t>の検索の仕方（３）</a:t>
            </a:r>
          </a:p>
        </p:txBody>
      </p:sp>
      <p:sp>
        <p:nvSpPr>
          <p:cNvPr id="20483" name="Rectangle 3"/>
          <p:cNvSpPr>
            <a:spLocks noGrp="1" noChangeArrowheads="1"/>
          </p:cNvSpPr>
          <p:nvPr>
            <p:ph idx="1"/>
          </p:nvPr>
        </p:nvSpPr>
        <p:spPr/>
        <p:txBody>
          <a:bodyPr/>
          <a:lstStyle/>
          <a:p>
            <a:pPr eaLnBrk="1" hangingPunct="1"/>
            <a:r>
              <a:rPr lang="ja-JP" altLang="en-US" smtClean="0"/>
              <a:t>知っているキーワードを入力</a:t>
            </a:r>
          </a:p>
          <a:p>
            <a:pPr lvl="1" eaLnBrk="1" hangingPunct="1"/>
            <a:r>
              <a:rPr lang="ja-JP" altLang="en-US" smtClean="0"/>
              <a:t>名前空間、クラス名から入力</a:t>
            </a:r>
          </a:p>
          <a:p>
            <a:pPr lvl="2" eaLnBrk="1" hangingPunct="1"/>
            <a:r>
              <a:rPr lang="en-US" altLang="ja-JP" smtClean="0"/>
              <a:t>System. Windows. Forms.Form</a:t>
            </a:r>
          </a:p>
          <a:p>
            <a:pPr lvl="2" eaLnBrk="1" hangingPunct="1"/>
            <a:r>
              <a:rPr lang="en-US" altLang="ja-JP" smtClean="0"/>
              <a:t>Form.Activated</a:t>
            </a:r>
          </a:p>
          <a:p>
            <a:pPr lvl="1" eaLnBrk="1" hangingPunct="1"/>
            <a:r>
              <a:rPr lang="ja-JP" altLang="en-US" smtClean="0"/>
              <a:t>クラスの説明→メンバ一覧→メンバの説明</a:t>
            </a:r>
          </a:p>
          <a:p>
            <a:pPr lvl="2" eaLnBrk="1" hangingPunct="1"/>
            <a:r>
              <a:rPr lang="ja-JP" altLang="en-US" smtClean="0"/>
              <a:t>何を目的にまとめてあるのか知る</a:t>
            </a:r>
          </a:p>
          <a:p>
            <a:pPr lvl="2" eaLnBrk="1" hangingPunct="1"/>
            <a:r>
              <a:rPr lang="ja-JP" altLang="en-US" smtClean="0"/>
              <a:t>一覧から、目的のものを探す</a:t>
            </a:r>
          </a:p>
          <a:p>
            <a:pPr lvl="2" eaLnBrk="1" hangingPunct="1"/>
            <a:r>
              <a:rPr lang="ja-JP" altLang="en-US" smtClean="0"/>
              <a:t>目的にあっているか、確認する</a:t>
            </a:r>
          </a:p>
        </p:txBody>
      </p:sp>
    </p:spTree>
  </p:cSld>
  <p:clrMapOvr>
    <a:masterClrMapping/>
  </p:clrMapOvr>
  <p:transition>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ja-JP" smtClean="0"/>
              <a:t>MSDN Library </a:t>
            </a:r>
            <a:r>
              <a:rPr lang="ja-JP" altLang="en-US" smtClean="0"/>
              <a:t>の検索の仕方（４）</a:t>
            </a:r>
          </a:p>
        </p:txBody>
      </p:sp>
      <p:sp>
        <p:nvSpPr>
          <p:cNvPr id="21507" name="Rectangle 3"/>
          <p:cNvSpPr>
            <a:spLocks noGrp="1" noChangeArrowheads="1"/>
          </p:cNvSpPr>
          <p:nvPr>
            <p:ph idx="1"/>
          </p:nvPr>
        </p:nvSpPr>
        <p:spPr/>
        <p:txBody>
          <a:bodyPr/>
          <a:lstStyle/>
          <a:p>
            <a:pPr eaLnBrk="1" hangingPunct="1"/>
            <a:r>
              <a:rPr lang="ja-JP" altLang="en-US" smtClean="0"/>
              <a:t>他の言葉で検索してみる</a:t>
            </a:r>
          </a:p>
          <a:p>
            <a:pPr lvl="1" eaLnBrk="1" hangingPunct="1"/>
            <a:r>
              <a:rPr lang="ja-JP" altLang="en-US" smtClean="0"/>
              <a:t>「検索」→「探す」・「調べる」・「調査」</a:t>
            </a:r>
          </a:p>
          <a:p>
            <a:pPr lvl="1" eaLnBrk="1" hangingPunct="1"/>
            <a:r>
              <a:rPr lang="ja-JP" altLang="en-US" smtClean="0"/>
              <a:t>「取る」→「削除」・「削る」・「除く」</a:t>
            </a:r>
          </a:p>
          <a:p>
            <a:pPr eaLnBrk="1" hangingPunct="1"/>
            <a:r>
              <a:rPr lang="ja-JP" altLang="en-US" smtClean="0"/>
              <a:t>ひらがなを削除する</a:t>
            </a:r>
          </a:p>
          <a:p>
            <a:pPr lvl="1" eaLnBrk="1" hangingPunct="1"/>
            <a:r>
              <a:rPr lang="ja-JP" altLang="en-US" smtClean="0"/>
              <a:t>「ファイルをコピーする」→「ファイル コピー」</a:t>
            </a:r>
          </a:p>
          <a:p>
            <a:pPr lvl="1" eaLnBrk="1" hangingPunct="1"/>
            <a:r>
              <a:rPr lang="ja-JP" altLang="en-US" smtClean="0"/>
              <a:t>「左側の空白を取るには」→「左 空白 取」</a:t>
            </a:r>
            <a:endParaRPr lang="en-US" altLang="ja-JP" smtClean="0"/>
          </a:p>
          <a:p>
            <a:pPr lvl="1" eaLnBrk="1" hangingPunct="1"/>
            <a:r>
              <a:rPr lang="ja-JP" altLang="en-US" smtClean="0"/>
              <a:t>（検索エンジンがやってくれる）</a:t>
            </a:r>
            <a:endParaRPr lang="en-US" altLang="ja-JP" smtClean="0"/>
          </a:p>
          <a:p>
            <a:pPr eaLnBrk="1" hangingPunct="1"/>
            <a:r>
              <a:rPr lang="ja-JP" altLang="en-US" smtClean="0"/>
              <a:t>「自分なら、どのような文章にするだろう？」</a:t>
            </a:r>
          </a:p>
        </p:txBody>
      </p:sp>
    </p:spTree>
  </p:cSld>
  <p:clrMapOvr>
    <a:masterClrMapping/>
  </p:clrMapOvr>
  <p:transition>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endParaRPr lang="ja-JP" altLang="en-US" smtClean="0"/>
          </a:p>
        </p:txBody>
      </p:sp>
      <p:sp>
        <p:nvSpPr>
          <p:cNvPr id="50179" name="Rectangle 3"/>
          <p:cNvSpPr>
            <a:spLocks noGrp="1" noChangeArrowheads="1"/>
          </p:cNvSpPr>
          <p:nvPr>
            <p:ph type="body" idx="1"/>
          </p:nvPr>
        </p:nvSpPr>
        <p:spPr/>
        <p:txBody>
          <a:bodyPr/>
          <a:lstStyle/>
          <a:p>
            <a:r>
              <a:rPr lang="ja-JP" altLang="en-US" sz="3600" smtClean="0">
                <a:solidFill>
                  <a:srgbClr val="C0C0C0"/>
                </a:solidFill>
              </a:rPr>
              <a:t>調査手段（長所と短所）</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ライブラリ」考察</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ライブラリ」読み方</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ライブラリ」検索の仕方</a:t>
            </a:r>
          </a:p>
          <a:p>
            <a:r>
              <a:rPr lang="ja-JP" altLang="en-US" sz="3600" smtClean="0"/>
              <a:t>検索テクニック</a:t>
            </a:r>
          </a:p>
          <a:p>
            <a:r>
              <a:rPr lang="ja-JP" altLang="en-US" sz="3600" smtClean="0">
                <a:solidFill>
                  <a:srgbClr val="C0C0C0"/>
                </a:solidFill>
              </a:rPr>
              <a:t>オンライン活用</a:t>
            </a:r>
          </a:p>
          <a:p>
            <a:endParaRPr lang="ja-JP" altLang="en-US" smtClean="0"/>
          </a:p>
        </p:txBody>
      </p:sp>
    </p:spTree>
  </p:cSld>
  <p:clrMapOvr>
    <a:masterClrMapping/>
  </p:clrMapOvr>
  <p:transition>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smtClean="0"/>
              <a:t>検索を使いこなす（１）</a:t>
            </a:r>
          </a:p>
        </p:txBody>
      </p:sp>
      <p:sp>
        <p:nvSpPr>
          <p:cNvPr id="22531" name="Rectangle 3"/>
          <p:cNvSpPr>
            <a:spLocks noGrp="1" noChangeArrowheads="1"/>
          </p:cNvSpPr>
          <p:nvPr>
            <p:ph idx="1"/>
          </p:nvPr>
        </p:nvSpPr>
        <p:spPr/>
        <p:txBody>
          <a:bodyPr/>
          <a:lstStyle/>
          <a:p>
            <a:pPr eaLnBrk="1" hangingPunct="1"/>
            <a:r>
              <a:rPr lang="ja-JP" altLang="en-US" smtClean="0"/>
              <a:t>検索演算子を使いこなす</a:t>
            </a:r>
          </a:p>
          <a:p>
            <a:pPr lvl="1" eaLnBrk="1" hangingPunct="1"/>
            <a:r>
              <a:rPr lang="ja-JP" altLang="en-US" smtClean="0"/>
              <a:t>「ファイル </a:t>
            </a:r>
            <a:r>
              <a:rPr lang="en-US" altLang="ja-JP" smtClean="0"/>
              <a:t>NEAR </a:t>
            </a:r>
            <a:r>
              <a:rPr lang="ja-JP" altLang="en-US" smtClean="0"/>
              <a:t>コピー」</a:t>
            </a:r>
          </a:p>
          <a:p>
            <a:pPr lvl="2" eaLnBrk="1" hangingPunct="1"/>
            <a:r>
              <a:rPr lang="ja-JP" altLang="en-US" smtClean="0"/>
              <a:t>ファイルがコピーされます</a:t>
            </a:r>
          </a:p>
          <a:p>
            <a:pPr lvl="2" eaLnBrk="1" hangingPunct="1"/>
            <a:r>
              <a:rPr lang="ja-JP" altLang="en-US" smtClean="0"/>
              <a:t>ファイルをコピーします</a:t>
            </a:r>
            <a:endParaRPr lang="en-US" altLang="ja-JP" smtClean="0"/>
          </a:p>
          <a:p>
            <a:pPr lvl="2" eaLnBrk="1" hangingPunct="1"/>
            <a:r>
              <a:rPr lang="ja-JP" altLang="en-US" smtClean="0"/>
              <a:t>ファイルを削除する前にコピーします</a:t>
            </a:r>
          </a:p>
          <a:p>
            <a:pPr lvl="1" eaLnBrk="1" hangingPunct="1"/>
            <a:r>
              <a:rPr lang="ja-JP" altLang="en-US" smtClean="0"/>
              <a:t>「</a:t>
            </a:r>
            <a:r>
              <a:rPr lang="en-US" altLang="ja-JP" smtClean="0"/>
              <a:t>(</a:t>
            </a:r>
            <a:r>
              <a:rPr lang="ja-JP" altLang="en-US" smtClean="0"/>
              <a:t>左 </a:t>
            </a:r>
            <a:r>
              <a:rPr lang="en-US" altLang="ja-JP" smtClean="0"/>
              <a:t>OR </a:t>
            </a:r>
            <a:r>
              <a:rPr lang="ja-JP" altLang="en-US" smtClean="0"/>
              <a:t>前方</a:t>
            </a:r>
            <a:r>
              <a:rPr lang="en-US" altLang="ja-JP" smtClean="0"/>
              <a:t>) </a:t>
            </a:r>
            <a:r>
              <a:rPr lang="ja-JP" altLang="en-US" smtClean="0"/>
              <a:t>空白 </a:t>
            </a:r>
            <a:r>
              <a:rPr lang="en-US" altLang="ja-JP" smtClean="0"/>
              <a:t>(</a:t>
            </a:r>
            <a:r>
              <a:rPr lang="ja-JP" altLang="en-US" smtClean="0"/>
              <a:t>取 </a:t>
            </a:r>
            <a:r>
              <a:rPr lang="en-US" altLang="ja-JP" smtClean="0"/>
              <a:t>OR </a:t>
            </a:r>
            <a:r>
              <a:rPr lang="ja-JP" altLang="en-US" smtClean="0"/>
              <a:t>削除</a:t>
            </a:r>
            <a:r>
              <a:rPr lang="en-US" altLang="ja-JP" smtClean="0"/>
              <a:t>)</a:t>
            </a:r>
            <a:r>
              <a:rPr lang="ja-JP" altLang="en-US" smtClean="0"/>
              <a:t>」</a:t>
            </a:r>
          </a:p>
          <a:p>
            <a:pPr lvl="2" eaLnBrk="1" hangingPunct="1"/>
            <a:r>
              <a:rPr lang="ja-JP" altLang="en-US" smtClean="0"/>
              <a:t>前方にある空白文字を削除します</a:t>
            </a:r>
          </a:p>
          <a:p>
            <a:pPr lvl="2" eaLnBrk="1" hangingPunct="1"/>
            <a:r>
              <a:rPr lang="ja-JP" altLang="en-US" smtClean="0"/>
              <a:t>前方から検索し、最初の空白でない文字までを削除します</a:t>
            </a:r>
          </a:p>
          <a:p>
            <a:pPr lvl="2" eaLnBrk="1" hangingPunct="1"/>
            <a:r>
              <a:rPr lang="ja-JP" altLang="en-US" smtClean="0"/>
              <a:t>左側の空白文字を取り除きます</a:t>
            </a:r>
          </a:p>
        </p:txBody>
      </p:sp>
    </p:spTree>
  </p:cSld>
  <p:clrMapOvr>
    <a:masterClrMapping/>
  </p:clrMapOvr>
  <p:transition>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smtClean="0"/>
              <a:t>検索を使いこなす（２）</a:t>
            </a:r>
          </a:p>
        </p:txBody>
      </p:sp>
      <p:sp>
        <p:nvSpPr>
          <p:cNvPr id="23555" name="Rectangle 3"/>
          <p:cNvSpPr>
            <a:spLocks noGrp="1" noChangeArrowheads="1"/>
          </p:cNvSpPr>
          <p:nvPr>
            <p:ph idx="1"/>
          </p:nvPr>
        </p:nvSpPr>
        <p:spPr/>
        <p:txBody>
          <a:bodyPr/>
          <a:lstStyle/>
          <a:p>
            <a:pPr eaLnBrk="1" hangingPunct="1"/>
            <a:r>
              <a:rPr lang="ja-JP" altLang="en-US" smtClean="0"/>
              <a:t>ストップ ワードを知る／回避する</a:t>
            </a:r>
          </a:p>
          <a:p>
            <a:pPr lvl="1" eaLnBrk="1" hangingPunct="1"/>
            <a:r>
              <a:rPr lang="ja-JP" altLang="en-US" smtClean="0"/>
              <a:t>冠詞などは、検索対象とならない</a:t>
            </a:r>
          </a:p>
          <a:p>
            <a:pPr lvl="1" eaLnBrk="1" hangingPunct="1"/>
            <a:r>
              <a:rPr lang="ja-JP" altLang="en-US" smtClean="0"/>
              <a:t>「</a:t>
            </a:r>
            <a:r>
              <a:rPr lang="en-US" altLang="ja-JP" smtClean="0"/>
              <a:t>.net</a:t>
            </a:r>
            <a:r>
              <a:rPr lang="ja-JP" altLang="en-US" smtClean="0"/>
              <a:t>」		→ドットは検索できない</a:t>
            </a:r>
            <a:endParaRPr lang="en-US" altLang="ja-JP" smtClean="0"/>
          </a:p>
          <a:p>
            <a:pPr lvl="1" eaLnBrk="1" hangingPunct="1"/>
            <a:r>
              <a:rPr lang="ja-JP" altLang="en-US" smtClean="0"/>
              <a:t>「</a:t>
            </a:r>
            <a:r>
              <a:rPr lang="en-US" altLang="ja-JP" smtClean="0"/>
              <a:t>is </a:t>
            </a:r>
            <a:r>
              <a:rPr lang="ja-JP" altLang="en-US" smtClean="0"/>
              <a:t>演算子」	→「</a:t>
            </a:r>
            <a:r>
              <a:rPr lang="en-US" altLang="ja-JP" smtClean="0"/>
              <a:t>”is</a:t>
            </a:r>
            <a:r>
              <a:rPr lang="ja-JP" altLang="en-US" smtClean="0"/>
              <a:t>演算子</a:t>
            </a:r>
            <a:r>
              <a:rPr lang="en-US" altLang="ja-JP" smtClean="0"/>
              <a:t>”</a:t>
            </a:r>
            <a:r>
              <a:rPr lang="ja-JP" altLang="en-US" smtClean="0"/>
              <a:t>」</a:t>
            </a:r>
          </a:p>
          <a:p>
            <a:pPr lvl="1" eaLnBrk="1" hangingPunct="1"/>
            <a:endParaRPr lang="ja-JP" altLang="en-US" smtClean="0"/>
          </a:p>
          <a:p>
            <a:pPr eaLnBrk="1" hangingPunct="1"/>
            <a:r>
              <a:rPr lang="ja-JP" altLang="en-US" smtClean="0"/>
              <a:t>順番を変える</a:t>
            </a:r>
          </a:p>
          <a:p>
            <a:pPr lvl="1" eaLnBrk="1" hangingPunct="1"/>
            <a:r>
              <a:rPr lang="ja-JP" altLang="en-US" smtClean="0"/>
              <a:t>検索結果が異なる！！（かもしれない）</a:t>
            </a:r>
          </a:p>
        </p:txBody>
      </p:sp>
    </p:spTree>
  </p:cSld>
  <p:clrMapOvr>
    <a:masterClrMapping/>
  </p:clrMapOvr>
  <p:transition>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ja-JP" altLang="en-US" smtClean="0"/>
              <a:t>オンラインとの連携</a:t>
            </a:r>
          </a:p>
        </p:txBody>
      </p:sp>
      <p:sp>
        <p:nvSpPr>
          <p:cNvPr id="24579" name="Rectangle 3"/>
          <p:cNvSpPr>
            <a:spLocks noGrp="1" noChangeArrowheads="1"/>
          </p:cNvSpPr>
          <p:nvPr>
            <p:ph idx="1"/>
          </p:nvPr>
        </p:nvSpPr>
        <p:spPr/>
        <p:txBody>
          <a:bodyPr/>
          <a:lstStyle/>
          <a:p>
            <a:pPr eaLnBrk="1" hangingPunct="1"/>
            <a:r>
              <a:rPr lang="ja-JP" altLang="en-US" smtClean="0"/>
              <a:t>オンラインで検索できるもの／できないもの</a:t>
            </a:r>
            <a:endParaRPr lang="en-US" altLang="ja-JP" smtClean="0"/>
          </a:p>
          <a:p>
            <a:pPr lvl="1" eaLnBrk="1" hangingPunct="1"/>
            <a:r>
              <a:rPr lang="ja-JP" altLang="en-US" smtClean="0"/>
              <a:t>「目次と同期」</a:t>
            </a:r>
            <a:endParaRPr lang="en-US" altLang="ja-JP" smtClean="0"/>
          </a:p>
          <a:p>
            <a:pPr lvl="1" eaLnBrk="1" hangingPunct="1"/>
            <a:r>
              <a:rPr lang="ja-JP" altLang="en-US" smtClean="0"/>
              <a:t>タスク一覧からエラーを</a:t>
            </a:r>
            <a:r>
              <a:rPr lang="en-US" altLang="ja-JP" smtClean="0"/>
              <a:t>[F1]</a:t>
            </a:r>
            <a:r>
              <a:rPr lang="ja-JP" altLang="en-US" smtClean="0"/>
              <a:t>で検索</a:t>
            </a:r>
          </a:p>
          <a:p>
            <a:pPr lvl="1" eaLnBrk="1" hangingPunct="1"/>
            <a:endParaRPr lang="en-US" altLang="ja-JP" smtClean="0"/>
          </a:p>
          <a:p>
            <a:pPr eaLnBrk="1" hangingPunct="1"/>
            <a:r>
              <a:rPr lang="en-US" altLang="ja-JP" smtClean="0"/>
              <a:t>[</a:t>
            </a:r>
            <a:r>
              <a:rPr lang="ja-JP" altLang="en-US" smtClean="0"/>
              <a:t>検索</a:t>
            </a:r>
            <a:r>
              <a:rPr lang="en-US" altLang="ja-JP" smtClean="0"/>
              <a:t>]</a:t>
            </a:r>
            <a:r>
              <a:rPr lang="ja-JP" altLang="en-US" smtClean="0"/>
              <a:t>タブ</a:t>
            </a:r>
          </a:p>
          <a:p>
            <a:pPr lvl="1" eaLnBrk="1" hangingPunct="1"/>
            <a:r>
              <a:rPr lang="en-US" altLang="ja-JP" smtClean="0"/>
              <a:t>Codezone </a:t>
            </a:r>
            <a:r>
              <a:rPr lang="ja-JP" altLang="en-US" smtClean="0"/>
              <a:t>コミュニティ</a:t>
            </a:r>
          </a:p>
          <a:p>
            <a:pPr lvl="1" eaLnBrk="1" hangingPunct="1"/>
            <a:r>
              <a:rPr lang="ja-JP" altLang="en-US" smtClean="0"/>
              <a:t>質問</a:t>
            </a:r>
          </a:p>
        </p:txBody>
      </p:sp>
    </p:spTree>
  </p:cSld>
  <p:clrMapOvr>
    <a:masterClrMapping/>
  </p:clrMapOvr>
  <p:transition>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ja-JP" altLang="en-US" smtClean="0"/>
              <a:t>オンラインの活用</a:t>
            </a:r>
          </a:p>
        </p:txBody>
      </p:sp>
      <p:sp>
        <p:nvSpPr>
          <p:cNvPr id="25603" name="Rectangle 3"/>
          <p:cNvSpPr>
            <a:spLocks noGrp="1" noChangeArrowheads="1"/>
          </p:cNvSpPr>
          <p:nvPr>
            <p:ph idx="1"/>
          </p:nvPr>
        </p:nvSpPr>
        <p:spPr/>
        <p:txBody>
          <a:bodyPr/>
          <a:lstStyle/>
          <a:p>
            <a:pPr eaLnBrk="1" hangingPunct="1"/>
            <a:r>
              <a:rPr lang="en-US" altLang="ja-JP" smtClean="0"/>
              <a:t>"en-us" ←→ "ja-jp"</a:t>
            </a:r>
          </a:p>
          <a:p>
            <a:pPr eaLnBrk="1" hangingPunct="1"/>
            <a:r>
              <a:rPr lang="ja-JP" altLang="en-US" smtClean="0"/>
              <a:t>コミュニティ コンテンツ</a:t>
            </a:r>
          </a:p>
          <a:p>
            <a:pPr lvl="1" eaLnBrk="1" hangingPunct="1"/>
            <a:r>
              <a:rPr lang="en-US" altLang="ja-JP" smtClean="0"/>
              <a:t>Wiki</a:t>
            </a:r>
            <a:r>
              <a:rPr lang="ja-JP" altLang="en-US" smtClean="0"/>
              <a:t>のように、補足などを自由に追加</a:t>
            </a:r>
          </a:p>
          <a:p>
            <a:pPr eaLnBrk="1" hangingPunct="1"/>
            <a:r>
              <a:rPr lang="ja-JP" altLang="en-US" smtClean="0"/>
              <a:t>タグ</a:t>
            </a:r>
          </a:p>
          <a:p>
            <a:pPr lvl="1" eaLnBrk="1" hangingPunct="1"/>
            <a:r>
              <a:rPr lang="ja-JP" altLang="en-US" smtClean="0"/>
              <a:t>検索用のタグを自由に追加、設定</a:t>
            </a:r>
          </a:p>
          <a:p>
            <a:pPr eaLnBrk="1" hangingPunct="1"/>
            <a:r>
              <a:rPr lang="en-US" altLang="ja-JP" smtClean="0"/>
              <a:t>MSDN </a:t>
            </a:r>
            <a:r>
              <a:rPr lang="ja-JP" altLang="en-US" smtClean="0"/>
              <a:t>フォーラム「ドキュメント フィードバック」</a:t>
            </a:r>
          </a:p>
          <a:p>
            <a:pPr eaLnBrk="1" hangingPunct="1"/>
            <a:r>
              <a:rPr lang="en-US" altLang="ja-JP" smtClean="0"/>
              <a:t>MVP </a:t>
            </a:r>
            <a:r>
              <a:rPr lang="ja-JP" altLang="en-US" smtClean="0"/>
              <a:t>経由 「日本語品質改善フォーラム」</a:t>
            </a:r>
          </a:p>
        </p:txBody>
      </p:sp>
    </p:spTree>
  </p:cSld>
  <p:clrMapOvr>
    <a:masterClrMapping/>
  </p:clrMapOvr>
  <p:transition>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ja-JP" altLang="en-US" smtClean="0"/>
              <a:t>アジェンダ</a:t>
            </a:r>
          </a:p>
        </p:txBody>
      </p:sp>
      <p:sp>
        <p:nvSpPr>
          <p:cNvPr id="46083" name="Rectangle 3"/>
          <p:cNvSpPr>
            <a:spLocks noGrp="1" noChangeArrowheads="1"/>
          </p:cNvSpPr>
          <p:nvPr>
            <p:ph type="body" idx="1"/>
          </p:nvPr>
        </p:nvSpPr>
        <p:spPr/>
        <p:txBody>
          <a:bodyPr/>
          <a:lstStyle/>
          <a:p>
            <a:r>
              <a:rPr lang="ja-JP" altLang="en-US" sz="3600" smtClean="0"/>
              <a:t>調査手段（長所と短所）</a:t>
            </a:r>
          </a:p>
          <a:p>
            <a:r>
              <a:rPr lang="ja-JP" altLang="en-US" sz="3600" smtClean="0"/>
              <a:t>「</a:t>
            </a:r>
            <a:r>
              <a:rPr lang="en-US" altLang="ja-JP" sz="3600" smtClean="0"/>
              <a:t>MSDN </a:t>
            </a:r>
            <a:r>
              <a:rPr lang="ja-JP" altLang="en-US" sz="3600" smtClean="0"/>
              <a:t>ライブラリ」考察</a:t>
            </a:r>
          </a:p>
          <a:p>
            <a:r>
              <a:rPr lang="ja-JP" altLang="en-US" sz="3600" smtClean="0"/>
              <a:t>「</a:t>
            </a:r>
            <a:r>
              <a:rPr lang="en-US" altLang="ja-JP" sz="3600" smtClean="0"/>
              <a:t>MSDN </a:t>
            </a:r>
            <a:r>
              <a:rPr lang="ja-JP" altLang="en-US" sz="3600" smtClean="0"/>
              <a:t>ライブラリ」読み方</a:t>
            </a:r>
          </a:p>
          <a:p>
            <a:r>
              <a:rPr lang="ja-JP" altLang="en-US" sz="3600" smtClean="0"/>
              <a:t>「</a:t>
            </a:r>
            <a:r>
              <a:rPr lang="en-US" altLang="ja-JP" sz="3600" smtClean="0"/>
              <a:t>MSDN </a:t>
            </a:r>
            <a:r>
              <a:rPr lang="ja-JP" altLang="en-US" sz="3600" smtClean="0"/>
              <a:t>ライブラリ」検索の仕方</a:t>
            </a:r>
          </a:p>
          <a:p>
            <a:r>
              <a:rPr lang="ja-JP" altLang="en-US" sz="3600" smtClean="0"/>
              <a:t>検索テクニック</a:t>
            </a:r>
          </a:p>
          <a:p>
            <a:r>
              <a:rPr lang="ja-JP" altLang="en-US" sz="3600" smtClean="0"/>
              <a:t>オンライン活用</a:t>
            </a:r>
          </a:p>
        </p:txBody>
      </p:sp>
    </p:spTree>
  </p:cSld>
  <p:clrMapOvr>
    <a:masterClrMapping/>
  </p:clrMapOvr>
  <p:transition>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endParaRPr lang="ja-JP" altLang="en-US" smtClean="0"/>
          </a:p>
        </p:txBody>
      </p:sp>
      <p:sp>
        <p:nvSpPr>
          <p:cNvPr id="51203" name="Rectangle 3"/>
          <p:cNvSpPr>
            <a:spLocks noGrp="1" noChangeArrowheads="1"/>
          </p:cNvSpPr>
          <p:nvPr>
            <p:ph type="body" idx="1"/>
          </p:nvPr>
        </p:nvSpPr>
        <p:spPr/>
        <p:txBody>
          <a:bodyPr/>
          <a:lstStyle/>
          <a:p>
            <a:r>
              <a:rPr lang="ja-JP" altLang="en-US" sz="3600" smtClean="0">
                <a:solidFill>
                  <a:srgbClr val="C0C0C0"/>
                </a:solidFill>
              </a:rPr>
              <a:t>調査手段（長所と短所）</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ライブラリ」考察</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ライブラリ」読み方</a:t>
            </a:r>
          </a:p>
          <a:p>
            <a:r>
              <a:rPr lang="ja-JP" altLang="en-US" sz="3600" smtClean="0">
                <a:solidFill>
                  <a:srgbClr val="C0C0C0"/>
                </a:solidFill>
              </a:rPr>
              <a:t>「</a:t>
            </a:r>
            <a:r>
              <a:rPr lang="en-US" altLang="ja-JP" sz="3600" smtClean="0">
                <a:solidFill>
                  <a:srgbClr val="C0C0C0"/>
                </a:solidFill>
              </a:rPr>
              <a:t>MSDN </a:t>
            </a:r>
            <a:r>
              <a:rPr lang="ja-JP" altLang="en-US" sz="3600" smtClean="0">
                <a:solidFill>
                  <a:srgbClr val="C0C0C0"/>
                </a:solidFill>
              </a:rPr>
              <a:t>ライブラリ」検索の仕方</a:t>
            </a:r>
          </a:p>
          <a:p>
            <a:r>
              <a:rPr lang="ja-JP" altLang="en-US" sz="3600" smtClean="0">
                <a:solidFill>
                  <a:srgbClr val="C0C0C0"/>
                </a:solidFill>
              </a:rPr>
              <a:t>検索テクニック</a:t>
            </a:r>
          </a:p>
          <a:p>
            <a:r>
              <a:rPr lang="ja-JP" altLang="en-US" sz="3600" smtClean="0"/>
              <a:t>オンライン活用</a:t>
            </a:r>
          </a:p>
          <a:p>
            <a:endParaRPr lang="ja-JP" altLang="en-US" smtClean="0"/>
          </a:p>
        </p:txBody>
      </p:sp>
    </p:spTree>
  </p:cSld>
  <p:clrMapOvr>
    <a:masterClrMapping/>
  </p:clrMapOvr>
  <p:transition>
    <p:push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smtClean="0"/>
              <a:t>オンライン コミュニティの利用</a:t>
            </a:r>
          </a:p>
        </p:txBody>
      </p:sp>
      <p:sp>
        <p:nvSpPr>
          <p:cNvPr id="26627" name="Rectangle 3"/>
          <p:cNvSpPr>
            <a:spLocks noGrp="1" noChangeArrowheads="1"/>
          </p:cNvSpPr>
          <p:nvPr>
            <p:ph idx="1"/>
          </p:nvPr>
        </p:nvSpPr>
        <p:spPr/>
        <p:txBody>
          <a:bodyPr/>
          <a:lstStyle/>
          <a:p>
            <a:pPr eaLnBrk="1" hangingPunct="1"/>
            <a:r>
              <a:rPr lang="ja-JP" altLang="en-US" smtClean="0"/>
              <a:t>「質問の場」ではない</a:t>
            </a:r>
          </a:p>
          <a:p>
            <a:pPr lvl="1" eaLnBrk="1" hangingPunct="1"/>
            <a:r>
              <a:rPr lang="ja-JP" altLang="en-US" smtClean="0"/>
              <a:t>情報交換の場</a:t>
            </a:r>
          </a:p>
          <a:p>
            <a:pPr lvl="1" eaLnBrk="1" hangingPunct="1"/>
            <a:r>
              <a:rPr lang="ja-JP" altLang="en-US" smtClean="0"/>
              <a:t>「こうだと動かない」という情報と、「こうすれば動く」という情報を交換する</a:t>
            </a:r>
            <a:endParaRPr lang="en-US" altLang="ja-JP" smtClean="0"/>
          </a:p>
          <a:p>
            <a:pPr eaLnBrk="1" hangingPunct="1"/>
            <a:r>
              <a:rPr lang="ja-JP" altLang="en-US" smtClean="0"/>
              <a:t>「予備知識」を得るために</a:t>
            </a:r>
            <a:endParaRPr lang="en-US" altLang="ja-JP" smtClean="0"/>
          </a:p>
          <a:p>
            <a:pPr lvl="1" eaLnBrk="1" hangingPunct="1"/>
            <a:r>
              <a:rPr lang="ja-JP" altLang="en-US" smtClean="0"/>
              <a:t>ほかの人の質問も読んでみる</a:t>
            </a:r>
            <a:endParaRPr lang="en-US" altLang="ja-JP" smtClean="0"/>
          </a:p>
          <a:p>
            <a:pPr lvl="2" eaLnBrk="1" hangingPunct="1"/>
            <a:r>
              <a:rPr lang="ja-JP" altLang="en-US" smtClean="0"/>
              <a:t>使いそうなもの</a:t>
            </a:r>
            <a:endParaRPr lang="en-US" altLang="ja-JP" smtClean="0"/>
          </a:p>
          <a:p>
            <a:pPr lvl="2" eaLnBrk="1" hangingPunct="1"/>
            <a:r>
              <a:rPr lang="ja-JP" altLang="en-US" smtClean="0"/>
              <a:t>面白そうなもの</a:t>
            </a:r>
          </a:p>
        </p:txBody>
      </p:sp>
    </p:spTree>
  </p:cSld>
  <p:clrMapOvr>
    <a:masterClrMapping/>
  </p:clrMapOvr>
  <p:transition>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ja-JP" altLang="en-US" smtClean="0"/>
              <a:t>有効な回答を得るコツ</a:t>
            </a:r>
          </a:p>
        </p:txBody>
      </p:sp>
      <p:sp>
        <p:nvSpPr>
          <p:cNvPr id="27651" name="Rectangle 3"/>
          <p:cNvSpPr>
            <a:spLocks noGrp="1" noChangeArrowheads="1"/>
          </p:cNvSpPr>
          <p:nvPr>
            <p:ph idx="1"/>
          </p:nvPr>
        </p:nvSpPr>
        <p:spPr/>
        <p:txBody>
          <a:bodyPr/>
          <a:lstStyle/>
          <a:p>
            <a:pPr eaLnBrk="1" hangingPunct="1"/>
            <a:r>
              <a:rPr lang="ja-JP" altLang="en-US" smtClean="0"/>
              <a:t>詳しく状況説明をする</a:t>
            </a:r>
          </a:p>
          <a:p>
            <a:pPr lvl="1" eaLnBrk="1" hangingPunct="1"/>
            <a:r>
              <a:rPr lang="ja-JP" altLang="en-US" smtClean="0"/>
              <a:t>回答者はエスパーではない</a:t>
            </a:r>
          </a:p>
          <a:p>
            <a:pPr lvl="1" eaLnBrk="1" hangingPunct="1"/>
            <a:r>
              <a:rPr lang="ja-JP" altLang="en-US" smtClean="0"/>
              <a:t>問題を把握しているのは質問者のみ</a:t>
            </a:r>
          </a:p>
          <a:p>
            <a:pPr lvl="1" eaLnBrk="1" hangingPunct="1"/>
            <a:r>
              <a:rPr lang="ja-JP" altLang="en-US" smtClean="0"/>
              <a:t>書かれていないことはわからない</a:t>
            </a:r>
          </a:p>
          <a:p>
            <a:pPr eaLnBrk="1" hangingPunct="1"/>
            <a:r>
              <a:rPr lang="ja-JP" altLang="en-US" smtClean="0"/>
              <a:t>省略しない</a:t>
            </a:r>
          </a:p>
          <a:p>
            <a:pPr lvl="1" eaLnBrk="1" hangingPunct="1"/>
            <a:r>
              <a:rPr lang="ja-JP" altLang="en-US" smtClean="0"/>
              <a:t>エラー、例外情報は省略しない</a:t>
            </a:r>
          </a:p>
          <a:p>
            <a:pPr lvl="1" eaLnBrk="1" hangingPunct="1"/>
            <a:r>
              <a:rPr lang="ja-JP" altLang="en-US" smtClean="0"/>
              <a:t>試したことは全部書く</a:t>
            </a:r>
          </a:p>
          <a:p>
            <a:pPr lvl="2" eaLnBrk="1" hangingPunct="1"/>
            <a:r>
              <a:rPr lang="ja-JP" altLang="en-US" smtClean="0"/>
              <a:t>書かれていない＝試していない</a:t>
            </a:r>
          </a:p>
        </p:txBody>
      </p:sp>
    </p:spTree>
  </p:cSld>
  <p:clrMapOvr>
    <a:masterClrMapping/>
  </p:clrMapOvr>
  <p:transition>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pPr eaLnBrk="1" hangingPunct="1"/>
            <a:r>
              <a:rPr lang="ja-JP" altLang="en-US" smtClean="0"/>
              <a:t>有効な回答を早く得るために</a:t>
            </a:r>
          </a:p>
        </p:txBody>
      </p:sp>
      <p:sp>
        <p:nvSpPr>
          <p:cNvPr id="28675" name="コンテンツ プレースホルダ 2"/>
          <p:cNvSpPr>
            <a:spLocks noGrp="1"/>
          </p:cNvSpPr>
          <p:nvPr>
            <p:ph idx="1"/>
          </p:nvPr>
        </p:nvSpPr>
        <p:spPr/>
        <p:txBody>
          <a:bodyPr/>
          <a:lstStyle/>
          <a:p>
            <a:pPr eaLnBrk="1" hangingPunct="1"/>
            <a:r>
              <a:rPr lang="ja-JP" altLang="en-US" smtClean="0"/>
              <a:t>あなたの隣の人に聞く</a:t>
            </a:r>
            <a:endParaRPr lang="en-US" altLang="ja-JP" smtClean="0"/>
          </a:p>
          <a:p>
            <a:pPr lvl="1" eaLnBrk="1" hangingPunct="1"/>
            <a:r>
              <a:rPr lang="ja-JP" altLang="en-US" smtClean="0"/>
              <a:t>情報を整理する</a:t>
            </a:r>
            <a:endParaRPr lang="en-US" altLang="ja-JP" smtClean="0"/>
          </a:p>
          <a:p>
            <a:pPr lvl="1" eaLnBrk="1" hangingPunct="1"/>
            <a:r>
              <a:rPr lang="ja-JP" altLang="en-US" smtClean="0"/>
              <a:t>チーム内で情報を共有する</a:t>
            </a:r>
            <a:endParaRPr lang="en-US" altLang="ja-JP" smtClean="0"/>
          </a:p>
          <a:p>
            <a:pPr lvl="1" eaLnBrk="1" hangingPunct="1"/>
            <a:r>
              <a:rPr lang="ja-JP" altLang="en-US" smtClean="0"/>
              <a:t>チーム内で「車輪の再発明」を防ぐ</a:t>
            </a:r>
            <a:endParaRPr lang="en-US" altLang="ja-JP" smtClean="0"/>
          </a:p>
          <a:p>
            <a:pPr lvl="1" eaLnBrk="1" hangingPunct="1"/>
            <a:r>
              <a:rPr lang="ja-JP" altLang="en-US" smtClean="0"/>
              <a:t>早期に問題を報告する</a:t>
            </a:r>
            <a:endParaRPr lang="en-US" altLang="ja-JP" smtClean="0"/>
          </a:p>
          <a:p>
            <a:pPr lvl="1" eaLnBrk="1" hangingPunct="1"/>
            <a:r>
              <a:rPr lang="ja-JP" altLang="en-US" smtClean="0"/>
              <a:t>情報の価値を高める</a:t>
            </a:r>
            <a:r>
              <a:rPr lang="en-US" altLang="ja-JP" smtClean="0"/>
              <a:t/>
            </a:r>
            <a:br>
              <a:rPr lang="en-US" altLang="ja-JP" smtClean="0"/>
            </a:br>
            <a:r>
              <a:rPr lang="ja-JP" altLang="en-US" smtClean="0"/>
              <a:t>→価値の高い情報が返ってくる</a:t>
            </a:r>
            <a:endParaRPr lang="en-US" altLang="ja-JP" smtClean="0"/>
          </a:p>
        </p:txBody>
      </p:sp>
    </p:spTree>
  </p:cSld>
  <p:clrMapOvr>
    <a:masterClrMapping/>
  </p:clrMapOvr>
  <p:transition>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p:txBody>
          <a:bodyPr/>
          <a:lstStyle/>
          <a:p>
            <a:pPr eaLnBrk="1" hangingPunct="1"/>
            <a:r>
              <a:rPr lang="ja-JP" altLang="en-US" smtClean="0"/>
              <a:t>まとめ</a:t>
            </a:r>
          </a:p>
        </p:txBody>
      </p:sp>
      <p:sp>
        <p:nvSpPr>
          <p:cNvPr id="29699" name="コンテンツ プレースホルダ 2"/>
          <p:cNvSpPr>
            <a:spLocks noGrp="1"/>
          </p:cNvSpPr>
          <p:nvPr>
            <p:ph idx="1"/>
          </p:nvPr>
        </p:nvSpPr>
        <p:spPr/>
        <p:txBody>
          <a:bodyPr/>
          <a:lstStyle/>
          <a:p>
            <a:pPr eaLnBrk="1" hangingPunct="1"/>
            <a:r>
              <a:rPr lang="en-US" altLang="ja-JP" smtClean="0"/>
              <a:t>MSDN </a:t>
            </a:r>
            <a:r>
              <a:rPr lang="ja-JP" altLang="en-US" smtClean="0"/>
              <a:t>ライブラリの読み方</a:t>
            </a:r>
            <a:endParaRPr lang="en-US" altLang="ja-JP" smtClean="0"/>
          </a:p>
          <a:p>
            <a:pPr lvl="1" eaLnBrk="1" hangingPunct="1"/>
            <a:r>
              <a:rPr lang="ja-JP" altLang="en-US" smtClean="0"/>
              <a:t>予習と復習</a:t>
            </a:r>
            <a:endParaRPr lang="en-US" altLang="ja-JP" smtClean="0"/>
          </a:p>
          <a:p>
            <a:pPr eaLnBrk="1" hangingPunct="1"/>
            <a:endParaRPr lang="en-US" altLang="ja-JP" smtClean="0"/>
          </a:p>
          <a:p>
            <a:pPr eaLnBrk="1" hangingPunct="1"/>
            <a:r>
              <a:rPr lang="en-US" altLang="ja-JP" smtClean="0"/>
              <a:t>MSDN </a:t>
            </a:r>
            <a:r>
              <a:rPr lang="ja-JP" altLang="en-US" smtClean="0"/>
              <a:t>ライブラリの検索の仕方</a:t>
            </a:r>
            <a:endParaRPr lang="en-US" altLang="ja-JP" smtClean="0"/>
          </a:p>
          <a:p>
            <a:pPr lvl="1" eaLnBrk="1" hangingPunct="1"/>
            <a:r>
              <a:rPr lang="ja-JP" altLang="en-US" smtClean="0"/>
              <a:t>ヘルプのヘルプ</a:t>
            </a:r>
            <a:endParaRPr lang="en-US" altLang="ja-JP" smtClean="0"/>
          </a:p>
          <a:p>
            <a:pPr eaLnBrk="1" hangingPunct="1"/>
            <a:endParaRPr lang="en-US" altLang="ja-JP" smtClean="0"/>
          </a:p>
          <a:p>
            <a:pPr eaLnBrk="1" hangingPunct="1"/>
            <a:r>
              <a:rPr lang="ja-JP" altLang="en-US" smtClean="0"/>
              <a:t>オンライン コミュニティの活用</a:t>
            </a:r>
            <a:endParaRPr lang="en-US" altLang="ja-JP" smtClean="0"/>
          </a:p>
          <a:p>
            <a:pPr lvl="1" eaLnBrk="1" hangingPunct="1"/>
            <a:r>
              <a:rPr lang="ja-JP" altLang="en-US" smtClean="0"/>
              <a:t>情報と情報の交換</a:t>
            </a:r>
          </a:p>
        </p:txBody>
      </p:sp>
    </p:spTree>
  </p:cSld>
  <p:clrMapOvr>
    <a:masterClrMapping/>
  </p:clrMapOvr>
  <p:transition>
    <p:push di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ja-JP" altLang="en-US" smtClean="0"/>
              <a:t>謝辞</a:t>
            </a:r>
          </a:p>
        </p:txBody>
      </p:sp>
      <p:sp>
        <p:nvSpPr>
          <p:cNvPr id="30723" name="Rectangle 3"/>
          <p:cNvSpPr>
            <a:spLocks noGrp="1" noChangeArrowheads="1"/>
          </p:cNvSpPr>
          <p:nvPr>
            <p:ph idx="1"/>
          </p:nvPr>
        </p:nvSpPr>
        <p:spPr/>
        <p:txBody>
          <a:bodyPr/>
          <a:lstStyle/>
          <a:p>
            <a:pPr eaLnBrk="1" hangingPunct="1"/>
            <a:r>
              <a:rPr lang="ja-JP" altLang="en-US" smtClean="0"/>
              <a:t>中博俊さん</a:t>
            </a:r>
          </a:p>
          <a:p>
            <a:pPr eaLnBrk="1" hangingPunct="1"/>
            <a:r>
              <a:rPr lang="ja-JP" altLang="en-US" smtClean="0"/>
              <a:t>渋木宏明</a:t>
            </a:r>
            <a:r>
              <a:rPr lang="en-US" altLang="ja-JP" smtClean="0"/>
              <a:t>(</a:t>
            </a:r>
            <a:r>
              <a:rPr lang="ja-JP" altLang="en-US" smtClean="0"/>
              <a:t>ひどり</a:t>
            </a:r>
            <a:r>
              <a:rPr lang="en-US" altLang="ja-JP" smtClean="0"/>
              <a:t>)</a:t>
            </a:r>
            <a:r>
              <a:rPr lang="ja-JP" altLang="en-US" smtClean="0"/>
              <a:t>さん</a:t>
            </a:r>
          </a:p>
          <a:p>
            <a:pPr eaLnBrk="1" hangingPunct="1"/>
            <a:r>
              <a:rPr lang="ja-JP" altLang="en-US" smtClean="0"/>
              <a:t>きくちゃんさん</a:t>
            </a:r>
          </a:p>
          <a:p>
            <a:pPr eaLnBrk="1" hangingPunct="1"/>
            <a:r>
              <a:rPr lang="ja-JP" altLang="en-US" smtClean="0"/>
              <a:t>ぽぴ王子様</a:t>
            </a:r>
          </a:p>
          <a:p>
            <a:pPr eaLnBrk="1" hangingPunct="1"/>
            <a:r>
              <a:rPr lang="ja-JP" altLang="en-US" smtClean="0"/>
              <a:t>佐藤精一さん（マイクロソフト）</a:t>
            </a:r>
          </a:p>
          <a:p>
            <a:pPr eaLnBrk="1" hangingPunct="1"/>
            <a:endParaRPr lang="ja-JP" altLang="en-US" smtClean="0"/>
          </a:p>
          <a:p>
            <a:pPr eaLnBrk="1" hangingPunct="1">
              <a:buFontTx/>
              <a:buNone/>
            </a:pPr>
            <a:r>
              <a:rPr lang="ja-JP" altLang="en-US" smtClean="0"/>
              <a:t>（もれてたらごめん）</a:t>
            </a:r>
          </a:p>
        </p:txBody>
      </p:sp>
    </p:spTree>
  </p:cSld>
  <p:clrMapOvr>
    <a:masterClrMapping/>
  </p:clrMapOvr>
  <p:transition>
    <p:push dir="u"/>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3"/>
          <p:cNvSpPr>
            <a:spLocks noGrp="1"/>
          </p:cNvSpPr>
          <p:nvPr>
            <p:ph type="title"/>
          </p:nvPr>
        </p:nvSpPr>
        <p:spPr>
          <a:xfrm>
            <a:off x="457200" y="2857500"/>
            <a:ext cx="8229600" cy="706438"/>
          </a:xfrm>
        </p:spPr>
        <p:txBody>
          <a:bodyPr/>
          <a:lstStyle/>
          <a:p>
            <a:pPr eaLnBrk="1" hangingPunct="1"/>
            <a:r>
              <a:rPr lang="en-US" altLang="ja-JP" sz="4000" smtClean="0"/>
              <a:t>Questions?</a:t>
            </a:r>
            <a:endParaRPr lang="ja-JP" altLang="en-US" sz="4000" smtClean="0"/>
          </a:p>
        </p:txBody>
      </p:sp>
    </p:spTree>
  </p:cSld>
  <p:clrMapOvr>
    <a:masterClrMapping/>
  </p:clrMapOvr>
  <p:transition>
    <p:push dir="u"/>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a:xfrm>
            <a:off x="457200" y="2786063"/>
            <a:ext cx="8229600" cy="706437"/>
          </a:xfrm>
        </p:spPr>
        <p:txBody>
          <a:bodyPr/>
          <a:lstStyle/>
          <a:p>
            <a:pPr eaLnBrk="1" hangingPunct="1"/>
            <a:r>
              <a:rPr lang="en-US" altLang="ja-JP" sz="4000" smtClean="0"/>
              <a:t>Thanks a lot !!</a:t>
            </a:r>
            <a:endParaRPr lang="ja-JP" altLang="en-US" sz="4000" smtClean="0"/>
          </a:p>
        </p:txBody>
      </p:sp>
    </p:spTree>
  </p:cSld>
  <p:clrMapOvr>
    <a:masterClrMapping/>
  </p:clrMapOvr>
  <p:transition>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ja-JP" altLang="en-US" smtClean="0"/>
              <a:t>わからないことを調べる手段</a:t>
            </a:r>
          </a:p>
        </p:txBody>
      </p:sp>
      <p:sp>
        <p:nvSpPr>
          <p:cNvPr id="4099" name="Rectangle 3"/>
          <p:cNvSpPr>
            <a:spLocks noGrp="1" noChangeArrowheads="1"/>
          </p:cNvSpPr>
          <p:nvPr>
            <p:ph idx="1"/>
          </p:nvPr>
        </p:nvSpPr>
        <p:spPr/>
        <p:txBody>
          <a:bodyPr/>
          <a:lstStyle/>
          <a:p>
            <a:pPr eaLnBrk="1" hangingPunct="1"/>
            <a:r>
              <a:rPr lang="en-US" altLang="ja-JP" smtClean="0"/>
              <a:t>MSDN Library</a:t>
            </a:r>
          </a:p>
          <a:p>
            <a:pPr eaLnBrk="1" hangingPunct="1"/>
            <a:r>
              <a:rPr lang="ja-JP" altLang="en-US" smtClean="0"/>
              <a:t>書籍（</a:t>
            </a:r>
            <a:r>
              <a:rPr lang="en-US" altLang="ja-JP" smtClean="0"/>
              <a:t>Web </a:t>
            </a:r>
            <a:r>
              <a:rPr lang="ja-JP" altLang="en-US" smtClean="0"/>
              <a:t>サイト）</a:t>
            </a:r>
          </a:p>
          <a:p>
            <a:pPr eaLnBrk="1" hangingPunct="1"/>
            <a:r>
              <a:rPr lang="ja-JP" altLang="en-US" smtClean="0"/>
              <a:t>周りの人</a:t>
            </a:r>
          </a:p>
          <a:p>
            <a:pPr eaLnBrk="1" hangingPunct="1"/>
            <a:r>
              <a:rPr lang="en-US" altLang="ja-JP" smtClean="0"/>
              <a:t>Web </a:t>
            </a:r>
            <a:r>
              <a:rPr lang="ja-JP" altLang="en-US" smtClean="0"/>
              <a:t>掲示板</a:t>
            </a:r>
          </a:p>
        </p:txBody>
      </p:sp>
    </p:spTree>
  </p:cSld>
  <p:clrMapOvr>
    <a:masterClrMapping/>
  </p:clrMapOvr>
  <p:transition>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smtClean="0"/>
              <a:t>長所（１）</a:t>
            </a:r>
          </a:p>
        </p:txBody>
      </p:sp>
      <p:sp>
        <p:nvSpPr>
          <p:cNvPr id="5123" name="Rectangle 3"/>
          <p:cNvSpPr>
            <a:spLocks noGrp="1" noChangeArrowheads="1"/>
          </p:cNvSpPr>
          <p:nvPr>
            <p:ph idx="1"/>
          </p:nvPr>
        </p:nvSpPr>
        <p:spPr/>
        <p:txBody>
          <a:bodyPr/>
          <a:lstStyle/>
          <a:p>
            <a:pPr eaLnBrk="1" hangingPunct="1"/>
            <a:r>
              <a:rPr lang="en-US" altLang="ja-JP" smtClean="0"/>
              <a:t>MSDN Library</a:t>
            </a:r>
          </a:p>
          <a:p>
            <a:pPr lvl="1" eaLnBrk="1" hangingPunct="1"/>
            <a:r>
              <a:rPr lang="ja-JP" altLang="en-US" smtClean="0"/>
              <a:t>公式説明書</a:t>
            </a:r>
          </a:p>
          <a:p>
            <a:pPr lvl="1" eaLnBrk="1" hangingPunct="1"/>
            <a:r>
              <a:rPr lang="en-US" altLang="ja-JP" smtClean="0"/>
              <a:t>IDE </a:t>
            </a:r>
            <a:r>
              <a:rPr lang="ja-JP" altLang="en-US" smtClean="0"/>
              <a:t>から直接検索できる</a:t>
            </a:r>
          </a:p>
          <a:p>
            <a:pPr eaLnBrk="1" hangingPunct="1"/>
            <a:endParaRPr lang="ja-JP" altLang="en-US" smtClean="0"/>
          </a:p>
          <a:p>
            <a:pPr eaLnBrk="1" hangingPunct="1"/>
            <a:r>
              <a:rPr lang="ja-JP" altLang="en-US" smtClean="0"/>
              <a:t>書籍</a:t>
            </a:r>
          </a:p>
          <a:p>
            <a:pPr lvl="1" eaLnBrk="1" hangingPunct="1"/>
            <a:r>
              <a:rPr lang="ja-JP" altLang="en-US" smtClean="0"/>
              <a:t>解説付き</a:t>
            </a:r>
          </a:p>
          <a:p>
            <a:pPr lvl="1" eaLnBrk="1" hangingPunct="1"/>
            <a:r>
              <a:rPr lang="ja-JP" altLang="en-US" smtClean="0"/>
              <a:t>やりたいことから調べられる</a:t>
            </a:r>
          </a:p>
          <a:p>
            <a:pPr lvl="1" eaLnBrk="1" hangingPunct="1"/>
            <a:r>
              <a:rPr lang="ja-JP" altLang="en-US" smtClean="0"/>
              <a:t>実績</a:t>
            </a:r>
          </a:p>
          <a:p>
            <a:pPr lvl="1" eaLnBrk="1" hangingPunct="1"/>
            <a:r>
              <a:rPr lang="ja-JP" altLang="en-US" smtClean="0"/>
              <a:t>書き込みができる</a:t>
            </a:r>
          </a:p>
        </p:txBody>
      </p:sp>
    </p:spTree>
  </p:cSld>
  <p:clrMapOvr>
    <a:masterClrMapping/>
  </p:clrMapOvr>
  <p:transition>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ja-JP" altLang="en-US" smtClean="0"/>
              <a:t>長所（２）</a:t>
            </a:r>
          </a:p>
        </p:txBody>
      </p:sp>
      <p:sp>
        <p:nvSpPr>
          <p:cNvPr id="6147" name="Rectangle 3"/>
          <p:cNvSpPr>
            <a:spLocks noGrp="1" noChangeArrowheads="1"/>
          </p:cNvSpPr>
          <p:nvPr>
            <p:ph idx="1"/>
          </p:nvPr>
        </p:nvSpPr>
        <p:spPr/>
        <p:txBody>
          <a:bodyPr/>
          <a:lstStyle/>
          <a:p>
            <a:pPr eaLnBrk="1" hangingPunct="1"/>
            <a:r>
              <a:rPr lang="ja-JP" altLang="en-US" smtClean="0"/>
              <a:t>周りの人</a:t>
            </a:r>
          </a:p>
          <a:p>
            <a:pPr lvl="1" eaLnBrk="1" hangingPunct="1"/>
            <a:r>
              <a:rPr lang="ja-JP" altLang="en-US" smtClean="0"/>
              <a:t>わかるまで教えてもらえる</a:t>
            </a:r>
          </a:p>
          <a:p>
            <a:pPr lvl="1" eaLnBrk="1" hangingPunct="1"/>
            <a:r>
              <a:rPr lang="ja-JP" altLang="en-US" smtClean="0"/>
              <a:t>レスポンスがはやい</a:t>
            </a:r>
          </a:p>
          <a:p>
            <a:pPr eaLnBrk="1" hangingPunct="1"/>
            <a:endParaRPr lang="en-US" altLang="ja-JP" smtClean="0"/>
          </a:p>
          <a:p>
            <a:pPr eaLnBrk="1" hangingPunct="1"/>
            <a:r>
              <a:rPr lang="en-US" altLang="ja-JP" smtClean="0"/>
              <a:t>Web </a:t>
            </a:r>
            <a:r>
              <a:rPr lang="ja-JP" altLang="en-US" smtClean="0"/>
              <a:t>掲示板</a:t>
            </a:r>
          </a:p>
          <a:p>
            <a:pPr lvl="1" eaLnBrk="1" hangingPunct="1"/>
            <a:r>
              <a:rPr lang="ja-JP" altLang="en-US" smtClean="0"/>
              <a:t>すごい人が教えてくれる</a:t>
            </a:r>
          </a:p>
          <a:p>
            <a:pPr lvl="1" eaLnBrk="1" hangingPunct="1"/>
            <a:r>
              <a:rPr lang="ja-JP" altLang="en-US" smtClean="0"/>
              <a:t>自分で調べるよりはやいかもしれない</a:t>
            </a:r>
          </a:p>
        </p:txBody>
      </p:sp>
    </p:spTree>
  </p:cSld>
  <p:clrMapOvr>
    <a:masterClrMapping/>
  </p:clrMapOvr>
  <p:transition>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ja-JP" altLang="en-US" smtClean="0"/>
              <a:t>短所（１）</a:t>
            </a:r>
          </a:p>
        </p:txBody>
      </p:sp>
      <p:sp>
        <p:nvSpPr>
          <p:cNvPr id="7171" name="Rectangle 3"/>
          <p:cNvSpPr>
            <a:spLocks noGrp="1" noChangeArrowheads="1"/>
          </p:cNvSpPr>
          <p:nvPr>
            <p:ph idx="1"/>
          </p:nvPr>
        </p:nvSpPr>
        <p:spPr/>
        <p:txBody>
          <a:bodyPr/>
          <a:lstStyle/>
          <a:p>
            <a:pPr eaLnBrk="1" hangingPunct="1"/>
            <a:r>
              <a:rPr lang="en-US" altLang="ja-JP" smtClean="0"/>
              <a:t>MSDN Library</a:t>
            </a:r>
          </a:p>
          <a:p>
            <a:pPr lvl="1" eaLnBrk="1" hangingPunct="1"/>
            <a:r>
              <a:rPr lang="ja-JP" altLang="en-US" smtClean="0"/>
              <a:t>難解な日本語がある</a:t>
            </a:r>
          </a:p>
          <a:p>
            <a:pPr lvl="1" eaLnBrk="1" hangingPunct="1"/>
            <a:r>
              <a:rPr lang="ja-JP" altLang="en-US" smtClean="0"/>
              <a:t>どこに何が書いてあるかわからない</a:t>
            </a:r>
          </a:p>
          <a:p>
            <a:pPr eaLnBrk="1" hangingPunct="1"/>
            <a:endParaRPr lang="ja-JP" altLang="en-US" smtClean="0"/>
          </a:p>
          <a:p>
            <a:pPr eaLnBrk="1" hangingPunct="1"/>
            <a:r>
              <a:rPr lang="ja-JP" altLang="en-US" smtClean="0"/>
              <a:t>書籍</a:t>
            </a:r>
          </a:p>
          <a:p>
            <a:pPr lvl="1" eaLnBrk="1" hangingPunct="1"/>
            <a:r>
              <a:rPr lang="ja-JP" altLang="en-US" smtClean="0"/>
              <a:t>値段が高い</a:t>
            </a:r>
          </a:p>
          <a:p>
            <a:pPr lvl="1" eaLnBrk="1" hangingPunct="1"/>
            <a:r>
              <a:rPr lang="ja-JP" altLang="en-US" smtClean="0"/>
              <a:t>探すのが難しい</a:t>
            </a:r>
          </a:p>
          <a:p>
            <a:pPr lvl="1" eaLnBrk="1" hangingPunct="1"/>
            <a:r>
              <a:rPr lang="ja-JP" altLang="en-US" smtClean="0"/>
              <a:t>自分にあった書籍とは？</a:t>
            </a:r>
          </a:p>
        </p:txBody>
      </p:sp>
    </p:spTree>
  </p:cSld>
  <p:clrMapOvr>
    <a:masterClrMapping/>
  </p:clrMapOvr>
  <p:transition>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ja-JP" altLang="en-US" smtClean="0"/>
              <a:t>短所（２）</a:t>
            </a:r>
          </a:p>
        </p:txBody>
      </p:sp>
      <p:sp>
        <p:nvSpPr>
          <p:cNvPr id="8195" name="Rectangle 3"/>
          <p:cNvSpPr>
            <a:spLocks noGrp="1" noChangeArrowheads="1"/>
          </p:cNvSpPr>
          <p:nvPr>
            <p:ph idx="1"/>
          </p:nvPr>
        </p:nvSpPr>
        <p:spPr/>
        <p:txBody>
          <a:bodyPr/>
          <a:lstStyle/>
          <a:p>
            <a:pPr eaLnBrk="1" hangingPunct="1"/>
            <a:r>
              <a:rPr lang="ja-JP" altLang="en-US" smtClean="0"/>
              <a:t>周りの人</a:t>
            </a:r>
          </a:p>
          <a:p>
            <a:pPr lvl="1" eaLnBrk="1" hangingPunct="1"/>
            <a:r>
              <a:rPr lang="ja-JP" altLang="en-US" smtClean="0"/>
              <a:t>同じ知識レベルの人ばかりかも？</a:t>
            </a:r>
          </a:p>
          <a:p>
            <a:pPr eaLnBrk="1" hangingPunct="1"/>
            <a:endParaRPr lang="en-US" altLang="ja-JP" smtClean="0"/>
          </a:p>
          <a:p>
            <a:pPr eaLnBrk="1" hangingPunct="1"/>
            <a:r>
              <a:rPr lang="en-US" altLang="ja-JP" smtClean="0"/>
              <a:t>Web </a:t>
            </a:r>
            <a:r>
              <a:rPr lang="ja-JP" altLang="en-US" smtClean="0"/>
              <a:t>掲示板</a:t>
            </a:r>
          </a:p>
          <a:p>
            <a:pPr lvl="1" eaLnBrk="1" hangingPunct="1"/>
            <a:r>
              <a:rPr lang="ja-JP" altLang="en-US" smtClean="0"/>
              <a:t>誰も知らないかもしれない</a:t>
            </a:r>
          </a:p>
          <a:p>
            <a:pPr lvl="1" eaLnBrk="1" hangingPunct="1"/>
            <a:r>
              <a:rPr lang="ja-JP" altLang="en-US" smtClean="0"/>
              <a:t>いつ返事があるかわからない</a:t>
            </a:r>
          </a:p>
        </p:txBody>
      </p:sp>
    </p:spTree>
  </p:cSld>
  <p:clrMapOvr>
    <a:masterClrMapping/>
  </p:clrMapOvr>
  <p:transition>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ja-JP" altLang="en-US" smtClean="0"/>
              <a:t>調査順序（推奨）</a:t>
            </a:r>
          </a:p>
        </p:txBody>
      </p:sp>
      <p:sp>
        <p:nvSpPr>
          <p:cNvPr id="9219" name="Rectangle 3"/>
          <p:cNvSpPr>
            <a:spLocks noGrp="1" noChangeArrowheads="1"/>
          </p:cNvSpPr>
          <p:nvPr>
            <p:ph idx="1"/>
          </p:nvPr>
        </p:nvSpPr>
        <p:spPr/>
        <p:txBody>
          <a:bodyPr/>
          <a:lstStyle/>
          <a:p>
            <a:pPr eaLnBrk="1" hangingPunct="1"/>
            <a:r>
              <a:rPr lang="en-US" altLang="ja-JP" smtClean="0"/>
              <a:t>MSDN Library</a:t>
            </a:r>
          </a:p>
          <a:p>
            <a:pPr lvl="1" eaLnBrk="1" hangingPunct="1"/>
            <a:r>
              <a:rPr lang="en-US" altLang="ja-JP" smtClean="0"/>
              <a:t>IDE </a:t>
            </a:r>
            <a:r>
              <a:rPr lang="ja-JP" altLang="en-US" smtClean="0"/>
              <a:t>から </a:t>
            </a:r>
            <a:r>
              <a:rPr lang="en-US" altLang="ja-JP" smtClean="0"/>
              <a:t>[F1]</a:t>
            </a:r>
          </a:p>
          <a:p>
            <a:pPr eaLnBrk="1" hangingPunct="1"/>
            <a:endParaRPr lang="ja-JP" altLang="en-US" smtClean="0"/>
          </a:p>
          <a:p>
            <a:pPr eaLnBrk="1" hangingPunct="1"/>
            <a:r>
              <a:rPr lang="ja-JP" altLang="en-US" smtClean="0"/>
              <a:t>書籍</a:t>
            </a:r>
          </a:p>
          <a:p>
            <a:pPr lvl="1" eaLnBrk="1" hangingPunct="1"/>
            <a:r>
              <a:rPr lang="ja-JP" altLang="en-US" smtClean="0"/>
              <a:t>ひとつのテーマをまとめて書いてある</a:t>
            </a:r>
          </a:p>
          <a:p>
            <a:pPr eaLnBrk="1" hangingPunct="1"/>
            <a:endParaRPr lang="en-US" altLang="ja-JP" smtClean="0"/>
          </a:p>
          <a:p>
            <a:pPr eaLnBrk="1" hangingPunct="1"/>
            <a:r>
              <a:rPr lang="en-US" altLang="ja-JP" smtClean="0"/>
              <a:t>Web </a:t>
            </a:r>
            <a:r>
              <a:rPr lang="ja-JP" altLang="en-US" smtClean="0"/>
              <a:t>サイト</a:t>
            </a:r>
          </a:p>
          <a:p>
            <a:pPr lvl="1" eaLnBrk="1" hangingPunct="1"/>
            <a:r>
              <a:rPr lang="ja-JP" altLang="en-US" smtClean="0"/>
              <a:t>検索ワードさえ知っていれば</a:t>
            </a:r>
          </a:p>
        </p:txBody>
      </p:sp>
    </p:spTree>
  </p:cSld>
  <p:clrMapOvr>
    <a:masterClrMapping/>
  </p:clrMapOvr>
  <p:transition>
    <p:push dir="u"/>
  </p:transition>
  <p:timing>
    <p:tnLst>
      <p:par>
        <p:cTn id="1" dur="indefinite" restart="never" nodeType="tmRoot"/>
      </p:par>
    </p:tnLst>
  </p:timing>
</p:sld>
</file>

<file path=ppt/theme/theme1.xml><?xml version="1.0" encoding="utf-8"?>
<a:theme xmlns:a="http://schemas.openxmlformats.org/drawingml/2006/main" name="スライドマスタT1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295</TotalTime>
  <Words>1350</Words>
  <Application>Microsoft Office PowerPoint</Application>
  <PresentationFormat>画面に合わせる (4:3)</PresentationFormat>
  <Paragraphs>257</Paragraphs>
  <Slides>37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37</vt:i4>
      </vt:variant>
    </vt:vector>
  </HeadingPairs>
  <TitlesOfParts>
    <vt:vector size="41" baseType="lpstr">
      <vt:lpstr>Arial</vt:lpstr>
      <vt:lpstr>ＭＳ Ｐゴシック</vt:lpstr>
      <vt:lpstr>Calibri</vt:lpstr>
      <vt:lpstr>スライドマスタT10</vt:lpstr>
      <vt:lpstr>MSDN Library 活用方法</vt:lpstr>
      <vt:lpstr>目標</vt:lpstr>
      <vt:lpstr>アジェンダ</vt:lpstr>
      <vt:lpstr>わからないことを調べる手段</vt:lpstr>
      <vt:lpstr>長所（１）</vt:lpstr>
      <vt:lpstr>長所（２）</vt:lpstr>
      <vt:lpstr>短所（１）</vt:lpstr>
      <vt:lpstr>短所（２）</vt:lpstr>
      <vt:lpstr>調査順序（推奨）</vt:lpstr>
      <vt:lpstr>調査順序（推奨）</vt:lpstr>
      <vt:lpstr>スライド 11</vt:lpstr>
      <vt:lpstr>なぜ「まず MSDN Library」なの？</vt:lpstr>
      <vt:lpstr>MSDN Library って、なに？</vt:lpstr>
      <vt:lpstr>MSDN Library を活用するために</vt:lpstr>
      <vt:lpstr>スライド 15</vt:lpstr>
      <vt:lpstr>MSDN Library の読み方（１）</vt:lpstr>
      <vt:lpstr>MSDN Library の読み方（２）</vt:lpstr>
      <vt:lpstr>MSDN Library の読み方（３）</vt:lpstr>
      <vt:lpstr>MSDNライブラリの読み方（MS佐藤精一さん推奨）</vt:lpstr>
      <vt:lpstr>スライド 20</vt:lpstr>
      <vt:lpstr>MSDN Library の検索の仕方（１）</vt:lpstr>
      <vt:lpstr>MSDN Library の検索の仕方（２）</vt:lpstr>
      <vt:lpstr>MSDN Library の検索の仕方（３）</vt:lpstr>
      <vt:lpstr>MSDN Library の検索の仕方（４）</vt:lpstr>
      <vt:lpstr>スライド 25</vt:lpstr>
      <vt:lpstr>検索を使いこなす（１）</vt:lpstr>
      <vt:lpstr>検索を使いこなす（２）</vt:lpstr>
      <vt:lpstr>オンラインとの連携</vt:lpstr>
      <vt:lpstr>オンラインの活用</vt:lpstr>
      <vt:lpstr>スライド 30</vt:lpstr>
      <vt:lpstr>オンライン コミュニティの利用</vt:lpstr>
      <vt:lpstr>有効な回答を得るコツ</vt:lpstr>
      <vt:lpstr>有効な回答を早く得るために</vt:lpstr>
      <vt:lpstr>まとめ</vt:lpstr>
      <vt:lpstr>謝辞</vt:lpstr>
      <vt:lpstr>Questions?</vt:lpstr>
      <vt:lpstr>Thanks a lot !!</vt:lpstr>
    </vt:vector>
  </TitlesOfParts>
  <Company>富士通周辺機開発統括部第３開発部関根pj課</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MSDN Library 活用方法</dc:title>
  <dc:creator>久内正樹</dc:creator>
  <cp:lastModifiedBy>中 博俊</cp:lastModifiedBy>
  <cp:revision>28</cp:revision>
  <dcterms:created xsi:type="dcterms:W3CDTF">2007-09-28T02:57:09Z</dcterms:created>
  <dcterms:modified xsi:type="dcterms:W3CDTF">2008-04-07T11:31:11Z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