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6"/>
  </p:notesMasterIdLst>
  <p:handoutMasterIdLst>
    <p:handoutMasterId r:id="rId37"/>
  </p:handoutMasterIdLst>
  <p:sldIdLst>
    <p:sldId id="265" r:id="rId2"/>
    <p:sldId id="266" r:id="rId3"/>
    <p:sldId id="267" r:id="rId4"/>
    <p:sldId id="268" r:id="rId5"/>
    <p:sldId id="273" r:id="rId6"/>
    <p:sldId id="269" r:id="rId7"/>
    <p:sldId id="274" r:id="rId8"/>
    <p:sldId id="270" r:id="rId9"/>
    <p:sldId id="271" r:id="rId10"/>
    <p:sldId id="272" r:id="rId11"/>
    <p:sldId id="280" r:id="rId12"/>
    <p:sldId id="275" r:id="rId13"/>
    <p:sldId id="276" r:id="rId14"/>
    <p:sldId id="277" r:id="rId15"/>
    <p:sldId id="278" r:id="rId16"/>
    <p:sldId id="279" r:id="rId17"/>
    <p:sldId id="281" r:id="rId18"/>
    <p:sldId id="282" r:id="rId19"/>
    <p:sldId id="283" r:id="rId20"/>
    <p:sldId id="284" r:id="rId21"/>
    <p:sldId id="285" r:id="rId22"/>
    <p:sldId id="286" r:id="rId23"/>
    <p:sldId id="287" r:id="rId24"/>
    <p:sldId id="288" r:id="rId25"/>
    <p:sldId id="289" r:id="rId26"/>
    <p:sldId id="290" r:id="rId27"/>
    <p:sldId id="291" r:id="rId28"/>
    <p:sldId id="293" r:id="rId29"/>
    <p:sldId id="292" r:id="rId30"/>
    <p:sldId id="294" r:id="rId31"/>
    <p:sldId id="295" r:id="rId32"/>
    <p:sldId id="296" r:id="rId33"/>
    <p:sldId id="297" r:id="rId34"/>
    <p:sldId id="299" r:id="rId3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FDA1A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4217" autoAdjust="0"/>
  </p:normalViewPr>
  <p:slideViewPr>
    <p:cSldViewPr>
      <p:cViewPr>
        <p:scale>
          <a:sx n="100" d="100"/>
          <a:sy n="100" d="100"/>
        </p:scale>
        <p:origin x="-72" y="1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6927E6EF-4169-495A-9CD0-9A8622451760}" type="datetimeFigureOut">
              <a:rPr kumimoji="1" lang="ja-JP" altLang="en-US" smtClean="0"/>
              <a:pPr/>
              <a:t>2008/1/30</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3F21F149-8FDE-40C1-8D86-86EE0BD2D2A6}"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2008/1/30</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6</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電子回路など、ハードを使わなくてもよくなった→機械語・アセンブラ</a:t>
            </a:r>
            <a:endParaRPr kumimoji="1" lang="en-US" altLang="ja-JP" dirty="0" smtClean="0"/>
          </a:p>
          <a:p>
            <a:r>
              <a:rPr kumimoji="1" lang="ja-JP" altLang="en-US" dirty="0" smtClean="0"/>
              <a:t>コンピュータにやらせたいことを人間が親しみやすい方法で表現→高級言語</a:t>
            </a:r>
            <a:endParaRPr kumimoji="1" lang="en-US" altLang="ja-JP" dirty="0" smtClean="0"/>
          </a:p>
          <a:p>
            <a:r>
              <a:rPr kumimoji="1" lang="ja-JP" altLang="en-US" dirty="0" smtClean="0"/>
              <a:t>ププログラムをスクラッチから開発するのではなく、あまりの再利用の多さに、メンテナンスしやすい形へ→構造化プログラム</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22</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dirty="0" smtClean="0"/>
              <a:t>マスタ タイトルの書式設定</a:t>
            </a:r>
            <a:endParaRPr lang="ja-JP" altLang="en-US" dirty="0"/>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#14</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3200" b="1">
          <a:solidFill>
            <a:schemeClr val="accent2">
              <a:lumMod val="75000"/>
            </a:schemeClr>
          </a:solidFill>
          <a:latin typeface="メイリオ" pitchFamily="50" charset="-128"/>
          <a:ea typeface="メイリオ" pitchFamily="50" charset="-128"/>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メイリオ" pitchFamily="50" charset="-128"/>
          <a:ea typeface="メイリオ"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メイリオ" pitchFamily="50" charset="-128"/>
          <a:ea typeface="メイリオ" pitchFamily="50" charset="-128"/>
        </a:defRPr>
      </a:lvl2pPr>
      <a:lvl3pPr marL="1143000" indent="-228600" algn="l" rtl="0" eaLnBrk="1" fontAlgn="base" hangingPunct="1">
        <a:spcBef>
          <a:spcPct val="20000"/>
        </a:spcBef>
        <a:spcAft>
          <a:spcPct val="0"/>
        </a:spcAft>
        <a:buChar char="•"/>
        <a:defRPr kumimoji="1" sz="2400">
          <a:solidFill>
            <a:schemeClr val="tx1"/>
          </a:solidFill>
          <a:latin typeface="メイリオ" pitchFamily="50" charset="-128"/>
          <a:ea typeface="メイリオ" pitchFamily="50" charset="-128"/>
        </a:defRPr>
      </a:lvl3pPr>
      <a:lvl4pPr marL="1600200" indent="-228600" algn="l" rtl="0" eaLnBrk="1" fontAlgn="base" hangingPunct="1">
        <a:spcBef>
          <a:spcPct val="20000"/>
        </a:spcBef>
        <a:spcAft>
          <a:spcPct val="0"/>
        </a:spcAft>
        <a:buChar char="–"/>
        <a:defRPr kumimoji="1" sz="2000">
          <a:solidFill>
            <a:schemeClr val="tx1"/>
          </a:solidFill>
          <a:latin typeface="メイリオ" pitchFamily="50" charset="-128"/>
          <a:ea typeface="メイリオ" pitchFamily="50" charset="-128"/>
        </a:defRPr>
      </a:lvl4pPr>
      <a:lvl5pPr marL="2057400" indent="-228600" algn="l" rtl="0" eaLnBrk="1" fontAlgn="base" hangingPunct="1">
        <a:spcBef>
          <a:spcPct val="20000"/>
        </a:spcBef>
        <a:spcAft>
          <a:spcPct val="0"/>
        </a:spcAft>
        <a:buChar char="»"/>
        <a:defRPr kumimoji="1" sz="2000">
          <a:solidFill>
            <a:schemeClr val="tx1"/>
          </a:solidFill>
          <a:latin typeface="メイリオ" pitchFamily="50" charset="-128"/>
          <a:ea typeface="メイリオ"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kumimoji="1" lang="ja-JP" altLang="en-US" dirty="0" smtClean="0"/>
              <a:t>整理術としてのオブジェクト指向入門</a:t>
            </a:r>
            <a:r>
              <a:rPr kumimoji="1" lang="en-US" altLang="ja-JP" dirty="0" smtClean="0"/>
              <a:t/>
            </a:r>
            <a:br>
              <a:rPr kumimoji="1" lang="en-US" altLang="ja-JP" dirty="0" smtClean="0"/>
            </a:br>
            <a:r>
              <a:rPr lang="ja-JP" altLang="en-US" dirty="0" smtClean="0"/>
              <a:t>その２</a:t>
            </a:r>
            <a:r>
              <a:rPr lang="en-US" altLang="ja-JP" dirty="0" smtClean="0"/>
              <a:t/>
            </a:r>
            <a:br>
              <a:rPr lang="en-US" altLang="ja-JP" dirty="0" smtClean="0"/>
            </a:br>
            <a:r>
              <a:rPr lang="ja-JP" altLang="en-US" sz="2400" dirty="0" smtClean="0">
                <a:solidFill>
                  <a:srgbClr val="C00000"/>
                </a:solidFill>
              </a:rPr>
              <a:t>～どうしてオブジェクト指向なのか？～</a:t>
            </a:r>
            <a:endParaRPr kumimoji="1" lang="ja-JP" altLang="en-US" sz="2400" dirty="0">
              <a:solidFill>
                <a:srgbClr val="C00000"/>
              </a:solidFill>
            </a:endParaRPr>
          </a:p>
        </p:txBody>
      </p:sp>
      <p:sp>
        <p:nvSpPr>
          <p:cNvPr id="5" name="サブタイトル 4"/>
          <p:cNvSpPr>
            <a:spLocks noGrp="1"/>
          </p:cNvSpPr>
          <p:nvPr>
            <p:ph type="subTitle" idx="1"/>
          </p:nvPr>
        </p:nvSpPr>
        <p:spPr>
          <a:xfrm>
            <a:off x="714348" y="3857628"/>
            <a:ext cx="8072494" cy="1752600"/>
          </a:xfrm>
        </p:spPr>
        <p:txBody>
          <a:bodyPr/>
          <a:lstStyle/>
          <a:p>
            <a:r>
              <a:rPr kumimoji="1" lang="ja-JP" altLang="en-US" b="1" dirty="0" smtClean="0"/>
              <a:t>森　博之（ひろえむ）</a:t>
            </a:r>
            <a:endParaRPr kumimoji="1" lang="en-US" altLang="ja-JP" b="1" dirty="0" smtClean="0"/>
          </a:p>
          <a:p>
            <a:r>
              <a:rPr lang="en-US" altLang="ja-JP" sz="2400" dirty="0" smtClean="0"/>
              <a:t>Microsoft MVP for Visual Developer – Visual C#</a:t>
            </a:r>
          </a:p>
          <a:p>
            <a:r>
              <a:rPr lang="en-US" altLang="ja-JP" sz="2400" dirty="0" smtClean="0"/>
              <a:t>-</a:t>
            </a:r>
            <a:r>
              <a:rPr lang="ja-JP" altLang="en-US" sz="2400" dirty="0" smtClean="0"/>
              <a:t>ひろえむの日々是勉強</a:t>
            </a:r>
            <a:r>
              <a:rPr lang="en-US" altLang="ja-JP" sz="2400" dirty="0" smtClean="0"/>
              <a:t>-</a:t>
            </a:r>
            <a:r>
              <a:rPr lang="ja-JP" altLang="en-US" sz="2400" dirty="0" smtClean="0"/>
              <a:t> </a:t>
            </a:r>
            <a:endParaRPr lang="en-US" altLang="ja-JP" sz="2400" dirty="0" smtClean="0"/>
          </a:p>
          <a:p>
            <a:r>
              <a:rPr lang="en-US" altLang="ja-JP" sz="2000" dirty="0" smtClean="0"/>
              <a:t>http://blogs.wankuma.com/hirom/</a:t>
            </a:r>
            <a:endParaRPr kumimoji="1" lang="ja-JP" alt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高級言語で問題が！？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高級言語で表現してもわかりづらい！</a:t>
            </a:r>
            <a:endParaRPr kumimoji="1" lang="en-US" altLang="ja-JP" dirty="0" smtClean="0"/>
          </a:p>
          <a:p>
            <a:pPr>
              <a:buNone/>
            </a:pPr>
            <a:r>
              <a:rPr kumimoji="1" lang="ja-JP" altLang="en-US" dirty="0" smtClean="0"/>
              <a:t>→機械語にくらべればわかりやすいはず</a:t>
            </a:r>
            <a:r>
              <a:rPr lang="ja-JP" altLang="en-US" dirty="0" smtClean="0"/>
              <a:t>　　</a:t>
            </a:r>
            <a:r>
              <a:rPr kumimoji="1" lang="ja-JP" altLang="en-US" dirty="0" smtClean="0"/>
              <a:t>なのに・・・。</a:t>
            </a:r>
            <a:endParaRPr kumimoji="1" lang="en-US" altLang="ja-JP" dirty="0" smtClean="0"/>
          </a:p>
          <a:p>
            <a:pPr>
              <a:buNone/>
            </a:pPr>
            <a:endParaRPr lang="en-US" altLang="ja-JP" dirty="0" smtClean="0"/>
          </a:p>
          <a:p>
            <a:r>
              <a:rPr lang="ja-JP" altLang="en-US" dirty="0" smtClean="0"/>
              <a:t>プログラムが複雑になってきた！！</a:t>
            </a:r>
            <a:endParaRPr lang="en-US" altLang="ja-JP" dirty="0" smtClean="0"/>
          </a:p>
          <a:p>
            <a:pPr>
              <a:buNone/>
            </a:pPr>
            <a:r>
              <a:rPr lang="ja-JP" altLang="en-US" dirty="0" smtClean="0"/>
              <a:t>→いわゆる</a:t>
            </a:r>
            <a:r>
              <a:rPr lang="en-US" altLang="ja-JP" dirty="0" err="1" smtClean="0"/>
              <a:t>goto</a:t>
            </a:r>
            <a:r>
              <a:rPr lang="ja-JP" altLang="en-US" dirty="0" smtClean="0"/>
              <a:t>を使って、構造が複雑に！</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linds(horizontal)">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1" presetClass="entr" presetSubtype="0" fill="hold" nodeType="clickEffect">
                                  <p:stCondLst>
                                    <p:cond delay="0"/>
                                  </p:stCondLst>
                                  <p:iterate type="lt">
                                    <p:tmPct val="10000"/>
                                  </p:iterate>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28"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複雑になったプログラム</a:t>
            </a:r>
            <a:endParaRPr kumimoji="1" lang="ja-JP" altLang="en-US" dirty="0"/>
          </a:p>
        </p:txBody>
      </p:sp>
      <p:sp>
        <p:nvSpPr>
          <p:cNvPr id="3" name="コンテンツ プレースホルダ 2"/>
          <p:cNvSpPr>
            <a:spLocks noGrp="1"/>
          </p:cNvSpPr>
          <p:nvPr>
            <p:ph idx="1"/>
          </p:nvPr>
        </p:nvSpPr>
        <p:spPr/>
        <p:txBody>
          <a:bodyPr/>
          <a:lstStyle/>
          <a:p>
            <a:pPr>
              <a:buNone/>
            </a:pPr>
            <a:r>
              <a:rPr kumimoji="1" lang="en-US" altLang="ja-JP" sz="2400" dirty="0" smtClean="0"/>
              <a:t>10 PRINT “W”</a:t>
            </a:r>
          </a:p>
          <a:p>
            <a:pPr>
              <a:buNone/>
            </a:pPr>
            <a:r>
              <a:rPr lang="en-US" altLang="ja-JP" sz="2400" dirty="0" smtClean="0"/>
              <a:t>13 I = 0</a:t>
            </a:r>
            <a:endParaRPr kumimoji="1" lang="en-US" altLang="ja-JP" sz="2400" dirty="0" smtClean="0"/>
          </a:p>
          <a:p>
            <a:pPr>
              <a:buNone/>
            </a:pPr>
            <a:r>
              <a:rPr lang="en-US" altLang="ja-JP" sz="2400" dirty="0" smtClean="0"/>
              <a:t>15 GOTO 40</a:t>
            </a:r>
          </a:p>
          <a:p>
            <a:pPr>
              <a:buNone/>
            </a:pPr>
            <a:r>
              <a:rPr lang="en-US" altLang="ja-JP" sz="2400" dirty="0" smtClean="0"/>
              <a:t>20 PRINT “N”</a:t>
            </a:r>
          </a:p>
          <a:p>
            <a:pPr>
              <a:buNone/>
            </a:pPr>
            <a:r>
              <a:rPr lang="en-US" altLang="ja-JP" sz="2400" dirty="0" smtClean="0"/>
              <a:t>25 I = 1</a:t>
            </a:r>
          </a:p>
          <a:p>
            <a:pPr>
              <a:buNone/>
            </a:pPr>
            <a:r>
              <a:rPr lang="en-US" altLang="ja-JP" sz="2400" dirty="0" smtClean="0"/>
              <a:t>25 PRINT “K”</a:t>
            </a:r>
          </a:p>
          <a:p>
            <a:pPr>
              <a:buNone/>
            </a:pPr>
            <a:r>
              <a:rPr lang="en-US" altLang="ja-JP" sz="2400" dirty="0" smtClean="0"/>
              <a:t>30 PRINT “U”</a:t>
            </a:r>
          </a:p>
          <a:p>
            <a:pPr>
              <a:buNone/>
            </a:pPr>
            <a:r>
              <a:rPr lang="en-US" altLang="ja-JP" sz="2400" dirty="0" smtClean="0"/>
              <a:t>35 PRINT “M”</a:t>
            </a:r>
          </a:p>
          <a:p>
            <a:pPr>
              <a:buNone/>
            </a:pPr>
            <a:r>
              <a:rPr kumimoji="1" lang="en-US" altLang="ja-JP" sz="2400" dirty="0" smtClean="0"/>
              <a:t>40 PRINT “A”</a:t>
            </a:r>
          </a:p>
          <a:p>
            <a:pPr>
              <a:buNone/>
            </a:pPr>
            <a:r>
              <a:rPr lang="en-US" altLang="ja-JP" sz="2400" dirty="0" smtClean="0"/>
              <a:t>45 IF I = 0 THEN GOTO 25 ELSE GOTO 50</a:t>
            </a:r>
          </a:p>
          <a:p>
            <a:pPr>
              <a:buNone/>
            </a:pPr>
            <a:r>
              <a:rPr lang="en-US" altLang="ja-JP" sz="2400" dirty="0" smtClean="0"/>
              <a:t>50 END</a:t>
            </a:r>
            <a:endParaRPr kumimoji="1" lang="en-US" altLang="ja-JP" sz="2400"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構造化プログラミングの登場</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プログラムを複雑化しているのは</a:t>
            </a:r>
            <a:endParaRPr kumimoji="1" lang="en-US" altLang="ja-JP" dirty="0" smtClean="0"/>
          </a:p>
          <a:p>
            <a:pPr algn="ctr">
              <a:buNone/>
            </a:pPr>
            <a:r>
              <a:rPr lang="ja-JP" altLang="en-US" dirty="0" smtClean="0">
                <a:solidFill>
                  <a:srgbClr val="FF0000"/>
                </a:solidFill>
              </a:rPr>
              <a:t>ＧＯＴＯ命令！！！</a:t>
            </a:r>
            <a:endParaRPr lang="en-US" altLang="ja-JP" dirty="0" smtClean="0">
              <a:solidFill>
                <a:srgbClr val="FF0000"/>
              </a:solidFill>
            </a:endParaRPr>
          </a:p>
          <a:p>
            <a:pPr algn="ctr">
              <a:buNone/>
            </a:pPr>
            <a:r>
              <a:rPr lang="ja-JP" altLang="en-US" dirty="0" smtClean="0"/>
              <a:t>いわゆるスパゲッティプログラム</a:t>
            </a:r>
            <a:endParaRPr lang="en-US" altLang="ja-JP" dirty="0" smtClean="0"/>
          </a:p>
          <a:p>
            <a:pPr>
              <a:buNone/>
            </a:pPr>
            <a:r>
              <a:rPr lang="ja-JP" altLang="en-US" dirty="0" smtClean="0"/>
              <a:t>→これらのコードは</a:t>
            </a:r>
            <a:endParaRPr lang="en-US" altLang="ja-JP" dirty="0" smtClean="0"/>
          </a:p>
          <a:p>
            <a:pPr>
              <a:buNone/>
            </a:pPr>
            <a:endParaRPr lang="en-US" altLang="ja-JP" dirty="0" smtClean="0"/>
          </a:p>
          <a:p>
            <a:pPr>
              <a:buNone/>
            </a:pPr>
            <a:r>
              <a:rPr lang="ja-JP" altLang="en-US" dirty="0" smtClean="0"/>
              <a:t>　　順次進行・条件分岐・繰り返し</a:t>
            </a:r>
            <a:endParaRPr lang="en-US" altLang="ja-JP" dirty="0" smtClean="0"/>
          </a:p>
          <a:p>
            <a:pPr algn="ctr">
              <a:buNone/>
            </a:pPr>
            <a:r>
              <a:rPr lang="en-US" altLang="ja-JP" sz="2400" dirty="0" smtClean="0"/>
              <a:t>(</a:t>
            </a:r>
            <a:r>
              <a:rPr lang="ja-JP" altLang="en-US" sz="2400" dirty="0" smtClean="0"/>
              <a:t>基本３構造</a:t>
            </a:r>
            <a:r>
              <a:rPr lang="en-US" altLang="ja-JP" sz="2400" dirty="0" smtClean="0"/>
              <a:t>)</a:t>
            </a:r>
          </a:p>
          <a:p>
            <a:pPr algn="ctr">
              <a:buNone/>
            </a:pPr>
            <a:endParaRPr lang="en-US" altLang="ja-JP" sz="2400" dirty="0" smtClean="0"/>
          </a:p>
          <a:p>
            <a:pPr>
              <a:buNone/>
            </a:pPr>
            <a:r>
              <a:rPr lang="ja-JP" altLang="en-US" dirty="0" smtClean="0"/>
              <a:t>　の３つの構造で表現できる。</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nodeType="clickEffect">
                                  <p:stCondLst>
                                    <p:cond delay="0"/>
                                  </p:stCondLst>
                                  <p:iterate type="lt">
                                    <p:tmPct val="10000"/>
                                  </p:iterate>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blinds(horizontal)">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1" presetClass="entr" presetSubtype="0" fill="hold" nodeType="clickEffect">
                                  <p:stCondLst>
                                    <p:cond delay="0"/>
                                  </p:stCondLst>
                                  <p:iterate type="lt">
                                    <p:tmPct val="10000"/>
                                  </p:iterate>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37"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3">
                                            <p:txEl>
                                              <p:pRg st="5" end="5"/>
                                            </p:txEl>
                                          </p:spTgt>
                                        </p:tgtEl>
                                      </p:cBhvr>
                                    </p:animEffect>
                                  </p:childTnLst>
                                </p:cTn>
                              </p:par>
                              <p:par>
                                <p:cTn id="40" presetID="41" presetClass="entr" presetSubtype="0" fill="hold" nodeType="withEffect">
                                  <p:stCondLst>
                                    <p:cond delay="0"/>
                                  </p:stCondLst>
                                  <p:iterate type="lt">
                                    <p:tmPct val="10000"/>
                                  </p:iterate>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44"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3">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順次進行</a:t>
            </a:r>
            <a:endParaRPr kumimoji="1" lang="ja-JP" altLang="en-US" dirty="0"/>
          </a:p>
        </p:txBody>
      </p:sp>
      <p:sp>
        <p:nvSpPr>
          <p:cNvPr id="3" name="コンテンツ プレースホルダ 2"/>
          <p:cNvSpPr>
            <a:spLocks noGrp="1"/>
          </p:cNvSpPr>
          <p:nvPr>
            <p:ph idx="1"/>
          </p:nvPr>
        </p:nvSpPr>
        <p:spPr>
          <a:xfrm>
            <a:off x="428596" y="1000108"/>
            <a:ext cx="8229600" cy="5073650"/>
          </a:xfrm>
        </p:spPr>
        <p:txBody>
          <a:bodyPr/>
          <a:lstStyle/>
          <a:p>
            <a:pPr>
              <a:buNone/>
            </a:pPr>
            <a:r>
              <a:rPr kumimoji="1" lang="en-US" altLang="ja-JP" dirty="0" smtClean="0">
                <a:solidFill>
                  <a:srgbClr val="FF0000"/>
                </a:solidFill>
              </a:rPr>
              <a:t>C#</a:t>
            </a:r>
          </a:p>
          <a:p>
            <a:pPr>
              <a:buNone/>
            </a:pPr>
            <a:r>
              <a:rPr lang="en-US" altLang="ja-JP" sz="2800" dirty="0" smtClean="0"/>
              <a:t>void main()</a:t>
            </a:r>
          </a:p>
          <a:p>
            <a:pPr>
              <a:buNone/>
            </a:pPr>
            <a:r>
              <a:rPr kumimoji="1" lang="en-US" altLang="ja-JP" sz="2800" dirty="0" smtClean="0"/>
              <a:t>{</a:t>
            </a:r>
          </a:p>
          <a:p>
            <a:pPr>
              <a:buNone/>
            </a:pPr>
            <a:r>
              <a:rPr lang="en-US" altLang="ja-JP" sz="2800" dirty="0" smtClean="0"/>
              <a:t>     </a:t>
            </a:r>
            <a:r>
              <a:rPr lang="en-US" altLang="ja-JP" sz="2800" dirty="0" err="1" smtClean="0"/>
              <a:t>ProcA</a:t>
            </a:r>
            <a:r>
              <a:rPr lang="en-US" altLang="ja-JP" sz="2800" dirty="0" smtClean="0"/>
              <a:t>();</a:t>
            </a:r>
          </a:p>
          <a:p>
            <a:pPr>
              <a:buNone/>
            </a:pPr>
            <a:r>
              <a:rPr kumimoji="1" lang="en-US" altLang="ja-JP" sz="2800" dirty="0" smtClean="0"/>
              <a:t>     </a:t>
            </a:r>
            <a:r>
              <a:rPr kumimoji="1" lang="en-US" altLang="ja-JP" sz="2800" dirty="0" err="1" smtClean="0"/>
              <a:t>ProcB</a:t>
            </a:r>
            <a:r>
              <a:rPr kumimoji="1" lang="en-US" altLang="ja-JP" sz="2800" dirty="0" smtClean="0"/>
              <a:t>();</a:t>
            </a:r>
          </a:p>
          <a:p>
            <a:pPr>
              <a:buNone/>
            </a:pPr>
            <a:r>
              <a:rPr lang="en-US" altLang="ja-JP" sz="2800" dirty="0" smtClean="0"/>
              <a:t>     </a:t>
            </a:r>
            <a:r>
              <a:rPr lang="en-US" altLang="ja-JP" sz="2800" dirty="0" err="1" smtClean="0"/>
              <a:t>ProcC</a:t>
            </a:r>
            <a:r>
              <a:rPr lang="en-US" altLang="ja-JP" sz="2800" dirty="0" smtClean="0"/>
              <a:t>();</a:t>
            </a:r>
          </a:p>
          <a:p>
            <a:pPr>
              <a:buNone/>
            </a:pPr>
            <a:r>
              <a:rPr kumimoji="1" lang="en-US" altLang="ja-JP" sz="2800" dirty="0" smtClean="0"/>
              <a:t>}</a:t>
            </a:r>
            <a:endParaRPr kumimoji="1" lang="ja-JP" altLang="en-US" sz="2800" dirty="0"/>
          </a:p>
        </p:txBody>
      </p:sp>
      <p:grpSp>
        <p:nvGrpSpPr>
          <p:cNvPr id="18" name="グループ化 17"/>
          <p:cNvGrpSpPr/>
          <p:nvPr/>
        </p:nvGrpSpPr>
        <p:grpSpPr>
          <a:xfrm>
            <a:off x="4929190" y="1285860"/>
            <a:ext cx="2428892" cy="3142478"/>
            <a:chOff x="4643438" y="1429530"/>
            <a:chExt cx="2428892" cy="3142478"/>
          </a:xfrm>
        </p:grpSpPr>
        <p:sp>
          <p:nvSpPr>
            <p:cNvPr id="4" name="フローチャート: 処理 3"/>
            <p:cNvSpPr/>
            <p:nvPr/>
          </p:nvSpPr>
          <p:spPr>
            <a:xfrm>
              <a:off x="4643438" y="1857364"/>
              <a:ext cx="2428892" cy="500066"/>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ProcA</a:t>
              </a:r>
              <a:r>
                <a:rPr kumimoji="1" lang="en-US" altLang="ja-JP" dirty="0" smtClean="0"/>
                <a:t>()</a:t>
              </a:r>
              <a:endParaRPr kumimoji="1" lang="ja-JP" altLang="en-US" dirty="0"/>
            </a:p>
          </p:txBody>
        </p:sp>
        <p:sp>
          <p:nvSpPr>
            <p:cNvPr id="7" name="フローチャート: 処理 6"/>
            <p:cNvSpPr/>
            <p:nvPr/>
          </p:nvSpPr>
          <p:spPr>
            <a:xfrm>
              <a:off x="4643438" y="2786058"/>
              <a:ext cx="2428892" cy="428628"/>
            </a:xfrm>
            <a:prstGeom prst="flowChartProcess">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ProcB</a:t>
              </a:r>
              <a:r>
                <a:rPr kumimoji="1" lang="en-US" altLang="ja-JP" dirty="0" smtClean="0"/>
                <a:t>()</a:t>
              </a:r>
              <a:endParaRPr kumimoji="1" lang="ja-JP" altLang="en-US" dirty="0"/>
            </a:p>
          </p:txBody>
        </p:sp>
        <p:sp>
          <p:nvSpPr>
            <p:cNvPr id="9" name="フローチャート: 処理 8"/>
            <p:cNvSpPr/>
            <p:nvPr/>
          </p:nvSpPr>
          <p:spPr>
            <a:xfrm>
              <a:off x="4643438" y="3643314"/>
              <a:ext cx="2428892" cy="500066"/>
            </a:xfrm>
            <a:prstGeom prst="flowChartProces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ProcC</a:t>
              </a:r>
              <a:r>
                <a:rPr kumimoji="1" lang="en-US" altLang="ja-JP" dirty="0" smtClean="0"/>
                <a:t>()</a:t>
              </a:r>
              <a:endParaRPr kumimoji="1" lang="ja-JP" altLang="en-US" dirty="0"/>
            </a:p>
          </p:txBody>
        </p:sp>
        <p:cxnSp>
          <p:nvCxnSpPr>
            <p:cNvPr id="11" name="直線矢印コネクタ 10"/>
            <p:cNvCxnSpPr>
              <a:endCxn id="4" idx="0"/>
            </p:cNvCxnSpPr>
            <p:nvPr/>
          </p:nvCxnSpPr>
          <p:spPr>
            <a:xfrm rot="5400000">
              <a:off x="5644364" y="1643050"/>
              <a:ext cx="427834" cy="794"/>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rot="5400000">
              <a:off x="5644364" y="2570950"/>
              <a:ext cx="428628" cy="1588"/>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5400000">
              <a:off x="5644364" y="3428206"/>
              <a:ext cx="428628" cy="1588"/>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rot="5400000">
              <a:off x="5644364" y="4356900"/>
              <a:ext cx="428628" cy="1588"/>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条件分岐</a:t>
            </a:r>
            <a:endParaRPr kumimoji="1" lang="ja-JP" altLang="en-US" dirty="0"/>
          </a:p>
        </p:txBody>
      </p:sp>
      <p:sp>
        <p:nvSpPr>
          <p:cNvPr id="3" name="コンテンツ プレースホルダ 2"/>
          <p:cNvSpPr>
            <a:spLocks noGrp="1"/>
          </p:cNvSpPr>
          <p:nvPr>
            <p:ph idx="1"/>
          </p:nvPr>
        </p:nvSpPr>
        <p:spPr/>
        <p:txBody>
          <a:bodyPr/>
          <a:lstStyle/>
          <a:p>
            <a:pPr>
              <a:buNone/>
            </a:pPr>
            <a:r>
              <a:rPr kumimoji="1" lang="en-US" altLang="ja-JP" dirty="0" smtClean="0">
                <a:solidFill>
                  <a:srgbClr val="FF0000"/>
                </a:solidFill>
              </a:rPr>
              <a:t>C#</a:t>
            </a:r>
          </a:p>
          <a:p>
            <a:pPr>
              <a:buNone/>
            </a:pPr>
            <a:r>
              <a:rPr lang="en-US" altLang="ja-JP" sz="2800" dirty="0" smtClean="0"/>
              <a:t>void main()</a:t>
            </a:r>
          </a:p>
          <a:p>
            <a:pPr>
              <a:buNone/>
            </a:pPr>
            <a:r>
              <a:rPr kumimoji="1" lang="en-US" altLang="ja-JP" sz="2800" dirty="0" smtClean="0"/>
              <a:t>{</a:t>
            </a:r>
          </a:p>
          <a:p>
            <a:pPr>
              <a:buNone/>
            </a:pPr>
            <a:r>
              <a:rPr kumimoji="1" lang="en-US" altLang="ja-JP" sz="2800" dirty="0" smtClean="0"/>
              <a:t>     if(</a:t>
            </a:r>
            <a:r>
              <a:rPr kumimoji="1" lang="ja-JP" altLang="en-US" sz="2800" dirty="0" smtClean="0"/>
              <a:t>条件</a:t>
            </a:r>
            <a:r>
              <a:rPr kumimoji="1" lang="en-US" altLang="ja-JP" sz="2800" dirty="0" smtClean="0"/>
              <a:t>) {</a:t>
            </a:r>
          </a:p>
          <a:p>
            <a:pPr>
              <a:buNone/>
            </a:pPr>
            <a:r>
              <a:rPr lang="en-US" altLang="ja-JP" sz="2800" dirty="0" smtClean="0"/>
              <a:t>        </a:t>
            </a:r>
            <a:r>
              <a:rPr lang="en-US" altLang="ja-JP" sz="2800" dirty="0" err="1" smtClean="0"/>
              <a:t>ProcA</a:t>
            </a:r>
            <a:r>
              <a:rPr lang="en-US" altLang="ja-JP" sz="2800" dirty="0" smtClean="0"/>
              <a:t>();</a:t>
            </a:r>
          </a:p>
          <a:p>
            <a:pPr>
              <a:buNone/>
            </a:pPr>
            <a:r>
              <a:rPr lang="en-US" altLang="ja-JP" sz="2800" dirty="0" smtClean="0"/>
              <a:t>     }</a:t>
            </a:r>
          </a:p>
          <a:p>
            <a:pPr>
              <a:buNone/>
            </a:pPr>
            <a:r>
              <a:rPr lang="en-US" altLang="ja-JP" sz="2800" dirty="0" smtClean="0"/>
              <a:t>     else {</a:t>
            </a:r>
          </a:p>
          <a:p>
            <a:pPr>
              <a:buNone/>
            </a:pPr>
            <a:r>
              <a:rPr kumimoji="1" lang="en-US" altLang="ja-JP" sz="2800" dirty="0" smtClean="0"/>
              <a:t>          </a:t>
            </a:r>
            <a:r>
              <a:rPr kumimoji="1" lang="en-US" altLang="ja-JP" sz="2800" dirty="0" err="1" smtClean="0"/>
              <a:t>ProcB</a:t>
            </a:r>
            <a:r>
              <a:rPr kumimoji="1" lang="en-US" altLang="ja-JP" sz="2800" dirty="0" smtClean="0"/>
              <a:t>();</a:t>
            </a:r>
          </a:p>
          <a:p>
            <a:pPr>
              <a:buNone/>
            </a:pPr>
            <a:r>
              <a:rPr lang="en-US" altLang="ja-JP" sz="2800" dirty="0" smtClean="0"/>
              <a:t>     }</a:t>
            </a:r>
          </a:p>
          <a:p>
            <a:pPr>
              <a:buNone/>
            </a:pPr>
            <a:r>
              <a:rPr kumimoji="1" lang="en-US" altLang="ja-JP" sz="2800" dirty="0" smtClean="0"/>
              <a:t>}</a:t>
            </a:r>
            <a:endParaRPr kumimoji="1" lang="ja-JP" altLang="en-US" sz="2800" dirty="0"/>
          </a:p>
        </p:txBody>
      </p:sp>
      <p:grpSp>
        <p:nvGrpSpPr>
          <p:cNvPr id="29" name="グループ化 28"/>
          <p:cNvGrpSpPr/>
          <p:nvPr/>
        </p:nvGrpSpPr>
        <p:grpSpPr>
          <a:xfrm>
            <a:off x="3857620" y="1643050"/>
            <a:ext cx="3929090" cy="3500462"/>
            <a:chOff x="3857620" y="1142984"/>
            <a:chExt cx="3929090" cy="3500462"/>
          </a:xfrm>
        </p:grpSpPr>
        <p:sp>
          <p:nvSpPr>
            <p:cNvPr id="4" name="フローチャート: 処理 3"/>
            <p:cNvSpPr/>
            <p:nvPr/>
          </p:nvSpPr>
          <p:spPr>
            <a:xfrm>
              <a:off x="4071934" y="2928934"/>
              <a:ext cx="1714512" cy="500066"/>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ProcA</a:t>
              </a:r>
              <a:r>
                <a:rPr kumimoji="1" lang="en-US" altLang="ja-JP" dirty="0" smtClean="0"/>
                <a:t>()</a:t>
              </a:r>
              <a:endParaRPr kumimoji="1" lang="ja-JP" altLang="en-US" dirty="0"/>
            </a:p>
          </p:txBody>
        </p:sp>
        <p:sp>
          <p:nvSpPr>
            <p:cNvPr id="7" name="フローチャート: 処理 6"/>
            <p:cNvSpPr/>
            <p:nvPr/>
          </p:nvSpPr>
          <p:spPr>
            <a:xfrm>
              <a:off x="6286512" y="2928934"/>
              <a:ext cx="1500198" cy="428628"/>
            </a:xfrm>
            <a:prstGeom prst="flowChartProcess">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ProcB</a:t>
              </a:r>
              <a:r>
                <a:rPr kumimoji="1" lang="en-US" altLang="ja-JP" dirty="0" smtClean="0"/>
                <a:t>()</a:t>
              </a:r>
              <a:endParaRPr kumimoji="1" lang="ja-JP" altLang="en-US" dirty="0"/>
            </a:p>
          </p:txBody>
        </p:sp>
        <p:cxnSp>
          <p:nvCxnSpPr>
            <p:cNvPr id="11" name="直線矢印コネクタ 10"/>
            <p:cNvCxnSpPr/>
            <p:nvPr/>
          </p:nvCxnSpPr>
          <p:spPr>
            <a:xfrm rot="5400000">
              <a:off x="4715670" y="1356504"/>
              <a:ext cx="427834" cy="794"/>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rot="5400000">
              <a:off x="4715670" y="2713826"/>
              <a:ext cx="428628" cy="1588"/>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rot="5400000">
              <a:off x="4322761" y="4035429"/>
              <a:ext cx="1214446" cy="1588"/>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フローチャート : 判断 13"/>
            <p:cNvSpPr/>
            <p:nvPr/>
          </p:nvSpPr>
          <p:spPr>
            <a:xfrm>
              <a:off x="3857620" y="1571612"/>
              <a:ext cx="2143140" cy="928694"/>
            </a:xfrm>
            <a:prstGeom prst="flowChartDecision">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条件</a:t>
              </a:r>
              <a:endParaRPr kumimoji="1" lang="ja-JP" altLang="en-US" dirty="0"/>
            </a:p>
          </p:txBody>
        </p:sp>
        <p:cxnSp>
          <p:nvCxnSpPr>
            <p:cNvPr id="19" name="図形 18"/>
            <p:cNvCxnSpPr>
              <a:stCxn id="14" idx="3"/>
              <a:endCxn id="7" idx="0"/>
            </p:cNvCxnSpPr>
            <p:nvPr/>
          </p:nvCxnSpPr>
          <p:spPr>
            <a:xfrm>
              <a:off x="6000760" y="2035959"/>
              <a:ext cx="1035851" cy="892975"/>
            </a:xfrm>
            <a:prstGeom prst="bentConnector2">
              <a:avLst/>
            </a:prstGeom>
            <a:ln w="603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図形 25"/>
            <p:cNvCxnSpPr>
              <a:stCxn id="7" idx="2"/>
            </p:cNvCxnSpPr>
            <p:nvPr/>
          </p:nvCxnSpPr>
          <p:spPr>
            <a:xfrm rot="5400000">
              <a:off x="5697149" y="2589604"/>
              <a:ext cx="571504" cy="2107421"/>
            </a:xfrm>
            <a:prstGeom prst="bentConnector2">
              <a:avLst/>
            </a:prstGeom>
            <a:ln w="603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5786446" y="1500174"/>
              <a:ext cx="714380" cy="369332"/>
            </a:xfrm>
            <a:prstGeom prst="rect">
              <a:avLst/>
            </a:prstGeom>
            <a:noFill/>
          </p:spPr>
          <p:txBody>
            <a:bodyPr wrap="square" rtlCol="0">
              <a:spAutoFit/>
            </a:bodyPr>
            <a:lstStyle/>
            <a:p>
              <a:r>
                <a:rPr kumimoji="1" lang="ja-JP" altLang="en-US" dirty="0" smtClean="0"/>
                <a:t>偽</a:t>
              </a:r>
              <a:endParaRPr kumimoji="1" lang="ja-JP" altLang="en-US" dirty="0"/>
            </a:p>
          </p:txBody>
        </p:sp>
        <p:sp>
          <p:nvSpPr>
            <p:cNvPr id="28" name="テキスト ボックス 27"/>
            <p:cNvSpPr txBox="1"/>
            <p:nvPr/>
          </p:nvSpPr>
          <p:spPr>
            <a:xfrm>
              <a:off x="5072066" y="2500306"/>
              <a:ext cx="714380" cy="369332"/>
            </a:xfrm>
            <a:prstGeom prst="rect">
              <a:avLst/>
            </a:prstGeom>
            <a:noFill/>
          </p:spPr>
          <p:txBody>
            <a:bodyPr wrap="square" rtlCol="0">
              <a:spAutoFit/>
            </a:bodyPr>
            <a:lstStyle/>
            <a:p>
              <a:r>
                <a:rPr kumimoji="1" lang="ja-JP" altLang="en-US" dirty="0" smtClean="0"/>
                <a:t>真</a:t>
              </a:r>
              <a:endParaRPr kumimoji="1" lang="ja-JP" altLang="en-US" dirty="0"/>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繰り返し</a:t>
            </a:r>
            <a:endParaRPr kumimoji="1" lang="ja-JP" altLang="en-US" dirty="0"/>
          </a:p>
        </p:txBody>
      </p:sp>
      <p:sp>
        <p:nvSpPr>
          <p:cNvPr id="3" name="コンテンツ プレースホルダ 2"/>
          <p:cNvSpPr>
            <a:spLocks noGrp="1"/>
          </p:cNvSpPr>
          <p:nvPr>
            <p:ph idx="1"/>
          </p:nvPr>
        </p:nvSpPr>
        <p:spPr/>
        <p:txBody>
          <a:bodyPr/>
          <a:lstStyle/>
          <a:p>
            <a:pPr>
              <a:buNone/>
            </a:pPr>
            <a:r>
              <a:rPr kumimoji="1" lang="en-US" altLang="ja-JP" dirty="0" smtClean="0">
                <a:solidFill>
                  <a:srgbClr val="FF0000"/>
                </a:solidFill>
              </a:rPr>
              <a:t>C#</a:t>
            </a:r>
          </a:p>
          <a:p>
            <a:pPr>
              <a:buNone/>
            </a:pPr>
            <a:r>
              <a:rPr lang="en-US" altLang="ja-JP" sz="2800" dirty="0" smtClean="0"/>
              <a:t>void main()</a:t>
            </a:r>
          </a:p>
          <a:p>
            <a:pPr>
              <a:buNone/>
            </a:pPr>
            <a:r>
              <a:rPr kumimoji="1" lang="en-US" altLang="ja-JP" sz="2800" dirty="0" smtClean="0"/>
              <a:t>{</a:t>
            </a:r>
          </a:p>
          <a:p>
            <a:pPr>
              <a:buNone/>
            </a:pPr>
            <a:r>
              <a:rPr kumimoji="1" lang="en-US" altLang="ja-JP" sz="2800" dirty="0" smtClean="0"/>
              <a:t>     do {</a:t>
            </a:r>
          </a:p>
          <a:p>
            <a:pPr>
              <a:buNone/>
            </a:pPr>
            <a:r>
              <a:rPr lang="en-US" altLang="ja-JP" sz="2800" dirty="0" smtClean="0"/>
              <a:t>        </a:t>
            </a:r>
            <a:r>
              <a:rPr lang="en-US" altLang="ja-JP" sz="2800" dirty="0" err="1" smtClean="0"/>
              <a:t>ProcA</a:t>
            </a:r>
            <a:r>
              <a:rPr lang="en-US" altLang="ja-JP" sz="2800" dirty="0" smtClean="0"/>
              <a:t>();</a:t>
            </a:r>
          </a:p>
          <a:p>
            <a:pPr>
              <a:buNone/>
            </a:pPr>
            <a:r>
              <a:rPr lang="en-US" altLang="ja-JP" sz="2800" dirty="0" smtClean="0"/>
              <a:t>     } while(</a:t>
            </a:r>
            <a:r>
              <a:rPr lang="ja-JP" altLang="en-US" sz="2800" dirty="0" smtClean="0"/>
              <a:t>条件</a:t>
            </a:r>
            <a:r>
              <a:rPr lang="en-US" altLang="ja-JP" sz="2800" dirty="0" smtClean="0"/>
              <a:t>);</a:t>
            </a:r>
          </a:p>
          <a:p>
            <a:pPr>
              <a:buNone/>
            </a:pPr>
            <a:r>
              <a:rPr kumimoji="1" lang="en-US" altLang="ja-JP" sz="2800" dirty="0" smtClean="0"/>
              <a:t>}</a:t>
            </a:r>
            <a:endParaRPr kumimoji="1" lang="ja-JP" altLang="en-US" sz="2800" dirty="0"/>
          </a:p>
        </p:txBody>
      </p:sp>
      <p:grpSp>
        <p:nvGrpSpPr>
          <p:cNvPr id="23" name="グループ化 22"/>
          <p:cNvGrpSpPr/>
          <p:nvPr/>
        </p:nvGrpSpPr>
        <p:grpSpPr>
          <a:xfrm>
            <a:off x="4786314" y="1571612"/>
            <a:ext cx="2714644" cy="3500462"/>
            <a:chOff x="3643306" y="1285860"/>
            <a:chExt cx="2714644" cy="3500462"/>
          </a:xfrm>
        </p:grpSpPr>
        <p:sp>
          <p:nvSpPr>
            <p:cNvPr id="4" name="フローチャート: 処理 3"/>
            <p:cNvSpPr/>
            <p:nvPr/>
          </p:nvSpPr>
          <p:spPr>
            <a:xfrm>
              <a:off x="3857620" y="2500306"/>
              <a:ext cx="1714512" cy="500066"/>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t>ProcA</a:t>
              </a:r>
              <a:r>
                <a:rPr kumimoji="1" lang="en-US" altLang="ja-JP" dirty="0" smtClean="0"/>
                <a:t>()</a:t>
              </a:r>
              <a:endParaRPr kumimoji="1" lang="ja-JP" altLang="en-US" dirty="0"/>
            </a:p>
          </p:txBody>
        </p:sp>
        <p:cxnSp>
          <p:nvCxnSpPr>
            <p:cNvPr id="11" name="直線矢印コネクタ 10"/>
            <p:cNvCxnSpPr/>
            <p:nvPr/>
          </p:nvCxnSpPr>
          <p:spPr>
            <a:xfrm rot="5400000">
              <a:off x="4501356" y="3213892"/>
              <a:ext cx="427834" cy="794"/>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rot="5400000">
              <a:off x="4501356" y="4571214"/>
              <a:ext cx="428628" cy="1588"/>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rot="5400000">
              <a:off x="4108447" y="1892289"/>
              <a:ext cx="1214446" cy="1588"/>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フローチャート : 判断 13"/>
            <p:cNvSpPr/>
            <p:nvPr/>
          </p:nvSpPr>
          <p:spPr>
            <a:xfrm>
              <a:off x="3643306" y="3429000"/>
              <a:ext cx="2143140" cy="928694"/>
            </a:xfrm>
            <a:prstGeom prst="flowChartDecision">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条件</a:t>
              </a:r>
              <a:endParaRPr kumimoji="1" lang="ja-JP" altLang="en-US" dirty="0"/>
            </a:p>
          </p:txBody>
        </p:sp>
        <p:cxnSp>
          <p:nvCxnSpPr>
            <p:cNvPr id="19" name="図形 18"/>
            <p:cNvCxnSpPr>
              <a:stCxn id="14" idx="3"/>
            </p:cNvCxnSpPr>
            <p:nvPr/>
          </p:nvCxnSpPr>
          <p:spPr>
            <a:xfrm flipH="1" flipV="1">
              <a:off x="4714876" y="1785926"/>
              <a:ext cx="1071570" cy="2107421"/>
            </a:xfrm>
            <a:prstGeom prst="bentConnector4">
              <a:avLst>
                <a:gd name="adj1" fmla="val -60444"/>
                <a:gd name="adj2" fmla="val 99887"/>
              </a:avLst>
            </a:prstGeom>
            <a:ln w="603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4929190" y="4357694"/>
              <a:ext cx="714380" cy="369332"/>
            </a:xfrm>
            <a:prstGeom prst="rect">
              <a:avLst/>
            </a:prstGeom>
            <a:noFill/>
          </p:spPr>
          <p:txBody>
            <a:bodyPr wrap="square" rtlCol="0">
              <a:spAutoFit/>
            </a:bodyPr>
            <a:lstStyle/>
            <a:p>
              <a:r>
                <a:rPr kumimoji="1" lang="ja-JP" altLang="en-US" dirty="0" smtClean="0"/>
                <a:t>偽</a:t>
              </a:r>
              <a:endParaRPr kumimoji="1" lang="ja-JP" altLang="en-US" dirty="0"/>
            </a:p>
          </p:txBody>
        </p:sp>
        <p:sp>
          <p:nvSpPr>
            <p:cNvPr id="28" name="テキスト ボックス 27"/>
            <p:cNvSpPr txBox="1"/>
            <p:nvPr/>
          </p:nvSpPr>
          <p:spPr>
            <a:xfrm>
              <a:off x="5643570" y="3500438"/>
              <a:ext cx="714380" cy="369332"/>
            </a:xfrm>
            <a:prstGeom prst="rect">
              <a:avLst/>
            </a:prstGeom>
            <a:noFill/>
          </p:spPr>
          <p:txBody>
            <a:bodyPr wrap="square" rtlCol="0">
              <a:spAutoFit/>
            </a:bodyPr>
            <a:lstStyle/>
            <a:p>
              <a:r>
                <a:rPr kumimoji="1" lang="ja-JP" altLang="en-US" dirty="0" smtClean="0"/>
                <a:t>真</a:t>
              </a:r>
              <a:endParaRPr kumimoji="1" lang="ja-JP" altLang="en-US" dirty="0"/>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サブルーチン</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プログラムの複数場所に現れる同じ命令</a:t>
            </a:r>
            <a:endParaRPr kumimoji="1" lang="en-US" altLang="ja-JP" dirty="0" smtClean="0"/>
          </a:p>
          <a:p>
            <a:pPr>
              <a:buNone/>
            </a:pPr>
            <a:r>
              <a:rPr kumimoji="1" lang="ja-JP" altLang="en-US" dirty="0" smtClean="0"/>
              <a:t>→１カ所に集めちゃえ！</a:t>
            </a:r>
            <a:endParaRPr kumimoji="1" lang="en-US" altLang="ja-JP" dirty="0" smtClean="0"/>
          </a:p>
          <a:p>
            <a:pPr>
              <a:buNone/>
            </a:pPr>
            <a:endParaRPr lang="en-US" altLang="ja-JP" dirty="0" smtClean="0"/>
          </a:p>
          <a:p>
            <a:pPr>
              <a:buNone/>
            </a:pPr>
            <a:r>
              <a:rPr kumimoji="1" lang="ja-JP" altLang="en-US" dirty="0" smtClean="0"/>
              <a:t>それだけでは・・・・</a:t>
            </a:r>
            <a:endParaRPr kumimoji="1" lang="en-US" altLang="ja-JP" dirty="0" smtClean="0"/>
          </a:p>
          <a:p>
            <a:pPr>
              <a:buNone/>
            </a:pPr>
            <a:r>
              <a:rPr lang="ja-JP" altLang="en-US" dirty="0" smtClean="0"/>
              <a:t>→サブルーチンの独立性を高める必要がある</a:t>
            </a:r>
            <a:endParaRPr lang="en-US" altLang="ja-JP" dirty="0" smtClean="0"/>
          </a:p>
          <a:p>
            <a:pPr>
              <a:buNone/>
            </a:pPr>
            <a:r>
              <a:rPr lang="ja-JP" altLang="en-US" dirty="0" smtClean="0"/>
              <a:t>→メインルーチンとサブルーチンで共有する情報を少なくする</a:t>
            </a:r>
            <a:endParaRPr lang="en-US" altLang="ja-JP"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共有する情報</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簡単にいうと変数</a:t>
            </a:r>
            <a:endParaRPr kumimoji="1" lang="en-US" altLang="ja-JP" dirty="0" smtClean="0"/>
          </a:p>
          <a:p>
            <a:r>
              <a:rPr lang="ja-JP" altLang="en-US" dirty="0" smtClean="0"/>
              <a:t>複数のサブルーチンで共有する情報</a:t>
            </a:r>
            <a:endParaRPr lang="en-US" altLang="ja-JP" dirty="0" smtClean="0"/>
          </a:p>
          <a:p>
            <a:pPr>
              <a:buNone/>
            </a:pPr>
            <a:r>
              <a:rPr kumimoji="1" lang="ja-JP" altLang="en-US" dirty="0" smtClean="0"/>
              <a:t>→</a:t>
            </a:r>
            <a:r>
              <a:rPr lang="ja-JP" altLang="en-US" dirty="0" smtClean="0"/>
              <a:t>グローバル変数</a:t>
            </a:r>
            <a:endParaRPr lang="en-US" altLang="ja-JP" dirty="0" smtClean="0"/>
          </a:p>
          <a:p>
            <a:pPr>
              <a:buNone/>
            </a:pPr>
            <a:endParaRPr kumimoji="1" lang="en-US" altLang="ja-JP" dirty="0" smtClean="0"/>
          </a:p>
          <a:p>
            <a:pPr>
              <a:buNone/>
            </a:pPr>
            <a:r>
              <a:rPr lang="ja-JP" altLang="en-US" dirty="0" smtClean="0"/>
              <a:t>プログラム・ロジック</a:t>
            </a:r>
            <a:endParaRPr lang="en-US" altLang="ja-JP" dirty="0" smtClean="0"/>
          </a:p>
          <a:p>
            <a:pPr>
              <a:buNone/>
            </a:pPr>
            <a:r>
              <a:rPr lang="ja-JP" altLang="en-US" dirty="0" smtClean="0"/>
              <a:t>・順次追いかけると解読ができる</a:t>
            </a:r>
            <a:r>
              <a:rPr kumimoji="1" lang="ja-JP" altLang="en-US" dirty="0" smtClean="0"/>
              <a:t>変数</a:t>
            </a:r>
            <a:endParaRPr kumimoji="1" lang="en-US" altLang="ja-JP" dirty="0" smtClean="0"/>
          </a:p>
          <a:p>
            <a:pPr>
              <a:buNone/>
            </a:pPr>
            <a:r>
              <a:rPr lang="ja-JP" altLang="en-US" dirty="0" smtClean="0"/>
              <a:t>・どこで参照されているかひと目で判断することが難しい</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nodeType="clickEffect">
                                  <p:stCondLst>
                                    <p:cond delay="0"/>
                                  </p:stCondLst>
                                  <p:iterate type="lt">
                                    <p:tmPct val="10000"/>
                                  </p:iterate>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9"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linds(horizontal)">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1" presetClass="entr" presetSubtype="0" fill="hold" nodeType="clickEffect">
                                  <p:stCondLst>
                                    <p:cond delay="0"/>
                                  </p:stCondLst>
                                  <p:iterate type="lt">
                                    <p:tmPct val="10000"/>
                                  </p:iterate>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32"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33"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4"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5" dur="500" tmFilter="0,0; .5, 1; 1, 1"/>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1" presetClass="entr" presetSubtype="0" fill="hold" nodeType="clickEffect">
                                  <p:stCondLst>
                                    <p:cond delay="0"/>
                                  </p:stCondLst>
                                  <p:iterate type="lt">
                                    <p:tmPct val="10000"/>
                                  </p:iterate>
                                  <p:childTnLst>
                                    <p:set>
                                      <p:cBhvr>
                                        <p:cTn id="39" dur="1" fill="hold">
                                          <p:stCondLst>
                                            <p:cond delay="0"/>
                                          </p:stCondLst>
                                        </p:cTn>
                                        <p:tgtEl>
                                          <p:spTgt spid="3">
                                            <p:txEl>
                                              <p:pRg st="6" end="6"/>
                                            </p:txEl>
                                          </p:spTgt>
                                        </p:tgtEl>
                                        <p:attrNameLst>
                                          <p:attrName>style.visibility</p:attrName>
                                        </p:attrNameLst>
                                      </p:cBhvr>
                                      <p:to>
                                        <p:strVal val="visible"/>
                                      </p:to>
                                    </p:set>
                                    <p:anim calcmode="lin" valueType="num">
                                      <p:cBhvr>
                                        <p:cTn id="40"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グローバル変数がたくさん定義されると</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プログラムのメンテナンスが困難！</a:t>
            </a:r>
            <a:endParaRPr kumimoji="1" lang="en-US" altLang="ja-JP" dirty="0" smtClean="0"/>
          </a:p>
          <a:p>
            <a:endParaRPr kumimoji="1" lang="en-US" altLang="ja-JP" dirty="0" smtClean="0"/>
          </a:p>
          <a:p>
            <a:pPr>
              <a:buNone/>
            </a:pPr>
            <a:r>
              <a:rPr lang="ja-JP" altLang="en-US" dirty="0" smtClean="0"/>
              <a:t>　→どこで参照されているか</a:t>
            </a:r>
            <a:endParaRPr lang="en-US" altLang="ja-JP" dirty="0" smtClean="0"/>
          </a:p>
          <a:p>
            <a:pPr>
              <a:buNone/>
            </a:pPr>
            <a:r>
              <a:rPr kumimoji="1" lang="ja-JP" altLang="en-US" dirty="0" smtClean="0"/>
              <a:t>　　どこに影響があるか調べるために</a:t>
            </a:r>
            <a:endParaRPr kumimoji="1" lang="en-US" altLang="ja-JP" dirty="0" smtClean="0"/>
          </a:p>
          <a:p>
            <a:pPr>
              <a:buNone/>
            </a:pPr>
            <a:r>
              <a:rPr lang="ja-JP" altLang="en-US" dirty="0" smtClean="0"/>
              <a:t>　　ソースコードをあちこち調べないと！</a:t>
            </a:r>
            <a:endParaRPr lang="en-US" altLang="ja-JP" dirty="0" smtClean="0"/>
          </a:p>
          <a:p>
            <a:pPr>
              <a:buNone/>
            </a:pPr>
            <a:endParaRPr kumimoji="1" lang="en-US" altLang="ja-JP" dirty="0" smtClean="0"/>
          </a:p>
          <a:p>
            <a:r>
              <a:rPr lang="ja-JP" altLang="en-US" dirty="0" smtClean="0"/>
              <a:t>そんなために考えられた仕組み、それが・・</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2" end="2"/>
                                            </p:txEl>
                                          </p:spTgt>
                                        </p:tgtEl>
                                      </p:cBhvr>
                                    </p:animEffect>
                                  </p:childTnLst>
                                </p:cTn>
                              </p:par>
                              <p:par>
                                <p:cTn id="17" presetID="41" presetClass="entr" presetSubtype="0" fill="hold" nodeType="withEffect">
                                  <p:stCondLst>
                                    <p:cond delay="0"/>
                                  </p:stCondLst>
                                  <p:iterate type="lt">
                                    <p:tmPct val="10000"/>
                                  </p:iterate>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0"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1"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2"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3" dur="500" tmFilter="0,0; .5, 1; 1, 1"/>
                                        <p:tgtEl>
                                          <p:spTgt spid="3">
                                            <p:txEl>
                                              <p:pRg st="3" end="3"/>
                                            </p:txEl>
                                          </p:spTgt>
                                        </p:tgtEl>
                                      </p:cBhvr>
                                    </p:animEffect>
                                  </p:childTnLst>
                                </p:cTn>
                              </p:par>
                              <p:par>
                                <p:cTn id="24" presetID="41" presetClass="entr" presetSubtype="0" fill="hold" nodeType="withEffect">
                                  <p:stCondLst>
                                    <p:cond delay="0"/>
                                  </p:stCondLst>
                                  <p:iterate type="lt">
                                    <p:tmPct val="10000"/>
                                  </p:iterate>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28"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linds(horizontal)">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ローカル変数・</a:t>
            </a:r>
            <a:r>
              <a:rPr lang="ja-JP" altLang="en-US" dirty="0" smtClean="0"/>
              <a:t>引数値渡し</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ローカル変数</a:t>
            </a:r>
            <a:endParaRPr lang="en-US" altLang="ja-JP" dirty="0" smtClean="0"/>
          </a:p>
          <a:p>
            <a:pPr>
              <a:buNone/>
            </a:pPr>
            <a:r>
              <a:rPr lang="ja-JP" altLang="en-US" dirty="0" smtClean="0"/>
              <a:t>　→サブルーチンの内部のみ有効な変数</a:t>
            </a:r>
            <a:endParaRPr lang="en-US" altLang="ja-JP" dirty="0" smtClean="0"/>
          </a:p>
          <a:p>
            <a:pPr>
              <a:buNone/>
            </a:pPr>
            <a:r>
              <a:rPr lang="ja-JP" altLang="en-US" dirty="0" smtClean="0"/>
              <a:t>　→サブルーチンに入った時に生成し</a:t>
            </a:r>
            <a:endParaRPr lang="en-US" altLang="ja-JP" dirty="0" smtClean="0"/>
          </a:p>
          <a:p>
            <a:pPr>
              <a:buNone/>
            </a:pPr>
            <a:r>
              <a:rPr lang="ja-JP" altLang="en-US" dirty="0" smtClean="0"/>
              <a:t>　　サブルーチンから出る時に消滅</a:t>
            </a:r>
            <a:endParaRPr lang="en-US" altLang="ja-JP" dirty="0" smtClean="0"/>
          </a:p>
          <a:p>
            <a:r>
              <a:rPr kumimoji="1" lang="ja-JP" altLang="en-US" dirty="0" smtClean="0"/>
              <a:t>引数値渡し</a:t>
            </a:r>
            <a:endParaRPr kumimoji="1" lang="en-US" altLang="ja-JP" dirty="0" smtClean="0"/>
          </a:p>
          <a:p>
            <a:pPr>
              <a:buNone/>
            </a:pPr>
            <a:r>
              <a:rPr kumimoji="1" lang="ja-JP" altLang="en-US" dirty="0" smtClean="0"/>
              <a:t>　→サブルーチンへ渡すパラメータを呼び出し元の値を利用せず、コピーしたものを渡す</a:t>
            </a:r>
            <a:endParaRPr kumimoji="1" lang="en-US" altLang="ja-JP" dirty="0" smtClean="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nodeType="clickEffect">
                                  <p:stCondLst>
                                    <p:cond delay="0"/>
                                  </p:stCondLst>
                                  <p:iterate type="lt">
                                    <p:tmPct val="10000"/>
                                  </p:iterate>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3">
                                            <p:txEl>
                                              <p:pRg st="2" end="2"/>
                                            </p:txEl>
                                          </p:spTgt>
                                        </p:tgtEl>
                                      </p:cBhvr>
                                    </p:animEffect>
                                  </p:childTnLst>
                                </p:cTn>
                              </p:par>
                              <p:par>
                                <p:cTn id="26" presetID="41" presetClass="entr" presetSubtype="0" fill="hold" nodeType="withEffect">
                                  <p:stCondLst>
                                    <p:cond delay="0"/>
                                  </p:stCondLst>
                                  <p:iterate type="lt">
                                    <p:tmPct val="10000"/>
                                  </p:iterate>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3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linds(horizontal)">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1" presetClass="entr" presetSubtype="0" fill="hold" nodeType="clickEffect">
                                  <p:stCondLst>
                                    <p:cond delay="0"/>
                                  </p:stCondLst>
                                  <p:iterate type="lt">
                                    <p:tmPct val="10000"/>
                                  </p:iterate>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44"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Agenda</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前回のおさらい。</a:t>
            </a:r>
            <a:endParaRPr lang="en-US" altLang="ja-JP" dirty="0" smtClean="0"/>
          </a:p>
          <a:p>
            <a:endParaRPr lang="en-US" altLang="ja-JP" dirty="0" smtClean="0"/>
          </a:p>
          <a:p>
            <a:r>
              <a:rPr lang="ja-JP" altLang="en-US" dirty="0" smtClean="0"/>
              <a:t>どうしてオブジェクト指向なんだろう？</a:t>
            </a:r>
            <a:endParaRPr lang="en-US" altLang="ja-JP" dirty="0" smtClean="0"/>
          </a:p>
          <a:p>
            <a:endParaRPr lang="en-US" altLang="ja-JP" dirty="0" smtClean="0"/>
          </a:p>
          <a:p>
            <a:r>
              <a:rPr lang="ja-JP" altLang="en-US" dirty="0" smtClean="0"/>
              <a:t>次回予告</a:t>
            </a:r>
            <a:endParaRPr lang="en-US" altLang="ja-JP" dirty="0" smtClean="0"/>
          </a:p>
          <a:p>
            <a:endParaRPr kumimoji="1" lang="en-US" altLang="ja-JP" dirty="0" smtClean="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構造化言語！</a:t>
            </a:r>
            <a:endParaRPr kumimoji="1" lang="ja-JP" altLang="en-US" dirty="0"/>
          </a:p>
        </p:txBody>
      </p:sp>
      <p:sp>
        <p:nvSpPr>
          <p:cNvPr id="3" name="コンテンツ プレースホルダ 2"/>
          <p:cNvSpPr>
            <a:spLocks noGrp="1"/>
          </p:cNvSpPr>
          <p:nvPr>
            <p:ph idx="1"/>
          </p:nvPr>
        </p:nvSpPr>
        <p:spPr/>
        <p:txBody>
          <a:bodyPr/>
          <a:lstStyle/>
          <a:p>
            <a:r>
              <a:rPr kumimoji="1" lang="en-US" altLang="ja-JP" sz="2800" dirty="0" err="1" smtClean="0"/>
              <a:t>ALGOL,Pascal,C</a:t>
            </a:r>
            <a:r>
              <a:rPr kumimoji="1" lang="ja-JP" altLang="en-US" sz="2800" dirty="0" smtClean="0"/>
              <a:t>言語など・・・</a:t>
            </a:r>
            <a:endParaRPr kumimoji="1" lang="en-US" altLang="ja-JP" sz="2800" dirty="0" smtClean="0"/>
          </a:p>
          <a:p>
            <a:endParaRPr lang="en-US" altLang="ja-JP" sz="2800" dirty="0" smtClean="0"/>
          </a:p>
          <a:p>
            <a:r>
              <a:rPr kumimoji="1" lang="en-US" altLang="ja-JP" sz="2800" dirty="0" smtClean="0"/>
              <a:t>If</a:t>
            </a:r>
            <a:r>
              <a:rPr kumimoji="1" lang="ja-JP" altLang="en-US" sz="2800" dirty="0" smtClean="0"/>
              <a:t>・</a:t>
            </a:r>
            <a:r>
              <a:rPr lang="en-US" altLang="ja-JP" sz="2800" dirty="0" smtClean="0"/>
              <a:t>case</a:t>
            </a:r>
            <a:r>
              <a:rPr lang="ja-JP" altLang="en-US" sz="2800" dirty="0" smtClean="0"/>
              <a:t>・</a:t>
            </a:r>
            <a:r>
              <a:rPr lang="en-US" altLang="ja-JP" sz="2800" dirty="0" smtClean="0"/>
              <a:t>while</a:t>
            </a:r>
            <a:r>
              <a:rPr lang="ja-JP" altLang="en-US" sz="2800" dirty="0" smtClean="0"/>
              <a:t>・</a:t>
            </a:r>
            <a:r>
              <a:rPr lang="en-US" altLang="ja-JP" sz="2800" dirty="0" smtClean="0"/>
              <a:t>for</a:t>
            </a:r>
            <a:r>
              <a:rPr lang="ja-JP" altLang="en-US" sz="2800" dirty="0" smtClean="0"/>
              <a:t>などを利用して明確な制御構造が記述できるようになった！</a:t>
            </a:r>
            <a:endParaRPr lang="en-US" altLang="ja-JP" sz="2800" dirty="0" smtClean="0"/>
          </a:p>
          <a:p>
            <a:endParaRPr kumimoji="1" lang="en-US" altLang="ja-JP" sz="2800" dirty="0" smtClean="0"/>
          </a:p>
          <a:p>
            <a:r>
              <a:rPr kumimoji="1" lang="ja-JP" altLang="en-US" sz="2800" dirty="0" smtClean="0"/>
              <a:t>つまり、基本３構造が素直に表現できる言語が登場！</a:t>
            </a:r>
            <a:endParaRPr kumimoji="1" lang="en-US" altLang="ja-JP" sz="2800" dirty="0" smtClean="0"/>
          </a:p>
          <a:p>
            <a:endParaRPr lang="en-US" altLang="ja-JP" sz="2800" dirty="0" smtClean="0"/>
          </a:p>
          <a:p>
            <a:r>
              <a:rPr kumimoji="1" lang="ja-JP" altLang="en-US" sz="2800" dirty="0" smtClean="0"/>
              <a:t>・・・でも</a:t>
            </a:r>
            <a:r>
              <a:rPr kumimoji="1" lang="en-US" altLang="ja-JP" sz="2800" dirty="0" err="1" smtClean="0"/>
              <a:t>GoTo</a:t>
            </a:r>
            <a:r>
              <a:rPr lang="ja-JP" altLang="en-US" sz="2800" dirty="0" smtClean="0"/>
              <a:t>文（もしくは類似命令）もあったけどね</a:t>
            </a:r>
            <a:r>
              <a:rPr lang="en-US" altLang="ja-JP" sz="2800" dirty="0" smtClean="0"/>
              <a:t>(^^;</a:t>
            </a:r>
            <a:endParaRPr kumimoji="1" lang="ja-JP"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 calcmode="lin" valueType="num">
                                      <p:cBhvr additive="base">
                                        <p:cTn id="3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Ｃ言語！</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今となっては構造化言語の代名詞！</a:t>
            </a:r>
            <a:endParaRPr kumimoji="1" lang="en-US" altLang="ja-JP" dirty="0" smtClean="0"/>
          </a:p>
          <a:p>
            <a:endParaRPr lang="en-US" altLang="ja-JP" dirty="0" smtClean="0"/>
          </a:p>
          <a:p>
            <a:pPr>
              <a:buNone/>
            </a:pPr>
            <a:r>
              <a:rPr lang="ja-JP" altLang="en-US" dirty="0" smtClean="0"/>
              <a:t>１．構造化プログラミング機能のサポート</a:t>
            </a:r>
            <a:endParaRPr lang="en-US" altLang="ja-JP" dirty="0" smtClean="0"/>
          </a:p>
          <a:p>
            <a:pPr>
              <a:buNone/>
            </a:pPr>
            <a:r>
              <a:rPr lang="ja-JP" altLang="en-US" dirty="0" smtClean="0"/>
              <a:t>２．アセンブリ言語のようなビット演算やメモリ領域を効率的に利用できるポインタなどの機能</a:t>
            </a:r>
            <a:endParaRPr lang="en-US" altLang="ja-JP" dirty="0" smtClean="0"/>
          </a:p>
          <a:p>
            <a:pPr>
              <a:buNone/>
            </a:pPr>
            <a:r>
              <a:rPr lang="ja-JP" altLang="en-US" dirty="0" smtClean="0"/>
              <a:t>３．プログラミングの機能を言語だけで提供せず、関数ライブラリでくみ上げるようにした！</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言語の進化の方向性</a:t>
            </a:r>
            <a:endParaRPr kumimoji="1" lang="ja-JP" altLang="en-US" dirty="0"/>
          </a:p>
        </p:txBody>
      </p:sp>
      <p:sp>
        <p:nvSpPr>
          <p:cNvPr id="3" name="コンテンツ プレースホルダ 2"/>
          <p:cNvSpPr>
            <a:spLocks noGrp="1"/>
          </p:cNvSpPr>
          <p:nvPr>
            <p:ph idx="1"/>
          </p:nvPr>
        </p:nvSpPr>
        <p:spPr/>
        <p:txBody>
          <a:bodyPr/>
          <a:lstStyle/>
          <a:p>
            <a:pPr>
              <a:buNone/>
            </a:pPr>
            <a:r>
              <a:rPr kumimoji="1" lang="ja-JP" altLang="en-US" sz="2800" dirty="0" smtClean="0"/>
              <a:t>手軽なプログラミングを・・・</a:t>
            </a:r>
            <a:endParaRPr kumimoji="1" lang="en-US" altLang="ja-JP" sz="2800" dirty="0" smtClean="0"/>
          </a:p>
          <a:p>
            <a:pPr algn="ctr">
              <a:buNone/>
            </a:pPr>
            <a:r>
              <a:rPr kumimoji="1" lang="ja-JP" altLang="en-US" dirty="0" smtClean="0">
                <a:solidFill>
                  <a:srgbClr val="FF0000"/>
                </a:solidFill>
              </a:rPr>
              <a:t>機械語～アセンブラ</a:t>
            </a:r>
            <a:endParaRPr kumimoji="1" lang="en-US" altLang="ja-JP" dirty="0" smtClean="0">
              <a:solidFill>
                <a:srgbClr val="FF0000"/>
              </a:solidFill>
            </a:endParaRPr>
          </a:p>
          <a:p>
            <a:pPr>
              <a:buNone/>
            </a:pPr>
            <a:endParaRPr lang="en-US" altLang="ja-JP" sz="2800" dirty="0" smtClean="0"/>
          </a:p>
          <a:p>
            <a:pPr>
              <a:buNone/>
            </a:pPr>
            <a:r>
              <a:rPr lang="ja-JP" altLang="en-US" sz="2800" dirty="0" smtClean="0"/>
              <a:t>コンピュータにやらせたいことを</a:t>
            </a:r>
            <a:endParaRPr lang="en-US" altLang="ja-JP" sz="2800" dirty="0" smtClean="0"/>
          </a:p>
          <a:p>
            <a:pPr>
              <a:buNone/>
            </a:pPr>
            <a:r>
              <a:rPr lang="ja-JP" altLang="en-US" sz="2800" dirty="0" smtClean="0"/>
              <a:t>人間の親しみやすい方法で表現・・</a:t>
            </a:r>
            <a:endParaRPr lang="en-US" altLang="ja-JP" sz="2800" dirty="0" smtClean="0"/>
          </a:p>
          <a:p>
            <a:pPr algn="ctr">
              <a:buNone/>
            </a:pPr>
            <a:r>
              <a:rPr lang="ja-JP" altLang="en-US" dirty="0" smtClean="0">
                <a:solidFill>
                  <a:srgbClr val="FF0000"/>
                </a:solidFill>
              </a:rPr>
              <a:t>高級言語</a:t>
            </a:r>
            <a:endParaRPr lang="en-US" altLang="ja-JP" dirty="0" smtClean="0">
              <a:solidFill>
                <a:srgbClr val="FF0000"/>
              </a:solidFill>
            </a:endParaRPr>
          </a:p>
          <a:p>
            <a:pPr>
              <a:buNone/>
            </a:pPr>
            <a:endParaRPr lang="en-US" altLang="ja-JP" sz="2800" dirty="0" smtClean="0"/>
          </a:p>
          <a:p>
            <a:pPr>
              <a:buNone/>
            </a:pPr>
            <a:r>
              <a:rPr lang="ja-JP" altLang="en-US" sz="2800" dirty="0" smtClean="0"/>
              <a:t>保守性を高めるためへの進化・・・</a:t>
            </a:r>
            <a:endParaRPr lang="en-US" altLang="ja-JP" sz="2800" dirty="0" smtClean="0"/>
          </a:p>
          <a:p>
            <a:pPr algn="ctr">
              <a:buNone/>
            </a:pPr>
            <a:r>
              <a:rPr kumimoji="1" lang="ja-JP" altLang="en-US" dirty="0" smtClean="0">
                <a:solidFill>
                  <a:srgbClr val="FF0000"/>
                </a:solidFill>
              </a:rPr>
              <a:t>構造化プログラミング言語</a:t>
            </a:r>
            <a:endParaRPr kumimoji="1" lang="ja-JP" alt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nodeType="clickEffect">
                                  <p:stCondLst>
                                    <p:cond delay="0"/>
                                  </p:stCondLst>
                                  <p:iterate type="lt">
                                    <p:tmPct val="10000"/>
                                  </p:iterate>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5"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1" presetClass="entr" presetSubtype="0" fill="hold" nodeType="clickEffect">
                                  <p:stCondLst>
                                    <p:cond delay="0"/>
                                  </p:stCondLst>
                                  <p:iterate type="lt">
                                    <p:tmPct val="10000"/>
                                  </p:iterate>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p:cTn id="30"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32"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blinds(horizontal)">
                                      <p:cBhvr>
                                        <p:cTn id="39" dur="500"/>
                                        <p:tgtEl>
                                          <p:spTgt spid="3">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1" presetClass="entr" presetSubtype="0" fill="hold" nodeType="clickEffect">
                                  <p:stCondLst>
                                    <p:cond delay="0"/>
                                  </p:stCondLst>
                                  <p:iterate type="lt">
                                    <p:tmPct val="10000"/>
                                  </p:iterate>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p:cTn id="44" dur="500" fill="hold"/>
                                        <p:tgtEl>
                                          <p:spTgt spid="3">
                                            <p:txEl>
                                              <p:pRg st="8" end="8"/>
                                            </p:txEl>
                                          </p:spTgt>
                                        </p:tgtEl>
                                        <p:attrNameLst>
                                          <p:attrName>ppt_x</p:attrName>
                                        </p:attrNameLst>
                                      </p:cBhvr>
                                      <p:tavLst>
                                        <p:tav tm="0">
                                          <p:val>
                                            <p:strVal val="#ppt_x"/>
                                          </p:val>
                                        </p:tav>
                                        <p:tav tm="50000">
                                          <p:val>
                                            <p:strVal val="#ppt_x+.1"/>
                                          </p:val>
                                        </p:tav>
                                        <p:tav tm="100000">
                                          <p:val>
                                            <p:strVal val="#ppt_x"/>
                                          </p:val>
                                        </p:tav>
                                      </p:tavLst>
                                    </p:anim>
                                    <p:anim calcmode="lin" valueType="num">
                                      <p:cBhvr>
                                        <p:cTn id="45" dur="500" fill="hold"/>
                                        <p:tgtEl>
                                          <p:spTgt spid="3">
                                            <p:txEl>
                                              <p:pRg st="8" end="8"/>
                                            </p:txEl>
                                          </p:spTgt>
                                        </p:tgtEl>
                                        <p:attrNameLst>
                                          <p:attrName>ppt_y</p:attrName>
                                        </p:attrNameLst>
                                      </p:cBhvr>
                                      <p:tavLst>
                                        <p:tav tm="0">
                                          <p:val>
                                            <p:strVal val="#ppt_y"/>
                                          </p:val>
                                        </p:tav>
                                        <p:tav tm="100000">
                                          <p:val>
                                            <p:strVal val="#ppt_y"/>
                                          </p:val>
                                        </p:tav>
                                      </p:tavLst>
                                    </p:anim>
                                    <p:anim calcmode="lin" valueType="num">
                                      <p:cBhvr>
                                        <p:cTn id="46" dur="500" fill="hold"/>
                                        <p:tgtEl>
                                          <p:spTgt spid="3">
                                            <p:txEl>
                                              <p:pRg st="8" end="8"/>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7" dur="500" fill="hold"/>
                                        <p:tgtEl>
                                          <p:spTgt spid="3">
                                            <p:txEl>
                                              <p:pRg st="8" end="8"/>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8" dur="500" tmFilter="0,0; .5, 1; 1, 1"/>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機械語～アセンブラ</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endParaRPr kumimoji="1" lang="en-US" altLang="ja-JP" dirty="0" smtClean="0"/>
          </a:p>
          <a:p>
            <a:r>
              <a:rPr kumimoji="1" lang="ja-JP" altLang="en-US" dirty="0" smtClean="0"/>
              <a:t>ハードウェアではなく、ソフトウェアで。</a:t>
            </a:r>
            <a:endParaRPr kumimoji="1" lang="en-US" altLang="ja-JP" dirty="0" smtClean="0"/>
          </a:p>
          <a:p>
            <a:endParaRPr lang="en-US" altLang="ja-JP" dirty="0" smtClean="0"/>
          </a:p>
          <a:p>
            <a:r>
              <a:rPr kumimoji="1" lang="ja-JP" altLang="en-US" dirty="0" smtClean="0"/>
              <a:t>プログラミングにより自由でかつ複雑な計算を行える！</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4" end="4"/>
                                            </p:txEl>
                                          </p:spTgt>
                                        </p:tgtEl>
                                        <p:attrNameLst>
                                          <p:attrName>style.visibility</p:attrName>
                                        </p:attrNameLst>
                                      </p:cBhvr>
                                      <p:to>
                                        <p:strVal val="visible"/>
                                      </p:to>
                                    </p:set>
                                    <p:anim calcmode="lin" valueType="num">
                                      <p:cBhvr>
                                        <p:cTn id="16"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高級言語</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endParaRPr lang="en-US" altLang="ja-JP" dirty="0" smtClean="0"/>
          </a:p>
          <a:p>
            <a:r>
              <a:rPr kumimoji="1" lang="ja-JP" altLang="en-US" dirty="0" smtClean="0"/>
              <a:t>１６進数の羅列や制限のある命令群だけではなく、人間が親しみやすい言語へ</a:t>
            </a:r>
            <a:endParaRPr kumimoji="1" lang="en-US" altLang="ja-JP" dirty="0" smtClean="0"/>
          </a:p>
          <a:p>
            <a:endParaRPr lang="en-US" altLang="ja-JP" dirty="0" smtClean="0"/>
          </a:p>
          <a:p>
            <a:r>
              <a:rPr kumimoji="1" lang="ja-JP" altLang="en-US" dirty="0" smtClean="0"/>
              <a:t>おおよそ、目標は達成された！？</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4" end="4"/>
                                            </p:txEl>
                                          </p:spTgt>
                                        </p:tgtEl>
                                        <p:attrNameLst>
                                          <p:attrName>style.visibility</p:attrName>
                                        </p:attrNameLst>
                                      </p:cBhvr>
                                      <p:to>
                                        <p:strVal val="visible"/>
                                      </p:to>
                                    </p:set>
                                    <p:anim calcmode="lin" valueType="num">
                                      <p:cBhvr>
                                        <p:cTn id="16"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構造化プログラミング</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r>
              <a:rPr kumimoji="1" lang="ja-JP" altLang="en-US" dirty="0" smtClean="0"/>
              <a:t>保守性を高める必要がある！？</a:t>
            </a:r>
            <a:endParaRPr kumimoji="1" lang="en-US" altLang="ja-JP" dirty="0" smtClean="0"/>
          </a:p>
          <a:p>
            <a:endParaRPr lang="en-US" altLang="ja-JP" dirty="0" smtClean="0"/>
          </a:p>
          <a:p>
            <a:r>
              <a:rPr kumimoji="1" lang="ja-JP" altLang="en-US" dirty="0" smtClean="0"/>
              <a:t>再利用されることが多い！</a:t>
            </a:r>
            <a:endParaRPr kumimoji="1" lang="en-US" altLang="ja-JP" dirty="0" smtClean="0"/>
          </a:p>
          <a:p>
            <a:endParaRPr lang="en-US" altLang="ja-JP" dirty="0" smtClean="0"/>
          </a:p>
          <a:p>
            <a:r>
              <a:rPr kumimoji="1" lang="ja-JP" altLang="en-US" dirty="0" smtClean="0"/>
              <a:t>プログラムの寿命が長い！</a:t>
            </a:r>
            <a:endParaRPr kumimoji="1" lang="en-US" altLang="ja-JP" dirty="0" smtClean="0"/>
          </a:p>
          <a:p>
            <a:endParaRPr lang="en-US" altLang="ja-JP" dirty="0" smtClean="0"/>
          </a:p>
          <a:p>
            <a:r>
              <a:rPr kumimoji="1" lang="ja-JP" altLang="en-US" dirty="0" smtClean="0"/>
              <a:t>２０００年問題など！</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p:cTn id="16"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3">
                                            <p:txEl>
                                              <p:pRg st="7" end="7"/>
                                            </p:txEl>
                                          </p:spTgt>
                                        </p:tgtEl>
                                        <p:attrNameLst>
                                          <p:attrName>style.visibility</p:attrName>
                                        </p:attrNameLst>
                                      </p:cBhvr>
                                      <p:to>
                                        <p:strVal val="visible"/>
                                      </p:to>
                                    </p:set>
                                    <p:anim calcmode="lin" valueType="num">
                                      <p:cBhvr>
                                        <p:cTn id="34" dur="500" fill="hold"/>
                                        <p:tgtEl>
                                          <p:spTgt spid="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7" end="7"/>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進化の方向性</a:t>
            </a:r>
            <a:endParaRPr kumimoji="1" lang="ja-JP" altLang="en-US" dirty="0"/>
          </a:p>
        </p:txBody>
      </p:sp>
      <p:sp>
        <p:nvSpPr>
          <p:cNvPr id="3" name="コンテンツ プレースホルダ 2"/>
          <p:cNvSpPr>
            <a:spLocks noGrp="1"/>
          </p:cNvSpPr>
          <p:nvPr>
            <p:ph idx="1"/>
          </p:nvPr>
        </p:nvSpPr>
        <p:spPr>
          <a:xfrm>
            <a:off x="457200" y="857232"/>
            <a:ext cx="8229600" cy="5073650"/>
          </a:xfrm>
        </p:spPr>
        <p:txBody>
          <a:bodyPr/>
          <a:lstStyle/>
          <a:p>
            <a:r>
              <a:rPr lang="ja-JP" altLang="en-US" dirty="0" smtClean="0"/>
              <a:t>生産性向上</a:t>
            </a:r>
            <a:endParaRPr lang="en-US" altLang="ja-JP" dirty="0" smtClean="0"/>
          </a:p>
          <a:p>
            <a:pPr>
              <a:buNone/>
            </a:pPr>
            <a:r>
              <a:rPr lang="ja-JP" altLang="en-US" dirty="0" smtClean="0"/>
              <a:t>　→命令を簡単にする</a:t>
            </a:r>
            <a:endParaRPr lang="en-US" altLang="ja-JP" dirty="0" smtClean="0"/>
          </a:p>
          <a:p>
            <a:r>
              <a:rPr kumimoji="1" lang="ja-JP" altLang="en-US" dirty="0" smtClean="0"/>
              <a:t>保守性向上</a:t>
            </a:r>
            <a:endParaRPr kumimoji="1" lang="en-US" altLang="ja-JP" dirty="0" smtClean="0"/>
          </a:p>
          <a:p>
            <a:pPr>
              <a:buNone/>
            </a:pPr>
            <a:r>
              <a:rPr kumimoji="1" lang="ja-JP" altLang="en-US" dirty="0" smtClean="0"/>
              <a:t>　→プログラムをわかりやすくするた</a:t>
            </a:r>
            <a:r>
              <a:rPr lang="ja-JP" altLang="en-US" dirty="0" smtClean="0"/>
              <a:t>め</a:t>
            </a:r>
            <a:endParaRPr kumimoji="1" lang="en-US" altLang="ja-JP" dirty="0" smtClean="0"/>
          </a:p>
          <a:p>
            <a:r>
              <a:rPr lang="ja-JP" altLang="en-US" dirty="0" smtClean="0"/>
              <a:t>品質向上</a:t>
            </a:r>
            <a:endParaRPr lang="en-US" altLang="ja-JP" dirty="0" smtClean="0"/>
          </a:p>
          <a:p>
            <a:pPr>
              <a:buNone/>
            </a:pPr>
            <a:r>
              <a:rPr lang="ja-JP" altLang="en-US" dirty="0" smtClean="0"/>
              <a:t>　→制約をつけて複雑さを避ける</a:t>
            </a:r>
            <a:endParaRPr lang="en-US" altLang="ja-JP" dirty="0" smtClean="0"/>
          </a:p>
          <a:p>
            <a:r>
              <a:rPr kumimoji="1" lang="ja-JP" altLang="en-US" dirty="0" smtClean="0"/>
              <a:t>再利用性促進</a:t>
            </a:r>
            <a:endParaRPr kumimoji="1" lang="en-US" altLang="ja-JP" dirty="0" smtClean="0"/>
          </a:p>
          <a:p>
            <a:pPr>
              <a:buNone/>
            </a:pPr>
            <a:r>
              <a:rPr lang="ja-JP" altLang="en-US" dirty="0" smtClean="0"/>
              <a:t>　→重複ロジックを排除し、独立したサブルーチンを再利用！</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1" presetClass="entr" presetSubtype="0" fill="hold" nodeType="clickEffect">
                                  <p:stCondLst>
                                    <p:cond delay="0"/>
                                  </p:stCondLst>
                                  <p:iterate type="lt">
                                    <p:tmPct val="10000"/>
                                  </p:iterate>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8"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blinds(horizontal)">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1" presetClass="entr" presetSubtype="0" fill="hold" nodeType="clickEffect">
                                  <p:stCondLst>
                                    <p:cond delay="0"/>
                                  </p:stCondLst>
                                  <p:iterate type="lt">
                                    <p:tmPct val="10000"/>
                                  </p:iterate>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blinds(horizontal)">
                                      <p:cBhvr>
                                        <p:cTn id="49" dur="500"/>
                                        <p:tgtEl>
                                          <p:spTgt spid="3">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41" presetClass="entr" presetSubtype="0" fill="hold" nodeType="clickEffect">
                                  <p:stCondLst>
                                    <p:cond delay="0"/>
                                  </p:stCondLst>
                                  <p:iterate type="lt">
                                    <p:tmPct val="10000"/>
                                  </p:iterate>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p:cTn id="54" dur="500" fill="hold"/>
                                        <p:tgtEl>
                                          <p:spTgt spid="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55" dur="500" fill="hold"/>
                                        <p:tgtEl>
                                          <p:spTgt spid="3">
                                            <p:txEl>
                                              <p:pRg st="7" end="7"/>
                                            </p:txEl>
                                          </p:spTgt>
                                        </p:tgtEl>
                                        <p:attrNameLst>
                                          <p:attrName>ppt_y</p:attrName>
                                        </p:attrNameLst>
                                      </p:cBhvr>
                                      <p:tavLst>
                                        <p:tav tm="0">
                                          <p:val>
                                            <p:strVal val="#ppt_y"/>
                                          </p:val>
                                        </p:tav>
                                        <p:tav tm="100000">
                                          <p:val>
                                            <p:strVal val="#ppt_y"/>
                                          </p:val>
                                        </p:tav>
                                      </p:tavLst>
                                    </p:anim>
                                    <p:anim calcmode="lin" valueType="num">
                                      <p:cBhvr>
                                        <p:cTn id="56" dur="500" fill="hold"/>
                                        <p:tgtEl>
                                          <p:spTgt spid="3">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7" dur="500" fill="hold"/>
                                        <p:tgtEl>
                                          <p:spTgt spid="3">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8" dur="500" tmFilter="0,0; .5, 1; 1, 1"/>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ここまでで解決できたこと・残された課題</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解決！</a:t>
            </a:r>
            <a:endParaRPr lang="en-US" altLang="ja-JP" dirty="0" smtClean="0"/>
          </a:p>
          <a:p>
            <a:pPr>
              <a:buNone/>
            </a:pPr>
            <a:r>
              <a:rPr lang="ja-JP" altLang="en-US" dirty="0" smtClean="0"/>
              <a:t>　１．</a:t>
            </a:r>
            <a:r>
              <a:rPr lang="en-US" altLang="ja-JP" dirty="0" smtClean="0"/>
              <a:t>GOTO</a:t>
            </a:r>
            <a:r>
              <a:rPr lang="ja-JP" altLang="en-US" dirty="0" smtClean="0"/>
              <a:t>文の乱用によるスパゲッティの回避</a:t>
            </a:r>
            <a:endParaRPr lang="en-US" altLang="ja-JP" dirty="0" smtClean="0"/>
          </a:p>
          <a:p>
            <a:pPr>
              <a:buNone/>
            </a:pPr>
            <a:r>
              <a:rPr lang="ja-JP" altLang="en-US" dirty="0" smtClean="0"/>
              <a:t>　２．共通サブルーチンによる再利用</a:t>
            </a:r>
            <a:endParaRPr lang="en-US" altLang="ja-JP" dirty="0" smtClean="0"/>
          </a:p>
          <a:p>
            <a:endParaRPr kumimoji="1" lang="en-US" altLang="ja-JP" dirty="0" smtClean="0"/>
          </a:p>
          <a:p>
            <a:r>
              <a:rPr kumimoji="1" lang="ja-JP" altLang="en-US" dirty="0" smtClean="0"/>
              <a:t>課題！</a:t>
            </a:r>
            <a:endParaRPr kumimoji="1" lang="en-US" altLang="ja-JP" dirty="0" smtClean="0"/>
          </a:p>
          <a:p>
            <a:pPr>
              <a:buNone/>
            </a:pPr>
            <a:r>
              <a:rPr lang="ja-JP" altLang="en-US" dirty="0" smtClean="0"/>
              <a:t>　１．グローバル変数！</a:t>
            </a:r>
            <a:endParaRPr lang="en-US" altLang="ja-JP" dirty="0" smtClean="0"/>
          </a:p>
          <a:p>
            <a:pPr>
              <a:buNone/>
            </a:pPr>
            <a:r>
              <a:rPr kumimoji="1" lang="ja-JP" altLang="en-US" dirty="0" smtClean="0"/>
              <a:t>　２．まだまだな再利用</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nodeType="clickEffect">
                                  <p:stCondLst>
                                    <p:cond delay="0"/>
                                  </p:stCondLst>
                                  <p:iterate type="lt">
                                    <p:tmPct val="10000"/>
                                  </p:iterate>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blinds(horizontal)">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1" presetClass="entr" presetSubtype="0" fill="hold" nodeType="clickEffect">
                                  <p:stCondLst>
                                    <p:cond delay="0"/>
                                  </p:stCondLst>
                                  <p:iterate type="lt">
                                    <p:tmPct val="10000"/>
                                  </p:iterate>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37"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1" presetClass="entr" presetSubtype="0" fill="hold" nodeType="clickEffect">
                                  <p:stCondLst>
                                    <p:cond delay="0"/>
                                  </p:stCondLst>
                                  <p:iterate type="lt">
                                    <p:tmPct val="10000"/>
                                  </p:iterate>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p:cTn id="44"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45"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46"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7"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8" dur="500" tmFilter="0,0; .5, 1; 1, 1"/>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グローバル変数</a:t>
            </a:r>
            <a:endParaRPr kumimoji="1" lang="ja-JP" altLang="en-US" dirty="0"/>
          </a:p>
        </p:txBody>
      </p:sp>
      <p:sp>
        <p:nvSpPr>
          <p:cNvPr id="3" name="コンテンツ プレースホルダ 2"/>
          <p:cNvSpPr>
            <a:spLocks noGrp="1"/>
          </p:cNvSpPr>
          <p:nvPr>
            <p:ph idx="1"/>
          </p:nvPr>
        </p:nvSpPr>
        <p:spPr/>
        <p:txBody>
          <a:bodyPr/>
          <a:lstStyle/>
          <a:p>
            <a:pPr>
              <a:buNone/>
            </a:pPr>
            <a:endParaRPr kumimoji="1" lang="en-US" altLang="ja-JP" dirty="0" smtClean="0"/>
          </a:p>
          <a:p>
            <a:pPr>
              <a:buNone/>
            </a:pPr>
            <a:r>
              <a:rPr kumimoji="1" lang="ja-JP" altLang="en-US" dirty="0" smtClean="0"/>
              <a:t>・ローカル変数ではサブルーチン内のみで利用できるけど・・・</a:t>
            </a:r>
            <a:endParaRPr kumimoji="1" lang="en-US" altLang="ja-JP" dirty="0" smtClean="0"/>
          </a:p>
          <a:p>
            <a:pPr>
              <a:buNone/>
            </a:pPr>
            <a:r>
              <a:rPr lang="ja-JP" altLang="en-US" dirty="0" smtClean="0">
                <a:solidFill>
                  <a:srgbClr val="FF0000"/>
                </a:solidFill>
              </a:rPr>
              <a:t>　→永続化しないといけない情報は少なくない！</a:t>
            </a:r>
            <a:endParaRPr lang="en-US" altLang="ja-JP" dirty="0" smtClean="0">
              <a:solidFill>
                <a:srgbClr val="FF0000"/>
              </a:solidFill>
            </a:endParaRPr>
          </a:p>
          <a:p>
            <a:pPr>
              <a:buNone/>
            </a:pPr>
            <a:endParaRPr kumimoji="1" lang="en-US" altLang="ja-JP" dirty="0" smtClean="0"/>
          </a:p>
          <a:p>
            <a:pPr>
              <a:buNone/>
            </a:pPr>
            <a:r>
              <a:rPr lang="ja-JP" altLang="en-US" dirty="0" smtClean="0"/>
              <a:t>・どうしても増えてしまうグローバル変数。</a:t>
            </a:r>
            <a:endParaRPr lang="en-US" altLang="ja-JP" dirty="0" smtClean="0"/>
          </a:p>
          <a:p>
            <a:pPr>
              <a:buNone/>
            </a:pPr>
            <a:r>
              <a:rPr kumimoji="1" lang="ja-JP" altLang="en-US" dirty="0" smtClean="0"/>
              <a:t>　</a:t>
            </a:r>
            <a:r>
              <a:rPr kumimoji="1" lang="ja-JP" altLang="en-US" dirty="0" smtClean="0">
                <a:solidFill>
                  <a:srgbClr val="FF0000"/>
                </a:solidFill>
              </a:rPr>
              <a:t>→保守性を落とす結果に！</a:t>
            </a:r>
            <a:endParaRPr kumimoji="1" lang="ja-JP" alt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1" presetClass="entr" presetSubtype="0" fill="hold" nodeType="clickEffect">
                                  <p:stCondLst>
                                    <p:cond delay="0"/>
                                  </p:stCondLst>
                                  <p:iterate type="lt">
                                    <p:tmPct val="10000"/>
                                  </p:iterate>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p:cTn id="26"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8"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再利用がまだまだなのはなぜ？</a:t>
            </a:r>
            <a:endParaRPr kumimoji="1" lang="ja-JP" altLang="en-US" dirty="0"/>
          </a:p>
        </p:txBody>
      </p:sp>
      <p:sp>
        <p:nvSpPr>
          <p:cNvPr id="3" name="コンテンツ プレースホルダ 2"/>
          <p:cNvSpPr>
            <a:spLocks noGrp="1"/>
          </p:cNvSpPr>
          <p:nvPr>
            <p:ph idx="1"/>
          </p:nvPr>
        </p:nvSpPr>
        <p:spPr/>
        <p:txBody>
          <a:bodyPr/>
          <a:lstStyle/>
          <a:p>
            <a:pPr>
              <a:buNone/>
            </a:pPr>
            <a:endParaRPr lang="en-US" altLang="ja-JP" dirty="0" smtClean="0"/>
          </a:p>
          <a:p>
            <a:pPr>
              <a:buNone/>
            </a:pPr>
            <a:r>
              <a:rPr lang="ja-JP" altLang="en-US" dirty="0" smtClean="0"/>
              <a:t>・</a:t>
            </a:r>
            <a:r>
              <a:rPr lang="ja-JP" altLang="en-US" dirty="0" smtClean="0">
                <a:solidFill>
                  <a:srgbClr val="FF0000"/>
                </a:solidFill>
              </a:rPr>
              <a:t>サブルーチン同士の依存性の高さ</a:t>
            </a:r>
            <a:endParaRPr lang="en-US" altLang="ja-JP" dirty="0" smtClean="0">
              <a:solidFill>
                <a:srgbClr val="FF0000"/>
              </a:solidFill>
            </a:endParaRPr>
          </a:p>
          <a:p>
            <a:pPr>
              <a:buNone/>
            </a:pPr>
            <a:endParaRPr lang="en-US" altLang="ja-JP" dirty="0" smtClean="0"/>
          </a:p>
          <a:p>
            <a:pPr>
              <a:buNone/>
            </a:pPr>
            <a:r>
              <a:rPr lang="ja-JP" altLang="en-US" dirty="0" smtClean="0"/>
              <a:t>・</a:t>
            </a:r>
            <a:r>
              <a:rPr lang="ja-JP" altLang="en-US" dirty="0" smtClean="0">
                <a:solidFill>
                  <a:srgbClr val="FF0000"/>
                </a:solidFill>
              </a:rPr>
              <a:t>大きな</a:t>
            </a:r>
            <a:r>
              <a:rPr kumimoji="1" lang="ja-JP" altLang="en-US" dirty="0" smtClean="0">
                <a:solidFill>
                  <a:srgbClr val="FF0000"/>
                </a:solidFill>
              </a:rPr>
              <a:t>サブルーチン</a:t>
            </a:r>
            <a:endParaRPr kumimoji="1" lang="en-US" altLang="ja-JP" dirty="0" smtClean="0">
              <a:solidFill>
                <a:srgbClr val="FF0000"/>
              </a:solidFill>
            </a:endParaRPr>
          </a:p>
          <a:p>
            <a:pPr>
              <a:buNone/>
            </a:pPr>
            <a:endParaRPr kumimoji="1" lang="en-US" altLang="ja-JP" dirty="0" smtClean="0"/>
          </a:p>
          <a:p>
            <a:pPr>
              <a:buNone/>
            </a:pPr>
            <a:r>
              <a:rPr kumimoji="1" lang="ja-JP" altLang="en-US" dirty="0" smtClean="0"/>
              <a:t>・</a:t>
            </a:r>
            <a:r>
              <a:rPr kumimoji="1" lang="ja-JP" altLang="en-US" dirty="0" smtClean="0">
                <a:solidFill>
                  <a:srgbClr val="FF0000"/>
                </a:solidFill>
              </a:rPr>
              <a:t>共通で利用する変数の多さ</a:t>
            </a:r>
            <a:endParaRPr kumimoji="1" lang="en-US" altLang="ja-JP"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p:cTn id="16"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前回のおさらい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オブジェクト指向って難しい？</a:t>
            </a:r>
            <a:endParaRPr kumimoji="1" lang="en-US" altLang="ja-JP" dirty="0" smtClean="0"/>
          </a:p>
          <a:p>
            <a:pPr>
              <a:buNone/>
            </a:pPr>
            <a:r>
              <a:rPr lang="ja-JP" altLang="en-US" dirty="0" smtClean="0"/>
              <a:t>　</a:t>
            </a:r>
            <a:r>
              <a:rPr lang="ja-JP" altLang="en-US" dirty="0" smtClean="0">
                <a:solidFill>
                  <a:srgbClr val="FF0000"/>
                </a:solidFill>
              </a:rPr>
              <a:t>→否！　わかってしまえば難しくない！</a:t>
            </a:r>
            <a:endParaRPr kumimoji="1" lang="en-US" altLang="ja-JP" dirty="0" smtClean="0">
              <a:solidFill>
                <a:srgbClr val="FF0000"/>
              </a:solidFill>
            </a:endParaRPr>
          </a:p>
          <a:p>
            <a:r>
              <a:rPr lang="ja-JP" altLang="en-US" dirty="0" smtClean="0"/>
              <a:t>オブジェクト指向の教え方が難しい</a:t>
            </a:r>
            <a:endParaRPr lang="en-US" altLang="ja-JP" dirty="0" smtClean="0"/>
          </a:p>
          <a:p>
            <a:pPr>
              <a:buNone/>
            </a:pPr>
            <a:r>
              <a:rPr lang="ja-JP" altLang="en-US" dirty="0" smtClean="0"/>
              <a:t>　</a:t>
            </a:r>
            <a:r>
              <a:rPr lang="ja-JP" altLang="en-US" dirty="0" smtClean="0">
                <a:solidFill>
                  <a:srgbClr val="FF0000"/>
                </a:solidFill>
              </a:rPr>
              <a:t>→「チャーハンの食べ方を教えて？」</a:t>
            </a:r>
            <a:endParaRPr lang="en-US" altLang="ja-JP" dirty="0" smtClean="0">
              <a:solidFill>
                <a:srgbClr val="FF0000"/>
              </a:solidFill>
            </a:endParaRPr>
          </a:p>
          <a:p>
            <a:r>
              <a:rPr lang="ja-JP" altLang="en-US" dirty="0" smtClean="0"/>
              <a:t>オブジェクト指向を誤解していない？</a:t>
            </a:r>
            <a:endParaRPr lang="en-US" altLang="ja-JP" dirty="0" smtClean="0"/>
          </a:p>
          <a:p>
            <a:pPr>
              <a:buNone/>
            </a:pPr>
            <a:r>
              <a:rPr lang="ja-JP" altLang="en-US" dirty="0" smtClean="0"/>
              <a:t>　</a:t>
            </a:r>
            <a:r>
              <a:rPr lang="ja-JP" altLang="en-US" dirty="0" smtClean="0">
                <a:solidFill>
                  <a:srgbClr val="FF0000"/>
                </a:solidFill>
              </a:rPr>
              <a:t>→ソフトウェアで実現したいことが</a:t>
            </a:r>
            <a:endParaRPr lang="en-US" altLang="ja-JP" dirty="0" smtClean="0">
              <a:solidFill>
                <a:srgbClr val="FF0000"/>
              </a:solidFill>
            </a:endParaRPr>
          </a:p>
          <a:p>
            <a:pPr>
              <a:buNone/>
            </a:pPr>
            <a:r>
              <a:rPr lang="ja-JP" altLang="en-US" dirty="0" smtClean="0">
                <a:solidFill>
                  <a:srgbClr val="FF0000"/>
                </a:solidFill>
              </a:rPr>
              <a:t>　　なくなるワケじゃない！</a:t>
            </a:r>
            <a:endParaRPr lang="en-US" altLang="ja-JP"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nodeType="clickEffect">
                                  <p:stCondLst>
                                    <p:cond delay="0"/>
                                  </p:stCondLst>
                                  <p:iterate type="lt">
                                    <p:tmPct val="10000"/>
                                  </p:iterate>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5"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1" presetClass="entr" presetSubtype="0" fill="hold" nodeType="clickEffect">
                                  <p:stCondLst>
                                    <p:cond delay="0"/>
                                  </p:stCondLst>
                                  <p:iterate type="lt">
                                    <p:tmPct val="10000"/>
                                  </p:iterate>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3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nodeType="clickEffect">
                                  <p:stCondLst>
                                    <p:cond delay="0"/>
                                  </p:stCondLst>
                                  <p:iterate type="lt">
                                    <p:tmPct val="10000"/>
                                  </p:iterate>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5" end="5"/>
                                            </p:txEl>
                                          </p:spTgt>
                                        </p:tgtEl>
                                      </p:cBhvr>
                                    </p:animEffect>
                                  </p:childTnLst>
                                </p:cTn>
                              </p:par>
                              <p:par>
                                <p:cTn id="48" presetID="41" presetClass="entr" presetSubtype="0" fill="hold" nodeType="withEffect">
                                  <p:stCondLst>
                                    <p:cond delay="0"/>
                                  </p:stCondLst>
                                  <p:iterate type="lt">
                                    <p:tmPct val="10000"/>
                                  </p:iterate>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p:cTn id="50"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52"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3"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4" dur="500" tmFilter="0,0; .5, 1; 1, 1"/>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そこで登場オブジェクト指向！</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これらの問題点をなんとか解決する方法はないものかしら！！</a:t>
            </a:r>
            <a:endParaRPr kumimoji="1" lang="en-US" altLang="ja-JP" dirty="0" smtClean="0"/>
          </a:p>
          <a:p>
            <a:endParaRPr lang="en-US" altLang="ja-JP" dirty="0" smtClean="0"/>
          </a:p>
          <a:p>
            <a:r>
              <a:rPr lang="ja-JP" altLang="en-US" dirty="0" smtClean="0"/>
              <a:t>グローバル変数・再利用性は・・・</a:t>
            </a:r>
            <a:endParaRPr lang="en-US" altLang="ja-JP" dirty="0" smtClean="0"/>
          </a:p>
          <a:p>
            <a:endParaRPr lang="en-US" altLang="ja-JP" dirty="0" smtClean="0"/>
          </a:p>
          <a:p>
            <a:r>
              <a:rPr lang="ja-JP" altLang="en-US" dirty="0" smtClean="0"/>
              <a:t>解決するための３つの道具。</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nodeType="clickEffect">
                                  <p:stCondLst>
                                    <p:cond delay="0"/>
                                  </p:stCondLst>
                                  <p:iterate type="lt">
                                    <p:tmPct val="10000"/>
                                  </p:iterate>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p:cTn id="17"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19"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３つの道具</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r>
              <a:rPr kumimoji="1" lang="ja-JP" altLang="en-US" dirty="0" smtClean="0"/>
              <a:t>クラス</a:t>
            </a:r>
            <a:r>
              <a:rPr lang="ja-JP" altLang="en-US" dirty="0" smtClean="0"/>
              <a:t>（抽象化・情報隠蔽）</a:t>
            </a:r>
            <a:endParaRPr kumimoji="1" lang="en-US" altLang="ja-JP" dirty="0" smtClean="0"/>
          </a:p>
          <a:p>
            <a:endParaRPr lang="en-US" altLang="ja-JP" dirty="0" smtClean="0"/>
          </a:p>
          <a:p>
            <a:r>
              <a:rPr lang="ja-JP" altLang="en-US" dirty="0" smtClean="0"/>
              <a:t>継承　</a:t>
            </a:r>
            <a:endParaRPr lang="en-US" altLang="ja-JP" dirty="0" smtClean="0"/>
          </a:p>
          <a:p>
            <a:endParaRPr kumimoji="1" lang="en-US" altLang="ja-JP" dirty="0" smtClean="0"/>
          </a:p>
          <a:p>
            <a:r>
              <a:rPr kumimoji="1" lang="ja-JP" altLang="en-US" dirty="0" smtClean="0"/>
              <a:t>多態性（ポリモーフィズム）</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p:cTn id="16"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３つの道具をどう使うか</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r>
              <a:rPr kumimoji="1" lang="ja-JP" altLang="en-US" dirty="0" smtClean="0"/>
              <a:t>きちんと整理整頓</a:t>
            </a:r>
            <a:endParaRPr kumimoji="1" lang="en-US" altLang="ja-JP" dirty="0" smtClean="0"/>
          </a:p>
          <a:p>
            <a:endParaRPr lang="en-US" altLang="ja-JP" dirty="0" smtClean="0"/>
          </a:p>
          <a:p>
            <a:r>
              <a:rPr kumimoji="1" lang="ja-JP" altLang="en-US" dirty="0" smtClean="0"/>
              <a:t>整理整頓されているから必要なロジックへの到達が簡単！</a:t>
            </a:r>
            <a:endParaRPr kumimoji="1" lang="en-US" altLang="ja-JP" dirty="0" smtClean="0"/>
          </a:p>
          <a:p>
            <a:endParaRPr lang="en-US" altLang="ja-JP" dirty="0" smtClean="0"/>
          </a:p>
          <a:p>
            <a:r>
              <a:rPr kumimoji="1" lang="ja-JP" altLang="en-US" dirty="0" smtClean="0"/>
              <a:t>関連性の強いグローバル変数とロジックをまとめて１つにする仕組み</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p:cTn id="16"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じゃぁ、具体的にどうすればいいの？</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endParaRPr lang="en-US" altLang="ja-JP" dirty="0" smtClean="0"/>
          </a:p>
          <a:p>
            <a:pPr algn="ctr">
              <a:buNone/>
            </a:pPr>
            <a:endParaRPr kumimoji="1" lang="en-US" altLang="ja-JP" dirty="0" smtClean="0">
              <a:solidFill>
                <a:srgbClr val="FF0000"/>
              </a:solidFill>
            </a:endParaRPr>
          </a:p>
          <a:p>
            <a:pPr algn="ctr">
              <a:buNone/>
            </a:pPr>
            <a:r>
              <a:rPr lang="ja-JP" altLang="en-US" dirty="0" smtClean="0">
                <a:solidFill>
                  <a:srgbClr val="FF0000"/>
                </a:solidFill>
              </a:rPr>
              <a:t>それは次回をお楽しみに！</a:t>
            </a:r>
            <a:endParaRPr kumimoji="1" lang="ja-JP" alt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endParaRPr lang="en-US" altLang="ja-JP" dirty="0" smtClean="0"/>
          </a:p>
          <a:p>
            <a:pPr>
              <a:buNone/>
            </a:pPr>
            <a:endParaRPr lang="en-US" altLang="ja-JP" dirty="0" smtClean="0"/>
          </a:p>
          <a:p>
            <a:pPr algn="ctr">
              <a:buNone/>
            </a:pPr>
            <a:r>
              <a:rPr kumimoji="1" lang="ja-JP" altLang="en-US" dirty="0" smtClean="0">
                <a:solidFill>
                  <a:srgbClr val="FF0000"/>
                </a:solidFill>
              </a:rPr>
              <a:t>ご静聴ありがとうございました。</a:t>
            </a:r>
            <a:endParaRPr kumimoji="1" lang="en-US" altLang="ja-JP" dirty="0" smtClean="0">
              <a:solidFill>
                <a:srgbClr val="FF0000"/>
              </a:solidFill>
            </a:endParaRPr>
          </a:p>
          <a:p>
            <a:pPr algn="ctr">
              <a:buNone/>
            </a:pPr>
            <a:endParaRPr lang="en-US" altLang="ja-JP" dirty="0" smtClean="0"/>
          </a:p>
          <a:p>
            <a:pPr algn="ctr">
              <a:buNone/>
            </a:pPr>
            <a:r>
              <a:rPr kumimoji="1" lang="ja-JP" altLang="en-US" dirty="0" smtClean="0"/>
              <a:t>長時間お疲れ様でした。</a:t>
            </a:r>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どうしてオブジェクト指向が必要になったの？</a:t>
            </a:r>
            <a:endParaRPr kumimoji="1" lang="ja-JP" altLang="en-US" sz="2800" dirty="0"/>
          </a:p>
        </p:txBody>
      </p:sp>
      <p:sp>
        <p:nvSpPr>
          <p:cNvPr id="3" name="コンテンツ プレースホルダ 2"/>
          <p:cNvSpPr>
            <a:spLocks noGrp="1"/>
          </p:cNvSpPr>
          <p:nvPr>
            <p:ph idx="1"/>
          </p:nvPr>
        </p:nvSpPr>
        <p:spPr/>
        <p:txBody>
          <a:bodyPr/>
          <a:lstStyle/>
          <a:p>
            <a:pPr>
              <a:buNone/>
            </a:pPr>
            <a:endParaRPr lang="en-US" altLang="ja-JP" dirty="0" smtClean="0"/>
          </a:p>
          <a:p>
            <a:pPr>
              <a:buNone/>
            </a:pPr>
            <a:r>
              <a:rPr lang="ja-JP" altLang="en-US" dirty="0" smtClean="0"/>
              <a:t>・ソフトウェアってなんだろう？</a:t>
            </a:r>
            <a:endParaRPr lang="en-US" altLang="ja-JP" dirty="0" smtClean="0"/>
          </a:p>
          <a:p>
            <a:pPr>
              <a:buNone/>
            </a:pPr>
            <a:endParaRPr kumimoji="1" lang="en-US" altLang="ja-JP" dirty="0" smtClean="0"/>
          </a:p>
          <a:p>
            <a:pPr>
              <a:buNone/>
            </a:pPr>
            <a:r>
              <a:rPr kumimoji="1" lang="ja-JP" altLang="en-US" dirty="0" smtClean="0"/>
              <a:t>　→コンピュータを制御するプログラム</a:t>
            </a:r>
            <a:endParaRPr kumimoji="1" lang="en-US" altLang="ja-JP" dirty="0" smtClean="0"/>
          </a:p>
          <a:p>
            <a:pPr>
              <a:buNone/>
            </a:pPr>
            <a:endParaRPr lang="en-US" altLang="ja-JP" dirty="0" smtClean="0"/>
          </a:p>
          <a:p>
            <a:pPr>
              <a:buNone/>
            </a:pPr>
            <a:r>
              <a:rPr lang="ja-JP" altLang="en-US" dirty="0" smtClean="0"/>
              <a:t>　→物理的装置であるハードと対比。</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nodeType="clickEffect">
                                  <p:stCondLst>
                                    <p:cond delay="0"/>
                                  </p:stCondLst>
                                  <p:iterate type="lt">
                                    <p:tmPct val="10000"/>
                                  </p:iterate>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5"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1" presetClass="entr" presetSubtype="0" fill="hold" nodeType="clickEffect">
                                  <p:stCondLst>
                                    <p:cond delay="0"/>
                                  </p:stCondLst>
                                  <p:iterate type="lt">
                                    <p:tmPct val="10000"/>
                                  </p:iterate>
                                  <p:childTnLst>
                                    <p:set>
                                      <p:cBhvr>
                                        <p:cTn id="21" dur="1" fill="hold">
                                          <p:stCondLst>
                                            <p:cond delay="0"/>
                                          </p:stCondLst>
                                        </p:cTn>
                                        <p:tgtEl>
                                          <p:spTgt spid="3">
                                            <p:txEl>
                                              <p:pRg st="5" end="5"/>
                                            </p:txEl>
                                          </p:spTgt>
                                        </p:tgtEl>
                                        <p:attrNameLst>
                                          <p:attrName>style.visibility</p:attrName>
                                        </p:attrNameLst>
                                      </p:cBhvr>
                                      <p:to>
                                        <p:strVal val="visible"/>
                                      </p:to>
                                    </p:set>
                                    <p:anim calcmode="lin" valueType="num">
                                      <p:cBhvr>
                                        <p:cTn id="22"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3"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24"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5"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6"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コンピュータって？</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５つの装置</a:t>
            </a:r>
            <a:endParaRPr lang="en-US" altLang="ja-JP" dirty="0" smtClean="0"/>
          </a:p>
          <a:p>
            <a:pPr>
              <a:buNone/>
            </a:pPr>
            <a:endParaRPr kumimoji="1" lang="en-US" altLang="ja-JP" dirty="0" smtClean="0"/>
          </a:p>
          <a:p>
            <a:pPr algn="ctr">
              <a:buNone/>
            </a:pPr>
            <a:r>
              <a:rPr lang="ja-JP" altLang="en-US" dirty="0" smtClean="0"/>
              <a:t>入力装置（キーボード・マウス）</a:t>
            </a:r>
            <a:endParaRPr lang="en-US" altLang="ja-JP" dirty="0" smtClean="0"/>
          </a:p>
          <a:p>
            <a:pPr algn="ctr">
              <a:buNone/>
            </a:pPr>
            <a:r>
              <a:rPr kumimoji="1" lang="ja-JP" altLang="en-US" dirty="0" smtClean="0"/>
              <a:t>出力装置（ディスプレイ・プリンタ）</a:t>
            </a:r>
            <a:endParaRPr kumimoji="1" lang="en-US" altLang="ja-JP" dirty="0" smtClean="0"/>
          </a:p>
          <a:p>
            <a:pPr algn="ctr">
              <a:buNone/>
            </a:pPr>
            <a:r>
              <a:rPr kumimoji="1" lang="ja-JP" altLang="en-US" dirty="0" smtClean="0"/>
              <a:t>記憶装置（ハードディスク・メモリ）</a:t>
            </a:r>
            <a:endParaRPr kumimoji="1" lang="en-US" altLang="ja-JP" dirty="0" smtClean="0"/>
          </a:p>
          <a:p>
            <a:pPr algn="ctr">
              <a:buNone/>
            </a:pPr>
            <a:r>
              <a:rPr kumimoji="1" lang="ja-JP" altLang="en-US" dirty="0" smtClean="0"/>
              <a:t>制御装置（マザーボード）</a:t>
            </a:r>
            <a:endParaRPr kumimoji="1" lang="en-US" altLang="ja-JP" dirty="0" smtClean="0"/>
          </a:p>
          <a:p>
            <a:pPr algn="ctr">
              <a:buNone/>
            </a:pPr>
            <a:r>
              <a:rPr lang="ja-JP" altLang="en-US" dirty="0" smtClean="0"/>
              <a:t>演算装置（ＣＰＵ）</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p:cTn id="16"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blinds(horizontal)">
                                      <p:cBhvr>
                                        <p:cTn id="4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機械語</a:t>
            </a:r>
            <a:endParaRPr lang="en-US" altLang="ja-JP" dirty="0" smtClean="0"/>
          </a:p>
        </p:txBody>
      </p:sp>
      <p:sp>
        <p:nvSpPr>
          <p:cNvPr id="3" name="コンテンツ プレースホルダ 2"/>
          <p:cNvSpPr>
            <a:spLocks noGrp="1"/>
          </p:cNvSpPr>
          <p:nvPr>
            <p:ph idx="1"/>
          </p:nvPr>
        </p:nvSpPr>
        <p:spPr>
          <a:xfrm>
            <a:off x="428596" y="1000108"/>
            <a:ext cx="8229600" cy="5073650"/>
          </a:xfrm>
        </p:spPr>
        <p:txBody>
          <a:bodyPr/>
          <a:lstStyle/>
          <a:p>
            <a:pPr>
              <a:buNone/>
            </a:pPr>
            <a:r>
              <a:rPr lang="en-US" altLang="ja-JP" dirty="0" smtClean="0">
                <a:solidFill>
                  <a:schemeClr val="accent5">
                    <a:lumMod val="25000"/>
                  </a:schemeClr>
                </a:solidFill>
              </a:rPr>
              <a:t>Ex) C000 F0 CB AF ED 3E</a:t>
            </a:r>
          </a:p>
          <a:p>
            <a:pPr>
              <a:buNone/>
            </a:pPr>
            <a:endParaRPr lang="en-US" altLang="ja-JP" dirty="0" smtClean="0">
              <a:solidFill>
                <a:srgbClr val="0070C0"/>
              </a:solidFill>
            </a:endParaRPr>
          </a:p>
          <a:p>
            <a:r>
              <a:rPr lang="ja-JP" altLang="en-US" sz="2800" dirty="0" smtClean="0"/>
              <a:t>命令とパラメータの組み合わせ</a:t>
            </a:r>
            <a:endParaRPr lang="en-US" altLang="ja-JP" sz="2800" dirty="0" smtClean="0"/>
          </a:p>
          <a:p>
            <a:r>
              <a:rPr lang="ja-JP" altLang="en-US" sz="2800" dirty="0" smtClean="0"/>
              <a:t>命令は１６進数の数値に割り当て</a:t>
            </a:r>
            <a:endParaRPr lang="en-US" altLang="ja-JP" sz="2800" dirty="0" smtClean="0"/>
          </a:p>
          <a:p>
            <a:r>
              <a:rPr lang="ja-JP" altLang="en-US" sz="2800" dirty="0" smtClean="0"/>
              <a:t>パラメータも１６進数の数値</a:t>
            </a:r>
            <a:endParaRPr lang="en-US" altLang="ja-JP" sz="2800" dirty="0" smtClean="0"/>
          </a:p>
          <a:p>
            <a:endParaRPr lang="en-US" altLang="ja-JP" sz="2800" dirty="0" smtClean="0">
              <a:solidFill>
                <a:srgbClr val="0070C0"/>
              </a:solidFill>
            </a:endParaRPr>
          </a:p>
          <a:p>
            <a:pPr>
              <a:buNone/>
            </a:pPr>
            <a:r>
              <a:rPr lang="ja-JP" altLang="en-US" sz="2800" dirty="0" smtClean="0">
                <a:solidFill>
                  <a:srgbClr val="FF0000"/>
                </a:solidFill>
              </a:rPr>
              <a:t>つまり・・・</a:t>
            </a:r>
            <a:endParaRPr lang="en-US" altLang="ja-JP" sz="2800" dirty="0" smtClean="0">
              <a:solidFill>
                <a:srgbClr val="FF0000"/>
              </a:solidFill>
            </a:endParaRPr>
          </a:p>
          <a:p>
            <a:pPr algn="ctr">
              <a:buNone/>
            </a:pPr>
            <a:r>
              <a:rPr lang="ja-JP" altLang="en-US" sz="2800" dirty="0" smtClean="0">
                <a:solidFill>
                  <a:srgbClr val="FF0000"/>
                </a:solidFill>
              </a:rPr>
              <a:t>１６進数だらけ！</a:t>
            </a:r>
            <a:endParaRPr lang="en-US" altLang="ja-JP" sz="28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nodeType="clickEffect">
                                  <p:stCondLst>
                                    <p:cond delay="0"/>
                                  </p:stCondLst>
                                  <p:iterate type="lt">
                                    <p:tmPct val="10000"/>
                                  </p:iterate>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3"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1" presetClass="entr" presetSubtype="0" fill="hold" nodeType="clickEffect">
                                  <p:stCondLst>
                                    <p:cond delay="0"/>
                                  </p:stCondLst>
                                  <p:iterate type="lt">
                                    <p:tmPct val="10000"/>
                                  </p:iterate>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p:cTn id="30"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32"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1" presetClass="entr" presetSubtype="0" fill="hold" nodeType="clickEffect">
                                  <p:stCondLst>
                                    <p:cond delay="0"/>
                                  </p:stCondLst>
                                  <p:iterate type="lt">
                                    <p:tmPct val="10000"/>
                                  </p:iterate>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40"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41"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2"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3" dur="500" tmFilter="0,0; .5, 1; 1, 1"/>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1" presetClass="entr" presetSubtype="0" fill="hold" nodeType="clickEffect">
                                  <p:stCondLst>
                                    <p:cond delay="0"/>
                                  </p:stCondLst>
                                  <p:iterate type="lt">
                                    <p:tmPct val="10000"/>
                                  </p:iterate>
                                  <p:childTnLst>
                                    <p:set>
                                      <p:cBhvr>
                                        <p:cTn id="47" dur="1" fill="hold">
                                          <p:stCondLst>
                                            <p:cond delay="0"/>
                                          </p:stCondLst>
                                        </p:cTn>
                                        <p:tgtEl>
                                          <p:spTgt spid="3">
                                            <p:txEl>
                                              <p:pRg st="7" end="7"/>
                                            </p:txEl>
                                          </p:spTgt>
                                        </p:tgtEl>
                                        <p:attrNameLst>
                                          <p:attrName>style.visibility</p:attrName>
                                        </p:attrNameLst>
                                      </p:cBhvr>
                                      <p:to>
                                        <p:strVal val="visible"/>
                                      </p:to>
                                    </p:set>
                                    <p:anim calcmode="lin" valueType="num">
                                      <p:cBhvr>
                                        <p:cTn id="48" dur="500" fill="hold"/>
                                        <p:tgtEl>
                                          <p:spTgt spid="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7" end="7"/>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アセンブリ言語・ニーモニック</a:t>
            </a:r>
            <a:endParaRPr kumimoji="1" lang="ja-JP" altLang="en-US" dirty="0"/>
          </a:p>
        </p:txBody>
      </p:sp>
      <p:sp>
        <p:nvSpPr>
          <p:cNvPr id="3" name="コンテンツ プレースホルダ 2"/>
          <p:cNvSpPr>
            <a:spLocks noGrp="1"/>
          </p:cNvSpPr>
          <p:nvPr>
            <p:ph idx="1"/>
          </p:nvPr>
        </p:nvSpPr>
        <p:spPr/>
        <p:txBody>
          <a:bodyPr/>
          <a:lstStyle/>
          <a:p>
            <a:pPr>
              <a:buNone/>
            </a:pPr>
            <a:r>
              <a:rPr lang="en-US" altLang="ja-JP" sz="2400" dirty="0" smtClean="0">
                <a:solidFill>
                  <a:schemeClr val="accent5">
                    <a:lumMod val="25000"/>
                  </a:schemeClr>
                </a:solidFill>
              </a:rPr>
              <a:t>Ex)</a:t>
            </a:r>
          </a:p>
          <a:p>
            <a:pPr>
              <a:buNone/>
            </a:pPr>
            <a:r>
              <a:rPr lang="en-US" altLang="ja-JP" sz="2400" dirty="0" smtClean="0">
                <a:solidFill>
                  <a:schemeClr val="accent5">
                    <a:lumMod val="25000"/>
                  </a:schemeClr>
                </a:solidFill>
              </a:rPr>
              <a:t>   MOV AX, X</a:t>
            </a:r>
          </a:p>
          <a:p>
            <a:pPr>
              <a:buNone/>
            </a:pPr>
            <a:r>
              <a:rPr lang="en-US" altLang="ja-JP" sz="2400" dirty="0" smtClean="0">
                <a:solidFill>
                  <a:schemeClr val="accent5">
                    <a:lumMod val="25000"/>
                  </a:schemeClr>
                </a:solidFill>
              </a:rPr>
              <a:t>   MOV DX, Y</a:t>
            </a:r>
          </a:p>
          <a:p>
            <a:pPr>
              <a:buNone/>
            </a:pPr>
            <a:r>
              <a:rPr lang="en-US" altLang="ja-JP" sz="2400" dirty="0" smtClean="0">
                <a:solidFill>
                  <a:schemeClr val="accent5">
                    <a:lumMod val="25000"/>
                  </a:schemeClr>
                </a:solidFill>
              </a:rPr>
              <a:t>   ADD AX, DX</a:t>
            </a:r>
          </a:p>
          <a:p>
            <a:pPr>
              <a:buNone/>
            </a:pPr>
            <a:r>
              <a:rPr lang="en-US" altLang="ja-JP" sz="2400" dirty="0" smtClean="0">
                <a:solidFill>
                  <a:schemeClr val="accent5">
                    <a:lumMod val="25000"/>
                  </a:schemeClr>
                </a:solidFill>
              </a:rPr>
              <a:t>   MOV Z, AX</a:t>
            </a:r>
          </a:p>
          <a:p>
            <a:pPr>
              <a:buNone/>
            </a:pPr>
            <a:endParaRPr lang="en-US" altLang="ja-JP" dirty="0" smtClean="0"/>
          </a:p>
          <a:p>
            <a:pPr>
              <a:buNone/>
            </a:pPr>
            <a:r>
              <a:rPr lang="ja-JP" altLang="en-US" dirty="0" smtClean="0"/>
              <a:t>・</a:t>
            </a:r>
            <a:r>
              <a:rPr lang="ja-JP" altLang="en-US" sz="2800" dirty="0" smtClean="0"/>
              <a:t>機械語に比べれば若干・・・</a:t>
            </a:r>
            <a:endParaRPr lang="en-US" altLang="ja-JP" sz="2800" dirty="0" smtClean="0"/>
          </a:p>
          <a:p>
            <a:pPr>
              <a:buNone/>
            </a:pPr>
            <a:r>
              <a:rPr lang="ja-JP" altLang="en-US" sz="2800" dirty="0" smtClean="0"/>
              <a:t>・単純で簡単。</a:t>
            </a:r>
            <a:endParaRPr lang="en-US" altLang="ja-JP" sz="2800" dirty="0" smtClean="0"/>
          </a:p>
          <a:p>
            <a:pPr>
              <a:buNone/>
            </a:pPr>
            <a:r>
              <a:rPr lang="ja-JP" altLang="en-US" sz="2800" dirty="0" smtClean="0"/>
              <a:t>・高速かつ無駄が少なくなる。</a:t>
            </a:r>
            <a:endParaRPr lang="en-US" altLang="ja-JP" sz="2800" dirty="0" smtClean="0"/>
          </a:p>
          <a:p>
            <a:pPr>
              <a:buNone/>
            </a:pPr>
            <a:r>
              <a:rPr lang="ja-JP" altLang="en-US" sz="2800" dirty="0" smtClean="0"/>
              <a:t>・命令の種類は少ない・制限も多い</a:t>
            </a:r>
            <a:endParaRPr lang="en-US" altLang="ja-JP" sz="2800" dirty="0" smtClean="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1" presetClass="entr" presetSubtype="0" fill="hold" nodeType="clickEffect">
                                  <p:stCondLst>
                                    <p:cond delay="0"/>
                                  </p:stCondLst>
                                  <p:iterate type="lt">
                                    <p:tmPct val="10000"/>
                                  </p:iterate>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p:cTn id="24"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1" presetClass="entr" presetSubtype="0" fill="hold" nodeType="clickEffect">
                                  <p:stCondLst>
                                    <p:cond delay="0"/>
                                  </p:stCondLst>
                                  <p:iterate type="lt">
                                    <p:tmPct val="10000"/>
                                  </p:iterate>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p:cTn id="33" dur="500" fill="hold"/>
                                        <p:tgtEl>
                                          <p:spTgt spid="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3">
                                            <p:txEl>
                                              <p:pRg st="7" end="7"/>
                                            </p:txEl>
                                          </p:spTgt>
                                        </p:tgtEl>
                                        <p:attrNameLst>
                                          <p:attrName>ppt_y</p:attrName>
                                        </p:attrNameLst>
                                      </p:cBhvr>
                                      <p:tavLst>
                                        <p:tav tm="0">
                                          <p:val>
                                            <p:strVal val="#ppt_y"/>
                                          </p:val>
                                        </p:tav>
                                        <p:tav tm="100000">
                                          <p:val>
                                            <p:strVal val="#ppt_y"/>
                                          </p:val>
                                        </p:tav>
                                      </p:tavLst>
                                    </p:anim>
                                    <p:anim calcmode="lin" valueType="num">
                                      <p:cBhvr>
                                        <p:cTn id="35" dur="500" fill="hold"/>
                                        <p:tgtEl>
                                          <p:spTgt spid="3">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3">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1" presetClass="entr" presetSubtype="0" fill="hold" nodeType="clickEffect">
                                  <p:stCondLst>
                                    <p:cond delay="0"/>
                                  </p:stCondLst>
                                  <p:iterate type="lt">
                                    <p:tmPct val="10000"/>
                                  </p:iterate>
                                  <p:childTnLst>
                                    <p:set>
                                      <p:cBhvr>
                                        <p:cTn id="41" dur="1" fill="hold">
                                          <p:stCondLst>
                                            <p:cond delay="0"/>
                                          </p:stCondLst>
                                        </p:cTn>
                                        <p:tgtEl>
                                          <p:spTgt spid="3">
                                            <p:txEl>
                                              <p:pRg st="8" end="8"/>
                                            </p:txEl>
                                          </p:spTgt>
                                        </p:tgtEl>
                                        <p:attrNameLst>
                                          <p:attrName>style.visibility</p:attrName>
                                        </p:attrNameLst>
                                      </p:cBhvr>
                                      <p:to>
                                        <p:strVal val="visible"/>
                                      </p:to>
                                    </p:set>
                                    <p:anim calcmode="lin" valueType="num">
                                      <p:cBhvr>
                                        <p:cTn id="42" dur="500" fill="hold"/>
                                        <p:tgtEl>
                                          <p:spTgt spid="3">
                                            <p:txEl>
                                              <p:pRg st="8" end="8"/>
                                            </p:txEl>
                                          </p:spTgt>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3">
                                            <p:txEl>
                                              <p:pRg st="8" end="8"/>
                                            </p:txEl>
                                          </p:spTgt>
                                        </p:tgtEl>
                                        <p:attrNameLst>
                                          <p:attrName>ppt_y</p:attrName>
                                        </p:attrNameLst>
                                      </p:cBhvr>
                                      <p:tavLst>
                                        <p:tav tm="0">
                                          <p:val>
                                            <p:strVal val="#ppt_y"/>
                                          </p:val>
                                        </p:tav>
                                        <p:tav tm="100000">
                                          <p:val>
                                            <p:strVal val="#ppt_y"/>
                                          </p:val>
                                        </p:tav>
                                      </p:tavLst>
                                    </p:anim>
                                    <p:anim calcmode="lin" valueType="num">
                                      <p:cBhvr>
                                        <p:cTn id="44" dur="500" fill="hold"/>
                                        <p:tgtEl>
                                          <p:spTgt spid="3">
                                            <p:txEl>
                                              <p:pRg st="8" end="8"/>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3">
                                            <p:txEl>
                                              <p:pRg st="8" end="8"/>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3">
                                            <p:txEl>
                                              <p:pRg st="8" end="8"/>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41" presetClass="entr" presetSubtype="0" fill="hold" nodeType="clickEffect">
                                  <p:stCondLst>
                                    <p:cond delay="0"/>
                                  </p:stCondLst>
                                  <p:iterate type="lt">
                                    <p:tmPct val="10000"/>
                                  </p:iterate>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p:cTn id="51" dur="500" fill="hold"/>
                                        <p:tgtEl>
                                          <p:spTgt spid="3">
                                            <p:txEl>
                                              <p:pRg st="9" end="9"/>
                                            </p:txEl>
                                          </p:spTgt>
                                        </p:tgtEl>
                                        <p:attrNameLst>
                                          <p:attrName>ppt_x</p:attrName>
                                        </p:attrNameLst>
                                      </p:cBhvr>
                                      <p:tavLst>
                                        <p:tav tm="0">
                                          <p:val>
                                            <p:strVal val="#ppt_x"/>
                                          </p:val>
                                        </p:tav>
                                        <p:tav tm="50000">
                                          <p:val>
                                            <p:strVal val="#ppt_x+.1"/>
                                          </p:val>
                                        </p:tav>
                                        <p:tav tm="100000">
                                          <p:val>
                                            <p:strVal val="#ppt_x"/>
                                          </p:val>
                                        </p:tav>
                                      </p:tavLst>
                                    </p:anim>
                                    <p:anim calcmode="lin" valueType="num">
                                      <p:cBhvr>
                                        <p:cTn id="52" dur="500" fill="hold"/>
                                        <p:tgtEl>
                                          <p:spTgt spid="3">
                                            <p:txEl>
                                              <p:pRg st="9" end="9"/>
                                            </p:txEl>
                                          </p:spTgt>
                                        </p:tgtEl>
                                        <p:attrNameLst>
                                          <p:attrName>ppt_y</p:attrName>
                                        </p:attrNameLst>
                                      </p:cBhvr>
                                      <p:tavLst>
                                        <p:tav tm="0">
                                          <p:val>
                                            <p:strVal val="#ppt_y"/>
                                          </p:val>
                                        </p:tav>
                                        <p:tav tm="100000">
                                          <p:val>
                                            <p:strVal val="#ppt_y"/>
                                          </p:val>
                                        </p:tav>
                                      </p:tavLst>
                                    </p:anim>
                                    <p:anim calcmode="lin" valueType="num">
                                      <p:cBhvr>
                                        <p:cTn id="53" dur="500" fill="hold"/>
                                        <p:tgtEl>
                                          <p:spTgt spid="3">
                                            <p:txEl>
                                              <p:pRg st="9" end="9"/>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4" dur="500" fill="hold"/>
                                        <p:tgtEl>
                                          <p:spTgt spid="3">
                                            <p:txEl>
                                              <p:pRg st="9" end="9"/>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5" dur="500" tmFilter="0,0; .5, 1; 1, 1"/>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高級言語</a:t>
            </a:r>
            <a:endParaRPr lang="en-US" altLang="ja-JP" dirty="0" smtClean="0"/>
          </a:p>
        </p:txBody>
      </p:sp>
      <p:sp>
        <p:nvSpPr>
          <p:cNvPr id="3" name="コンテンツ プレースホルダ 2"/>
          <p:cNvSpPr>
            <a:spLocks noGrp="1"/>
          </p:cNvSpPr>
          <p:nvPr>
            <p:ph idx="1"/>
          </p:nvPr>
        </p:nvSpPr>
        <p:spPr/>
        <p:txBody>
          <a:bodyPr/>
          <a:lstStyle/>
          <a:p>
            <a:pPr>
              <a:buNone/>
            </a:pPr>
            <a:r>
              <a:rPr lang="en-US" altLang="ja-JP" dirty="0" smtClean="0">
                <a:solidFill>
                  <a:schemeClr val="accent5">
                    <a:lumMod val="25000"/>
                  </a:schemeClr>
                </a:solidFill>
              </a:rPr>
              <a:t>Ex)FORTRAN , COBOL, C, BASIC</a:t>
            </a:r>
          </a:p>
          <a:p>
            <a:pPr>
              <a:buNone/>
            </a:pPr>
            <a:r>
              <a:rPr lang="en-US" altLang="ja-JP" dirty="0" smtClean="0">
                <a:solidFill>
                  <a:srgbClr val="0070C0"/>
                </a:solidFill>
              </a:rPr>
              <a:t>     FORTRAN) Z = X + Y</a:t>
            </a:r>
          </a:p>
          <a:p>
            <a:pPr>
              <a:buNone/>
            </a:pPr>
            <a:r>
              <a:rPr lang="ja-JP" altLang="en-US" dirty="0" smtClean="0"/>
              <a:t>より自然言語に近い</a:t>
            </a:r>
            <a:endParaRPr lang="en-US" altLang="ja-JP" dirty="0" smtClean="0"/>
          </a:p>
          <a:p>
            <a:pPr>
              <a:buNone/>
            </a:pPr>
            <a:r>
              <a:rPr kumimoji="1" lang="ja-JP" altLang="en-US" dirty="0" smtClean="0"/>
              <a:t>演算・制御も方程式などに近い！</a:t>
            </a:r>
            <a:endParaRPr kumimoji="1" lang="en-US" altLang="ja-JP" dirty="0" smtClean="0"/>
          </a:p>
          <a:p>
            <a:pPr>
              <a:buNone/>
            </a:pPr>
            <a:r>
              <a:rPr lang="ja-JP" altLang="en-US" dirty="0" smtClean="0"/>
              <a:t>わかりやすい！</a:t>
            </a:r>
            <a:endParaRPr lang="en-US" altLang="ja-JP" dirty="0" smtClean="0"/>
          </a:p>
          <a:p>
            <a:pPr>
              <a:buNone/>
            </a:pPr>
            <a:endParaRPr lang="en-US" altLang="ja-JP" dirty="0" smtClean="0">
              <a:solidFill>
                <a:srgbClr val="0070C0"/>
              </a:solidFill>
            </a:endParaRPr>
          </a:p>
          <a:p>
            <a:pPr>
              <a:buNone/>
            </a:pPr>
            <a:r>
              <a:rPr lang="ja-JP" altLang="en-US" dirty="0" smtClean="0">
                <a:solidFill>
                  <a:srgbClr val="FF0000"/>
                </a:solidFill>
              </a:rPr>
              <a:t>→コンピュータを動作させるためのハードルが下がる！</a:t>
            </a:r>
            <a:endParaRPr lang="en-US" altLang="ja-JP"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1" presetClass="entr" presetSubtype="0" fill="hold" nodeType="clickEffect">
                                  <p:stCondLst>
                                    <p:cond delay="0"/>
                                  </p:stCondLst>
                                  <p:iterate type="lt">
                                    <p:tmPct val="10000"/>
                                  </p:iterate>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1" presetClass="entr" presetSubtype="0" fill="hold" nodeType="clickEffect">
                                  <p:stCondLst>
                                    <p:cond delay="0"/>
                                  </p:stCondLst>
                                  <p:iterate type="lt">
                                    <p:tmPct val="10000"/>
                                  </p:iterate>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1" presetClass="entr" presetSubtype="0" fill="hold" nodeType="clickEffect">
                                  <p:stCondLst>
                                    <p:cond delay="0"/>
                                  </p:stCondLst>
                                  <p:iterate type="lt">
                                    <p:tmPct val="10000"/>
                                  </p:iterate>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35"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1" presetClass="entr" presetSubtype="0" fill="hold" nodeType="clickEffect">
                                  <p:stCondLst>
                                    <p:cond delay="0"/>
                                  </p:stCondLst>
                                  <p:iterate type="lt">
                                    <p:tmPct val="10000"/>
                                  </p:iterate>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44"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ハードルが下がることで・・</a:t>
            </a:r>
            <a:endParaRPr kumimoji="1" lang="ja-JP" altLang="en-US" dirty="0"/>
          </a:p>
        </p:txBody>
      </p:sp>
      <p:sp>
        <p:nvSpPr>
          <p:cNvPr id="3" name="コンテンツ プレースホルダ 2"/>
          <p:cNvSpPr>
            <a:spLocks noGrp="1"/>
          </p:cNvSpPr>
          <p:nvPr>
            <p:ph idx="1"/>
          </p:nvPr>
        </p:nvSpPr>
        <p:spPr/>
        <p:txBody>
          <a:bodyPr/>
          <a:lstStyle/>
          <a:p>
            <a:pPr>
              <a:buNone/>
            </a:pPr>
            <a:endParaRPr lang="en-US" altLang="ja-JP" dirty="0" smtClean="0"/>
          </a:p>
          <a:p>
            <a:pPr>
              <a:buNone/>
            </a:pPr>
            <a:r>
              <a:rPr lang="ja-JP" altLang="en-US" sz="2800" dirty="0" smtClean="0"/>
              <a:t>１．プログラミングが楽になる</a:t>
            </a:r>
            <a:endParaRPr lang="en-US" altLang="ja-JP" sz="2800" dirty="0" smtClean="0"/>
          </a:p>
          <a:p>
            <a:pPr>
              <a:buNone/>
            </a:pPr>
            <a:r>
              <a:rPr kumimoji="1" lang="ja-JP" altLang="en-US" sz="2800" dirty="0" smtClean="0"/>
              <a:t>２．低次元で考えていたことに時間を割かなくてよくなる。</a:t>
            </a:r>
            <a:endParaRPr kumimoji="1" lang="en-US" altLang="ja-JP" sz="2800" dirty="0" smtClean="0"/>
          </a:p>
          <a:p>
            <a:pPr>
              <a:buNone/>
            </a:pPr>
            <a:r>
              <a:rPr kumimoji="1" lang="ja-JP" altLang="en-US" sz="2800" dirty="0" smtClean="0"/>
              <a:t>３．より一層、問題に注力できる。</a:t>
            </a:r>
            <a:endParaRPr kumimoji="1" lang="en-US" altLang="ja-JP" sz="2800" dirty="0" smtClean="0"/>
          </a:p>
          <a:p>
            <a:pPr>
              <a:buNone/>
            </a:pPr>
            <a:endParaRPr lang="en-US" altLang="ja-JP" sz="2800" dirty="0" smtClean="0"/>
          </a:p>
          <a:p>
            <a:pPr>
              <a:buNone/>
            </a:pPr>
            <a:r>
              <a:rPr lang="ja-JP" altLang="en-US" dirty="0" smtClean="0">
                <a:solidFill>
                  <a:srgbClr val="FF0000"/>
                </a:solidFill>
              </a:rPr>
              <a:t>→そうすると新たな問題が・・・。</a:t>
            </a:r>
            <a:endParaRPr kumimoji="1" lang="ja-JP" alt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整理術としてのオブジェクト指向入門 その２ ～どうしてオブジェクト指向なのか？～">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整理術としてのオブジェクト指向入門 その２ ～どうしてオブジェクト指向なのか？～</Template>
  <TotalTime>425</TotalTime>
  <Words>1026</Words>
  <Application>Microsoft Office PowerPoint</Application>
  <PresentationFormat>画面に合わせる (4:3)</PresentationFormat>
  <Paragraphs>278</Paragraphs>
  <Slides>34</Slides>
  <Notes>2</Notes>
  <HiddenSlides>0</HiddenSlides>
  <MMClips>0</MMClips>
  <ScaleCrop>false</ScaleCrop>
  <HeadingPairs>
    <vt:vector size="4" baseType="variant">
      <vt:variant>
        <vt:lpstr>テーマ</vt:lpstr>
      </vt:variant>
      <vt:variant>
        <vt:i4>1</vt:i4>
      </vt:variant>
      <vt:variant>
        <vt:lpstr>スライド タイトル</vt:lpstr>
      </vt:variant>
      <vt:variant>
        <vt:i4>34</vt:i4>
      </vt:variant>
    </vt:vector>
  </HeadingPairs>
  <TitlesOfParts>
    <vt:vector size="35" baseType="lpstr">
      <vt:lpstr>整理術としてのオブジェクト指向入門 その２ ～どうしてオブジェクト指向なのか？～</vt:lpstr>
      <vt:lpstr>整理術としてのオブジェクト指向入門 その２ ～どうしてオブジェクト指向なのか？～</vt:lpstr>
      <vt:lpstr>Agenda</vt:lpstr>
      <vt:lpstr>前回のおさらい</vt:lpstr>
      <vt:lpstr>どうしてオブジェクト指向が必要になったの？</vt:lpstr>
      <vt:lpstr>コンピュータって？</vt:lpstr>
      <vt:lpstr>機械語</vt:lpstr>
      <vt:lpstr>アセンブリ言語・ニーモニック</vt:lpstr>
      <vt:lpstr>高級言語</vt:lpstr>
      <vt:lpstr>ハードルが下がることで・・</vt:lpstr>
      <vt:lpstr>高級言語で問題が！？</vt:lpstr>
      <vt:lpstr>複雑になったプログラム</vt:lpstr>
      <vt:lpstr>構造化プログラミングの登場</vt:lpstr>
      <vt:lpstr>順次進行</vt:lpstr>
      <vt:lpstr>条件分岐</vt:lpstr>
      <vt:lpstr>繰り返し</vt:lpstr>
      <vt:lpstr>サブルーチン</vt:lpstr>
      <vt:lpstr>共有する情報</vt:lpstr>
      <vt:lpstr>グローバル変数がたくさん定義されると</vt:lpstr>
      <vt:lpstr>ローカル変数・引数値渡し</vt:lpstr>
      <vt:lpstr>構造化言語！</vt:lpstr>
      <vt:lpstr>Ｃ言語！</vt:lpstr>
      <vt:lpstr>言語の進化の方向性</vt:lpstr>
      <vt:lpstr>機械語～アセンブラ</vt:lpstr>
      <vt:lpstr>高級言語</vt:lpstr>
      <vt:lpstr>構造化プログラミング</vt:lpstr>
      <vt:lpstr>進化の方向性</vt:lpstr>
      <vt:lpstr>ここまでで解決できたこと・残された課題</vt:lpstr>
      <vt:lpstr>グローバル変数</vt:lpstr>
      <vt:lpstr>再利用がまだまだなのはなぜ？</vt:lpstr>
      <vt:lpstr>そこで登場オブジェクト指向！</vt:lpstr>
      <vt:lpstr>３つの道具</vt:lpstr>
      <vt:lpstr>３つの道具をどう使うか</vt:lpstr>
      <vt:lpstr>じゃぁ、具体的にどうすればいいの？</vt:lpstr>
      <vt:lpstr>スライド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森　博之</dc:creator>
  <cp:lastModifiedBy>localnaka</cp:lastModifiedBy>
  <cp:revision>52</cp:revision>
  <dcterms:created xsi:type="dcterms:W3CDTF">2007-11-11T08:39:05Z</dcterms:created>
  <dcterms:modified xsi:type="dcterms:W3CDTF">2008-01-30T14:23:41Z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