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4"/>
  </p:notesMasterIdLst>
  <p:sldIdLst>
    <p:sldId id="279" r:id="rId2"/>
    <p:sldId id="265" r:id="rId3"/>
    <p:sldId id="268" r:id="rId4"/>
    <p:sldId id="269" r:id="rId5"/>
    <p:sldId id="277" r:id="rId6"/>
    <p:sldId id="272" r:id="rId7"/>
    <p:sldId id="273" r:id="rId8"/>
    <p:sldId id="275" r:id="rId9"/>
    <p:sldId id="281" r:id="rId10"/>
    <p:sldId id="274" r:id="rId11"/>
    <p:sldId id="278" r:id="rId12"/>
    <p:sldId id="276" r:id="rId13"/>
  </p:sldIdLst>
  <p:sldSz cx="9144000" cy="6858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shift_jis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7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3C5432-9B07-48EE-A2E3-DE7F89C8A23D}" type="datetimeFigureOut">
              <a:rPr kumimoji="1" lang="ja-JP" altLang="en-US" smtClean="0"/>
              <a:pPr/>
              <a:t>2008/1/30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7189C3-70FD-45C8-AA34-3D07BFDF182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dirty="0" smtClean="0"/>
              <a:t>マスタ タイトルの書式設定</a:t>
            </a:r>
            <a:endParaRPr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dirty="0" smtClean="0"/>
              <a:t>マスタ タイトルの書式設定</a:t>
            </a:r>
            <a:endParaRPr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dirty="0" smtClean="0"/>
              <a:t>マスタ タイトルの書式設定</a:t>
            </a:r>
            <a:endParaRPr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:\Users\localnaka\Desktop\3.png"/>
          <p:cNvPicPr>
            <a:picLocks noChangeAspect="1" noChangeArrowheads="1"/>
          </p:cNvPicPr>
          <p:nvPr/>
        </p:nvPicPr>
        <p:blipFill>
          <a:blip r:embed="rId18"/>
          <a:srcRect/>
          <a:stretch>
            <a:fillRect/>
          </a:stretch>
        </p:blipFill>
        <p:spPr bwMode="auto">
          <a:xfrm>
            <a:off x="357158" y="285728"/>
            <a:ext cx="8286808" cy="5709181"/>
          </a:xfrm>
          <a:prstGeom prst="rect">
            <a:avLst/>
          </a:prstGeom>
          <a:noFill/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ja-JP" dirty="0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52513"/>
            <a:ext cx="8229600" cy="507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ja-JP" altLang="en-US" sz="2300" dirty="0" err="1">
                <a:solidFill>
                  <a:schemeClr val="tx2"/>
                </a:solidFill>
                <a:ea typeface="ＭＳ Ｐゴシック" pitchFamily="50" charset="-128"/>
              </a:rPr>
              <a:t>わんくま</a:t>
            </a:r>
            <a:r>
              <a:rPr kumimoji="0" lang="ja-JP" altLang="en-US" sz="2300" dirty="0">
                <a:solidFill>
                  <a:schemeClr val="tx2"/>
                </a:solidFill>
                <a:ea typeface="ＭＳ Ｐゴシック" pitchFamily="50" charset="-128"/>
              </a:rPr>
              <a:t>同盟 </a:t>
            </a:r>
            <a:r>
              <a:rPr kumimoji="0" lang="ja-JP" altLang="en-US" sz="2300" dirty="0" smtClean="0">
                <a:solidFill>
                  <a:schemeClr val="tx2"/>
                </a:solidFill>
                <a:ea typeface="ＭＳ Ｐゴシック" pitchFamily="50" charset="-128"/>
              </a:rPr>
              <a:t>東京勉強会 </a:t>
            </a:r>
            <a:r>
              <a:rPr kumimoji="0" lang="en-US" altLang="ja-JP" sz="2300" smtClean="0">
                <a:solidFill>
                  <a:schemeClr val="tx2"/>
                </a:solidFill>
                <a:ea typeface="ＭＳ Ｐゴシック" pitchFamily="50" charset="-128"/>
              </a:rPr>
              <a:t>#14</a:t>
            </a:r>
            <a:endParaRPr kumimoji="0" lang="en-US" altLang="ja-JP" sz="2300" dirty="0">
              <a:solidFill>
                <a:schemeClr val="tx2"/>
              </a:solidFill>
              <a:ea typeface="ＭＳ Ｐゴシック" pitchFamily="50" charset="-128"/>
            </a:endParaRPr>
          </a:p>
        </p:txBody>
      </p:sp>
      <p:pic>
        <p:nvPicPr>
          <p:cNvPr id="10" name="Picture 2" descr="C:\Users\localnaka\Desktop\名称未設定1.png"/>
          <p:cNvPicPr>
            <a:picLocks noChangeAspect="1" noChangeArrowheads="1"/>
          </p:cNvPicPr>
          <p:nvPr/>
        </p:nvPicPr>
        <p:blipFill>
          <a:blip r:embed="rId19"/>
          <a:srcRect/>
          <a:stretch>
            <a:fillRect/>
          </a:stretch>
        </p:blipFill>
        <p:spPr bwMode="auto">
          <a:xfrm>
            <a:off x="428596" y="6165056"/>
            <a:ext cx="1643074" cy="572951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65" r:id="rId2"/>
    <p:sldLayoutId id="2147483664" r:id="rId3"/>
    <p:sldLayoutId id="2147483663" r:id="rId4"/>
    <p:sldLayoutId id="2147483651" r:id="rId5"/>
    <p:sldLayoutId id="2147483662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  <p:sldLayoutId id="2147483660" r:id="rId15"/>
    <p:sldLayoutId id="2147483661" r:id="rId16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ctrTitle"/>
          </p:nvPr>
        </p:nvSpPr>
        <p:spPr>
          <a:xfrm>
            <a:off x="714348" y="1357298"/>
            <a:ext cx="7772400" cy="1885962"/>
          </a:xfrm>
        </p:spPr>
        <p:txBody>
          <a:bodyPr/>
          <a:lstStyle/>
          <a:p>
            <a:r>
              <a:rPr lang="ja-JP" altLang="en-US" sz="4000" dirty="0" smtClean="0">
                <a:solidFill>
                  <a:srgbClr val="FF0000"/>
                </a:solidFill>
              </a:rPr>
              <a:t>Ｒ</a:t>
            </a:r>
            <a:r>
              <a:rPr lang="ja-JP" altLang="en-US" sz="4000" dirty="0" smtClean="0"/>
              <a:t>流・</a:t>
            </a:r>
            <a:r>
              <a:rPr lang="en-US" altLang="ja-JP" sz="4000" dirty="0" smtClean="0"/>
              <a:t>1</a:t>
            </a:r>
            <a:r>
              <a:rPr lang="ja-JP" altLang="en-US" sz="4000" dirty="0" smtClean="0"/>
              <a:t>時間でわかる</a:t>
            </a:r>
            <a:r>
              <a:rPr lang="en-US" altLang="ja-JP" sz="4000" dirty="0" smtClean="0"/>
              <a:t/>
            </a:r>
            <a:br>
              <a:rPr lang="en-US" altLang="ja-JP" sz="4000" dirty="0" smtClean="0"/>
            </a:br>
            <a:r>
              <a:rPr lang="ja-JP" altLang="en-US" sz="4000" dirty="0" smtClean="0"/>
              <a:t>実践オブジェクト指向プログラミング</a:t>
            </a:r>
            <a:endParaRPr kumimoji="1" lang="ja-JP" altLang="en-US" sz="4000" dirty="0"/>
          </a:p>
        </p:txBody>
      </p:sp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>
          <a:xfrm>
            <a:off x="2714612" y="4214818"/>
            <a:ext cx="5829296" cy="1785950"/>
          </a:xfrm>
        </p:spPr>
        <p:txBody>
          <a:bodyPr anchor="b"/>
          <a:lstStyle/>
          <a:p>
            <a:pPr algn="r"/>
            <a:r>
              <a:rPr lang="en-US" altLang="ja-JP" sz="2000" dirty="0" smtClean="0"/>
              <a:t>2007</a:t>
            </a:r>
            <a:r>
              <a:rPr lang="ja-JP" altLang="en-US" sz="2000" dirty="0" smtClean="0"/>
              <a:t>年</a:t>
            </a:r>
            <a:r>
              <a:rPr lang="en-US" altLang="ja-JP" sz="2000" dirty="0" smtClean="0"/>
              <a:t>11</a:t>
            </a:r>
            <a:r>
              <a:rPr lang="ja-JP" altLang="en-US" sz="2000" dirty="0" smtClean="0"/>
              <a:t>月</a:t>
            </a:r>
            <a:r>
              <a:rPr lang="en-US" altLang="ja-JP" sz="2000" dirty="0" smtClean="0"/>
              <a:t>17</a:t>
            </a:r>
            <a:r>
              <a:rPr lang="ja-JP" altLang="en-US" sz="2000" dirty="0" smtClean="0"/>
              <a:t>日 </a:t>
            </a:r>
            <a:endParaRPr lang="en-US" altLang="ja-JP" sz="2000" dirty="0" smtClean="0"/>
          </a:p>
          <a:p>
            <a:pPr algn="r"/>
            <a:r>
              <a:rPr kumimoji="1" lang="en-US" altLang="ja-JP" sz="2000" dirty="0" smtClean="0"/>
              <a:t>R</a:t>
            </a:r>
            <a:r>
              <a:rPr kumimoji="1" lang="ja-JP" altLang="en-US" sz="2000" dirty="0" smtClean="0"/>
              <a:t>・田中一郎 </a:t>
            </a:r>
            <a:endParaRPr kumimoji="1" lang="en-US" altLang="ja-JP" sz="2000" dirty="0" smtClean="0"/>
          </a:p>
          <a:p>
            <a:pPr algn="r"/>
            <a:r>
              <a:rPr lang="en-US" altLang="ja-JP" sz="2000" dirty="0" smtClean="0"/>
              <a:t>http://blogs.wankuma.com/rti/</a:t>
            </a:r>
            <a:endParaRPr kumimoji="1" lang="en-US" altLang="ja-JP" sz="2000" dirty="0" smtClean="0"/>
          </a:p>
          <a:p>
            <a:pPr algn="r"/>
            <a:r>
              <a:rPr lang="ja-JP" altLang="ja-JP" sz="2000" dirty="0" smtClean="0"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Microsoft MVP</a:t>
            </a:r>
            <a:r>
              <a:rPr lang="en-US" altLang="ja-JP" sz="2000" dirty="0" smtClean="0"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 </a:t>
            </a:r>
            <a:r>
              <a:rPr lang="ja-JP" altLang="ja-JP" sz="2000" dirty="0" smtClean="0"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for Visual Developer C#</a:t>
            </a:r>
            <a:endParaRPr lang="ja-JP" altLang="en-US" sz="2000" dirty="0" smtClean="0"/>
          </a:p>
          <a:p>
            <a:pPr algn="r"/>
            <a:endParaRPr kumimoji="1" lang="en-US" altLang="ja-JP" sz="2000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>
                <a:solidFill>
                  <a:srgbClr val="FF0000"/>
                </a:solidFill>
              </a:rPr>
              <a:t>R</a:t>
            </a:r>
            <a:r>
              <a:rPr kumimoji="1" lang="ja-JP" altLang="en-US" dirty="0" smtClean="0"/>
              <a:t>流クラス・インターフェイス解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28596" y="1214422"/>
            <a:ext cx="8229600" cy="4805379"/>
          </a:xfrm>
        </p:spPr>
        <p:txBody>
          <a:bodyPr/>
          <a:lstStyle/>
          <a:p>
            <a:pPr>
              <a:buNone/>
            </a:pPr>
            <a:r>
              <a:rPr kumimoji="1" lang="ja-JP" altLang="en-US" dirty="0" smtClean="0"/>
              <a:t>クラスは次の３つの役割がある。</a:t>
            </a:r>
            <a:endParaRPr kumimoji="1" lang="en-US" altLang="ja-JP" dirty="0" smtClean="0"/>
          </a:p>
          <a:p>
            <a:pPr>
              <a:buNone/>
            </a:pPr>
            <a:r>
              <a:rPr kumimoji="1" lang="ja-JP" altLang="en-US" dirty="0" smtClean="0"/>
              <a:t>　　型・・・・・データの型</a:t>
            </a:r>
            <a:endParaRPr kumimoji="1" lang="en-US" altLang="ja-JP" dirty="0" smtClean="0"/>
          </a:p>
          <a:p>
            <a:pPr>
              <a:buNone/>
            </a:pPr>
            <a:r>
              <a:rPr kumimoji="1" lang="ja-JP" altLang="en-US" dirty="0" smtClean="0"/>
              <a:t>　　生成・・・オブジェクトを生成</a:t>
            </a:r>
            <a:endParaRPr kumimoji="1" lang="en-US" altLang="ja-JP" dirty="0" smtClean="0"/>
          </a:p>
          <a:p>
            <a:pPr>
              <a:buNone/>
            </a:pPr>
            <a:r>
              <a:rPr lang="ja-JP" altLang="en-US" dirty="0" smtClean="0"/>
              <a:t>　　</a:t>
            </a:r>
            <a:r>
              <a:rPr kumimoji="1" lang="ja-JP" altLang="en-US" dirty="0" smtClean="0"/>
              <a:t>実装・・・実際の振る舞い</a:t>
            </a:r>
            <a:endParaRPr kumimoji="1" lang="en-US" altLang="ja-JP" dirty="0" smtClean="0"/>
          </a:p>
          <a:p>
            <a:pPr>
              <a:buNone/>
            </a:pP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インターフェイスは型としての役割しかない。</a:t>
            </a:r>
            <a:endParaRPr lang="en-US" altLang="ja-JP" dirty="0" smtClean="0"/>
          </a:p>
          <a:p>
            <a:pPr algn="ctr">
              <a:buNone/>
            </a:pPr>
            <a:r>
              <a:rPr lang="ja-JP" altLang="en-US" dirty="0" smtClean="0"/>
              <a:t>（故にクラスが複数継承できる）</a:t>
            </a:r>
            <a:endParaRPr kumimoji="1" lang="en-US" altLang="ja-JP" dirty="0" smtClean="0"/>
          </a:p>
          <a:p>
            <a:pPr>
              <a:buNone/>
            </a:pPr>
            <a:endParaRPr kumimoji="1" lang="ja-JP" alt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>
                <a:solidFill>
                  <a:srgbClr val="FF0000"/>
                </a:solidFill>
              </a:rPr>
              <a:t>R</a:t>
            </a:r>
            <a:r>
              <a:rPr kumimoji="1" lang="ja-JP" altLang="en-US" dirty="0" smtClean="0"/>
              <a:t>流クラス・インターフェイスとオブジェクト</a:t>
            </a:r>
            <a:endParaRPr kumimoji="1" lang="ja-JP" altLang="en-US" dirty="0"/>
          </a:p>
        </p:txBody>
      </p:sp>
      <p:sp>
        <p:nvSpPr>
          <p:cNvPr id="7" name="コンテンツ プレースホルダ 2"/>
          <p:cNvSpPr txBox="1">
            <a:spLocks/>
          </p:cNvSpPr>
          <p:nvPr/>
        </p:nvSpPr>
        <p:spPr>
          <a:xfrm>
            <a:off x="7000892" y="1071546"/>
            <a:ext cx="928694" cy="457203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eaVert" anchor="ctr"/>
          <a:lstStyle/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tabLst/>
              <a:defRPr/>
            </a:pPr>
            <a:r>
              <a:rPr kumimoji="1" lang="ja-JP" alt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+mn-cs"/>
              </a:rPr>
              <a:t>オブジェクト</a:t>
            </a:r>
            <a:endParaRPr kumimoji="1" lang="en-US" altLang="ja-JP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メイリオ" pitchFamily="50" charset="-128"/>
              <a:ea typeface="メイリオ" pitchFamily="50" charset="-128"/>
              <a:cs typeface="+mn-cs"/>
            </a:endParaRPr>
          </a:p>
        </p:txBody>
      </p:sp>
      <p:sp>
        <p:nvSpPr>
          <p:cNvPr id="12" name="コンテンツ プレースホルダ 2"/>
          <p:cNvSpPr txBox="1">
            <a:spLocks/>
          </p:cNvSpPr>
          <p:nvPr/>
        </p:nvSpPr>
        <p:spPr>
          <a:xfrm>
            <a:off x="3857620" y="4786322"/>
            <a:ext cx="928694" cy="107157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tabLst/>
              <a:defRPr/>
            </a:pPr>
            <a:r>
              <a:rPr kumimoji="1" lang="ja-JP" alt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+mn-cs"/>
              </a:rPr>
              <a:t>型</a:t>
            </a:r>
            <a:endParaRPr kumimoji="1" lang="en-US" altLang="ja-JP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メイリオ" pitchFamily="50" charset="-128"/>
              <a:ea typeface="メイリオ" pitchFamily="50" charset="-128"/>
              <a:cs typeface="+mn-cs"/>
            </a:endParaRPr>
          </a:p>
        </p:txBody>
      </p:sp>
      <p:sp>
        <p:nvSpPr>
          <p:cNvPr id="13" name="右矢印 12"/>
          <p:cNvSpPr/>
          <p:nvPr/>
        </p:nvSpPr>
        <p:spPr>
          <a:xfrm>
            <a:off x="5429256" y="3571876"/>
            <a:ext cx="1000132" cy="78581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右矢印 14"/>
          <p:cNvSpPr/>
          <p:nvPr/>
        </p:nvSpPr>
        <p:spPr>
          <a:xfrm>
            <a:off x="2500298" y="1285860"/>
            <a:ext cx="1000132" cy="78581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コンテンツ プレースホルダ 2"/>
          <p:cNvSpPr txBox="1">
            <a:spLocks/>
          </p:cNvSpPr>
          <p:nvPr/>
        </p:nvSpPr>
        <p:spPr>
          <a:xfrm>
            <a:off x="1142976" y="1071546"/>
            <a:ext cx="928694" cy="4572032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anchor="ctr"/>
          <a:lstStyle/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tabLst/>
              <a:defRPr/>
            </a:pPr>
            <a:r>
              <a:rPr kumimoji="1" lang="ja-JP" altLang="en-US" sz="3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+mn-cs"/>
              </a:rPr>
              <a:t>利用する側</a:t>
            </a:r>
            <a:endParaRPr kumimoji="1" lang="en-US" altLang="ja-JP" sz="36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メイリオ" pitchFamily="50" charset="-128"/>
              <a:ea typeface="メイリオ" pitchFamily="50" charset="-128"/>
              <a:cs typeface="+mn-cs"/>
            </a:endParaRPr>
          </a:p>
        </p:txBody>
      </p:sp>
      <p:sp>
        <p:nvSpPr>
          <p:cNvPr id="19" name="コンテンツ プレースホルダ 2"/>
          <p:cNvSpPr txBox="1">
            <a:spLocks/>
          </p:cNvSpPr>
          <p:nvPr/>
        </p:nvSpPr>
        <p:spPr>
          <a:xfrm>
            <a:off x="3857620" y="3571876"/>
            <a:ext cx="928694" cy="107157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tabLst/>
              <a:defRPr/>
            </a:pPr>
            <a:r>
              <a:rPr kumimoji="1" lang="ja-JP" alt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+mn-cs"/>
              </a:rPr>
              <a:t>型</a:t>
            </a:r>
            <a:endParaRPr kumimoji="1" lang="en-US" altLang="ja-JP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メイリオ" pitchFamily="50" charset="-128"/>
              <a:ea typeface="メイリオ" pitchFamily="50" charset="-128"/>
              <a:cs typeface="+mn-cs"/>
            </a:endParaRPr>
          </a:p>
        </p:txBody>
      </p:sp>
      <p:sp>
        <p:nvSpPr>
          <p:cNvPr id="20" name="コンテンツ プレースホルダ 2"/>
          <p:cNvSpPr txBox="1">
            <a:spLocks/>
          </p:cNvSpPr>
          <p:nvPr/>
        </p:nvSpPr>
        <p:spPr>
          <a:xfrm>
            <a:off x="3857620" y="2357430"/>
            <a:ext cx="928694" cy="107157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tabLst/>
              <a:defRPr/>
            </a:pPr>
            <a:r>
              <a:rPr kumimoji="1" lang="ja-JP" alt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+mn-cs"/>
              </a:rPr>
              <a:t>型</a:t>
            </a:r>
            <a:endParaRPr kumimoji="1" lang="en-US" altLang="ja-JP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メイリオ" pitchFamily="50" charset="-128"/>
              <a:ea typeface="メイリオ" pitchFamily="50" charset="-128"/>
              <a:cs typeface="+mn-cs"/>
            </a:endParaRPr>
          </a:p>
        </p:txBody>
      </p:sp>
      <p:sp>
        <p:nvSpPr>
          <p:cNvPr id="24" name="右矢印 23"/>
          <p:cNvSpPr/>
          <p:nvPr/>
        </p:nvSpPr>
        <p:spPr>
          <a:xfrm>
            <a:off x="5429256" y="2357430"/>
            <a:ext cx="1000132" cy="78581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右矢印 24"/>
          <p:cNvSpPr/>
          <p:nvPr/>
        </p:nvSpPr>
        <p:spPr>
          <a:xfrm>
            <a:off x="5429256" y="4714884"/>
            <a:ext cx="1000132" cy="78581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右矢印 25"/>
          <p:cNvSpPr/>
          <p:nvPr/>
        </p:nvSpPr>
        <p:spPr>
          <a:xfrm>
            <a:off x="5429256" y="1285860"/>
            <a:ext cx="1000132" cy="78581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コンテンツ プレースホルダ 2"/>
          <p:cNvSpPr txBox="1">
            <a:spLocks/>
          </p:cNvSpPr>
          <p:nvPr/>
        </p:nvSpPr>
        <p:spPr>
          <a:xfrm>
            <a:off x="3857620" y="1142984"/>
            <a:ext cx="928694" cy="107157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tabLst/>
              <a:defRPr/>
            </a:pPr>
            <a:r>
              <a:rPr kumimoji="1" lang="ja-JP" alt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+mn-cs"/>
              </a:rPr>
              <a:t>生成</a:t>
            </a:r>
            <a:endParaRPr kumimoji="1" lang="en-US" altLang="ja-JP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メイリオ" pitchFamily="50" charset="-128"/>
              <a:ea typeface="メイリオ" pitchFamily="50" charset="-128"/>
              <a:cs typeface="+mn-cs"/>
            </a:endParaRPr>
          </a:p>
        </p:txBody>
      </p:sp>
      <p:sp>
        <p:nvSpPr>
          <p:cNvPr id="28" name="右矢印 27"/>
          <p:cNvSpPr/>
          <p:nvPr/>
        </p:nvSpPr>
        <p:spPr>
          <a:xfrm>
            <a:off x="2500298" y="3643314"/>
            <a:ext cx="1000132" cy="78581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eaLnBrk="1" hangingPunct="1"/>
            <a:r>
              <a:rPr lang="ja-JP" altLang="en-US" dirty="0" smtClean="0"/>
              <a:t>ご清聴ありがとうございました。</a:t>
            </a:r>
          </a:p>
        </p:txBody>
      </p:sp>
      <p:sp>
        <p:nvSpPr>
          <p:cNvPr id="5" name="コンテンツ プレースホルダ 2"/>
          <p:cNvSpPr>
            <a:spLocks noGrp="1"/>
          </p:cNvSpPr>
          <p:nvPr>
            <p:ph idx="1"/>
          </p:nvPr>
        </p:nvSpPr>
        <p:spPr>
          <a:xfrm>
            <a:off x="500034" y="1214422"/>
            <a:ext cx="8001056" cy="4572032"/>
          </a:xfrm>
        </p:spPr>
        <p:txBody>
          <a:bodyPr anchor="ctr"/>
          <a:lstStyle/>
          <a:p>
            <a:pPr eaLnBrk="1" hangingPunct="1">
              <a:buFont typeface="Arial" charset="0"/>
              <a:buNone/>
            </a:pPr>
            <a:endParaRPr lang="en-US" altLang="ja-JP" dirty="0" smtClean="0"/>
          </a:p>
          <a:p>
            <a:pPr algn="ctr" eaLnBrk="1" hangingPunct="1">
              <a:buFont typeface="Arial" charset="0"/>
              <a:buNone/>
            </a:pPr>
            <a:r>
              <a:rPr lang="ja-JP" altLang="en-US" dirty="0" smtClean="0"/>
              <a:t>皆さんも、月曜日から、</a:t>
            </a:r>
            <a:endParaRPr lang="en-US" altLang="ja-JP" dirty="0" smtClean="0"/>
          </a:p>
          <a:p>
            <a:pPr algn="ctr" eaLnBrk="1" hangingPunct="1">
              <a:buFont typeface="Arial" charset="0"/>
              <a:buNone/>
            </a:pPr>
            <a:r>
              <a:rPr lang="ja-JP" altLang="en-US" sz="9600" dirty="0" smtClean="0">
                <a:solidFill>
                  <a:srgbClr val="33CC33"/>
                </a:solidFill>
              </a:rPr>
              <a:t>是非、</a:t>
            </a:r>
            <a:endParaRPr lang="en-US" altLang="ja-JP" sz="9600" dirty="0" smtClean="0">
              <a:solidFill>
                <a:srgbClr val="33CC33"/>
              </a:solidFill>
            </a:endParaRPr>
          </a:p>
          <a:p>
            <a:pPr algn="ctr" eaLnBrk="1" hangingPunct="1">
              <a:buFont typeface="Arial" charset="0"/>
              <a:buNone/>
            </a:pPr>
            <a:r>
              <a:rPr lang="ja-JP" altLang="en-US" dirty="0" smtClean="0"/>
              <a:t>オブジェクト指向プログラミングを</a:t>
            </a:r>
            <a:endParaRPr lang="en-US" altLang="ja-JP" dirty="0" smtClean="0"/>
          </a:p>
          <a:p>
            <a:pPr algn="ctr" eaLnBrk="1" hangingPunct="1">
              <a:buFont typeface="Arial" charset="0"/>
              <a:buNone/>
            </a:pPr>
            <a:r>
              <a:rPr lang="ja-JP" altLang="en-US" dirty="0" smtClean="0"/>
              <a:t>実践してみて下さい。</a:t>
            </a:r>
            <a:endParaRPr lang="en-US" altLang="ja-JP" dirty="0" smtClean="0"/>
          </a:p>
          <a:p>
            <a:pPr algn="r" eaLnBrk="1" hangingPunct="1">
              <a:buFont typeface="Arial" charset="0"/>
              <a:buNone/>
            </a:pPr>
            <a:r>
              <a:rPr lang="en-US" altLang="ja-JP" sz="2800" dirty="0" smtClean="0"/>
              <a:t>http://blogs.wankuma.com/rti/</a:t>
            </a:r>
          </a:p>
          <a:p>
            <a:pPr eaLnBrk="1" hangingPunct="1">
              <a:buFont typeface="Arial" charset="0"/>
              <a:buNone/>
            </a:pPr>
            <a:endParaRPr lang="ja-JP" altLang="en-US" dirty="0" smtClean="0"/>
          </a:p>
          <a:p>
            <a:pPr eaLnBrk="1" hangingPunct="1">
              <a:buFont typeface="Arial" charset="0"/>
              <a:buNone/>
            </a:pPr>
            <a:endParaRPr lang="ja-JP" altLang="en-US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dirty="0" smtClean="0"/>
              <a:t>自己紹介</a:t>
            </a:r>
            <a:endParaRPr lang="ja-JP" altLang="ja-JP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8596" y="857232"/>
            <a:ext cx="8229600" cy="5073650"/>
          </a:xfrm>
        </p:spPr>
        <p:txBody>
          <a:bodyPr/>
          <a:lstStyle/>
          <a:p>
            <a:pPr>
              <a:buNone/>
            </a:pPr>
            <a:r>
              <a:rPr lang="en-US" altLang="ja-JP" sz="1600" dirty="0" smtClean="0"/>
              <a:t>public class </a:t>
            </a:r>
            <a:r>
              <a:rPr lang="ja-JP" altLang="en-US" sz="1600" dirty="0" smtClean="0"/>
              <a:t>Ｒ・田中一郎 </a:t>
            </a:r>
            <a:r>
              <a:rPr lang="en-US" altLang="ja-JP" sz="1600" dirty="0" smtClean="0"/>
              <a:t>: I</a:t>
            </a:r>
            <a:r>
              <a:rPr lang="ja-JP" altLang="en-US" sz="1600" dirty="0" err="1" smtClean="0"/>
              <a:t>わんくま</a:t>
            </a:r>
            <a:r>
              <a:rPr lang="ja-JP" altLang="en-US" sz="1600" dirty="0" smtClean="0"/>
              <a:t>同盟</a:t>
            </a:r>
            <a:r>
              <a:rPr lang="en-US" altLang="ja-JP" sz="1600" dirty="0" smtClean="0"/>
              <a:t>, I</a:t>
            </a:r>
            <a:r>
              <a:rPr lang="ja-JP" altLang="en-US" sz="1600" dirty="0" smtClean="0"/>
              <a:t>お笑い同盟</a:t>
            </a:r>
            <a:r>
              <a:rPr lang="en-US" altLang="ja-JP" sz="1600" dirty="0" smtClean="0"/>
              <a:t>, I</a:t>
            </a:r>
            <a:r>
              <a:rPr lang="ja-JP" altLang="en-US" sz="1600" dirty="0" err="1" smtClean="0"/>
              <a:t>わんくま</a:t>
            </a:r>
            <a:r>
              <a:rPr lang="ja-JP" altLang="en-US" sz="1600" dirty="0" smtClean="0"/>
              <a:t>同盟音楽部 </a:t>
            </a:r>
            <a:r>
              <a:rPr lang="en-US" altLang="ja-JP" sz="1600" dirty="0" smtClean="0"/>
              <a:t>{</a:t>
            </a:r>
          </a:p>
          <a:p>
            <a:pPr>
              <a:buNone/>
            </a:pPr>
            <a:r>
              <a:rPr lang="ja-JP" altLang="en-US" sz="1600" dirty="0" smtClean="0"/>
              <a:t>　　</a:t>
            </a:r>
            <a:r>
              <a:rPr lang="en-US" altLang="ja-JP" sz="1600" dirty="0" smtClean="0"/>
              <a:t>public string </a:t>
            </a:r>
            <a:r>
              <a:rPr lang="ja-JP" altLang="en-US" sz="1600" dirty="0" smtClean="0"/>
              <a:t>会員番号 </a:t>
            </a:r>
            <a:r>
              <a:rPr lang="en-US" altLang="ja-JP" sz="1600" dirty="0" smtClean="0"/>
              <a:t>{ get { return "34";             }}</a:t>
            </a:r>
          </a:p>
          <a:p>
            <a:pPr>
              <a:buNone/>
            </a:pPr>
            <a:r>
              <a:rPr lang="ja-JP" altLang="en-US" sz="1600" dirty="0" smtClean="0"/>
              <a:t>　　</a:t>
            </a:r>
            <a:r>
              <a:rPr lang="en-US" altLang="ja-JP" sz="1600" dirty="0" smtClean="0"/>
              <a:t>public string </a:t>
            </a:r>
            <a:r>
              <a:rPr lang="ja-JP" altLang="en-US" sz="1600" dirty="0" smtClean="0"/>
              <a:t>名前        </a:t>
            </a:r>
            <a:r>
              <a:rPr lang="en-US" altLang="ja-JP" sz="1600" dirty="0" smtClean="0"/>
              <a:t>{ get { return "</a:t>
            </a:r>
            <a:r>
              <a:rPr lang="ja-JP" altLang="en-US" sz="1600" dirty="0" smtClean="0"/>
              <a:t>Ｒ・田中一郎</a:t>
            </a:r>
            <a:r>
              <a:rPr lang="en-US" altLang="ja-JP" sz="1600" dirty="0" smtClean="0"/>
              <a:t>";   }}</a:t>
            </a:r>
          </a:p>
          <a:p>
            <a:pPr>
              <a:buNone/>
            </a:pPr>
            <a:r>
              <a:rPr lang="ja-JP" altLang="en-US" sz="1600" dirty="0" smtClean="0"/>
              <a:t>　　</a:t>
            </a:r>
            <a:r>
              <a:rPr lang="en-US" altLang="ja-JP" sz="1600" dirty="0" smtClean="0"/>
              <a:t>public string </a:t>
            </a:r>
            <a:r>
              <a:rPr lang="ja-JP" altLang="en-US" sz="1600" dirty="0" smtClean="0"/>
              <a:t>年齢        </a:t>
            </a:r>
            <a:r>
              <a:rPr lang="en-US" altLang="ja-JP" sz="1600" dirty="0" smtClean="0"/>
              <a:t>{ get { return "18"; }}</a:t>
            </a:r>
          </a:p>
          <a:p>
            <a:pPr>
              <a:buNone/>
            </a:pPr>
            <a:r>
              <a:rPr lang="ja-JP" altLang="en-US" sz="1600" dirty="0" smtClean="0"/>
              <a:t>　　</a:t>
            </a:r>
            <a:r>
              <a:rPr lang="en-US" altLang="ja-JP" sz="1600" dirty="0" smtClean="0"/>
              <a:t>public string </a:t>
            </a:r>
            <a:r>
              <a:rPr lang="ja-JP" altLang="en-US" sz="1600" dirty="0" smtClean="0"/>
              <a:t>職業        </a:t>
            </a:r>
            <a:r>
              <a:rPr lang="en-US" altLang="ja-JP" sz="1600" dirty="0" smtClean="0"/>
              <a:t>{ get { return "IT</a:t>
            </a:r>
            <a:r>
              <a:rPr lang="ja-JP" altLang="en-US" sz="1600" dirty="0" smtClean="0"/>
              <a:t>関係</a:t>
            </a:r>
            <a:r>
              <a:rPr lang="en-US" altLang="ja-JP" sz="1600" dirty="0" smtClean="0"/>
              <a:t>";         }}</a:t>
            </a:r>
          </a:p>
          <a:p>
            <a:pPr>
              <a:buNone/>
            </a:pPr>
            <a:r>
              <a:rPr lang="ja-JP" altLang="en-US" sz="1600" dirty="0" smtClean="0"/>
              <a:t>　　</a:t>
            </a:r>
            <a:r>
              <a:rPr lang="en-US" altLang="ja-JP" sz="1600" dirty="0" smtClean="0"/>
              <a:t>public string </a:t>
            </a:r>
            <a:r>
              <a:rPr lang="ja-JP" altLang="en-US" sz="1600" dirty="0" smtClean="0"/>
              <a:t>印象        </a:t>
            </a:r>
            <a:r>
              <a:rPr lang="en-US" altLang="ja-JP" sz="1600" dirty="0" smtClean="0"/>
              <a:t>{ get { return "</a:t>
            </a:r>
            <a:r>
              <a:rPr lang="ja-JP" altLang="en-US" sz="1600" dirty="0" smtClean="0"/>
              <a:t>素敵だし爽やか</a:t>
            </a:r>
            <a:r>
              <a:rPr lang="en-US" altLang="ja-JP" sz="1600" dirty="0" smtClean="0"/>
              <a:t>"; }}</a:t>
            </a:r>
          </a:p>
          <a:p>
            <a:pPr>
              <a:buNone/>
            </a:pPr>
            <a:r>
              <a:rPr lang="ja-JP" altLang="en-US" sz="1600" dirty="0" smtClean="0"/>
              <a:t>　　</a:t>
            </a:r>
            <a:r>
              <a:rPr lang="en-US" altLang="ja-JP" sz="1600" dirty="0" smtClean="0"/>
              <a:t>public void   </a:t>
            </a:r>
            <a:r>
              <a:rPr lang="ja-JP" altLang="en-US" sz="1600" dirty="0" smtClean="0"/>
              <a:t>自己紹介</a:t>
            </a:r>
            <a:r>
              <a:rPr lang="en-US" altLang="ja-JP" sz="1600" dirty="0" smtClean="0"/>
              <a:t>()</a:t>
            </a:r>
            <a:r>
              <a:rPr lang="ja-JP" altLang="en-US" sz="1600" dirty="0" smtClean="0"/>
              <a:t> </a:t>
            </a:r>
            <a:r>
              <a:rPr lang="en-US" altLang="ja-JP" sz="1600" dirty="0" smtClean="0"/>
              <a:t>{</a:t>
            </a:r>
          </a:p>
          <a:p>
            <a:pPr>
              <a:buNone/>
            </a:pPr>
            <a:r>
              <a:rPr lang="ja-JP" altLang="en-US" sz="1600" dirty="0" smtClean="0"/>
              <a:t>　　　　</a:t>
            </a:r>
            <a:r>
              <a:rPr lang="en-US" altLang="ja-JP" sz="1600" dirty="0" err="1" smtClean="0"/>
              <a:t>Console.Writeline</a:t>
            </a:r>
            <a:r>
              <a:rPr lang="en-US" altLang="ja-JP" sz="1600" dirty="0" smtClean="0"/>
              <a:t>(</a:t>
            </a:r>
          </a:p>
          <a:p>
            <a:pPr>
              <a:buNone/>
            </a:pPr>
            <a:r>
              <a:rPr lang="ja-JP" altLang="en-US" sz="1600" dirty="0" smtClean="0"/>
              <a:t>　　　　　　</a:t>
            </a:r>
            <a:r>
              <a:rPr lang="en-US" altLang="ja-JP" sz="1600" dirty="0" smtClean="0"/>
              <a:t>"</a:t>
            </a:r>
            <a:r>
              <a:rPr lang="ja-JP" altLang="en-US" sz="1600" dirty="0" smtClean="0"/>
              <a:t>オブジェクト指向ファンの皆さん、こんにちは。</a:t>
            </a:r>
            <a:r>
              <a:rPr lang="en-US" altLang="ja-JP" sz="1600" dirty="0" smtClean="0"/>
              <a:t>" +</a:t>
            </a:r>
          </a:p>
          <a:p>
            <a:pPr>
              <a:buNone/>
            </a:pPr>
            <a:r>
              <a:rPr lang="ja-JP" altLang="en-US" sz="1600" dirty="0" smtClean="0"/>
              <a:t>　　　　　　</a:t>
            </a:r>
            <a:r>
              <a:rPr lang="en-US" altLang="ja-JP" sz="1600" dirty="0" smtClean="0"/>
              <a:t>"</a:t>
            </a:r>
            <a:r>
              <a:rPr lang="ja-JP" altLang="en-US" sz="1600" dirty="0" err="1" smtClean="0"/>
              <a:t>わんくま</a:t>
            </a:r>
            <a:r>
              <a:rPr lang="ja-JP" altLang="en-US" sz="1600" dirty="0" smtClean="0"/>
              <a:t>会員番号</a:t>
            </a:r>
            <a:r>
              <a:rPr lang="en-US" altLang="ja-JP" sz="1600" dirty="0" smtClean="0"/>
              <a:t>" + this.</a:t>
            </a:r>
            <a:r>
              <a:rPr lang="ja-JP" altLang="en-US" sz="1600" dirty="0" smtClean="0"/>
              <a:t>会員番号 </a:t>
            </a:r>
            <a:r>
              <a:rPr lang="en-US" altLang="ja-JP" sz="1600" dirty="0" smtClean="0"/>
              <a:t>+ "</a:t>
            </a:r>
            <a:r>
              <a:rPr lang="ja-JP" altLang="en-US" sz="1600" dirty="0" smtClean="0"/>
              <a:t>番の</a:t>
            </a:r>
            <a:r>
              <a:rPr lang="en-US" altLang="ja-JP" sz="1600" dirty="0" smtClean="0"/>
              <a:t>" + this.</a:t>
            </a:r>
            <a:r>
              <a:rPr lang="ja-JP" altLang="en-US" sz="1600" dirty="0" smtClean="0"/>
              <a:t>名前 </a:t>
            </a:r>
            <a:r>
              <a:rPr lang="en-US" altLang="ja-JP" sz="1600" dirty="0" smtClean="0"/>
              <a:t>+ "</a:t>
            </a:r>
            <a:r>
              <a:rPr lang="ja-JP" altLang="en-US" sz="1600" dirty="0" smtClean="0"/>
              <a:t>です。</a:t>
            </a:r>
            <a:r>
              <a:rPr lang="en-US" altLang="ja-JP" sz="1600" dirty="0" smtClean="0"/>
              <a:t>" +</a:t>
            </a:r>
          </a:p>
          <a:p>
            <a:pPr>
              <a:buNone/>
            </a:pPr>
            <a:r>
              <a:rPr lang="ja-JP" altLang="en-US" sz="1600" dirty="0" smtClean="0"/>
              <a:t>　　　　    </a:t>
            </a:r>
            <a:r>
              <a:rPr lang="en-US" altLang="ja-JP" sz="1600" dirty="0" smtClean="0"/>
              <a:t>"</a:t>
            </a:r>
            <a:r>
              <a:rPr lang="ja-JP" altLang="en-US" sz="1600" dirty="0" smtClean="0"/>
              <a:t>年齢は、</a:t>
            </a:r>
            <a:r>
              <a:rPr lang="en-US" altLang="ja-JP" sz="1600" dirty="0" smtClean="0"/>
              <a:t>" + this.</a:t>
            </a:r>
            <a:r>
              <a:rPr lang="ja-JP" altLang="en-US" sz="1600" dirty="0" smtClean="0"/>
              <a:t>年齢 </a:t>
            </a:r>
            <a:r>
              <a:rPr lang="en-US" altLang="ja-JP" sz="1600" dirty="0" smtClean="0"/>
              <a:t>+ "</a:t>
            </a:r>
            <a:r>
              <a:rPr lang="ja-JP" altLang="en-US" sz="1600" dirty="0" smtClean="0"/>
              <a:t>才。職業は、</a:t>
            </a:r>
            <a:r>
              <a:rPr lang="en-US" altLang="ja-JP" sz="1600" dirty="0" smtClean="0"/>
              <a:t>" + this.</a:t>
            </a:r>
            <a:r>
              <a:rPr lang="ja-JP" altLang="en-US" sz="1600" dirty="0" smtClean="0"/>
              <a:t>職業 </a:t>
            </a:r>
            <a:r>
              <a:rPr lang="en-US" altLang="ja-JP" sz="1600" dirty="0" smtClean="0"/>
              <a:t>"</a:t>
            </a:r>
            <a:r>
              <a:rPr lang="ja-JP" altLang="en-US" sz="1600" dirty="0" smtClean="0"/>
              <a:t>です。</a:t>
            </a:r>
            <a:r>
              <a:rPr lang="en-US" altLang="ja-JP" sz="1600" dirty="0" smtClean="0"/>
              <a:t>" +</a:t>
            </a:r>
          </a:p>
          <a:p>
            <a:pPr>
              <a:buNone/>
            </a:pPr>
            <a:r>
              <a:rPr lang="ja-JP" altLang="en-US" sz="1600" dirty="0" smtClean="0"/>
              <a:t>　　　　　　</a:t>
            </a:r>
            <a:r>
              <a:rPr lang="en-US" altLang="ja-JP" sz="1600" dirty="0" smtClean="0"/>
              <a:t>"</a:t>
            </a:r>
            <a:r>
              <a:rPr lang="ja-JP" altLang="en-US" sz="1600" dirty="0" smtClean="0"/>
              <a:t>今日は、オブジェクト指向ファンの皆さんを前にして、</a:t>
            </a:r>
            <a:r>
              <a:rPr lang="en-US" altLang="ja-JP" sz="1600" dirty="0" smtClean="0"/>
              <a:t>" + </a:t>
            </a:r>
          </a:p>
          <a:p>
            <a:pPr>
              <a:buNone/>
            </a:pPr>
            <a:r>
              <a:rPr lang="ja-JP" altLang="en-US" sz="1600" dirty="0" smtClean="0"/>
              <a:t>　　　　　　</a:t>
            </a:r>
            <a:r>
              <a:rPr lang="en-US" altLang="ja-JP" sz="1600" dirty="0" smtClean="0"/>
              <a:t>this.</a:t>
            </a:r>
            <a:r>
              <a:rPr lang="ja-JP" altLang="en-US" sz="1600" dirty="0" smtClean="0"/>
              <a:t>印象 </a:t>
            </a:r>
            <a:r>
              <a:rPr lang="en-US" altLang="ja-JP" sz="1600" dirty="0" smtClean="0"/>
              <a:t>+ "</a:t>
            </a:r>
            <a:r>
              <a:rPr lang="ja-JP" altLang="en-US" sz="1600" dirty="0" smtClean="0"/>
              <a:t>な僕が、オブジェクト指向について語るということで、</a:t>
            </a:r>
            <a:r>
              <a:rPr lang="en-US" altLang="ja-JP" sz="1600" dirty="0" smtClean="0"/>
              <a:t>" + </a:t>
            </a:r>
          </a:p>
          <a:p>
            <a:pPr>
              <a:buNone/>
            </a:pPr>
            <a:r>
              <a:rPr lang="ja-JP" altLang="en-US" sz="1600" dirty="0" smtClean="0"/>
              <a:t>　　　　　　</a:t>
            </a:r>
            <a:r>
              <a:rPr lang="en-US" altLang="ja-JP" sz="1600" dirty="0" smtClean="0"/>
              <a:t>"</a:t>
            </a:r>
            <a:r>
              <a:rPr lang="ja-JP" altLang="en-US" sz="1600" dirty="0" smtClean="0"/>
              <a:t>些かガクブルな状態ではありますが、早速はじめたいと思います。</a:t>
            </a:r>
            <a:r>
              <a:rPr lang="en-US" altLang="ja-JP" sz="1600" dirty="0" smtClean="0"/>
              <a:t>"</a:t>
            </a:r>
          </a:p>
          <a:p>
            <a:pPr>
              <a:buNone/>
            </a:pPr>
            <a:r>
              <a:rPr lang="ja-JP" altLang="en-US" sz="1600" dirty="0" smtClean="0"/>
              <a:t>　　　　</a:t>
            </a:r>
            <a:r>
              <a:rPr lang="en-US" altLang="ja-JP" sz="1600" dirty="0" smtClean="0"/>
              <a:t>);</a:t>
            </a:r>
          </a:p>
          <a:p>
            <a:pPr>
              <a:buNone/>
            </a:pPr>
            <a:r>
              <a:rPr lang="ja-JP" altLang="en-US" sz="1600" dirty="0" smtClean="0"/>
              <a:t>　　</a:t>
            </a:r>
            <a:r>
              <a:rPr lang="en-US" altLang="ja-JP" sz="1600" dirty="0" smtClean="0"/>
              <a:t>}</a:t>
            </a:r>
          </a:p>
          <a:p>
            <a:pPr>
              <a:buNone/>
            </a:pPr>
            <a:r>
              <a:rPr lang="en-US" altLang="ja-JP" sz="1600" dirty="0" smtClean="0"/>
              <a:t>}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オブジェクト指向の三大要素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000108"/>
            <a:ext cx="8229600" cy="5073650"/>
          </a:xfrm>
        </p:spPr>
        <p:txBody>
          <a:bodyPr/>
          <a:lstStyle/>
          <a:p>
            <a:r>
              <a:rPr lang="ja-JP" altLang="en-US" sz="2400" dirty="0" smtClean="0"/>
              <a:t>カプセル化</a:t>
            </a:r>
            <a:endParaRPr lang="en-US" altLang="ja-JP" sz="2400" dirty="0" smtClean="0"/>
          </a:p>
          <a:p>
            <a:pPr>
              <a:buNone/>
            </a:pPr>
            <a:r>
              <a:rPr lang="ja-JP" altLang="en-US" sz="2400" dirty="0" smtClean="0"/>
              <a:t>　 メンバ（メソッド・プロパティ）の公開を抑制します。</a:t>
            </a:r>
            <a:endParaRPr lang="en-US" altLang="ja-JP" sz="2400" dirty="0" smtClean="0"/>
          </a:p>
          <a:p>
            <a:pPr>
              <a:buNone/>
            </a:pPr>
            <a:r>
              <a:rPr lang="ja-JP" altLang="en-US" sz="2400" dirty="0" smtClean="0"/>
              <a:t>　 暗に内部でのみ処理する部分を隠ぺいします。　　　</a:t>
            </a:r>
            <a:endParaRPr lang="en-US" altLang="ja-JP" sz="2400" dirty="0" smtClean="0"/>
          </a:p>
          <a:p>
            <a:pPr>
              <a:buNone/>
            </a:pPr>
            <a:endParaRPr lang="en-US" altLang="ja-JP" sz="2400" dirty="0" smtClean="0"/>
          </a:p>
          <a:p>
            <a:r>
              <a:rPr lang="ja-JP" altLang="en-US" sz="2400" dirty="0" smtClean="0"/>
              <a:t>継承</a:t>
            </a:r>
            <a:endParaRPr lang="en-US" altLang="ja-JP" sz="2400" dirty="0" smtClean="0"/>
          </a:p>
          <a:p>
            <a:pPr>
              <a:buNone/>
            </a:pPr>
            <a:r>
              <a:rPr lang="ja-JP" altLang="en-US" sz="2400" dirty="0" smtClean="0"/>
              <a:t>　 元となるクラスやインターフェイスを継承できます。</a:t>
            </a:r>
            <a:endParaRPr lang="en-US" altLang="ja-JP" sz="2400" dirty="0" smtClean="0"/>
          </a:p>
          <a:p>
            <a:pPr>
              <a:buNone/>
            </a:pPr>
            <a:r>
              <a:rPr lang="ja-JP" altLang="en-US" sz="2400" dirty="0" smtClean="0"/>
              <a:t>　 継承元のメンバの利用や置き換えが可能です。　　</a:t>
            </a:r>
            <a:endParaRPr lang="en-US" altLang="ja-JP" sz="2400" dirty="0" smtClean="0"/>
          </a:p>
          <a:p>
            <a:endParaRPr kumimoji="1" lang="en-US" altLang="ja-JP" sz="2400" dirty="0" smtClean="0"/>
          </a:p>
          <a:p>
            <a:r>
              <a:rPr lang="ja-JP" altLang="en-US" sz="2400" dirty="0" smtClean="0"/>
              <a:t>ポリモーフィズム（多態性）</a:t>
            </a:r>
            <a:endParaRPr lang="en-US" altLang="ja-JP" sz="2400" dirty="0" smtClean="0"/>
          </a:p>
          <a:p>
            <a:pPr>
              <a:buNone/>
            </a:pPr>
            <a:r>
              <a:rPr kumimoji="1" lang="ja-JP" altLang="en-US" sz="2400" dirty="0" smtClean="0"/>
              <a:t>　　同じメンバを呼び出しても、オブジェクトによって異なる</a:t>
            </a:r>
            <a:endParaRPr kumimoji="1" lang="en-US" altLang="ja-JP" sz="2400" dirty="0" smtClean="0"/>
          </a:p>
          <a:p>
            <a:pPr>
              <a:buNone/>
            </a:pPr>
            <a:r>
              <a:rPr lang="ja-JP" altLang="en-US" sz="2400" dirty="0" smtClean="0"/>
              <a:t>　　振る舞いをします。</a:t>
            </a:r>
            <a:endParaRPr kumimoji="1" lang="ja-JP" alt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電卓を作ろう！</a:t>
            </a:r>
            <a:endParaRPr kumimoji="1" lang="ja-JP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57752" y="1785926"/>
            <a:ext cx="3554981" cy="2214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000108"/>
            <a:ext cx="8229600" cy="5073650"/>
          </a:xfrm>
        </p:spPr>
        <p:txBody>
          <a:bodyPr/>
          <a:lstStyle/>
          <a:p>
            <a:pPr>
              <a:buNone/>
            </a:pPr>
            <a:r>
              <a:rPr lang="ja-JP" altLang="en-US" sz="2400" dirty="0" smtClean="0"/>
              <a:t>電卓を構成するオブジェトとは？</a:t>
            </a:r>
            <a:endParaRPr lang="en-US" altLang="ja-JP" sz="2400" dirty="0" smtClean="0"/>
          </a:p>
          <a:p>
            <a:endParaRPr lang="en-US" altLang="ja-JP" sz="2400" dirty="0" smtClean="0"/>
          </a:p>
          <a:p>
            <a:r>
              <a:rPr lang="ja-JP" altLang="en-US" sz="2400" dirty="0" smtClean="0"/>
              <a:t>一行ディスプレイ</a:t>
            </a:r>
            <a:endParaRPr lang="en-US" altLang="ja-JP" sz="2400" dirty="0" smtClean="0"/>
          </a:p>
          <a:p>
            <a:r>
              <a:rPr lang="ja-JP" altLang="en-US" sz="2400" dirty="0" smtClean="0"/>
              <a:t>０～９の数字ボタン</a:t>
            </a:r>
            <a:endParaRPr lang="en-US" altLang="ja-JP" sz="2400" dirty="0" smtClean="0"/>
          </a:p>
          <a:p>
            <a:r>
              <a:rPr lang="ja-JP" altLang="en-US" sz="2400" dirty="0" smtClean="0"/>
              <a:t>＋－</a:t>
            </a:r>
            <a:r>
              <a:rPr lang="en-US" altLang="ja-JP" sz="2400" dirty="0" smtClean="0"/>
              <a:t>×÷</a:t>
            </a:r>
            <a:r>
              <a:rPr lang="ja-JP" altLang="en-US" sz="2400" dirty="0" smtClean="0"/>
              <a:t>の演算ボタン</a:t>
            </a:r>
            <a:endParaRPr lang="en-US" altLang="ja-JP" sz="2400" dirty="0" smtClean="0"/>
          </a:p>
          <a:p>
            <a:r>
              <a:rPr lang="ja-JP" altLang="en-US" sz="2400" dirty="0" smtClean="0"/>
              <a:t>その他の機能ボタン</a:t>
            </a:r>
            <a:endParaRPr lang="en-US" altLang="ja-JP" sz="2400" dirty="0" smtClean="0"/>
          </a:p>
          <a:p>
            <a:endParaRPr lang="en-US" altLang="ja-JP" sz="2400" dirty="0" smtClean="0"/>
          </a:p>
          <a:p>
            <a:r>
              <a:rPr lang="ja-JP" altLang="en-US" sz="2400" dirty="0" smtClean="0"/>
              <a:t>数字列を記録するレジスタ</a:t>
            </a:r>
            <a:endParaRPr lang="en-US" altLang="ja-JP" sz="2400" dirty="0" smtClean="0"/>
          </a:p>
          <a:p>
            <a:r>
              <a:rPr lang="ja-JP" altLang="en-US" sz="2400" dirty="0" smtClean="0"/>
              <a:t>前回入力された数値列を覚えておくレジスタ</a:t>
            </a:r>
            <a:endParaRPr lang="en-US" altLang="ja-JP" sz="2400" dirty="0" smtClean="0"/>
          </a:p>
          <a:p>
            <a:r>
              <a:rPr lang="ja-JP" altLang="en-US" sz="2400" dirty="0" smtClean="0"/>
              <a:t>演算処理（加算・減算・乗算・除算）</a:t>
            </a:r>
            <a:endParaRPr lang="en-US" altLang="ja-JP" sz="2400" dirty="0" smtClean="0"/>
          </a:p>
          <a:p>
            <a:endParaRPr lang="en-US" altLang="ja-JP" sz="2400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電卓のオブジェクト</a:t>
            </a:r>
            <a:endParaRPr kumimoji="1" lang="ja-JP" altLang="en-US" dirty="0"/>
          </a:p>
        </p:txBody>
      </p:sp>
      <p:sp>
        <p:nvSpPr>
          <p:cNvPr id="5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5786" y="1214422"/>
            <a:ext cx="7543824" cy="4500594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ja-JP" altLang="en-US" sz="2400" dirty="0" smtClean="0"/>
              <a:t>一行ディスプレイ→ </a:t>
            </a:r>
            <a:r>
              <a:rPr lang="en-US" altLang="ja-JP" sz="2400" dirty="0" err="1" smtClean="0"/>
              <a:t>TextBox</a:t>
            </a:r>
            <a:endParaRPr lang="en-US" altLang="ja-JP" sz="2400" dirty="0" smtClean="0"/>
          </a:p>
          <a:p>
            <a:pPr>
              <a:lnSpc>
                <a:spcPct val="150000"/>
              </a:lnSpc>
            </a:pPr>
            <a:r>
              <a:rPr lang="ja-JP" altLang="en-US" sz="2400" dirty="0" smtClean="0"/>
              <a:t>０～９の数字ボタン→</a:t>
            </a:r>
            <a:r>
              <a:rPr lang="en-US" altLang="ja-JP" sz="2400" dirty="0" smtClean="0"/>
              <a:t>Button</a:t>
            </a:r>
          </a:p>
          <a:p>
            <a:pPr>
              <a:lnSpc>
                <a:spcPct val="150000"/>
              </a:lnSpc>
            </a:pPr>
            <a:r>
              <a:rPr lang="ja-JP" altLang="en-US" sz="2400" dirty="0" smtClean="0"/>
              <a:t>＋－</a:t>
            </a:r>
            <a:r>
              <a:rPr lang="en-US" altLang="ja-JP" sz="2400" dirty="0" smtClean="0"/>
              <a:t>×÷</a:t>
            </a:r>
            <a:r>
              <a:rPr lang="ja-JP" altLang="en-US" sz="2400" dirty="0" smtClean="0"/>
              <a:t>の演算ボタン→</a:t>
            </a:r>
            <a:r>
              <a:rPr lang="en-US" altLang="ja-JP" sz="2400" dirty="0" smtClean="0"/>
              <a:t>Button</a:t>
            </a:r>
          </a:p>
          <a:p>
            <a:pPr>
              <a:lnSpc>
                <a:spcPct val="150000"/>
              </a:lnSpc>
            </a:pPr>
            <a:r>
              <a:rPr lang="ja-JP" altLang="en-US" sz="2400" dirty="0" smtClean="0"/>
              <a:t>その他の機能ボタン→</a:t>
            </a:r>
            <a:r>
              <a:rPr lang="en-US" altLang="ja-JP" sz="2400" dirty="0" smtClean="0"/>
              <a:t>Button</a:t>
            </a:r>
          </a:p>
          <a:p>
            <a:pPr>
              <a:lnSpc>
                <a:spcPct val="150000"/>
              </a:lnSpc>
            </a:pPr>
            <a:r>
              <a:rPr lang="ja-JP" altLang="en-US" sz="2400" dirty="0" smtClean="0"/>
              <a:t>数字列を記録するレジスタ→</a:t>
            </a:r>
            <a:r>
              <a:rPr lang="en-US" altLang="ja-JP" sz="2400" dirty="0" smtClean="0"/>
              <a:t>string</a:t>
            </a:r>
          </a:p>
          <a:p>
            <a:pPr>
              <a:lnSpc>
                <a:spcPct val="150000"/>
              </a:lnSpc>
            </a:pPr>
            <a:r>
              <a:rPr lang="ja-JP" altLang="en-US" sz="2400" dirty="0" smtClean="0"/>
              <a:t>前回入力された数値列を覚えておくレジスタ→</a:t>
            </a:r>
            <a:r>
              <a:rPr lang="en-US" altLang="ja-JP" sz="2400" dirty="0" smtClean="0"/>
              <a:t>string</a:t>
            </a:r>
          </a:p>
          <a:p>
            <a:pPr>
              <a:lnSpc>
                <a:spcPct val="150000"/>
              </a:lnSpc>
            </a:pPr>
            <a:r>
              <a:rPr lang="ja-JP" altLang="en-US" sz="2400" dirty="0" smtClean="0"/>
              <a:t>演算処理（加算・減算・乗算・除算）→</a:t>
            </a:r>
            <a:r>
              <a:rPr lang="en-US" altLang="ja-JP" sz="2400" dirty="0" smtClean="0"/>
              <a:t> </a:t>
            </a:r>
            <a:r>
              <a:rPr lang="en-US" altLang="ja-JP" sz="2400" dirty="0" err="1" smtClean="0"/>
              <a:t>ICalculable</a:t>
            </a:r>
            <a:endParaRPr lang="en-US" altLang="ja-JP" sz="2400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866789"/>
            <a:ext cx="7762875" cy="456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タイトル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オブジェクトの関係</a:t>
            </a:r>
            <a:endParaRPr kumimoji="1" lang="ja-JP" altLang="en-US" dirty="0"/>
          </a:p>
        </p:txBody>
      </p:sp>
      <p:sp>
        <p:nvSpPr>
          <p:cNvPr id="6" name="正方形/長方形 5"/>
          <p:cNvSpPr/>
          <p:nvPr/>
        </p:nvSpPr>
        <p:spPr>
          <a:xfrm>
            <a:off x="714348" y="5500702"/>
            <a:ext cx="778674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 smtClean="0"/>
              <a:t>演算オブジェクトには、必ず </a:t>
            </a:r>
            <a:r>
              <a:rPr lang="en-US" altLang="ja-JP" dirty="0" err="1" smtClean="0"/>
              <a:t>ICalculable</a:t>
            </a:r>
            <a:r>
              <a:rPr lang="en-US" altLang="ja-JP" dirty="0" smtClean="0"/>
              <a:t> </a:t>
            </a:r>
            <a:r>
              <a:rPr lang="ja-JP" altLang="en-US" dirty="0" smtClean="0"/>
              <a:t>インターフェイスを経由してアクセス</a:t>
            </a:r>
            <a:endParaRPr lang="ja-JP" altLang="en-US" dirty="0"/>
          </a:p>
        </p:txBody>
      </p:sp>
      <p:cxnSp>
        <p:nvCxnSpPr>
          <p:cNvPr id="8" name="直線矢印コネクタ 7"/>
          <p:cNvCxnSpPr/>
          <p:nvPr/>
        </p:nvCxnSpPr>
        <p:spPr>
          <a:xfrm rot="5400000">
            <a:off x="3965571" y="2035165"/>
            <a:ext cx="642942" cy="1588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フォームと演算オブジェクトの関係</a:t>
            </a:r>
            <a:endParaRPr kumimoji="1" lang="ja-JP" alt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90" y="857232"/>
            <a:ext cx="6353175" cy="503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6" name="直線矢印コネクタ 5"/>
          <p:cNvCxnSpPr/>
          <p:nvPr/>
        </p:nvCxnSpPr>
        <p:spPr>
          <a:xfrm>
            <a:off x="3000364" y="2571744"/>
            <a:ext cx="498478" cy="1588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正方形/長方形 8"/>
          <p:cNvSpPr/>
          <p:nvPr/>
        </p:nvSpPr>
        <p:spPr>
          <a:xfrm>
            <a:off x="3786182" y="1928802"/>
            <a:ext cx="1071570" cy="135732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>
                <a:solidFill>
                  <a:srgbClr val="FF0000"/>
                </a:solidFill>
              </a:rPr>
              <a:t>R</a:t>
            </a:r>
            <a:r>
              <a:rPr lang="ja-JP" altLang="en-US" dirty="0" smtClean="0"/>
              <a:t>流</a:t>
            </a:r>
            <a:r>
              <a:rPr kumimoji="1" lang="ja-JP" altLang="en-US" dirty="0" smtClean="0"/>
              <a:t>インターフェイスとは？</a:t>
            </a:r>
            <a:endParaRPr kumimoji="1" lang="ja-JP" alt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85786" y="1857364"/>
            <a:ext cx="3924300" cy="140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正方形/長方形 4"/>
          <p:cNvSpPr/>
          <p:nvPr/>
        </p:nvSpPr>
        <p:spPr>
          <a:xfrm>
            <a:off x="714348" y="3714752"/>
            <a:ext cx="624562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ja-JP" altLang="en-US" dirty="0" smtClean="0"/>
              <a:t>再生ボタン・早送り・巻き戻しボタンなどがあります。</a:t>
            </a:r>
            <a:endParaRPr lang="en-US" altLang="ja-JP" dirty="0" smtClean="0"/>
          </a:p>
          <a:p>
            <a:r>
              <a:rPr lang="ja-JP" altLang="en-US" dirty="0" smtClean="0"/>
              <a:t>これらのスイッチを押した際の振る舞は、容易に想像できます。</a:t>
            </a:r>
            <a:endParaRPr lang="en-US" altLang="ja-JP" dirty="0" smtClean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43504" y="1857364"/>
            <a:ext cx="1266825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正方形/長方形 6"/>
          <p:cNvSpPr/>
          <p:nvPr/>
        </p:nvSpPr>
        <p:spPr>
          <a:xfrm>
            <a:off x="642910" y="1142984"/>
            <a:ext cx="578644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ja-JP" altLang="en-US" dirty="0" smtClean="0"/>
              <a:t>以下は、ある家電品のインターフェイスの一部です。</a:t>
            </a:r>
            <a:endParaRPr lang="en-US" altLang="ja-JP" dirty="0" smtClean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715140" y="1857364"/>
            <a:ext cx="1590675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正方形/長方形 9"/>
          <p:cNvSpPr/>
          <p:nvPr/>
        </p:nvSpPr>
        <p:spPr>
          <a:xfrm>
            <a:off x="714348" y="4714884"/>
            <a:ext cx="75724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ja-JP" altLang="en-US" dirty="0" smtClean="0"/>
              <a:t>これらのインターフェイスは、様々な家電品で組み合わせて再利用できます。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また、必要なものだけを利用することもできます。</a:t>
            </a:r>
            <a:endParaRPr lang="en-US" altLang="ja-JP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演算</a:t>
            </a:r>
            <a:r>
              <a:rPr kumimoji="1" lang="ja-JP" altLang="en-US" dirty="0" smtClean="0"/>
              <a:t>オブジェクトの関係</a:t>
            </a:r>
            <a:endParaRPr kumimoji="1" lang="ja-JP" altLang="en-US" dirty="0"/>
          </a:p>
        </p:txBody>
      </p:sp>
      <p:sp>
        <p:nvSpPr>
          <p:cNvPr id="6" name="正方形/長方形 5"/>
          <p:cNvSpPr/>
          <p:nvPr/>
        </p:nvSpPr>
        <p:spPr>
          <a:xfrm>
            <a:off x="714348" y="5500702"/>
            <a:ext cx="778674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 smtClean="0"/>
              <a:t>演算オブジェクトには、必ず </a:t>
            </a:r>
            <a:r>
              <a:rPr lang="en-US" altLang="ja-JP" dirty="0" err="1" smtClean="0"/>
              <a:t>ICalculable</a:t>
            </a:r>
            <a:r>
              <a:rPr lang="en-US" altLang="ja-JP" dirty="0" smtClean="0"/>
              <a:t> </a:t>
            </a:r>
            <a:r>
              <a:rPr lang="ja-JP" altLang="en-US" dirty="0" smtClean="0"/>
              <a:t>インターフェイスを経由してアクセス</a:t>
            </a:r>
            <a:endParaRPr lang="ja-JP" alt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857232"/>
            <a:ext cx="78105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スライドマスタT14">
  <a:themeElements>
    <a:clrScheme name="プレゼンテーション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プレゼンテーション1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プレゼンテーション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スライドマスタT14</Template>
  <TotalTime>397</TotalTime>
  <Words>332</Words>
  <Application>Microsoft Office PowerPoint</Application>
  <PresentationFormat>画面に合わせる (4:3)</PresentationFormat>
  <Paragraphs>87</Paragraphs>
  <Slides>12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12</vt:i4>
      </vt:variant>
    </vt:vector>
  </HeadingPairs>
  <TitlesOfParts>
    <vt:vector size="13" baseType="lpstr">
      <vt:lpstr>スライドマスタT14</vt:lpstr>
      <vt:lpstr>Ｒ流・1時間でわかる 実践オブジェクト指向プログラミング</vt:lpstr>
      <vt:lpstr>自己紹介</vt:lpstr>
      <vt:lpstr>オブジェクト指向の三大要素</vt:lpstr>
      <vt:lpstr>電卓を作ろう！</vt:lpstr>
      <vt:lpstr>電卓のオブジェクト</vt:lpstr>
      <vt:lpstr>オブジェクトの関係</vt:lpstr>
      <vt:lpstr>フォームと演算オブジェクトの関係</vt:lpstr>
      <vt:lpstr>R流インターフェイスとは？</vt:lpstr>
      <vt:lpstr>演算オブジェクトの関係</vt:lpstr>
      <vt:lpstr>R流クラス・インターフェイス解</vt:lpstr>
      <vt:lpstr>R流クラス・インターフェイスとオブジェクト</vt:lpstr>
      <vt:lpstr>ご清聴ありがとうございました。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伊藤 達也</dc:creator>
  <cp:lastModifiedBy>localnaka</cp:lastModifiedBy>
  <cp:revision>51</cp:revision>
  <dcterms:created xsi:type="dcterms:W3CDTF">2007-11-06T04:57:51Z</dcterms:created>
  <dcterms:modified xsi:type="dcterms:W3CDTF">2008-01-30T14:20:28Z</dcterms:modified>
  <cp:contentStatus>最終版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