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65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7" r:id="rId16"/>
    <p:sldId id="280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3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196" y="-96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7E53150-8CB8-4DBE-A609-38CDBF255069}" type="datetimeFigureOut">
              <a:rPr lang="ja-JP" altLang="en-US"/>
              <a:pPr>
                <a:defRPr/>
              </a:pPr>
              <a:t>2008/1/30</a:t>
            </a:fld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59A9FE2-AE77-4B14-A9BF-AF8B86D2D2F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  <p:sp>
        <p:nvSpPr>
          <p:cNvPr id="8" name="スライド イメージ プレースホルダ 7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 userDrawn="1"/>
        </p:nvSpPr>
        <p:spPr>
          <a:xfrm>
            <a:off x="3857625" y="4357688"/>
            <a:ext cx="20177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3600" i="1" dirty="0" err="1">
                <a:latin typeface="+mj-lt"/>
              </a:rPr>
              <a:t>επιστημη</a:t>
            </a:r>
            <a:endParaRPr lang="ja-JP" altLang="en-US" i="1" dirty="0">
              <a:latin typeface="+mj-lt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86182" y="3929066"/>
            <a:ext cx="4629160" cy="1752600"/>
          </a:xfrm>
        </p:spPr>
        <p:txBody>
          <a:bodyPr/>
          <a:lstStyle>
            <a:lvl1pPr marL="0" indent="0" algn="l">
              <a:buNone/>
              <a:defRPr sz="2800" i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err="1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東京勉強会 </a:t>
            </a:r>
            <a:r>
              <a:rPr kumimoji="0" lang="en-US" altLang="ja-JP" sz="2300">
                <a:solidFill>
                  <a:schemeClr val="tx2"/>
                </a:solidFill>
                <a:ea typeface="ＭＳ Ｐゴシック" pitchFamily="50" charset="-128"/>
              </a:rPr>
              <a:t>#14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テキスト ボックス 3"/>
          <p:cNvSpPr txBox="1">
            <a:spLocks noChangeArrowheads="1"/>
          </p:cNvSpPr>
          <p:nvPr/>
        </p:nvSpPr>
        <p:spPr bwMode="auto">
          <a:xfrm>
            <a:off x="1785938" y="1785938"/>
            <a:ext cx="5834062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6600"/>
              <a:t>Making of BOF</a:t>
            </a:r>
            <a:endParaRPr lang="ja-JP" altLang="en-US" sz="6600"/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4357688" y="3857625"/>
            <a:ext cx="41719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わんくま同盟</a:t>
            </a:r>
            <a:r>
              <a:rPr lang="en-US" altLang="ja-JP"/>
              <a:t/>
            </a:r>
            <a:br>
              <a:rPr lang="en-US" altLang="ja-JP"/>
            </a:br>
            <a:r>
              <a:rPr lang="en-US" altLang="ja-JP" b="1" i="1"/>
              <a:t>επιστημη</a:t>
            </a:r>
            <a:r>
              <a:rPr lang="en-US" altLang="ja-JP" sz="3200" i="1"/>
              <a:t>  </a:t>
            </a:r>
            <a:r>
              <a:rPr lang="en-US" altLang="ja-JP"/>
              <a:t> episteme@cppll.jp</a:t>
            </a:r>
            <a:br>
              <a:rPr lang="en-US" altLang="ja-JP"/>
            </a:br>
            <a:r>
              <a:rPr lang="en-US" altLang="ja-JP"/>
              <a:t>MVP : Visual C++ 2004</a:t>
            </a:r>
            <a:r>
              <a:rPr lang="ja-JP" altLang="en-US"/>
              <a:t>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8/15 </a:t>
            </a:r>
            <a:r>
              <a:rPr lang="ja-JP" altLang="en-US" smtClean="0"/>
              <a:t>からくり</a:t>
            </a:r>
            <a:r>
              <a:rPr lang="en-US" altLang="ja-JP" smtClean="0"/>
              <a:t>(</a:t>
            </a:r>
            <a:r>
              <a:rPr lang="ja-JP" altLang="en-US" smtClean="0"/>
              <a:t>段取り</a:t>
            </a:r>
            <a:r>
              <a:rPr lang="en-US" altLang="ja-JP" smtClean="0"/>
              <a:t>)</a:t>
            </a:r>
            <a:r>
              <a:rPr lang="ja-JP" altLang="en-US" smtClean="0"/>
              <a:t>のアウトライン　</a:t>
            </a:r>
            <a:r>
              <a:rPr lang="en-US" altLang="ja-JP" smtClean="0"/>
              <a:t>1/2</a:t>
            </a:r>
            <a:endParaRPr lang="ja-JP" altLang="en-US" smtClean="0"/>
          </a:p>
        </p:txBody>
      </p:sp>
      <p:sp>
        <p:nvSpPr>
          <p:cNvPr id="24578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800" smtClean="0"/>
              <a:t>1. C</a:t>
            </a:r>
            <a:r>
              <a:rPr lang="ja-JP" altLang="en-US" sz="1800" smtClean="0"/>
              <a:t>が</a:t>
            </a:r>
            <a:r>
              <a:rPr lang="en-US" altLang="ja-JP" sz="1800" smtClean="0"/>
              <a:t>P</a:t>
            </a:r>
            <a:r>
              <a:rPr lang="ja-JP" altLang="en-US" sz="1800" smtClean="0"/>
              <a:t>を</a:t>
            </a:r>
            <a:r>
              <a:rPr lang="en-US" altLang="ja-JP" sz="1800" smtClean="0"/>
              <a:t>new</a:t>
            </a:r>
            <a:r>
              <a:rPr lang="ja-JP" altLang="en-US" sz="1800" smtClean="0"/>
              <a:t>する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2. H</a:t>
            </a:r>
            <a:r>
              <a:rPr lang="ja-JP" altLang="en-US" sz="1800" smtClean="0"/>
              <a:t>は</a:t>
            </a:r>
            <a:r>
              <a:rPr lang="en-US" altLang="ja-JP" sz="1800" smtClean="0"/>
              <a:t>C</a:t>
            </a:r>
            <a:r>
              <a:rPr lang="ja-JP" altLang="en-US" sz="1800" smtClean="0"/>
              <a:t>から</a:t>
            </a:r>
            <a:r>
              <a:rPr lang="en-US" altLang="ja-JP" sz="1800" smtClean="0"/>
              <a:t>P</a:t>
            </a:r>
            <a:r>
              <a:rPr lang="ja-JP" altLang="en-US" sz="1800" smtClean="0"/>
              <a:t>をもらい、</a:t>
            </a:r>
          </a:p>
          <a:p>
            <a:pPr>
              <a:buFontTx/>
              <a:buNone/>
            </a:pPr>
            <a:r>
              <a:rPr lang="en-US" altLang="ja-JP" sz="1800" smtClean="0"/>
              <a:t>      P-&gt;RegisterMessage(HWND hWnd,UINT Msg)</a:t>
            </a:r>
            <a:r>
              <a:rPr lang="ja-JP" altLang="en-US" sz="1800" smtClean="0"/>
              <a:t>する。</a:t>
            </a:r>
          </a:p>
          <a:p>
            <a:pPr>
              <a:buFontTx/>
              <a:buNone/>
            </a:pPr>
            <a:r>
              <a:rPr lang="en-US" altLang="ja-JP" sz="1800" smtClean="0"/>
              <a:t>     </a:t>
            </a:r>
            <a:r>
              <a:rPr lang="ja-JP" altLang="en-US" sz="1800" smtClean="0"/>
              <a:t>ここで渡された</a:t>
            </a:r>
            <a:r>
              <a:rPr lang="en-US" altLang="ja-JP" sz="1800" smtClean="0"/>
              <a:t>hWnd,Msg </a:t>
            </a:r>
            <a:r>
              <a:rPr lang="ja-JP" altLang="en-US" sz="1800" smtClean="0"/>
              <a:t>はファイル列挙開始の合図として</a:t>
            </a:r>
          </a:p>
          <a:p>
            <a:pPr>
              <a:buFontTx/>
              <a:buNone/>
            </a:pPr>
            <a:r>
              <a:rPr lang="en-US" altLang="ja-JP" sz="1800" smtClean="0"/>
              <a:t>     PostMessage</a:t>
            </a:r>
            <a:r>
              <a:rPr lang="ja-JP" altLang="en-US" sz="1800" smtClean="0"/>
              <a:t>するためのもの。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3. H</a:t>
            </a:r>
            <a:r>
              <a:rPr lang="ja-JP" altLang="en-US" sz="1800" smtClean="0"/>
              <a:t>がメディア抜き差しを検出したら、</a:t>
            </a:r>
          </a:p>
          <a:p>
            <a:pPr>
              <a:buFontTx/>
              <a:buNone/>
            </a:pPr>
            <a:r>
              <a:rPr lang="en-US" altLang="ja-JP" sz="1800" smtClean="0"/>
              <a:t>     C-&gt;OnMediaNotification(Char drive_letter, bool inserted) </a:t>
            </a:r>
            <a:r>
              <a:rPr lang="ja-JP" altLang="en-US" sz="1800" smtClean="0"/>
              <a:t>する。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4. C</a:t>
            </a:r>
            <a:r>
              <a:rPr lang="ja-JP" altLang="en-US" sz="1800" smtClean="0"/>
              <a:t>は</a:t>
            </a:r>
            <a:r>
              <a:rPr lang="en-US" altLang="ja-JP" sz="1800" smtClean="0"/>
              <a:t>(3)</a:t>
            </a:r>
            <a:r>
              <a:rPr lang="ja-JP" altLang="en-US" sz="1800" smtClean="0"/>
              <a:t>を受け、</a:t>
            </a:r>
          </a:p>
          <a:p>
            <a:pPr>
              <a:buFontTx/>
              <a:buNone/>
            </a:pPr>
            <a:r>
              <a:rPr lang="en-US" altLang="ja-JP" sz="1800" smtClean="0"/>
              <a:t>     P-&gt;EnumFiles(Char drive_letter) </a:t>
            </a:r>
            <a:r>
              <a:rPr lang="ja-JP" altLang="en-US" sz="1800" smtClean="0"/>
              <a:t>する。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pPr>
              <a:buFontTx/>
              <a:buNone/>
            </a:pPr>
            <a:endParaRPr lang="ja-JP" altLang="en-US" sz="1800" smtClean="0"/>
          </a:p>
        </p:txBody>
      </p:sp>
      <p:sp>
        <p:nvSpPr>
          <p:cNvPr id="24579" name="テキスト ボックス 3"/>
          <p:cNvSpPr txBox="1">
            <a:spLocks noChangeArrowheads="1"/>
          </p:cNvSpPr>
          <p:nvPr/>
        </p:nvSpPr>
        <p:spPr bwMode="auto">
          <a:xfrm>
            <a:off x="6215063" y="4572000"/>
            <a:ext cx="2082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Control : C#(WPF)</a:t>
            </a:r>
          </a:p>
          <a:p>
            <a:r>
              <a:rPr lang="en-US" altLang="ja-JP"/>
              <a:t>Host : C++(MFC)</a:t>
            </a:r>
          </a:p>
          <a:p>
            <a:r>
              <a:rPr lang="en-US" altLang="ja-JP"/>
              <a:t>Proxy: C++/CLI</a:t>
            </a:r>
            <a:endParaRPr lang="ja-JP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8/15 </a:t>
            </a:r>
            <a:r>
              <a:rPr lang="ja-JP" altLang="en-US" smtClean="0"/>
              <a:t>からくり</a:t>
            </a:r>
            <a:r>
              <a:rPr lang="en-US" altLang="ja-JP" smtClean="0"/>
              <a:t>(</a:t>
            </a:r>
            <a:r>
              <a:rPr lang="ja-JP" altLang="en-US" smtClean="0"/>
              <a:t>段取り</a:t>
            </a:r>
            <a:r>
              <a:rPr lang="en-US" altLang="ja-JP" smtClean="0"/>
              <a:t>)</a:t>
            </a:r>
            <a:r>
              <a:rPr lang="ja-JP" altLang="en-US" smtClean="0"/>
              <a:t>のアウトライン </a:t>
            </a:r>
            <a:r>
              <a:rPr lang="en-US" altLang="ja-JP" smtClean="0"/>
              <a:t>2/2</a:t>
            </a:r>
            <a:endParaRPr lang="ja-JP" altLang="en-US" smtClean="0"/>
          </a:p>
        </p:txBody>
      </p:sp>
      <p:sp>
        <p:nvSpPr>
          <p:cNvPr id="25602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800" smtClean="0"/>
              <a:t>5. P</a:t>
            </a:r>
            <a:r>
              <a:rPr lang="ja-JP" altLang="en-US" sz="1800" smtClean="0"/>
              <a:t>は</a:t>
            </a:r>
            <a:r>
              <a:rPr lang="en-US" altLang="ja-JP" sz="1800" smtClean="0"/>
              <a:t>(4)</a:t>
            </a:r>
            <a:r>
              <a:rPr lang="ja-JP" altLang="en-US" sz="1800" smtClean="0"/>
              <a:t>を受け、</a:t>
            </a:r>
          </a:p>
          <a:p>
            <a:pPr>
              <a:buFontTx/>
              <a:buNone/>
            </a:pPr>
            <a:r>
              <a:rPr lang="en-US" altLang="ja-JP" sz="1800" smtClean="0"/>
              <a:t>     PostMessage(hWnd, Msg, wParam, lParam) </a:t>
            </a:r>
            <a:r>
              <a:rPr lang="ja-JP" altLang="en-US" sz="1800" smtClean="0"/>
              <a:t>する。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6. H</a:t>
            </a:r>
            <a:r>
              <a:rPr lang="ja-JP" altLang="en-US" sz="1800" smtClean="0"/>
              <a:t>は</a:t>
            </a:r>
            <a:r>
              <a:rPr lang="en-US" altLang="ja-JP" sz="1800" smtClean="0"/>
              <a:t>(5)</a:t>
            </a:r>
            <a:r>
              <a:rPr lang="ja-JP" altLang="en-US" sz="1800" smtClean="0"/>
              <a:t>を受け、ファイルの列挙を開始。</a:t>
            </a:r>
          </a:p>
          <a:p>
            <a:pPr>
              <a:buFontTx/>
              <a:buNone/>
            </a:pPr>
            <a:r>
              <a:rPr lang="en-US" altLang="ja-JP" sz="1800" smtClean="0"/>
              <a:t>     C-&gt;ClearFiles();</a:t>
            </a:r>
            <a:endParaRPr lang="ja-JP" altLang="en-US" sz="1800" smtClean="0"/>
          </a:p>
          <a:p>
            <a:pPr>
              <a:buFontTx/>
              <a:buNone/>
            </a:pPr>
            <a:r>
              <a:rPr lang="en-US" altLang="ja-JP" sz="1800" smtClean="0"/>
              <a:t>     while ( </a:t>
            </a:r>
            <a:r>
              <a:rPr lang="ja-JP" altLang="en-US" sz="1800" smtClean="0"/>
              <a:t>ファイル拾った</a:t>
            </a:r>
            <a:r>
              <a:rPr lang="en-US" sz="1800" smtClean="0"/>
              <a:t> </a:t>
            </a:r>
            <a:r>
              <a:rPr lang="en-US" altLang="ja-JP" sz="1800" smtClean="0"/>
              <a:t>) {</a:t>
            </a:r>
            <a:endParaRPr lang="ja-JP" altLang="en-US" sz="1800" smtClean="0"/>
          </a:p>
          <a:p>
            <a:pPr>
              <a:buFontTx/>
              <a:buNone/>
            </a:pPr>
            <a:r>
              <a:rPr lang="en-US" altLang="ja-JP" sz="1800" smtClean="0"/>
              <a:t>         C-&gt;AddFile(wchar_t* file_path);</a:t>
            </a:r>
            <a:endParaRPr lang="ja-JP" altLang="en-US" sz="1800" smtClean="0"/>
          </a:p>
          <a:p>
            <a:pPr>
              <a:buFontTx/>
              <a:buNone/>
            </a:pPr>
            <a:r>
              <a:rPr lang="en-US" altLang="ja-JP" sz="1800" smtClean="0"/>
              <a:t>     }</a:t>
            </a:r>
            <a:endParaRPr lang="ja-JP" altLang="en-US" sz="1800" smtClean="0"/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7. H</a:t>
            </a:r>
            <a:r>
              <a:rPr lang="ja-JP" altLang="en-US" sz="1800" smtClean="0"/>
              <a:t>はファイルの列挙が完了次第、</a:t>
            </a:r>
            <a:r>
              <a:rPr lang="en-US" altLang="ja-JP" sz="1800" smtClean="0"/>
              <a:t>C</a:t>
            </a:r>
            <a:r>
              <a:rPr lang="ja-JP" altLang="en-US" sz="1800" smtClean="0"/>
              <a:t>にその旨を伝えるべく</a:t>
            </a:r>
          </a:p>
          <a:p>
            <a:pPr>
              <a:buFontTx/>
              <a:buNone/>
            </a:pPr>
            <a:r>
              <a:rPr lang="en-US" altLang="ja-JP" sz="1800" smtClean="0"/>
              <a:t>      C-&gt;OnFileEnumerationCompleted() </a:t>
            </a:r>
            <a:r>
              <a:rPr lang="ja-JP" altLang="en-US" sz="1800" smtClean="0"/>
              <a:t>する。</a:t>
            </a:r>
          </a:p>
          <a:p>
            <a:pPr>
              <a:buFontTx/>
              <a:buNone/>
            </a:pPr>
            <a:r>
              <a:rPr lang="en-US" altLang="ja-JP" sz="1800" smtClean="0"/>
              <a:t> </a:t>
            </a:r>
            <a:endParaRPr lang="ja-JP" altLang="en-US" sz="1800" smtClean="0"/>
          </a:p>
          <a:p>
            <a:r>
              <a:rPr lang="en-US" altLang="ja-JP" sz="1800" smtClean="0"/>
              <a:t>8. C</a:t>
            </a:r>
            <a:r>
              <a:rPr lang="ja-JP" altLang="en-US" sz="1800" smtClean="0"/>
              <a:t>は</a:t>
            </a:r>
            <a:r>
              <a:rPr lang="en-US" altLang="ja-JP" sz="1800" smtClean="0"/>
              <a:t>(7)</a:t>
            </a:r>
            <a:r>
              <a:rPr lang="ja-JP" altLang="en-US" sz="1800" smtClean="0"/>
              <a:t>を受け、</a:t>
            </a:r>
            <a:r>
              <a:rPr lang="en-US" altLang="ja-JP" sz="1800" smtClean="0"/>
              <a:t>P</a:t>
            </a:r>
            <a:r>
              <a:rPr lang="ja-JP" altLang="en-US" sz="1800" smtClean="0"/>
              <a:t>からファイル群を受け取るべく</a:t>
            </a:r>
          </a:p>
          <a:p>
            <a:pPr>
              <a:buFontTx/>
              <a:buNone/>
            </a:pPr>
            <a:r>
              <a:rPr lang="en-US" altLang="ja-JP" sz="1800" smtClean="0"/>
              <a:t>      P-&gt;GetFiles() </a:t>
            </a:r>
            <a:r>
              <a:rPr lang="ja-JP" altLang="en-US" sz="1800" smtClean="0"/>
              <a:t>で得られたファイル群をつかってごにょごにょする。</a:t>
            </a:r>
          </a:p>
          <a:p>
            <a:pPr>
              <a:buFontTx/>
              <a:buNone/>
            </a:pPr>
            <a:endParaRPr lang="ja-JP" altLang="en-US" sz="1800" smtClean="0"/>
          </a:p>
          <a:p>
            <a:endParaRPr lang="ja-JP" altLang="en-US" sz="1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Control (C# WPF </a:t>
            </a:r>
            <a:r>
              <a:rPr lang="ja-JP" altLang="en-US" smtClean="0"/>
              <a:t>えムナウ</a:t>
            </a:r>
            <a:r>
              <a:rPr lang="en-US" altLang="ja-JP" smtClean="0"/>
              <a:t>)</a:t>
            </a:r>
            <a:endParaRPr lang="ja-JP" altLang="en-US" smtClean="0"/>
          </a:p>
        </p:txBody>
      </p:sp>
      <p:sp>
        <p:nvSpPr>
          <p:cNvPr id="26626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class C {</a:t>
            </a: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   public void 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OnMediaNotification</a:t>
            </a:r>
          </a:p>
          <a:p>
            <a:pPr>
              <a:buFontTx/>
              <a:buNone/>
            </a:pPr>
            <a:r>
              <a:rPr lang="ja-JP" altLang="en-US" smtClean="0"/>
              <a:t>　　　</a:t>
            </a:r>
            <a:r>
              <a:rPr lang="en-US" altLang="ja-JP" smtClean="0"/>
              <a:t>(Char drive_letter, bool inserted); // (3)</a:t>
            </a: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   public void</a:t>
            </a:r>
          </a:p>
          <a:p>
            <a:pPr>
              <a:buFontTx/>
              <a:buNone/>
            </a:pPr>
            <a:r>
              <a:rPr lang="ja-JP" altLang="en-US" smtClean="0"/>
              <a:t>　　</a:t>
            </a:r>
            <a:r>
              <a:rPr lang="en-US" altLang="ja-JP" smtClean="0"/>
              <a:t>OnFileEnumerationCompleted(); // (7)</a:t>
            </a: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   public P Proxy { get; } // (2)</a:t>
            </a:r>
            <a:endParaRPr lang="ja-JP" altLang="en-US" smtClean="0"/>
          </a:p>
          <a:p>
            <a:pPr>
              <a:buFontTx/>
              <a:buNone/>
            </a:pPr>
            <a:r>
              <a:rPr lang="en-US" altLang="ja-JP" smtClean="0"/>
              <a:t>}</a:t>
            </a:r>
            <a:endParaRPr lang="ja-JP" altLang="en-US" smtClean="0"/>
          </a:p>
          <a:p>
            <a:pPr>
              <a:buFontTx/>
              <a:buNone/>
            </a:pPr>
            <a:endParaRPr lang="ja-JP" alt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Proxy (C++/CLI  επιστημη)</a:t>
            </a:r>
            <a:endParaRPr lang="ja-JP" altLang="en-US" smtClean="0"/>
          </a:p>
        </p:txBody>
      </p:sp>
      <p:sp>
        <p:nvSpPr>
          <p:cNvPr id="27650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z="2400" smtClean="0"/>
              <a:t>class P {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  // H</a:t>
            </a:r>
            <a:r>
              <a:rPr lang="ja-JP" altLang="en-US" sz="2400" smtClean="0"/>
              <a:t>が呼ぶもん</a:t>
            </a:r>
          </a:p>
          <a:p>
            <a:pPr>
              <a:buFontTx/>
              <a:buNone/>
            </a:pPr>
            <a:r>
              <a:rPr lang="en-US" altLang="ja-JP" sz="2400" smtClean="0"/>
              <a:t>  public void RegisterMessage(HWND hWnd, UINT Msg); // (2)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  public void ClearFiles(); // (6)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  public void AddFile(wchar_t* file_path); // (6)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// C</a:t>
            </a:r>
            <a:r>
              <a:rPr lang="ja-JP" altLang="en-US" sz="2400" smtClean="0"/>
              <a:t>が呼ぶもん</a:t>
            </a:r>
          </a:p>
          <a:p>
            <a:pPr>
              <a:buFontTx/>
              <a:buNone/>
            </a:pPr>
            <a:r>
              <a:rPr lang="en-US" altLang="ja-JP" sz="2400" smtClean="0"/>
              <a:t>  public P() // (1)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  public void EnumFiles(Char drive_letter); // (4)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  IEnumerable&lt;String&gt; GetFiles(); // (8)</a:t>
            </a:r>
            <a:endParaRPr lang="ja-JP" altLang="en-US" sz="2400" smtClean="0"/>
          </a:p>
          <a:p>
            <a:pPr>
              <a:buFontTx/>
              <a:buNone/>
            </a:pPr>
            <a:r>
              <a:rPr lang="en-US" altLang="ja-JP" sz="2400" smtClean="0"/>
              <a:t>}</a:t>
            </a:r>
            <a:endParaRPr lang="ja-JP" altLang="en-US" sz="2400" smtClean="0"/>
          </a:p>
          <a:p>
            <a:endParaRPr lang="ja-JP" altLang="en-US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Host (C++ MFC </a:t>
            </a:r>
            <a:r>
              <a:rPr lang="ja-JP" altLang="en-US" smtClean="0"/>
              <a:t>とっちゃん</a:t>
            </a:r>
            <a:r>
              <a:rPr lang="en-US" altLang="ja-JP" smtClean="0"/>
              <a:t>)</a:t>
            </a:r>
            <a:endParaRPr lang="ja-JP" altLang="en-US" smtClean="0"/>
          </a:p>
        </p:txBody>
      </p:sp>
      <p:sp>
        <p:nvSpPr>
          <p:cNvPr id="28674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mtClean="0"/>
              <a:t>Windows</a:t>
            </a:r>
            <a:r>
              <a:rPr lang="ja-JP" altLang="en-US" smtClean="0"/>
              <a:t>メッセージ</a:t>
            </a:r>
            <a:r>
              <a:rPr lang="en-US" altLang="ja-JP" smtClean="0"/>
              <a:t>: [hWnd,Msg,wParam,lParam] </a:t>
            </a:r>
            <a:r>
              <a:rPr lang="ja-JP" altLang="en-US" smtClean="0"/>
              <a:t>の受け口</a:t>
            </a:r>
          </a:p>
          <a:p>
            <a:endParaRPr lang="ja-JP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3"/>
          <p:cNvSpPr/>
          <p:nvPr/>
        </p:nvSpPr>
        <p:spPr bwMode="blackWhite">
          <a:xfrm>
            <a:off x="357158" y="428604"/>
            <a:ext cx="8407401" cy="5597318"/>
          </a:xfrm>
          <a:prstGeom prst="roundRect">
            <a:avLst>
              <a:gd name="adj" fmla="val 7234"/>
            </a:avLst>
          </a:prstGeom>
          <a:gradFill>
            <a:gsLst>
              <a:gs pos="0">
                <a:schemeClr val="bg1">
                  <a:alpha val="58000"/>
                </a:schemeClr>
              </a:gs>
              <a:gs pos="100000">
                <a:schemeClr val="bg1">
                  <a:alpha val="26000"/>
                </a:schemeClr>
              </a:gs>
            </a:gsLst>
            <a:lin ang="16200000" scaled="0"/>
          </a:gradFill>
          <a:ln>
            <a:solidFill>
              <a:srgbClr val="27728D"/>
            </a:solidFill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9728" tIns="54864" rIns="109728" bIns="54864" anchor="ctr"/>
          <a:lstStyle/>
          <a:p>
            <a:pPr algn="ctr" defTabSz="1096963">
              <a:defRPr/>
            </a:pPr>
            <a:endParaRPr kumimoji="0"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角丸四角形 2"/>
          <p:cNvSpPr/>
          <p:nvPr/>
        </p:nvSpPr>
        <p:spPr bwMode="blackGray">
          <a:xfrm>
            <a:off x="849471" y="3926593"/>
            <a:ext cx="6131859" cy="153296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9728" tIns="54864" rIns="109728" bIns="54864" anchor="ctr"/>
          <a:lstStyle/>
          <a:p>
            <a:pPr algn="ctr" defTabSz="1096963">
              <a:defRPr/>
            </a:pPr>
            <a:r>
              <a:rPr kumimoji="0" lang="en-US" altLang="ja-JP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C++</a:t>
            </a:r>
            <a:endParaRPr kumimoji="0" lang="ja-JP" alt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角丸四角形 3"/>
          <p:cNvSpPr/>
          <p:nvPr/>
        </p:nvSpPr>
        <p:spPr bwMode="blackGray">
          <a:xfrm>
            <a:off x="813613" y="1134087"/>
            <a:ext cx="2268070" cy="153296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9728" tIns="54864" rIns="109728" bIns="54864" anchor="ctr"/>
          <a:lstStyle/>
          <a:p>
            <a:pPr algn="ctr" defTabSz="1096963">
              <a:defRPr/>
            </a:pPr>
            <a:r>
              <a:rPr kumimoji="0" lang="en-US" altLang="ja-JP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C#</a:t>
            </a:r>
            <a:endParaRPr kumimoji="0" lang="ja-JP" alt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角丸四角形 4"/>
          <p:cNvSpPr/>
          <p:nvPr/>
        </p:nvSpPr>
        <p:spPr bwMode="blackGray">
          <a:xfrm>
            <a:off x="4973236" y="1192359"/>
            <a:ext cx="2048433" cy="1295400"/>
          </a:xfrm>
          <a:prstGeom prst="roundRect">
            <a:avLst/>
          </a:prstGeom>
          <a:solidFill>
            <a:schemeClr val="tx2">
              <a:lumMod val="75000"/>
            </a:schemeClr>
          </a:solidFill>
          <a:ln w="254000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9728" tIns="54864" rIns="109728" bIns="54864" anchor="ctr"/>
          <a:lstStyle/>
          <a:p>
            <a:pPr algn="ctr" defTabSz="1096963">
              <a:defRPr/>
            </a:pPr>
            <a:r>
              <a:rPr kumimoji="0" lang="en-US" altLang="ja-JP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C++/CLI</a:t>
            </a:r>
            <a:endParaRPr kumimoji="0" lang="ja-JP" altLang="en-US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直線矢印コネクタ 5"/>
          <p:cNvCxnSpPr/>
          <p:nvPr/>
        </p:nvCxnSpPr>
        <p:spPr>
          <a:xfrm rot="10800000">
            <a:off x="6981825" y="4598988"/>
            <a:ext cx="1666875" cy="1587"/>
          </a:xfrm>
          <a:prstGeom prst="straightConnector1">
            <a:avLst/>
          </a:prstGeom>
          <a:ln w="82550" cap="sq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/>
          <p:cNvCxnSpPr/>
          <p:nvPr/>
        </p:nvCxnSpPr>
        <p:spPr>
          <a:xfrm rot="5400000">
            <a:off x="5844381" y="3261519"/>
            <a:ext cx="1265238" cy="12700"/>
          </a:xfrm>
          <a:prstGeom prst="straightConnector1">
            <a:avLst/>
          </a:prstGeom>
          <a:ln w="82550" cap="sq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rot="5400000" flipH="1" flipV="1">
            <a:off x="479425" y="3275013"/>
            <a:ext cx="1250950" cy="0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3122613" y="1546225"/>
            <a:ext cx="1666875" cy="14288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 flipV="1">
            <a:off x="3125788" y="2124075"/>
            <a:ext cx="1676400" cy="4763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/>
          <p:cNvCxnSpPr/>
          <p:nvPr/>
        </p:nvCxnSpPr>
        <p:spPr>
          <a:xfrm rot="5400000" flipH="1" flipV="1">
            <a:off x="1936750" y="3265488"/>
            <a:ext cx="1250950" cy="0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rot="5400000" flipH="1" flipV="1">
            <a:off x="4845844" y="3229769"/>
            <a:ext cx="1249362" cy="0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>
            <a:spLocks noChangeArrowheads="1"/>
          </p:cNvSpPr>
          <p:nvPr/>
        </p:nvSpPr>
        <p:spPr bwMode="auto">
          <a:xfrm>
            <a:off x="6994525" y="4773613"/>
            <a:ext cx="1774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1.1 </a:t>
            </a:r>
            <a:r>
              <a:rPr lang="ja-JP" altLang="en-US"/>
              <a:t>ドライブ検出</a:t>
            </a:r>
          </a:p>
        </p:txBody>
      </p:sp>
      <p:sp>
        <p:nvSpPr>
          <p:cNvPr id="14" name="テキスト ボックス 13"/>
          <p:cNvSpPr txBox="1">
            <a:spLocks noChangeArrowheads="1"/>
          </p:cNvSpPr>
          <p:nvPr/>
        </p:nvSpPr>
        <p:spPr bwMode="auto">
          <a:xfrm>
            <a:off x="2508250" y="3487738"/>
            <a:ext cx="1774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1.2 </a:t>
            </a:r>
            <a:r>
              <a:rPr lang="ja-JP" altLang="en-US"/>
              <a:t>ドライブ検出</a:t>
            </a:r>
          </a:p>
        </p:txBody>
      </p:sp>
      <p:sp>
        <p:nvSpPr>
          <p:cNvPr id="15" name="テキスト ボックス 14"/>
          <p:cNvSpPr txBox="1">
            <a:spLocks noChangeArrowheads="1"/>
          </p:cNvSpPr>
          <p:nvPr/>
        </p:nvSpPr>
        <p:spPr bwMode="auto">
          <a:xfrm>
            <a:off x="3032125" y="2236788"/>
            <a:ext cx="1492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2.1 </a:t>
            </a:r>
            <a:r>
              <a:rPr lang="ja-JP" altLang="en-US"/>
              <a:t>列挙開始</a:t>
            </a:r>
          </a:p>
        </p:txBody>
      </p:sp>
      <p:sp>
        <p:nvSpPr>
          <p:cNvPr id="16" name="テキスト ボックス 15"/>
          <p:cNvSpPr txBox="1">
            <a:spLocks noChangeArrowheads="1"/>
          </p:cNvSpPr>
          <p:nvPr/>
        </p:nvSpPr>
        <p:spPr bwMode="auto">
          <a:xfrm>
            <a:off x="6559550" y="2967038"/>
            <a:ext cx="1493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2.2 </a:t>
            </a:r>
            <a:r>
              <a:rPr lang="ja-JP" altLang="en-US"/>
              <a:t>列挙開始</a:t>
            </a:r>
          </a:p>
        </p:txBody>
      </p:sp>
      <p:sp>
        <p:nvSpPr>
          <p:cNvPr id="17" name="テキスト ボックス 16"/>
          <p:cNvSpPr txBox="1">
            <a:spLocks noChangeArrowheads="1"/>
          </p:cNvSpPr>
          <p:nvPr/>
        </p:nvSpPr>
        <p:spPr bwMode="auto">
          <a:xfrm>
            <a:off x="3641725" y="2954338"/>
            <a:ext cx="1812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3.1 </a:t>
            </a:r>
            <a:r>
              <a:rPr lang="ja-JP" altLang="en-US"/>
              <a:t>ファイル追加</a:t>
            </a:r>
          </a:p>
        </p:txBody>
      </p:sp>
      <p:sp>
        <p:nvSpPr>
          <p:cNvPr id="18" name="テキスト ボックス 17"/>
          <p:cNvSpPr txBox="1">
            <a:spLocks noChangeArrowheads="1"/>
          </p:cNvSpPr>
          <p:nvPr/>
        </p:nvSpPr>
        <p:spPr bwMode="auto">
          <a:xfrm>
            <a:off x="1077913" y="3308350"/>
            <a:ext cx="14922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3.2 </a:t>
            </a:r>
            <a:r>
              <a:rPr lang="ja-JP" altLang="en-US"/>
              <a:t>列挙完了</a:t>
            </a:r>
          </a:p>
        </p:txBody>
      </p:sp>
      <p:sp>
        <p:nvSpPr>
          <p:cNvPr id="19" name="テキスト ボックス 18"/>
          <p:cNvSpPr txBox="1">
            <a:spLocks noChangeArrowheads="1"/>
          </p:cNvSpPr>
          <p:nvPr/>
        </p:nvSpPr>
        <p:spPr bwMode="auto">
          <a:xfrm>
            <a:off x="3063875" y="1098550"/>
            <a:ext cx="1851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4.</a:t>
            </a:r>
            <a:r>
              <a:rPr lang="ja-JP" altLang="en-US"/>
              <a:t>ファイル群取得</a:t>
            </a:r>
          </a:p>
        </p:txBody>
      </p:sp>
      <p:sp>
        <p:nvSpPr>
          <p:cNvPr id="20" name="片側の 2 つの角を丸めた四角形 19"/>
          <p:cNvSpPr/>
          <p:nvPr/>
        </p:nvSpPr>
        <p:spPr bwMode="blackGray">
          <a:xfrm>
            <a:off x="1010835" y="3913146"/>
            <a:ext cx="4693024" cy="174811"/>
          </a:xfrm>
          <a:prstGeom prst="round2Same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09728" tIns="54864" rIns="109728" bIns="54864" anchor="ctr"/>
          <a:lstStyle/>
          <a:p>
            <a:pPr algn="ctr" defTabSz="1096963">
              <a:defRPr/>
            </a:pPr>
            <a:endParaRPr kumimoji="0" lang="ja-JP" altLang="en-US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rot="10800000">
            <a:off x="1063625" y="5786438"/>
            <a:ext cx="1373188" cy="9525"/>
          </a:xfrm>
          <a:prstGeom prst="straightConnector1">
            <a:avLst/>
          </a:prstGeom>
          <a:ln w="82550" cap="sq">
            <a:solidFill>
              <a:schemeClr val="tx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rot="10800000">
            <a:off x="4762500" y="5808663"/>
            <a:ext cx="1331913" cy="1587"/>
          </a:xfrm>
          <a:prstGeom prst="straightConnector1">
            <a:avLst/>
          </a:prstGeom>
          <a:ln w="82550" cap="sq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28" name="テキスト ボックス 22"/>
          <p:cNvSpPr txBox="1">
            <a:spLocks noChangeArrowheads="1"/>
          </p:cNvSpPr>
          <p:nvPr/>
        </p:nvSpPr>
        <p:spPr bwMode="auto">
          <a:xfrm>
            <a:off x="2530475" y="5621338"/>
            <a:ext cx="2097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Windows</a:t>
            </a:r>
            <a:r>
              <a:rPr lang="ja-JP" altLang="en-US"/>
              <a:t>メッセージ</a:t>
            </a:r>
          </a:p>
        </p:txBody>
      </p:sp>
      <p:sp>
        <p:nvSpPr>
          <p:cNvPr id="29729" name="テキスト ボックス 23"/>
          <p:cNvSpPr txBox="1">
            <a:spLocks noChangeArrowheads="1"/>
          </p:cNvSpPr>
          <p:nvPr/>
        </p:nvSpPr>
        <p:spPr bwMode="auto">
          <a:xfrm>
            <a:off x="6192838" y="5611813"/>
            <a:ext cx="207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Managed </a:t>
            </a:r>
            <a:r>
              <a:rPr lang="ja-JP" altLang="en-US"/>
              <a:t>呼び出し</a:t>
            </a:r>
          </a:p>
        </p:txBody>
      </p:sp>
      <p:sp>
        <p:nvSpPr>
          <p:cNvPr id="29730" name="テキスト ボックス 24"/>
          <p:cNvSpPr txBox="1">
            <a:spLocks noChangeArrowheads="1"/>
          </p:cNvSpPr>
          <p:nvPr/>
        </p:nvSpPr>
        <p:spPr bwMode="auto">
          <a:xfrm>
            <a:off x="5005388" y="5029200"/>
            <a:ext cx="1273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chemeClr val="bg1"/>
                </a:solidFill>
              </a:rPr>
              <a:t>MFC (exe)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29731" name="テキスト ボックス 25"/>
          <p:cNvSpPr txBox="1">
            <a:spLocks noChangeArrowheads="1"/>
          </p:cNvSpPr>
          <p:nvPr/>
        </p:nvSpPr>
        <p:spPr bwMode="auto">
          <a:xfrm>
            <a:off x="1404938" y="2236788"/>
            <a:ext cx="1625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アセンブリ</a:t>
            </a:r>
            <a:r>
              <a:rPr lang="en-US" altLang="ja-JP">
                <a:solidFill>
                  <a:schemeClr val="bg1"/>
                </a:solidFill>
              </a:rPr>
              <a:t> (dll)</a:t>
            </a:r>
            <a:endParaRPr lang="ja-JP" altLang="en-US">
              <a:solidFill>
                <a:schemeClr val="bg1"/>
              </a:solidFill>
            </a:endParaRPr>
          </a:p>
        </p:txBody>
      </p:sp>
      <p:sp>
        <p:nvSpPr>
          <p:cNvPr id="29732" name="テキスト ボックス 26"/>
          <p:cNvSpPr txBox="1">
            <a:spLocks noChangeArrowheads="1"/>
          </p:cNvSpPr>
          <p:nvPr/>
        </p:nvSpPr>
        <p:spPr bwMode="auto">
          <a:xfrm>
            <a:off x="5295900" y="2187575"/>
            <a:ext cx="162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>
                <a:solidFill>
                  <a:schemeClr val="bg1"/>
                </a:solidFill>
              </a:rPr>
              <a:t>アセンブリ</a:t>
            </a:r>
            <a:r>
              <a:rPr lang="en-US" altLang="ja-JP">
                <a:solidFill>
                  <a:schemeClr val="bg1"/>
                </a:solidFill>
              </a:rPr>
              <a:t> (dll)</a:t>
            </a:r>
            <a:endParaRPr lang="ja-JP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すっげー面白かったぜぃ</a:t>
            </a:r>
            <a:r>
              <a:rPr lang="en-US" altLang="ja-JP" smtClean="0"/>
              <a:t>!</a:t>
            </a:r>
            <a:endParaRPr lang="ja-JP" altLang="en-US" smtClean="0"/>
          </a:p>
        </p:txBody>
      </p:sp>
      <p:sp>
        <p:nvSpPr>
          <p:cNvPr id="30722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メールだけで話が通じるカイカン</a:t>
            </a:r>
            <a:endParaRPr lang="en-US" altLang="ja-JP" smtClean="0"/>
          </a:p>
          <a:p>
            <a:r>
              <a:rPr lang="ja-JP" altLang="en-US" smtClean="0"/>
              <a:t>コードの意図が読み取れるカイカン</a:t>
            </a:r>
            <a:endParaRPr lang="en-US" altLang="ja-JP" smtClean="0"/>
          </a:p>
          <a:p>
            <a:r>
              <a:rPr lang="ja-JP" altLang="en-US" smtClean="0"/>
              <a:t>アイデアがコードに直結するカイカン</a:t>
            </a:r>
            <a:endParaRPr lang="en-US" altLang="ja-JP" smtClean="0"/>
          </a:p>
          <a:p>
            <a:r>
              <a:rPr lang="ja-JP" altLang="en-US" smtClean="0"/>
              <a:t>みんな仕事早えぇ</a:t>
            </a:r>
            <a:r>
              <a:rPr lang="en-US" altLang="ja-JP" smtClean="0"/>
              <a:t>!</a:t>
            </a:r>
            <a:endParaRPr lang="ja-JP" altLang="en-US" smtClean="0"/>
          </a:p>
        </p:txBody>
      </p:sp>
      <p:sp>
        <p:nvSpPr>
          <p:cNvPr id="30723" name="テキスト ボックス 3"/>
          <p:cNvSpPr txBox="1">
            <a:spLocks noChangeArrowheads="1"/>
          </p:cNvSpPr>
          <p:nvPr/>
        </p:nvSpPr>
        <p:spPr bwMode="auto">
          <a:xfrm>
            <a:off x="571500" y="3857625"/>
            <a:ext cx="7864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3600"/>
              <a:t>この何割かは</a:t>
            </a:r>
            <a:r>
              <a:rPr lang="ja-JP" altLang="en-US" sz="3600">
                <a:solidFill>
                  <a:srgbClr val="FF0000"/>
                </a:solidFill>
              </a:rPr>
              <a:t>オブジェクト指向のおかげ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テキスト ボックス 3"/>
          <p:cNvSpPr txBox="1">
            <a:spLocks noChangeArrowheads="1"/>
          </p:cNvSpPr>
          <p:nvPr/>
        </p:nvSpPr>
        <p:spPr bwMode="auto">
          <a:xfrm>
            <a:off x="714375" y="785813"/>
            <a:ext cx="7505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3200"/>
              <a:t>BOF : Birds Of a Feather (</a:t>
            </a:r>
            <a:r>
              <a:rPr lang="ja-JP" altLang="en-US" sz="3200"/>
              <a:t>類は友を呼ぶ</a:t>
            </a:r>
            <a:r>
              <a:rPr lang="en-US" altLang="ja-JP" sz="3200"/>
              <a:t>)</a:t>
            </a:r>
            <a:endParaRPr lang="ja-JP" altLang="en-US" sz="320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00100" y="2428868"/>
            <a:ext cx="699922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800" dirty="0"/>
              <a:t>Microsoft </a:t>
            </a:r>
            <a:r>
              <a:rPr lang="en-US" altLang="ja-JP" sz="2800" dirty="0" err="1"/>
              <a:t>TechEd</a:t>
            </a:r>
            <a:r>
              <a:rPr lang="en-US" altLang="ja-JP" sz="2800" dirty="0"/>
              <a:t> </a:t>
            </a:r>
            <a:r>
              <a:rPr lang="ja-JP" altLang="en-US" sz="2800" dirty="0"/>
              <a:t>の</a:t>
            </a:r>
            <a:r>
              <a:rPr lang="ja-JP" altLang="en-US" sz="2800" strike="sngStrike" dirty="0">
                <a:solidFill>
                  <a:schemeClr val="accent3">
                    <a:lumMod val="85000"/>
                  </a:schemeClr>
                </a:solidFill>
              </a:rPr>
              <a:t>高齢出産</a:t>
            </a:r>
            <a:r>
              <a:rPr lang="ja-JP" altLang="en-US" sz="2800" dirty="0"/>
              <a:t>恒例セッション</a:t>
            </a:r>
          </a:p>
        </p:txBody>
      </p:sp>
      <p:sp>
        <p:nvSpPr>
          <p:cNvPr id="16387" name="テキスト ボックス 5"/>
          <p:cNvSpPr txBox="1">
            <a:spLocks noChangeArrowheads="1"/>
          </p:cNvSpPr>
          <p:nvPr/>
        </p:nvSpPr>
        <p:spPr bwMode="auto">
          <a:xfrm>
            <a:off x="2000250" y="3214688"/>
            <a:ext cx="32305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/>
              <a:t>User Group </a:t>
            </a:r>
            <a:r>
              <a:rPr lang="ja-JP" altLang="en-US" sz="2000"/>
              <a:t>による出し物♪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17410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４月頃</a:t>
            </a:r>
            <a:r>
              <a:rPr lang="en-US" altLang="ja-JP" smtClean="0"/>
              <a:t>(?) User Group</a:t>
            </a:r>
            <a:r>
              <a:rPr lang="ja-JP" altLang="en-US" smtClean="0"/>
              <a:t>にアナウンス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→ 募集 → 選考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われわれ</a:t>
            </a:r>
            <a:r>
              <a:rPr lang="en-US" altLang="ja-JP" smtClean="0"/>
              <a:t>”</a:t>
            </a:r>
            <a:r>
              <a:rPr lang="ja-JP" altLang="en-US" smtClean="0"/>
              <a:t>わんくま同盟</a:t>
            </a:r>
            <a:r>
              <a:rPr lang="en-US" altLang="ja-JP" smtClean="0"/>
              <a:t>”</a:t>
            </a:r>
            <a:r>
              <a:rPr lang="ja-JP" altLang="en-US" smtClean="0"/>
              <a:t>と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>”</a:t>
            </a:r>
            <a:r>
              <a:rPr lang="ja-JP" altLang="en-US" smtClean="0"/>
              <a:t>えムナウのプログラミングのページ</a:t>
            </a:r>
            <a:r>
              <a:rPr lang="en-US" altLang="ja-JP" smtClean="0"/>
              <a:t>”</a:t>
            </a:r>
            <a:r>
              <a:rPr lang="ja-JP" altLang="en-US" smtClean="0"/>
              <a:t>で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名乗りをあげ</a:t>
            </a:r>
            <a:r>
              <a:rPr lang="en-US" altLang="ja-JP" smtClean="0"/>
              <a:t>…</a:t>
            </a:r>
            <a:br>
              <a:rPr lang="en-US" altLang="ja-JP" smtClean="0"/>
            </a:br>
            <a:r>
              <a:rPr lang="ja-JP" altLang="en-US" smtClean="0"/>
              <a:t>　　　　両方とも通っちゃいましたー</a:t>
            </a:r>
            <a:r>
              <a:rPr lang="en-US" altLang="ja-JP" smtClean="0"/>
              <a:t/>
            </a:r>
            <a:br>
              <a:rPr lang="en-US" altLang="ja-JP" smtClean="0"/>
            </a:br>
            <a:endParaRPr lang="ja-JP" alt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18434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えムナウ御大の勅命</a:t>
            </a:r>
            <a:r>
              <a:rPr lang="en-US" altLang="ja-JP" smtClean="0"/>
              <a:t>:</a:t>
            </a:r>
            <a:br>
              <a:rPr lang="en-US" altLang="ja-JP" smtClean="0"/>
            </a:b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「とっちゃん、</a:t>
            </a:r>
            <a:r>
              <a:rPr lang="en-US" altLang="ja-JP" i="1" smtClean="0"/>
              <a:t>επιστημη</a:t>
            </a:r>
            <a:br>
              <a:rPr lang="en-US" altLang="ja-JP" i="1" smtClean="0"/>
            </a:br>
            <a:r>
              <a:rPr lang="ja-JP" altLang="en-US" i="1" smtClean="0"/>
              <a:t>　</a:t>
            </a:r>
            <a:r>
              <a:rPr lang="ja-JP" altLang="en-US" smtClean="0"/>
              <a:t>おめーら手伝え</a:t>
            </a:r>
            <a:r>
              <a:rPr lang="en-US" altLang="ja-JP" smtClean="0"/>
              <a:t>! (</a:t>
            </a:r>
            <a:r>
              <a:rPr lang="ja-JP" altLang="en-US" smtClean="0"/>
              <a:t>つかヤレ</a:t>
            </a:r>
            <a:r>
              <a:rPr lang="en-US" altLang="ja-JP" smtClean="0"/>
              <a:t>!)</a:t>
            </a:r>
            <a:r>
              <a:rPr lang="ja-JP" altLang="en-US" smtClean="0"/>
              <a:t>」</a:t>
            </a:r>
            <a:endParaRPr lang="en-US" altLang="ja-JP" smtClean="0"/>
          </a:p>
          <a:p>
            <a:endParaRPr lang="en-US" altLang="ja-JP" smtClean="0"/>
          </a:p>
          <a:p>
            <a:pPr>
              <a:buFontTx/>
              <a:buNone/>
            </a:pPr>
            <a:r>
              <a:rPr lang="en-US" altLang="ja-JP" smtClean="0"/>
              <a:t>   </a:t>
            </a:r>
            <a:r>
              <a:rPr lang="ja-JP" altLang="en-US" smtClean="0"/>
              <a:t>「いいけど</a:t>
            </a:r>
            <a:r>
              <a:rPr lang="en-US" altLang="ja-JP" smtClean="0"/>
              <a:t>…</a:t>
            </a:r>
            <a:r>
              <a:rPr lang="ja-JP" altLang="en-US" smtClean="0"/>
              <a:t>ナニやんよ</a:t>
            </a:r>
            <a:r>
              <a:rPr lang="en-US" altLang="ja-JP" smtClean="0"/>
              <a:t>?</a:t>
            </a:r>
            <a:r>
              <a:rPr lang="ja-JP" altLang="en-US" smtClean="0"/>
              <a:t>」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/>
            </a:r>
            <a:br>
              <a:rPr lang="en-US" altLang="ja-JP" smtClean="0"/>
            </a:br>
            <a:endParaRPr lang="ja-JP" altLang="en-US" smtClean="0"/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643438" y="1643063"/>
            <a:ext cx="2062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00"/>
                </a:solidFill>
              </a:rPr>
              <a:t>MVP for Visual C#</a:t>
            </a: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500063" y="3143250"/>
            <a:ext cx="2552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00"/>
                </a:solidFill>
              </a:rPr>
              <a:t>MVP for Windows SDK</a:t>
            </a: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3214688" y="3143250"/>
            <a:ext cx="2201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FF0000"/>
                </a:solidFill>
              </a:rPr>
              <a:t>MVP for Visual C++</a:t>
            </a:r>
            <a:endParaRPr lang="ja-JP" altLang="en-US">
              <a:solidFill>
                <a:srgbClr val="FF0000"/>
              </a:solidFill>
            </a:endParaRPr>
          </a:p>
        </p:txBody>
      </p:sp>
      <p:cxnSp>
        <p:nvCxnSpPr>
          <p:cNvPr id="10" name="直線矢印コネクタ 9"/>
          <p:cNvCxnSpPr>
            <a:stCxn id="4" idx="1"/>
          </p:cNvCxnSpPr>
          <p:nvPr/>
        </p:nvCxnSpPr>
        <p:spPr>
          <a:xfrm rot="10800000">
            <a:off x="2357438" y="1571625"/>
            <a:ext cx="2286000" cy="255588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rot="5400000" flipH="1" flipV="1">
            <a:off x="750094" y="2678907"/>
            <a:ext cx="642937" cy="28575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 flipH="1" flipV="1">
            <a:off x="3749675" y="2892425"/>
            <a:ext cx="642938" cy="1588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84213" y="4508500"/>
            <a:ext cx="625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ja-JP" altLang="en-US" sz="3600"/>
              <a:t>「</a:t>
            </a:r>
            <a:r>
              <a:rPr lang="en-US" altLang="ja-JP" sz="3600"/>
              <a:t>C++, C++/CLI, C# </a:t>
            </a:r>
            <a:r>
              <a:rPr lang="ja-JP" altLang="en-US" sz="3600"/>
              <a:t>適材適所」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84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 smtClean="0"/>
              <a:t>しゃべくりだけじゃおもしろくないよねー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なんかデモやりたいねー</a:t>
            </a:r>
            <a:endParaRPr lang="en-US" altLang="ja-JP" dirty="0" smtClean="0"/>
          </a:p>
          <a:p>
            <a:pPr>
              <a:defRPr/>
            </a:pPr>
            <a:r>
              <a:rPr lang="en-US" altLang="ja-JP" dirty="0" smtClean="0"/>
              <a:t>C++, C++/CLI, C# </a:t>
            </a:r>
            <a:r>
              <a:rPr lang="ja-JP" altLang="en-US" dirty="0" smtClean="0"/>
              <a:t>みー</a:t>
            </a:r>
            <a:r>
              <a:rPr lang="ja-JP" altLang="en-US" dirty="0" err="1" smtClean="0"/>
              <a:t>んな</a:t>
            </a:r>
            <a:r>
              <a:rPr lang="ja-JP" altLang="en-US" dirty="0" smtClean="0"/>
              <a:t>使って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一本デモアプリ作りたいねー</a:t>
            </a:r>
            <a:endParaRPr lang="en-US" altLang="ja-JP" dirty="0" smtClean="0"/>
          </a:p>
          <a:p>
            <a:pPr>
              <a:defRPr/>
            </a:pPr>
            <a:r>
              <a:rPr lang="ja-JP" altLang="en-US" dirty="0" smtClean="0"/>
              <a:t>ねー</a:t>
            </a:r>
            <a:endParaRPr lang="en-US" altLang="ja-JP" dirty="0" smtClean="0"/>
          </a:p>
          <a:p>
            <a:pPr>
              <a:defRPr/>
            </a:pPr>
            <a:r>
              <a:rPr lang="ja-JP" alt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ねー</a:t>
            </a:r>
            <a:endParaRPr lang="en-US" altLang="ja-JP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defRPr/>
            </a:pPr>
            <a:r>
              <a:rPr lang="ja-JP" altLang="en-US" sz="2400" dirty="0" smtClean="0">
                <a:solidFill>
                  <a:schemeClr val="bg1">
                    <a:lumMod val="50000"/>
                  </a:schemeClr>
                </a:solidFill>
              </a:rPr>
              <a:t>ねー</a:t>
            </a:r>
            <a:endParaRPr lang="en-US" altLang="ja-JP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r>
              <a:rPr lang="ja-JP" altLang="en-US" sz="2000" dirty="0" smtClean="0">
                <a:solidFill>
                  <a:schemeClr val="bg1">
                    <a:lumMod val="75000"/>
                  </a:schemeClr>
                </a:solidFill>
              </a:rPr>
              <a:t>ねー</a:t>
            </a:r>
            <a:endParaRPr lang="ja-JP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検討会議</a:t>
            </a:r>
          </a:p>
        </p:txBody>
      </p:sp>
      <p:sp>
        <p:nvSpPr>
          <p:cNvPr id="20482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於　マイクロソフト</a:t>
            </a:r>
            <a:r>
              <a:rPr lang="en-US" altLang="ja-JP" smtClean="0"/>
              <a:t>@</a:t>
            </a:r>
            <a:r>
              <a:rPr lang="ja-JP" altLang="en-US" smtClean="0"/>
              <a:t>新宿</a:t>
            </a:r>
            <a:r>
              <a:rPr lang="en-US" altLang="ja-JP" smtClean="0"/>
              <a:t>OST</a:t>
            </a:r>
          </a:p>
          <a:p>
            <a:r>
              <a:rPr lang="ja-JP" altLang="en-US" smtClean="0"/>
              <a:t>わんくま東京勉強会</a:t>
            </a:r>
            <a:endParaRPr lang="en-US" altLang="ja-JP" smtClean="0"/>
          </a:p>
          <a:p>
            <a:r>
              <a:rPr lang="ja-JP" altLang="en-US" smtClean="0"/>
              <a:t>タバコ部屋</a:t>
            </a:r>
            <a:endParaRPr lang="en-US" altLang="ja-JP" smtClean="0"/>
          </a:p>
          <a:p>
            <a:pPr>
              <a:buFontTx/>
              <a:buNone/>
            </a:pP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「</a:t>
            </a:r>
            <a:r>
              <a:rPr lang="en-US" altLang="ja-JP" smtClean="0"/>
              <a:t>(</a:t>
            </a:r>
            <a:r>
              <a:rPr lang="ja-JP" altLang="en-US" smtClean="0"/>
              <a:t>今んとこ</a:t>
            </a:r>
            <a:r>
              <a:rPr lang="en-US" altLang="ja-JP" smtClean="0"/>
              <a:t>)C++</a:t>
            </a:r>
            <a:r>
              <a:rPr lang="ja-JP" altLang="en-US" smtClean="0"/>
              <a:t>でしかやれないことって</a:t>
            </a:r>
            <a:r>
              <a:rPr lang="en-US" altLang="ja-JP" smtClean="0"/>
              <a:t>?</a:t>
            </a:r>
            <a:r>
              <a:rPr lang="ja-JP" altLang="en-US" smtClean="0"/>
              <a:t>」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「ドライブの挿抜検出</a:t>
            </a:r>
            <a:r>
              <a:rPr lang="en-US" altLang="ja-JP" smtClean="0"/>
              <a:t>…</a:t>
            </a:r>
            <a:r>
              <a:rPr lang="ja-JP" altLang="en-US" smtClean="0"/>
              <a:t>とか</a:t>
            </a:r>
            <a:r>
              <a:rPr lang="en-US" altLang="ja-JP" smtClean="0"/>
              <a:t>?</a:t>
            </a:r>
            <a:r>
              <a:rPr lang="ja-JP" altLang="en-US" smtClean="0"/>
              <a:t>」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「んじゃ</a:t>
            </a:r>
            <a:r>
              <a:rPr lang="en-US" altLang="ja-JP" smtClean="0"/>
              <a:t>C#</a:t>
            </a:r>
            <a:r>
              <a:rPr lang="ja-JP" altLang="en-US" smtClean="0"/>
              <a:t>の得意技は</a:t>
            </a:r>
            <a:r>
              <a:rPr lang="en-US" altLang="ja-JP" smtClean="0"/>
              <a:t>?</a:t>
            </a:r>
            <a:r>
              <a:rPr lang="ja-JP" altLang="en-US" smtClean="0"/>
              <a:t>」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「やっぱ</a:t>
            </a:r>
            <a:r>
              <a:rPr lang="en-US" altLang="ja-JP" smtClean="0"/>
              <a:t>WPF</a:t>
            </a:r>
            <a:r>
              <a:rPr lang="ja-JP" altLang="en-US" smtClean="0"/>
              <a:t>あたり</a:t>
            </a:r>
            <a:r>
              <a:rPr lang="en-US" altLang="ja-JP" smtClean="0"/>
              <a:t>? </a:t>
            </a:r>
            <a:r>
              <a:rPr lang="ja-JP" altLang="en-US" smtClean="0"/>
              <a:t>旬だし」</a:t>
            </a:r>
            <a:endParaRPr lang="en-US" altLang="ja-JP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ってわけで</a:t>
            </a:r>
            <a:r>
              <a:rPr lang="en-US" altLang="ja-JP" smtClean="0"/>
              <a:t>…</a:t>
            </a:r>
            <a:endParaRPr lang="ja-JP" altLang="en-US" smtClean="0"/>
          </a:p>
        </p:txBody>
      </p:sp>
      <p:sp>
        <p:nvSpPr>
          <p:cNvPr id="21506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んじゃベースは</a:t>
            </a:r>
            <a:r>
              <a:rPr lang="en-US" altLang="ja-JP" smtClean="0"/>
              <a:t>VC++/MFC</a:t>
            </a:r>
            <a:r>
              <a:rPr lang="ja-JP" altLang="en-US" smtClean="0"/>
              <a:t>で</a:t>
            </a:r>
            <a:endParaRPr lang="en-US" altLang="ja-JP" smtClean="0"/>
          </a:p>
          <a:p>
            <a:r>
              <a:rPr lang="en-US" altLang="ja-JP" smtClean="0"/>
              <a:t>WPF</a:t>
            </a:r>
            <a:r>
              <a:rPr lang="ja-JP" altLang="en-US" smtClean="0"/>
              <a:t>で画像のブラウザなんかどうよ</a:t>
            </a:r>
            <a:r>
              <a:rPr lang="en-US" altLang="ja-JP" smtClean="0"/>
              <a:t>?</a:t>
            </a:r>
          </a:p>
          <a:p>
            <a:r>
              <a:rPr lang="en-US" altLang="ja-JP" smtClean="0"/>
              <a:t>USB</a:t>
            </a:r>
            <a:r>
              <a:rPr lang="ja-JP" altLang="en-US" smtClean="0"/>
              <a:t>にぶっ挿したら勝手に表示</a:t>
            </a:r>
            <a:endParaRPr lang="en-US" altLang="ja-JP" smtClean="0"/>
          </a:p>
          <a:p>
            <a:pPr>
              <a:buFontTx/>
              <a:buNone/>
            </a:pPr>
            <a:endParaRPr lang="en-US" altLang="ja-JP" smtClean="0"/>
          </a:p>
          <a:p>
            <a:pPr>
              <a:buFontTx/>
              <a:buNone/>
            </a:pPr>
            <a:r>
              <a:rPr lang="en-US" altLang="ja-JP" smtClean="0"/>
              <a:t>C++/CLI</a:t>
            </a:r>
            <a:r>
              <a:rPr lang="ja-JP" altLang="en-US" smtClean="0"/>
              <a:t>は両者の仲介つーか糊つーか</a:t>
            </a:r>
            <a:r>
              <a:rPr lang="en-US" altLang="ja-JP" smtClean="0"/>
              <a:t>…</a:t>
            </a:r>
            <a:br>
              <a:rPr lang="en-US" altLang="ja-JP" smtClean="0"/>
            </a:br>
            <a:r>
              <a:rPr lang="ja-JP" altLang="en-US" smtClean="0"/>
              <a:t>→ なのでしばらく様子見。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　　ご両人のお手並み拝見</a:t>
            </a:r>
            <a:endParaRPr lang="en-US" altLang="ja-JP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本番まで残る二週間</a:t>
            </a:r>
            <a:r>
              <a:rPr lang="en-US" altLang="ja-JP" smtClean="0"/>
              <a:t>!</a:t>
            </a:r>
            <a:r>
              <a:rPr lang="ja-JP" altLang="en-US" smtClean="0"/>
              <a:t>って頃にようやく</a:t>
            </a:r>
          </a:p>
        </p:txBody>
      </p:sp>
      <p:sp>
        <p:nvSpPr>
          <p:cNvPr id="22530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mtClean="0"/>
              <a:t>えムナウ</a:t>
            </a:r>
            <a:r>
              <a:rPr lang="en-US" altLang="ja-JP" smtClean="0"/>
              <a:t>: WPF</a:t>
            </a:r>
            <a:r>
              <a:rPr lang="ja-JP" altLang="en-US" smtClean="0"/>
              <a:t>画像ビューア完成</a:t>
            </a:r>
            <a:endParaRPr lang="en-US" altLang="ja-JP" smtClean="0"/>
          </a:p>
          <a:p>
            <a:r>
              <a:rPr lang="ja-JP" altLang="en-US" smtClean="0"/>
              <a:t>とっちゃん</a:t>
            </a:r>
            <a:r>
              <a:rPr lang="en-US" altLang="ja-JP" smtClean="0"/>
              <a:t>: </a:t>
            </a:r>
            <a:r>
              <a:rPr lang="ja-JP" altLang="en-US" smtClean="0"/>
              <a:t>ビューアを</a:t>
            </a:r>
            <a:r>
              <a:rPr lang="en-US" altLang="ja-JP" smtClean="0"/>
              <a:t>MFC</a:t>
            </a:r>
            <a:r>
              <a:rPr lang="ja-JP" altLang="en-US" smtClean="0"/>
              <a:t>の</a:t>
            </a:r>
            <a:r>
              <a:rPr lang="en-US" altLang="ja-JP" smtClean="0"/>
              <a:t>View</a:t>
            </a:r>
            <a:r>
              <a:rPr lang="ja-JP" altLang="en-US" smtClean="0"/>
              <a:t>に貼付</a:t>
            </a:r>
            <a:endParaRPr lang="en-US" altLang="ja-JP" smtClean="0"/>
          </a:p>
          <a:p>
            <a:pPr>
              <a:buFontTx/>
              <a:buNone/>
            </a:pP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→ ここらへんでようやく両者の「隔たり」が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見えてくる</a:t>
            </a:r>
            <a:r>
              <a:rPr lang="en-US" altLang="ja-JP" smtClean="0"/>
              <a:t>…</a:t>
            </a:r>
          </a:p>
        </p:txBody>
      </p:sp>
      <p:sp>
        <p:nvSpPr>
          <p:cNvPr id="22531" name="テキスト ボックス 3"/>
          <p:cNvSpPr txBox="1">
            <a:spLocks noChangeArrowheads="1"/>
          </p:cNvSpPr>
          <p:nvPr/>
        </p:nvSpPr>
        <p:spPr bwMode="auto">
          <a:xfrm>
            <a:off x="1428750" y="4572000"/>
            <a:ext cx="54911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C++:exe  C#:dll(</a:t>
            </a:r>
            <a:r>
              <a:rPr lang="ja-JP" altLang="en-US"/>
              <a:t>アセンブリ</a:t>
            </a:r>
            <a:r>
              <a:rPr lang="en-US" altLang="ja-JP"/>
              <a:t>) C++/CLI:dll(</a:t>
            </a:r>
            <a:r>
              <a:rPr lang="ja-JP" altLang="en-US"/>
              <a:t>アセンブリ</a:t>
            </a:r>
            <a:r>
              <a:rPr lang="en-US" altLang="ja-JP"/>
              <a:t>)</a:t>
            </a:r>
          </a:p>
          <a:p>
            <a:r>
              <a:rPr lang="ja-JP" altLang="en-US"/>
              <a:t>なので</a:t>
            </a:r>
            <a:r>
              <a:rPr lang="en-US" altLang="ja-JP"/>
              <a:t>C++</a:t>
            </a:r>
            <a:r>
              <a:rPr lang="ja-JP" altLang="en-US"/>
              <a:t>から</a:t>
            </a:r>
            <a:r>
              <a:rPr lang="en-US" altLang="ja-JP"/>
              <a:t>C#,C++/CLI</a:t>
            </a:r>
            <a:r>
              <a:rPr lang="ja-JP" altLang="en-US"/>
              <a:t>は呼べるけど</a:t>
            </a:r>
            <a:endParaRPr lang="en-US" altLang="ja-JP"/>
          </a:p>
          <a:p>
            <a:r>
              <a:rPr lang="en-US" altLang="ja-JP"/>
              <a:t>C#,C++/CLI</a:t>
            </a:r>
            <a:r>
              <a:rPr lang="ja-JP" altLang="en-US"/>
              <a:t>から</a:t>
            </a:r>
            <a:r>
              <a:rPr lang="en-US" altLang="ja-JP"/>
              <a:t>C++</a:t>
            </a:r>
            <a:r>
              <a:rPr lang="ja-JP" altLang="en-US"/>
              <a:t>は呼べない</a:t>
            </a:r>
            <a:r>
              <a:rPr lang="en-US" altLang="ja-JP"/>
              <a:t>…</a:t>
            </a:r>
            <a:r>
              <a:rPr lang="ja-JP" altLang="en-US"/>
              <a:t>さーてどーしましょ</a:t>
            </a:r>
            <a:endParaRPr lang="en-US" altLang="ja-JP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8/11</a:t>
            </a:r>
            <a:r>
              <a:rPr lang="ja-JP" altLang="en-US" smtClean="0"/>
              <a:t>のメール </a:t>
            </a:r>
            <a:r>
              <a:rPr lang="en-US" altLang="ja-JP" smtClean="0"/>
              <a:t>: επιστημη</a:t>
            </a:r>
            <a:r>
              <a:rPr lang="ja-JP" altLang="en-US" smtClean="0"/>
              <a:t>→とっちゃん</a:t>
            </a:r>
            <a:r>
              <a:rPr lang="en-US" altLang="ja-JP" smtClean="0"/>
              <a:t>,</a:t>
            </a:r>
            <a:r>
              <a:rPr lang="ja-JP" altLang="en-US" smtClean="0"/>
              <a:t>えムナウ</a:t>
            </a:r>
          </a:p>
        </p:txBody>
      </p:sp>
      <p:sp>
        <p:nvSpPr>
          <p:cNvPr id="23554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ja-JP" sz="2800" smtClean="0"/>
              <a:t>[1] </a:t>
            </a:r>
            <a:r>
              <a:rPr lang="ja-JP" altLang="en-US" sz="2800" smtClean="0"/>
              <a:t>メディアの抜き差しで得られる</a:t>
            </a:r>
            <a:r>
              <a:rPr lang="en-US" altLang="ja-JP" sz="2800" smtClean="0"/>
              <a:t>(C#</a:t>
            </a:r>
            <a:r>
              <a:rPr lang="ja-JP" altLang="en-US" sz="2800" smtClean="0"/>
              <a:t>に伝え</a:t>
            </a:r>
            <a:endParaRPr lang="en-US" altLang="ja-JP" sz="2800" smtClean="0"/>
          </a:p>
          <a:p>
            <a:pPr>
              <a:buFontTx/>
              <a:buNone/>
            </a:pPr>
            <a:r>
              <a:rPr lang="en-US" altLang="ja-JP" sz="2800" smtClean="0"/>
              <a:t>     </a:t>
            </a:r>
            <a:r>
              <a:rPr lang="ja-JP" altLang="en-US" sz="2800" smtClean="0"/>
              <a:t>たい</a:t>
            </a:r>
            <a:r>
              <a:rPr lang="en-US" altLang="ja-JP" sz="2800" smtClean="0"/>
              <a:t>)argument</a:t>
            </a:r>
            <a:r>
              <a:rPr lang="ja-JP" altLang="en-US" sz="2800" smtClean="0"/>
              <a:t>はどんなのあるですか</a:t>
            </a:r>
            <a:r>
              <a:rPr lang="en-US" altLang="ja-JP" sz="2800" smtClean="0"/>
              <a:t>? </a:t>
            </a:r>
            <a:endParaRPr lang="ja-JP" altLang="en-US" sz="2800" smtClean="0"/>
          </a:p>
          <a:p>
            <a:pPr>
              <a:buFontTx/>
              <a:buNone/>
            </a:pPr>
            <a:r>
              <a:rPr lang="en-US" altLang="ja-JP" sz="2800" smtClean="0"/>
              <a:t>   - </a:t>
            </a:r>
            <a:r>
              <a:rPr lang="ja-JP" altLang="en-US" sz="2800" smtClean="0"/>
              <a:t>ドライブ・レター</a:t>
            </a:r>
            <a:r>
              <a:rPr lang="en-US" altLang="ja-JP" sz="2800" smtClean="0"/>
              <a:t>?(</a:t>
            </a:r>
            <a:r>
              <a:rPr lang="ja-JP" altLang="en-US" sz="2800" smtClean="0"/>
              <a:t>←型はなぁに</a:t>
            </a:r>
            <a:r>
              <a:rPr lang="en-US" altLang="ja-JP" sz="2800" smtClean="0"/>
              <a:t>?)</a:t>
            </a:r>
            <a:endParaRPr lang="ja-JP" altLang="en-US" sz="2800" smtClean="0"/>
          </a:p>
          <a:p>
            <a:pPr>
              <a:buFontTx/>
              <a:buNone/>
            </a:pPr>
            <a:r>
              <a:rPr lang="en-US" altLang="ja-JP" sz="2800" smtClean="0"/>
              <a:t>   - </a:t>
            </a:r>
            <a:r>
              <a:rPr lang="ja-JP" altLang="en-US" sz="2800" smtClean="0"/>
              <a:t>抜き差しフラグ</a:t>
            </a:r>
            <a:r>
              <a:rPr lang="en-US" altLang="ja-JP" sz="2800" smtClean="0"/>
              <a:t>(true:in/false:out)? </a:t>
            </a:r>
            <a:endParaRPr lang="ja-JP" altLang="en-US" sz="2800" smtClean="0"/>
          </a:p>
          <a:p>
            <a:pPr>
              <a:buFontTx/>
              <a:buNone/>
            </a:pPr>
            <a:r>
              <a:rPr lang="en-US" altLang="ja-JP" sz="2800" smtClean="0"/>
              <a:t>   - </a:t>
            </a:r>
            <a:r>
              <a:rPr lang="ja-JP" altLang="en-US" sz="2800" smtClean="0"/>
              <a:t>他には</a:t>
            </a:r>
            <a:r>
              <a:rPr lang="en-US" altLang="ja-JP" sz="2800" smtClean="0"/>
              <a:t>?</a:t>
            </a:r>
            <a:endParaRPr lang="ja-JP" altLang="en-US" sz="2800" smtClean="0"/>
          </a:p>
          <a:p>
            <a:pPr>
              <a:buFontTx/>
              <a:buNone/>
            </a:pPr>
            <a:r>
              <a:rPr lang="en-US" altLang="ja-JP" sz="2800" smtClean="0"/>
              <a:t> </a:t>
            </a:r>
            <a:endParaRPr lang="ja-JP" altLang="en-US" sz="2800" smtClean="0"/>
          </a:p>
          <a:p>
            <a:pPr>
              <a:buFontTx/>
              <a:buNone/>
            </a:pPr>
            <a:r>
              <a:rPr lang="en-US" altLang="ja-JP" sz="2800" smtClean="0"/>
              <a:t>[2] </a:t>
            </a:r>
            <a:r>
              <a:rPr lang="ja-JP" altLang="en-US" sz="2800" smtClean="0"/>
              <a:t>そいつを受けた</a:t>
            </a:r>
            <a:r>
              <a:rPr lang="en-US" altLang="ja-JP" sz="2800" smtClean="0"/>
              <a:t>C#-side</a:t>
            </a:r>
            <a:r>
              <a:rPr lang="ja-JP" altLang="en-US" sz="2800" smtClean="0"/>
              <a:t>は</a:t>
            </a:r>
            <a:r>
              <a:rPr lang="en-US" altLang="ja-JP" sz="2800" smtClean="0"/>
              <a:t>C++</a:t>
            </a:r>
            <a:r>
              <a:rPr lang="ja-JP" altLang="en-US" sz="2800" smtClean="0"/>
              <a:t>になにして</a:t>
            </a:r>
            <a:endParaRPr lang="en-US" altLang="ja-JP" sz="2800" smtClean="0"/>
          </a:p>
          <a:p>
            <a:pPr>
              <a:buFontTx/>
              <a:buNone/>
            </a:pPr>
            <a:r>
              <a:rPr lang="en-US" altLang="ja-JP" sz="2800" smtClean="0"/>
              <a:t>     </a:t>
            </a:r>
            <a:r>
              <a:rPr lang="ja-JP" altLang="en-US" sz="2800" smtClean="0"/>
              <a:t>もらいたいですか</a:t>
            </a:r>
            <a:r>
              <a:rPr lang="en-US" altLang="ja-JP" sz="2800" smtClean="0"/>
              <a:t>?</a:t>
            </a:r>
            <a:endParaRPr lang="ja-JP" altLang="en-US" sz="2800" smtClean="0"/>
          </a:p>
          <a:p>
            <a:pPr>
              <a:buFontTx/>
              <a:buNone/>
            </a:pPr>
            <a:r>
              <a:rPr lang="ja-JP" altLang="en-US" sz="2800" smtClean="0"/>
              <a:t>   そんときの引数は</a:t>
            </a:r>
            <a:r>
              <a:rPr lang="en-US" altLang="ja-JP" sz="2800" smtClean="0"/>
              <a:t>? </a:t>
            </a:r>
            <a:r>
              <a:rPr lang="ja-JP" altLang="en-US" sz="2800" smtClean="0"/>
              <a:t>戻り値は</a:t>
            </a:r>
            <a:r>
              <a:rPr lang="en-US" altLang="ja-JP" sz="2800" smtClean="0"/>
              <a:t>?</a:t>
            </a:r>
            <a:endParaRPr lang="ja-JP" altLang="en-US" sz="2800" smtClean="0"/>
          </a:p>
          <a:p>
            <a:pPr>
              <a:buFontTx/>
              <a:buNone/>
            </a:pPr>
            <a:endParaRPr lang="ja-JP" alt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T1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スライドマスタT14</Template>
  <TotalTime>249</TotalTime>
  <Words>534</Words>
  <Application>Microsoft Office PowerPoint</Application>
  <PresentationFormat>画面に合わせる (4:3)</PresentationFormat>
  <Paragraphs>130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スライドマスタT14</vt:lpstr>
      <vt:lpstr>スライド 1</vt:lpstr>
      <vt:lpstr>スライド 2</vt:lpstr>
      <vt:lpstr>スライド 3</vt:lpstr>
      <vt:lpstr>スライド 4</vt:lpstr>
      <vt:lpstr>スライド 5</vt:lpstr>
      <vt:lpstr>検討会議</vt:lpstr>
      <vt:lpstr>ってわけで…</vt:lpstr>
      <vt:lpstr>本番まで残る二週間!って頃にようやく</vt:lpstr>
      <vt:lpstr>8/11のメール : επιστημη→とっちゃん,えムナウ</vt:lpstr>
      <vt:lpstr>8/15 からくり(段取り)のアウトライン　1/2</vt:lpstr>
      <vt:lpstr>8/15 からくり(段取り)のアウトライン 2/2</vt:lpstr>
      <vt:lpstr>Control (C# WPF えムナウ)</vt:lpstr>
      <vt:lpstr>Proxy (C++/CLI  επιστημη)</vt:lpstr>
      <vt:lpstr>Host (C++ MFC とっちゃん)</vt:lpstr>
      <vt:lpstr>スライド 15</vt:lpstr>
      <vt:lpstr>すっげー面白かったぜぃ!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episteme</dc:creator>
  <cp:lastModifiedBy>localnaka</cp:lastModifiedBy>
  <cp:revision>21</cp:revision>
  <dcterms:created xsi:type="dcterms:W3CDTF">2007-11-09T13:03:35Z</dcterms:created>
  <dcterms:modified xsi:type="dcterms:W3CDTF">2008-01-30T14:19:08Z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