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8"/>
  </p:notesMasterIdLst>
  <p:sldIdLst>
    <p:sldId id="265" r:id="rId2"/>
    <p:sldId id="279" r:id="rId3"/>
    <p:sldId id="266" r:id="rId4"/>
    <p:sldId id="268" r:id="rId5"/>
    <p:sldId id="271" r:id="rId6"/>
    <p:sldId id="277" r:id="rId7"/>
    <p:sldId id="275" r:id="rId8"/>
    <p:sldId id="270" r:id="rId9"/>
    <p:sldId id="267" r:id="rId10"/>
    <p:sldId id="272" r:id="rId11"/>
    <p:sldId id="280" r:id="rId12"/>
    <p:sldId id="281" r:id="rId13"/>
    <p:sldId id="269" r:id="rId14"/>
    <p:sldId id="274" r:id="rId15"/>
    <p:sldId id="273" r:id="rId16"/>
    <p:sldId id="278" r:id="rId17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46" autoAdjust="0"/>
    <p:restoredTop sz="94660"/>
  </p:normalViewPr>
  <p:slideViewPr>
    <p:cSldViewPr>
      <p:cViewPr>
        <p:scale>
          <a:sx n="75" d="100"/>
          <a:sy n="75" d="100"/>
        </p:scale>
        <p:origin x="-768" y="-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fld id="{B482E7AE-60DC-4632-9133-0E70B359C3BA}" type="datetimeFigureOut">
              <a:rPr lang="ja-JP" altLang="en-US"/>
              <a:pPr>
                <a:defRPr/>
              </a:pPr>
              <a:t>2008/1/8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fld id="{C780CE49-5BD4-421D-BBE9-91BB58D3B609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kumimoji="0" lang="ja-JP" altLang="en-US" sz="2300">
                <a:solidFill>
                  <a:schemeClr val="tx2"/>
                </a:solidFill>
              </a:rPr>
              <a:t>わんくま同盟 大阪勉強会 </a:t>
            </a:r>
            <a:r>
              <a:rPr kumimoji="0" lang="en-US" altLang="ja-JP" sz="2300">
                <a:solidFill>
                  <a:schemeClr val="tx2"/>
                </a:solidFill>
              </a:rPr>
              <a:t>#14</a:t>
            </a:r>
          </a:p>
        </p:txBody>
      </p:sp>
      <p:pic>
        <p:nvPicPr>
          <p:cNvPr id="1029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88" y="293688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en-US" altLang="ja-JP" sz="4000" smtClean="0"/>
          </a:p>
          <a:p>
            <a:pPr algn="ctr">
              <a:buFontTx/>
              <a:buNone/>
            </a:pPr>
            <a:r>
              <a:rPr lang="ja-JP" altLang="en-US" sz="4000" smtClean="0"/>
              <a:t>その他の</a:t>
            </a:r>
            <a:r>
              <a:rPr lang="en-US" altLang="ja-JP" sz="4000" smtClean="0"/>
              <a:t>Seasar.NET</a:t>
            </a:r>
            <a:r>
              <a:rPr lang="ja-JP" altLang="en-US" sz="4000" smtClean="0"/>
              <a:t>ファミリー</a:t>
            </a:r>
          </a:p>
          <a:p>
            <a:pPr algn="ctr">
              <a:buFontTx/>
              <a:buNone/>
            </a:pPr>
            <a:endParaRPr lang="ja-JP" altLang="en-US" sz="4000" smtClean="0"/>
          </a:p>
          <a:p>
            <a:pPr algn="ctr">
              <a:buFontTx/>
              <a:buNone/>
            </a:pPr>
            <a:r>
              <a:rPr lang="ja-JP" altLang="en-US" sz="4000" smtClean="0"/>
              <a:t> </a:t>
            </a:r>
            <a:endParaRPr lang="en-US" altLang="ja-JP" sz="4000" smtClean="0"/>
          </a:p>
          <a:p>
            <a:pPr algn="ctr">
              <a:buFontTx/>
              <a:buNone/>
            </a:pPr>
            <a:r>
              <a:rPr lang="en-US" altLang="ja-JP" sz="4000" smtClean="0"/>
              <a:t>by </a:t>
            </a:r>
            <a:r>
              <a:rPr lang="ja-JP" altLang="en-US" sz="4000" smtClean="0"/>
              <a:t>藤井宏明（ジーフリート）</a:t>
            </a:r>
          </a:p>
          <a:p>
            <a:pPr algn="ctr">
              <a:buFontTx/>
              <a:buNone/>
            </a:pPr>
            <a:r>
              <a:rPr lang="ja-JP" altLang="en-US" sz="4000" smtClean="0"/>
              <a:t>（</a:t>
            </a:r>
            <a:r>
              <a:rPr lang="en-US" altLang="ja-JP" sz="4000" smtClean="0"/>
              <a:t>Seasar.NET</a:t>
            </a:r>
            <a:r>
              <a:rPr lang="ja-JP" altLang="en-US" sz="4000" smtClean="0"/>
              <a:t>コミッタ）</a:t>
            </a:r>
            <a:endParaRPr lang="ja-JP" altLang="ja-JP" sz="4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S2Dxo.NET</a:t>
            </a:r>
          </a:p>
        </p:txBody>
      </p:sp>
      <p:sp>
        <p:nvSpPr>
          <p:cNvPr id="9219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ja-JP" altLang="en-US" smtClean="0"/>
              <a:t>一言で言うと、層間コンバーター。</a:t>
            </a:r>
          </a:p>
          <a:p>
            <a:pPr>
              <a:buFontTx/>
              <a:buNone/>
            </a:pPr>
            <a:r>
              <a:rPr lang="ja-JP" altLang="en-US" smtClean="0"/>
              <a:t>		→　って何？</a:t>
            </a:r>
          </a:p>
          <a:p>
            <a:pPr>
              <a:buFontTx/>
              <a:buNone/>
            </a:pPr>
            <a:endParaRPr lang="ja-JP" altLang="en-US" sz="2400" smtClean="0"/>
          </a:p>
          <a:p>
            <a:pPr>
              <a:buFontTx/>
              <a:buNone/>
            </a:pPr>
            <a:r>
              <a:rPr lang="ja-JP" altLang="en-US" smtClean="0"/>
              <a:t>※そのために、前提としてソフトウェアパターンの</a:t>
            </a:r>
            <a:r>
              <a:rPr lang="en-US" altLang="ja-JP" smtClean="0"/>
              <a:t>Layers</a:t>
            </a:r>
            <a:r>
              <a:rPr lang="ja-JP" altLang="en-US" smtClean="0"/>
              <a:t>パターンを知っておいてください。</a:t>
            </a:r>
          </a:p>
          <a:p>
            <a:pPr>
              <a:buFontTx/>
              <a:buNone/>
            </a:pPr>
            <a:endParaRPr lang="ja-JP" altLang="en-US" smtClean="0"/>
          </a:p>
          <a:p>
            <a:pPr>
              <a:buFontTx/>
              <a:buNone/>
            </a:pPr>
            <a:r>
              <a:rPr lang="en-US" altLang="ja-JP" smtClean="0"/>
              <a:t>Presentation Layer</a:t>
            </a:r>
            <a:r>
              <a:rPr lang="ja-JP" altLang="en-US" smtClean="0"/>
              <a:t>と</a:t>
            </a:r>
            <a:r>
              <a:rPr lang="en-US" altLang="ja-JP" smtClean="0"/>
              <a:t>Service Layer</a:t>
            </a:r>
            <a:r>
              <a:rPr lang="ja-JP" altLang="en-US" smtClean="0"/>
              <a:t>に分けて、その間を行き来する</a:t>
            </a:r>
            <a:r>
              <a:rPr lang="en-US" altLang="ja-JP" smtClean="0"/>
              <a:t>Data Transfer Object</a:t>
            </a:r>
            <a:r>
              <a:rPr lang="ja-JP" altLang="en-US" smtClean="0"/>
              <a:t>をコンバートします。　</a:t>
            </a:r>
            <a:r>
              <a:rPr lang="ja-JP" altLang="en-US" sz="1800" smtClean="0"/>
              <a:t> </a:t>
            </a:r>
            <a:r>
              <a:rPr lang="ja-JP" altLang="en-US" sz="2400" smtClean="0"/>
              <a:t>… </a:t>
            </a:r>
            <a:r>
              <a:rPr lang="en-US" altLang="ja-JP" sz="2400" smtClean="0"/>
              <a:t>Martin Fowler</a:t>
            </a:r>
            <a:r>
              <a:rPr lang="ja-JP" altLang="en-US" sz="2400" smtClean="0"/>
              <a:t>本を参照</a:t>
            </a:r>
            <a:r>
              <a:rPr lang="ja-JP" altLang="en-US" smtClean="0"/>
              <a:t> </a:t>
            </a:r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4343400" y="4876800"/>
            <a:ext cx="24384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grpSp>
        <p:nvGrpSpPr>
          <p:cNvPr id="9223" name="Group 7"/>
          <p:cNvGrpSpPr>
            <a:grpSpLocks/>
          </p:cNvGrpSpPr>
          <p:nvPr/>
        </p:nvGrpSpPr>
        <p:grpSpPr bwMode="auto">
          <a:xfrm>
            <a:off x="3276600" y="3810000"/>
            <a:ext cx="3832225" cy="1066800"/>
            <a:chOff x="2064" y="2400"/>
            <a:chExt cx="2414" cy="672"/>
          </a:xfrm>
        </p:grpSpPr>
        <p:sp>
          <p:nvSpPr>
            <p:cNvPr id="9220" name="Text Box 4"/>
            <p:cNvSpPr txBox="1">
              <a:spLocks noChangeArrowheads="1"/>
            </p:cNvSpPr>
            <p:nvPr/>
          </p:nvSpPr>
          <p:spPr bwMode="auto">
            <a:xfrm>
              <a:off x="2064" y="2400"/>
              <a:ext cx="2414" cy="286"/>
            </a:xfrm>
            <a:prstGeom prst="rect">
              <a:avLst/>
            </a:prstGeom>
            <a:noFill/>
            <a:ln w="57150">
              <a:solidFill>
                <a:srgbClr val="FF00FF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ja-JP" sz="2000">
                  <a:latin typeface="ＭＳ Ｐゴシック" pitchFamily="50" charset="-128"/>
                </a:rPr>
                <a:t>Martin Fowler</a:t>
              </a:r>
              <a:r>
                <a:rPr lang="ja-JP" altLang="en-US" sz="2000">
                  <a:latin typeface="ＭＳ Ｐゴシック" pitchFamily="50" charset="-128"/>
                </a:rPr>
                <a:t>本なら</a:t>
              </a:r>
              <a:r>
                <a:rPr lang="en-US" altLang="ja-JP" sz="2000">
                  <a:latin typeface="ＭＳ Ｐゴシック" pitchFamily="50" charset="-128"/>
                </a:rPr>
                <a:t>Domain Layer</a:t>
              </a:r>
            </a:p>
          </p:txBody>
        </p:sp>
        <p:sp>
          <p:nvSpPr>
            <p:cNvPr id="9222" name="Line 6"/>
            <p:cNvSpPr>
              <a:spLocks noChangeShapeType="1"/>
            </p:cNvSpPr>
            <p:nvPr/>
          </p:nvSpPr>
          <p:spPr bwMode="auto">
            <a:xfrm>
              <a:off x="2736" y="3072"/>
              <a:ext cx="1536" cy="0"/>
            </a:xfrm>
            <a:prstGeom prst="line">
              <a:avLst/>
            </a:pr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ja-JP" smtClean="0"/>
              <a:t>S2Dxo.NET</a:t>
            </a:r>
          </a:p>
        </p:txBody>
      </p:sp>
      <p:sp>
        <p:nvSpPr>
          <p:cNvPr id="30723" name="テキスト プレースホルダ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ja-JP" smtClean="0"/>
              <a:t>Presentation　Layer　</a:t>
            </a:r>
            <a:br>
              <a:rPr lang="en-US" altLang="ja-JP" smtClean="0"/>
            </a:br>
            <a:r>
              <a:rPr lang="ja-JP" altLang="en-US" smtClean="0"/>
              <a:t>→　画面の項目に応じたＤＴＯクラス</a:t>
            </a:r>
            <a:endParaRPr lang="en-US" altLang="ja-JP" smtClean="0"/>
          </a:p>
          <a:p>
            <a:pPr>
              <a:buFontTx/>
              <a:buNone/>
            </a:pPr>
            <a:endParaRPr lang="ja-JP" altLang="en-US" sz="2400" smtClean="0"/>
          </a:p>
          <a:p>
            <a:pPr>
              <a:buFontTx/>
              <a:buNone/>
            </a:pPr>
            <a:r>
              <a:rPr lang="en-US" altLang="ja-JP" smtClean="0"/>
              <a:t>Service Layer</a:t>
            </a:r>
            <a:br>
              <a:rPr lang="en-US" altLang="ja-JP" smtClean="0"/>
            </a:br>
            <a:r>
              <a:rPr lang="ja-JP" altLang="en-US" smtClean="0"/>
              <a:t>→　</a:t>
            </a:r>
            <a:r>
              <a:rPr lang="en-US" altLang="ja-JP" smtClean="0"/>
              <a:t>Domain（</a:t>
            </a:r>
            <a:r>
              <a:rPr lang="ja-JP" altLang="en-US" smtClean="0"/>
              <a:t>あるいは</a:t>
            </a:r>
            <a:r>
              <a:rPr lang="en-US" altLang="ja-JP" smtClean="0"/>
              <a:t>Entity）</a:t>
            </a:r>
            <a:r>
              <a:rPr lang="ja-JP" altLang="en-US" smtClean="0"/>
              <a:t>に応じた</a:t>
            </a:r>
            <a:r>
              <a:rPr lang="en-US" altLang="ja-JP" smtClean="0"/>
              <a:t>DTO</a:t>
            </a:r>
          </a:p>
          <a:p>
            <a:pPr>
              <a:buFontTx/>
              <a:buNone/>
            </a:pPr>
            <a:endParaRPr lang="en-US" altLang="ja-JP" sz="2400" smtClean="0"/>
          </a:p>
          <a:p>
            <a:pPr>
              <a:buFontTx/>
              <a:buNone/>
            </a:pPr>
            <a:r>
              <a:rPr lang="ja-JP" altLang="en-US" smtClean="0"/>
              <a:t>これらの</a:t>
            </a:r>
            <a:r>
              <a:rPr lang="en-US" altLang="ja-JP" smtClean="0"/>
              <a:t>Object</a:t>
            </a:r>
            <a:r>
              <a:rPr lang="ja-JP" altLang="en-US" smtClean="0"/>
              <a:t>に格納した値を受け渡すコードを毎度書くのは面倒くさい！</a:t>
            </a:r>
            <a:br>
              <a:rPr lang="ja-JP" altLang="en-US" smtClean="0"/>
            </a:br>
            <a:r>
              <a:rPr lang="ja-JP" altLang="en-US" smtClean="0"/>
              <a:t>→　ここで</a:t>
            </a:r>
            <a:r>
              <a:rPr lang="en-US" altLang="ja-JP" smtClean="0"/>
              <a:t>S2Dxo.NET</a:t>
            </a:r>
            <a:r>
              <a:rPr lang="ja-JP" altLang="en-US" smtClean="0"/>
              <a:t>でコンバート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ja-JP" smtClean="0"/>
              <a:t>Data eXchange Object</a:t>
            </a:r>
            <a:r>
              <a:rPr lang="ja-JP" altLang="en-US" smtClean="0"/>
              <a:t>の例</a:t>
            </a:r>
          </a:p>
        </p:txBody>
      </p:sp>
      <p:sp>
        <p:nvSpPr>
          <p:cNvPr id="31747" name="テキスト プレースホルダ 2"/>
          <p:cNvSpPr>
            <a:spLocks noGrp="1"/>
          </p:cNvSpPr>
          <p:nvPr>
            <p:ph type="body" idx="4294967295"/>
          </p:nvPr>
        </p:nvSpPr>
        <p:spPr>
          <a:xfrm>
            <a:off x="457200" y="892175"/>
            <a:ext cx="8229600" cy="5073650"/>
          </a:xfrm>
        </p:spPr>
        <p:txBody>
          <a:bodyPr/>
          <a:lstStyle/>
          <a:p>
            <a:pPr>
              <a:buFontTx/>
              <a:buNone/>
            </a:pPr>
            <a:r>
              <a:rPr lang="ja-JP" altLang="en-US" smtClean="0"/>
              <a:t>例えば、コンバートは次のようになります。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3043238" y="1552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ja-JP" altLang="en-US"/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2152650" y="2176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ja-JP" altLang="en-US"/>
          </a:p>
        </p:txBody>
      </p:sp>
      <p:pic>
        <p:nvPicPr>
          <p:cNvPr id="31750" name="Picture 6" descr="Image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676400"/>
            <a:ext cx="6294438" cy="3259138"/>
          </a:xfrm>
          <a:prstGeom prst="rect">
            <a:avLst/>
          </a:prstGeom>
          <a:noFill/>
        </p:spPr>
      </p:pic>
      <p:sp>
        <p:nvSpPr>
          <p:cNvPr id="31755" name="Freeform 11"/>
          <p:cNvSpPr>
            <a:spLocks/>
          </p:cNvSpPr>
          <p:nvPr/>
        </p:nvSpPr>
        <p:spPr bwMode="auto">
          <a:xfrm>
            <a:off x="3505200" y="2514600"/>
            <a:ext cx="2895600" cy="1752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56" y="432"/>
              </a:cxn>
              <a:cxn ang="0">
                <a:pos x="1680" y="288"/>
              </a:cxn>
            </a:cxnLst>
            <a:rect l="0" t="0" r="r" b="b"/>
            <a:pathLst>
              <a:path w="1680" h="480">
                <a:moveTo>
                  <a:pt x="0" y="0"/>
                </a:moveTo>
                <a:cubicBezTo>
                  <a:pt x="388" y="192"/>
                  <a:pt x="776" y="384"/>
                  <a:pt x="1056" y="432"/>
                </a:cubicBezTo>
                <a:cubicBezTo>
                  <a:pt x="1336" y="480"/>
                  <a:pt x="1576" y="312"/>
                  <a:pt x="1680" y="288"/>
                </a:cubicBezTo>
              </a:path>
            </a:pathLst>
          </a:cu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1758" name="Freeform 14"/>
          <p:cNvSpPr>
            <a:spLocks/>
          </p:cNvSpPr>
          <p:nvPr/>
        </p:nvSpPr>
        <p:spPr bwMode="auto">
          <a:xfrm>
            <a:off x="2743200" y="3200400"/>
            <a:ext cx="3276600" cy="990600"/>
          </a:xfrm>
          <a:custGeom>
            <a:avLst/>
            <a:gdLst/>
            <a:ahLst/>
            <a:cxnLst>
              <a:cxn ang="0">
                <a:pos x="0" y="976"/>
              </a:cxn>
              <a:cxn ang="0">
                <a:pos x="1008" y="160"/>
              </a:cxn>
              <a:cxn ang="0">
                <a:pos x="2352" y="16"/>
              </a:cxn>
            </a:cxnLst>
            <a:rect l="0" t="0" r="r" b="b"/>
            <a:pathLst>
              <a:path w="2352" h="976">
                <a:moveTo>
                  <a:pt x="0" y="976"/>
                </a:moveTo>
                <a:cubicBezTo>
                  <a:pt x="308" y="648"/>
                  <a:pt x="616" y="320"/>
                  <a:pt x="1008" y="160"/>
                </a:cubicBezTo>
                <a:cubicBezTo>
                  <a:pt x="1400" y="0"/>
                  <a:pt x="2088" y="40"/>
                  <a:pt x="2352" y="16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6019800" y="5105400"/>
            <a:ext cx="2201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400"/>
              <a:t>Presentation</a:t>
            </a:r>
            <a:r>
              <a:rPr lang="ja-JP" altLang="en-US" sz="2400"/>
              <a:t>層</a:t>
            </a:r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914400" y="5105400"/>
            <a:ext cx="2811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400"/>
              <a:t>Service / Domain</a:t>
            </a:r>
            <a:r>
              <a:rPr lang="ja-JP" altLang="en-US" sz="2400"/>
              <a:t>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5" grpId="0" animBg="1"/>
      <p:bldP spid="3175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S2Dxo.NET</a:t>
            </a:r>
            <a:r>
              <a:rPr lang="ja-JP" altLang="en-US" smtClean="0"/>
              <a:t>の例</a:t>
            </a:r>
          </a:p>
        </p:txBody>
      </p:sp>
      <p:sp>
        <p:nvSpPr>
          <p:cNvPr id="7171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en-US" altLang="ja-JP" sz="8000" smtClean="0"/>
          </a:p>
          <a:p>
            <a:pPr algn="ctr">
              <a:buFontTx/>
              <a:buNone/>
            </a:pPr>
            <a:r>
              <a:rPr lang="en-US" altLang="ja-JP" sz="8000" smtClean="0">
                <a:latin typeface="HG創英角ﾎﾟｯﾌﾟ体" pitchFamily="49" charset="-128"/>
                <a:ea typeface="HG創英角ﾎﾟｯﾌﾟ体" pitchFamily="49" charset="-128"/>
              </a:rPr>
              <a:t>DEMO</a:t>
            </a:r>
            <a:r>
              <a:rPr lang="ja-JP" altLang="en-US" sz="8000" smtClean="0">
                <a:latin typeface="HG創英角ﾎﾟｯﾌﾟ体" pitchFamily="49" charset="-128"/>
                <a:ea typeface="HG創英角ﾎﾟｯﾌﾟ体" pitchFamily="49" charset="-128"/>
              </a:rPr>
              <a:t>２</a:t>
            </a:r>
            <a:endParaRPr lang="en-US" altLang="ja-JP" sz="8000" smtClean="0">
              <a:latin typeface="HG創英角ﾎﾟｯﾌﾟ体" pitchFamily="49" charset="-128"/>
              <a:ea typeface="HG創英角ﾎﾟｯﾌﾟ体" pitchFamily="49" charset="-128"/>
            </a:endParaRPr>
          </a:p>
          <a:p>
            <a:pPr algn="ctr">
              <a:buFontTx/>
              <a:buNone/>
            </a:pPr>
            <a:endParaRPr lang="en-US" altLang="ja-JP" sz="8000" smtClean="0"/>
          </a:p>
          <a:p>
            <a:pPr>
              <a:buFontTx/>
              <a:buNone/>
            </a:pPr>
            <a:endParaRPr lang="en-US" altLang="ja-JP" sz="8000" smtClean="0"/>
          </a:p>
          <a:p>
            <a:pPr>
              <a:buFontTx/>
              <a:buNone/>
            </a:pPr>
            <a:endParaRPr lang="ja-JP" altLang="en-US" sz="8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S2Windows.NET</a:t>
            </a:r>
          </a:p>
        </p:txBody>
      </p:sp>
      <p:sp>
        <p:nvSpPr>
          <p:cNvPr id="1126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8229600" cy="2209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ja-JP" smtClean="0"/>
              <a:t>WindowsForm</a:t>
            </a:r>
            <a:r>
              <a:rPr lang="ja-JP" altLang="en-US" smtClean="0"/>
              <a:t>の扱いをちょびっと楽にする</a:t>
            </a:r>
            <a:br>
              <a:rPr lang="ja-JP" altLang="en-US" smtClean="0"/>
            </a:br>
            <a:r>
              <a:rPr lang="ja-JP" altLang="en-US" smtClean="0"/>
              <a:t>フレームワーク</a:t>
            </a:r>
          </a:p>
          <a:p>
            <a:pPr>
              <a:buFontTx/>
              <a:buNone/>
            </a:pPr>
            <a:endParaRPr lang="ja-JP" altLang="en-US" sz="2000" smtClean="0"/>
          </a:p>
          <a:p>
            <a:pPr>
              <a:buFontTx/>
              <a:buNone/>
            </a:pPr>
            <a:r>
              <a:rPr lang="ja-JP" altLang="en-US" smtClean="0"/>
              <a:t>特徴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304800" y="3200400"/>
            <a:ext cx="838200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en-US" altLang="ja-JP" sz="2800"/>
              <a:t>AOP</a:t>
            </a:r>
            <a:r>
              <a:rPr lang="ja-JP" altLang="en-US" sz="2800"/>
              <a:t>で画面遷移や起動</a:t>
            </a:r>
            <a:r>
              <a:rPr lang="en-US" altLang="ja-JP" sz="2800"/>
              <a:t>Form</a:t>
            </a:r>
            <a:r>
              <a:rPr lang="ja-JP" altLang="en-US" sz="2800"/>
              <a:t>をコントロール</a:t>
            </a:r>
          </a:p>
          <a:p>
            <a:pPr lvl="1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ja-JP" altLang="en-US" sz="2800"/>
              <a:t>画面項目（テキストボックス、グリッド等）にＤＴＯを自動バインド</a:t>
            </a:r>
            <a:endParaRPr lang="en-US" altLang="ja-JP" sz="2800"/>
          </a:p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build="p" bldLvl="2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S2Windows.NET</a:t>
            </a:r>
            <a:r>
              <a:rPr lang="ja-JP" altLang="en-US" smtClean="0"/>
              <a:t>の例</a:t>
            </a:r>
          </a:p>
        </p:txBody>
      </p:sp>
      <p:sp>
        <p:nvSpPr>
          <p:cNvPr id="1024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en-US" altLang="ja-JP" sz="8800" smtClean="0"/>
          </a:p>
          <a:p>
            <a:pPr algn="ctr">
              <a:buFontTx/>
              <a:buNone/>
            </a:pPr>
            <a:r>
              <a:rPr lang="en-US" altLang="ja-JP" sz="8800" smtClean="0">
                <a:latin typeface="HG創英角ﾎﾟｯﾌﾟ体" pitchFamily="49" charset="-128"/>
                <a:ea typeface="HG創英角ﾎﾟｯﾌﾟ体" pitchFamily="49" charset="-128"/>
              </a:rPr>
              <a:t>DEMO</a:t>
            </a:r>
            <a:r>
              <a:rPr lang="ja-JP" altLang="en-US" sz="8800" smtClean="0">
                <a:latin typeface="HG創英角ﾎﾟｯﾌﾟ体" pitchFamily="49" charset="-128"/>
                <a:ea typeface="HG創英角ﾎﾟｯﾌﾟ体" pitchFamily="49" charset="-128"/>
              </a:rPr>
              <a:t>３</a:t>
            </a:r>
            <a:endParaRPr lang="en-US" altLang="ja-JP" sz="8800" smtClean="0">
              <a:latin typeface="HG創英角ﾎﾟｯﾌﾟ体" pitchFamily="49" charset="-128"/>
              <a:ea typeface="HG創英角ﾎﾟｯﾌﾟ体" pitchFamily="49" charset="-128"/>
            </a:endParaRPr>
          </a:p>
          <a:p>
            <a:pPr algn="ctr">
              <a:buFontTx/>
              <a:buNone/>
            </a:pPr>
            <a:endParaRPr lang="en-US" altLang="ja-JP" sz="8800" smtClean="0"/>
          </a:p>
          <a:p>
            <a:pPr>
              <a:buFontTx/>
              <a:buNone/>
            </a:pPr>
            <a:endParaRPr lang="en-US" altLang="ja-JP" sz="8800" smtClean="0"/>
          </a:p>
          <a:p>
            <a:pPr>
              <a:buFontTx/>
              <a:buNone/>
            </a:pPr>
            <a:endParaRPr lang="ja-JP" altLang="en-US" sz="8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DI</a:t>
            </a:r>
            <a:r>
              <a:rPr lang="ja-JP" altLang="en-US" smtClean="0"/>
              <a:t>の事例紹介</a:t>
            </a:r>
          </a:p>
        </p:txBody>
      </p:sp>
      <p:sp>
        <p:nvSpPr>
          <p:cNvPr id="1536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8229600" cy="947738"/>
          </a:xfrm>
        </p:spPr>
        <p:txBody>
          <a:bodyPr/>
          <a:lstStyle/>
          <a:p>
            <a:pPr>
              <a:buFontTx/>
              <a:buNone/>
            </a:pPr>
            <a:r>
              <a:rPr lang="ja-JP" altLang="en-US" sz="4000" smtClean="0"/>
              <a:t>		口頭で…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en-US" smtClean="0"/>
              <a:t>アジェンダ</a:t>
            </a:r>
          </a:p>
        </p:txBody>
      </p:sp>
      <p:sp>
        <p:nvSpPr>
          <p:cNvPr id="29699" name="テキスト プレースホルダ 2"/>
          <p:cNvSpPr>
            <a:spLocks noGrp="1"/>
          </p:cNvSpPr>
          <p:nvPr>
            <p:ph type="body" idx="4294967295"/>
          </p:nvPr>
        </p:nvSpPr>
        <p:spPr>
          <a:xfrm>
            <a:off x="457200" y="1109663"/>
            <a:ext cx="7772400" cy="3690937"/>
          </a:xfrm>
        </p:spPr>
        <p:txBody>
          <a:bodyPr/>
          <a:lstStyle/>
          <a:p>
            <a:r>
              <a:rPr lang="ja-JP" altLang="en-US" smtClean="0"/>
              <a:t>自己紹介</a:t>
            </a:r>
          </a:p>
          <a:p>
            <a:r>
              <a:rPr lang="en-US" altLang="ja-JP" smtClean="0"/>
              <a:t>Seasar.NET</a:t>
            </a:r>
            <a:r>
              <a:rPr lang="ja-JP" altLang="en-US" smtClean="0"/>
              <a:t>ファミリー紹介</a:t>
            </a:r>
          </a:p>
          <a:p>
            <a:r>
              <a:rPr lang="ja-JP" altLang="en-US" smtClean="0"/>
              <a:t>デモ</a:t>
            </a:r>
          </a:p>
          <a:p>
            <a:r>
              <a:rPr lang="ja-JP" altLang="en-US" smtClean="0"/>
              <a:t>（時間があれば）ＤＩの事例紹介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まずは自己紹介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ja-JP" altLang="en-US" sz="4400" b="1" smtClean="0"/>
              <a:t>藤井宏明</a:t>
            </a:r>
          </a:p>
          <a:p>
            <a:pPr>
              <a:lnSpc>
                <a:spcPct val="90000"/>
              </a:lnSpc>
            </a:pPr>
            <a:endParaRPr lang="ja-JP" altLang="en-US" sz="2400" b="1" smtClean="0"/>
          </a:p>
          <a:p>
            <a:pPr>
              <a:lnSpc>
                <a:spcPct val="90000"/>
              </a:lnSpc>
            </a:pPr>
            <a:r>
              <a:rPr lang="en-US" altLang="ja-JP" smtClean="0"/>
              <a:t>SIer</a:t>
            </a:r>
            <a:r>
              <a:rPr lang="ja-JP" altLang="en-US" smtClean="0"/>
              <a:t>のディーアイエスソリューション㈱で、</a:t>
            </a:r>
            <a:r>
              <a:rPr lang="en-US" altLang="ja-JP" smtClean="0"/>
              <a:t>SE</a:t>
            </a:r>
            <a:br>
              <a:rPr lang="en-US" altLang="ja-JP" smtClean="0"/>
            </a:br>
            <a:r>
              <a:rPr lang="ja-JP" altLang="en-US" smtClean="0"/>
              <a:t>してます。</a:t>
            </a:r>
            <a:br>
              <a:rPr lang="ja-JP" altLang="en-US" smtClean="0"/>
            </a:br>
            <a:endParaRPr lang="ja-JP" altLang="en-US" smtClean="0"/>
          </a:p>
          <a:p>
            <a:pPr>
              <a:lnSpc>
                <a:spcPct val="90000"/>
              </a:lnSpc>
            </a:pPr>
            <a:r>
              <a:rPr lang="en-US" altLang="ja-JP" smtClean="0"/>
              <a:t>Seasar.NET</a:t>
            </a:r>
            <a:r>
              <a:rPr lang="ja-JP" altLang="en-US" smtClean="0"/>
              <a:t>のコミッタ。でも、主に本体より</a:t>
            </a:r>
            <a:br>
              <a:rPr lang="ja-JP" altLang="en-US" smtClean="0"/>
            </a:br>
            <a:r>
              <a:rPr lang="ja-JP" altLang="en-US" smtClean="0"/>
              <a:t>その周辺を開発しています。</a:t>
            </a:r>
          </a:p>
          <a:p>
            <a:pPr>
              <a:lnSpc>
                <a:spcPct val="90000"/>
              </a:lnSpc>
            </a:pPr>
            <a:endParaRPr lang="ja-JP" altLang="en-US" smtClean="0"/>
          </a:p>
          <a:p>
            <a:pPr>
              <a:lnSpc>
                <a:spcPct val="90000"/>
              </a:lnSpc>
            </a:pPr>
            <a:r>
              <a:rPr lang="ja-JP" altLang="en-US" sz="2400" smtClean="0"/>
              <a:t>ジーフリート？　→　その昔、</a:t>
            </a:r>
            <a:r>
              <a:rPr lang="en-US" altLang="ja-JP" sz="2400" smtClean="0"/>
              <a:t>Empires</a:t>
            </a:r>
            <a:r>
              <a:rPr lang="ja-JP" altLang="en-US" sz="2400" smtClean="0"/>
              <a:t> </a:t>
            </a:r>
            <a:r>
              <a:rPr lang="en-US" altLang="ja-JP" sz="2400" smtClean="0"/>
              <a:t>Of the Middle Ages</a:t>
            </a:r>
            <a:r>
              <a:rPr lang="ja-JP" altLang="en-US" sz="2400" smtClean="0"/>
              <a:t>で威圧外交の神聖ローマ帝国皇帝をしていた時の呼称です。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Seasar.NET　</a:t>
            </a:r>
            <a:r>
              <a:rPr lang="ja-JP" altLang="en-US" smtClean="0"/>
              <a:t>ファミリー</a:t>
            </a:r>
          </a:p>
        </p:txBody>
      </p:sp>
      <p:sp>
        <p:nvSpPr>
          <p:cNvPr id="512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153400" cy="5073650"/>
          </a:xfrm>
        </p:spPr>
        <p:txBody>
          <a:bodyPr/>
          <a:lstStyle/>
          <a:p>
            <a:r>
              <a:rPr lang="en-US" altLang="ja-JP" smtClean="0"/>
              <a:t>S2Container.NET	…</a:t>
            </a:r>
            <a:r>
              <a:rPr lang="ja-JP" altLang="en-US" smtClean="0"/>
              <a:t>ＤＩコンテナ</a:t>
            </a:r>
          </a:p>
          <a:p>
            <a:endParaRPr lang="ja-JP" altLang="en-US" smtClean="0"/>
          </a:p>
          <a:p>
            <a:r>
              <a:rPr lang="en-US" altLang="ja-JP" smtClean="0"/>
              <a:t>S2ADO			…ADO.NET</a:t>
            </a:r>
            <a:r>
              <a:rPr lang="ja-JP" altLang="en-US" smtClean="0"/>
              <a:t>支援用</a:t>
            </a:r>
          </a:p>
          <a:p>
            <a:r>
              <a:rPr lang="en-US" altLang="ja-JP" smtClean="0"/>
              <a:t>S2Dao.NET		…O/R</a:t>
            </a:r>
            <a:r>
              <a:rPr lang="ja-JP" altLang="en-US" smtClean="0"/>
              <a:t>マッパー</a:t>
            </a:r>
          </a:p>
          <a:p>
            <a:r>
              <a:rPr lang="en-US" altLang="ja-JP" smtClean="0"/>
              <a:t>S2Unit.NET		…Unit</a:t>
            </a:r>
            <a:r>
              <a:rPr lang="ja-JP" altLang="en-US" smtClean="0"/>
              <a:t>テスト支援用</a:t>
            </a:r>
          </a:p>
          <a:p>
            <a:r>
              <a:rPr lang="en-US" altLang="ja-JP" smtClean="0"/>
              <a:t>S2Dxo.NET		…</a:t>
            </a:r>
            <a:r>
              <a:rPr lang="ja-JP" altLang="en-US" smtClean="0"/>
              <a:t>層間型コンバータ</a:t>
            </a:r>
          </a:p>
          <a:p>
            <a:r>
              <a:rPr lang="en-US" altLang="ja-JP" smtClean="0"/>
              <a:t>S2Windows.NET	…WindowsForm</a:t>
            </a:r>
            <a:r>
              <a:rPr lang="ja-JP" altLang="en-US" smtClean="0"/>
              <a:t>支援用</a:t>
            </a:r>
          </a:p>
          <a:p>
            <a:r>
              <a:rPr lang="en-US" altLang="ja-JP" smtClean="0"/>
              <a:t>Quill			…</a:t>
            </a:r>
            <a:r>
              <a:rPr lang="ja-JP" altLang="en-US" smtClean="0"/>
              <a:t>簡易ＤＩコンテナ</a:t>
            </a:r>
          </a:p>
          <a:p>
            <a:endParaRPr lang="en-US" altLang="ja-JP" smtClean="0"/>
          </a:p>
        </p:txBody>
      </p:sp>
      <p:sp>
        <p:nvSpPr>
          <p:cNvPr id="5128" name="AutoShape 8"/>
          <p:cNvSpPr>
            <a:spLocks noChangeArrowheads="1"/>
          </p:cNvSpPr>
          <p:nvPr/>
        </p:nvSpPr>
        <p:spPr bwMode="auto">
          <a:xfrm>
            <a:off x="381000" y="1066800"/>
            <a:ext cx="7620000" cy="609600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9" name="AutoShape 9"/>
          <p:cNvSpPr>
            <a:spLocks noChangeArrowheads="1"/>
          </p:cNvSpPr>
          <p:nvPr/>
        </p:nvSpPr>
        <p:spPr bwMode="auto">
          <a:xfrm>
            <a:off x="381000" y="2819400"/>
            <a:ext cx="7620000" cy="609600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31" name="AutoShape 11"/>
          <p:cNvSpPr>
            <a:spLocks noChangeArrowheads="1"/>
          </p:cNvSpPr>
          <p:nvPr/>
        </p:nvSpPr>
        <p:spPr bwMode="auto">
          <a:xfrm>
            <a:off x="381000" y="4038600"/>
            <a:ext cx="8229600" cy="533400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33CC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32" name="AutoShape 12"/>
          <p:cNvSpPr>
            <a:spLocks noChangeArrowheads="1"/>
          </p:cNvSpPr>
          <p:nvPr/>
        </p:nvSpPr>
        <p:spPr bwMode="auto">
          <a:xfrm>
            <a:off x="381000" y="4572000"/>
            <a:ext cx="8229600" cy="609600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33CC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33" name="AutoShape 13"/>
          <p:cNvSpPr>
            <a:spLocks noChangeArrowheads="1"/>
          </p:cNvSpPr>
          <p:nvPr/>
        </p:nvSpPr>
        <p:spPr bwMode="auto">
          <a:xfrm>
            <a:off x="381000" y="3429000"/>
            <a:ext cx="7620000" cy="609600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33CC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34" name="AutoShape 14"/>
          <p:cNvSpPr>
            <a:spLocks noChangeArrowheads="1"/>
          </p:cNvSpPr>
          <p:nvPr/>
        </p:nvSpPr>
        <p:spPr bwMode="auto">
          <a:xfrm>
            <a:off x="381000" y="5181600"/>
            <a:ext cx="8229600" cy="609600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33CC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 animBg="1"/>
      <p:bldP spid="5129" grpId="0" animBg="1"/>
      <p:bldP spid="5131" grpId="0" animBg="1"/>
      <p:bldP spid="5132" grpId="0" animBg="1"/>
      <p:bldP spid="5133" grpId="0" animBg="1"/>
      <p:bldP spid="51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 smtClean="0"/>
          </a:p>
        </p:txBody>
      </p:sp>
      <p:sp>
        <p:nvSpPr>
          <p:cNvPr id="6147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ja-JP" altLang="en-US" smtClean="0"/>
              <a:t>ここで紹介するのは、次の開発支援用です。</a:t>
            </a:r>
          </a:p>
          <a:p>
            <a:endParaRPr lang="ja-JP" altLang="en-US" smtClean="0"/>
          </a:p>
          <a:p>
            <a:r>
              <a:rPr lang="en-US" altLang="ja-JP" smtClean="0"/>
              <a:t>S2Unit.NET</a:t>
            </a:r>
          </a:p>
          <a:p>
            <a:r>
              <a:rPr lang="en-US" altLang="ja-JP" smtClean="0"/>
              <a:t>S2Dxo.NET</a:t>
            </a:r>
          </a:p>
          <a:p>
            <a:r>
              <a:rPr lang="en-US" altLang="ja-JP" smtClean="0"/>
              <a:t>S2Windows.NET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今回のサンプル</a:t>
            </a:r>
          </a:p>
        </p:txBody>
      </p:sp>
      <p:sp>
        <p:nvSpPr>
          <p:cNvPr id="14339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r>
              <a:rPr lang="ja-JP" altLang="en-US" smtClean="0"/>
              <a:t>簡単な販売管理を使います。</a:t>
            </a:r>
          </a:p>
          <a:p>
            <a:pPr lvl="1"/>
            <a:endParaRPr lang="ja-JP" altLang="en-US" smtClean="0"/>
          </a:p>
          <a:p>
            <a:pPr lvl="1"/>
            <a:r>
              <a:rPr lang="ja-JP" altLang="en-US" smtClean="0"/>
              <a:t>業務の上で一番サンプルになりやすい</a:t>
            </a:r>
          </a:p>
          <a:p>
            <a:pPr lvl="1"/>
            <a:r>
              <a:rPr lang="ja-JP" altLang="en-US" smtClean="0"/>
              <a:t>デモに使えるパターンが豊富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サンプルのクラス図</a:t>
            </a:r>
          </a:p>
        </p:txBody>
      </p:sp>
      <p:sp>
        <p:nvSpPr>
          <p:cNvPr id="1331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892175"/>
            <a:ext cx="8229600" cy="5073650"/>
          </a:xfrm>
        </p:spPr>
        <p:txBody>
          <a:bodyPr/>
          <a:lstStyle/>
          <a:p>
            <a:pPr>
              <a:buFontTx/>
              <a:buNone/>
            </a:pPr>
            <a:r>
              <a:rPr lang="ja-JP" altLang="en-US" smtClean="0"/>
              <a:t>論理モデルは次のようになります。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3043238" y="1552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ja-JP" altLang="en-US"/>
          </a:p>
        </p:txBody>
      </p:sp>
      <p:pic>
        <p:nvPicPr>
          <p:cNvPr id="13316" name="Picture 4" descr="Image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28900" y="1447800"/>
            <a:ext cx="3886200" cy="47704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S2Unit.NET</a:t>
            </a:r>
          </a:p>
        </p:txBody>
      </p:sp>
      <p:sp>
        <p:nvSpPr>
          <p:cNvPr id="819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229600" cy="2376487"/>
          </a:xfrm>
        </p:spPr>
        <p:txBody>
          <a:bodyPr/>
          <a:lstStyle/>
          <a:p>
            <a:pPr>
              <a:buFontTx/>
              <a:buNone/>
            </a:pPr>
            <a:r>
              <a:rPr lang="ja-JP" altLang="en-US" smtClean="0"/>
              <a:t>簡易にユニットテストができるフレームワーク。</a:t>
            </a:r>
            <a:br>
              <a:rPr lang="ja-JP" altLang="en-US" smtClean="0"/>
            </a:br>
            <a:r>
              <a:rPr lang="ja-JP" altLang="en-US" smtClean="0"/>
              <a:t>ちょうど、</a:t>
            </a:r>
            <a:r>
              <a:rPr lang="en-US" altLang="ja-JP" smtClean="0"/>
              <a:t>S2Unit</a:t>
            </a:r>
            <a:r>
              <a:rPr lang="ja-JP" altLang="en-US" smtClean="0"/>
              <a:t>の.</a:t>
            </a:r>
            <a:r>
              <a:rPr lang="en-US" altLang="ja-JP" smtClean="0"/>
              <a:t>NET</a:t>
            </a:r>
            <a:r>
              <a:rPr lang="ja-JP" altLang="en-US" smtClean="0"/>
              <a:t>版にあたります。</a:t>
            </a:r>
          </a:p>
          <a:p>
            <a:endParaRPr lang="en-US" altLang="ja-JP" sz="2000" smtClean="0"/>
          </a:p>
          <a:p>
            <a:r>
              <a:rPr lang="ja-JP" altLang="en-US" smtClean="0"/>
              <a:t>特徴：</a:t>
            </a:r>
          </a:p>
          <a:p>
            <a:endParaRPr lang="ja-JP" altLang="en-US" smtClean="0"/>
          </a:p>
        </p:txBody>
      </p:sp>
      <p:sp>
        <p:nvSpPr>
          <p:cNvPr id="8196" name="Text Box 1028"/>
          <p:cNvSpPr txBox="1">
            <a:spLocks noChangeArrowheads="1"/>
          </p:cNvSpPr>
          <p:nvPr/>
        </p:nvSpPr>
        <p:spPr bwMode="auto">
          <a:xfrm>
            <a:off x="609600" y="3048000"/>
            <a:ext cx="7218363" cy="275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1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ja-JP" altLang="en-US" sz="2800"/>
              <a:t>ＤＩコンテナの自動生成</a:t>
            </a:r>
          </a:p>
          <a:p>
            <a:pPr lvl="1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ja-JP" altLang="en-US" sz="2800"/>
              <a:t>トランザクションのコントロール</a:t>
            </a:r>
          </a:p>
          <a:p>
            <a:pPr lvl="1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en-US" altLang="ja-JP" sz="2800"/>
              <a:t>Excel</a:t>
            </a:r>
            <a:r>
              <a:rPr lang="ja-JP" altLang="en-US" sz="2800"/>
              <a:t>を読み込んで、テスト可能</a:t>
            </a:r>
          </a:p>
          <a:p>
            <a:pPr lvl="1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en-US" altLang="ja-JP" sz="2800"/>
              <a:t>MbUnit</a:t>
            </a:r>
            <a:r>
              <a:rPr lang="ja-JP" altLang="en-US" sz="2800"/>
              <a:t>を拡張し、</a:t>
            </a:r>
            <a:r>
              <a:rPr lang="en-US" altLang="ja-JP" sz="2800"/>
              <a:t>TestDriven.NET</a:t>
            </a:r>
            <a:r>
              <a:rPr lang="ja-JP" altLang="en-US" sz="2800"/>
              <a:t>でＶＳと</a:t>
            </a:r>
            <a:br>
              <a:rPr lang="ja-JP" altLang="en-US" sz="2800"/>
            </a:br>
            <a:r>
              <a:rPr lang="ja-JP" altLang="en-US" sz="2800"/>
              <a:t>連動します。</a:t>
            </a:r>
          </a:p>
          <a:p>
            <a:endParaRPr lang="ja-JP" altLang="en-US"/>
          </a:p>
        </p:txBody>
      </p:sp>
      <p:sp>
        <p:nvSpPr>
          <p:cNvPr id="8197" name="Text Box 1029"/>
          <p:cNvSpPr txBox="1">
            <a:spLocks noChangeArrowheads="1"/>
          </p:cNvSpPr>
          <p:nvPr/>
        </p:nvSpPr>
        <p:spPr bwMode="auto">
          <a:xfrm>
            <a:off x="4953000" y="5334000"/>
            <a:ext cx="34988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800">
                <a:solidFill>
                  <a:srgbClr val="FF0000"/>
                </a:solidFill>
              </a:rPr>
              <a:t>VSTD</a:t>
            </a:r>
            <a:r>
              <a:rPr lang="ja-JP" altLang="en-US" sz="2800">
                <a:solidFill>
                  <a:srgbClr val="FF0000"/>
                </a:solidFill>
              </a:rPr>
              <a:t>では使えません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build="p" bldLvl="2" autoUpdateAnimBg="0"/>
      <p:bldP spid="8197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S2Unit.NET</a:t>
            </a:r>
            <a:r>
              <a:rPr lang="ja-JP" altLang="en-US" smtClean="0"/>
              <a:t>の例</a:t>
            </a:r>
          </a:p>
        </p:txBody>
      </p:sp>
      <p:sp>
        <p:nvSpPr>
          <p:cNvPr id="4099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en-US" altLang="ja-JP" smtClean="0"/>
          </a:p>
          <a:p>
            <a:pPr algn="ctr">
              <a:buFontTx/>
              <a:buNone/>
            </a:pPr>
            <a:endParaRPr lang="en-US" altLang="ja-JP" smtClean="0"/>
          </a:p>
          <a:p>
            <a:pPr algn="ctr">
              <a:buFontTx/>
              <a:buNone/>
            </a:pPr>
            <a:r>
              <a:rPr lang="en-US" altLang="ja-JP" sz="8000" smtClean="0">
                <a:latin typeface="HG創英角ﾎﾟｯﾌﾟ体" pitchFamily="49" charset="-128"/>
                <a:ea typeface="HG創英角ﾎﾟｯﾌﾟ体" pitchFamily="49" charset="-128"/>
              </a:rPr>
              <a:t>DEMO</a:t>
            </a:r>
            <a:r>
              <a:rPr lang="ja-JP" altLang="en-US" sz="8000" smtClean="0">
                <a:latin typeface="HG創英角ﾎﾟｯﾌﾟ体" pitchFamily="49" charset="-128"/>
                <a:ea typeface="HG創英角ﾎﾟｯﾌﾟ体" pitchFamily="49" charset="-128"/>
              </a:rPr>
              <a:t>１</a:t>
            </a:r>
            <a:endParaRPr lang="en-US" altLang="ja-JP" sz="8000" smtClean="0">
              <a:latin typeface="HG創英角ﾎﾟｯﾌﾟ体" pitchFamily="49" charset="-128"/>
              <a:ea typeface="HG創英角ﾎﾟｯﾌﾟ体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10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1200</TotalTime>
  <Words>220</Words>
  <Application>Microsoft Office PowerPoint</Application>
  <PresentationFormat>画面に合わせる (4:3)</PresentationFormat>
  <Paragraphs>86</Paragraphs>
  <Slides>16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2" baseType="lpstr">
      <vt:lpstr>Arial</vt:lpstr>
      <vt:lpstr>ＭＳ Ｐゴシック</vt:lpstr>
      <vt:lpstr>Calibri</vt:lpstr>
      <vt:lpstr>Wingdings</vt:lpstr>
      <vt:lpstr>HG創英角ﾎﾟｯﾌﾟ体</vt:lpstr>
      <vt:lpstr>スライドマスタT10</vt:lpstr>
      <vt:lpstr>スライド 1</vt:lpstr>
      <vt:lpstr>アジェンダ</vt:lpstr>
      <vt:lpstr>まずは自己紹介</vt:lpstr>
      <vt:lpstr>Seasar.NET　ファミリー</vt:lpstr>
      <vt:lpstr>スライド 5</vt:lpstr>
      <vt:lpstr>今回のサンプル</vt:lpstr>
      <vt:lpstr>サンプルのクラス図</vt:lpstr>
      <vt:lpstr>S2Unit.NET</vt:lpstr>
      <vt:lpstr>S2Unit.NETの例</vt:lpstr>
      <vt:lpstr>S2Dxo.NET</vt:lpstr>
      <vt:lpstr>S2Dxo.NET</vt:lpstr>
      <vt:lpstr>Data eXchange Objectの例</vt:lpstr>
      <vt:lpstr>S2Dxo.NETの例</vt:lpstr>
      <vt:lpstr>S2Windows.NET</vt:lpstr>
      <vt:lpstr>S2Windows.NETの例</vt:lpstr>
      <vt:lpstr>DIの事例紹介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わんくま同盟 大阪勉強会 #1</dc:title>
  <dc:creator>中 博俊</dc:creator>
  <cp:lastModifiedBy>localnaka</cp:lastModifiedBy>
  <cp:revision>107</cp:revision>
  <dcterms:created xsi:type="dcterms:W3CDTF">2006-05-15T04:25:02Z</dcterms:created>
  <dcterms:modified xsi:type="dcterms:W3CDTF">2008-01-07T15:53:37Z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