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sldIdLst>
    <p:sldId id="256" r:id="rId2"/>
    <p:sldId id="261" r:id="rId3"/>
    <p:sldId id="258"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57" r:id="rId26"/>
    <p:sldId id="259" r:id="rId27"/>
    <p:sldId id="282" r:id="rId28"/>
    <p:sldId id="283" r:id="rId29"/>
    <p:sldId id="284" r:id="rId30"/>
    <p:sldId id="285" r:id="rId31"/>
    <p:sldId id="286" r:id="rId3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5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17</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defRPr sz="3200"/>
            </a:lvl1pPr>
          </a:lstStyle>
          <a:p>
            <a:r>
              <a:rPr lang="ja-JP" altLang="en-US" smtClean="0"/>
              <a:t>マスタ タイトルの書式設定</a:t>
            </a:r>
            <a:endParaRPr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3200">
                <a:latin typeface="AR浪漫明朝体U" pitchFamily="49" charset="-128"/>
                <a:ea typeface="AR浪漫明朝体U" pitchFamily="49" charset="-128"/>
              </a:defRPr>
            </a:lvl1pPr>
          </a:lstStyle>
          <a:p>
            <a:r>
              <a:rPr lang="ja-JP" altLang="en-US" smtClean="0"/>
              <a:t>マスタ タイトルの書式設定</a:t>
            </a:r>
            <a:endParaRPr lang="ja-JP" altLang="en-US" dirty="0"/>
          </a:p>
        </p:txBody>
      </p:sp>
      <p:sp>
        <p:nvSpPr>
          <p:cNvPr id="3" name="テキスト プレースホルダ 2"/>
          <p:cNvSpPr>
            <a:spLocks noGrp="1"/>
          </p:cNvSpPr>
          <p:nvPr>
            <p:ph type="body" idx="1"/>
          </p:nvPr>
        </p:nvSpPr>
        <p:spPr/>
        <p:txBody>
          <a:bodyPr/>
          <a:lstStyle>
            <a:lvl1pPr>
              <a:defRPr>
                <a:latin typeface="AR P悠々ゴシック体E" pitchFamily="50" charset="-128"/>
                <a:ea typeface="AR P悠々ゴシック体E" pitchFamily="50" charset="-128"/>
              </a:defRPr>
            </a:lvl1pPr>
            <a:lvl2pPr>
              <a:defRPr>
                <a:latin typeface="AR P悠々ゴシック体E" pitchFamily="50" charset="-128"/>
                <a:ea typeface="AR P悠々ゴシック体E" pitchFamily="50" charset="-128"/>
              </a:defRPr>
            </a:lvl2pPr>
            <a:lvl3pPr>
              <a:defRPr>
                <a:latin typeface="AR P悠々ゴシック体E" pitchFamily="50" charset="-128"/>
                <a:ea typeface="AR P悠々ゴシック体E" pitchFamily="50" charset="-128"/>
              </a:defRPr>
            </a:lvl3pPr>
            <a:lvl4pPr>
              <a:defRPr>
                <a:latin typeface="AR P悠々ゴシック体E" pitchFamily="50" charset="-128"/>
                <a:ea typeface="AR P悠々ゴシック体E" pitchFamily="50" charset="-128"/>
              </a:defRPr>
            </a:lvl4pPr>
            <a:lvl5pPr>
              <a:defRPr>
                <a:latin typeface="AR P悠々ゴシック体E" pitchFamily="50" charset="-128"/>
                <a:ea typeface="AR P悠々ゴシック体E" pitchFamily="50" charset="-128"/>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28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#14</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3200">
          <a:solidFill>
            <a:schemeClr val="tx2"/>
          </a:solidFill>
          <a:latin typeface="AR浪漫明朝体U" pitchFamily="49" charset="-128"/>
          <a:ea typeface="AR浪漫明朝体U" pitchFamily="49" charset="-128"/>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AR P悠々ゴシック体E" pitchFamily="50" charset="-128"/>
          <a:ea typeface="AR P悠々ゴシック体E"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AR P悠々ゴシック体E" pitchFamily="50" charset="-128"/>
          <a:ea typeface="AR P悠々ゴシック体E" pitchFamily="50" charset="-128"/>
        </a:defRPr>
      </a:lvl2pPr>
      <a:lvl3pPr marL="1143000" indent="-228600" algn="l" rtl="0" eaLnBrk="1" fontAlgn="base" hangingPunct="1">
        <a:spcBef>
          <a:spcPct val="20000"/>
        </a:spcBef>
        <a:spcAft>
          <a:spcPct val="0"/>
        </a:spcAft>
        <a:buChar char="•"/>
        <a:defRPr kumimoji="1" sz="2400">
          <a:solidFill>
            <a:schemeClr val="tx1"/>
          </a:solidFill>
          <a:latin typeface="AR P悠々ゴシック体E" pitchFamily="50" charset="-128"/>
          <a:ea typeface="AR P悠々ゴシック体E" pitchFamily="50" charset="-128"/>
        </a:defRPr>
      </a:lvl3pPr>
      <a:lvl4pPr marL="1600200" indent="-228600" algn="l" rtl="0" eaLnBrk="1" fontAlgn="base" hangingPunct="1">
        <a:spcBef>
          <a:spcPct val="20000"/>
        </a:spcBef>
        <a:spcAft>
          <a:spcPct val="0"/>
        </a:spcAft>
        <a:buChar char="–"/>
        <a:defRPr kumimoji="1" sz="2000">
          <a:solidFill>
            <a:schemeClr val="tx1"/>
          </a:solidFill>
          <a:latin typeface="AR P悠々ゴシック体E" pitchFamily="50" charset="-128"/>
          <a:ea typeface="AR P悠々ゴシック体E" pitchFamily="50" charset="-128"/>
        </a:defRPr>
      </a:lvl4pPr>
      <a:lvl5pPr marL="2057400" indent="-228600" algn="l" rtl="0" eaLnBrk="1" fontAlgn="base" hangingPunct="1">
        <a:spcBef>
          <a:spcPct val="20000"/>
        </a:spcBef>
        <a:spcAft>
          <a:spcPct val="0"/>
        </a:spcAft>
        <a:buChar char="»"/>
        <a:defRPr kumimoji="1" sz="2000">
          <a:solidFill>
            <a:schemeClr val="tx1"/>
          </a:solidFill>
          <a:latin typeface="AR P悠々ゴシック体E" pitchFamily="50" charset="-128"/>
          <a:ea typeface="AR P悠々ゴシック体E"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2container.net.seasar.org/" TargetMode="External"/><Relationship Id="rId2" Type="http://schemas.openxmlformats.org/officeDocument/2006/relationships/hyperlink" Target="http://s2container.net.seasar.org/ja/seasarnet.html" TargetMode="External"/><Relationship Id="rId1" Type="http://schemas.openxmlformats.org/officeDocument/2006/relationships/slideLayout" Target="../slideLayouts/slideLayout2.xml"/><Relationship Id="rId5" Type="http://schemas.openxmlformats.org/officeDocument/2006/relationships/hyperlink" Target="http://d.hatena.ne.jp/sugimotokazuya/" TargetMode="External"/><Relationship Id="rId4" Type="http://schemas.openxmlformats.org/officeDocument/2006/relationships/hyperlink" Target="http://s2dao.net.seasar.org/"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Seasar.NET </a:t>
            </a:r>
            <a:r>
              <a:rPr kumimoji="1" lang="ja-JP" altLang="en-US" dirty="0" smtClean="0"/>
              <a:t>で </a:t>
            </a:r>
            <a:r>
              <a:rPr lang="en-US" altLang="ja-JP" dirty="0" smtClean="0"/>
              <a:t>DI </a:t>
            </a:r>
            <a:r>
              <a:rPr lang="ja-JP" altLang="en-US" dirty="0" smtClean="0"/>
              <a:t>と </a:t>
            </a:r>
            <a:r>
              <a:rPr lang="en-US" altLang="ja-JP" dirty="0" smtClean="0"/>
              <a:t>AOP </a:t>
            </a:r>
            <a:r>
              <a:rPr lang="ja-JP" altLang="en-US" dirty="0" smtClean="0"/>
              <a:t>を</a:t>
            </a:r>
            <a:r>
              <a:rPr lang="en-US" altLang="ja-JP" dirty="0" smtClean="0"/>
              <a:t/>
            </a:r>
            <a:br>
              <a:rPr lang="en-US" altLang="ja-JP" dirty="0" smtClean="0"/>
            </a:br>
            <a:r>
              <a:rPr lang="ja-JP" altLang="en-US" dirty="0" smtClean="0"/>
              <a:t>使ってみよう</a:t>
            </a:r>
            <a:endParaRPr kumimoji="1" lang="ja-JP" altLang="en-US" dirty="0"/>
          </a:p>
        </p:txBody>
      </p:sp>
      <p:sp>
        <p:nvSpPr>
          <p:cNvPr id="3" name="サブタイトル 2"/>
          <p:cNvSpPr>
            <a:spLocks noGrp="1"/>
          </p:cNvSpPr>
          <p:nvPr>
            <p:ph type="subTitle" idx="1"/>
          </p:nvPr>
        </p:nvSpPr>
        <p:spPr/>
        <p:txBody>
          <a:bodyPr/>
          <a:lstStyle/>
          <a:p>
            <a:r>
              <a:rPr lang="ja-JP" altLang="en-US" dirty="0" smtClean="0"/>
              <a:t>杉本 和也 （</a:t>
            </a:r>
            <a:r>
              <a:rPr lang="en-US" altLang="ja-JP" dirty="0" smtClean="0"/>
              <a:t>Seasar.NET</a:t>
            </a:r>
            <a:r>
              <a:rPr lang="ja-JP" altLang="en-US" dirty="0" smtClean="0"/>
              <a:t>リーダ ）</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AOP </a:t>
            </a:r>
            <a:r>
              <a:rPr kumimoji="1" lang="ja-JP" altLang="en-US" dirty="0" smtClean="0"/>
              <a:t>を使わない場合</a:t>
            </a:r>
            <a:endParaRPr kumimoji="1" lang="ja-JP" altLang="en-US" dirty="0"/>
          </a:p>
        </p:txBody>
      </p:sp>
      <p:sp>
        <p:nvSpPr>
          <p:cNvPr id="8" name="Rounded Rectangle 3"/>
          <p:cNvSpPr/>
          <p:nvPr/>
        </p:nvSpPr>
        <p:spPr bwMode="blackWhite">
          <a:xfrm>
            <a:off x="214282" y="1571613"/>
            <a:ext cx="8715436" cy="3143271"/>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solidFill>
                  <a:schemeClr val="tx1"/>
                </a:solidFill>
                <a:latin typeface="Arial" pitchFamily="34" charset="0"/>
              </a:rPr>
              <a:t>public class </a:t>
            </a:r>
            <a:r>
              <a:rPr kumimoji="0" lang="en-US" b="1" i="0" u="none" strike="noStrike" cap="none" normalizeH="0" baseline="0" dirty="0" err="1" smtClean="0">
                <a:solidFill>
                  <a:schemeClr val="tx1"/>
                </a:solidFill>
                <a:latin typeface="Arial" pitchFamily="34" charset="0"/>
              </a:rPr>
              <a:t>CulcLogic</a:t>
            </a:r>
            <a:endParaRPr kumimoji="0" lang="en-US" b="1" i="0" u="none" strike="noStrike" cap="none" normalizeH="0" baseline="0" dirty="0" smtClean="0">
              <a:solidFill>
                <a:schemeClr val="tx1"/>
              </a:solidFill>
              <a:latin typeface="Arial" pitchFamily="34" charset="0"/>
            </a:endParaRPr>
          </a:p>
          <a:p>
            <a:pPr marL="0" marR="0" indent="0" defTabSz="1096963" rtl="0" eaLnBrk="1" fontAlgn="base" latinLnBrk="0" hangingPunct="1">
              <a:lnSpc>
                <a:spcPct val="100000"/>
              </a:lnSpc>
              <a:spcBef>
                <a:spcPct val="0"/>
              </a:spcBef>
              <a:spcAft>
                <a:spcPct val="0"/>
              </a:spcAft>
              <a:buClrTx/>
              <a:buSzTx/>
              <a:buFontTx/>
              <a:buNone/>
              <a:tabLst/>
            </a:pPr>
            <a:r>
              <a:rPr lang="en-US" b="1" dirty="0" smtClean="0">
                <a:solidFill>
                  <a:schemeClr val="tx1"/>
                </a:solidFill>
                <a:latin typeface="Arial" pitchFamily="34" charset="0"/>
              </a:rPr>
              <a:t>{</a:t>
            </a:r>
          </a:p>
          <a:p>
            <a:pPr marL="0" marR="0" indent="0" defTabSz="1096963" rtl="0" eaLnBrk="1" fontAlgn="base" latinLnBrk="0" hangingPunct="1">
              <a:lnSpc>
                <a:spcPct val="100000"/>
              </a:lnSpc>
              <a:spcBef>
                <a:spcPct val="0"/>
              </a:spcBef>
              <a:spcAft>
                <a:spcPct val="0"/>
              </a:spcAft>
              <a:buClrTx/>
              <a:buSzTx/>
              <a:buFontTx/>
              <a:buNone/>
              <a:tabLst/>
            </a:pPr>
            <a:r>
              <a:rPr kumimoji="0" lang="en-US" b="1" i="0" u="none" strike="noStrike" cap="none" normalizeH="0" dirty="0" smtClean="0">
                <a:solidFill>
                  <a:schemeClr val="tx1"/>
                </a:solidFill>
                <a:latin typeface="Arial" pitchFamily="34" charset="0"/>
              </a:rPr>
              <a:t>    public </a:t>
            </a:r>
            <a:r>
              <a:rPr kumimoji="0" lang="en-US" b="1" i="0" u="none" strike="noStrike" cap="none" normalizeH="0" dirty="0" err="1" smtClean="0">
                <a:solidFill>
                  <a:schemeClr val="tx1"/>
                </a:solidFill>
                <a:latin typeface="Arial" pitchFamily="34" charset="0"/>
              </a:rPr>
              <a:t>int</a:t>
            </a:r>
            <a:r>
              <a:rPr kumimoji="0" lang="en-US" b="1" i="0" u="none" strike="noStrike" cap="none" normalizeH="0" dirty="0" smtClean="0">
                <a:solidFill>
                  <a:schemeClr val="tx1"/>
                </a:solidFill>
                <a:latin typeface="Arial" pitchFamily="34" charset="0"/>
              </a:rPr>
              <a:t> Plus(</a:t>
            </a:r>
            <a:r>
              <a:rPr kumimoji="0" lang="en-US" b="1" i="0" u="none" strike="noStrike" cap="none" normalizeH="0" dirty="0" err="1" smtClean="0">
                <a:solidFill>
                  <a:schemeClr val="tx1"/>
                </a:solidFill>
                <a:latin typeface="Arial" pitchFamily="34" charset="0"/>
              </a:rPr>
              <a:t>int</a:t>
            </a:r>
            <a:r>
              <a:rPr kumimoji="0" lang="en-US" b="1" i="0" u="none" strike="noStrike" cap="none" normalizeH="0" dirty="0" smtClean="0">
                <a:solidFill>
                  <a:schemeClr val="tx1"/>
                </a:solidFill>
                <a:latin typeface="Arial" pitchFamily="34" charset="0"/>
              </a:rPr>
              <a:t> x, </a:t>
            </a:r>
            <a:r>
              <a:rPr kumimoji="0" lang="en-US" b="1" i="0" u="none" strike="noStrike" cap="none" normalizeH="0" dirty="0" err="1" smtClean="0">
                <a:solidFill>
                  <a:schemeClr val="tx1"/>
                </a:solidFill>
                <a:latin typeface="Arial" pitchFamily="34" charset="0"/>
              </a:rPr>
              <a:t>int</a:t>
            </a:r>
            <a:r>
              <a:rPr kumimoji="0" lang="en-US" b="1" i="0" u="none" strike="noStrike" cap="none" normalizeH="0" dirty="0" smtClean="0">
                <a:solidFill>
                  <a:schemeClr val="tx1"/>
                </a:solidFill>
                <a:latin typeface="Arial" pitchFamily="34" charset="0"/>
              </a:rPr>
              <a:t> y)</a:t>
            </a:r>
          </a:p>
          <a:p>
            <a:pPr marL="0" marR="0" indent="0" defTabSz="1096963" rtl="0" eaLnBrk="1" fontAlgn="base" latinLnBrk="0" hangingPunct="1">
              <a:lnSpc>
                <a:spcPct val="100000"/>
              </a:lnSpc>
              <a:spcBef>
                <a:spcPct val="0"/>
              </a:spcBef>
              <a:spcAft>
                <a:spcPct val="0"/>
              </a:spcAft>
              <a:buClrTx/>
              <a:buSzTx/>
              <a:buFontTx/>
              <a:buNone/>
              <a:tabLst/>
            </a:pPr>
            <a:r>
              <a:rPr lang="en-US" b="1" dirty="0" smtClean="0">
                <a:solidFill>
                  <a:schemeClr val="tx1"/>
                </a:solidFill>
                <a:latin typeface="Arial" pitchFamily="34" charset="0"/>
              </a:rPr>
              <a:t>    {</a:t>
            </a:r>
          </a:p>
          <a:p>
            <a:pPr defTabSz="1096963" fontAlgn="base">
              <a:spcBef>
                <a:spcPct val="0"/>
              </a:spcBef>
              <a:spcAft>
                <a:spcPct val="0"/>
              </a:spcAft>
            </a:pPr>
            <a:r>
              <a:rPr kumimoji="0" lang="en-US" b="1" i="0" u="none" strike="noStrike" cap="none" normalizeH="0" dirty="0" smtClean="0">
                <a:solidFill>
                  <a:schemeClr val="tx1"/>
                </a:solidFill>
                <a:latin typeface="Arial" pitchFamily="34" charset="0"/>
              </a:rPr>
              <a:t>        </a:t>
            </a:r>
            <a:r>
              <a:rPr lang="en-US" b="1" dirty="0" err="1" smtClean="0">
                <a:solidFill>
                  <a:schemeClr val="tx1"/>
                </a:solidFill>
                <a:latin typeface="Arial" pitchFamily="34" charset="0"/>
              </a:rPr>
              <a:t>Console.WriteLine</a:t>
            </a:r>
            <a:r>
              <a:rPr lang="en-US" b="1" dirty="0" smtClean="0">
                <a:solidFill>
                  <a:schemeClr val="tx1"/>
                </a:solidFill>
                <a:latin typeface="Arial" pitchFamily="34" charset="0"/>
              </a:rPr>
              <a:t>(“BEGIN </a:t>
            </a:r>
            <a:r>
              <a:rPr lang="en-US" b="1" dirty="0" err="1" smtClean="0">
                <a:solidFill>
                  <a:schemeClr val="tx1"/>
                </a:solidFill>
                <a:latin typeface="Arial" pitchFamily="34" charset="0"/>
              </a:rPr>
              <a:t>CulcLogic#Plus</a:t>
            </a:r>
            <a:r>
              <a:rPr lang="en-US" b="1" dirty="0" smtClean="0">
                <a:solidFill>
                  <a:schemeClr val="tx1"/>
                </a:solidFill>
                <a:latin typeface="Arial" pitchFamily="34" charset="0"/>
              </a:rPr>
              <a:t>(</a:t>
            </a:r>
            <a:r>
              <a:rPr lang="ja-JP" altLang="en-US" b="1" dirty="0" smtClean="0">
                <a:solidFill>
                  <a:schemeClr val="tx1"/>
                </a:solidFill>
                <a:latin typeface="Arial" pitchFamily="34" charset="0"/>
              </a:rPr>
              <a:t>” </a:t>
            </a:r>
            <a:r>
              <a:rPr lang="en-US" altLang="ja-JP" b="1" dirty="0" smtClean="0">
                <a:solidFill>
                  <a:schemeClr val="tx1"/>
                </a:solidFill>
                <a:latin typeface="Arial" pitchFamily="34" charset="0"/>
              </a:rPr>
              <a:t>+ </a:t>
            </a:r>
            <a:r>
              <a:rPr lang="en-US" b="1" dirty="0" smtClean="0">
                <a:solidFill>
                  <a:schemeClr val="tx1"/>
                </a:solidFill>
                <a:latin typeface="Arial" pitchFamily="34" charset="0"/>
              </a:rPr>
              <a:t>x + “,” + y + “)”);</a:t>
            </a:r>
          </a:p>
          <a:p>
            <a:pPr defTabSz="1096963" fontAlgn="base">
              <a:spcBef>
                <a:spcPct val="0"/>
              </a:spcBef>
              <a:spcAft>
                <a:spcPct val="0"/>
              </a:spcAft>
            </a:pPr>
            <a:r>
              <a:rPr lang="en-US" b="1" dirty="0" smtClean="0">
                <a:solidFill>
                  <a:schemeClr val="tx1"/>
                </a:solidFill>
                <a:latin typeface="Arial" pitchFamily="34" charset="0"/>
              </a:rPr>
              <a:t>    </a:t>
            </a:r>
            <a:r>
              <a:rPr lang="ja-JP" altLang="en-US" b="1" dirty="0" smtClean="0">
                <a:solidFill>
                  <a:schemeClr val="tx1"/>
                </a:solidFill>
                <a:latin typeface="Arial" pitchFamily="34" charset="0"/>
              </a:rPr>
              <a:t>    </a:t>
            </a:r>
            <a:r>
              <a:rPr lang="en-US" b="1" dirty="0" err="1" smtClean="0">
                <a:solidFill>
                  <a:schemeClr val="tx1"/>
                </a:solidFill>
                <a:latin typeface="Arial" pitchFamily="34" charset="0"/>
              </a:rPr>
              <a:t>int</a:t>
            </a:r>
            <a:r>
              <a:rPr lang="en-US" b="1" dirty="0" smtClean="0">
                <a:solidFill>
                  <a:schemeClr val="tx1"/>
                </a:solidFill>
                <a:latin typeface="Arial" pitchFamily="34" charset="0"/>
              </a:rPr>
              <a:t> result = x + y;</a:t>
            </a:r>
          </a:p>
          <a:p>
            <a:pPr defTabSz="1096963"/>
            <a:r>
              <a:rPr lang="en-US" b="1" dirty="0" smtClean="0">
                <a:solidFill>
                  <a:schemeClr val="tx1"/>
                </a:solidFill>
                <a:latin typeface="Arial" pitchFamily="34" charset="0"/>
              </a:rPr>
              <a:t>        </a:t>
            </a:r>
            <a:r>
              <a:rPr lang="en-US" b="1" dirty="0" err="1" smtClean="0">
                <a:solidFill>
                  <a:schemeClr val="tx1"/>
                </a:solidFill>
                <a:latin typeface="Arial" pitchFamily="34" charset="0"/>
              </a:rPr>
              <a:t>Console.WriteLine</a:t>
            </a:r>
            <a:r>
              <a:rPr lang="en-US" b="1" dirty="0" smtClean="0">
                <a:solidFill>
                  <a:schemeClr val="tx1"/>
                </a:solidFill>
                <a:latin typeface="Arial" pitchFamily="34" charset="0"/>
              </a:rPr>
              <a:t>(“END </a:t>
            </a:r>
            <a:r>
              <a:rPr lang="en-US" b="1" dirty="0" err="1" smtClean="0">
                <a:solidFill>
                  <a:schemeClr val="tx1"/>
                </a:solidFill>
                <a:latin typeface="Arial" pitchFamily="34" charset="0"/>
              </a:rPr>
              <a:t>CulcLogic#Plus</a:t>
            </a:r>
            <a:r>
              <a:rPr lang="en-US" b="1" dirty="0" smtClean="0">
                <a:solidFill>
                  <a:schemeClr val="tx1"/>
                </a:solidFill>
                <a:latin typeface="Arial" pitchFamily="34" charset="0"/>
              </a:rPr>
              <a:t>(</a:t>
            </a:r>
            <a:r>
              <a:rPr lang="ja-JP" altLang="en-US" b="1" dirty="0" smtClean="0">
                <a:solidFill>
                  <a:schemeClr val="tx1"/>
                </a:solidFill>
                <a:latin typeface="Arial" pitchFamily="34" charset="0"/>
              </a:rPr>
              <a:t>” </a:t>
            </a:r>
            <a:r>
              <a:rPr lang="en-US" altLang="ja-JP" b="1" dirty="0" smtClean="0">
                <a:solidFill>
                  <a:schemeClr val="tx1"/>
                </a:solidFill>
                <a:latin typeface="Arial" pitchFamily="34" charset="0"/>
              </a:rPr>
              <a:t>+ </a:t>
            </a:r>
            <a:r>
              <a:rPr lang="en-US" b="1" dirty="0" smtClean="0">
                <a:solidFill>
                  <a:schemeClr val="tx1"/>
                </a:solidFill>
                <a:latin typeface="Arial" pitchFamily="34" charset="0"/>
              </a:rPr>
              <a:t>x + “,” + y + “) : ” +</a:t>
            </a:r>
            <a:r>
              <a:rPr lang="en-US" altLang="ja-JP" b="1" dirty="0" smtClean="0">
                <a:solidFill>
                  <a:schemeClr val="tx1"/>
                </a:solidFill>
                <a:latin typeface="Arial" pitchFamily="34" charset="0"/>
              </a:rPr>
              <a:t> </a:t>
            </a:r>
            <a:r>
              <a:rPr lang="en-US" b="1" dirty="0" smtClean="0">
                <a:solidFill>
                  <a:schemeClr val="tx1"/>
                </a:solidFill>
                <a:latin typeface="Arial" pitchFamily="34" charset="0"/>
              </a:rPr>
              <a:t>result);</a:t>
            </a:r>
          </a:p>
          <a:p>
            <a:pPr defTabSz="1096963" fontAlgn="base">
              <a:spcBef>
                <a:spcPct val="0"/>
              </a:spcBef>
              <a:spcAft>
                <a:spcPct val="0"/>
              </a:spcAft>
            </a:pPr>
            <a:r>
              <a:rPr lang="en-US" b="1" dirty="0" smtClean="0">
                <a:solidFill>
                  <a:schemeClr val="tx1"/>
                </a:solidFill>
                <a:latin typeface="Arial" pitchFamily="34" charset="0"/>
              </a:rPr>
              <a:t>        return result;</a:t>
            </a:r>
          </a:p>
          <a:p>
            <a:pPr marL="0" marR="0" indent="0" defTabSz="1096963" rtl="0" eaLnBrk="1" fontAlgn="base" latinLnBrk="0" hangingPunct="1">
              <a:lnSpc>
                <a:spcPct val="100000"/>
              </a:lnSpc>
              <a:spcBef>
                <a:spcPct val="0"/>
              </a:spcBef>
              <a:spcAft>
                <a:spcPct val="0"/>
              </a:spcAft>
              <a:buClrTx/>
              <a:buSzTx/>
              <a:buFontTx/>
              <a:buNone/>
              <a:tabLst/>
            </a:pPr>
            <a:r>
              <a:rPr lang="en-US" b="1" dirty="0" smtClean="0">
                <a:solidFill>
                  <a:schemeClr val="tx1"/>
                </a:solidFill>
                <a:latin typeface="Arial" pitchFamily="34" charset="0"/>
              </a:rPr>
              <a:t>    }</a:t>
            </a:r>
          </a:p>
          <a:p>
            <a:pPr marL="0" marR="0" indent="0" defTabSz="1096963"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solidFill>
                  <a:schemeClr val="tx1"/>
                </a:solidFill>
                <a:latin typeface="Arial" pitchFamily="34" charset="0"/>
              </a:rPr>
              <a:t>}</a:t>
            </a:r>
          </a:p>
        </p:txBody>
      </p:sp>
      <p:sp>
        <p:nvSpPr>
          <p:cNvPr id="9" name="テキスト ボックス 8"/>
          <p:cNvSpPr txBox="1"/>
          <p:nvPr/>
        </p:nvSpPr>
        <p:spPr>
          <a:xfrm>
            <a:off x="571472" y="1071546"/>
            <a:ext cx="6750423" cy="400110"/>
          </a:xfrm>
          <a:prstGeom prst="rect">
            <a:avLst/>
          </a:prstGeom>
          <a:noFill/>
        </p:spPr>
        <p:txBody>
          <a:bodyPr wrap="square" rtlCol="0">
            <a:spAutoFit/>
          </a:bodyPr>
          <a:lstStyle/>
          <a:p>
            <a:r>
              <a:rPr kumimoji="1" lang="ja-JP" altLang="en-US" sz="2000" b="1" dirty="0" smtClean="0"/>
              <a:t>ロギング処理をコード中に埋め込む</a:t>
            </a:r>
            <a:endParaRPr kumimoji="1" lang="ja-JP" altLang="en-US" sz="2000" b="1" dirty="0"/>
          </a:p>
        </p:txBody>
      </p:sp>
      <p:sp>
        <p:nvSpPr>
          <p:cNvPr id="10" name="テキスト ボックス 9"/>
          <p:cNvSpPr txBox="1"/>
          <p:nvPr/>
        </p:nvSpPr>
        <p:spPr>
          <a:xfrm>
            <a:off x="642910" y="4786322"/>
            <a:ext cx="6750423" cy="400110"/>
          </a:xfrm>
          <a:prstGeom prst="rect">
            <a:avLst/>
          </a:prstGeom>
          <a:noFill/>
        </p:spPr>
        <p:txBody>
          <a:bodyPr wrap="square" rtlCol="0">
            <a:spAutoFit/>
          </a:bodyPr>
          <a:lstStyle/>
          <a:p>
            <a:r>
              <a:rPr kumimoji="1" lang="ja-JP" altLang="en-US" sz="2000" b="1" dirty="0" smtClean="0"/>
              <a:t>コンソール</a:t>
            </a:r>
            <a:endParaRPr kumimoji="1" lang="ja-JP" altLang="en-US" sz="2000" b="1" dirty="0"/>
          </a:p>
        </p:txBody>
      </p:sp>
      <p:sp>
        <p:nvSpPr>
          <p:cNvPr id="11" name="Rounded Rectangle 3"/>
          <p:cNvSpPr/>
          <p:nvPr/>
        </p:nvSpPr>
        <p:spPr bwMode="blackWhite">
          <a:xfrm>
            <a:off x="714348" y="5214951"/>
            <a:ext cx="4929222" cy="785818"/>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altLang="ja-JP" sz="2000" b="1" dirty="0" smtClean="0">
                <a:solidFill>
                  <a:schemeClr val="tx1"/>
                </a:solidFill>
                <a:latin typeface="Arial" pitchFamily="34" charset="0"/>
              </a:rPr>
              <a:t>BEGIN </a:t>
            </a:r>
            <a:r>
              <a:rPr kumimoji="0" lang="en-US" altLang="ja-JP" sz="2000" b="1" dirty="0" err="1" smtClean="0">
                <a:solidFill>
                  <a:schemeClr val="tx1"/>
                </a:solidFill>
                <a:latin typeface="Arial" pitchFamily="34" charset="0"/>
              </a:rPr>
              <a:t>CulcLogic#Plus</a:t>
            </a:r>
            <a:r>
              <a:rPr kumimoji="0" lang="en-US" altLang="ja-JP" sz="2000" b="1" dirty="0" smtClean="0">
                <a:solidFill>
                  <a:schemeClr val="tx1"/>
                </a:solidFill>
                <a:latin typeface="Arial" pitchFamily="34" charset="0"/>
              </a:rPr>
              <a:t>(3,4)</a:t>
            </a:r>
            <a:endParaRPr kumimoji="0" lang="en-US" altLang="ja-JP" sz="2000" b="1" i="0" u="none" strike="noStrike" cap="none" normalizeH="0" baseline="0" dirty="0" smtClean="0">
              <a:solidFill>
                <a:schemeClr val="tx1"/>
              </a:solidFill>
              <a:latin typeface="Arial" pitchFamily="34" charset="0"/>
            </a:endParaRPr>
          </a:p>
          <a:p>
            <a:pPr marL="0" marR="0" indent="0" defTabSz="1096963"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solidFill>
                  <a:schemeClr val="tx1"/>
                </a:solidFill>
                <a:latin typeface="Arial" pitchFamily="34" charset="0"/>
              </a:rPr>
              <a:t>END</a:t>
            </a:r>
            <a:r>
              <a:rPr kumimoji="0" lang="en-US" sz="2000" b="1" i="0" u="none" strike="noStrike" cap="none" normalizeH="0" dirty="0" smtClean="0">
                <a:solidFill>
                  <a:schemeClr val="tx1"/>
                </a:solidFill>
                <a:latin typeface="Arial" pitchFamily="34" charset="0"/>
              </a:rPr>
              <a:t> </a:t>
            </a:r>
            <a:r>
              <a:rPr kumimoji="0" lang="en-US" sz="2000" b="1" i="0" u="none" strike="noStrike" cap="none" normalizeH="0" dirty="0" err="1" smtClean="0">
                <a:solidFill>
                  <a:schemeClr val="tx1"/>
                </a:solidFill>
                <a:latin typeface="Arial" pitchFamily="34" charset="0"/>
              </a:rPr>
              <a:t>CulcLogic</a:t>
            </a:r>
            <a:r>
              <a:rPr kumimoji="0" lang="en-US" sz="2000" b="1" dirty="0" err="1" smtClean="0">
                <a:solidFill>
                  <a:schemeClr val="tx1"/>
                </a:solidFill>
                <a:latin typeface="Arial" pitchFamily="34" charset="0"/>
              </a:rPr>
              <a:t>#Plus</a:t>
            </a:r>
            <a:r>
              <a:rPr kumimoji="0" lang="en-US" sz="2000" b="1" dirty="0" smtClean="0">
                <a:solidFill>
                  <a:schemeClr val="tx1"/>
                </a:solidFill>
                <a:latin typeface="Arial" pitchFamily="34" charset="0"/>
              </a:rPr>
              <a:t>(3,4) : 7</a:t>
            </a:r>
            <a:endParaRPr kumimoji="0" lang="en-US" sz="2000" b="1" i="0" u="none" strike="noStrike" cap="none" normalizeH="0" baseline="0" dirty="0" smtClean="0">
              <a:solidFill>
                <a:schemeClr val="tx1"/>
              </a:solidFill>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AOP </a:t>
            </a:r>
            <a:r>
              <a:rPr kumimoji="1" lang="ja-JP" altLang="en-US" dirty="0" smtClean="0"/>
              <a:t>を使った場合</a:t>
            </a:r>
            <a:endParaRPr kumimoji="1" lang="ja-JP" altLang="en-US" dirty="0"/>
          </a:p>
        </p:txBody>
      </p:sp>
      <p:sp>
        <p:nvSpPr>
          <p:cNvPr id="4" name="Rounded Rectangle 3"/>
          <p:cNvSpPr/>
          <p:nvPr/>
        </p:nvSpPr>
        <p:spPr bwMode="blackWhite">
          <a:xfrm>
            <a:off x="571472" y="1571612"/>
            <a:ext cx="7643866" cy="3143271"/>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solidFill>
                  <a:schemeClr val="tx1"/>
                </a:solidFill>
                <a:latin typeface="Arial" pitchFamily="34" charset="0"/>
              </a:rPr>
              <a:t>public class </a:t>
            </a:r>
            <a:r>
              <a:rPr kumimoji="0" lang="en-US" sz="2000" b="1" i="0" u="none" strike="noStrike" cap="none" normalizeH="0" baseline="0" dirty="0" err="1" smtClean="0">
                <a:solidFill>
                  <a:schemeClr val="tx1"/>
                </a:solidFill>
                <a:latin typeface="Arial" pitchFamily="34" charset="0"/>
              </a:rPr>
              <a:t>CulcLogic</a:t>
            </a:r>
            <a:endParaRPr kumimoji="0" lang="en-US" sz="2000" b="1" i="0" u="none" strike="noStrike" cap="none" normalizeH="0" baseline="0" dirty="0" smtClean="0">
              <a:solidFill>
                <a:schemeClr val="tx1"/>
              </a:solidFill>
              <a:latin typeface="Arial" pitchFamily="34" charset="0"/>
            </a:endParaRPr>
          </a:p>
          <a:p>
            <a:pPr marL="0" marR="0" indent="0" defTabSz="1096963" rtl="0" eaLnBrk="1" fontAlgn="base" latinLnBrk="0" hangingPunct="1">
              <a:lnSpc>
                <a:spcPct val="100000"/>
              </a:lnSpc>
              <a:spcBef>
                <a:spcPct val="0"/>
              </a:spcBef>
              <a:spcAft>
                <a:spcPct val="0"/>
              </a:spcAft>
              <a:buClrTx/>
              <a:buSzTx/>
              <a:buFontTx/>
              <a:buNone/>
              <a:tabLst/>
            </a:pPr>
            <a:r>
              <a:rPr lang="en-US" sz="2000" b="1" dirty="0" smtClean="0">
                <a:solidFill>
                  <a:schemeClr val="tx1"/>
                </a:solidFill>
                <a:latin typeface="Arial" pitchFamily="34" charset="0"/>
              </a:rPr>
              <a:t>{</a:t>
            </a:r>
          </a:p>
          <a:p>
            <a:pPr marL="0" marR="0" indent="0" defTabSz="1096963" rtl="0" eaLnBrk="1" fontAlgn="base" latinLnBrk="0" hangingPunct="1">
              <a:lnSpc>
                <a:spcPct val="100000"/>
              </a:lnSpc>
              <a:spcBef>
                <a:spcPct val="0"/>
              </a:spcBef>
              <a:spcAft>
                <a:spcPct val="0"/>
              </a:spcAft>
              <a:buClrTx/>
              <a:buSzTx/>
              <a:buFontTx/>
              <a:buNone/>
              <a:tabLst/>
            </a:pPr>
            <a:r>
              <a:rPr lang="en-US" sz="2000" b="1" dirty="0" smtClean="0">
                <a:solidFill>
                  <a:schemeClr val="tx1"/>
                </a:solidFill>
                <a:latin typeface="Arial" pitchFamily="34" charset="0"/>
              </a:rPr>
              <a:t>    [Aspect(</a:t>
            </a:r>
            <a:r>
              <a:rPr lang="en-US" sz="2000" b="1" dirty="0" err="1" smtClean="0">
                <a:solidFill>
                  <a:schemeClr val="tx1"/>
                </a:solidFill>
                <a:latin typeface="Arial" pitchFamily="34" charset="0"/>
              </a:rPr>
              <a:t>typeof</a:t>
            </a:r>
            <a:r>
              <a:rPr lang="en-US" sz="2000" b="1" dirty="0" smtClean="0">
                <a:solidFill>
                  <a:schemeClr val="tx1"/>
                </a:solidFill>
                <a:latin typeface="Arial" pitchFamily="34" charset="0"/>
              </a:rPr>
              <a:t>(</a:t>
            </a:r>
            <a:r>
              <a:rPr lang="en-US" sz="2000" b="1" dirty="0" err="1" smtClean="0">
                <a:solidFill>
                  <a:schemeClr val="tx1"/>
                </a:solidFill>
                <a:latin typeface="Arial" pitchFamily="34" charset="0"/>
              </a:rPr>
              <a:t>TraceInterceptor</a:t>
            </a:r>
            <a:r>
              <a:rPr lang="en-US" sz="2000" b="1" dirty="0" smtClean="0">
                <a:solidFill>
                  <a:schemeClr val="tx1"/>
                </a:solidFill>
                <a:latin typeface="Arial" pitchFamily="34" charset="0"/>
              </a:rPr>
              <a:t>))]</a:t>
            </a:r>
          </a:p>
          <a:p>
            <a:pPr marL="0" marR="0" indent="0" defTabSz="1096963" rtl="0" eaLnBrk="1" fontAlgn="base" latinLnBrk="0" hangingPunct="1">
              <a:lnSpc>
                <a:spcPct val="100000"/>
              </a:lnSpc>
              <a:spcBef>
                <a:spcPct val="0"/>
              </a:spcBef>
              <a:spcAft>
                <a:spcPct val="0"/>
              </a:spcAft>
              <a:buClrTx/>
              <a:buSzTx/>
              <a:buFontTx/>
              <a:buNone/>
              <a:tabLst/>
            </a:pPr>
            <a:r>
              <a:rPr kumimoji="0" lang="en-US" sz="2000" b="1" i="0" u="none" strike="noStrike" cap="none" normalizeH="0" dirty="0" smtClean="0">
                <a:solidFill>
                  <a:schemeClr val="tx1"/>
                </a:solidFill>
                <a:latin typeface="Arial" pitchFamily="34" charset="0"/>
              </a:rPr>
              <a:t>    public </a:t>
            </a:r>
            <a:r>
              <a:rPr kumimoji="0" lang="en-US" sz="2000" b="1" i="0" u="none" strike="noStrike" cap="none" normalizeH="0" dirty="0" err="1" smtClean="0">
                <a:solidFill>
                  <a:schemeClr val="tx1"/>
                </a:solidFill>
                <a:latin typeface="Arial" pitchFamily="34" charset="0"/>
              </a:rPr>
              <a:t>int</a:t>
            </a:r>
            <a:r>
              <a:rPr kumimoji="0" lang="en-US" sz="2000" b="1" i="0" u="none" strike="noStrike" cap="none" normalizeH="0" dirty="0" smtClean="0">
                <a:solidFill>
                  <a:schemeClr val="tx1"/>
                </a:solidFill>
                <a:latin typeface="Arial" pitchFamily="34" charset="0"/>
              </a:rPr>
              <a:t> Plus(</a:t>
            </a:r>
            <a:r>
              <a:rPr kumimoji="0" lang="en-US" sz="2000" b="1" i="0" u="none" strike="noStrike" cap="none" normalizeH="0" dirty="0" err="1" smtClean="0">
                <a:solidFill>
                  <a:schemeClr val="tx1"/>
                </a:solidFill>
                <a:latin typeface="Arial" pitchFamily="34" charset="0"/>
              </a:rPr>
              <a:t>int</a:t>
            </a:r>
            <a:r>
              <a:rPr kumimoji="0" lang="en-US" sz="2000" b="1" i="0" u="none" strike="noStrike" cap="none" normalizeH="0" dirty="0" smtClean="0">
                <a:solidFill>
                  <a:schemeClr val="tx1"/>
                </a:solidFill>
                <a:latin typeface="Arial" pitchFamily="34" charset="0"/>
              </a:rPr>
              <a:t> x, </a:t>
            </a:r>
            <a:r>
              <a:rPr kumimoji="0" lang="en-US" sz="2000" b="1" i="0" u="none" strike="noStrike" cap="none" normalizeH="0" dirty="0" err="1" smtClean="0">
                <a:solidFill>
                  <a:schemeClr val="tx1"/>
                </a:solidFill>
                <a:latin typeface="Arial" pitchFamily="34" charset="0"/>
              </a:rPr>
              <a:t>int</a:t>
            </a:r>
            <a:r>
              <a:rPr kumimoji="0" lang="en-US" sz="2000" b="1" i="0" u="none" strike="noStrike" cap="none" normalizeH="0" dirty="0" smtClean="0">
                <a:solidFill>
                  <a:schemeClr val="tx1"/>
                </a:solidFill>
                <a:latin typeface="Arial" pitchFamily="34" charset="0"/>
              </a:rPr>
              <a:t> y)</a:t>
            </a:r>
          </a:p>
          <a:p>
            <a:pPr marL="0" marR="0" indent="0" defTabSz="1096963" rtl="0" eaLnBrk="1" fontAlgn="base" latinLnBrk="0" hangingPunct="1">
              <a:lnSpc>
                <a:spcPct val="100000"/>
              </a:lnSpc>
              <a:spcBef>
                <a:spcPct val="0"/>
              </a:spcBef>
              <a:spcAft>
                <a:spcPct val="0"/>
              </a:spcAft>
              <a:buClrTx/>
              <a:buSzTx/>
              <a:buFontTx/>
              <a:buNone/>
              <a:tabLst/>
            </a:pPr>
            <a:r>
              <a:rPr lang="en-US" sz="2000" b="1" dirty="0" smtClean="0">
                <a:solidFill>
                  <a:schemeClr val="tx1"/>
                </a:solidFill>
                <a:latin typeface="Arial" pitchFamily="34" charset="0"/>
              </a:rPr>
              <a:t>    {</a:t>
            </a:r>
          </a:p>
          <a:p>
            <a:pPr marL="0" marR="0" indent="0" defTabSz="1096963" rtl="0" eaLnBrk="1" fontAlgn="base" latinLnBrk="0" hangingPunct="1">
              <a:lnSpc>
                <a:spcPct val="100000"/>
              </a:lnSpc>
              <a:spcBef>
                <a:spcPct val="0"/>
              </a:spcBef>
              <a:spcAft>
                <a:spcPct val="0"/>
              </a:spcAft>
              <a:buClrTx/>
              <a:buSzTx/>
              <a:buFontTx/>
              <a:buNone/>
              <a:tabLst/>
            </a:pPr>
            <a:r>
              <a:rPr lang="en-US" sz="2000" b="1" dirty="0" smtClean="0">
                <a:solidFill>
                  <a:schemeClr val="tx1"/>
                </a:solidFill>
                <a:latin typeface="Arial" pitchFamily="34" charset="0"/>
              </a:rPr>
              <a:t>        </a:t>
            </a:r>
            <a:r>
              <a:rPr lang="en-US" sz="2000" b="1" dirty="0" err="1" smtClean="0">
                <a:solidFill>
                  <a:schemeClr val="tx1"/>
                </a:solidFill>
                <a:latin typeface="Arial" pitchFamily="34" charset="0"/>
              </a:rPr>
              <a:t>int</a:t>
            </a:r>
            <a:r>
              <a:rPr lang="en-US" sz="2000" b="1" dirty="0" smtClean="0">
                <a:solidFill>
                  <a:schemeClr val="tx1"/>
                </a:solidFill>
                <a:latin typeface="Arial" pitchFamily="34" charset="0"/>
              </a:rPr>
              <a:t> result = x + y;</a:t>
            </a:r>
          </a:p>
          <a:p>
            <a:pPr defTabSz="1096963"/>
            <a:r>
              <a:rPr lang="en-US" sz="2000" b="1" dirty="0" smtClean="0">
                <a:solidFill>
                  <a:schemeClr val="tx1"/>
                </a:solidFill>
                <a:latin typeface="Arial" pitchFamily="34" charset="0"/>
              </a:rPr>
              <a:t>        return result;</a:t>
            </a:r>
          </a:p>
          <a:p>
            <a:pPr marL="0" marR="0" indent="0" defTabSz="1096963" rtl="0" eaLnBrk="1" fontAlgn="base" latinLnBrk="0" hangingPunct="1">
              <a:lnSpc>
                <a:spcPct val="100000"/>
              </a:lnSpc>
              <a:spcBef>
                <a:spcPct val="0"/>
              </a:spcBef>
              <a:spcAft>
                <a:spcPct val="0"/>
              </a:spcAft>
              <a:buClrTx/>
              <a:buSzTx/>
              <a:buFontTx/>
              <a:buNone/>
              <a:tabLst/>
            </a:pPr>
            <a:r>
              <a:rPr lang="en-US" sz="2000" b="1" dirty="0" smtClean="0">
                <a:solidFill>
                  <a:schemeClr val="tx1"/>
                </a:solidFill>
                <a:latin typeface="Arial" pitchFamily="34" charset="0"/>
              </a:rPr>
              <a:t>    }</a:t>
            </a:r>
          </a:p>
          <a:p>
            <a:pPr marL="0" marR="0" indent="0" defTabSz="1096963"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solidFill>
                  <a:schemeClr val="tx1"/>
                </a:solidFill>
                <a:latin typeface="Arial" pitchFamily="34" charset="0"/>
              </a:rPr>
              <a:t>}</a:t>
            </a:r>
          </a:p>
        </p:txBody>
      </p:sp>
      <p:sp>
        <p:nvSpPr>
          <p:cNvPr id="5" name="テキスト ボックス 4"/>
          <p:cNvSpPr txBox="1"/>
          <p:nvPr/>
        </p:nvSpPr>
        <p:spPr>
          <a:xfrm>
            <a:off x="571472" y="1071546"/>
            <a:ext cx="6750423" cy="400110"/>
          </a:xfrm>
          <a:prstGeom prst="rect">
            <a:avLst/>
          </a:prstGeom>
          <a:noFill/>
        </p:spPr>
        <p:txBody>
          <a:bodyPr wrap="square" rtlCol="0">
            <a:spAutoFit/>
          </a:bodyPr>
          <a:lstStyle/>
          <a:p>
            <a:r>
              <a:rPr kumimoji="1" lang="ja-JP" altLang="en-US" sz="2000" b="1" dirty="0" smtClean="0"/>
              <a:t>ロギング処理を属性に指定</a:t>
            </a:r>
            <a:endParaRPr kumimoji="1" lang="ja-JP" altLang="en-US" sz="2000" b="1" dirty="0"/>
          </a:p>
        </p:txBody>
      </p:sp>
      <p:sp>
        <p:nvSpPr>
          <p:cNvPr id="6" name="テキスト ボックス 5"/>
          <p:cNvSpPr txBox="1"/>
          <p:nvPr/>
        </p:nvSpPr>
        <p:spPr>
          <a:xfrm>
            <a:off x="642910" y="4786322"/>
            <a:ext cx="6750423" cy="400110"/>
          </a:xfrm>
          <a:prstGeom prst="rect">
            <a:avLst/>
          </a:prstGeom>
          <a:noFill/>
        </p:spPr>
        <p:txBody>
          <a:bodyPr wrap="square" rtlCol="0">
            <a:spAutoFit/>
          </a:bodyPr>
          <a:lstStyle/>
          <a:p>
            <a:r>
              <a:rPr kumimoji="1" lang="ja-JP" altLang="en-US" sz="2000" b="1" dirty="0" smtClean="0"/>
              <a:t>コンソール</a:t>
            </a:r>
            <a:endParaRPr kumimoji="1" lang="ja-JP" altLang="en-US" sz="2000" b="1" dirty="0"/>
          </a:p>
        </p:txBody>
      </p:sp>
      <p:sp>
        <p:nvSpPr>
          <p:cNvPr id="7" name="Rounded Rectangle 3"/>
          <p:cNvSpPr/>
          <p:nvPr/>
        </p:nvSpPr>
        <p:spPr bwMode="blackWhite">
          <a:xfrm>
            <a:off x="714348" y="5214951"/>
            <a:ext cx="4929222" cy="785818"/>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altLang="ja-JP" sz="2000" b="1" dirty="0" smtClean="0">
                <a:solidFill>
                  <a:schemeClr val="tx1"/>
                </a:solidFill>
                <a:latin typeface="Arial" pitchFamily="34" charset="0"/>
              </a:rPr>
              <a:t>BEGIN </a:t>
            </a:r>
            <a:r>
              <a:rPr kumimoji="0" lang="en-US" altLang="ja-JP" sz="2000" b="1" dirty="0" err="1" smtClean="0">
                <a:solidFill>
                  <a:schemeClr val="tx1"/>
                </a:solidFill>
                <a:latin typeface="Arial" pitchFamily="34" charset="0"/>
              </a:rPr>
              <a:t>CulcLogic#Plus</a:t>
            </a:r>
            <a:r>
              <a:rPr kumimoji="0" lang="en-US" altLang="ja-JP" sz="2000" b="1" dirty="0" smtClean="0">
                <a:solidFill>
                  <a:schemeClr val="tx1"/>
                </a:solidFill>
                <a:latin typeface="Arial" pitchFamily="34" charset="0"/>
              </a:rPr>
              <a:t>(3,4)</a:t>
            </a:r>
            <a:endParaRPr kumimoji="0" lang="en-US" altLang="ja-JP" sz="2000" b="1" i="0" u="none" strike="noStrike" cap="none" normalizeH="0" baseline="0" dirty="0" smtClean="0">
              <a:solidFill>
                <a:schemeClr val="tx1"/>
              </a:solidFill>
              <a:latin typeface="Arial" pitchFamily="34" charset="0"/>
            </a:endParaRPr>
          </a:p>
          <a:p>
            <a:pPr marL="0" marR="0" indent="0" defTabSz="1096963"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solidFill>
                  <a:schemeClr val="tx1"/>
                </a:solidFill>
                <a:latin typeface="Arial" pitchFamily="34" charset="0"/>
              </a:rPr>
              <a:t>END</a:t>
            </a:r>
            <a:r>
              <a:rPr kumimoji="0" lang="en-US" sz="2000" b="1" i="0" u="none" strike="noStrike" cap="none" normalizeH="0" dirty="0" smtClean="0">
                <a:solidFill>
                  <a:schemeClr val="tx1"/>
                </a:solidFill>
                <a:latin typeface="Arial" pitchFamily="34" charset="0"/>
              </a:rPr>
              <a:t> </a:t>
            </a:r>
            <a:r>
              <a:rPr kumimoji="0" lang="en-US" sz="2000" b="1" i="0" u="none" strike="noStrike" cap="none" normalizeH="0" dirty="0" err="1" smtClean="0">
                <a:solidFill>
                  <a:schemeClr val="tx1"/>
                </a:solidFill>
                <a:latin typeface="Arial" pitchFamily="34" charset="0"/>
              </a:rPr>
              <a:t>CulcLogic</a:t>
            </a:r>
            <a:r>
              <a:rPr kumimoji="0" lang="en-US" sz="2000" b="1" dirty="0" err="1" smtClean="0">
                <a:solidFill>
                  <a:schemeClr val="tx1"/>
                </a:solidFill>
                <a:latin typeface="Arial" pitchFamily="34" charset="0"/>
              </a:rPr>
              <a:t>#Plus</a:t>
            </a:r>
            <a:r>
              <a:rPr kumimoji="0" lang="en-US" sz="2000" b="1" dirty="0" smtClean="0">
                <a:solidFill>
                  <a:schemeClr val="tx1"/>
                </a:solidFill>
                <a:latin typeface="Arial" pitchFamily="34" charset="0"/>
              </a:rPr>
              <a:t>(3,4) : 7</a:t>
            </a:r>
            <a:endParaRPr kumimoji="0" lang="en-US" sz="2000" b="1" i="0" u="none" strike="noStrike" cap="none" normalizeH="0" baseline="0" dirty="0" smtClean="0">
              <a:solidFill>
                <a:schemeClr val="tx1"/>
              </a:solidFill>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AOP</a:t>
            </a:r>
            <a:r>
              <a:rPr lang="ja-JP" altLang="en-US" dirty="0" smtClean="0"/>
              <a:t> のポイント</a:t>
            </a:r>
            <a:endParaRPr kumimoji="1" lang="ja-JP" altLang="en-US" dirty="0"/>
          </a:p>
        </p:txBody>
      </p:sp>
      <p:sp>
        <p:nvSpPr>
          <p:cNvPr id="3" name="コンテンツ プレースホルダ 2"/>
          <p:cNvSpPr>
            <a:spLocks noGrp="1"/>
          </p:cNvSpPr>
          <p:nvPr>
            <p:ph idx="1"/>
          </p:nvPr>
        </p:nvSpPr>
        <p:spPr>
          <a:xfrm>
            <a:off x="457200" y="1052513"/>
            <a:ext cx="8329642" cy="5073650"/>
          </a:xfrm>
        </p:spPr>
        <p:txBody>
          <a:bodyPr/>
          <a:lstStyle/>
          <a:p>
            <a:r>
              <a:rPr lang="ja-JP" altLang="en-US" dirty="0" smtClean="0"/>
              <a:t>共通化（メソッド化）が難しい機能をモジュール化できる</a:t>
            </a:r>
            <a:endParaRPr kumimoji="1" lang="en-US" altLang="ja-JP" dirty="0" smtClean="0"/>
          </a:p>
          <a:p>
            <a:r>
              <a:rPr kumimoji="1" lang="ja-JP" altLang="en-US" dirty="0" smtClean="0"/>
              <a:t>コードがすっきりする</a:t>
            </a:r>
            <a:endParaRPr kumimoji="1" lang="en-US" altLang="ja-JP" dirty="0" smtClean="0"/>
          </a:p>
          <a:p>
            <a:r>
              <a:rPr lang="ja-JP" altLang="en-US" dirty="0" smtClean="0"/>
              <a:t>ロギング等を埋め込む際のバグの混入を軽減できる</a:t>
            </a:r>
            <a:endParaRPr lang="en-US" altLang="ja-JP" dirty="0" smtClean="0"/>
          </a:p>
          <a:p>
            <a:r>
              <a:rPr lang="en-US" altLang="ja-JP" dirty="0" smtClean="0"/>
              <a:t>S2Dao.NET </a:t>
            </a:r>
            <a:r>
              <a:rPr lang="ja-JP" altLang="en-US" dirty="0" err="1" smtClean="0"/>
              <a:t>のような</a:t>
            </a:r>
            <a:r>
              <a:rPr lang="ja-JP" altLang="en-US" dirty="0" smtClean="0"/>
              <a:t>フレームワークを構築できる</a:t>
            </a:r>
            <a:endParaRPr lang="en-US" altLang="ja-JP" dirty="0" smtClean="0"/>
          </a:p>
          <a:p>
            <a:r>
              <a:rPr lang="ja-JP" altLang="en-US" dirty="0" smtClean="0"/>
              <a:t>ただし多用は厳禁！（デバッグしにくい）</a:t>
            </a:r>
            <a:endParaRPr lang="en-US" altLang="ja-JP" dirty="0" smtClean="0"/>
          </a:p>
          <a:p>
            <a:endParaRPr kumimoji="1" lang="en-US" altLang="ja-JP"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Quill </a:t>
            </a:r>
            <a:r>
              <a:rPr kumimoji="1" lang="ja-JP" altLang="en-US" dirty="0" smtClean="0"/>
              <a:t>による </a:t>
            </a:r>
            <a:r>
              <a:rPr lang="en-US" altLang="ja-JP" dirty="0" smtClean="0"/>
              <a:t>AOP</a:t>
            </a:r>
            <a:r>
              <a:rPr kumimoji="1" lang="en-US" altLang="ja-JP" dirty="0" smtClean="0"/>
              <a:t> </a:t>
            </a:r>
            <a:r>
              <a:rPr kumimoji="1" lang="ja-JP" altLang="en-US" dirty="0" smtClean="0"/>
              <a:t>のデモ</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a:t>
            </a:r>
            <a:endParaRPr kumimoji="1" lang="ja-JP" altLang="en-US" dirty="0"/>
          </a:p>
        </p:txBody>
      </p:sp>
      <p:sp>
        <p:nvSpPr>
          <p:cNvPr id="3" name="コンテンツ プレースホルダ 2"/>
          <p:cNvSpPr>
            <a:spLocks noGrp="1"/>
          </p:cNvSpPr>
          <p:nvPr>
            <p:ph idx="1"/>
          </p:nvPr>
        </p:nvSpPr>
        <p:spPr>
          <a:xfrm>
            <a:off x="457200" y="2571744"/>
            <a:ext cx="8229600" cy="3286148"/>
          </a:xfrm>
        </p:spPr>
        <p:txBody>
          <a:bodyPr/>
          <a:lstStyle/>
          <a:p>
            <a:r>
              <a:rPr kumimoji="1" lang="ja-JP" altLang="en-US" sz="2400" dirty="0" smtClean="0"/>
              <a:t>規約ベースの </a:t>
            </a:r>
            <a:r>
              <a:rPr kumimoji="1" lang="en-US" altLang="ja-JP" sz="2400" dirty="0" smtClean="0"/>
              <a:t>O/R </a:t>
            </a:r>
            <a:r>
              <a:rPr kumimoji="1" lang="ja-JP" altLang="en-US" sz="2400" dirty="0" smtClean="0"/>
              <a:t>マッピングフレームワーク</a:t>
            </a:r>
            <a:endParaRPr kumimoji="1" lang="en-US" altLang="ja-JP" sz="2400" dirty="0" smtClean="0"/>
          </a:p>
          <a:p>
            <a:pPr lvl="1"/>
            <a:r>
              <a:rPr lang="en-US" altLang="ja-JP" sz="2000" dirty="0" smtClean="0"/>
              <a:t>SQL</a:t>
            </a:r>
            <a:r>
              <a:rPr lang="ja-JP" altLang="en-US" sz="2000" dirty="0" smtClean="0"/>
              <a:t>の実行とオブジェクトのマッピングをサポート</a:t>
            </a:r>
            <a:endParaRPr lang="en-US" altLang="ja-JP" sz="2000" dirty="0" smtClean="0"/>
          </a:p>
          <a:p>
            <a:pPr lvl="1"/>
            <a:r>
              <a:rPr kumimoji="1" lang="ja-JP" altLang="en-US" sz="2000" dirty="0" smtClean="0"/>
              <a:t>データアクセスに関する詳細を隠蔽</a:t>
            </a:r>
            <a:endParaRPr kumimoji="1" lang="en-US" altLang="ja-JP" sz="2000" dirty="0" smtClean="0"/>
          </a:p>
          <a:p>
            <a:pPr lvl="1"/>
            <a:r>
              <a:rPr lang="ja-JP" altLang="en-US" sz="2000" dirty="0" smtClean="0"/>
              <a:t>利用者は </a:t>
            </a:r>
            <a:r>
              <a:rPr lang="en-US" altLang="ja-JP" sz="2000" dirty="0" smtClean="0"/>
              <a:t>ADO.NET </a:t>
            </a:r>
            <a:r>
              <a:rPr lang="ja-JP" altLang="en-US" sz="2000" dirty="0" smtClean="0"/>
              <a:t>に関する知識が不要</a:t>
            </a:r>
            <a:endParaRPr lang="en-US" altLang="ja-JP" sz="2000" dirty="0" smtClean="0"/>
          </a:p>
          <a:p>
            <a:pPr lvl="1"/>
            <a:r>
              <a:rPr kumimoji="1" lang="ja-JP" altLang="en-US" sz="2000" dirty="0" smtClean="0"/>
              <a:t>マッピングを定義する </a:t>
            </a:r>
            <a:r>
              <a:rPr kumimoji="1" lang="en-US" altLang="ja-JP" sz="2000" dirty="0" smtClean="0"/>
              <a:t>XML </a:t>
            </a:r>
            <a:r>
              <a:rPr kumimoji="1" lang="ja-JP" altLang="en-US" sz="2000" dirty="0" smtClean="0"/>
              <a:t>ファイルが不要</a:t>
            </a:r>
            <a:endParaRPr kumimoji="1" lang="en-US" altLang="ja-JP" sz="2000" dirty="0" smtClean="0"/>
          </a:p>
          <a:p>
            <a:pPr lvl="1"/>
            <a:r>
              <a:rPr lang="ja-JP" altLang="en-US" sz="2000" dirty="0" smtClean="0"/>
              <a:t>実行した </a:t>
            </a:r>
            <a:r>
              <a:rPr lang="en-US" altLang="ja-JP" sz="2000" dirty="0" smtClean="0"/>
              <a:t>SQL </a:t>
            </a:r>
            <a:r>
              <a:rPr lang="ja-JP" altLang="en-US" sz="2000" dirty="0" smtClean="0"/>
              <a:t>がそのままログ出力される</a:t>
            </a:r>
            <a:endParaRPr lang="en-US" altLang="ja-JP" sz="2000" dirty="0" smtClean="0"/>
          </a:p>
          <a:p>
            <a:pPr lvl="1"/>
            <a:r>
              <a:rPr kumimoji="1" lang="en-US" altLang="ja-JP" sz="2000" dirty="0" smtClean="0"/>
              <a:t>SQL</a:t>
            </a:r>
            <a:r>
              <a:rPr lang="ja-JP" altLang="en-US" sz="2000" dirty="0" smtClean="0"/>
              <a:t>のテストが簡単</a:t>
            </a:r>
            <a:endParaRPr lang="en-US" altLang="ja-JP" sz="2000" dirty="0" smtClean="0"/>
          </a:p>
          <a:p>
            <a:pPr lvl="1"/>
            <a:r>
              <a:rPr lang="ja-JP" altLang="en-US" sz="2000" dirty="0" smtClean="0"/>
              <a:t>データプロバイダに依存しない</a:t>
            </a:r>
            <a:endParaRPr kumimoji="1" lang="ja-JP" altLang="en-US" sz="2000" dirty="0"/>
          </a:p>
        </p:txBody>
      </p:sp>
      <p:sp>
        <p:nvSpPr>
          <p:cNvPr id="4" name="円柱 3"/>
          <p:cNvSpPr/>
          <p:nvPr/>
        </p:nvSpPr>
        <p:spPr bwMode="blackGray">
          <a:xfrm>
            <a:off x="6842899" y="1285021"/>
            <a:ext cx="1586753" cy="1075765"/>
          </a:xfrm>
          <a:prstGeom prst="can">
            <a:avLst/>
          </a:prstGeom>
          <a:solidFill>
            <a:srgbClr val="92D050">
              <a:alpha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solidFill>
                  <a:schemeClr val="tx1"/>
                </a:solidFill>
                <a:effectLst>
                  <a:outerShdw blurRad="38100" dist="38100" dir="2700000" algn="tl">
                    <a:srgbClr val="000000">
                      <a:alpha val="43137"/>
                    </a:srgbClr>
                  </a:outerShdw>
                </a:effectLst>
                <a:latin typeface="メイリオ" pitchFamily="50" charset="-128"/>
                <a:ea typeface="メイリオ" pitchFamily="50" charset="-128"/>
              </a:rPr>
              <a:t>データベース</a:t>
            </a:r>
          </a:p>
        </p:txBody>
      </p:sp>
      <p:sp>
        <p:nvSpPr>
          <p:cNvPr id="5" name="Rounded Rectangle 3"/>
          <p:cNvSpPr/>
          <p:nvPr/>
        </p:nvSpPr>
        <p:spPr bwMode="blackGray">
          <a:xfrm>
            <a:off x="3643306" y="1311917"/>
            <a:ext cx="2071702" cy="1048869"/>
          </a:xfrm>
          <a:prstGeom prst="roundRect">
            <a:avLst/>
          </a:prstGeom>
          <a:gradFill>
            <a:gsLst>
              <a:gs pos="0">
                <a:schemeClr val="accent2">
                  <a:lumMod val="20000"/>
                  <a:lumOff val="80000"/>
                  <a:alpha val="70000"/>
                </a:schemeClr>
              </a:gs>
              <a:gs pos="100000">
                <a:schemeClr val="accent2">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solidFill>
                  <a:schemeClr val="tx1"/>
                </a:solidFill>
                <a:effectLst>
                  <a:outerShdw blurRad="38100" dist="38100" dir="2700000" algn="tl">
                    <a:srgbClr val="000000">
                      <a:alpha val="43137"/>
                    </a:srgbClr>
                  </a:outerShdw>
                </a:effectLst>
                <a:latin typeface="メイリオ" pitchFamily="50" charset="-128"/>
                <a:ea typeface="メイリオ" pitchFamily="50" charset="-128"/>
              </a:rPr>
              <a:t>S2Dao.NET</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6" name="Rounded Rectangle 7"/>
          <p:cNvSpPr/>
          <p:nvPr/>
        </p:nvSpPr>
        <p:spPr bwMode="blackGray">
          <a:xfrm>
            <a:off x="642910" y="1314755"/>
            <a:ext cx="1775012" cy="1059478"/>
          </a:xfrm>
          <a:prstGeom prst="roundRect">
            <a:avLst/>
          </a:prstGeom>
          <a:solidFill>
            <a:srgbClr val="FF9966">
              <a:alpha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solidFill>
                  <a:schemeClr val="tx1"/>
                </a:solidFill>
                <a:effectLst>
                  <a:outerShdw blurRad="38100" dist="38100" dir="2700000" algn="tl">
                    <a:srgbClr val="000000">
                      <a:alpha val="43137"/>
                    </a:srgbClr>
                  </a:outerShdw>
                </a:effectLst>
                <a:latin typeface="メイリオ" pitchFamily="50" charset="-128"/>
                <a:ea typeface="メイリオ" pitchFamily="50" charset="-128"/>
              </a:rPr>
              <a:t>業務</a:t>
            </a:r>
            <a:endParaRPr kumimoji="0" lang="en-US" altLang="ja-JP" sz="2400" b="0" i="0" u="none" strike="noStrike" cap="none" normalizeH="0" baseline="0" dirty="0" smtClean="0">
              <a:solidFill>
                <a:schemeClr val="tx1"/>
              </a:solidFill>
              <a:effectLst>
                <a:outerShdw blurRad="38100" dist="38100" dir="2700000" algn="tl">
                  <a:srgbClr val="000000">
                    <a:alpha val="43137"/>
                  </a:srgbClr>
                </a:outerShdw>
              </a:effectLst>
              <a:latin typeface="メイリオ" pitchFamily="50" charset="-128"/>
              <a:ea typeface="メイリオ" pitchFamily="50" charset="-128"/>
            </a:endParaRPr>
          </a:p>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solidFill>
                  <a:schemeClr val="tx1"/>
                </a:solidFill>
                <a:effectLst>
                  <a:outerShdw blurRad="38100" dist="38100" dir="2700000" algn="tl">
                    <a:srgbClr val="000000">
                      <a:alpha val="43137"/>
                    </a:srgbClr>
                  </a:outerShdw>
                </a:effectLst>
                <a:latin typeface="メイリオ" pitchFamily="50" charset="-128"/>
                <a:ea typeface="メイリオ" pitchFamily="50" charset="-128"/>
              </a:rPr>
              <a:t>ロジック</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7" name="左右矢印 6"/>
          <p:cNvSpPr/>
          <p:nvPr/>
        </p:nvSpPr>
        <p:spPr bwMode="blackGray">
          <a:xfrm>
            <a:off x="2571736" y="1500174"/>
            <a:ext cx="874059" cy="658905"/>
          </a:xfrm>
          <a:prstGeom prst="leftRightArrow">
            <a:avLst/>
          </a:prstGeom>
          <a:solidFill>
            <a:srgbClr val="C00000">
              <a:alpha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8" name="左右矢印 7"/>
          <p:cNvSpPr/>
          <p:nvPr/>
        </p:nvSpPr>
        <p:spPr bwMode="blackGray">
          <a:xfrm>
            <a:off x="5841081" y="1491211"/>
            <a:ext cx="874059" cy="658905"/>
          </a:xfrm>
          <a:prstGeom prst="leftRightArrow">
            <a:avLst/>
          </a:prstGeom>
          <a:solidFill>
            <a:srgbClr val="C00000">
              <a:alpha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dirty="0" smtClean="0">
              <a:solidFill>
                <a:schemeClr val="tx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a:t>
            </a:r>
            <a:r>
              <a:rPr kumimoji="1" lang="ja-JP" altLang="en-US" dirty="0" smtClean="0"/>
              <a:t>のデモ</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a:t>
            </a:r>
            <a:r>
              <a:rPr kumimoji="1" lang="ja-JP" altLang="en-US" dirty="0" smtClean="0"/>
              <a:t>利用手順</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a:pPr>
            <a:r>
              <a:rPr kumimoji="1" lang="en-US" altLang="ja-JP" dirty="0" smtClean="0"/>
              <a:t>Entity </a:t>
            </a:r>
            <a:r>
              <a:rPr kumimoji="1" lang="ja-JP" altLang="en-US" dirty="0" smtClean="0"/>
              <a:t>クラスの作成</a:t>
            </a:r>
            <a:endParaRPr kumimoji="1" lang="en-US" altLang="ja-JP" dirty="0" smtClean="0"/>
          </a:p>
          <a:p>
            <a:pPr marL="514350" indent="-514350">
              <a:buFont typeface="+mj-lt"/>
              <a:buAutoNum type="arabicPeriod"/>
            </a:pPr>
            <a:r>
              <a:rPr lang="en-US" altLang="ja-JP" dirty="0" smtClean="0"/>
              <a:t>Dao </a:t>
            </a:r>
            <a:r>
              <a:rPr lang="ja-JP" altLang="en-US" dirty="0" smtClean="0"/>
              <a:t>インターフェースの作成</a:t>
            </a:r>
            <a:endParaRPr lang="en-US" altLang="ja-JP" dirty="0" smtClean="0"/>
          </a:p>
          <a:p>
            <a:pPr marL="514350" indent="-514350">
              <a:buFont typeface="+mj-lt"/>
              <a:buAutoNum type="arabicPeriod"/>
            </a:pPr>
            <a:r>
              <a:rPr kumimoji="1" lang="ja-JP" altLang="en-US" dirty="0" smtClean="0"/>
              <a:t>必要に応じて </a:t>
            </a:r>
            <a:r>
              <a:rPr kumimoji="1" lang="en-US" altLang="ja-JP" dirty="0" smtClean="0"/>
              <a:t>Dao </a:t>
            </a:r>
            <a:r>
              <a:rPr kumimoji="1" lang="ja-JP" altLang="en-US" dirty="0" smtClean="0"/>
              <a:t>インターフェースにメソッドを追加</a:t>
            </a:r>
            <a:endParaRPr kumimoji="1" lang="en-US" altLang="ja-JP" dirty="0" smtClean="0"/>
          </a:p>
          <a:p>
            <a:pPr marL="514350" indent="-514350">
              <a:buFont typeface="+mj-lt"/>
              <a:buAutoNum type="arabicPeriod"/>
            </a:pPr>
            <a:r>
              <a:rPr kumimoji="1" lang="en-US" altLang="ja-JP" dirty="0" smtClean="0"/>
              <a:t>Dao </a:t>
            </a:r>
            <a:r>
              <a:rPr kumimoji="1" lang="ja-JP" altLang="en-US" dirty="0" smtClean="0"/>
              <a:t>をロジッククラスに </a:t>
            </a:r>
            <a:r>
              <a:rPr kumimoji="1" lang="en-US" altLang="ja-JP" dirty="0" smtClean="0"/>
              <a:t>DI </a:t>
            </a:r>
            <a:r>
              <a:rPr kumimoji="1" lang="ja-JP" altLang="en-US" dirty="0" smtClean="0"/>
              <a:t>して使う</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Entity </a:t>
            </a:r>
            <a:r>
              <a:rPr kumimoji="1" lang="ja-JP" altLang="en-US" dirty="0" smtClean="0"/>
              <a:t>クラス</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基本的にテーブルと</a:t>
            </a:r>
            <a:r>
              <a:rPr kumimoji="1" lang="en-US" altLang="ja-JP" sz="2800" dirty="0" smtClean="0"/>
              <a:t>1</a:t>
            </a:r>
            <a:r>
              <a:rPr kumimoji="1" lang="ja-JP" altLang="en-US" sz="2800" dirty="0" smtClean="0"/>
              <a:t>対</a:t>
            </a:r>
            <a:r>
              <a:rPr kumimoji="1" lang="en-US" altLang="ja-JP" sz="2800" dirty="0" smtClean="0"/>
              <a:t>1</a:t>
            </a:r>
            <a:r>
              <a:rPr kumimoji="1" lang="ja-JP" altLang="en-US" sz="2800" dirty="0" smtClean="0"/>
              <a:t>で作成</a:t>
            </a:r>
            <a:endParaRPr kumimoji="1" lang="en-US" altLang="ja-JP" sz="2800" dirty="0" smtClean="0"/>
          </a:p>
          <a:p>
            <a:pPr lvl="1"/>
            <a:r>
              <a:rPr kumimoji="1" lang="ja-JP" altLang="en-US" sz="2400" dirty="0" smtClean="0"/>
              <a:t>基本的にテーブル名と同じ名前のクラスを作成</a:t>
            </a:r>
            <a:endParaRPr kumimoji="1" lang="en-US" altLang="ja-JP" sz="2400" dirty="0" smtClean="0"/>
          </a:p>
          <a:p>
            <a:pPr lvl="1"/>
            <a:r>
              <a:rPr lang="ja-JP" altLang="en-US" sz="2400" dirty="0" smtClean="0"/>
              <a:t>基本的にカラム名と同じ名前のプロパティを作成</a:t>
            </a:r>
            <a:endParaRPr kumimoji="1" lang="ja-JP" altLang="en-US" sz="2400" dirty="0"/>
          </a:p>
        </p:txBody>
      </p:sp>
      <p:sp>
        <p:nvSpPr>
          <p:cNvPr id="5" name="Rectangle 18"/>
          <p:cNvSpPr>
            <a:spLocks noChangeArrowheads="1"/>
          </p:cNvSpPr>
          <p:nvPr/>
        </p:nvSpPr>
        <p:spPr bwMode="auto">
          <a:xfrm>
            <a:off x="583257" y="3000372"/>
            <a:ext cx="1331259" cy="1285884"/>
          </a:xfrm>
          <a:prstGeom prst="rect">
            <a:avLst/>
          </a:prstGeom>
          <a:solidFill>
            <a:schemeClr val="bg1"/>
          </a:solidFill>
          <a:ln w="9525">
            <a:solidFill>
              <a:schemeClr val="tx1"/>
            </a:solidFill>
            <a:miter lim="800000"/>
            <a:headEnd/>
            <a:tailEnd/>
          </a:ln>
          <a:effectLst/>
        </p:spPr>
        <p:txBody>
          <a:bodyPr wrap="none" lIns="18000" anchor="ctr" anchorCtr="1"/>
          <a:lstStyle/>
          <a:p>
            <a:r>
              <a:rPr lang="en-US" altLang="ja-JP" sz="2000" u="sng" dirty="0" smtClean="0">
                <a:latin typeface="メイリオ" pitchFamily="50" charset="-128"/>
                <a:ea typeface="メイリオ" pitchFamily="50" charset="-128"/>
              </a:rPr>
              <a:t>ID(PK)</a:t>
            </a:r>
            <a:endParaRPr lang="en-US" altLang="ja-JP" sz="2000" u="sng" dirty="0">
              <a:latin typeface="メイリオ" pitchFamily="50" charset="-128"/>
              <a:ea typeface="メイリオ" pitchFamily="50" charset="-128"/>
            </a:endParaRPr>
          </a:p>
          <a:p>
            <a:r>
              <a:rPr lang="en-US" altLang="ja-JP" sz="2000" dirty="0" smtClean="0">
                <a:latin typeface="メイリオ" pitchFamily="50" charset="-128"/>
                <a:ea typeface="メイリオ" pitchFamily="50" charset="-128"/>
              </a:rPr>
              <a:t>NAME</a:t>
            </a:r>
          </a:p>
          <a:p>
            <a:r>
              <a:rPr lang="en-US" altLang="ja-JP" sz="2000" dirty="0" smtClean="0">
                <a:latin typeface="メイリオ" pitchFamily="50" charset="-128"/>
                <a:ea typeface="メイリオ" pitchFamily="50" charset="-128"/>
              </a:rPr>
              <a:t>JOB</a:t>
            </a:r>
          </a:p>
          <a:p>
            <a:r>
              <a:rPr lang="en-US" altLang="ja-JP" sz="2000" dirty="0" smtClean="0">
                <a:latin typeface="メイリオ" pitchFamily="50" charset="-128"/>
                <a:ea typeface="メイリオ" pitchFamily="50" charset="-128"/>
              </a:rPr>
              <a:t>SALARY</a:t>
            </a:r>
            <a:endParaRPr lang="en-US" altLang="ja-JP" sz="2000" dirty="0">
              <a:latin typeface="メイリオ" pitchFamily="50" charset="-128"/>
              <a:ea typeface="メイリオ" pitchFamily="50" charset="-128"/>
            </a:endParaRPr>
          </a:p>
        </p:txBody>
      </p:sp>
      <p:sp>
        <p:nvSpPr>
          <p:cNvPr id="6" name="Rectangle 19"/>
          <p:cNvSpPr>
            <a:spLocks noChangeArrowheads="1"/>
          </p:cNvSpPr>
          <p:nvPr/>
        </p:nvSpPr>
        <p:spPr bwMode="auto">
          <a:xfrm>
            <a:off x="583257" y="2568388"/>
            <a:ext cx="2702859" cy="457200"/>
          </a:xfrm>
          <a:prstGeom prst="rect">
            <a:avLst/>
          </a:prstGeom>
          <a:solidFill>
            <a:schemeClr val="bg2"/>
          </a:solidFill>
          <a:ln w="9525">
            <a:solidFill>
              <a:schemeClr val="tx1"/>
            </a:solidFill>
            <a:miter lim="800000"/>
            <a:headEnd/>
            <a:tailEnd/>
          </a:ln>
          <a:effectLst/>
        </p:spPr>
        <p:txBody>
          <a:bodyPr wrap="none" anchor="ctr"/>
          <a:lstStyle/>
          <a:p>
            <a:pPr algn="ct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例</a:t>
            </a:r>
            <a:r>
              <a:rPr lang="en-US" altLang="ja-JP" dirty="0" smtClean="0">
                <a:latin typeface="メイリオ" pitchFamily="50" charset="-128"/>
                <a:ea typeface="メイリオ" pitchFamily="50" charset="-128"/>
              </a:rPr>
              <a:t>)Employee</a:t>
            </a:r>
            <a:r>
              <a:rPr lang="ja-JP" altLang="en-US" sz="2000" dirty="0" smtClean="0">
                <a:latin typeface="メイリオ" pitchFamily="50" charset="-128"/>
                <a:ea typeface="メイリオ" pitchFamily="50" charset="-128"/>
              </a:rPr>
              <a:t>テーブル</a:t>
            </a:r>
            <a:endParaRPr lang="ja-JP" altLang="en-US" sz="2000" dirty="0">
              <a:latin typeface="メイリオ" pitchFamily="50" charset="-128"/>
              <a:ea typeface="メイリオ" pitchFamily="50" charset="-128"/>
            </a:endParaRPr>
          </a:p>
        </p:txBody>
      </p:sp>
      <p:sp>
        <p:nvSpPr>
          <p:cNvPr id="7" name="Rectangle 20"/>
          <p:cNvSpPr>
            <a:spLocks noChangeArrowheads="1"/>
          </p:cNvSpPr>
          <p:nvPr/>
        </p:nvSpPr>
        <p:spPr bwMode="auto">
          <a:xfrm>
            <a:off x="1896587" y="3025588"/>
            <a:ext cx="1371600" cy="1264024"/>
          </a:xfrm>
          <a:prstGeom prst="rect">
            <a:avLst/>
          </a:prstGeom>
          <a:solidFill>
            <a:schemeClr val="bg1"/>
          </a:solidFill>
          <a:ln w="9525">
            <a:solidFill>
              <a:schemeClr val="tx1"/>
            </a:solidFill>
            <a:miter lim="800000"/>
            <a:headEnd/>
            <a:tailEnd/>
          </a:ln>
          <a:effectLst/>
        </p:spPr>
        <p:txBody>
          <a:bodyPr wrap="none" lIns="18000" anchor="ctr" anchorCtr="1"/>
          <a:lstStyle/>
          <a:p>
            <a:r>
              <a:rPr lang="ja-JP" altLang="en-US" sz="2000" dirty="0">
                <a:latin typeface="メイリオ" pitchFamily="50" charset="-128"/>
                <a:ea typeface="メイリオ" pitchFamily="50" charset="-128"/>
              </a:rPr>
              <a:t>数値型</a:t>
            </a:r>
          </a:p>
          <a:p>
            <a:r>
              <a:rPr lang="ja-JP" altLang="en-US" sz="2000" dirty="0" smtClean="0">
                <a:latin typeface="メイリオ" pitchFamily="50" charset="-128"/>
                <a:ea typeface="メイリオ" pitchFamily="50" charset="-128"/>
              </a:rPr>
              <a:t>文字列型</a:t>
            </a:r>
            <a:endParaRPr lang="ja-JP" altLang="en-US" sz="2000" dirty="0">
              <a:latin typeface="メイリオ" pitchFamily="50" charset="-128"/>
              <a:ea typeface="メイリオ" pitchFamily="50" charset="-128"/>
            </a:endParaRPr>
          </a:p>
          <a:p>
            <a:r>
              <a:rPr lang="ja-JP" altLang="en-US" sz="2000" dirty="0" smtClean="0">
                <a:latin typeface="メイリオ" pitchFamily="50" charset="-128"/>
                <a:ea typeface="メイリオ" pitchFamily="50" charset="-128"/>
              </a:rPr>
              <a:t>文字列型</a:t>
            </a:r>
            <a:endParaRPr lang="en-US" altLang="ja-JP" sz="2000" dirty="0" smtClean="0">
              <a:latin typeface="メイリオ" pitchFamily="50" charset="-128"/>
              <a:ea typeface="メイリオ" pitchFamily="50" charset="-128"/>
            </a:endParaRPr>
          </a:p>
          <a:p>
            <a:r>
              <a:rPr lang="ja-JP" altLang="en-US" sz="2000" dirty="0" smtClean="0">
                <a:latin typeface="メイリオ" pitchFamily="50" charset="-128"/>
                <a:ea typeface="メイリオ" pitchFamily="50" charset="-128"/>
              </a:rPr>
              <a:t>数値型</a:t>
            </a:r>
            <a:endParaRPr lang="ja-JP" altLang="en-US" sz="2000" dirty="0">
              <a:latin typeface="メイリオ" pitchFamily="50" charset="-128"/>
              <a:ea typeface="メイリオ" pitchFamily="50" charset="-128"/>
            </a:endParaRPr>
          </a:p>
        </p:txBody>
      </p:sp>
      <p:sp>
        <p:nvSpPr>
          <p:cNvPr id="8" name="屈折矢印 7"/>
          <p:cNvSpPr/>
          <p:nvPr/>
        </p:nvSpPr>
        <p:spPr bwMode="blackGray">
          <a:xfrm rot="5400000">
            <a:off x="1719532" y="4417364"/>
            <a:ext cx="1183341" cy="1331260"/>
          </a:xfrm>
          <a:prstGeom prst="bentUpArrow">
            <a:avLst>
              <a:gd name="adj1" fmla="val 37500"/>
              <a:gd name="adj2" fmla="val 30114"/>
              <a:gd name="adj3" fmla="val 25000"/>
            </a:avLst>
          </a:prstGeom>
          <a:solidFill>
            <a:schemeClr val="accent6">
              <a:lumMod val="60000"/>
              <a:lumOff val="4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9" name="Rounded Rectangle 3"/>
          <p:cNvSpPr/>
          <p:nvPr/>
        </p:nvSpPr>
        <p:spPr bwMode="blackWhite">
          <a:xfrm>
            <a:off x="3643306" y="2428868"/>
            <a:ext cx="4143404" cy="3571900"/>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r>
              <a:rPr lang="en-US" sz="2000" dirty="0" smtClean="0">
                <a:solidFill>
                  <a:schemeClr val="tx1"/>
                </a:solidFill>
              </a:rPr>
              <a:t>public class Employee{</a:t>
            </a:r>
          </a:p>
          <a:p>
            <a:r>
              <a:rPr lang="en-US" sz="2000" dirty="0" smtClean="0">
                <a:solidFill>
                  <a:schemeClr val="tx1"/>
                </a:solidFill>
              </a:rPr>
              <a:t>  private </a:t>
            </a:r>
            <a:r>
              <a:rPr lang="en-US" sz="2000" dirty="0" err="1" smtClean="0">
                <a:solidFill>
                  <a:schemeClr val="tx1"/>
                </a:solidFill>
              </a:rPr>
              <a:t>int</a:t>
            </a:r>
            <a:r>
              <a:rPr lang="en-US" sz="2000" dirty="0" smtClean="0">
                <a:solidFill>
                  <a:schemeClr val="tx1"/>
                </a:solidFill>
              </a:rPr>
              <a:t> id;</a:t>
            </a:r>
          </a:p>
          <a:p>
            <a:r>
              <a:rPr lang="en-US" sz="2000" dirty="0" smtClean="0">
                <a:solidFill>
                  <a:schemeClr val="tx1"/>
                </a:solidFill>
              </a:rPr>
              <a:t>  private string name;</a:t>
            </a:r>
          </a:p>
          <a:p>
            <a:r>
              <a:rPr lang="en-US" sz="2000" dirty="0" smtClean="0">
                <a:solidFill>
                  <a:schemeClr val="tx1"/>
                </a:solidFill>
              </a:rPr>
              <a:t>  private string job;</a:t>
            </a:r>
          </a:p>
          <a:p>
            <a:r>
              <a:rPr lang="en-US" sz="2000" dirty="0" smtClean="0">
                <a:solidFill>
                  <a:schemeClr val="tx1"/>
                </a:solidFill>
              </a:rPr>
              <a:t>  private </a:t>
            </a:r>
            <a:r>
              <a:rPr lang="en-US" sz="2000" dirty="0" err="1" smtClean="0">
                <a:solidFill>
                  <a:schemeClr val="tx1"/>
                </a:solidFill>
              </a:rPr>
              <a:t>int</a:t>
            </a:r>
            <a:r>
              <a:rPr lang="en-US" sz="2000" dirty="0" smtClean="0">
                <a:solidFill>
                  <a:schemeClr val="tx1"/>
                </a:solidFill>
              </a:rPr>
              <a:t> salary;</a:t>
            </a:r>
          </a:p>
          <a:p>
            <a:endParaRPr lang="en-US" sz="2000" dirty="0" smtClean="0">
              <a:solidFill>
                <a:schemeClr val="tx1"/>
              </a:solidFill>
            </a:endParaRPr>
          </a:p>
          <a:p>
            <a:r>
              <a:rPr lang="en-US" sz="2000" dirty="0" smtClean="0">
                <a:solidFill>
                  <a:schemeClr val="tx1"/>
                </a:solidFill>
              </a:rPr>
              <a:t>  public </a:t>
            </a:r>
            <a:r>
              <a:rPr lang="en-US" sz="2000" dirty="0" err="1" smtClean="0">
                <a:solidFill>
                  <a:schemeClr val="tx1"/>
                </a:solidFill>
              </a:rPr>
              <a:t>int</a:t>
            </a:r>
            <a:r>
              <a:rPr lang="en-US" sz="2000" dirty="0" smtClean="0">
                <a:solidFill>
                  <a:schemeClr val="tx1"/>
                </a:solidFill>
              </a:rPr>
              <a:t> ID{</a:t>
            </a:r>
          </a:p>
          <a:p>
            <a:r>
              <a:rPr lang="en-US" sz="2000" dirty="0" smtClean="0">
                <a:solidFill>
                  <a:schemeClr val="tx1"/>
                </a:solidFill>
              </a:rPr>
              <a:t>    set { id = value; }</a:t>
            </a:r>
          </a:p>
          <a:p>
            <a:r>
              <a:rPr lang="en-US" sz="2000" dirty="0" smtClean="0">
                <a:solidFill>
                  <a:schemeClr val="tx1"/>
                </a:solidFill>
              </a:rPr>
              <a:t>    get { return id; }</a:t>
            </a:r>
          </a:p>
          <a:p>
            <a:r>
              <a:rPr lang="en-US" sz="2000" dirty="0" smtClean="0">
                <a:solidFill>
                  <a:schemeClr val="tx1"/>
                </a:solidFill>
              </a:rPr>
              <a:t>  }</a:t>
            </a:r>
          </a:p>
          <a:p>
            <a:r>
              <a:rPr lang="ja-JP" altLang="en-US" sz="2000" dirty="0" smtClean="0">
                <a:solidFill>
                  <a:schemeClr val="tx1"/>
                </a:solidFill>
              </a:rPr>
              <a:t>・・・省略</a:t>
            </a:r>
            <a:endParaRPr lang="en-US" sz="2000"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Entity </a:t>
            </a:r>
            <a:r>
              <a:rPr kumimoji="1" lang="ja-JP" altLang="en-US" dirty="0" smtClean="0"/>
              <a:t>クラスの</a:t>
            </a:r>
            <a:r>
              <a:rPr lang="ja-JP" altLang="en-US" dirty="0" smtClean="0"/>
              <a:t>属性</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特別な設定があれば次の属性を設定可能</a:t>
            </a:r>
            <a:endParaRPr kumimoji="1" lang="ja-JP" altLang="en-US" dirty="0"/>
          </a:p>
        </p:txBody>
      </p:sp>
      <p:graphicFrame>
        <p:nvGraphicFramePr>
          <p:cNvPr id="4" name="Content Placeholder 5"/>
          <p:cNvGraphicFramePr>
            <a:graphicFrameLocks/>
          </p:cNvGraphicFramePr>
          <p:nvPr/>
        </p:nvGraphicFramePr>
        <p:xfrm>
          <a:off x="571473" y="1714488"/>
          <a:ext cx="7858180" cy="1928826"/>
        </p:xfrm>
        <a:graphic>
          <a:graphicData uri="http://schemas.openxmlformats.org/drawingml/2006/table">
            <a:tbl>
              <a:tblPr firstRow="1" bandRow="1">
                <a:tableStyleId>{5A111915-BE36-4E01-A7E5-04B1672EAD32}</a:tableStyleId>
              </a:tblPr>
              <a:tblGrid>
                <a:gridCol w="2644741"/>
                <a:gridCol w="5213439"/>
              </a:tblGrid>
              <a:tr h="357190">
                <a:tc>
                  <a:txBody>
                    <a:bodyPr/>
                    <a:lstStyle/>
                    <a:p>
                      <a:pPr algn="ctr"/>
                      <a:r>
                        <a:rPr lang="ja-JP" altLang="en-US" sz="1800" b="1" dirty="0" smtClean="0">
                          <a:solidFill>
                            <a:schemeClr val="tx1"/>
                          </a:solidFill>
                          <a:latin typeface="メイリオ" pitchFamily="50" charset="-128"/>
                          <a:ea typeface="メイリオ" pitchFamily="50" charset="-128"/>
                        </a:rPr>
                        <a:t>クラス用の属性</a:t>
                      </a:r>
                      <a:endParaRPr lang="en-US" sz="1800" b="1" dirty="0">
                        <a:latin typeface="メイリオ" pitchFamily="50" charset="-128"/>
                        <a:ea typeface="メイリオ"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ctr"/>
                      <a:r>
                        <a:rPr lang="ja-JP" altLang="en-US" sz="1800" b="1" dirty="0" smtClean="0">
                          <a:solidFill>
                            <a:schemeClr val="tx1"/>
                          </a:solidFill>
                          <a:latin typeface="メイリオ" pitchFamily="50" charset="-128"/>
                          <a:ea typeface="メイリオ" pitchFamily="50" charset="-128"/>
                        </a:rPr>
                        <a:t>用途</a:t>
                      </a:r>
                      <a:endParaRPr lang="en-US" sz="1800" b="1" dirty="0">
                        <a:solidFill>
                          <a:schemeClr val="tx1"/>
                        </a:solidFill>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348620">
                <a:tc>
                  <a:txBody>
                    <a:bodyPr/>
                    <a:lstStyle/>
                    <a:p>
                      <a:pPr algn="l"/>
                      <a:r>
                        <a:rPr lang="en-US" sz="1800" dirty="0" smtClean="0">
                          <a:latin typeface="メイリオ" pitchFamily="50" charset="-128"/>
                          <a:ea typeface="メイリオ" pitchFamily="50" charset="-128"/>
                        </a:rPr>
                        <a:t>Table</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kumimoji="1" lang="ja-JP" altLang="en-US" sz="1800" kern="1200" baseline="0" dirty="0" smtClean="0">
                          <a:solidFill>
                            <a:schemeClr val="tx1"/>
                          </a:solidFill>
                          <a:latin typeface="メイリオ" pitchFamily="50" charset="-128"/>
                          <a:ea typeface="メイリオ" pitchFamily="50" charset="-128"/>
                          <a:cs typeface="+mn-cs"/>
                        </a:rPr>
                        <a:t>テーブル名とクラス名が異なる場合</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411488">
                <a:tc>
                  <a:txBody>
                    <a:bodyPr/>
                    <a:lstStyle/>
                    <a:p>
                      <a:pPr algn="l"/>
                      <a:r>
                        <a:rPr lang="en-US" sz="1800" dirty="0" err="1" smtClean="0">
                          <a:latin typeface="メイリオ" pitchFamily="50" charset="-128"/>
                          <a:ea typeface="メイリオ" pitchFamily="50" charset="-128"/>
                        </a:rPr>
                        <a:t>NoPersistentProps</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kumimoji="1" lang="ja-JP" altLang="en-US" sz="1800" kern="1200" baseline="0" dirty="0" smtClean="0">
                          <a:solidFill>
                            <a:schemeClr val="tx1"/>
                          </a:solidFill>
                          <a:latin typeface="メイリオ" pitchFamily="50" charset="-128"/>
                          <a:ea typeface="メイリオ" pitchFamily="50" charset="-128"/>
                          <a:cs typeface="+mn-cs"/>
                        </a:rPr>
                        <a:t>カラムとマッピングしないプロパティ名</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408567">
                <a:tc>
                  <a:txBody>
                    <a:bodyPr/>
                    <a:lstStyle/>
                    <a:p>
                      <a:pPr algn="l"/>
                      <a:r>
                        <a:rPr lang="en-US" sz="1800" dirty="0" err="1" smtClean="0">
                          <a:latin typeface="メイリオ" pitchFamily="50" charset="-128"/>
                          <a:ea typeface="メイリオ" pitchFamily="50" charset="-128"/>
                        </a:rPr>
                        <a:t>VersionNoProperty</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ja-JP" altLang="en-US" sz="1800" dirty="0" smtClean="0">
                          <a:latin typeface="メイリオ" pitchFamily="50" charset="-128"/>
                          <a:ea typeface="メイリオ" pitchFamily="50" charset="-128"/>
                        </a:rPr>
                        <a:t>排他制御 </a:t>
                      </a:r>
                      <a:r>
                        <a:rPr lang="en-US" altLang="ja-JP" sz="1800" dirty="0" smtClean="0">
                          <a:latin typeface="メイリオ" pitchFamily="50" charset="-128"/>
                          <a:ea typeface="メイリオ" pitchFamily="50" charset="-128"/>
                        </a:rPr>
                        <a:t>(Int32)</a:t>
                      </a:r>
                      <a:r>
                        <a:rPr lang="ja-JP" altLang="en-US" sz="1800" dirty="0" smtClean="0">
                          <a:latin typeface="メイリオ" pitchFamily="50" charset="-128"/>
                          <a:ea typeface="メイリオ" pitchFamily="50" charset="-128"/>
                        </a:rPr>
                        <a:t>の</a:t>
                      </a:r>
                      <a:r>
                        <a:rPr kumimoji="1" lang="ja-JP" altLang="en-US" sz="1800" kern="1200" baseline="0" dirty="0" smtClean="0">
                          <a:solidFill>
                            <a:schemeClr val="tx1"/>
                          </a:solidFill>
                          <a:latin typeface="メイリオ" pitchFamily="50" charset="-128"/>
                          <a:ea typeface="メイリオ" pitchFamily="50" charset="-128"/>
                          <a:cs typeface="+mn-cs"/>
                        </a:rPr>
                        <a:t>プロパティ名</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377251">
                <a:tc>
                  <a:txBody>
                    <a:bodyPr/>
                    <a:lstStyle/>
                    <a:p>
                      <a:pPr algn="l"/>
                      <a:r>
                        <a:rPr lang="en-US" sz="1800" dirty="0" err="1" smtClean="0">
                          <a:latin typeface="メイリオ" pitchFamily="50" charset="-128"/>
                          <a:ea typeface="メイリオ" pitchFamily="50" charset="-128"/>
                        </a:rPr>
                        <a:t>TimestampProperty</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ja-JP" altLang="en-US" sz="1800" dirty="0" smtClean="0">
                          <a:latin typeface="メイリオ" pitchFamily="50" charset="-128"/>
                          <a:ea typeface="メイリオ" pitchFamily="50" charset="-128"/>
                        </a:rPr>
                        <a:t>排他制御 </a:t>
                      </a:r>
                      <a:r>
                        <a:rPr lang="en-US" altLang="ja-JP" sz="1800" dirty="0" smtClean="0">
                          <a:latin typeface="メイリオ" pitchFamily="50" charset="-128"/>
                          <a:ea typeface="メイリオ" pitchFamily="50" charset="-128"/>
                        </a:rPr>
                        <a:t>(</a:t>
                      </a:r>
                      <a:r>
                        <a:rPr lang="en-US" sz="1800" dirty="0" err="1" smtClean="0">
                          <a:latin typeface="メイリオ" pitchFamily="50" charset="-128"/>
                          <a:ea typeface="メイリオ" pitchFamily="50" charset="-128"/>
                        </a:rPr>
                        <a:t>DateTime</a:t>
                      </a:r>
                      <a:r>
                        <a:rPr lang="en-US" altLang="ja-JP" sz="1800" dirty="0" smtClean="0">
                          <a:latin typeface="メイリオ" pitchFamily="50" charset="-128"/>
                          <a:ea typeface="メイリオ" pitchFamily="50" charset="-128"/>
                        </a:rPr>
                        <a:t>)</a:t>
                      </a:r>
                      <a:r>
                        <a:rPr lang="ja-JP" altLang="en-US" sz="1800" dirty="0" smtClean="0">
                          <a:latin typeface="メイリオ" pitchFamily="50" charset="-128"/>
                          <a:ea typeface="メイリオ" pitchFamily="50" charset="-128"/>
                        </a:rPr>
                        <a:t>の</a:t>
                      </a:r>
                      <a:r>
                        <a:rPr kumimoji="1" lang="ja-JP" altLang="en-US" sz="1800" kern="1200" baseline="0" dirty="0" smtClean="0">
                          <a:solidFill>
                            <a:schemeClr val="tx1"/>
                          </a:solidFill>
                          <a:latin typeface="メイリオ" pitchFamily="50" charset="-128"/>
                          <a:ea typeface="メイリオ" pitchFamily="50" charset="-128"/>
                          <a:cs typeface="+mn-cs"/>
                        </a:rPr>
                        <a:t>プロパティ名</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bl>
          </a:graphicData>
        </a:graphic>
      </p:graphicFrame>
      <p:graphicFrame>
        <p:nvGraphicFramePr>
          <p:cNvPr id="5" name="Content Placeholder 5"/>
          <p:cNvGraphicFramePr>
            <a:graphicFrameLocks/>
          </p:cNvGraphicFramePr>
          <p:nvPr/>
        </p:nvGraphicFramePr>
        <p:xfrm>
          <a:off x="571472" y="3929066"/>
          <a:ext cx="7858180" cy="1780225"/>
        </p:xfrm>
        <a:graphic>
          <a:graphicData uri="http://schemas.openxmlformats.org/drawingml/2006/table">
            <a:tbl>
              <a:tblPr firstRow="1" bandRow="1">
                <a:tableStyleId>{5A111915-BE36-4E01-A7E5-04B1672EAD32}</a:tableStyleId>
              </a:tblPr>
              <a:tblGrid>
                <a:gridCol w="2649750"/>
                <a:gridCol w="5208430"/>
              </a:tblGrid>
              <a:tr h="366518">
                <a:tc>
                  <a:txBody>
                    <a:bodyPr/>
                    <a:lstStyle/>
                    <a:p>
                      <a:pPr marL="0" marR="0" indent="0" algn="l" defTabSz="914327" rtl="0" eaLnBrk="1" fontAlgn="auto" latinLnBrk="0" hangingPunct="1">
                        <a:lnSpc>
                          <a:spcPct val="100000"/>
                        </a:lnSpc>
                        <a:spcBef>
                          <a:spcPts val="0"/>
                        </a:spcBef>
                        <a:spcAft>
                          <a:spcPts val="0"/>
                        </a:spcAft>
                        <a:buClrTx/>
                        <a:buSzTx/>
                        <a:buFontTx/>
                        <a:buNone/>
                        <a:tabLst/>
                        <a:defRPr/>
                      </a:pPr>
                      <a:r>
                        <a:rPr lang="ja-JP" altLang="en-US" sz="1800" b="1" dirty="0" smtClean="0">
                          <a:solidFill>
                            <a:schemeClr val="tx1"/>
                          </a:solidFill>
                          <a:latin typeface="メイリオ" pitchFamily="50" charset="-128"/>
                          <a:ea typeface="メイリオ" pitchFamily="50" charset="-128"/>
                        </a:rPr>
                        <a:t>プロパティ用の属性</a:t>
                      </a:r>
                      <a:endParaRPr lang="en-US" sz="1800" b="1"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ctr"/>
                      <a:r>
                        <a:rPr lang="ja-JP" altLang="en-US" sz="1800" b="1" dirty="0" smtClean="0">
                          <a:solidFill>
                            <a:schemeClr val="tx1"/>
                          </a:solidFill>
                          <a:latin typeface="メイリオ" pitchFamily="50" charset="-128"/>
                          <a:ea typeface="メイリオ" pitchFamily="50" charset="-128"/>
                        </a:rPr>
                        <a:t>用途</a:t>
                      </a:r>
                      <a:endParaRPr lang="en-US" sz="1800" b="1" dirty="0">
                        <a:solidFill>
                          <a:schemeClr val="tx1"/>
                        </a:solidFill>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366518">
                <a:tc>
                  <a:txBody>
                    <a:bodyPr/>
                    <a:lstStyle/>
                    <a:p>
                      <a:pPr marL="0" marR="0" indent="0" algn="l" defTabSz="914327" rtl="0" eaLnBrk="1" fontAlgn="auto" latinLnBrk="0" hangingPunct="1">
                        <a:lnSpc>
                          <a:spcPct val="100000"/>
                        </a:lnSpc>
                        <a:spcBef>
                          <a:spcPts val="0"/>
                        </a:spcBef>
                        <a:spcAft>
                          <a:spcPts val="0"/>
                        </a:spcAft>
                        <a:buClrTx/>
                        <a:buSzTx/>
                        <a:buFontTx/>
                        <a:buNone/>
                        <a:tabLst/>
                        <a:defRPr/>
                      </a:pPr>
                      <a:r>
                        <a:rPr lang="en-US" sz="1800" dirty="0" smtClean="0">
                          <a:latin typeface="メイリオ" pitchFamily="50" charset="-128"/>
                          <a:ea typeface="メイリオ" pitchFamily="50" charset="-128"/>
                        </a:rPr>
                        <a:t>Column</a:t>
                      </a:r>
                      <a:endParaRPr kumimoji="1" lang="ja-JP" altLang="en-US" sz="1800"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kumimoji="1" lang="ja-JP" altLang="en-US" sz="1800" kern="1200" baseline="0" dirty="0" smtClean="0">
                          <a:solidFill>
                            <a:schemeClr val="tx1"/>
                          </a:solidFill>
                          <a:latin typeface="メイリオ" pitchFamily="50" charset="-128"/>
                          <a:ea typeface="メイリオ" pitchFamily="50" charset="-128"/>
                          <a:cs typeface="+mn-cs"/>
                        </a:rPr>
                        <a:t>カラム名とプロパティ名が異なる場合</a:t>
                      </a:r>
                      <a:endParaRPr lang="en-US" sz="1800" dirty="0">
                        <a:solidFill>
                          <a:srgbClr val="FF0000"/>
                        </a:solidFill>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407109">
                <a:tc>
                  <a:txBody>
                    <a:bodyPr/>
                    <a:lstStyle/>
                    <a:p>
                      <a:pPr algn="l"/>
                      <a:r>
                        <a:rPr lang="en-US" altLang="ja-JP" sz="1800" dirty="0" smtClean="0">
                          <a:latin typeface="メイリオ" pitchFamily="50" charset="-128"/>
                          <a:ea typeface="メイリオ" pitchFamily="50" charset="-128"/>
                        </a:rPr>
                        <a:t>ID</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sz="1800" dirty="0" smtClean="0">
                          <a:latin typeface="メイリオ" pitchFamily="50" charset="-128"/>
                          <a:ea typeface="メイリオ" pitchFamily="50" charset="-128"/>
                        </a:rPr>
                        <a:t>ID</a:t>
                      </a:r>
                      <a:r>
                        <a:rPr lang="ja-JP" altLang="en-US" sz="1800" dirty="0" smtClean="0">
                          <a:latin typeface="メイリオ" pitchFamily="50" charset="-128"/>
                          <a:ea typeface="メイリオ" pitchFamily="50" charset="-128"/>
                        </a:rPr>
                        <a:t>の自動生成方法</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428628">
                <a:tc>
                  <a:txBody>
                    <a:bodyPr/>
                    <a:lstStyle/>
                    <a:p>
                      <a:pPr marL="0" marR="0" indent="0" algn="l" defTabSz="914327" rtl="0" eaLnBrk="1" fontAlgn="auto" latinLnBrk="0" hangingPunct="1">
                        <a:lnSpc>
                          <a:spcPct val="100000"/>
                        </a:lnSpc>
                        <a:spcBef>
                          <a:spcPts val="0"/>
                        </a:spcBef>
                        <a:spcAft>
                          <a:spcPts val="0"/>
                        </a:spcAft>
                        <a:buClrTx/>
                        <a:buSzTx/>
                        <a:buFontTx/>
                        <a:buNone/>
                        <a:tabLst/>
                        <a:defRPr/>
                      </a:pPr>
                      <a:r>
                        <a:rPr lang="en-US" sz="1800" dirty="0" err="1" smtClean="0">
                          <a:latin typeface="メイリオ" pitchFamily="50" charset="-128"/>
                          <a:ea typeface="メイリオ" pitchFamily="50" charset="-128"/>
                        </a:rPr>
                        <a:t>Relno／Relkeys</a:t>
                      </a:r>
                      <a:endParaRPr lang="en-US" sz="1800" dirty="0" smtClean="0">
                        <a:latin typeface="メイリオ" pitchFamily="50" charset="-128"/>
                        <a:ea typeface="メイリオ" pitchFamily="50" charset="-128"/>
                      </a:endParaRPr>
                    </a:p>
                    <a:p>
                      <a:pPr algn="l"/>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kumimoji="1" lang="ja-JP" altLang="en-US" sz="1800" kern="1200" baseline="0" dirty="0" smtClean="0">
                          <a:solidFill>
                            <a:schemeClr val="tx1"/>
                          </a:solidFill>
                          <a:latin typeface="メイリオ" pitchFamily="50" charset="-128"/>
                          <a:ea typeface="メイリオ" pitchFamily="50" charset="-128"/>
                          <a:cs typeface="+mn-cs"/>
                        </a:rPr>
                        <a:t>別テーブルとの結合</a:t>
                      </a:r>
                      <a:endParaRPr lang="en-US" sz="18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Dao </a:t>
            </a:r>
            <a:r>
              <a:rPr kumimoji="1" lang="ja-JP" altLang="en-US" dirty="0" smtClean="0"/>
              <a:t>インターフェース</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smtClean="0"/>
              <a:t>Entity </a:t>
            </a:r>
            <a:r>
              <a:rPr kumimoji="1" lang="ja-JP" altLang="en-US" sz="2800" dirty="0" smtClean="0"/>
              <a:t>クラスと</a:t>
            </a:r>
            <a:r>
              <a:rPr kumimoji="1" lang="en-US" altLang="ja-JP" sz="2800" dirty="0" smtClean="0"/>
              <a:t>1</a:t>
            </a:r>
            <a:r>
              <a:rPr kumimoji="1" lang="ja-JP" altLang="en-US" sz="2800" dirty="0" smtClean="0"/>
              <a:t>対</a:t>
            </a:r>
            <a:r>
              <a:rPr kumimoji="1" lang="en-US" altLang="ja-JP" sz="2800" dirty="0" smtClean="0"/>
              <a:t>1</a:t>
            </a:r>
            <a:r>
              <a:rPr kumimoji="1" lang="ja-JP" altLang="en-US" sz="2800" dirty="0" smtClean="0"/>
              <a:t>でインターフェースを作成</a:t>
            </a:r>
            <a:endParaRPr lang="en-US" altLang="ja-JP" sz="2800" dirty="0" smtClean="0"/>
          </a:p>
          <a:p>
            <a:r>
              <a:rPr kumimoji="1" lang="ja-JP" altLang="en-US" sz="2800" dirty="0" smtClean="0"/>
              <a:t>実行させたい</a:t>
            </a:r>
            <a:r>
              <a:rPr kumimoji="1" lang="en-US" altLang="ja-JP" sz="2800" dirty="0" smtClean="0"/>
              <a:t>SQL</a:t>
            </a:r>
            <a:r>
              <a:rPr kumimoji="1" lang="ja-JP" altLang="en-US" sz="2800" dirty="0" smtClean="0"/>
              <a:t>に対して</a:t>
            </a:r>
            <a:r>
              <a:rPr kumimoji="1" lang="en-US" altLang="ja-JP" sz="2800" dirty="0" smtClean="0"/>
              <a:t>1</a:t>
            </a:r>
            <a:r>
              <a:rPr kumimoji="1" lang="ja-JP" altLang="en-US" sz="2800" dirty="0" smtClean="0"/>
              <a:t>対</a:t>
            </a:r>
            <a:r>
              <a:rPr kumimoji="1" lang="en-US" altLang="ja-JP" sz="2800" dirty="0" smtClean="0"/>
              <a:t>1</a:t>
            </a:r>
            <a:r>
              <a:rPr kumimoji="1" lang="ja-JP" altLang="en-US" sz="2800" dirty="0" smtClean="0"/>
              <a:t>でメソッドを作成</a:t>
            </a:r>
            <a:endParaRPr kumimoji="1" lang="en-US" altLang="ja-JP" sz="2800" dirty="0" smtClean="0"/>
          </a:p>
        </p:txBody>
      </p:sp>
      <p:sp>
        <p:nvSpPr>
          <p:cNvPr id="5" name="Rounded Rectangle 3"/>
          <p:cNvSpPr/>
          <p:nvPr/>
        </p:nvSpPr>
        <p:spPr bwMode="blackWhite">
          <a:xfrm>
            <a:off x="714348" y="2643182"/>
            <a:ext cx="5500726" cy="3143272"/>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r>
              <a:rPr lang="en-US" sz="2400" dirty="0" smtClean="0">
                <a:solidFill>
                  <a:schemeClr val="tx1"/>
                </a:solidFill>
              </a:rPr>
              <a:t>[Bean(</a:t>
            </a:r>
            <a:r>
              <a:rPr lang="en-US" sz="2400" dirty="0" err="1" smtClean="0">
                <a:solidFill>
                  <a:schemeClr val="tx1"/>
                </a:solidFill>
              </a:rPr>
              <a:t>typeof</a:t>
            </a:r>
            <a:r>
              <a:rPr lang="en-US" sz="2400" dirty="0" smtClean="0">
                <a:solidFill>
                  <a:schemeClr val="tx1"/>
                </a:solidFill>
              </a:rPr>
              <a:t>(Employee))]</a:t>
            </a:r>
          </a:p>
          <a:p>
            <a:r>
              <a:rPr lang="en-US" sz="2400" dirty="0" smtClean="0">
                <a:solidFill>
                  <a:schemeClr val="tx1"/>
                </a:solidFill>
              </a:rPr>
              <a:t>public interface </a:t>
            </a:r>
            <a:r>
              <a:rPr lang="en-US" sz="2400" dirty="0" err="1" smtClean="0">
                <a:solidFill>
                  <a:schemeClr val="tx1"/>
                </a:solidFill>
              </a:rPr>
              <a:t>IEmployeeDao</a:t>
            </a:r>
            <a:endParaRPr lang="en-US" sz="2400" dirty="0" smtClean="0">
              <a:solidFill>
                <a:schemeClr val="tx1"/>
              </a:solidFill>
            </a:endParaRPr>
          </a:p>
          <a:p>
            <a:r>
              <a:rPr lang="en-US" sz="2400" dirty="0" smtClean="0">
                <a:solidFill>
                  <a:schemeClr val="tx1"/>
                </a:solidFill>
              </a:rPr>
              <a:t>{</a:t>
            </a:r>
          </a:p>
          <a:p>
            <a:r>
              <a:rPr lang="ja-JP" altLang="en-US" sz="2400" dirty="0" smtClean="0">
                <a:solidFill>
                  <a:schemeClr val="tx1"/>
                </a:solidFill>
              </a:rPr>
              <a:t>  </a:t>
            </a:r>
            <a:r>
              <a:rPr lang="en-US" sz="2400" dirty="0" err="1" smtClean="0">
                <a:solidFill>
                  <a:schemeClr val="tx1"/>
                </a:solidFill>
              </a:rPr>
              <a:t>int</a:t>
            </a:r>
            <a:r>
              <a:rPr lang="en-US" sz="2400" dirty="0" smtClean="0">
                <a:solidFill>
                  <a:schemeClr val="tx1"/>
                </a:solidFill>
              </a:rPr>
              <a:t> Insert(Employee </a:t>
            </a:r>
            <a:r>
              <a:rPr lang="en-US" sz="2400" dirty="0" err="1" smtClean="0">
                <a:solidFill>
                  <a:schemeClr val="tx1"/>
                </a:solidFill>
              </a:rPr>
              <a:t>emp</a:t>
            </a:r>
            <a:r>
              <a:rPr lang="en-US" sz="2400" dirty="0" smtClean="0">
                <a:solidFill>
                  <a:schemeClr val="tx1"/>
                </a:solidFill>
              </a:rPr>
              <a:t>);</a:t>
            </a:r>
          </a:p>
          <a:p>
            <a:r>
              <a:rPr lang="ja-JP" altLang="en-US" sz="2400" dirty="0" smtClean="0">
                <a:solidFill>
                  <a:schemeClr val="tx1"/>
                </a:solidFill>
              </a:rPr>
              <a:t>  </a:t>
            </a:r>
            <a:r>
              <a:rPr lang="en-US" sz="2400" dirty="0" err="1" smtClean="0">
                <a:solidFill>
                  <a:schemeClr val="tx1"/>
                </a:solidFill>
              </a:rPr>
              <a:t>int</a:t>
            </a:r>
            <a:r>
              <a:rPr lang="en-US" sz="2400" dirty="0" smtClean="0">
                <a:solidFill>
                  <a:schemeClr val="tx1"/>
                </a:solidFill>
              </a:rPr>
              <a:t> Update(Employee </a:t>
            </a:r>
            <a:r>
              <a:rPr lang="en-US" sz="2400" dirty="0" err="1" smtClean="0">
                <a:solidFill>
                  <a:schemeClr val="tx1"/>
                </a:solidFill>
              </a:rPr>
              <a:t>emp</a:t>
            </a:r>
            <a:r>
              <a:rPr lang="en-US" sz="2400" dirty="0" smtClean="0">
                <a:solidFill>
                  <a:schemeClr val="tx1"/>
                </a:solidFill>
              </a:rPr>
              <a:t>);</a:t>
            </a:r>
          </a:p>
          <a:p>
            <a:r>
              <a:rPr lang="ja-JP" altLang="en-US" sz="2400" dirty="0" smtClean="0">
                <a:solidFill>
                  <a:schemeClr val="tx1"/>
                </a:solidFill>
              </a:rPr>
              <a:t>  </a:t>
            </a:r>
            <a:r>
              <a:rPr lang="en-US" sz="2400" dirty="0" err="1" smtClean="0">
                <a:solidFill>
                  <a:schemeClr val="tx1"/>
                </a:solidFill>
              </a:rPr>
              <a:t>int</a:t>
            </a:r>
            <a:r>
              <a:rPr lang="en-US" sz="2400" dirty="0" smtClean="0">
                <a:solidFill>
                  <a:schemeClr val="tx1"/>
                </a:solidFill>
              </a:rPr>
              <a:t> Delete(Employee </a:t>
            </a:r>
            <a:r>
              <a:rPr lang="en-US" sz="2400" dirty="0" err="1" smtClean="0">
                <a:solidFill>
                  <a:schemeClr val="tx1"/>
                </a:solidFill>
              </a:rPr>
              <a:t>emp</a:t>
            </a:r>
            <a:r>
              <a:rPr lang="en-US" sz="2400" dirty="0" smtClean="0">
                <a:solidFill>
                  <a:schemeClr val="tx1"/>
                </a:solidFill>
              </a:rPr>
              <a:t>);</a:t>
            </a:r>
          </a:p>
          <a:p>
            <a:r>
              <a:rPr lang="ja-JP" altLang="en-US" sz="2400" dirty="0" smtClean="0">
                <a:solidFill>
                  <a:schemeClr val="tx1"/>
                </a:solidFill>
              </a:rPr>
              <a:t>  </a:t>
            </a:r>
            <a:r>
              <a:rPr lang="en-US" sz="2400" dirty="0" smtClean="0">
                <a:solidFill>
                  <a:schemeClr val="tx1"/>
                </a:solidFill>
              </a:rPr>
              <a:t>Employee[] </a:t>
            </a:r>
            <a:r>
              <a:rPr lang="en-US" sz="2400" dirty="0" err="1" smtClean="0">
                <a:solidFill>
                  <a:schemeClr val="tx1"/>
                </a:solidFill>
              </a:rPr>
              <a:t>GetAll</a:t>
            </a:r>
            <a:r>
              <a:rPr lang="en-US" sz="2400" dirty="0" smtClean="0">
                <a:solidFill>
                  <a:schemeClr val="tx1"/>
                </a:solidFill>
              </a:rPr>
              <a:t>();</a:t>
            </a:r>
          </a:p>
          <a:p>
            <a:r>
              <a:rPr lang="en-US" sz="2400" dirty="0" smtClean="0">
                <a:solidFill>
                  <a:schemeClr val="tx1"/>
                </a:solidFill>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Seasar.NET </a:t>
            </a:r>
            <a:r>
              <a:rPr kumimoji="1" lang="ja-JP" altLang="en-US" dirty="0" smtClean="0"/>
              <a:t>の主なプロダクト</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S2Container.NET</a:t>
            </a:r>
          </a:p>
          <a:p>
            <a:pPr lvl="1"/>
            <a:r>
              <a:rPr lang="en-US" altLang="ja-JP" dirty="0" smtClean="0"/>
              <a:t>AOP </a:t>
            </a:r>
            <a:r>
              <a:rPr lang="ja-JP" altLang="en-US" dirty="0" smtClean="0"/>
              <a:t>をサポートした</a:t>
            </a:r>
            <a:r>
              <a:rPr lang="en-US" altLang="ja-JP" dirty="0" smtClean="0"/>
              <a:t>DI</a:t>
            </a:r>
            <a:r>
              <a:rPr lang="ja-JP" altLang="en-US" dirty="0" smtClean="0"/>
              <a:t>コンテナ</a:t>
            </a:r>
            <a:endParaRPr lang="en-US" altLang="ja-JP" dirty="0" smtClean="0"/>
          </a:p>
          <a:p>
            <a:pPr lvl="1"/>
            <a:endParaRPr lang="en-US" altLang="ja-JP" dirty="0" smtClean="0"/>
          </a:p>
          <a:p>
            <a:r>
              <a:rPr kumimoji="1" lang="en-US" altLang="ja-JP" dirty="0" smtClean="0"/>
              <a:t>S2Dao.NET</a:t>
            </a:r>
          </a:p>
          <a:p>
            <a:pPr lvl="1"/>
            <a:r>
              <a:rPr lang="en-US" altLang="ja-JP" dirty="0" smtClean="0"/>
              <a:t>O/R </a:t>
            </a:r>
            <a:r>
              <a:rPr lang="ja-JP" altLang="en-US" dirty="0" smtClean="0"/>
              <a:t>マッピングフレームワーク</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Dao </a:t>
            </a:r>
            <a:r>
              <a:rPr kumimoji="1" lang="ja-JP" altLang="en-US" dirty="0" smtClean="0"/>
              <a:t>インターフェースの決まり事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実行したい</a:t>
            </a:r>
            <a:r>
              <a:rPr kumimoji="1" lang="en-US" altLang="ja-JP" dirty="0" smtClean="0"/>
              <a:t>SQL</a:t>
            </a:r>
            <a:r>
              <a:rPr kumimoji="1" lang="ja-JP" altLang="en-US" dirty="0" smtClean="0"/>
              <a:t>に応じてメソッド名・引数・戻り値に決まり事（規約）がある</a:t>
            </a:r>
            <a:endParaRPr kumimoji="1" lang="ja-JP" altLang="en-US" dirty="0"/>
          </a:p>
        </p:txBody>
      </p:sp>
      <p:graphicFrame>
        <p:nvGraphicFramePr>
          <p:cNvPr id="4" name="Content Placeholder 5"/>
          <p:cNvGraphicFramePr>
            <a:graphicFrameLocks/>
          </p:cNvGraphicFramePr>
          <p:nvPr/>
        </p:nvGraphicFramePr>
        <p:xfrm>
          <a:off x="571472" y="2214554"/>
          <a:ext cx="7858180" cy="3500462"/>
        </p:xfrm>
        <a:graphic>
          <a:graphicData uri="http://schemas.openxmlformats.org/drawingml/2006/table">
            <a:tbl>
              <a:tblPr firstRow="1" bandRow="1">
                <a:tableStyleId>{5A111915-BE36-4E01-A7E5-04B1672EAD32}</a:tableStyleId>
              </a:tblPr>
              <a:tblGrid>
                <a:gridCol w="1575765"/>
                <a:gridCol w="1567507"/>
                <a:gridCol w="2357454"/>
                <a:gridCol w="2357454"/>
              </a:tblGrid>
              <a:tr h="357190">
                <a:tc>
                  <a:txBody>
                    <a:bodyPr/>
                    <a:lstStyle/>
                    <a:p>
                      <a:pPr marL="0" marR="0" indent="0" algn="ctr" defTabSz="914327" rtl="0" eaLnBrk="1" fontAlgn="auto" latinLnBrk="0" hangingPunct="1">
                        <a:lnSpc>
                          <a:spcPct val="100000"/>
                        </a:lnSpc>
                        <a:spcBef>
                          <a:spcPts val="0"/>
                        </a:spcBef>
                        <a:spcAft>
                          <a:spcPts val="0"/>
                        </a:spcAft>
                        <a:buClrTx/>
                        <a:buSzTx/>
                        <a:buFontTx/>
                        <a:buNone/>
                        <a:tabLst/>
                        <a:defRPr/>
                      </a:pPr>
                      <a:r>
                        <a:rPr lang="ja-JP" altLang="en-US" sz="1600" b="1" dirty="0" smtClean="0">
                          <a:solidFill>
                            <a:schemeClr val="tx1"/>
                          </a:solidFill>
                          <a:latin typeface="メイリオ" pitchFamily="50" charset="-128"/>
                          <a:ea typeface="メイリオ" pitchFamily="50" charset="-128"/>
                        </a:rPr>
                        <a:t>実行する</a:t>
                      </a:r>
                      <a:r>
                        <a:rPr lang="en-US" altLang="ja-JP" sz="1600" b="1" dirty="0" smtClean="0">
                          <a:solidFill>
                            <a:schemeClr val="tx1"/>
                          </a:solidFill>
                          <a:latin typeface="メイリオ" pitchFamily="50" charset="-128"/>
                          <a:ea typeface="メイリオ" pitchFamily="50" charset="-128"/>
                        </a:rPr>
                        <a:t>SQL</a:t>
                      </a:r>
                      <a:endParaRPr lang="en-US" sz="1600" b="1" dirty="0" smtClean="0">
                        <a:solidFill>
                          <a:schemeClr val="tx1"/>
                        </a:solidFill>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ctr"/>
                      <a:r>
                        <a:rPr lang="ja-JP" altLang="en-US" sz="1600" b="1" dirty="0" smtClean="0">
                          <a:solidFill>
                            <a:schemeClr val="tx1"/>
                          </a:solidFill>
                          <a:latin typeface="メイリオ" pitchFamily="50" charset="-128"/>
                          <a:ea typeface="メイリオ" pitchFamily="50" charset="-128"/>
                        </a:rPr>
                        <a:t>メソッド名</a:t>
                      </a:r>
                      <a:endParaRPr lang="en-US" sz="1600" b="1"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ctr"/>
                      <a:r>
                        <a:rPr lang="ja-JP" altLang="en-US" sz="1600" b="1" dirty="0" smtClean="0">
                          <a:solidFill>
                            <a:schemeClr val="tx1"/>
                          </a:solidFill>
                          <a:latin typeface="メイリオ" pitchFamily="50" charset="-128"/>
                          <a:ea typeface="メイリオ" pitchFamily="50" charset="-128"/>
                        </a:rPr>
                        <a:t>引数</a:t>
                      </a:r>
                      <a:endParaRPr lang="en-US" sz="1600" b="1" dirty="0">
                        <a:solidFill>
                          <a:schemeClr val="tx1"/>
                        </a:solidFill>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ctr"/>
                      <a:r>
                        <a:rPr lang="ja-JP" altLang="en-US" sz="1600" b="1" dirty="0" smtClean="0">
                          <a:solidFill>
                            <a:schemeClr val="tx1"/>
                          </a:solidFill>
                          <a:latin typeface="メイリオ" pitchFamily="50" charset="-128"/>
                          <a:ea typeface="メイリオ" pitchFamily="50" charset="-128"/>
                        </a:rPr>
                        <a:t>戻り値</a:t>
                      </a:r>
                      <a:endParaRPr lang="en-US" sz="1600" b="1" dirty="0">
                        <a:solidFill>
                          <a:schemeClr val="tx1"/>
                        </a:solidFill>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642942">
                <a:tc>
                  <a:txBody>
                    <a:bodyPr/>
                    <a:lstStyle/>
                    <a:p>
                      <a:pPr algn="l"/>
                      <a:r>
                        <a:rPr lang="en-US" altLang="ja-JP" sz="1600" dirty="0" smtClean="0">
                          <a:latin typeface="メイリオ" pitchFamily="50" charset="-128"/>
                          <a:ea typeface="メイリオ" pitchFamily="50" charset="-128"/>
                        </a:rPr>
                        <a:t>INSERT</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l"/>
                      <a:r>
                        <a:rPr lang="en-US" altLang="ja-JP" sz="1600" dirty="0" smtClean="0">
                          <a:latin typeface="メイリオ" pitchFamily="50" charset="-128"/>
                          <a:ea typeface="メイリオ" pitchFamily="50" charset="-128"/>
                        </a:rPr>
                        <a:t>Insert</a:t>
                      </a:r>
                      <a:r>
                        <a:rPr lang="ja-JP" altLang="en-US" sz="1600" dirty="0" smtClean="0">
                          <a:latin typeface="メイリオ" pitchFamily="50" charset="-128"/>
                          <a:ea typeface="メイリオ" pitchFamily="50" charset="-128"/>
                        </a:rPr>
                        <a:t>～</a:t>
                      </a:r>
                      <a:endParaRPr lang="en-US" altLang="ja-JP" sz="1600" dirty="0" smtClean="0">
                        <a:latin typeface="メイリオ" pitchFamily="50" charset="-128"/>
                        <a:ea typeface="メイリオ" pitchFamily="50" charset="-128"/>
                      </a:endParaRPr>
                    </a:p>
                    <a:p>
                      <a:pPr algn="l"/>
                      <a:r>
                        <a:rPr lang="en-US" altLang="ja-JP" sz="1600" dirty="0" smtClean="0">
                          <a:latin typeface="メイリオ" pitchFamily="50" charset="-128"/>
                          <a:ea typeface="メイリオ" pitchFamily="50" charset="-128"/>
                        </a:rPr>
                        <a:t>Add</a:t>
                      </a:r>
                      <a:r>
                        <a:rPr lang="ja-JP" altLang="en-US" sz="1600" dirty="0" smtClean="0">
                          <a:latin typeface="メイリオ" pitchFamily="50" charset="-128"/>
                          <a:ea typeface="メイリオ" pitchFamily="50" charset="-128"/>
                        </a:rPr>
                        <a:t>～</a:t>
                      </a:r>
                      <a:endParaRPr lang="en-US" altLang="ja-JP" sz="1600" dirty="0" smtClean="0">
                        <a:latin typeface="メイリオ" pitchFamily="50" charset="-128"/>
                        <a:ea typeface="メイリオ" pitchFamily="50" charset="-128"/>
                      </a:endParaRPr>
                    </a:p>
                    <a:p>
                      <a:pPr algn="l"/>
                      <a:r>
                        <a:rPr lang="en-US" altLang="ja-JP" sz="1600" dirty="0" smtClean="0">
                          <a:latin typeface="メイリオ" pitchFamily="50" charset="-128"/>
                          <a:ea typeface="メイリオ" pitchFamily="50" charset="-128"/>
                        </a:rPr>
                        <a:t>Create</a:t>
                      </a:r>
                      <a:r>
                        <a:rPr lang="ja-JP" altLang="en-US" sz="1600" dirty="0" smtClean="0">
                          <a:latin typeface="メイリオ" pitchFamily="50" charset="-128"/>
                          <a:ea typeface="メイリオ" pitchFamily="50" charset="-128"/>
                        </a:rPr>
                        <a:t>～</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1600" dirty="0" smtClean="0">
                          <a:latin typeface="メイリオ" pitchFamily="50" charset="-128"/>
                          <a:ea typeface="メイリオ" pitchFamily="50" charset="-128"/>
                        </a:rPr>
                        <a:t>Entity</a:t>
                      </a:r>
                      <a:r>
                        <a:rPr lang="ja-JP" altLang="en-US" sz="1600" dirty="0" smtClean="0">
                          <a:latin typeface="メイリオ" pitchFamily="50" charset="-128"/>
                          <a:ea typeface="メイリオ" pitchFamily="50" charset="-128"/>
                        </a:rPr>
                        <a:t>クラス</a:t>
                      </a:r>
                      <a:endParaRPr lang="en-US" altLang="ja-JP" sz="1600" dirty="0" smtClean="0">
                        <a:latin typeface="メイリオ" pitchFamily="50" charset="-128"/>
                        <a:ea typeface="メイリオ" pitchFamily="50" charset="-128"/>
                      </a:endParaRPr>
                    </a:p>
                    <a:p>
                      <a:r>
                        <a:rPr lang="en-US" altLang="ja-JP" sz="1600" dirty="0" smtClean="0">
                          <a:latin typeface="メイリオ" pitchFamily="50" charset="-128"/>
                          <a:ea typeface="メイリオ" pitchFamily="50" charset="-128"/>
                        </a:rPr>
                        <a:t>(SQL</a:t>
                      </a:r>
                      <a:r>
                        <a:rPr lang="ja-JP" altLang="en-US" sz="1600" dirty="0" smtClean="0">
                          <a:latin typeface="メイリオ" pitchFamily="50" charset="-128"/>
                          <a:ea typeface="メイリオ" pitchFamily="50" charset="-128"/>
                        </a:rPr>
                        <a:t>自動生成の場合） </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1600" dirty="0" smtClean="0">
                          <a:latin typeface="メイリオ" pitchFamily="50" charset="-128"/>
                          <a:ea typeface="メイリオ" pitchFamily="50" charset="-128"/>
                        </a:rPr>
                        <a:t>Int32(</a:t>
                      </a:r>
                      <a:r>
                        <a:rPr lang="ja-JP" altLang="en-US" sz="1600" dirty="0" smtClean="0">
                          <a:latin typeface="メイリオ" pitchFamily="50" charset="-128"/>
                          <a:ea typeface="メイリオ" pitchFamily="50" charset="-128"/>
                        </a:rPr>
                        <a:t>更新件数</a:t>
                      </a:r>
                      <a:r>
                        <a:rPr lang="en-US" altLang="ja-JP" sz="1600" dirty="0" smtClean="0">
                          <a:latin typeface="メイリオ" pitchFamily="50" charset="-128"/>
                          <a:ea typeface="メイリオ" pitchFamily="50" charset="-128"/>
                        </a:rPr>
                        <a:t>)</a:t>
                      </a:r>
                    </a:p>
                    <a:p>
                      <a:r>
                        <a:rPr lang="en-US" altLang="ja-JP" sz="1600" dirty="0" smtClean="0">
                          <a:latin typeface="メイリオ" pitchFamily="50" charset="-128"/>
                          <a:ea typeface="メイリオ" pitchFamily="50" charset="-128"/>
                        </a:rPr>
                        <a:t>Void</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677238">
                <a:tc>
                  <a:txBody>
                    <a:bodyPr/>
                    <a:lstStyle/>
                    <a:p>
                      <a:pPr algn="l"/>
                      <a:r>
                        <a:rPr lang="en-US" altLang="ja-JP" sz="1600" dirty="0" smtClean="0">
                          <a:latin typeface="メイリオ" pitchFamily="50" charset="-128"/>
                          <a:ea typeface="メイリオ" pitchFamily="50" charset="-128"/>
                        </a:rPr>
                        <a:t>UPDATE</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l"/>
                      <a:r>
                        <a:rPr lang="en-US" altLang="ja-JP" sz="1600" dirty="0" smtClean="0">
                          <a:latin typeface="メイリオ" pitchFamily="50" charset="-128"/>
                          <a:ea typeface="メイリオ" pitchFamily="50" charset="-128"/>
                        </a:rPr>
                        <a:t>Update</a:t>
                      </a:r>
                      <a:r>
                        <a:rPr lang="ja-JP" altLang="en-US" sz="1600" dirty="0" smtClean="0">
                          <a:latin typeface="メイリオ" pitchFamily="50" charset="-128"/>
                          <a:ea typeface="メイリオ" pitchFamily="50" charset="-128"/>
                        </a:rPr>
                        <a:t>～</a:t>
                      </a:r>
                      <a:endParaRPr lang="en-US" altLang="ja-JP" sz="1600" dirty="0" smtClean="0">
                        <a:latin typeface="メイリオ" pitchFamily="50" charset="-128"/>
                        <a:ea typeface="メイリオ" pitchFamily="50" charset="-128"/>
                      </a:endParaRPr>
                    </a:p>
                    <a:p>
                      <a:pPr algn="l"/>
                      <a:r>
                        <a:rPr lang="en-US" altLang="ja-JP" sz="1600" dirty="0" smtClean="0">
                          <a:latin typeface="メイリオ" pitchFamily="50" charset="-128"/>
                          <a:ea typeface="メイリオ" pitchFamily="50" charset="-128"/>
                        </a:rPr>
                        <a:t>Modify</a:t>
                      </a:r>
                      <a:r>
                        <a:rPr lang="ja-JP" altLang="en-US" sz="1600" dirty="0" smtClean="0">
                          <a:latin typeface="メイリオ" pitchFamily="50" charset="-128"/>
                          <a:ea typeface="メイリオ" pitchFamily="50" charset="-128"/>
                        </a:rPr>
                        <a:t>～</a:t>
                      </a:r>
                      <a:endParaRPr lang="en-US" altLang="ja-JP" sz="1600" dirty="0" smtClean="0">
                        <a:latin typeface="メイリオ" pitchFamily="50" charset="-128"/>
                        <a:ea typeface="メイリオ" pitchFamily="50" charset="-128"/>
                      </a:endParaRPr>
                    </a:p>
                    <a:p>
                      <a:pPr algn="l"/>
                      <a:r>
                        <a:rPr lang="en-US" altLang="ja-JP" sz="1600" dirty="0" smtClean="0">
                          <a:latin typeface="メイリオ" pitchFamily="50" charset="-128"/>
                          <a:ea typeface="メイリオ" pitchFamily="50" charset="-128"/>
                        </a:rPr>
                        <a:t>Store</a:t>
                      </a:r>
                      <a:r>
                        <a:rPr lang="ja-JP" altLang="en-US" sz="1600" dirty="0" smtClean="0">
                          <a:latin typeface="メイリオ" pitchFamily="50" charset="-128"/>
                          <a:ea typeface="メイリオ" pitchFamily="50" charset="-128"/>
                        </a:rPr>
                        <a:t>～</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1600" dirty="0" smtClean="0">
                          <a:latin typeface="メイリオ" pitchFamily="50" charset="-128"/>
                          <a:ea typeface="メイリオ" pitchFamily="50" charset="-128"/>
                        </a:rPr>
                        <a:t>Entity</a:t>
                      </a:r>
                      <a:r>
                        <a:rPr lang="ja-JP" altLang="en-US" sz="1600" dirty="0" smtClean="0">
                          <a:latin typeface="メイリオ" pitchFamily="50" charset="-128"/>
                          <a:ea typeface="メイリオ" pitchFamily="50" charset="-128"/>
                        </a:rPr>
                        <a:t>クラス</a:t>
                      </a:r>
                      <a:endParaRPr lang="en-US" altLang="ja-JP" sz="1600" dirty="0" smtClean="0">
                        <a:latin typeface="メイリオ" pitchFamily="50" charset="-128"/>
                        <a:ea typeface="メイリオ"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dirty="0" smtClean="0">
                          <a:latin typeface="メイリオ" pitchFamily="50" charset="-128"/>
                          <a:ea typeface="メイリオ" pitchFamily="50" charset="-128"/>
                        </a:rPr>
                        <a:t>(SQL</a:t>
                      </a:r>
                      <a:r>
                        <a:rPr lang="ja-JP" altLang="en-US" sz="1600" dirty="0" smtClean="0">
                          <a:latin typeface="メイリオ" pitchFamily="50" charset="-128"/>
                          <a:ea typeface="メイリオ" pitchFamily="50" charset="-128"/>
                        </a:rPr>
                        <a:t>自動生成の場合） </a:t>
                      </a:r>
                      <a:endParaRPr lang="en-US" sz="1600"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1600" dirty="0" smtClean="0">
                          <a:latin typeface="メイリオ" pitchFamily="50" charset="-128"/>
                          <a:ea typeface="メイリオ" pitchFamily="50" charset="-128"/>
                        </a:rPr>
                        <a:t>Int32(</a:t>
                      </a:r>
                      <a:r>
                        <a:rPr lang="ja-JP" altLang="en-US" sz="1600" dirty="0" smtClean="0">
                          <a:latin typeface="メイリオ" pitchFamily="50" charset="-128"/>
                          <a:ea typeface="メイリオ" pitchFamily="50" charset="-128"/>
                        </a:rPr>
                        <a:t>更新件数</a:t>
                      </a:r>
                      <a:r>
                        <a:rPr lang="en-US" altLang="ja-JP" sz="1600" dirty="0" smtClean="0">
                          <a:latin typeface="メイリオ" pitchFamily="50" charset="-128"/>
                          <a:ea typeface="メイリオ" pitchFamily="50" charset="-128"/>
                        </a:rPr>
                        <a:t>)</a:t>
                      </a:r>
                    </a:p>
                    <a:p>
                      <a:pPr marL="0" marR="0" indent="0" algn="l" defTabSz="914327" rtl="0" eaLnBrk="1" fontAlgn="auto" latinLnBrk="0" hangingPunct="1">
                        <a:lnSpc>
                          <a:spcPct val="100000"/>
                        </a:lnSpc>
                        <a:spcBef>
                          <a:spcPts val="0"/>
                        </a:spcBef>
                        <a:spcAft>
                          <a:spcPts val="0"/>
                        </a:spcAft>
                        <a:buClrTx/>
                        <a:buSzTx/>
                        <a:buFontTx/>
                        <a:buNone/>
                        <a:tabLst/>
                        <a:defRPr/>
                      </a:pPr>
                      <a:r>
                        <a:rPr lang="en-US" altLang="ja-JP" sz="1600" dirty="0" smtClean="0">
                          <a:latin typeface="メイリオ" pitchFamily="50" charset="-128"/>
                          <a:ea typeface="メイリオ" pitchFamily="50" charset="-128"/>
                        </a:rPr>
                        <a:t>Void</a:t>
                      </a:r>
                      <a:endParaRPr lang="en-US" sz="1600"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600092">
                <a:tc>
                  <a:txBody>
                    <a:bodyPr/>
                    <a:lstStyle/>
                    <a:p>
                      <a:pPr algn="l"/>
                      <a:r>
                        <a:rPr lang="en-US" altLang="ja-JP" sz="1600" dirty="0" smtClean="0">
                          <a:latin typeface="メイリオ" pitchFamily="50" charset="-128"/>
                          <a:ea typeface="メイリオ" pitchFamily="50" charset="-128"/>
                        </a:rPr>
                        <a:t>DELETE</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l"/>
                      <a:r>
                        <a:rPr lang="en-US" altLang="ja-JP" sz="1600" dirty="0" smtClean="0">
                          <a:latin typeface="メイリオ" pitchFamily="50" charset="-128"/>
                          <a:ea typeface="メイリオ" pitchFamily="50" charset="-128"/>
                        </a:rPr>
                        <a:t>Delete</a:t>
                      </a:r>
                      <a:r>
                        <a:rPr lang="ja-JP" altLang="en-US" sz="1600" dirty="0" smtClean="0">
                          <a:latin typeface="メイリオ" pitchFamily="50" charset="-128"/>
                          <a:ea typeface="メイリオ" pitchFamily="50" charset="-128"/>
                        </a:rPr>
                        <a:t>～</a:t>
                      </a:r>
                      <a:endParaRPr lang="en-US" altLang="ja-JP" sz="1600" dirty="0" smtClean="0">
                        <a:latin typeface="メイリオ" pitchFamily="50" charset="-128"/>
                        <a:ea typeface="メイリオ" pitchFamily="50" charset="-128"/>
                      </a:endParaRPr>
                    </a:p>
                    <a:p>
                      <a:pPr algn="l"/>
                      <a:r>
                        <a:rPr lang="en-US" altLang="ja-JP" sz="1600" dirty="0" smtClean="0">
                          <a:latin typeface="メイリオ" pitchFamily="50" charset="-128"/>
                          <a:ea typeface="メイリオ" pitchFamily="50" charset="-128"/>
                        </a:rPr>
                        <a:t>Remove</a:t>
                      </a:r>
                      <a:r>
                        <a:rPr lang="ja-JP" altLang="en-US" sz="1600" dirty="0" smtClean="0">
                          <a:latin typeface="メイリオ" pitchFamily="50" charset="-128"/>
                          <a:ea typeface="メイリオ" pitchFamily="50" charset="-128"/>
                        </a:rPr>
                        <a:t>～</a:t>
                      </a:r>
                      <a:r>
                        <a:rPr lang="en-US" altLang="ja-JP" sz="1600" dirty="0" smtClean="0">
                          <a:latin typeface="メイリオ" pitchFamily="50" charset="-128"/>
                          <a:ea typeface="メイリオ" pitchFamily="50" charset="-128"/>
                        </a:rPr>
                        <a:t> </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1600" dirty="0" smtClean="0">
                          <a:latin typeface="メイリオ" pitchFamily="50" charset="-128"/>
                          <a:ea typeface="メイリオ" pitchFamily="50" charset="-128"/>
                        </a:rPr>
                        <a:t>Entity</a:t>
                      </a:r>
                      <a:r>
                        <a:rPr lang="ja-JP" altLang="en-US" sz="1600" dirty="0" smtClean="0">
                          <a:latin typeface="メイリオ" pitchFamily="50" charset="-128"/>
                          <a:ea typeface="メイリオ" pitchFamily="50" charset="-128"/>
                        </a:rPr>
                        <a:t>クラス </a:t>
                      </a:r>
                      <a:endParaRPr lang="en-US" altLang="ja-JP" sz="1600" dirty="0" smtClean="0">
                        <a:latin typeface="メイリオ" pitchFamily="50" charset="-128"/>
                        <a:ea typeface="メイリオ"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dirty="0" smtClean="0">
                          <a:latin typeface="メイリオ" pitchFamily="50" charset="-128"/>
                          <a:ea typeface="メイリオ" pitchFamily="50" charset="-128"/>
                        </a:rPr>
                        <a:t>(SQL</a:t>
                      </a:r>
                      <a:r>
                        <a:rPr lang="ja-JP" altLang="en-US" sz="1600" dirty="0" smtClean="0">
                          <a:latin typeface="メイリオ" pitchFamily="50" charset="-128"/>
                          <a:ea typeface="メイリオ" pitchFamily="50" charset="-128"/>
                        </a:rPr>
                        <a:t>自動生成の場合） </a:t>
                      </a:r>
                      <a:endParaRPr lang="en-US" sz="1600"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1600" dirty="0" smtClean="0">
                          <a:latin typeface="メイリオ" pitchFamily="50" charset="-128"/>
                          <a:ea typeface="メイリオ" pitchFamily="50" charset="-128"/>
                        </a:rPr>
                        <a:t>Int32(</a:t>
                      </a:r>
                      <a:r>
                        <a:rPr lang="ja-JP" altLang="en-US" sz="1600" dirty="0" smtClean="0">
                          <a:latin typeface="メイリオ" pitchFamily="50" charset="-128"/>
                          <a:ea typeface="メイリオ" pitchFamily="50" charset="-128"/>
                        </a:rPr>
                        <a:t>更新件数</a:t>
                      </a:r>
                      <a:r>
                        <a:rPr lang="en-US" altLang="ja-JP" sz="1600" dirty="0" smtClean="0">
                          <a:latin typeface="メイリオ" pitchFamily="50" charset="-128"/>
                          <a:ea typeface="メイリオ" pitchFamily="50" charset="-128"/>
                        </a:rPr>
                        <a:t>)</a:t>
                      </a:r>
                    </a:p>
                    <a:p>
                      <a:pPr marL="0" marR="0" indent="0" algn="l" defTabSz="914327" rtl="0" eaLnBrk="1" fontAlgn="auto" latinLnBrk="0" hangingPunct="1">
                        <a:lnSpc>
                          <a:spcPct val="100000"/>
                        </a:lnSpc>
                        <a:spcBef>
                          <a:spcPts val="0"/>
                        </a:spcBef>
                        <a:spcAft>
                          <a:spcPts val="0"/>
                        </a:spcAft>
                        <a:buClrTx/>
                        <a:buSzTx/>
                        <a:buFontTx/>
                        <a:buNone/>
                        <a:tabLst/>
                        <a:defRPr/>
                      </a:pPr>
                      <a:r>
                        <a:rPr lang="en-US" altLang="ja-JP" sz="1600" dirty="0" smtClean="0">
                          <a:latin typeface="メイリオ" pitchFamily="50" charset="-128"/>
                          <a:ea typeface="メイリオ" pitchFamily="50" charset="-128"/>
                        </a:rPr>
                        <a:t>Void</a:t>
                      </a:r>
                      <a:endParaRPr lang="en-US" sz="1600"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897260">
                <a:tc>
                  <a:txBody>
                    <a:bodyPr/>
                    <a:lstStyle/>
                    <a:p>
                      <a:pPr algn="l"/>
                      <a:r>
                        <a:rPr lang="en-US" altLang="ja-JP" sz="1600" dirty="0" smtClean="0">
                          <a:latin typeface="メイリオ" pitchFamily="50" charset="-128"/>
                          <a:ea typeface="メイリオ" pitchFamily="50" charset="-128"/>
                        </a:rPr>
                        <a:t>SELECT</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l"/>
                      <a:r>
                        <a:rPr lang="ja-JP" altLang="en-US" sz="1600" dirty="0" smtClean="0">
                          <a:latin typeface="メイリオ" pitchFamily="50" charset="-128"/>
                          <a:ea typeface="メイリオ" pitchFamily="50" charset="-128"/>
                        </a:rPr>
                        <a:t>上記以外の</a:t>
                      </a:r>
                      <a:endParaRPr lang="en-US" altLang="ja-JP" sz="1600" dirty="0" smtClean="0">
                        <a:latin typeface="メイリオ" pitchFamily="50" charset="-128"/>
                        <a:ea typeface="メイリオ" pitchFamily="50" charset="-128"/>
                      </a:endParaRPr>
                    </a:p>
                    <a:p>
                      <a:pPr algn="l"/>
                      <a:r>
                        <a:rPr lang="ja-JP" altLang="en-US" sz="1600" dirty="0" smtClean="0">
                          <a:latin typeface="メイリオ" pitchFamily="50" charset="-128"/>
                          <a:ea typeface="メイリオ" pitchFamily="50" charset="-128"/>
                        </a:rPr>
                        <a:t>メソッド名の</a:t>
                      </a:r>
                      <a:endParaRPr lang="en-US" altLang="ja-JP" sz="1600" dirty="0" smtClean="0">
                        <a:latin typeface="メイリオ" pitchFamily="50" charset="-128"/>
                        <a:ea typeface="メイリオ" pitchFamily="50" charset="-128"/>
                      </a:endParaRPr>
                    </a:p>
                    <a:p>
                      <a:pPr algn="l"/>
                      <a:r>
                        <a:rPr lang="ja-JP" altLang="en-US" sz="1600" dirty="0" smtClean="0">
                          <a:latin typeface="メイリオ" pitchFamily="50" charset="-128"/>
                          <a:ea typeface="メイリオ" pitchFamily="50" charset="-128"/>
                        </a:rPr>
                        <a:t>場合</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ja-JP" altLang="en-US" sz="1600" dirty="0" smtClean="0">
                          <a:latin typeface="メイリオ" pitchFamily="50" charset="-128"/>
                          <a:ea typeface="メイリオ" pitchFamily="50" charset="-128"/>
                        </a:rPr>
                        <a:t>任意</a:t>
                      </a:r>
                      <a:r>
                        <a:rPr lang="en-US" altLang="ja-JP" sz="1600" dirty="0" smtClean="0">
                          <a:latin typeface="メイリオ" pitchFamily="50" charset="-128"/>
                          <a:ea typeface="メイリオ" pitchFamily="50" charset="-128"/>
                        </a:rPr>
                        <a:t>(Where</a:t>
                      </a:r>
                      <a:r>
                        <a:rPr lang="ja-JP" altLang="en-US" sz="1600" dirty="0" smtClean="0">
                          <a:latin typeface="メイリオ" pitchFamily="50" charset="-128"/>
                          <a:ea typeface="メイリオ" pitchFamily="50" charset="-128"/>
                        </a:rPr>
                        <a:t>句等で必要なパラメータ</a:t>
                      </a:r>
                      <a:r>
                        <a:rPr lang="en-US" altLang="ja-JP" sz="1600" dirty="0" smtClean="0">
                          <a:latin typeface="メイリオ" pitchFamily="50" charset="-128"/>
                          <a:ea typeface="メイリオ" pitchFamily="50" charset="-128"/>
                        </a:rPr>
                        <a:t>)</a:t>
                      </a:r>
                      <a:endParaRPr lang="en-US" sz="16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1600" dirty="0" smtClean="0">
                          <a:latin typeface="メイリオ" pitchFamily="50" charset="-128"/>
                          <a:ea typeface="メイリオ" pitchFamily="50" charset="-128"/>
                        </a:rPr>
                        <a:t>Entity</a:t>
                      </a:r>
                      <a:r>
                        <a:rPr lang="ja-JP" altLang="en-US" sz="1600" dirty="0" smtClean="0">
                          <a:latin typeface="メイリオ" pitchFamily="50" charset="-128"/>
                          <a:ea typeface="メイリオ" pitchFamily="50" charset="-128"/>
                        </a:rPr>
                        <a:t>クラス</a:t>
                      </a:r>
                      <a:r>
                        <a:rPr lang="en-US" altLang="ja-JP" sz="1600" dirty="0" smtClean="0">
                          <a:latin typeface="メイリオ" pitchFamily="50" charset="-128"/>
                          <a:ea typeface="メイリオ" pitchFamily="50" charset="-128"/>
                        </a:rPr>
                        <a:t>(</a:t>
                      </a:r>
                      <a:r>
                        <a:rPr lang="ja-JP" altLang="en-US" sz="1600" dirty="0" smtClean="0">
                          <a:latin typeface="メイリオ" pitchFamily="50" charset="-128"/>
                          <a:ea typeface="メイリオ" pitchFamily="50" charset="-128"/>
                        </a:rPr>
                        <a:t>配列も可</a:t>
                      </a:r>
                      <a:r>
                        <a:rPr lang="en-US" altLang="ja-JP" sz="1600" dirty="0" smtClean="0">
                          <a:latin typeface="メイリオ" pitchFamily="50" charset="-128"/>
                          <a:ea typeface="メイリオ" pitchFamily="50" charset="-128"/>
                        </a:rPr>
                        <a:t>)</a:t>
                      </a:r>
                    </a:p>
                    <a:p>
                      <a:r>
                        <a:rPr lang="en-US" altLang="ja-JP" sz="1600" dirty="0" err="1" smtClean="0">
                          <a:latin typeface="メイリオ" pitchFamily="50" charset="-128"/>
                          <a:ea typeface="メイリオ" pitchFamily="50" charset="-128"/>
                        </a:rPr>
                        <a:t>IList</a:t>
                      </a:r>
                      <a:r>
                        <a:rPr lang="en-US" altLang="ja-JP" sz="1600" baseline="0" dirty="0" smtClean="0">
                          <a:latin typeface="メイリオ" pitchFamily="50" charset="-128"/>
                          <a:ea typeface="メイリオ" pitchFamily="50" charset="-128"/>
                        </a:rPr>
                        <a:t> (Generic</a:t>
                      </a:r>
                      <a:r>
                        <a:rPr lang="ja-JP" altLang="en-US" sz="1600" baseline="0" dirty="0" smtClean="0">
                          <a:latin typeface="メイリオ" pitchFamily="50" charset="-128"/>
                          <a:ea typeface="メイリオ" pitchFamily="50" charset="-128"/>
                        </a:rPr>
                        <a:t>も可</a:t>
                      </a:r>
                      <a:r>
                        <a:rPr lang="en-US" altLang="ja-JP" sz="1600" baseline="0" dirty="0" smtClean="0">
                          <a:latin typeface="メイリオ" pitchFamily="50" charset="-128"/>
                          <a:ea typeface="メイリオ" pitchFamily="50" charset="-128"/>
                        </a:rPr>
                        <a:t>)</a:t>
                      </a:r>
                    </a:p>
                    <a:p>
                      <a:r>
                        <a:rPr lang="en-US" altLang="ja-JP" sz="1600" baseline="0" dirty="0" smtClean="0">
                          <a:latin typeface="メイリオ" pitchFamily="50" charset="-128"/>
                          <a:ea typeface="メイリオ" pitchFamily="50" charset="-128"/>
                        </a:rPr>
                        <a:t>String, Int32</a:t>
                      </a:r>
                      <a:r>
                        <a:rPr lang="ja-JP" altLang="en-US" sz="1600" baseline="0" dirty="0" smtClean="0">
                          <a:latin typeface="メイリオ" pitchFamily="50" charset="-128"/>
                          <a:ea typeface="メイリオ" pitchFamily="50" charset="-128"/>
                        </a:rPr>
                        <a:t>等</a:t>
                      </a:r>
                      <a:endParaRPr lang="en-US" altLang="ja-JP" sz="1600"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a:t>
            </a:r>
            <a:r>
              <a:rPr kumimoji="1" lang="ja-JP" altLang="en-US" dirty="0" smtClean="0"/>
              <a:t>メソッドを追加</a:t>
            </a:r>
            <a:endParaRPr kumimoji="1" lang="ja-JP" altLang="en-US" dirty="0"/>
          </a:p>
        </p:txBody>
      </p:sp>
      <p:sp>
        <p:nvSpPr>
          <p:cNvPr id="3" name="コンテンツ プレースホルダ 2"/>
          <p:cNvSpPr>
            <a:spLocks noGrp="1"/>
          </p:cNvSpPr>
          <p:nvPr>
            <p:ph idx="1"/>
          </p:nvPr>
        </p:nvSpPr>
        <p:spPr/>
        <p:txBody>
          <a:bodyPr/>
          <a:lstStyle/>
          <a:p>
            <a:r>
              <a:rPr kumimoji="1" lang="ja-JP" altLang="en-US" sz="2400" dirty="0" smtClean="0"/>
              <a:t>カスタマイズした</a:t>
            </a:r>
            <a:r>
              <a:rPr kumimoji="1" lang="en-US" altLang="ja-JP" sz="2400" dirty="0" smtClean="0"/>
              <a:t>SQL</a:t>
            </a:r>
            <a:r>
              <a:rPr lang="ja-JP" altLang="en-US" sz="2400" dirty="0" smtClean="0"/>
              <a:t>を実行したい場合</a:t>
            </a:r>
            <a:endParaRPr lang="en-US" altLang="ja-JP" sz="2400" dirty="0" smtClean="0"/>
          </a:p>
          <a:p>
            <a:pPr lvl="1"/>
            <a:r>
              <a:rPr kumimoji="1" lang="en-US" altLang="ja-JP" sz="2000" dirty="0" err="1" smtClean="0"/>
              <a:t>Sql</a:t>
            </a:r>
            <a:r>
              <a:rPr kumimoji="1" lang="en-US" altLang="ja-JP" sz="2000" dirty="0" smtClean="0"/>
              <a:t> </a:t>
            </a:r>
            <a:r>
              <a:rPr kumimoji="1" lang="ja-JP" altLang="en-US" sz="2000" dirty="0" smtClean="0"/>
              <a:t>属性で </a:t>
            </a:r>
            <a:r>
              <a:rPr kumimoji="1" lang="en-US" altLang="ja-JP" sz="2000" dirty="0" smtClean="0"/>
              <a:t>SQL </a:t>
            </a:r>
            <a:r>
              <a:rPr kumimoji="1" lang="ja-JP" altLang="en-US" sz="2000" dirty="0" smtClean="0"/>
              <a:t>を記述</a:t>
            </a:r>
            <a:endParaRPr kumimoji="1" lang="en-US" altLang="ja-JP" sz="2000" dirty="0" smtClean="0"/>
          </a:p>
          <a:p>
            <a:pPr lvl="1"/>
            <a:r>
              <a:rPr lang="en-US" altLang="ja-JP" sz="2000" dirty="0" smtClean="0"/>
              <a:t>Query</a:t>
            </a:r>
            <a:r>
              <a:rPr lang="ja-JP" altLang="en-US" sz="2000" dirty="0" smtClean="0"/>
              <a:t>属性で </a:t>
            </a:r>
            <a:r>
              <a:rPr lang="en-US" altLang="ja-JP" sz="2000" dirty="0" smtClean="0"/>
              <a:t>WHERE </a:t>
            </a:r>
            <a:r>
              <a:rPr lang="ja-JP" altLang="en-US" sz="2000" dirty="0" smtClean="0"/>
              <a:t>句</a:t>
            </a:r>
            <a:r>
              <a:rPr lang="en-US" altLang="ja-JP" sz="2000" dirty="0" smtClean="0"/>
              <a:t> / ORDER BY </a:t>
            </a:r>
            <a:r>
              <a:rPr lang="ja-JP" altLang="en-US" sz="2000" dirty="0" smtClean="0"/>
              <a:t>句を記述</a:t>
            </a:r>
            <a:endParaRPr lang="en-US" altLang="ja-JP" sz="2000" dirty="0" smtClean="0"/>
          </a:p>
          <a:p>
            <a:pPr lvl="1"/>
            <a:r>
              <a:rPr kumimoji="1" lang="ja-JP" altLang="en-US" sz="2000" dirty="0" smtClean="0"/>
              <a:t>外部ファイルに</a:t>
            </a:r>
            <a:r>
              <a:rPr kumimoji="1" lang="en-US" altLang="ja-JP" sz="2000" dirty="0" smtClean="0"/>
              <a:t>SQL</a:t>
            </a:r>
            <a:r>
              <a:rPr kumimoji="1" lang="ja-JP" altLang="en-US" sz="2000" dirty="0" smtClean="0"/>
              <a:t>を記述</a:t>
            </a:r>
            <a:endParaRPr kumimoji="1" lang="en-US" altLang="ja-JP" sz="2000" dirty="0" smtClean="0"/>
          </a:p>
          <a:p>
            <a:pPr lvl="2"/>
            <a:r>
              <a:rPr lang="ja-JP" altLang="en-US" sz="1800" dirty="0" smtClean="0"/>
              <a:t>インターフェース名</a:t>
            </a:r>
            <a:r>
              <a:rPr lang="en-US" altLang="ja-JP" sz="1800" dirty="0" smtClean="0"/>
              <a:t>_</a:t>
            </a:r>
            <a:r>
              <a:rPr lang="ja-JP" altLang="en-US" sz="1800" dirty="0" smtClean="0"/>
              <a:t>メソッド名</a:t>
            </a:r>
            <a:r>
              <a:rPr lang="en-US" altLang="ja-JP" sz="1800" dirty="0" smtClean="0"/>
              <a:t>.</a:t>
            </a:r>
            <a:r>
              <a:rPr lang="en-US" altLang="ja-JP" sz="1800" dirty="0" err="1" smtClean="0"/>
              <a:t>sql</a:t>
            </a:r>
            <a:endParaRPr kumimoji="1" lang="en-US" altLang="ja-JP" sz="1800" dirty="0" smtClean="0"/>
          </a:p>
          <a:p>
            <a:pPr lvl="1"/>
            <a:endParaRPr kumimoji="1" lang="ja-JP" altLang="en-US" sz="2000" dirty="0"/>
          </a:p>
        </p:txBody>
      </p:sp>
      <p:sp>
        <p:nvSpPr>
          <p:cNvPr id="4" name="Rounded Rectangle 3"/>
          <p:cNvSpPr/>
          <p:nvPr/>
        </p:nvSpPr>
        <p:spPr bwMode="blackWhite">
          <a:xfrm>
            <a:off x="642910" y="3071810"/>
            <a:ext cx="7643866" cy="2643206"/>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r>
              <a:rPr lang="en-US" altLang="ja-JP" dirty="0" smtClean="0">
                <a:solidFill>
                  <a:srgbClr val="00B050"/>
                </a:solidFill>
              </a:rPr>
              <a:t>//</a:t>
            </a:r>
            <a:r>
              <a:rPr lang="en-US" dirty="0" smtClean="0">
                <a:solidFill>
                  <a:srgbClr val="00B050"/>
                </a:solidFill>
              </a:rPr>
              <a:t>SQL</a:t>
            </a:r>
            <a:r>
              <a:rPr lang="ja-JP" altLang="en-US" dirty="0" smtClean="0">
                <a:solidFill>
                  <a:srgbClr val="00B050"/>
                </a:solidFill>
              </a:rPr>
              <a:t>文を指定</a:t>
            </a:r>
            <a:endParaRPr lang="en-US" altLang="ja-JP" dirty="0" smtClean="0">
              <a:solidFill>
                <a:srgbClr val="00B050"/>
              </a:solidFill>
            </a:endParaRPr>
          </a:p>
          <a:p>
            <a:r>
              <a:rPr lang="en-US" altLang="ja-JP" dirty="0" smtClean="0">
                <a:solidFill>
                  <a:schemeClr val="tx1"/>
                </a:solidFill>
              </a:rPr>
              <a:t>[</a:t>
            </a:r>
            <a:r>
              <a:rPr lang="en-US" dirty="0" err="1" smtClean="0">
                <a:solidFill>
                  <a:schemeClr val="tx1"/>
                </a:solidFill>
              </a:rPr>
              <a:t>Sql</a:t>
            </a:r>
            <a:r>
              <a:rPr lang="en-US" dirty="0" smtClean="0">
                <a:solidFill>
                  <a:schemeClr val="tx1"/>
                </a:solidFill>
              </a:rPr>
              <a:t>(“</a:t>
            </a:r>
            <a:r>
              <a:rPr lang="en-US" dirty="0" smtClean="0">
                <a:solidFill>
                  <a:srgbClr val="FF0000"/>
                </a:solidFill>
              </a:rPr>
              <a:t>SELECT SALARY</a:t>
            </a:r>
            <a:r>
              <a:rPr lang="ja-JP" altLang="en-US" dirty="0" smtClean="0">
                <a:solidFill>
                  <a:srgbClr val="FF0000"/>
                </a:solidFill>
              </a:rPr>
              <a:t> </a:t>
            </a:r>
            <a:r>
              <a:rPr lang="en-US" dirty="0" smtClean="0">
                <a:solidFill>
                  <a:srgbClr val="FF0000"/>
                </a:solidFill>
              </a:rPr>
              <a:t>FROM EMPLOYEE WHERE ID=/*id*/3</a:t>
            </a:r>
            <a:r>
              <a:rPr lang="en-US" dirty="0" smtClean="0">
                <a:solidFill>
                  <a:schemeClr val="tx1"/>
                </a:solidFill>
              </a:rPr>
              <a:t>")]</a:t>
            </a:r>
          </a:p>
          <a:p>
            <a:r>
              <a:rPr lang="en-US" dirty="0" err="1" smtClean="0">
                <a:solidFill>
                  <a:schemeClr val="tx1"/>
                </a:solidFill>
              </a:rPr>
              <a:t>int</a:t>
            </a:r>
            <a:r>
              <a:rPr lang="en-US" dirty="0" smtClean="0">
                <a:solidFill>
                  <a:schemeClr val="tx1"/>
                </a:solidFill>
              </a:rPr>
              <a:t> </a:t>
            </a:r>
            <a:r>
              <a:rPr lang="en-US" dirty="0" err="1" smtClean="0">
                <a:solidFill>
                  <a:schemeClr val="tx1"/>
                </a:solidFill>
              </a:rPr>
              <a:t>GetSalaryByID</a:t>
            </a:r>
            <a:r>
              <a:rPr lang="en-US" dirty="0" smtClean="0">
                <a:solidFill>
                  <a:schemeClr val="tx1"/>
                </a:solidFill>
              </a:rPr>
              <a:t>(</a:t>
            </a:r>
            <a:r>
              <a:rPr lang="en-US" dirty="0" err="1" smtClean="0">
                <a:solidFill>
                  <a:schemeClr val="tx1"/>
                </a:solidFill>
              </a:rPr>
              <a:t>int</a:t>
            </a:r>
            <a:r>
              <a:rPr lang="en-US" dirty="0" smtClean="0">
                <a:solidFill>
                  <a:schemeClr val="tx1"/>
                </a:solidFill>
              </a:rPr>
              <a:t> id);</a:t>
            </a:r>
          </a:p>
          <a:p>
            <a:r>
              <a:rPr lang="en-US" dirty="0" smtClean="0">
                <a:solidFill>
                  <a:srgbClr val="00B050"/>
                </a:solidFill>
              </a:rPr>
              <a:t>//WHERE</a:t>
            </a:r>
            <a:r>
              <a:rPr lang="ja-JP" altLang="en-US" dirty="0" smtClean="0">
                <a:solidFill>
                  <a:srgbClr val="00B050"/>
                </a:solidFill>
              </a:rPr>
              <a:t>句を指定</a:t>
            </a:r>
            <a:endParaRPr lang="en-US" altLang="ja-JP" dirty="0" smtClean="0">
              <a:solidFill>
                <a:srgbClr val="00B050"/>
              </a:solidFill>
            </a:endParaRPr>
          </a:p>
          <a:p>
            <a:r>
              <a:rPr lang="en-US" altLang="ja-JP" dirty="0" smtClean="0">
                <a:solidFill>
                  <a:schemeClr val="tx1"/>
                </a:solidFill>
              </a:rPr>
              <a:t>[</a:t>
            </a:r>
            <a:r>
              <a:rPr lang="en-US" dirty="0" smtClean="0">
                <a:solidFill>
                  <a:schemeClr val="tx1"/>
                </a:solidFill>
              </a:rPr>
              <a:t>Query("</a:t>
            </a:r>
            <a:r>
              <a:rPr lang="en-US" dirty="0" smtClean="0">
                <a:solidFill>
                  <a:srgbClr val="FF0000"/>
                </a:solidFill>
              </a:rPr>
              <a:t>JOB = /*job*/ ORDER BY ID ASC</a:t>
            </a:r>
            <a:r>
              <a:rPr lang="en-US" dirty="0" smtClean="0">
                <a:solidFill>
                  <a:schemeClr val="tx1"/>
                </a:solidFill>
              </a:rPr>
              <a:t>")]</a:t>
            </a:r>
          </a:p>
          <a:p>
            <a:r>
              <a:rPr lang="en-US" altLang="ja-JP" dirty="0" smtClean="0">
                <a:solidFill>
                  <a:schemeClr val="tx1"/>
                </a:solidFill>
              </a:rPr>
              <a:t>Employee</a:t>
            </a:r>
            <a:r>
              <a:rPr lang="en-US" dirty="0" smtClean="0">
                <a:solidFill>
                  <a:schemeClr val="tx1"/>
                </a:solidFill>
              </a:rPr>
              <a:t>[] </a:t>
            </a:r>
            <a:r>
              <a:rPr lang="en-US" dirty="0" err="1" smtClean="0">
                <a:solidFill>
                  <a:schemeClr val="tx1"/>
                </a:solidFill>
              </a:rPr>
              <a:t>GetByJob</a:t>
            </a:r>
            <a:r>
              <a:rPr lang="en-US" dirty="0" smtClean="0">
                <a:solidFill>
                  <a:schemeClr val="tx1"/>
                </a:solidFill>
              </a:rPr>
              <a:t>(string job);</a:t>
            </a:r>
          </a:p>
          <a:p>
            <a:r>
              <a:rPr lang="en-US" dirty="0" smtClean="0">
                <a:solidFill>
                  <a:srgbClr val="00B050"/>
                </a:solidFill>
              </a:rPr>
              <a:t>//I</a:t>
            </a:r>
            <a:r>
              <a:rPr lang="en-US" altLang="ja-JP" dirty="0" smtClean="0">
                <a:solidFill>
                  <a:srgbClr val="00B050"/>
                </a:solidFill>
              </a:rPr>
              <a:t>Employee</a:t>
            </a:r>
            <a:r>
              <a:rPr lang="en-US" dirty="0" smtClean="0">
                <a:solidFill>
                  <a:srgbClr val="00B050"/>
                </a:solidFill>
              </a:rPr>
              <a:t>Dao_GetBetweenSalary.sql</a:t>
            </a:r>
            <a:r>
              <a:rPr lang="ja-JP" altLang="en-US" dirty="0" smtClean="0">
                <a:solidFill>
                  <a:srgbClr val="00B050"/>
                </a:solidFill>
              </a:rPr>
              <a:t>ファイルの</a:t>
            </a:r>
            <a:r>
              <a:rPr lang="en-US" dirty="0" smtClean="0">
                <a:solidFill>
                  <a:srgbClr val="00B050"/>
                </a:solidFill>
              </a:rPr>
              <a:t>SQL</a:t>
            </a:r>
            <a:r>
              <a:rPr lang="ja-JP" altLang="en-US" dirty="0" smtClean="0">
                <a:solidFill>
                  <a:srgbClr val="00B050"/>
                </a:solidFill>
              </a:rPr>
              <a:t>を実行</a:t>
            </a:r>
          </a:p>
          <a:p>
            <a:r>
              <a:rPr lang="en-US" altLang="ja-JP" dirty="0" smtClean="0">
                <a:solidFill>
                  <a:schemeClr val="tx1"/>
                </a:solidFill>
              </a:rPr>
              <a:t>Employee</a:t>
            </a:r>
            <a:r>
              <a:rPr lang="en-US" dirty="0" smtClean="0">
                <a:solidFill>
                  <a:schemeClr val="tx1"/>
                </a:solidFill>
              </a:rPr>
              <a:t>[] </a:t>
            </a:r>
            <a:r>
              <a:rPr lang="en-US" dirty="0" err="1" smtClean="0">
                <a:solidFill>
                  <a:schemeClr val="tx1"/>
                </a:solidFill>
              </a:rPr>
              <a:t>GetBetweenSalary</a:t>
            </a:r>
            <a:r>
              <a:rPr lang="en-US" dirty="0" smtClean="0">
                <a:solidFill>
                  <a:schemeClr val="tx1"/>
                </a:solidFill>
              </a:rPr>
              <a:t>(</a:t>
            </a:r>
            <a:r>
              <a:rPr lang="en-US" dirty="0" err="1" smtClean="0">
                <a:solidFill>
                  <a:schemeClr val="tx1"/>
                </a:solidFill>
              </a:rPr>
              <a:t>int</a:t>
            </a:r>
            <a:r>
              <a:rPr lang="en-US" dirty="0" smtClean="0">
                <a:solidFill>
                  <a:schemeClr val="tx1"/>
                </a:solidFill>
              </a:rPr>
              <a:t> low, </a:t>
            </a:r>
            <a:r>
              <a:rPr lang="en-US" dirty="0" err="1" smtClean="0">
                <a:solidFill>
                  <a:schemeClr val="tx1"/>
                </a:solidFill>
              </a:rPr>
              <a:t>int</a:t>
            </a:r>
            <a:r>
              <a:rPr lang="en-US" dirty="0" smtClean="0">
                <a:solidFill>
                  <a:schemeClr val="tx1"/>
                </a:solidFill>
              </a:rPr>
              <a:t> high);</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Dao </a:t>
            </a:r>
            <a:r>
              <a:rPr kumimoji="1" lang="ja-JP" altLang="en-US" dirty="0" smtClean="0"/>
              <a:t>インターフェースの属性</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特別な設定があれば次の属性を設定可能</a:t>
            </a:r>
            <a:endParaRPr kumimoji="1" lang="ja-JP" altLang="en-US" dirty="0"/>
          </a:p>
        </p:txBody>
      </p:sp>
      <p:graphicFrame>
        <p:nvGraphicFramePr>
          <p:cNvPr id="4" name="Content Placeholder 5"/>
          <p:cNvGraphicFramePr>
            <a:graphicFrameLocks/>
          </p:cNvGraphicFramePr>
          <p:nvPr/>
        </p:nvGraphicFramePr>
        <p:xfrm>
          <a:off x="587656" y="1892934"/>
          <a:ext cx="7770558" cy="3536330"/>
        </p:xfrm>
        <a:graphic>
          <a:graphicData uri="http://schemas.openxmlformats.org/drawingml/2006/table">
            <a:tbl>
              <a:tblPr firstRow="1" bandRow="1">
                <a:tableStyleId>{5A111915-BE36-4E01-A7E5-04B1672EAD32}</a:tableStyleId>
              </a:tblPr>
              <a:tblGrid>
                <a:gridCol w="2822294"/>
                <a:gridCol w="4948264"/>
              </a:tblGrid>
              <a:tr h="425488">
                <a:tc>
                  <a:txBody>
                    <a:bodyPr/>
                    <a:lstStyle/>
                    <a:p>
                      <a:pPr algn="ctr"/>
                      <a:r>
                        <a:rPr lang="ja-JP" altLang="en-US" sz="2000" b="1" dirty="0" smtClean="0">
                          <a:solidFill>
                            <a:schemeClr val="tx1"/>
                          </a:solidFill>
                          <a:latin typeface="メイリオ" pitchFamily="50" charset="-128"/>
                          <a:ea typeface="メイリオ" pitchFamily="50" charset="-128"/>
                        </a:rPr>
                        <a:t>メソッド用の属性</a:t>
                      </a:r>
                      <a:endParaRPr lang="en-US" sz="2000" b="1"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pPr algn="ctr"/>
                      <a:r>
                        <a:rPr lang="ja-JP" altLang="en-US" sz="2000" b="1" dirty="0" smtClean="0">
                          <a:solidFill>
                            <a:schemeClr val="tx1"/>
                          </a:solidFill>
                          <a:latin typeface="メイリオ" pitchFamily="50" charset="-128"/>
                          <a:ea typeface="メイリオ" pitchFamily="50" charset="-128"/>
                        </a:rPr>
                        <a:t>用途</a:t>
                      </a:r>
                      <a:endParaRPr lang="en-US" sz="2000" b="1" dirty="0">
                        <a:solidFill>
                          <a:schemeClr val="tx1"/>
                        </a:solidFill>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426993">
                <a:tc>
                  <a:txBody>
                    <a:bodyPr/>
                    <a:lstStyle/>
                    <a:p>
                      <a:pPr algn="l"/>
                      <a:r>
                        <a:rPr lang="en-US" altLang="ja-JP" sz="2000" dirty="0" smtClean="0">
                          <a:latin typeface="メイリオ" pitchFamily="50" charset="-128"/>
                          <a:ea typeface="メイリオ" pitchFamily="50" charset="-128"/>
                        </a:rPr>
                        <a:t>Query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2000" dirty="0" smtClean="0">
                          <a:latin typeface="メイリオ" pitchFamily="50" charset="-128"/>
                          <a:ea typeface="メイリオ" pitchFamily="50" charset="-128"/>
                        </a:rPr>
                        <a:t>WHERE</a:t>
                      </a:r>
                      <a:r>
                        <a:rPr lang="ja-JP" altLang="en-US" sz="2000" dirty="0" smtClean="0">
                          <a:latin typeface="メイリオ" pitchFamily="50" charset="-128"/>
                          <a:ea typeface="メイリオ" pitchFamily="50" charset="-128"/>
                        </a:rPr>
                        <a:t>句、</a:t>
                      </a:r>
                      <a:r>
                        <a:rPr lang="en-US" altLang="ja-JP" sz="2000" dirty="0" smtClean="0">
                          <a:latin typeface="メイリオ" pitchFamily="50" charset="-128"/>
                          <a:ea typeface="メイリオ" pitchFamily="50" charset="-128"/>
                        </a:rPr>
                        <a:t>ORDER BY</a:t>
                      </a:r>
                      <a:r>
                        <a:rPr lang="ja-JP" altLang="en-US" sz="2000" dirty="0" smtClean="0">
                          <a:latin typeface="メイリオ" pitchFamily="50" charset="-128"/>
                          <a:ea typeface="メイリオ" pitchFamily="50" charset="-128"/>
                        </a:rPr>
                        <a:t>句</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752787">
                <a:tc>
                  <a:txBody>
                    <a:bodyPr/>
                    <a:lstStyle/>
                    <a:p>
                      <a:pPr algn="l"/>
                      <a:r>
                        <a:rPr lang="en-US" altLang="ja-JP" sz="2000" dirty="0" err="1" smtClean="0">
                          <a:latin typeface="メイリオ" pitchFamily="50" charset="-128"/>
                          <a:ea typeface="メイリオ" pitchFamily="50" charset="-128"/>
                        </a:rPr>
                        <a:t>Sql</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kumimoji="1" lang="en-US" altLang="ja-JP" sz="2000" kern="1200" baseline="0" dirty="0" smtClean="0">
                          <a:solidFill>
                            <a:schemeClr val="tx1"/>
                          </a:solidFill>
                          <a:latin typeface="メイリオ" pitchFamily="50" charset="-128"/>
                          <a:ea typeface="メイリオ" pitchFamily="50" charset="-128"/>
                          <a:cs typeface="+mn-cs"/>
                        </a:rPr>
                        <a:t>SQL</a:t>
                      </a:r>
                      <a:r>
                        <a:rPr kumimoji="1" lang="ja-JP" altLang="en-US" sz="2000" kern="1200" baseline="0" dirty="0" smtClean="0">
                          <a:solidFill>
                            <a:schemeClr val="tx1"/>
                          </a:solidFill>
                          <a:latin typeface="メイリオ" pitchFamily="50" charset="-128"/>
                          <a:ea typeface="メイリオ" pitchFamily="50" charset="-128"/>
                          <a:cs typeface="+mn-cs"/>
                        </a:rPr>
                        <a:t>文</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752787">
                <a:tc>
                  <a:txBody>
                    <a:bodyPr/>
                    <a:lstStyle/>
                    <a:p>
                      <a:pPr marL="0" marR="0" indent="0" algn="l" defTabSz="914327" rtl="0" eaLnBrk="1" fontAlgn="auto" latinLnBrk="0" hangingPunct="1">
                        <a:lnSpc>
                          <a:spcPct val="100000"/>
                        </a:lnSpc>
                        <a:spcBef>
                          <a:spcPts val="0"/>
                        </a:spcBef>
                        <a:spcAft>
                          <a:spcPts val="0"/>
                        </a:spcAft>
                        <a:buClrTx/>
                        <a:buSzTx/>
                        <a:buFontTx/>
                        <a:buNone/>
                        <a:tabLst/>
                        <a:defRPr/>
                      </a:pPr>
                      <a:r>
                        <a:rPr lang="en-US" altLang="ja-JP" sz="2000" dirty="0" smtClean="0">
                          <a:latin typeface="メイリオ" pitchFamily="50" charset="-128"/>
                          <a:ea typeface="メイリオ" pitchFamily="50" charset="-128"/>
                        </a:rPr>
                        <a:t>Procedure </a:t>
                      </a:r>
                      <a:endParaRPr lang="en-US" sz="2000" dirty="0" smtClean="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ja-JP" altLang="en-US" sz="2000" dirty="0" smtClean="0">
                          <a:latin typeface="メイリオ" pitchFamily="50" charset="-128"/>
                          <a:ea typeface="メイリオ" pitchFamily="50" charset="-128"/>
                        </a:rPr>
                        <a:t>ストアドプロシージャ名</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425488">
                <a:tc>
                  <a:txBody>
                    <a:bodyPr/>
                    <a:lstStyle/>
                    <a:p>
                      <a:pPr algn="l"/>
                      <a:r>
                        <a:rPr lang="en-US" altLang="ja-JP" sz="2000" dirty="0" err="1" smtClean="0">
                          <a:latin typeface="メイリオ" pitchFamily="50" charset="-128"/>
                          <a:ea typeface="メイリオ" pitchFamily="50" charset="-128"/>
                        </a:rPr>
                        <a:t>NoPersistentProps</a:t>
                      </a:r>
                      <a:r>
                        <a:rPr lang="en-US" altLang="ja-JP" sz="2000" dirty="0" smtClean="0">
                          <a:latin typeface="メイリオ" pitchFamily="50" charset="-128"/>
                          <a:ea typeface="メイリオ" pitchFamily="50" charset="-128"/>
                        </a:rPr>
                        <a:t> </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2000" dirty="0" smtClean="0">
                          <a:latin typeface="メイリオ" pitchFamily="50" charset="-128"/>
                          <a:ea typeface="メイリオ" pitchFamily="50" charset="-128"/>
                        </a:rPr>
                        <a:t>UPDATE/INSERT</a:t>
                      </a:r>
                      <a:r>
                        <a:rPr lang="ja-JP" altLang="en-US" sz="2000" dirty="0" smtClean="0">
                          <a:latin typeface="メイリオ" pitchFamily="50" charset="-128"/>
                          <a:ea typeface="メイリオ" pitchFamily="50" charset="-128"/>
                        </a:rPr>
                        <a:t>に含めたくない列</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r h="752787">
                <a:tc>
                  <a:txBody>
                    <a:bodyPr/>
                    <a:lstStyle/>
                    <a:p>
                      <a:pPr algn="l"/>
                      <a:r>
                        <a:rPr lang="en-US" altLang="ja-JP" sz="2000" dirty="0" err="1" smtClean="0">
                          <a:latin typeface="メイリオ" pitchFamily="50" charset="-128"/>
                          <a:ea typeface="メイリオ" pitchFamily="50" charset="-128"/>
                        </a:rPr>
                        <a:t>PersistentProps</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c>
                  <a:txBody>
                    <a:bodyPr/>
                    <a:lstStyle/>
                    <a:p>
                      <a:r>
                        <a:rPr lang="en-US" altLang="ja-JP" sz="2000" dirty="0" smtClean="0">
                          <a:latin typeface="メイリオ" pitchFamily="50" charset="-128"/>
                          <a:ea typeface="メイリオ" pitchFamily="50" charset="-128"/>
                        </a:rPr>
                        <a:t>UPDATE/INSERT</a:t>
                      </a:r>
                      <a:r>
                        <a:rPr lang="ja-JP" altLang="en-US" sz="2000" dirty="0" smtClean="0">
                          <a:latin typeface="メイリオ" pitchFamily="50" charset="-128"/>
                          <a:ea typeface="メイリオ" pitchFamily="50" charset="-128"/>
                        </a:rPr>
                        <a:t>に含めたい列</a:t>
                      </a:r>
                      <a:endParaRPr lang="en-US" sz="2000" dirty="0">
                        <a:latin typeface="メイリオ" pitchFamily="50" charset="-128"/>
                        <a:ea typeface="メイリオ"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alpha val="75000"/>
                      </a:schemeClr>
                    </a:solid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SQL </a:t>
            </a:r>
            <a:r>
              <a:rPr kumimoji="1" lang="ja-JP" altLang="en-US" dirty="0" smtClean="0"/>
              <a:t>について</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smtClean="0"/>
              <a:t>/*</a:t>
            </a:r>
            <a:r>
              <a:rPr kumimoji="1" lang="ja-JP" altLang="en-US" sz="2800" dirty="0" smtClean="0"/>
              <a:t>～</a:t>
            </a:r>
            <a:r>
              <a:rPr kumimoji="1" lang="en-US" altLang="ja-JP" sz="2800" dirty="0" smtClean="0"/>
              <a:t>*/ </a:t>
            </a:r>
            <a:r>
              <a:rPr kumimoji="1" lang="ja-JP" altLang="en-US" sz="2800" dirty="0" smtClean="0"/>
              <a:t>構文を利用したパラメータのバインド</a:t>
            </a:r>
            <a:endParaRPr kumimoji="1" lang="en-US" altLang="ja-JP" sz="2800" dirty="0" smtClean="0"/>
          </a:p>
          <a:p>
            <a:pPr lvl="1"/>
            <a:r>
              <a:rPr lang="en-US" altLang="ja-JP" sz="2400" dirty="0" smtClean="0"/>
              <a:t>? </a:t>
            </a:r>
            <a:r>
              <a:rPr lang="ja-JP" altLang="en-US" sz="2400" dirty="0" smtClean="0"/>
              <a:t>や </a:t>
            </a:r>
            <a:r>
              <a:rPr lang="en-US" altLang="ja-JP" sz="2400" dirty="0" smtClean="0"/>
              <a:t>@ </a:t>
            </a:r>
            <a:r>
              <a:rPr lang="ja-JP" altLang="en-US" sz="2400" dirty="0" smtClean="0"/>
              <a:t>の代わりに</a:t>
            </a:r>
            <a:r>
              <a:rPr lang="en-US" altLang="ja-JP" sz="2400" dirty="0" smtClean="0"/>
              <a:t>SQL</a:t>
            </a:r>
            <a:r>
              <a:rPr lang="ja-JP" altLang="en-US" sz="2400" dirty="0" smtClean="0"/>
              <a:t>コメントをしよう</a:t>
            </a:r>
            <a:endParaRPr lang="en-US" altLang="ja-JP" sz="2400" dirty="0" smtClean="0"/>
          </a:p>
          <a:p>
            <a:r>
              <a:rPr kumimoji="1" lang="en-US" altLang="ja-JP" sz="2800" dirty="0" smtClean="0"/>
              <a:t>DB </a:t>
            </a:r>
            <a:r>
              <a:rPr kumimoji="1" lang="ja-JP" altLang="en-US" sz="2800" dirty="0" smtClean="0"/>
              <a:t>ツール（</a:t>
            </a:r>
            <a:r>
              <a:rPr kumimoji="1" lang="en-US" altLang="ja-JP" sz="2800" dirty="0" smtClean="0"/>
              <a:t>SQL Server Management Studio </a:t>
            </a:r>
            <a:r>
              <a:rPr kumimoji="1" lang="ja-JP" altLang="en-US" sz="2800" dirty="0" smtClean="0"/>
              <a:t>等）とプログラムの両方で実行できる「</a:t>
            </a:r>
            <a:r>
              <a:rPr kumimoji="1" lang="en-US" altLang="ja-JP" sz="2800" dirty="0" smtClean="0"/>
              <a:t>2WaySQL</a:t>
            </a:r>
            <a:r>
              <a:rPr kumimoji="1" lang="ja-JP" altLang="en-US" sz="2800" dirty="0" smtClean="0"/>
              <a:t>」</a:t>
            </a:r>
            <a:endParaRPr kumimoji="1" lang="en-US" altLang="ja-JP" sz="2800" dirty="0" smtClean="0"/>
          </a:p>
          <a:p>
            <a:endParaRPr lang="en-US" altLang="ja-JP" sz="2800" dirty="0" smtClean="0"/>
          </a:p>
          <a:p>
            <a:pPr lvl="1"/>
            <a:r>
              <a:rPr kumimoji="1" lang="en-US" altLang="ja-JP" sz="2400" dirty="0" smtClean="0"/>
              <a:t>DB </a:t>
            </a:r>
            <a:r>
              <a:rPr kumimoji="1" lang="ja-JP" altLang="en-US" sz="2400" dirty="0" smtClean="0"/>
              <a:t>ツール</a:t>
            </a:r>
            <a:r>
              <a:rPr lang="ja-JP" altLang="en-US" sz="2400" dirty="0" smtClean="0"/>
              <a:t>では次のように解釈</a:t>
            </a:r>
            <a:endParaRPr lang="en-US" altLang="ja-JP" sz="2400" dirty="0" smtClean="0"/>
          </a:p>
          <a:p>
            <a:pPr lvl="1"/>
            <a:endParaRPr kumimoji="1" lang="en-US" altLang="ja-JP" sz="2400" dirty="0" smtClean="0"/>
          </a:p>
          <a:p>
            <a:pPr lvl="1"/>
            <a:r>
              <a:rPr lang="ja-JP" altLang="en-US" sz="2400" dirty="0" smtClean="0"/>
              <a:t>プログラム </a:t>
            </a:r>
            <a:r>
              <a:rPr lang="en-US" altLang="ja-JP" sz="2400" dirty="0" smtClean="0"/>
              <a:t>(S2Dao.NET) </a:t>
            </a:r>
            <a:r>
              <a:rPr lang="ja-JP" altLang="en-US" sz="2400" dirty="0" smtClean="0"/>
              <a:t>では次のように解釈</a:t>
            </a:r>
            <a:endParaRPr kumimoji="1" lang="ja-JP" altLang="en-US" sz="2400" dirty="0"/>
          </a:p>
        </p:txBody>
      </p:sp>
      <p:sp>
        <p:nvSpPr>
          <p:cNvPr id="4" name="Rounded Rectangle 3"/>
          <p:cNvSpPr/>
          <p:nvPr/>
        </p:nvSpPr>
        <p:spPr bwMode="blackWhite">
          <a:xfrm>
            <a:off x="935414" y="3364290"/>
            <a:ext cx="6779858" cy="421900"/>
          </a:xfrm>
          <a:prstGeom prst="roundRect">
            <a:avLst>
              <a:gd name="adj" fmla="val 7234"/>
            </a:avLst>
          </a:prstGeom>
          <a:solidFill>
            <a:schemeClr val="bg2">
              <a:lumMod val="20000"/>
              <a:lumOff val="80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lvl="0" defTabSz="1096963"/>
            <a:r>
              <a:rPr lang="en-US" altLang="ja-JP" kern="0" dirty="0" smtClean="0">
                <a:solidFill>
                  <a:schemeClr val="tx1"/>
                </a:solidFill>
                <a:latin typeface="AR P悠々ゴシック体E" pitchFamily="50" charset="-128"/>
                <a:ea typeface="AR P悠々ゴシック体E" pitchFamily="50" charset="-128"/>
              </a:rPr>
              <a:t>SELECT * FROM EMPLOYEE WHERE JOB = </a:t>
            </a:r>
            <a:r>
              <a:rPr lang="en-US" altLang="ja-JP" kern="0" dirty="0" smtClean="0">
                <a:solidFill>
                  <a:srgbClr val="FF0000"/>
                </a:solidFill>
                <a:latin typeface="AR P悠々ゴシック体E" pitchFamily="50" charset="-128"/>
                <a:ea typeface="AR P悠々ゴシック体E" pitchFamily="50" charset="-128"/>
              </a:rPr>
              <a:t>/*job*/'SE'</a:t>
            </a:r>
          </a:p>
        </p:txBody>
      </p:sp>
      <p:sp>
        <p:nvSpPr>
          <p:cNvPr id="6" name="Rounded Rectangle 3"/>
          <p:cNvSpPr/>
          <p:nvPr/>
        </p:nvSpPr>
        <p:spPr bwMode="blackWhite">
          <a:xfrm>
            <a:off x="1285852" y="4292984"/>
            <a:ext cx="6779858" cy="421900"/>
          </a:xfrm>
          <a:prstGeom prst="roundRect">
            <a:avLst>
              <a:gd name="adj" fmla="val 7234"/>
            </a:avLst>
          </a:prstGeom>
          <a:solidFill>
            <a:schemeClr val="bg2">
              <a:lumMod val="20000"/>
              <a:lumOff val="80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lvl="0" defTabSz="1096963"/>
            <a:r>
              <a:rPr lang="en-US" altLang="ja-JP" kern="0" dirty="0" smtClean="0">
                <a:solidFill>
                  <a:schemeClr val="tx1"/>
                </a:solidFill>
                <a:latin typeface="AR P悠々ゴシック体E" pitchFamily="50" charset="-128"/>
                <a:ea typeface="AR P悠々ゴシック体E" pitchFamily="50" charset="-128"/>
              </a:rPr>
              <a:t>SELECT * FROM EMPLOYEE WHERE JOB = </a:t>
            </a:r>
            <a:r>
              <a:rPr lang="en-US" altLang="ja-JP" kern="0" dirty="0" smtClean="0">
                <a:solidFill>
                  <a:srgbClr val="FF0000"/>
                </a:solidFill>
                <a:latin typeface="AR P悠々ゴシック体E" pitchFamily="50" charset="-128"/>
                <a:ea typeface="AR P悠々ゴシック体E" pitchFamily="50" charset="-128"/>
              </a:rPr>
              <a:t>'SE'</a:t>
            </a:r>
          </a:p>
        </p:txBody>
      </p:sp>
      <p:sp>
        <p:nvSpPr>
          <p:cNvPr id="7" name="Rounded Rectangle 3"/>
          <p:cNvSpPr/>
          <p:nvPr/>
        </p:nvSpPr>
        <p:spPr bwMode="blackWhite">
          <a:xfrm>
            <a:off x="1285852" y="5286388"/>
            <a:ext cx="6779858" cy="421900"/>
          </a:xfrm>
          <a:prstGeom prst="roundRect">
            <a:avLst>
              <a:gd name="adj" fmla="val 7234"/>
            </a:avLst>
          </a:prstGeom>
          <a:solidFill>
            <a:schemeClr val="bg2">
              <a:lumMod val="20000"/>
              <a:lumOff val="80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lvl="0" defTabSz="1096963"/>
            <a:r>
              <a:rPr lang="en-US" altLang="ja-JP" kern="0" dirty="0" smtClean="0">
                <a:solidFill>
                  <a:schemeClr val="tx1"/>
                </a:solidFill>
                <a:latin typeface="AR P悠々ゴシック体E" pitchFamily="50" charset="-128"/>
                <a:ea typeface="AR P悠々ゴシック体E" pitchFamily="50" charset="-128"/>
              </a:rPr>
              <a:t>SELECT * FROM EMPLOYEE WHERE JOB = </a:t>
            </a:r>
            <a:r>
              <a:rPr lang="en-US" altLang="ja-JP" kern="0" dirty="0" smtClean="0">
                <a:solidFill>
                  <a:srgbClr val="FF0000"/>
                </a:solidFill>
                <a:latin typeface="AR P悠々ゴシック体E" pitchFamily="50" charset="-128"/>
                <a:ea typeface="AR P悠々ゴシック体E" pitchFamily="50" charset="-128"/>
              </a:rPr>
              <a:t>@job</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 Dicon </a:t>
            </a:r>
            <a:r>
              <a:rPr kumimoji="1" lang="ja-JP" altLang="en-US" dirty="0" smtClean="0"/>
              <a:t>ファイルに登録</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smtClean="0"/>
              <a:t>AOP </a:t>
            </a:r>
            <a:r>
              <a:rPr kumimoji="1" lang="ja-JP" altLang="en-US" sz="2800" dirty="0" smtClean="0"/>
              <a:t>を使って </a:t>
            </a:r>
            <a:r>
              <a:rPr kumimoji="1" lang="en-US" altLang="ja-JP" sz="2800" dirty="0" smtClean="0"/>
              <a:t>Dao </a:t>
            </a:r>
            <a:r>
              <a:rPr kumimoji="1" lang="ja-JP" altLang="en-US" sz="2800" dirty="0" smtClean="0"/>
              <a:t>インターフェースに</a:t>
            </a:r>
            <a:r>
              <a:rPr lang="en-US" altLang="ja-JP" sz="2800" dirty="0" smtClean="0"/>
              <a:t> O/R </a:t>
            </a:r>
            <a:r>
              <a:rPr lang="ja-JP" altLang="en-US" sz="2800" dirty="0" smtClean="0"/>
              <a:t>マッピング機能を織り込む</a:t>
            </a:r>
            <a:endParaRPr lang="en-US" altLang="ja-JP" sz="2800" dirty="0" smtClean="0"/>
          </a:p>
          <a:p>
            <a:pPr lvl="1"/>
            <a:r>
              <a:rPr kumimoji="1" lang="en-US" altLang="ja-JP" sz="2400" dirty="0" smtClean="0"/>
              <a:t>※ S2Dao.NET </a:t>
            </a:r>
            <a:r>
              <a:rPr kumimoji="1" lang="ja-JP" altLang="en-US" sz="2400" dirty="0" smtClean="0"/>
              <a:t>は現状 </a:t>
            </a:r>
            <a:r>
              <a:rPr kumimoji="1" lang="en-US" altLang="ja-JP" sz="2400" dirty="0" smtClean="0"/>
              <a:t>Quill </a:t>
            </a:r>
            <a:r>
              <a:rPr kumimoji="1" lang="ja-JP" altLang="en-US" sz="2400" dirty="0" err="1" smtClean="0"/>
              <a:t>だけで</a:t>
            </a:r>
            <a:r>
              <a:rPr kumimoji="1" lang="ja-JP" altLang="en-US" sz="2400" dirty="0" smtClean="0"/>
              <a:t>利用できないので </a:t>
            </a:r>
            <a:r>
              <a:rPr kumimoji="1" lang="en-US" altLang="ja-JP" sz="2400" dirty="0" smtClean="0"/>
              <a:t>S2Container </a:t>
            </a:r>
            <a:r>
              <a:rPr kumimoji="1" lang="ja-JP" altLang="en-US" sz="2400" dirty="0" smtClean="0"/>
              <a:t>と連携する必要あり</a:t>
            </a:r>
            <a:endParaRPr kumimoji="1" lang="ja-JP" altLang="en-US" sz="2400" dirty="0"/>
          </a:p>
        </p:txBody>
      </p:sp>
      <p:sp>
        <p:nvSpPr>
          <p:cNvPr id="4" name="Rounded Rectangle 3"/>
          <p:cNvSpPr/>
          <p:nvPr/>
        </p:nvSpPr>
        <p:spPr bwMode="blackWhite">
          <a:xfrm>
            <a:off x="571472" y="2786058"/>
            <a:ext cx="7643866" cy="3071834"/>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384939" lvl="0" indent="-384939">
              <a:lnSpc>
                <a:spcPct val="90000"/>
              </a:lnSpc>
              <a:spcBef>
                <a:spcPts val="700"/>
              </a:spcBef>
            </a:pPr>
            <a:r>
              <a:rPr lang="en-US" sz="2000" dirty="0" smtClean="0">
                <a:solidFill>
                  <a:srgbClr val="00B050"/>
                </a:solidFill>
                <a:latin typeface="メイリオ" pitchFamily="50" charset="-128"/>
                <a:ea typeface="メイリオ" pitchFamily="50" charset="-128"/>
              </a:rPr>
              <a:t>&lt;!-- </a:t>
            </a:r>
            <a:r>
              <a:rPr lang="en-US" sz="2000" dirty="0" err="1" smtClean="0">
                <a:solidFill>
                  <a:srgbClr val="00B050"/>
                </a:solidFill>
                <a:latin typeface="メイリオ" pitchFamily="50" charset="-128"/>
                <a:ea typeface="メイリオ" pitchFamily="50" charset="-128"/>
              </a:rPr>
              <a:t>DaoInterceptor</a:t>
            </a:r>
            <a:r>
              <a:rPr lang="en-US" altLang="ja-JP" sz="2000" dirty="0" smtClean="0">
                <a:solidFill>
                  <a:srgbClr val="00B050"/>
                </a:solidFill>
                <a:latin typeface="メイリオ" pitchFamily="50" charset="-128"/>
                <a:ea typeface="メイリオ" pitchFamily="50" charset="-128"/>
              </a:rPr>
              <a:t>--&gt;</a:t>
            </a:r>
            <a:endParaRPr lang="en-US" sz="2000" dirty="0" smtClean="0">
              <a:solidFill>
                <a:srgbClr val="00B050"/>
              </a:solidFill>
              <a:latin typeface="メイリオ" pitchFamily="50" charset="-128"/>
              <a:ea typeface="メイリオ" pitchFamily="50" charset="-128"/>
            </a:endParaRPr>
          </a:p>
          <a:p>
            <a:pPr marL="384939" lvl="0" indent="-384939">
              <a:lnSpc>
                <a:spcPct val="90000"/>
              </a:lnSpc>
              <a:spcBef>
                <a:spcPts val="700"/>
              </a:spcBef>
            </a:pPr>
            <a:r>
              <a:rPr lang="en-US" sz="2000" dirty="0" smtClean="0">
                <a:solidFill>
                  <a:schemeClr val="tx2"/>
                </a:solidFill>
                <a:latin typeface="メイリオ" pitchFamily="50" charset="-128"/>
                <a:ea typeface="メイリオ" pitchFamily="50" charset="-128"/>
              </a:rPr>
              <a:t>&lt;component name="</a:t>
            </a:r>
            <a:r>
              <a:rPr lang="en-US" sz="2000" dirty="0" err="1" smtClean="0">
                <a:solidFill>
                  <a:srgbClr val="FF0000"/>
                </a:solidFill>
                <a:latin typeface="メイリオ" pitchFamily="50" charset="-128"/>
                <a:ea typeface="メイリオ" pitchFamily="50" charset="-128"/>
              </a:rPr>
              <a:t>DaoInterceptor</a:t>
            </a:r>
            <a:r>
              <a:rPr lang="en-US" sz="2000" dirty="0" smtClean="0">
                <a:solidFill>
                  <a:schemeClr val="tx2"/>
                </a:solidFill>
                <a:latin typeface="メイリオ" pitchFamily="50" charset="-128"/>
                <a:ea typeface="メイリオ" pitchFamily="50" charset="-128"/>
              </a:rPr>
              <a:t>"</a:t>
            </a:r>
          </a:p>
          <a:p>
            <a:pPr marL="384939" lvl="0" indent="-384939">
              <a:lnSpc>
                <a:spcPct val="90000"/>
              </a:lnSpc>
              <a:spcBef>
                <a:spcPts val="700"/>
              </a:spcBef>
            </a:pPr>
            <a:r>
              <a:rPr lang="en-US" sz="2000" dirty="0" smtClean="0">
                <a:solidFill>
                  <a:schemeClr val="tx2"/>
                </a:solidFill>
                <a:latin typeface="メイリオ" pitchFamily="50" charset="-128"/>
                <a:ea typeface="メイリオ" pitchFamily="50" charset="-128"/>
              </a:rPr>
              <a:t>  class="Seasar.Dao.Interceptors.S2DaoInterceptor"/&gt;</a:t>
            </a:r>
          </a:p>
          <a:p>
            <a:pPr marL="384939" lvl="0" indent="-384939">
              <a:lnSpc>
                <a:spcPct val="90000"/>
              </a:lnSpc>
              <a:spcBef>
                <a:spcPts val="700"/>
              </a:spcBef>
            </a:pPr>
            <a:endParaRPr lang="en-US" sz="2000" dirty="0" smtClean="0">
              <a:latin typeface="メイリオ" pitchFamily="50" charset="-128"/>
              <a:ea typeface="メイリオ" pitchFamily="50" charset="-128"/>
            </a:endParaRPr>
          </a:p>
          <a:p>
            <a:pPr marL="384939" lvl="0" indent="-384939">
              <a:lnSpc>
                <a:spcPct val="90000"/>
              </a:lnSpc>
              <a:spcBef>
                <a:spcPts val="700"/>
              </a:spcBef>
            </a:pPr>
            <a:r>
              <a:rPr lang="en-US" sz="2000" dirty="0" smtClean="0">
                <a:solidFill>
                  <a:srgbClr val="00B050"/>
                </a:solidFill>
                <a:latin typeface="メイリオ" pitchFamily="50" charset="-128"/>
                <a:ea typeface="メイリオ" pitchFamily="50" charset="-128"/>
              </a:rPr>
              <a:t>&lt;!-- </a:t>
            </a:r>
            <a:r>
              <a:rPr lang="ja-JP" altLang="en-US" sz="2000" dirty="0" smtClean="0">
                <a:solidFill>
                  <a:srgbClr val="00B050"/>
                </a:solidFill>
                <a:latin typeface="メイリオ" pitchFamily="50" charset="-128"/>
                <a:ea typeface="メイリオ" pitchFamily="50" charset="-128"/>
              </a:rPr>
              <a:t>社員</a:t>
            </a:r>
            <a:r>
              <a:rPr lang="en-US" sz="2000" dirty="0" smtClean="0">
                <a:solidFill>
                  <a:srgbClr val="00B050"/>
                </a:solidFill>
                <a:latin typeface="メイリオ" pitchFamily="50" charset="-128"/>
                <a:ea typeface="メイリオ" pitchFamily="50" charset="-128"/>
              </a:rPr>
              <a:t>Dao --&gt;</a:t>
            </a:r>
          </a:p>
          <a:p>
            <a:pPr marL="384939" lvl="0" indent="-384939">
              <a:lnSpc>
                <a:spcPct val="90000"/>
              </a:lnSpc>
              <a:spcBef>
                <a:spcPts val="700"/>
              </a:spcBef>
            </a:pPr>
            <a:r>
              <a:rPr lang="en-US" sz="2000" dirty="0" smtClean="0">
                <a:solidFill>
                  <a:schemeClr val="tx2"/>
                </a:solidFill>
                <a:latin typeface="メイリオ" pitchFamily="50" charset="-128"/>
                <a:ea typeface="メイリオ" pitchFamily="50" charset="-128"/>
              </a:rPr>
              <a:t>&lt;component class="</a:t>
            </a:r>
            <a:r>
              <a:rPr lang="en-US" sz="2000" dirty="0" err="1" smtClean="0">
                <a:solidFill>
                  <a:schemeClr val="tx2"/>
                </a:solidFill>
                <a:latin typeface="メイリオ" pitchFamily="50" charset="-128"/>
                <a:ea typeface="メイリオ" pitchFamily="50" charset="-128"/>
              </a:rPr>
              <a:t>IEmployeeDao</a:t>
            </a:r>
            <a:r>
              <a:rPr lang="en-US" sz="2000" dirty="0" smtClean="0">
                <a:solidFill>
                  <a:schemeClr val="tx2"/>
                </a:solidFill>
                <a:latin typeface="メイリオ" pitchFamily="50" charset="-128"/>
                <a:ea typeface="メイリオ" pitchFamily="50" charset="-128"/>
              </a:rPr>
              <a:t>"&gt;</a:t>
            </a:r>
          </a:p>
          <a:p>
            <a:pPr marL="384939" lvl="0" indent="-384939">
              <a:lnSpc>
                <a:spcPct val="90000"/>
              </a:lnSpc>
              <a:spcBef>
                <a:spcPts val="700"/>
              </a:spcBef>
            </a:pPr>
            <a:r>
              <a:rPr lang="en-US" sz="2000" dirty="0" smtClean="0">
                <a:solidFill>
                  <a:schemeClr val="tx2"/>
                </a:solidFill>
                <a:latin typeface="メイリオ" pitchFamily="50" charset="-128"/>
                <a:ea typeface="メイリオ" pitchFamily="50" charset="-128"/>
              </a:rPr>
              <a:t>  &lt;aspect&gt;</a:t>
            </a:r>
            <a:r>
              <a:rPr lang="en-US" sz="2000" dirty="0" err="1" smtClean="0">
                <a:solidFill>
                  <a:srgbClr val="FF0000"/>
                </a:solidFill>
                <a:latin typeface="メイリオ" pitchFamily="50" charset="-128"/>
                <a:ea typeface="メイリオ" pitchFamily="50" charset="-128"/>
              </a:rPr>
              <a:t>DaoInterceptor</a:t>
            </a:r>
            <a:r>
              <a:rPr lang="en-US" sz="2000" dirty="0" smtClean="0">
                <a:solidFill>
                  <a:schemeClr val="tx2"/>
                </a:solidFill>
                <a:latin typeface="メイリオ" pitchFamily="50" charset="-128"/>
                <a:ea typeface="メイリオ" pitchFamily="50" charset="-128"/>
              </a:rPr>
              <a:t>&lt;/aspect&gt;</a:t>
            </a:r>
          </a:p>
          <a:p>
            <a:pPr marL="384939" lvl="0" indent="-384939">
              <a:lnSpc>
                <a:spcPct val="90000"/>
              </a:lnSpc>
              <a:spcBef>
                <a:spcPts val="700"/>
              </a:spcBef>
            </a:pPr>
            <a:r>
              <a:rPr lang="en-US" sz="2000" dirty="0" smtClean="0">
                <a:solidFill>
                  <a:schemeClr val="tx2"/>
                </a:solidFill>
                <a:latin typeface="メイリオ" pitchFamily="50" charset="-128"/>
                <a:ea typeface="メイリオ" pitchFamily="50" charset="-128"/>
              </a:rPr>
              <a:t>&lt;/component&gt;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おさらい</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smtClean="0"/>
              <a:t>Seasar.NET </a:t>
            </a:r>
            <a:r>
              <a:rPr kumimoji="1" lang="ja-JP" altLang="en-US" sz="2800" dirty="0" smtClean="0"/>
              <a:t>プロジェクトとは？</a:t>
            </a:r>
            <a:endParaRPr kumimoji="1" lang="en-US" altLang="ja-JP" sz="2800" dirty="0" smtClean="0"/>
          </a:p>
          <a:p>
            <a:r>
              <a:rPr kumimoji="1" lang="en-US" altLang="ja-JP" sz="2800" dirty="0" smtClean="0"/>
              <a:t>S2Container.NET (AOP </a:t>
            </a:r>
            <a:r>
              <a:rPr kumimoji="1" lang="ja-JP" altLang="en-US" sz="2800" dirty="0" smtClean="0"/>
              <a:t>をサポートした</a:t>
            </a:r>
            <a:r>
              <a:rPr kumimoji="1" lang="en-US" altLang="ja-JP" sz="2800" dirty="0" smtClean="0"/>
              <a:t>DI </a:t>
            </a:r>
            <a:r>
              <a:rPr kumimoji="1" lang="ja-JP" altLang="en-US" sz="2800" dirty="0" smtClean="0"/>
              <a:t>コンテナ）</a:t>
            </a:r>
            <a:endParaRPr kumimoji="1" lang="en-US" altLang="ja-JP" sz="2800" dirty="0" smtClean="0"/>
          </a:p>
          <a:p>
            <a:pPr lvl="1"/>
            <a:r>
              <a:rPr lang="en-US" altLang="ja-JP" sz="2400" dirty="0" smtClean="0"/>
              <a:t>Dependency Injection (DI)</a:t>
            </a:r>
          </a:p>
          <a:p>
            <a:pPr lvl="1"/>
            <a:r>
              <a:rPr kumimoji="1" lang="en-US" altLang="ja-JP" sz="2400" dirty="0" smtClean="0"/>
              <a:t>DI </a:t>
            </a:r>
            <a:r>
              <a:rPr kumimoji="1" lang="ja-JP" altLang="en-US" sz="2400" dirty="0" smtClean="0"/>
              <a:t>のデモ</a:t>
            </a:r>
            <a:endParaRPr kumimoji="1" lang="en-US" altLang="ja-JP" sz="2400" dirty="0" smtClean="0"/>
          </a:p>
          <a:p>
            <a:pPr lvl="1"/>
            <a:r>
              <a:rPr lang="en-US" altLang="ja-JP" sz="2400" dirty="0" smtClean="0"/>
              <a:t>Aspect Oriented Programming (AOP)</a:t>
            </a:r>
          </a:p>
          <a:p>
            <a:pPr lvl="1"/>
            <a:r>
              <a:rPr kumimoji="1" lang="en-US" altLang="ja-JP" sz="2400" dirty="0" smtClean="0"/>
              <a:t>AOP </a:t>
            </a:r>
            <a:r>
              <a:rPr kumimoji="1" lang="ja-JP" altLang="en-US" sz="2400" dirty="0" smtClean="0"/>
              <a:t>のデモ</a:t>
            </a:r>
            <a:endParaRPr kumimoji="1" lang="en-US" altLang="ja-JP" sz="2400" dirty="0" smtClean="0"/>
          </a:p>
          <a:p>
            <a:r>
              <a:rPr lang="en-US" altLang="ja-JP" sz="2800" dirty="0" smtClean="0"/>
              <a:t>S2Dao.NET (O/R </a:t>
            </a:r>
            <a:r>
              <a:rPr lang="ja-JP" altLang="en-US" sz="2800" dirty="0" smtClean="0"/>
              <a:t>マッピングフレームワーク</a:t>
            </a:r>
            <a:r>
              <a:rPr lang="en-US" altLang="ja-JP" sz="2800" dirty="0" smtClean="0"/>
              <a:t>)</a:t>
            </a:r>
          </a:p>
          <a:p>
            <a:pPr lvl="1"/>
            <a:r>
              <a:rPr kumimoji="1" lang="en-US" altLang="ja-JP" sz="2400" dirty="0" smtClean="0"/>
              <a:t>S2Dao.NET </a:t>
            </a:r>
            <a:r>
              <a:rPr kumimoji="1" lang="ja-JP" altLang="en-US" sz="2400" dirty="0" smtClean="0"/>
              <a:t>のデモ</a:t>
            </a:r>
            <a:endParaRPr kumimoji="1" lang="en-US" altLang="ja-JP" sz="2400" dirty="0" smtClean="0"/>
          </a:p>
          <a:p>
            <a:pPr lvl="1"/>
            <a:r>
              <a:rPr lang="en-US" altLang="ja-JP" sz="2400" dirty="0" smtClean="0"/>
              <a:t>S2Dao.NET </a:t>
            </a:r>
            <a:r>
              <a:rPr lang="ja-JP" altLang="en-US" sz="2400" dirty="0" smtClean="0"/>
              <a:t>の説明</a:t>
            </a:r>
            <a:endParaRPr lang="en-US" altLang="ja-JP" sz="24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Seasar.NET </a:t>
            </a:r>
            <a:r>
              <a:rPr kumimoji="1" lang="ja-JP" altLang="en-US" dirty="0" smtClean="0"/>
              <a:t>プロジェクトの歴史</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[2004</a:t>
            </a:r>
            <a:r>
              <a:rPr lang="ja-JP" altLang="en-US" dirty="0" smtClean="0"/>
              <a:t>年</a:t>
            </a:r>
            <a:r>
              <a:rPr lang="en-US" altLang="ja-JP" dirty="0" smtClean="0"/>
              <a:t>3</a:t>
            </a:r>
            <a:r>
              <a:rPr lang="ja-JP" altLang="en-US" dirty="0" smtClean="0"/>
              <a:t>月</a:t>
            </a:r>
            <a:r>
              <a:rPr lang="en-US" altLang="ja-JP" dirty="0" smtClean="0"/>
              <a:t>] Seasar2 </a:t>
            </a:r>
            <a:r>
              <a:rPr lang="ja-JP" altLang="en-US" dirty="0" smtClean="0"/>
              <a:t>リリース </a:t>
            </a:r>
            <a:r>
              <a:rPr lang="en-US" altLang="ja-JP" dirty="0" smtClean="0"/>
              <a:t>(Java)</a:t>
            </a:r>
          </a:p>
          <a:p>
            <a:r>
              <a:rPr kumimoji="1" lang="en-US" altLang="ja-JP" dirty="0" smtClean="0"/>
              <a:t>[2005</a:t>
            </a:r>
            <a:r>
              <a:rPr kumimoji="1" lang="ja-JP" altLang="en-US" dirty="0" smtClean="0"/>
              <a:t>年</a:t>
            </a:r>
            <a:r>
              <a:rPr kumimoji="1" lang="en-US" altLang="ja-JP" dirty="0" smtClean="0"/>
              <a:t>4</a:t>
            </a:r>
            <a:r>
              <a:rPr kumimoji="1" lang="ja-JP" altLang="en-US" dirty="0" smtClean="0"/>
              <a:t>月</a:t>
            </a:r>
            <a:r>
              <a:rPr kumimoji="1" lang="en-US" altLang="ja-JP" dirty="0" smtClean="0"/>
              <a:t>] Seasar2</a:t>
            </a:r>
            <a:r>
              <a:rPr kumimoji="1" lang="ja-JP" altLang="en-US" dirty="0" smtClean="0"/>
              <a:t>を</a:t>
            </a:r>
            <a:r>
              <a:rPr kumimoji="1" lang="en-US" altLang="ja-JP" dirty="0" smtClean="0"/>
              <a:t>.NET</a:t>
            </a:r>
            <a:r>
              <a:rPr kumimoji="1" lang="ja-JP" altLang="en-US" dirty="0" smtClean="0"/>
              <a:t>に移植開始</a:t>
            </a:r>
            <a:endParaRPr kumimoji="1" lang="en-US" altLang="ja-JP" dirty="0" smtClean="0"/>
          </a:p>
          <a:p>
            <a:r>
              <a:rPr lang="en-US" altLang="ja-JP" dirty="0" smtClean="0"/>
              <a:t>[2005</a:t>
            </a:r>
            <a:r>
              <a:rPr lang="ja-JP" altLang="en-US" dirty="0" smtClean="0"/>
              <a:t>年</a:t>
            </a:r>
            <a:r>
              <a:rPr lang="en-US" altLang="ja-JP" dirty="0" smtClean="0"/>
              <a:t>11</a:t>
            </a:r>
            <a:r>
              <a:rPr lang="ja-JP" altLang="en-US" dirty="0" smtClean="0"/>
              <a:t>月</a:t>
            </a:r>
            <a:r>
              <a:rPr lang="en-US" altLang="ja-JP" dirty="0" smtClean="0"/>
              <a:t>] S2.NET 1.0 </a:t>
            </a:r>
            <a:r>
              <a:rPr lang="ja-JP" altLang="en-US" dirty="0" smtClean="0"/>
              <a:t>リリース</a:t>
            </a:r>
            <a:endParaRPr lang="en-US" altLang="ja-JP" dirty="0" smtClean="0"/>
          </a:p>
          <a:p>
            <a:r>
              <a:rPr kumimoji="1" lang="en-US" altLang="ja-JP" dirty="0" smtClean="0"/>
              <a:t>[2007</a:t>
            </a:r>
            <a:r>
              <a:rPr kumimoji="1" lang="ja-JP" altLang="en-US" dirty="0" smtClean="0"/>
              <a:t>年</a:t>
            </a:r>
            <a:r>
              <a:rPr kumimoji="1" lang="en-US" altLang="ja-JP" dirty="0" smtClean="0"/>
              <a:t>10</a:t>
            </a:r>
            <a:r>
              <a:rPr kumimoji="1" lang="ja-JP" altLang="en-US" dirty="0" smtClean="0"/>
              <a:t>月</a:t>
            </a:r>
            <a:r>
              <a:rPr kumimoji="1" lang="en-US" altLang="ja-JP" dirty="0" smtClean="0"/>
              <a:t>] S2Container.NET 1.3.2</a:t>
            </a:r>
            <a:endParaRPr kumimoji="1" lang="ja-JP"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 </a:t>
            </a:r>
            <a:r>
              <a:rPr kumimoji="1" lang="ja-JP" altLang="en-US" dirty="0" smtClean="0"/>
              <a:t>のまとめ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メリット</a:t>
            </a:r>
            <a:endParaRPr kumimoji="1" lang="en-US" altLang="ja-JP" dirty="0" smtClean="0"/>
          </a:p>
          <a:p>
            <a:pPr lvl="1"/>
            <a:r>
              <a:rPr lang="ja-JP" altLang="en-US" dirty="0" smtClean="0"/>
              <a:t>呼び出すクラスに依存しないコーディングが可能になる（インターフェースを介して利用する）</a:t>
            </a:r>
            <a:endParaRPr lang="en-US" altLang="ja-JP" dirty="0" smtClean="0"/>
          </a:p>
          <a:p>
            <a:pPr lvl="1"/>
            <a:r>
              <a:rPr kumimoji="1" lang="en-US" altLang="ja-JP" dirty="0" smtClean="0"/>
              <a:t>DI </a:t>
            </a:r>
            <a:r>
              <a:rPr kumimoji="1" lang="ja-JP" altLang="en-US" dirty="0" smtClean="0"/>
              <a:t>は単体テストに有効</a:t>
            </a:r>
            <a:endParaRPr kumimoji="1" lang="en-US" altLang="ja-JP" dirty="0" smtClean="0"/>
          </a:p>
          <a:p>
            <a:r>
              <a:rPr lang="ja-JP" altLang="en-US" dirty="0" smtClean="0"/>
              <a:t>注意点</a:t>
            </a:r>
            <a:endParaRPr lang="en-US" altLang="ja-JP" dirty="0" smtClean="0"/>
          </a:p>
          <a:p>
            <a:pPr lvl="1"/>
            <a:r>
              <a:rPr kumimoji="1" lang="ja-JP" altLang="en-US" dirty="0" smtClean="0"/>
              <a:t>依存しているクラスが</a:t>
            </a:r>
            <a:r>
              <a:rPr kumimoji="1" lang="en-US" altLang="ja-JP" dirty="0" smtClean="0"/>
              <a:t>1</a:t>
            </a:r>
            <a:r>
              <a:rPr kumimoji="1" lang="ja-JP" altLang="en-US" dirty="0" smtClean="0"/>
              <a:t>度にインスタンス化されるので利用ケース・利用方法を考慮する</a:t>
            </a:r>
            <a:endParaRPr kumimoji="1" lang="en-US" altLang="ja-JP" dirty="0" smtClean="0"/>
          </a:p>
          <a:p>
            <a:pPr lvl="1"/>
            <a:r>
              <a:rPr lang="ja-JP" altLang="en-US" dirty="0" smtClean="0"/>
              <a:t>設定・属性が間違っていると実行時エラーになる</a:t>
            </a:r>
            <a:endParaRPr kumimoji="1" lang="ja-JP"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AOP </a:t>
            </a:r>
            <a:r>
              <a:rPr kumimoji="1" lang="ja-JP" altLang="en-US" dirty="0" smtClean="0"/>
              <a:t>のまとめ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メリット</a:t>
            </a:r>
            <a:endParaRPr kumimoji="1" lang="en-US" altLang="ja-JP" dirty="0" smtClean="0"/>
          </a:p>
          <a:p>
            <a:pPr lvl="1"/>
            <a:r>
              <a:rPr lang="ja-JP" altLang="en-US" dirty="0" smtClean="0"/>
              <a:t>コードがすっきりする</a:t>
            </a:r>
            <a:endParaRPr lang="en-US" altLang="ja-JP" dirty="0" smtClean="0"/>
          </a:p>
          <a:p>
            <a:pPr lvl="1"/>
            <a:r>
              <a:rPr kumimoji="1" lang="ja-JP" altLang="en-US" dirty="0" smtClean="0"/>
              <a:t>ロギング等を埋め込んだり解除したりする際のバグの混入を軽減できる</a:t>
            </a:r>
            <a:endParaRPr kumimoji="1" lang="en-US" altLang="ja-JP" dirty="0" smtClean="0"/>
          </a:p>
          <a:p>
            <a:pPr lvl="1"/>
            <a:r>
              <a:rPr lang="en-US" altLang="ja-JP" dirty="0" smtClean="0"/>
              <a:t>S2Dao.NET</a:t>
            </a:r>
            <a:r>
              <a:rPr lang="ja-JP" altLang="en-US" dirty="0" smtClean="0"/>
              <a:t> </a:t>
            </a:r>
            <a:r>
              <a:rPr lang="ja-JP" altLang="en-US" dirty="0" err="1" smtClean="0"/>
              <a:t>のような</a:t>
            </a:r>
            <a:r>
              <a:rPr lang="ja-JP" altLang="en-US" dirty="0" smtClean="0"/>
              <a:t>フレームワークを構築できる</a:t>
            </a:r>
            <a:endParaRPr lang="en-US" altLang="ja-JP" dirty="0" smtClean="0"/>
          </a:p>
          <a:p>
            <a:r>
              <a:rPr kumimoji="1" lang="ja-JP" altLang="en-US" dirty="0" smtClean="0"/>
              <a:t>注意点</a:t>
            </a:r>
            <a:endParaRPr kumimoji="1" lang="en-US" altLang="ja-JP" dirty="0" smtClean="0"/>
          </a:p>
          <a:p>
            <a:pPr lvl="1"/>
            <a:r>
              <a:rPr lang="ja-JP" altLang="en-US" dirty="0" smtClean="0"/>
              <a:t>多用禁止</a:t>
            </a:r>
            <a:endParaRPr lang="en-US" altLang="ja-JP" dirty="0" smtClean="0"/>
          </a:p>
          <a:p>
            <a:pPr lvl="2"/>
            <a:r>
              <a:rPr kumimoji="1" lang="ja-JP" altLang="en-US" dirty="0" smtClean="0"/>
              <a:t>デバッグがしにくい</a:t>
            </a:r>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S2Dao.NET </a:t>
            </a:r>
            <a:r>
              <a:rPr kumimoji="1" lang="ja-JP" altLang="en-US" dirty="0" smtClean="0"/>
              <a:t>のまとめ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メリット</a:t>
            </a:r>
            <a:endParaRPr kumimoji="1" lang="en-US" altLang="ja-JP" dirty="0" smtClean="0"/>
          </a:p>
          <a:p>
            <a:pPr lvl="1"/>
            <a:r>
              <a:rPr lang="ja-JP" altLang="en-US" dirty="0" smtClean="0"/>
              <a:t>データアクセス部のコード量を削減</a:t>
            </a:r>
            <a:endParaRPr lang="en-US" altLang="ja-JP" dirty="0" smtClean="0"/>
          </a:p>
          <a:p>
            <a:pPr lvl="1"/>
            <a:r>
              <a:rPr kumimoji="1" lang="en-US" altLang="ja-JP" dirty="0" smtClean="0"/>
              <a:t>ADO.NET</a:t>
            </a:r>
            <a:r>
              <a:rPr kumimoji="1" lang="ja-JP" altLang="en-US" dirty="0" smtClean="0"/>
              <a:t>の使い方のバグを軽減</a:t>
            </a:r>
            <a:endParaRPr kumimoji="1" lang="en-US" altLang="ja-JP" dirty="0" smtClean="0"/>
          </a:p>
          <a:p>
            <a:pPr lvl="1"/>
            <a:r>
              <a:rPr lang="en-US" altLang="ja-JP" dirty="0" smtClean="0"/>
              <a:t>S2WaySQL </a:t>
            </a:r>
            <a:r>
              <a:rPr lang="ja-JP" altLang="en-US" dirty="0" smtClean="0"/>
              <a:t>によるテスト効率アップ</a:t>
            </a:r>
            <a:endParaRPr lang="en-US" altLang="ja-JP" dirty="0" smtClean="0"/>
          </a:p>
          <a:p>
            <a:pPr lvl="1"/>
            <a:r>
              <a:rPr kumimoji="1" lang="en-US" altLang="ja-JP" dirty="0" smtClean="0"/>
              <a:t>SQL </a:t>
            </a:r>
            <a:r>
              <a:rPr kumimoji="1" lang="ja-JP" altLang="en-US" dirty="0" smtClean="0"/>
              <a:t>のチューニングが容易</a:t>
            </a:r>
            <a:endParaRPr kumimoji="1" lang="en-US" altLang="ja-JP" dirty="0" smtClean="0"/>
          </a:p>
          <a:p>
            <a:pPr lvl="1"/>
            <a:r>
              <a:rPr lang="ja-JP" altLang="en-US" dirty="0" smtClean="0"/>
              <a:t>急なデータプロバイダの変更にも対応</a:t>
            </a:r>
            <a:endParaRPr kumimoji="1" lang="en-US" altLang="ja-JP" dirty="0" smtClean="0"/>
          </a:p>
          <a:p>
            <a:r>
              <a:rPr lang="ja-JP" altLang="en-US" dirty="0" smtClean="0"/>
              <a:t>サポートツール「</a:t>
            </a:r>
            <a:r>
              <a:rPr lang="en-US" altLang="ja-JP" dirty="0" err="1" smtClean="0"/>
              <a:t>DBFlute</a:t>
            </a:r>
            <a:r>
              <a:rPr lang="ja-JP" altLang="en-US" dirty="0" smtClean="0"/>
              <a:t>」</a:t>
            </a:r>
            <a:endParaRPr lang="en-US" altLang="ja-JP" dirty="0" smtClean="0"/>
          </a:p>
          <a:p>
            <a:pPr lvl="1"/>
            <a:r>
              <a:rPr lang="en-US" altLang="ja-JP" dirty="0" smtClean="0"/>
              <a:t>C#</a:t>
            </a:r>
            <a:r>
              <a:rPr lang="ja-JP" altLang="en-US" dirty="0" smtClean="0"/>
              <a:t>のコードを自動生成</a:t>
            </a:r>
            <a:endParaRPr lang="en-US" altLang="ja-JP" dirty="0" smtClean="0"/>
          </a:p>
          <a:p>
            <a:pPr lvl="1"/>
            <a:r>
              <a:rPr lang="en-US" altLang="ja-JP" dirty="0" smtClean="0"/>
              <a:t>S2Dao.NET</a:t>
            </a:r>
            <a:r>
              <a:rPr lang="ja-JP" altLang="en-US" smtClean="0"/>
              <a:t>の機能補完</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Seasar.NET </a:t>
            </a:r>
            <a:r>
              <a:rPr kumimoji="1" lang="ja-JP" altLang="en-US" dirty="0" smtClean="0"/>
              <a:t>プロジェクト</a:t>
            </a:r>
            <a:endParaRPr kumimoji="1" lang="ja-JP" altLang="en-US" dirty="0"/>
          </a:p>
        </p:txBody>
      </p:sp>
      <p:sp>
        <p:nvSpPr>
          <p:cNvPr id="3" name="コンテンツ プレースホルダ 2"/>
          <p:cNvSpPr>
            <a:spLocks noGrp="1"/>
          </p:cNvSpPr>
          <p:nvPr>
            <p:ph idx="1"/>
          </p:nvPr>
        </p:nvSpPr>
        <p:spPr/>
        <p:txBody>
          <a:bodyPr/>
          <a:lstStyle/>
          <a:p>
            <a:r>
              <a:rPr kumimoji="1" lang="en-US" altLang="ja-JP" sz="2400" dirty="0" smtClean="0"/>
              <a:t>.NET </a:t>
            </a:r>
            <a:r>
              <a:rPr kumimoji="1" lang="ja-JP" altLang="en-US" sz="2400" dirty="0" smtClean="0"/>
              <a:t>を対象としたオープンソースソフトウェアを開発するプロジェクト </a:t>
            </a:r>
            <a:r>
              <a:rPr kumimoji="1" lang="en-US" altLang="ja-JP" sz="2400" dirty="0" smtClean="0"/>
              <a:t>(Seasar </a:t>
            </a:r>
            <a:r>
              <a:rPr kumimoji="1" lang="ja-JP" altLang="en-US" sz="2400" dirty="0" smtClean="0"/>
              <a:t>プロジェクト所属</a:t>
            </a:r>
            <a:r>
              <a:rPr lang="en-US" altLang="ja-JP" sz="2400" dirty="0" smtClean="0"/>
              <a:t>)</a:t>
            </a:r>
            <a:endParaRPr kumimoji="1" lang="en-US" altLang="ja-JP" sz="2400" dirty="0" smtClean="0"/>
          </a:p>
        </p:txBody>
      </p:sp>
      <p:sp>
        <p:nvSpPr>
          <p:cNvPr id="4" name="Rounded Rectangle 4"/>
          <p:cNvSpPr/>
          <p:nvPr/>
        </p:nvSpPr>
        <p:spPr bwMode="blackGray">
          <a:xfrm>
            <a:off x="1000100" y="1857364"/>
            <a:ext cx="7000924" cy="753884"/>
          </a:xfrm>
          <a:prstGeom prst="roundRect">
            <a:avLst/>
          </a:prstGeom>
          <a:gradFill flip="none" rotWithShape="1">
            <a:gsLst>
              <a:gs pos="0">
                <a:schemeClr val="accent6">
                  <a:lumMod val="40000"/>
                  <a:lumOff val="60000"/>
                </a:schemeClr>
              </a:gs>
              <a:gs pos="100000">
                <a:schemeClr val="accent6">
                  <a:lumMod val="20000"/>
                  <a:lumOff val="80000"/>
                </a:schemeClr>
              </a:gs>
            </a:gsLst>
            <a:lin ang="54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solidFill>
                  <a:schemeClr val="tx1"/>
                </a:solidFill>
                <a:effectLst>
                  <a:outerShdw blurRad="38100" dist="38100" dir="2700000" algn="tl">
                    <a:srgbClr val="000000">
                      <a:alpha val="43137"/>
                    </a:srgbClr>
                  </a:outerShdw>
                </a:effectLst>
              </a:rPr>
              <a:t>Seasar</a:t>
            </a:r>
            <a:r>
              <a:rPr kumimoji="0" lang="ja-JP" altLang="en-US" sz="2400" b="0" i="0" u="none" strike="noStrike" cap="none" normalizeH="0" baseline="0" dirty="0" smtClean="0">
                <a:solidFill>
                  <a:schemeClr val="tx1"/>
                </a:solidFill>
                <a:effectLst>
                  <a:outerShdw blurRad="38100" dist="38100" dir="2700000" algn="tl">
                    <a:srgbClr val="000000">
                      <a:alpha val="43137"/>
                    </a:srgbClr>
                  </a:outerShdw>
                </a:effectLst>
              </a:rPr>
              <a:t>ファウンデーション</a:t>
            </a:r>
            <a:endParaRPr kumimoji="0" lang="en-US" altLang="ja-JP" sz="2400" b="0" i="0" u="none" strike="noStrike" cap="none" normalizeH="0" baseline="0" dirty="0" smtClean="0">
              <a:solidFill>
                <a:schemeClr val="tx1"/>
              </a:solidFill>
              <a:effectLst>
                <a:outerShdw blurRad="38100" dist="38100" dir="2700000" algn="tl">
                  <a:srgbClr val="000000">
                    <a:alpha val="43137"/>
                  </a:srgbClr>
                </a:outerShdw>
              </a:effectLst>
            </a:endParaRPr>
          </a:p>
          <a:p>
            <a:pPr algn="ctr" defTabSz="1096963" fontAlgn="base">
              <a:spcBef>
                <a:spcPct val="0"/>
              </a:spcBef>
              <a:spcAft>
                <a:spcPct val="0"/>
              </a:spcAft>
            </a:pPr>
            <a:r>
              <a:rPr lang="ja-JP" altLang="en-US" sz="2000" dirty="0" smtClean="0">
                <a:solidFill>
                  <a:schemeClr val="accent6">
                    <a:lumMod val="75000"/>
                  </a:schemeClr>
                </a:solidFill>
              </a:rPr>
              <a:t>（国内オープンソースソフトウェア開発コミュニティの運営支援）</a:t>
            </a:r>
            <a:endParaRPr kumimoji="0" lang="en-US" sz="2000" b="0" i="0" u="none" strike="noStrike" cap="none" normalizeH="0" baseline="0" dirty="0" smtClean="0">
              <a:solidFill>
                <a:schemeClr val="accent6">
                  <a:lumMod val="75000"/>
                </a:schemeClr>
              </a:solidFill>
              <a:effectLst>
                <a:outerShdw blurRad="38100" dist="38100" dir="2700000" algn="tl">
                  <a:srgbClr val="000000">
                    <a:alpha val="43137"/>
                  </a:srgbClr>
                </a:outerShdw>
              </a:effectLst>
            </a:endParaRPr>
          </a:p>
        </p:txBody>
      </p:sp>
      <p:sp>
        <p:nvSpPr>
          <p:cNvPr id="5" name="Rounded Rectangle 3"/>
          <p:cNvSpPr/>
          <p:nvPr/>
        </p:nvSpPr>
        <p:spPr bwMode="blackGray">
          <a:xfrm>
            <a:off x="453118" y="3195084"/>
            <a:ext cx="1975742" cy="1092840"/>
          </a:xfrm>
          <a:prstGeom prst="roundRect">
            <a:avLst/>
          </a:prstGeom>
          <a:gradFill>
            <a:gsLst>
              <a:gs pos="0">
                <a:schemeClr val="accent5">
                  <a:lumMod val="75000"/>
                </a:schemeClr>
              </a:gs>
              <a:gs pos="100000">
                <a:schemeClr val="accent5">
                  <a:lumMod val="9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solidFill>
                  <a:schemeClr val="tx1"/>
                </a:solidFill>
                <a:effectLst>
                  <a:outerShdw blurRad="38100" dist="38100" dir="2700000" algn="tl">
                    <a:srgbClr val="000000">
                      <a:alpha val="43137"/>
                    </a:srgbClr>
                  </a:outerShdw>
                </a:effectLst>
              </a:rPr>
              <a:t>Seasar</a:t>
            </a:r>
          </a:p>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solidFill>
                  <a:schemeClr val="tx1"/>
                </a:solidFill>
                <a:effectLst>
                  <a:outerShdw blurRad="38100" dist="38100" dir="2700000" algn="tl">
                    <a:srgbClr val="000000">
                      <a:alpha val="43137"/>
                    </a:srgbClr>
                  </a:outerShdw>
                </a:effectLst>
              </a:rPr>
              <a:t>プロジェクト</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6" name="Rounded Rectangle 3"/>
          <p:cNvSpPr/>
          <p:nvPr/>
        </p:nvSpPr>
        <p:spPr bwMode="blackGray">
          <a:xfrm>
            <a:off x="2582675" y="3186120"/>
            <a:ext cx="1775011" cy="1092840"/>
          </a:xfrm>
          <a:prstGeom prst="roundRect">
            <a:avLst/>
          </a:prstGeom>
          <a:gradFill>
            <a:gsLst>
              <a:gs pos="0">
                <a:schemeClr val="accent5">
                  <a:lumMod val="75000"/>
                </a:schemeClr>
              </a:gs>
              <a:gs pos="100000">
                <a:schemeClr val="accent5">
                  <a:lumMod val="9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solidFill>
                  <a:schemeClr val="tx1"/>
                </a:solidFill>
                <a:effectLst>
                  <a:outerShdw blurRad="38100" dist="38100" dir="2700000" algn="tl">
                    <a:srgbClr val="000000">
                      <a:alpha val="43137"/>
                    </a:srgbClr>
                  </a:outerShdw>
                </a:effectLst>
              </a:rPr>
              <a:t>im</a:t>
            </a: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rPr>
              <a:t>-OSSC</a:t>
            </a:r>
          </a:p>
        </p:txBody>
      </p:sp>
      <p:sp>
        <p:nvSpPr>
          <p:cNvPr id="7" name="Rounded Rectangle 3"/>
          <p:cNvSpPr/>
          <p:nvPr/>
        </p:nvSpPr>
        <p:spPr bwMode="blackGray">
          <a:xfrm>
            <a:off x="4544932" y="3190602"/>
            <a:ext cx="2101247" cy="1092840"/>
          </a:xfrm>
          <a:prstGeom prst="roundRect">
            <a:avLst/>
          </a:prstGeom>
          <a:gradFill>
            <a:gsLst>
              <a:gs pos="0">
                <a:schemeClr val="accent5">
                  <a:lumMod val="75000"/>
                </a:schemeClr>
              </a:gs>
              <a:gs pos="100000">
                <a:schemeClr val="accent5">
                  <a:lumMod val="9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dirty="0" smtClean="0">
                <a:solidFill>
                  <a:schemeClr val="tx1"/>
                </a:solidFill>
              </a:rPr>
              <a:t>The </a:t>
            </a:r>
            <a:r>
              <a:rPr lang="en-US" sz="2000" dirty="0" err="1" smtClean="0">
                <a:solidFill>
                  <a:schemeClr val="tx1"/>
                </a:solidFill>
              </a:rPr>
              <a:t>Ashikunep</a:t>
            </a:r>
            <a:r>
              <a:rPr lang="en-US" sz="2000" dirty="0" smtClean="0">
                <a:solidFill>
                  <a:schemeClr val="tx1"/>
                </a:solidFill>
              </a:rPr>
              <a:t> </a:t>
            </a:r>
            <a:r>
              <a:rPr lang="en-US" sz="2000" dirty="0" err="1" smtClean="0">
                <a:solidFill>
                  <a:schemeClr val="tx1"/>
                </a:solidFill>
              </a:rPr>
              <a:t>Kotan</a:t>
            </a:r>
            <a:endParaRPr kumimoji="0" lang="en-US" sz="20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8" name="Rounded Rectangle 3"/>
          <p:cNvSpPr/>
          <p:nvPr/>
        </p:nvSpPr>
        <p:spPr bwMode="blackGray">
          <a:xfrm>
            <a:off x="6786578" y="3177155"/>
            <a:ext cx="1757362" cy="1092840"/>
          </a:xfrm>
          <a:prstGeom prst="roundRect">
            <a:avLst/>
          </a:prstGeom>
          <a:gradFill>
            <a:gsLst>
              <a:gs pos="0">
                <a:schemeClr val="accent5">
                  <a:lumMod val="75000"/>
                </a:schemeClr>
              </a:gs>
              <a:gs pos="100000">
                <a:schemeClr val="accent5">
                  <a:lumMod val="9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rPr>
              <a:t>escafe.org</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9" name="Rounded Rectangle 5"/>
          <p:cNvSpPr/>
          <p:nvPr/>
        </p:nvSpPr>
        <p:spPr bwMode="blackGray">
          <a:xfrm>
            <a:off x="443676" y="4835431"/>
            <a:ext cx="1985184" cy="945117"/>
          </a:xfrm>
          <a:prstGeom prst="roundRect">
            <a:avLst/>
          </a:prstGeom>
          <a:gradFill>
            <a:gsLst>
              <a:gs pos="0">
                <a:schemeClr val="accent2">
                  <a:lumMod val="60000"/>
                  <a:lumOff val="40000"/>
                </a:schemeClr>
              </a:gs>
              <a:gs pos="100000">
                <a:schemeClr val="accent2">
                  <a:lumMod val="20000"/>
                  <a:lumOff val="8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rPr>
              <a:t>Seasar.NET </a:t>
            </a:r>
            <a:r>
              <a:rPr kumimoji="0" lang="ja-JP" altLang="en-US" sz="2400" b="0" i="0" u="none" strike="noStrike" cap="none" normalizeH="0" baseline="0" dirty="0" smtClean="0">
                <a:solidFill>
                  <a:schemeClr val="tx1"/>
                </a:solidFill>
                <a:effectLst>
                  <a:outerShdw blurRad="38100" dist="38100" dir="2700000" algn="tl">
                    <a:srgbClr val="000000">
                      <a:alpha val="43137"/>
                    </a:srgbClr>
                  </a:outerShdw>
                </a:effectLst>
              </a:rPr>
              <a:t>プロジェクト</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10" name="テキスト ボックス 9"/>
          <p:cNvSpPr txBox="1"/>
          <p:nvPr/>
        </p:nvSpPr>
        <p:spPr>
          <a:xfrm>
            <a:off x="285720" y="2714620"/>
            <a:ext cx="3321424" cy="400110"/>
          </a:xfrm>
          <a:prstGeom prst="rect">
            <a:avLst/>
          </a:prstGeom>
          <a:noFill/>
        </p:spPr>
        <p:txBody>
          <a:bodyPr wrap="square" rtlCol="0">
            <a:spAutoFit/>
          </a:bodyPr>
          <a:lstStyle/>
          <a:p>
            <a:r>
              <a:rPr kumimoji="1" lang="en-US" altLang="ja-JP" sz="2000" b="1" dirty="0" smtClean="0"/>
              <a:t>OSS </a:t>
            </a:r>
            <a:r>
              <a:rPr kumimoji="1" lang="ja-JP" altLang="en-US" sz="2000" b="1" dirty="0" smtClean="0"/>
              <a:t>開発コミュニティ</a:t>
            </a:r>
            <a:endParaRPr kumimoji="1" lang="ja-JP" altLang="en-US" sz="2000" b="1" dirty="0"/>
          </a:p>
        </p:txBody>
      </p:sp>
      <p:sp>
        <p:nvSpPr>
          <p:cNvPr id="11" name="テキスト ボックス 10"/>
          <p:cNvSpPr txBox="1"/>
          <p:nvPr/>
        </p:nvSpPr>
        <p:spPr>
          <a:xfrm>
            <a:off x="303649" y="4413431"/>
            <a:ext cx="3321424" cy="400110"/>
          </a:xfrm>
          <a:prstGeom prst="rect">
            <a:avLst/>
          </a:prstGeom>
          <a:noFill/>
        </p:spPr>
        <p:txBody>
          <a:bodyPr wrap="square" rtlCol="0">
            <a:spAutoFit/>
          </a:bodyPr>
          <a:lstStyle/>
          <a:p>
            <a:r>
              <a:rPr kumimoji="1" lang="en-US" altLang="ja-JP" sz="2000" b="1" dirty="0" smtClean="0"/>
              <a:t>OSS </a:t>
            </a:r>
            <a:r>
              <a:rPr kumimoji="1" lang="ja-JP" altLang="en-US" sz="2000" b="1" dirty="0" smtClean="0"/>
              <a:t>開発 </a:t>
            </a:r>
            <a:r>
              <a:rPr kumimoji="1" lang="en-US" altLang="ja-JP" sz="2000" b="1" dirty="0" smtClean="0"/>
              <a:t>TOP </a:t>
            </a:r>
            <a:r>
              <a:rPr kumimoji="1" lang="ja-JP" altLang="en-US" sz="2000" b="1" dirty="0" smtClean="0"/>
              <a:t>プロジェクト</a:t>
            </a:r>
            <a:endParaRPr kumimoji="1" lang="ja-JP" altLang="en-US" sz="2000" b="1" dirty="0"/>
          </a:p>
        </p:txBody>
      </p:sp>
      <p:sp>
        <p:nvSpPr>
          <p:cNvPr id="12" name="Rounded Rectangle 7"/>
          <p:cNvSpPr/>
          <p:nvPr/>
        </p:nvSpPr>
        <p:spPr bwMode="blackGray">
          <a:xfrm>
            <a:off x="2597102" y="5175204"/>
            <a:ext cx="2903592" cy="615724"/>
          </a:xfrm>
          <a:prstGeom prst="roundRect">
            <a:avLst/>
          </a:prstGeom>
          <a:gradFill>
            <a:gsLst>
              <a:gs pos="0">
                <a:schemeClr val="accent2">
                  <a:lumMod val="40000"/>
                  <a:lumOff val="60000"/>
                </a:schemeClr>
              </a:gs>
              <a:gs pos="100000">
                <a:schemeClr val="accent2">
                  <a:lumMod val="20000"/>
                  <a:lumOff val="8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altLang="ja-JP" sz="2400" dirty="0" smtClean="0">
                <a:solidFill>
                  <a:schemeClr val="tx1"/>
                </a:solidFill>
                <a:effectLst>
                  <a:outerShdw blurRad="38100" dist="38100" dir="2700000" algn="tl">
                    <a:srgbClr val="000000">
                      <a:alpha val="43137"/>
                    </a:srgbClr>
                  </a:outerShdw>
                </a:effectLst>
              </a:rPr>
              <a:t>S2Container.NET</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13" name="Rounded Rectangle 7"/>
          <p:cNvSpPr/>
          <p:nvPr/>
        </p:nvSpPr>
        <p:spPr bwMode="blackGray">
          <a:xfrm>
            <a:off x="5668936" y="5166239"/>
            <a:ext cx="2903592" cy="615724"/>
          </a:xfrm>
          <a:prstGeom prst="roundRect">
            <a:avLst/>
          </a:prstGeom>
          <a:gradFill>
            <a:gsLst>
              <a:gs pos="0">
                <a:schemeClr val="accent2">
                  <a:lumMod val="40000"/>
                  <a:lumOff val="60000"/>
                </a:schemeClr>
              </a:gs>
              <a:gs pos="100000">
                <a:schemeClr val="accent2">
                  <a:lumMod val="20000"/>
                  <a:lumOff val="8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altLang="ja-JP" sz="2400" dirty="0" smtClean="0">
                <a:solidFill>
                  <a:schemeClr val="tx1"/>
                </a:solidFill>
                <a:effectLst>
                  <a:outerShdw blurRad="38100" dist="38100" dir="2700000" algn="tl">
                    <a:srgbClr val="000000">
                      <a:alpha val="43137"/>
                    </a:srgbClr>
                  </a:outerShdw>
                </a:effectLst>
              </a:rPr>
              <a:t>S2Dao.NET</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14" name="テキスト ボックス 13"/>
          <p:cNvSpPr txBox="1"/>
          <p:nvPr/>
        </p:nvSpPr>
        <p:spPr>
          <a:xfrm>
            <a:off x="2634473" y="4743402"/>
            <a:ext cx="3321424" cy="400110"/>
          </a:xfrm>
          <a:prstGeom prst="rect">
            <a:avLst/>
          </a:prstGeom>
          <a:noFill/>
        </p:spPr>
        <p:txBody>
          <a:bodyPr wrap="square" rtlCol="0">
            <a:spAutoFit/>
          </a:bodyPr>
          <a:lstStyle/>
          <a:p>
            <a:r>
              <a:rPr kumimoji="1" lang="en-US" altLang="ja-JP" sz="2000" b="1" dirty="0" smtClean="0"/>
              <a:t>OSS </a:t>
            </a:r>
            <a:r>
              <a:rPr kumimoji="1" lang="ja-JP" altLang="en-US" sz="2000" b="1" dirty="0" smtClean="0"/>
              <a:t>開発プロジェクト</a:t>
            </a:r>
            <a:endParaRPr kumimoji="1" lang="ja-JP" altLang="en-US" sz="20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リソース</a:t>
            </a:r>
            <a:endParaRPr kumimoji="1" lang="ja-JP" altLang="en-US" dirty="0"/>
          </a:p>
        </p:txBody>
      </p:sp>
      <p:sp>
        <p:nvSpPr>
          <p:cNvPr id="3" name="コンテンツ プレースホルダ 2"/>
          <p:cNvSpPr>
            <a:spLocks noGrp="1"/>
          </p:cNvSpPr>
          <p:nvPr>
            <p:ph idx="1"/>
          </p:nvPr>
        </p:nvSpPr>
        <p:spPr/>
        <p:txBody>
          <a:bodyPr/>
          <a:lstStyle/>
          <a:p>
            <a:r>
              <a:rPr kumimoji="1" lang="en-US" altLang="ja-JP" sz="2400" dirty="0" smtClean="0"/>
              <a:t>Seasar.NET </a:t>
            </a:r>
            <a:r>
              <a:rPr kumimoji="1" lang="ja-JP" altLang="en-US" sz="2400" dirty="0" smtClean="0"/>
              <a:t>プロジェクト</a:t>
            </a:r>
            <a:endParaRPr kumimoji="1" lang="en-US" altLang="ja-JP" sz="2400" dirty="0" smtClean="0"/>
          </a:p>
          <a:p>
            <a:pPr lvl="1"/>
            <a:r>
              <a:rPr lang="en-US" altLang="ja-JP" sz="2000" dirty="0" smtClean="0">
                <a:hlinkClick r:id="rId2"/>
              </a:rPr>
              <a:t>http://s2container.net.seasar.org/ja/seasarnet.html</a:t>
            </a:r>
            <a:endParaRPr lang="en-US" altLang="ja-JP" sz="2000" dirty="0" smtClean="0"/>
          </a:p>
          <a:p>
            <a:r>
              <a:rPr kumimoji="1" lang="en-US" altLang="ja-JP" sz="2400" dirty="0" smtClean="0"/>
              <a:t>S2Container.NET</a:t>
            </a:r>
          </a:p>
          <a:p>
            <a:pPr lvl="1"/>
            <a:r>
              <a:rPr lang="en-US" altLang="ja-JP" sz="2000" dirty="0" smtClean="0">
                <a:hlinkClick r:id="rId3"/>
              </a:rPr>
              <a:t>http://s2container.net.seasar.org/</a:t>
            </a:r>
            <a:endParaRPr lang="en-US" altLang="ja-JP" sz="2000" dirty="0" smtClean="0"/>
          </a:p>
          <a:p>
            <a:r>
              <a:rPr kumimoji="1" lang="en-US" altLang="ja-JP" sz="2400" dirty="0" smtClean="0"/>
              <a:t>S2Dao.NET</a:t>
            </a:r>
          </a:p>
          <a:p>
            <a:pPr lvl="1"/>
            <a:r>
              <a:rPr lang="en-US" altLang="ja-JP" sz="2000" dirty="0" smtClean="0">
                <a:hlinkClick r:id="rId4"/>
              </a:rPr>
              <a:t>http://s2dao.net.seasar.org/</a:t>
            </a:r>
            <a:endParaRPr lang="en-US" altLang="ja-JP" sz="2000" dirty="0" smtClean="0"/>
          </a:p>
          <a:p>
            <a:endParaRPr lang="en-US" altLang="ja-JP" sz="2400" dirty="0" smtClean="0"/>
          </a:p>
          <a:p>
            <a:r>
              <a:rPr lang="en-US" altLang="ja-JP" sz="2400" dirty="0" err="1" smtClean="0"/>
              <a:t>s</a:t>
            </a:r>
            <a:r>
              <a:rPr kumimoji="1" lang="en-US" altLang="ja-JP" sz="2400" dirty="0" err="1" smtClean="0"/>
              <a:t>ugimotokazuya</a:t>
            </a:r>
            <a:r>
              <a:rPr lang="ja-JP" altLang="en-US" sz="2400" dirty="0" smtClean="0"/>
              <a:t>の日記</a:t>
            </a:r>
            <a:endParaRPr lang="en-US" altLang="ja-JP" sz="2400" dirty="0" smtClean="0"/>
          </a:p>
          <a:p>
            <a:pPr lvl="1"/>
            <a:r>
              <a:rPr lang="en-US" altLang="ja-JP" sz="2000" dirty="0" smtClean="0">
                <a:hlinkClick r:id="rId5"/>
              </a:rPr>
              <a:t>http://d.hatena.ne.jp/sugimotokazuya/</a:t>
            </a:r>
            <a:endParaRPr lang="en-US" altLang="ja-JP" sz="20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ありがとうございました</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r>
              <a:rPr kumimoji="1" lang="en-US" altLang="ja-JP" dirty="0" smtClean="0"/>
              <a:t>Seasar.NET </a:t>
            </a:r>
            <a:r>
              <a:rPr lang="ja-JP" altLang="en-US" dirty="0" smtClean="0"/>
              <a:t>を今後ともよろしくお願いいたします。</a:t>
            </a:r>
            <a:endParaRPr lang="en-US" altLang="ja-JP" dirty="0" smtClean="0"/>
          </a:p>
          <a:p>
            <a:endParaRPr kumimoji="1" lang="en-US" altLang="ja-JP" dirty="0" smtClean="0"/>
          </a:p>
          <a:p>
            <a:r>
              <a:rPr lang="en-US" altLang="ja-JP" dirty="0" smtClean="0"/>
              <a:t>Seasar.NET </a:t>
            </a:r>
            <a:r>
              <a:rPr lang="ja-JP" altLang="en-US" dirty="0" err="1" smtClean="0"/>
              <a:t>への</a:t>
            </a:r>
            <a:r>
              <a:rPr lang="ja-JP" altLang="en-US" dirty="0" smtClean="0"/>
              <a:t>参加もお待ちしております。</a:t>
            </a:r>
            <a:endParaRPr lang="en-US" altLang="ja-JP"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 </a:t>
            </a:r>
            <a:r>
              <a:rPr kumimoji="1" lang="ja-JP" altLang="en-US" dirty="0" smtClean="0"/>
              <a:t>を使わない場合</a:t>
            </a:r>
            <a:endParaRPr kumimoji="1" lang="ja-JP" altLang="en-US" dirty="0"/>
          </a:p>
        </p:txBody>
      </p:sp>
      <p:sp>
        <p:nvSpPr>
          <p:cNvPr id="4" name="Rounded Rectangle 3"/>
          <p:cNvSpPr/>
          <p:nvPr/>
        </p:nvSpPr>
        <p:spPr bwMode="blackWhite">
          <a:xfrm>
            <a:off x="327958" y="1922932"/>
            <a:ext cx="8407401" cy="3738279"/>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solidFill>
                  <a:schemeClr val="tx1"/>
                </a:solidFill>
                <a:latin typeface="Arial" pitchFamily="34" charset="0"/>
              </a:rPr>
              <a:t>public class </a:t>
            </a:r>
            <a:r>
              <a:rPr kumimoji="0" lang="en-US" sz="2400" b="1" i="0" u="none" strike="noStrike" cap="none" normalizeH="0" baseline="0" dirty="0" err="1" smtClean="0">
                <a:solidFill>
                  <a:schemeClr val="tx1"/>
                </a:solidFill>
                <a:latin typeface="Arial" pitchFamily="34" charset="0"/>
              </a:rPr>
              <a:t>EmployeeLogic</a:t>
            </a:r>
            <a:endParaRPr kumimoji="0" lang="en-US" sz="2400" b="1" i="0" u="none" strike="noStrike" cap="none" normalizeH="0" baseline="0" dirty="0" smtClean="0">
              <a:solidFill>
                <a:schemeClr val="tx1"/>
              </a:solidFill>
              <a:latin typeface="Arial" pitchFamily="34" charset="0"/>
            </a:endParaRPr>
          </a:p>
          <a:p>
            <a:pPr marL="0" marR="0" indent="0" defTabSz="1096963" rtl="0" eaLnBrk="1" fontAlgn="base" latinLnBrk="0" hangingPunct="1">
              <a:lnSpc>
                <a:spcPct val="100000"/>
              </a:lnSpc>
              <a:spcBef>
                <a:spcPct val="0"/>
              </a:spcBef>
              <a:spcAft>
                <a:spcPct val="0"/>
              </a:spcAft>
              <a:buClrTx/>
              <a:buSzTx/>
              <a:buFontTx/>
              <a:buNone/>
              <a:tabLst/>
            </a:pPr>
            <a:r>
              <a:rPr lang="en-US" sz="2400" b="1" dirty="0" smtClean="0">
                <a:solidFill>
                  <a:schemeClr val="tx1"/>
                </a:solidFill>
                <a:latin typeface="Arial" pitchFamily="34" charset="0"/>
              </a:rPr>
              <a:t>{</a:t>
            </a:r>
          </a:p>
          <a:p>
            <a:pPr marL="0" marR="0" indent="0" defTabSz="1096963" rtl="0" eaLnBrk="1" fontAlgn="base" latinLnBrk="0" hangingPunct="1">
              <a:lnSpc>
                <a:spcPct val="100000"/>
              </a:lnSpc>
              <a:spcBef>
                <a:spcPct val="0"/>
              </a:spcBef>
              <a:spcAft>
                <a:spcPct val="0"/>
              </a:spcAft>
              <a:buClrTx/>
              <a:buSzTx/>
              <a:buFontTx/>
              <a:buNone/>
              <a:tabLst/>
            </a:pPr>
            <a:r>
              <a:rPr kumimoji="0" lang="en-US" sz="2400" b="1" i="0" u="none" strike="noStrike" cap="none" normalizeH="0" dirty="0" smtClean="0">
                <a:solidFill>
                  <a:schemeClr val="tx1"/>
                </a:solidFill>
                <a:latin typeface="Arial" pitchFamily="34" charset="0"/>
              </a:rPr>
              <a:t>    public Employee </a:t>
            </a:r>
            <a:r>
              <a:rPr kumimoji="0" lang="en-US" sz="2400" b="1" i="0" u="none" strike="noStrike" cap="none" normalizeH="0" dirty="0" err="1" smtClean="0">
                <a:solidFill>
                  <a:schemeClr val="tx1"/>
                </a:solidFill>
                <a:latin typeface="Arial" pitchFamily="34" charset="0"/>
              </a:rPr>
              <a:t>GetEmployeeByEmpID</a:t>
            </a:r>
            <a:r>
              <a:rPr kumimoji="0" lang="en-US" sz="2400" b="1" i="0" u="none" strike="noStrike" cap="none" normalizeH="0" dirty="0" smtClean="0">
                <a:solidFill>
                  <a:schemeClr val="tx1"/>
                </a:solidFill>
                <a:latin typeface="Arial" pitchFamily="34" charset="0"/>
              </a:rPr>
              <a:t>(</a:t>
            </a:r>
            <a:r>
              <a:rPr kumimoji="0" lang="en-US" sz="2400" b="1" i="0" u="none" strike="noStrike" cap="none" normalizeH="0" dirty="0" err="1" smtClean="0">
                <a:solidFill>
                  <a:schemeClr val="tx1"/>
                </a:solidFill>
                <a:latin typeface="Arial" pitchFamily="34" charset="0"/>
              </a:rPr>
              <a:t>int</a:t>
            </a:r>
            <a:r>
              <a:rPr kumimoji="0" lang="en-US" sz="2400" b="1" i="0" u="none" strike="noStrike" cap="none" normalizeH="0" dirty="0" smtClean="0">
                <a:solidFill>
                  <a:schemeClr val="tx1"/>
                </a:solidFill>
                <a:latin typeface="Arial" pitchFamily="34" charset="0"/>
              </a:rPr>
              <a:t> </a:t>
            </a:r>
            <a:r>
              <a:rPr kumimoji="0" lang="en-US" sz="2400" b="1" i="0" u="none" strike="noStrike" cap="none" normalizeH="0" dirty="0" err="1" smtClean="0">
                <a:solidFill>
                  <a:schemeClr val="tx1"/>
                </a:solidFill>
                <a:latin typeface="Arial" pitchFamily="34" charset="0"/>
              </a:rPr>
              <a:t>empID</a:t>
            </a:r>
            <a:r>
              <a:rPr kumimoji="0" lang="en-US" sz="2400" b="1" i="0" u="none" strike="noStrike" cap="none" normalizeH="0" dirty="0" smtClean="0">
                <a:solidFill>
                  <a:schemeClr val="tx1"/>
                </a:solidFill>
                <a:latin typeface="Arial" pitchFamily="34" charset="0"/>
              </a:rPr>
              <a:t>)</a:t>
            </a:r>
          </a:p>
          <a:p>
            <a:pPr marL="0" marR="0" indent="0" defTabSz="1096963" rtl="0" eaLnBrk="1" fontAlgn="base" latinLnBrk="0" hangingPunct="1">
              <a:lnSpc>
                <a:spcPct val="100000"/>
              </a:lnSpc>
              <a:spcBef>
                <a:spcPct val="0"/>
              </a:spcBef>
              <a:spcAft>
                <a:spcPct val="0"/>
              </a:spcAft>
              <a:buClrTx/>
              <a:buSzTx/>
              <a:buFontTx/>
              <a:buNone/>
              <a:tabLst/>
            </a:pPr>
            <a:r>
              <a:rPr lang="en-US" sz="2400" b="1" dirty="0" smtClean="0">
                <a:solidFill>
                  <a:schemeClr val="tx1"/>
                </a:solidFill>
                <a:latin typeface="Arial" pitchFamily="34" charset="0"/>
              </a:rPr>
              <a:t>    {</a:t>
            </a:r>
          </a:p>
          <a:p>
            <a:pPr marL="0" marR="0" indent="0" defTabSz="1096963"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solidFill>
                  <a:schemeClr val="tx1"/>
                </a:solidFill>
                <a:latin typeface="Arial" pitchFamily="34" charset="0"/>
              </a:rPr>
              <a:t>        </a:t>
            </a:r>
            <a:r>
              <a:rPr kumimoji="0" lang="en-US" sz="2400" b="1" i="0" u="none" strike="noStrike" cap="none" normalizeH="0" baseline="0" dirty="0" err="1" smtClean="0">
                <a:solidFill>
                  <a:schemeClr val="tx1"/>
                </a:solidFill>
                <a:latin typeface="Arial" pitchFamily="34" charset="0"/>
              </a:rPr>
              <a:t>IEmployeeDao</a:t>
            </a:r>
            <a:r>
              <a:rPr kumimoji="0" lang="en-US" sz="2400" b="1" i="0" u="none" strike="noStrike" cap="none" normalizeH="0" baseline="0" dirty="0" smtClean="0">
                <a:solidFill>
                  <a:schemeClr val="tx1"/>
                </a:solidFill>
                <a:latin typeface="Arial" pitchFamily="34" charset="0"/>
              </a:rPr>
              <a:t> </a:t>
            </a:r>
            <a:r>
              <a:rPr kumimoji="0" lang="en-US" sz="2400" b="1" i="0" u="none" strike="noStrike" cap="none" normalizeH="0" baseline="0" dirty="0" err="1" smtClean="0">
                <a:solidFill>
                  <a:schemeClr val="tx1"/>
                </a:solidFill>
                <a:latin typeface="Arial" pitchFamily="34" charset="0"/>
              </a:rPr>
              <a:t>empDao</a:t>
            </a:r>
            <a:r>
              <a:rPr kumimoji="0" lang="en-US" sz="2400" b="1" i="0" u="none" strike="noStrike" cap="none" normalizeH="0" baseline="0" dirty="0" smtClean="0">
                <a:solidFill>
                  <a:schemeClr val="tx1"/>
                </a:solidFill>
                <a:latin typeface="Arial" pitchFamily="34" charset="0"/>
              </a:rPr>
              <a:t> = new </a:t>
            </a:r>
            <a:r>
              <a:rPr kumimoji="0" lang="en-US" sz="2400" b="1" i="0" u="none" strike="noStrike" cap="none" normalizeH="0" baseline="0" dirty="0" err="1" smtClean="0">
                <a:solidFill>
                  <a:schemeClr val="tx1"/>
                </a:solidFill>
                <a:latin typeface="Arial" pitchFamily="34" charset="0"/>
              </a:rPr>
              <a:t>EmployeeDao</a:t>
            </a:r>
            <a:r>
              <a:rPr kumimoji="0" lang="en-US" sz="2400" b="1" i="0" u="none" strike="noStrike" cap="none" normalizeH="0" baseline="0" dirty="0" smtClean="0">
                <a:solidFill>
                  <a:schemeClr val="tx1"/>
                </a:solidFill>
                <a:latin typeface="Arial" pitchFamily="34" charset="0"/>
              </a:rPr>
              <a:t>();</a:t>
            </a:r>
          </a:p>
          <a:p>
            <a:pPr marL="0" marR="0" indent="0" defTabSz="1096963" rtl="0" eaLnBrk="1" fontAlgn="base" latinLnBrk="0" hangingPunct="1">
              <a:lnSpc>
                <a:spcPct val="100000"/>
              </a:lnSpc>
              <a:spcBef>
                <a:spcPct val="0"/>
              </a:spcBef>
              <a:spcAft>
                <a:spcPct val="0"/>
              </a:spcAft>
              <a:buClrTx/>
              <a:buSzTx/>
              <a:buFontTx/>
              <a:buNone/>
              <a:tabLst/>
            </a:pPr>
            <a:r>
              <a:rPr lang="en-US" sz="2400" b="1" dirty="0" smtClean="0">
                <a:solidFill>
                  <a:schemeClr val="tx1"/>
                </a:solidFill>
                <a:latin typeface="Arial" pitchFamily="34" charset="0"/>
              </a:rPr>
              <a:t>        Employee </a:t>
            </a:r>
            <a:r>
              <a:rPr lang="en-US" sz="2400" b="1" dirty="0" err="1" smtClean="0">
                <a:solidFill>
                  <a:schemeClr val="tx1"/>
                </a:solidFill>
                <a:latin typeface="Arial" pitchFamily="34" charset="0"/>
              </a:rPr>
              <a:t>emp</a:t>
            </a:r>
            <a:r>
              <a:rPr lang="en-US" sz="2400" b="1" dirty="0" smtClean="0">
                <a:solidFill>
                  <a:schemeClr val="tx1"/>
                </a:solidFill>
                <a:latin typeface="Arial" pitchFamily="34" charset="0"/>
              </a:rPr>
              <a:t> = </a:t>
            </a:r>
            <a:r>
              <a:rPr lang="en-US" sz="2400" b="1" dirty="0" err="1" smtClean="0">
                <a:solidFill>
                  <a:schemeClr val="tx1"/>
                </a:solidFill>
                <a:latin typeface="Arial" pitchFamily="34" charset="0"/>
              </a:rPr>
              <a:t>empDao.GetByEmpID</a:t>
            </a:r>
            <a:r>
              <a:rPr lang="en-US" sz="2400" b="1" dirty="0" smtClean="0">
                <a:solidFill>
                  <a:schemeClr val="tx1"/>
                </a:solidFill>
                <a:latin typeface="Arial" pitchFamily="34" charset="0"/>
              </a:rPr>
              <a:t>(</a:t>
            </a:r>
            <a:r>
              <a:rPr lang="en-US" sz="2400" b="1" dirty="0" err="1" smtClean="0">
                <a:solidFill>
                  <a:schemeClr val="tx1"/>
                </a:solidFill>
                <a:latin typeface="Arial" pitchFamily="34" charset="0"/>
              </a:rPr>
              <a:t>empID</a:t>
            </a:r>
            <a:r>
              <a:rPr lang="en-US" sz="2400" b="1" dirty="0" smtClean="0">
                <a:solidFill>
                  <a:schemeClr val="tx1"/>
                </a:solidFill>
                <a:latin typeface="Arial" pitchFamily="34" charset="0"/>
              </a:rPr>
              <a:t>);</a:t>
            </a:r>
          </a:p>
          <a:p>
            <a:pPr marL="0" marR="0" indent="0" defTabSz="1096963" rtl="0" eaLnBrk="1" fontAlgn="base" latinLnBrk="0" hangingPunct="1">
              <a:lnSpc>
                <a:spcPct val="100000"/>
              </a:lnSpc>
              <a:spcBef>
                <a:spcPct val="0"/>
              </a:spcBef>
              <a:spcAft>
                <a:spcPct val="0"/>
              </a:spcAft>
              <a:buClrTx/>
              <a:buSzTx/>
              <a:buFontTx/>
              <a:buNone/>
              <a:tabLst/>
            </a:pPr>
            <a:r>
              <a:rPr kumimoji="0" lang="en-US" sz="2400" b="1" i="0" u="none" strike="noStrike" cap="none" normalizeH="0" dirty="0" smtClean="0">
                <a:solidFill>
                  <a:schemeClr val="tx1"/>
                </a:solidFill>
                <a:latin typeface="Arial" pitchFamily="34" charset="0"/>
              </a:rPr>
              <a:t>        return </a:t>
            </a:r>
            <a:r>
              <a:rPr kumimoji="0" lang="en-US" sz="2400" b="1" i="0" u="none" strike="noStrike" cap="none" normalizeH="0" dirty="0" err="1" smtClean="0">
                <a:solidFill>
                  <a:schemeClr val="tx1"/>
                </a:solidFill>
                <a:latin typeface="Arial" pitchFamily="34" charset="0"/>
              </a:rPr>
              <a:t>emp</a:t>
            </a:r>
            <a:r>
              <a:rPr kumimoji="0" lang="en-US" sz="2400" b="1" i="0" u="none" strike="noStrike" cap="none" normalizeH="0" dirty="0" smtClean="0">
                <a:solidFill>
                  <a:schemeClr val="tx1"/>
                </a:solidFill>
                <a:latin typeface="Arial" pitchFamily="34" charset="0"/>
              </a:rPr>
              <a:t>;</a:t>
            </a:r>
            <a:endParaRPr kumimoji="0" lang="en-US" sz="2400" b="1" i="0" u="none" strike="noStrike" cap="none" normalizeH="0" baseline="0" dirty="0" smtClean="0">
              <a:solidFill>
                <a:schemeClr val="tx1"/>
              </a:solidFill>
              <a:latin typeface="Arial" pitchFamily="34" charset="0"/>
            </a:endParaRPr>
          </a:p>
          <a:p>
            <a:pPr marL="0" marR="0" indent="0" defTabSz="1096963" rtl="0" eaLnBrk="1" fontAlgn="base" latinLnBrk="0" hangingPunct="1">
              <a:lnSpc>
                <a:spcPct val="100000"/>
              </a:lnSpc>
              <a:spcBef>
                <a:spcPct val="0"/>
              </a:spcBef>
              <a:spcAft>
                <a:spcPct val="0"/>
              </a:spcAft>
              <a:buClrTx/>
              <a:buSzTx/>
              <a:buFontTx/>
              <a:buNone/>
              <a:tabLst/>
            </a:pPr>
            <a:r>
              <a:rPr lang="en-US" sz="2400" b="1" dirty="0" smtClean="0">
                <a:solidFill>
                  <a:schemeClr val="tx1"/>
                </a:solidFill>
                <a:latin typeface="Arial" pitchFamily="34" charset="0"/>
              </a:rPr>
              <a:t>    }</a:t>
            </a:r>
          </a:p>
          <a:p>
            <a:pPr marL="0" marR="0" indent="0" defTabSz="1096963"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solidFill>
                  <a:schemeClr val="tx1"/>
                </a:solidFill>
                <a:latin typeface="Arial" pitchFamily="34" charset="0"/>
              </a:rPr>
              <a:t>}</a:t>
            </a:r>
          </a:p>
        </p:txBody>
      </p:sp>
      <p:sp>
        <p:nvSpPr>
          <p:cNvPr id="5" name="テキスト ボックス 4"/>
          <p:cNvSpPr txBox="1"/>
          <p:nvPr/>
        </p:nvSpPr>
        <p:spPr>
          <a:xfrm>
            <a:off x="605117" y="1237129"/>
            <a:ext cx="7753097" cy="461665"/>
          </a:xfrm>
          <a:prstGeom prst="rect">
            <a:avLst/>
          </a:prstGeom>
          <a:noFill/>
        </p:spPr>
        <p:txBody>
          <a:bodyPr wrap="square" rtlCol="0">
            <a:spAutoFit/>
          </a:bodyPr>
          <a:lstStyle/>
          <a:p>
            <a:r>
              <a:rPr kumimoji="1" lang="ja-JP" altLang="en-US" sz="2400" dirty="0" smtClean="0"/>
              <a:t>自分で </a:t>
            </a:r>
            <a:r>
              <a:rPr kumimoji="1" lang="en-US" altLang="ja-JP" sz="2400" dirty="0" err="1" smtClean="0"/>
              <a:t>EmployeeDao</a:t>
            </a:r>
            <a:r>
              <a:rPr kumimoji="1" lang="en-US" altLang="ja-JP" sz="2400" dirty="0" smtClean="0"/>
              <a:t> </a:t>
            </a:r>
            <a:r>
              <a:rPr kumimoji="1" lang="ja-JP" altLang="en-US" sz="2400" dirty="0" smtClean="0"/>
              <a:t>を </a:t>
            </a:r>
            <a:r>
              <a:rPr kumimoji="1" lang="en-US" altLang="ja-JP" sz="2400" dirty="0" smtClean="0"/>
              <a:t>new (</a:t>
            </a:r>
            <a:r>
              <a:rPr kumimoji="1" lang="ja-JP" altLang="en-US" sz="2400" dirty="0" smtClean="0"/>
              <a:t>インスタンス化</a:t>
            </a:r>
            <a:r>
              <a:rPr kumimoji="1" lang="en-US" altLang="ja-JP" sz="2400" dirty="0" smtClean="0"/>
              <a:t>) </a:t>
            </a:r>
            <a:r>
              <a:rPr kumimoji="1" lang="ja-JP" altLang="en-US" sz="2400" dirty="0" smtClean="0"/>
              <a:t>して使う</a:t>
            </a:r>
            <a:endParaRPr kumimoji="1" lang="ja-JP" alt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 </a:t>
            </a:r>
            <a:r>
              <a:rPr kumimoji="1" lang="ja-JP" altLang="en-US" dirty="0" smtClean="0"/>
              <a:t>を使</a:t>
            </a:r>
            <a:r>
              <a:rPr lang="ja-JP" altLang="en-US" dirty="0" smtClean="0"/>
              <a:t>う</a:t>
            </a:r>
            <a:r>
              <a:rPr kumimoji="1" lang="ja-JP" altLang="en-US" dirty="0" smtClean="0"/>
              <a:t>場合</a:t>
            </a:r>
            <a:endParaRPr kumimoji="1" lang="ja-JP" altLang="en-US" dirty="0"/>
          </a:p>
        </p:txBody>
      </p:sp>
      <p:sp>
        <p:nvSpPr>
          <p:cNvPr id="4" name="Rounded Rectangle 3"/>
          <p:cNvSpPr/>
          <p:nvPr/>
        </p:nvSpPr>
        <p:spPr bwMode="blackWhite">
          <a:xfrm>
            <a:off x="327958" y="1922932"/>
            <a:ext cx="8407401" cy="3738279"/>
          </a:xfrm>
          <a:prstGeom prst="roundRect">
            <a:avLst>
              <a:gd name="adj" fmla="val 7234"/>
            </a:avLst>
          </a:prstGeom>
          <a:solidFill>
            <a:schemeClr val="accent3">
              <a:lumMod val="95000"/>
              <a:alpha val="75000"/>
            </a:schemeClr>
          </a:solidFill>
          <a:ln>
            <a:solidFill>
              <a:srgbClr val="27728D"/>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a:r>
              <a:rPr kumimoji="0" lang="en-US" sz="2400" b="1" dirty="0" smtClean="0">
                <a:solidFill>
                  <a:schemeClr val="tx1"/>
                </a:solidFill>
                <a:latin typeface="Arial" pitchFamily="34" charset="0"/>
              </a:rPr>
              <a:t>public class </a:t>
            </a:r>
            <a:r>
              <a:rPr kumimoji="0" lang="en-US" sz="2400" b="1" dirty="0" err="1" smtClean="0">
                <a:solidFill>
                  <a:schemeClr val="tx1"/>
                </a:solidFill>
                <a:latin typeface="Arial" pitchFamily="34" charset="0"/>
              </a:rPr>
              <a:t>EmployeeLogic</a:t>
            </a:r>
            <a:endParaRPr kumimoji="0" lang="en-US" sz="2400" b="1" dirty="0" smtClean="0">
              <a:solidFill>
                <a:schemeClr val="tx1"/>
              </a:solidFill>
              <a:latin typeface="Arial" pitchFamily="34" charset="0"/>
            </a:endParaRPr>
          </a:p>
          <a:p>
            <a:pPr defTabSz="1096963"/>
            <a:r>
              <a:rPr lang="en-US" sz="2400" b="1" dirty="0" smtClean="0">
                <a:solidFill>
                  <a:schemeClr val="tx1"/>
                </a:solidFill>
                <a:latin typeface="Arial" pitchFamily="34" charset="0"/>
              </a:rPr>
              <a:t>{</a:t>
            </a:r>
          </a:p>
          <a:p>
            <a:pPr defTabSz="1096963"/>
            <a:r>
              <a:rPr lang="en-US" sz="2400" b="1" dirty="0" smtClean="0">
                <a:solidFill>
                  <a:schemeClr val="tx1"/>
                </a:solidFill>
                <a:latin typeface="Arial" pitchFamily="34" charset="0"/>
              </a:rPr>
              <a:t>    protected </a:t>
            </a:r>
            <a:r>
              <a:rPr lang="en-US" sz="2400" b="1" dirty="0" err="1" smtClean="0">
                <a:solidFill>
                  <a:schemeClr val="tx1"/>
                </a:solidFill>
                <a:latin typeface="Arial" pitchFamily="34" charset="0"/>
              </a:rPr>
              <a:t>IEmployeeDao</a:t>
            </a:r>
            <a:r>
              <a:rPr lang="en-US" sz="2400" b="1" dirty="0" smtClean="0">
                <a:solidFill>
                  <a:schemeClr val="tx1"/>
                </a:solidFill>
                <a:latin typeface="Arial" pitchFamily="34" charset="0"/>
              </a:rPr>
              <a:t> </a:t>
            </a:r>
            <a:r>
              <a:rPr lang="en-US" sz="2400" b="1" dirty="0" err="1" smtClean="0">
                <a:solidFill>
                  <a:schemeClr val="tx1"/>
                </a:solidFill>
                <a:latin typeface="Arial" pitchFamily="34" charset="0"/>
              </a:rPr>
              <a:t>empDao</a:t>
            </a:r>
            <a:r>
              <a:rPr lang="en-US" sz="2400" b="1" dirty="0" smtClean="0">
                <a:solidFill>
                  <a:schemeClr val="tx1"/>
                </a:solidFill>
                <a:latin typeface="Arial" pitchFamily="34" charset="0"/>
              </a:rPr>
              <a:t>;</a:t>
            </a:r>
          </a:p>
          <a:p>
            <a:pPr defTabSz="1096963"/>
            <a:endParaRPr lang="en-US" sz="2400" b="1" dirty="0" smtClean="0">
              <a:solidFill>
                <a:schemeClr val="tx1"/>
              </a:solidFill>
              <a:latin typeface="Arial" pitchFamily="34" charset="0"/>
            </a:endParaRPr>
          </a:p>
          <a:p>
            <a:pPr defTabSz="1096963"/>
            <a:r>
              <a:rPr kumimoji="0" lang="en-US" sz="2400" b="1" dirty="0" smtClean="0">
                <a:solidFill>
                  <a:schemeClr val="tx1"/>
                </a:solidFill>
                <a:latin typeface="Arial" pitchFamily="34" charset="0"/>
              </a:rPr>
              <a:t>    public Employee </a:t>
            </a:r>
            <a:r>
              <a:rPr kumimoji="0" lang="en-US" sz="2400" b="1" dirty="0" err="1" smtClean="0">
                <a:solidFill>
                  <a:schemeClr val="tx1"/>
                </a:solidFill>
                <a:latin typeface="Arial" pitchFamily="34" charset="0"/>
              </a:rPr>
              <a:t>GetEmployeeByEmpID</a:t>
            </a:r>
            <a:r>
              <a:rPr kumimoji="0" lang="en-US" sz="2400" b="1" dirty="0" smtClean="0">
                <a:solidFill>
                  <a:schemeClr val="tx1"/>
                </a:solidFill>
                <a:latin typeface="Arial" pitchFamily="34" charset="0"/>
              </a:rPr>
              <a:t>(</a:t>
            </a:r>
            <a:r>
              <a:rPr kumimoji="0" lang="en-US" sz="2400" b="1" dirty="0" err="1" smtClean="0">
                <a:solidFill>
                  <a:schemeClr val="tx1"/>
                </a:solidFill>
                <a:latin typeface="Arial" pitchFamily="34" charset="0"/>
              </a:rPr>
              <a:t>int</a:t>
            </a:r>
            <a:r>
              <a:rPr kumimoji="0" lang="en-US" sz="2400" b="1" dirty="0" smtClean="0">
                <a:solidFill>
                  <a:schemeClr val="tx1"/>
                </a:solidFill>
                <a:latin typeface="Arial" pitchFamily="34" charset="0"/>
              </a:rPr>
              <a:t> </a:t>
            </a:r>
            <a:r>
              <a:rPr kumimoji="0" lang="en-US" sz="2400" b="1" dirty="0" err="1" smtClean="0">
                <a:solidFill>
                  <a:schemeClr val="tx1"/>
                </a:solidFill>
                <a:latin typeface="Arial" pitchFamily="34" charset="0"/>
              </a:rPr>
              <a:t>empID</a:t>
            </a:r>
            <a:r>
              <a:rPr kumimoji="0" lang="en-US" sz="2400" b="1" dirty="0" smtClean="0">
                <a:solidFill>
                  <a:schemeClr val="tx1"/>
                </a:solidFill>
                <a:latin typeface="Arial" pitchFamily="34" charset="0"/>
              </a:rPr>
              <a:t>)</a:t>
            </a:r>
          </a:p>
          <a:p>
            <a:pPr defTabSz="1096963"/>
            <a:r>
              <a:rPr lang="en-US" sz="2400" b="1" dirty="0" smtClean="0">
                <a:solidFill>
                  <a:schemeClr val="tx1"/>
                </a:solidFill>
                <a:latin typeface="Arial" pitchFamily="34" charset="0"/>
              </a:rPr>
              <a:t>    {</a:t>
            </a:r>
          </a:p>
          <a:p>
            <a:pPr defTabSz="1096963"/>
            <a:r>
              <a:rPr lang="en-US" sz="2400" b="1" dirty="0" smtClean="0">
                <a:solidFill>
                  <a:schemeClr val="tx1"/>
                </a:solidFill>
                <a:latin typeface="Arial" pitchFamily="34" charset="0"/>
              </a:rPr>
              <a:t>        Employee </a:t>
            </a:r>
            <a:r>
              <a:rPr lang="en-US" sz="2400" b="1" dirty="0" err="1" smtClean="0">
                <a:solidFill>
                  <a:schemeClr val="tx1"/>
                </a:solidFill>
                <a:latin typeface="Arial" pitchFamily="34" charset="0"/>
              </a:rPr>
              <a:t>emp</a:t>
            </a:r>
            <a:r>
              <a:rPr lang="en-US" sz="2400" b="1" dirty="0" smtClean="0">
                <a:solidFill>
                  <a:schemeClr val="tx1"/>
                </a:solidFill>
                <a:latin typeface="Arial" pitchFamily="34" charset="0"/>
              </a:rPr>
              <a:t> = </a:t>
            </a:r>
            <a:r>
              <a:rPr lang="en-US" sz="2400" b="1" dirty="0" err="1" smtClean="0">
                <a:solidFill>
                  <a:schemeClr val="tx1"/>
                </a:solidFill>
                <a:latin typeface="Arial" pitchFamily="34" charset="0"/>
              </a:rPr>
              <a:t>empDao.GetByEmpID</a:t>
            </a:r>
            <a:r>
              <a:rPr lang="en-US" sz="2400" b="1" dirty="0" smtClean="0">
                <a:solidFill>
                  <a:schemeClr val="tx1"/>
                </a:solidFill>
                <a:latin typeface="Arial" pitchFamily="34" charset="0"/>
              </a:rPr>
              <a:t>(</a:t>
            </a:r>
            <a:r>
              <a:rPr lang="en-US" sz="2400" b="1" dirty="0" err="1" smtClean="0">
                <a:solidFill>
                  <a:schemeClr val="tx1"/>
                </a:solidFill>
                <a:latin typeface="Arial" pitchFamily="34" charset="0"/>
              </a:rPr>
              <a:t>empID</a:t>
            </a:r>
            <a:r>
              <a:rPr lang="en-US" sz="2400" b="1" dirty="0" smtClean="0">
                <a:solidFill>
                  <a:schemeClr val="tx1"/>
                </a:solidFill>
                <a:latin typeface="Arial" pitchFamily="34" charset="0"/>
              </a:rPr>
              <a:t>);</a:t>
            </a:r>
          </a:p>
          <a:p>
            <a:pPr defTabSz="1096963"/>
            <a:r>
              <a:rPr kumimoji="0" lang="en-US" sz="2400" b="1" dirty="0" smtClean="0">
                <a:solidFill>
                  <a:schemeClr val="tx1"/>
                </a:solidFill>
                <a:latin typeface="Arial" pitchFamily="34" charset="0"/>
              </a:rPr>
              <a:t>        return </a:t>
            </a:r>
            <a:r>
              <a:rPr kumimoji="0" lang="en-US" sz="2400" b="1" dirty="0" err="1" smtClean="0">
                <a:solidFill>
                  <a:schemeClr val="tx1"/>
                </a:solidFill>
                <a:latin typeface="Arial" pitchFamily="34" charset="0"/>
              </a:rPr>
              <a:t>emp</a:t>
            </a:r>
            <a:r>
              <a:rPr kumimoji="0" lang="en-US" sz="2400" b="1" dirty="0" smtClean="0">
                <a:solidFill>
                  <a:schemeClr val="tx1"/>
                </a:solidFill>
                <a:latin typeface="Arial" pitchFamily="34" charset="0"/>
              </a:rPr>
              <a:t>;</a:t>
            </a:r>
          </a:p>
          <a:p>
            <a:pPr defTabSz="1096963"/>
            <a:r>
              <a:rPr lang="en-US" sz="2400" b="1" dirty="0" smtClean="0">
                <a:solidFill>
                  <a:schemeClr val="tx1"/>
                </a:solidFill>
                <a:latin typeface="Arial" pitchFamily="34" charset="0"/>
              </a:rPr>
              <a:t>    }</a:t>
            </a:r>
            <a:r>
              <a:rPr kumimoji="0" lang="en-US" sz="2400" b="1" dirty="0" smtClean="0">
                <a:solidFill>
                  <a:schemeClr val="tx1"/>
                </a:solidFill>
                <a:latin typeface="Arial" pitchFamily="34" charset="0"/>
              </a:rPr>
              <a:t/>
            </a:r>
            <a:br>
              <a:rPr kumimoji="0" lang="en-US" sz="2400" b="1" dirty="0" smtClean="0">
                <a:solidFill>
                  <a:schemeClr val="tx1"/>
                </a:solidFill>
                <a:latin typeface="Arial" pitchFamily="34" charset="0"/>
              </a:rPr>
            </a:br>
            <a:r>
              <a:rPr kumimoji="0" lang="en-US" sz="2400" b="1" dirty="0" smtClean="0">
                <a:solidFill>
                  <a:schemeClr val="tx1"/>
                </a:solidFill>
                <a:latin typeface="Arial" pitchFamily="34" charset="0"/>
              </a:rPr>
              <a:t>}</a:t>
            </a:r>
          </a:p>
        </p:txBody>
      </p:sp>
      <p:sp>
        <p:nvSpPr>
          <p:cNvPr id="5" name="テキスト ボックス 4"/>
          <p:cNvSpPr txBox="1"/>
          <p:nvPr/>
        </p:nvSpPr>
        <p:spPr>
          <a:xfrm>
            <a:off x="605117" y="1000108"/>
            <a:ext cx="7753097" cy="830997"/>
          </a:xfrm>
          <a:prstGeom prst="rect">
            <a:avLst/>
          </a:prstGeom>
          <a:noFill/>
        </p:spPr>
        <p:txBody>
          <a:bodyPr wrap="square" rtlCol="0">
            <a:spAutoFit/>
          </a:bodyPr>
          <a:lstStyle/>
          <a:p>
            <a:r>
              <a:rPr lang="en-US" altLang="ja-JP" sz="2400" dirty="0" smtClean="0"/>
              <a:t>DI </a:t>
            </a:r>
            <a:r>
              <a:rPr lang="ja-JP" altLang="en-US" sz="2400" dirty="0" smtClean="0"/>
              <a:t>コンテナが </a:t>
            </a:r>
            <a:r>
              <a:rPr lang="en-US" altLang="ja-JP" sz="2400" dirty="0" smtClean="0"/>
              <a:t>new (</a:t>
            </a:r>
            <a:r>
              <a:rPr lang="ja-JP" altLang="en-US" sz="2400" dirty="0" smtClean="0"/>
              <a:t>インスタンス化） してフィールドにセットしてくれる</a:t>
            </a:r>
            <a:endParaRPr lang="ja-JP" alt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 (Dependency Injection) : </a:t>
            </a:r>
            <a:r>
              <a:rPr kumimoji="1" lang="ja-JP" altLang="en-US" dirty="0" smtClean="0"/>
              <a:t>依存注入</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実装クラスの差し替えが可能（インターフェースを介して利用する）</a:t>
            </a:r>
            <a:endParaRPr kumimoji="1" lang="en-US" altLang="ja-JP" dirty="0" smtClean="0"/>
          </a:p>
          <a:p>
            <a:pPr lvl="1"/>
            <a:r>
              <a:rPr lang="ja-JP" altLang="en-US" dirty="0" smtClean="0"/>
              <a:t>設定ファイルや属性で実装クラスを変更可能</a:t>
            </a:r>
            <a:endParaRPr lang="en-US" altLang="ja-JP" dirty="0" smtClean="0"/>
          </a:p>
          <a:p>
            <a:endParaRPr kumimoji="1" lang="en-US" altLang="ja-JP" dirty="0" smtClean="0"/>
          </a:p>
          <a:p>
            <a:r>
              <a:rPr kumimoji="1" lang="en-US" altLang="ja-JP" dirty="0" smtClean="0"/>
              <a:t>DI</a:t>
            </a:r>
            <a:r>
              <a:rPr kumimoji="1" lang="ja-JP" altLang="en-US" dirty="0" smtClean="0"/>
              <a:t>コンテナが代わりにインスタンス化してインスタンスを管理する</a:t>
            </a:r>
            <a:endParaRPr kumimoji="1" lang="en-US" altLang="ja-JP" dirty="0" smtClean="0"/>
          </a:p>
          <a:p>
            <a:endParaRPr lang="en-US" altLang="ja-JP" dirty="0" smtClean="0"/>
          </a:p>
          <a:p>
            <a:r>
              <a:rPr kumimoji="1" lang="en-US" altLang="ja-JP" b="1" dirty="0" smtClean="0">
                <a:solidFill>
                  <a:srgbClr val="FF0000"/>
                </a:solidFill>
              </a:rPr>
              <a:t>DI</a:t>
            </a:r>
            <a:r>
              <a:rPr kumimoji="1" lang="ja-JP" altLang="en-US" b="1" dirty="0" smtClean="0">
                <a:solidFill>
                  <a:srgbClr val="FF0000"/>
                </a:solidFill>
              </a:rPr>
              <a:t>は単体テストに有効</a:t>
            </a:r>
            <a:endParaRPr kumimoji="1" lang="ja-JP" altLang="en-US" b="1"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S2Container.NET </a:t>
            </a:r>
            <a:r>
              <a:rPr kumimoji="1" lang="ja-JP" altLang="en-US" dirty="0" smtClean="0"/>
              <a:t>の２つの </a:t>
            </a:r>
            <a:r>
              <a:rPr kumimoji="1" lang="en-US" altLang="ja-JP" dirty="0" smtClean="0"/>
              <a:t>DI </a:t>
            </a:r>
            <a:r>
              <a:rPr kumimoji="1" lang="ja-JP" altLang="en-US" dirty="0" smtClean="0"/>
              <a:t>コンテナ</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S2Container</a:t>
            </a:r>
            <a:r>
              <a:rPr lang="ja-JP" altLang="en-US" dirty="0" smtClean="0"/>
              <a:t> </a:t>
            </a:r>
            <a:r>
              <a:rPr lang="en-US" altLang="ja-JP" dirty="0" smtClean="0"/>
              <a:t>(Java </a:t>
            </a:r>
            <a:r>
              <a:rPr lang="ja-JP" altLang="en-US" dirty="0" smtClean="0"/>
              <a:t>から移植）</a:t>
            </a:r>
            <a:endParaRPr lang="en-US" altLang="ja-JP" dirty="0" smtClean="0"/>
          </a:p>
          <a:p>
            <a:pPr lvl="1"/>
            <a:r>
              <a:rPr lang="en-US" altLang="ja-JP" dirty="0" smtClean="0"/>
              <a:t>AOP </a:t>
            </a:r>
            <a:r>
              <a:rPr lang="ja-JP" altLang="en-US" dirty="0" smtClean="0"/>
              <a:t>をサポートした </a:t>
            </a:r>
            <a:r>
              <a:rPr lang="en-US" altLang="ja-JP" dirty="0" smtClean="0"/>
              <a:t>DI </a:t>
            </a:r>
            <a:r>
              <a:rPr lang="ja-JP" altLang="en-US" dirty="0" smtClean="0"/>
              <a:t>コンテナ</a:t>
            </a:r>
            <a:endParaRPr lang="en-US" altLang="ja-JP" dirty="0" smtClean="0"/>
          </a:p>
          <a:p>
            <a:pPr lvl="1"/>
            <a:r>
              <a:rPr lang="en-US" altLang="ja-JP" dirty="0" smtClean="0"/>
              <a:t>XML</a:t>
            </a:r>
            <a:r>
              <a:rPr lang="ja-JP" altLang="en-US" dirty="0" smtClean="0"/>
              <a:t>ファイルにコンポーネントをクラス等をコンポーネントとして登録する</a:t>
            </a:r>
            <a:endParaRPr lang="en-US" altLang="ja-JP" dirty="0" smtClean="0"/>
          </a:p>
          <a:p>
            <a:endParaRPr kumimoji="1" lang="en-US" altLang="ja-JP" dirty="0" smtClean="0"/>
          </a:p>
          <a:p>
            <a:r>
              <a:rPr lang="en-US" altLang="ja-JP" dirty="0" smtClean="0"/>
              <a:t>Quill </a:t>
            </a:r>
            <a:r>
              <a:rPr lang="ja-JP" altLang="en-US" dirty="0" smtClean="0"/>
              <a:t>（</a:t>
            </a:r>
            <a:r>
              <a:rPr lang="en-US" altLang="ja-JP" dirty="0" smtClean="0"/>
              <a:t>.NET </a:t>
            </a:r>
            <a:r>
              <a:rPr lang="ja-JP" altLang="en-US" dirty="0" smtClean="0"/>
              <a:t>向けに新しく実装）</a:t>
            </a:r>
            <a:endParaRPr lang="en-US" altLang="ja-JP" dirty="0" smtClean="0"/>
          </a:p>
          <a:p>
            <a:pPr lvl="1"/>
            <a:r>
              <a:rPr kumimoji="1" lang="ja-JP" altLang="en-US" dirty="0" smtClean="0"/>
              <a:t>業務ロジックに利用することに特化した機能限定の </a:t>
            </a:r>
            <a:r>
              <a:rPr kumimoji="1" lang="en-US" altLang="ja-JP" dirty="0" smtClean="0"/>
              <a:t>AOP </a:t>
            </a:r>
            <a:r>
              <a:rPr kumimoji="1" lang="ja-JP" altLang="en-US" dirty="0" smtClean="0"/>
              <a:t>をサポートした </a:t>
            </a:r>
            <a:r>
              <a:rPr kumimoji="1" lang="en-US" altLang="ja-JP" dirty="0" smtClean="0"/>
              <a:t>DI </a:t>
            </a:r>
            <a:r>
              <a:rPr kumimoji="1" lang="ja-JP" altLang="en-US" dirty="0" smtClean="0"/>
              <a:t>コンテナ</a:t>
            </a:r>
            <a:endParaRPr kumimoji="1" lang="en-US" altLang="ja-JP" dirty="0" smtClean="0"/>
          </a:p>
          <a:p>
            <a:pPr lvl="1"/>
            <a:r>
              <a:rPr lang="ja-JP" altLang="en-US" dirty="0" smtClean="0"/>
              <a:t>属性ベースで </a:t>
            </a:r>
            <a:r>
              <a:rPr lang="en-US" altLang="ja-JP" dirty="0" smtClean="0"/>
              <a:t>DI, AOP </a:t>
            </a:r>
            <a:r>
              <a:rPr lang="ja-JP" altLang="en-US" dirty="0" smtClean="0"/>
              <a:t>を指定する</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Quill </a:t>
            </a:r>
            <a:r>
              <a:rPr kumimoji="1" lang="ja-JP" altLang="en-US" dirty="0" smtClean="0"/>
              <a:t>による </a:t>
            </a:r>
            <a:r>
              <a:rPr kumimoji="1" lang="en-US" altLang="ja-JP" dirty="0" smtClean="0"/>
              <a:t>DI </a:t>
            </a:r>
            <a:r>
              <a:rPr kumimoji="1" lang="ja-JP" altLang="en-US" dirty="0" smtClean="0"/>
              <a:t>のデモ</a:t>
            </a: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Aspect Oriented Programming (AOP)</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アスペクト指向プログラミング</a:t>
            </a:r>
            <a:endParaRPr kumimoji="1" lang="en-US" altLang="ja-JP" dirty="0" smtClean="0"/>
          </a:p>
          <a:p>
            <a:pPr lvl="1"/>
            <a:r>
              <a:rPr lang="en-US" altLang="ja-JP" dirty="0" smtClean="0"/>
              <a:t>AOP</a:t>
            </a:r>
            <a:r>
              <a:rPr lang="ja-JP" altLang="en-US" dirty="0" smtClean="0"/>
              <a:t>で横断的関心事をモジュール化することができる</a:t>
            </a:r>
            <a:endParaRPr lang="en-US" altLang="ja-JP" dirty="0" smtClean="0"/>
          </a:p>
          <a:p>
            <a:pPr lvl="2"/>
            <a:r>
              <a:rPr kumimoji="1" lang="ja-JP" altLang="en-US" dirty="0" smtClean="0"/>
              <a:t>たとえばメソッドの開始と終了部分にログを出力する機能を作ります。これを複数メソッドで必要とします。一般に共通機能はメソッドに抽出しますが、このようにメソッドの開始・終了部分にログを出力するといった機能はメソッド化することが難しいです。こういう機能を横断的関心事と表現します。</a:t>
            </a:r>
            <a:endParaRPr kumimoji="1" lang="en-US" altLang="ja-JP" dirty="0" smtClean="0"/>
          </a:p>
          <a:p>
            <a:pPr lvl="1"/>
            <a:r>
              <a:rPr lang="ja-JP" altLang="en-US" dirty="0" smtClean="0"/>
              <a:t>用途はロギング、トランザクション、認証、</a:t>
            </a:r>
            <a:r>
              <a:rPr lang="en-US" altLang="ja-JP" dirty="0" smtClean="0"/>
              <a:t>S2Dao.NET</a:t>
            </a:r>
            <a:r>
              <a:rPr lang="ja-JP" altLang="en-US" dirty="0" err="1" smtClean="0"/>
              <a:t>のような</a:t>
            </a:r>
            <a:r>
              <a:rPr lang="ja-JP" altLang="en-US" dirty="0" smtClean="0"/>
              <a:t>フレームワーク等</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わんくまテンプレート">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Grace</Template>
  <TotalTime>1720</TotalTime>
  <Words>1593</Words>
  <Application>Microsoft Office PowerPoint</Application>
  <PresentationFormat>画面に合わせる (4:3)</PresentationFormat>
  <Paragraphs>319</Paragraphs>
  <Slides>31</Slides>
  <Notes>1</Notes>
  <HiddenSlides>0</HiddenSlides>
  <MMClips>0</MMClips>
  <ScaleCrop>false</ScaleCrop>
  <HeadingPairs>
    <vt:vector size="4" baseType="variant">
      <vt:variant>
        <vt:lpstr>テーマ</vt:lpstr>
      </vt:variant>
      <vt:variant>
        <vt:i4>1</vt:i4>
      </vt:variant>
      <vt:variant>
        <vt:lpstr>スライド タイトル</vt:lpstr>
      </vt:variant>
      <vt:variant>
        <vt:i4>31</vt:i4>
      </vt:variant>
    </vt:vector>
  </HeadingPairs>
  <TitlesOfParts>
    <vt:vector size="32" baseType="lpstr">
      <vt:lpstr>わんくまテンプレート</vt:lpstr>
      <vt:lpstr>Seasar.NET で DI と AOP を 使ってみよう</vt:lpstr>
      <vt:lpstr>Seasar.NET の主なプロダクト</vt:lpstr>
      <vt:lpstr>Seasar.NET プロジェクト</vt:lpstr>
      <vt:lpstr>DI を使わない場合</vt:lpstr>
      <vt:lpstr>DI を使う場合</vt:lpstr>
      <vt:lpstr>DI (Dependency Injection) : 依存注入</vt:lpstr>
      <vt:lpstr>S2Container.NET の２つの DI コンテナ</vt:lpstr>
      <vt:lpstr>Quill による DI のデモ</vt:lpstr>
      <vt:lpstr>Aspect Oriented Programming (AOP)</vt:lpstr>
      <vt:lpstr>AOP を使わない場合</vt:lpstr>
      <vt:lpstr>AOP を使った場合</vt:lpstr>
      <vt:lpstr>AOP のポイント</vt:lpstr>
      <vt:lpstr>Quill による AOP のデモ</vt:lpstr>
      <vt:lpstr>S2Dao.NET</vt:lpstr>
      <vt:lpstr>S2Dao.NET のデモ</vt:lpstr>
      <vt:lpstr>S2Dao.NET - 利用手順</vt:lpstr>
      <vt:lpstr>S2Dao.NET – Entity クラス</vt:lpstr>
      <vt:lpstr>S2Dao.NET – Entity クラスの属性</vt:lpstr>
      <vt:lpstr>S2Dao.NET – Dao インターフェース</vt:lpstr>
      <vt:lpstr>S2Dao.NET – Dao インターフェースの決まり事</vt:lpstr>
      <vt:lpstr>S2Dao.NET – メソッドを追加</vt:lpstr>
      <vt:lpstr>S2Dao.NET – Dao インターフェースの属性</vt:lpstr>
      <vt:lpstr>S2Dao.NET – SQL について</vt:lpstr>
      <vt:lpstr>S2Dao.NET – Dicon ファイルに登録</vt:lpstr>
      <vt:lpstr>おさらい</vt:lpstr>
      <vt:lpstr>Seasar.NET プロジェクトの歴史</vt:lpstr>
      <vt:lpstr>DI のまとめ</vt:lpstr>
      <vt:lpstr>AOP のまとめ</vt:lpstr>
      <vt:lpstr>S2Dao.NET のまとめ</vt:lpstr>
      <vt:lpstr>リソース</vt:lpstr>
      <vt:lpstr>ありがとうございました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Seasar.NET で DI と AOP を使ってみよう</dc:title>
  <dc:creator>杉本 和也</dc:creator>
  <cp:lastModifiedBy>localnaka</cp:lastModifiedBy>
  <cp:revision>70</cp:revision>
  <dcterms:created xsi:type="dcterms:W3CDTF">2007-10-14T12:39:54Z</dcterms:created>
  <dcterms:modified xsi:type="dcterms:W3CDTF">2008-01-07T15:50:51Z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