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6"/>
  </p:notes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2008/1/8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&lt;</a:t>
            </a:r>
            <a:r>
              <a:rPr lang="en-US" dirty="0" err="1" smtClean="0"/>
              <a:t>Window.Resources</a:t>
            </a:r>
            <a:r>
              <a:rPr lang="en-US" dirty="0" smtClean="0"/>
              <a:t>&gt;</a:t>
            </a:r>
          </a:p>
          <a:p>
            <a:r>
              <a:rPr lang="ja-JP" altLang="en-US" dirty="0" smtClean="0"/>
              <a:t>　</a:t>
            </a:r>
            <a:r>
              <a:rPr lang="en-US" dirty="0" smtClean="0"/>
              <a:t>&lt;Person x:Key="</a:t>
            </a:r>
            <a:r>
              <a:rPr lang="en-US" dirty="0" err="1" smtClean="0"/>
              <a:t>myDataSource</a:t>
            </a:r>
            <a:r>
              <a:rPr lang="en-US" dirty="0" smtClean="0"/>
              <a:t>" </a:t>
            </a:r>
            <a:r>
              <a:rPr lang="en-US" dirty="0" err="1" smtClean="0"/>
              <a:t>PersonName</a:t>
            </a:r>
            <a:r>
              <a:rPr lang="en-US" dirty="0" smtClean="0"/>
              <a:t>="Joe"/&gt;</a:t>
            </a:r>
          </a:p>
          <a:p>
            <a:r>
              <a:rPr lang="en-US" dirty="0" smtClean="0"/>
              <a:t>&lt;/</a:t>
            </a:r>
            <a:r>
              <a:rPr lang="en-US" dirty="0" err="1" smtClean="0"/>
              <a:t>Window.Resources</a:t>
            </a:r>
            <a:r>
              <a:rPr lang="en-US" dirty="0" smtClean="0"/>
              <a:t>&gt; 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デェタフロォの方向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Binding</a:t>
            </a:r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オブジェクト　</a:t>
            </a:r>
            <a:r>
              <a:rPr lang="en-US" altLang="ja-JP" dirty="0" err="1" smtClean="0"/>
              <a:t>Binding.</a:t>
            </a:r>
            <a:r>
              <a:rPr lang="en-US" dirty="0" err="1" smtClean="0"/>
              <a:t>Source</a:t>
            </a:r>
            <a:r>
              <a:rPr lang="ja-JP" altLang="en-US" dirty="0" smtClean="0"/>
              <a:t>プロパティ・</a:t>
            </a:r>
            <a:r>
              <a:rPr lang="en-US" altLang="ja-JP" dirty="0" err="1" smtClean="0"/>
              <a:t>Binding.</a:t>
            </a:r>
            <a:r>
              <a:rPr lang="en-US" dirty="0" err="1" smtClean="0"/>
              <a:t>ElementName</a:t>
            </a:r>
            <a:r>
              <a:rPr lang="ja-JP" altLang="en-US" dirty="0" smtClean="0"/>
              <a:t>プロパティ</a:t>
            </a:r>
            <a:endParaRPr lang="en-US" altLang="ja-JP" dirty="0" smtClean="0"/>
          </a:p>
          <a:p>
            <a:r>
              <a:rPr kumimoji="1" lang="ja-JP" altLang="en-US" dirty="0" smtClean="0"/>
              <a:t>デェタフロォの方向　</a:t>
            </a:r>
            <a:r>
              <a:rPr lang="en-US" dirty="0" err="1" smtClean="0"/>
              <a:t>DataContext</a:t>
            </a:r>
            <a:r>
              <a:rPr lang="ja-JP" altLang="en-US" dirty="0" smtClean="0"/>
              <a:t>プロパティ</a:t>
            </a:r>
            <a:endParaRPr lang="en-US" altLang="ja-JP" dirty="0" smtClean="0"/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WindowsApplication2</a:t>
            </a:r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　</a:t>
            </a:r>
            <a:r>
              <a:rPr lang="en-US" altLang="ja-JP" dirty="0" err="1" smtClean="0"/>
              <a:t>Binding.</a:t>
            </a:r>
            <a:r>
              <a:rPr lang="en-US" dirty="0" err="1" smtClean="0"/>
              <a:t>RelativeSource</a:t>
            </a:r>
            <a:r>
              <a:rPr lang="ja-JP" altLang="en-US" dirty="0" smtClean="0"/>
              <a:t>プロパティ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WindowsApplication2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Binding</a:t>
            </a:r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オブジェクト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Binding</a:t>
            </a:r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オブジェクト</a:t>
            </a:r>
            <a:endParaRPr kumimoji="1" lang="ja-JP" alt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デェタフロォの方向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WindowsApplication2</a:t>
            </a:r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と</a:t>
            </a:r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  <a:endParaRPr kumimoji="1" lang="ja-JP" altLang="en-US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WindowsApplication2</a:t>
            </a:r>
            <a:r>
              <a:rPr kumimoji="1" lang="ja-JP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・</a:t>
            </a:r>
            <a:r>
              <a:rPr kumimoji="1" lang="en-US" altLang="ja-JP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WindowsApplication4</a:t>
            </a:r>
            <a:endParaRPr kumimoji="1" lang="en-US" altLang="ja-JP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#14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71600" y="571480"/>
            <a:ext cx="7058052" cy="3028970"/>
          </a:xfrm>
        </p:spPr>
        <p:txBody>
          <a:bodyPr/>
          <a:lstStyle/>
          <a:p>
            <a:r>
              <a:rPr kumimoji="1" lang="en-US" altLang="ja-JP" sz="9600" dirty="0" smtClean="0"/>
              <a:t>WPF</a:t>
            </a:r>
            <a:br>
              <a:rPr kumimoji="1" lang="en-US" altLang="ja-JP" sz="9600" dirty="0" smtClean="0"/>
            </a:br>
            <a:r>
              <a:rPr kumimoji="1" lang="en-US" altLang="ja-JP" sz="7200" dirty="0" smtClean="0"/>
              <a:t>Binding</a:t>
            </a:r>
            <a:r>
              <a:rPr kumimoji="1" lang="ja-JP" altLang="en-US" sz="7200" dirty="0" smtClean="0"/>
              <a:t>の威力</a:t>
            </a:r>
            <a:endParaRPr kumimoji="1" lang="ja-JP" altLang="en-US" sz="9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357422" y="3857628"/>
            <a:ext cx="6143668" cy="1752600"/>
          </a:xfrm>
        </p:spPr>
        <p:txBody>
          <a:bodyPr/>
          <a:lstStyle/>
          <a:p>
            <a:r>
              <a:rPr lang="ja-JP" altLang="en-US" dirty="0" smtClean="0"/>
              <a:t>えムナウ（児玉宏之）</a:t>
            </a:r>
            <a:endParaRPr lang="en-US" altLang="ja-JP" dirty="0" smtClean="0"/>
          </a:p>
          <a:p>
            <a:r>
              <a:rPr lang="en-US" altLang="ja-JP" dirty="0" smtClean="0"/>
              <a:t>Microsoft</a:t>
            </a:r>
            <a:r>
              <a:rPr lang="ja-JP" altLang="en-US" dirty="0" smtClean="0"/>
              <a:t> </a:t>
            </a:r>
            <a:r>
              <a:rPr lang="en-US" altLang="ja-JP" dirty="0" smtClean="0"/>
              <a:t>MVP</a:t>
            </a:r>
            <a:r>
              <a:rPr lang="ja-JP" altLang="en-US" dirty="0" smtClean="0"/>
              <a:t> </a:t>
            </a:r>
            <a:r>
              <a:rPr lang="en-US" altLang="ja-JP" dirty="0" smtClean="0"/>
              <a:t>for Visual-Developer C# 2005/01-2007/12</a:t>
            </a:r>
            <a:endParaRPr lang="ja-JP" altLang="en-US" dirty="0" smtClean="0"/>
          </a:p>
          <a:p>
            <a:endParaRPr kumimoji="1" lang="ja-JP" altLang="en-US" dirty="0"/>
          </a:p>
        </p:txBody>
      </p:sp>
      <p:pic>
        <p:nvPicPr>
          <p:cNvPr id="4" name="Picture 2" descr="D:\User\えムナウのプログラミングのページ\img\mnow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4783" y="357166"/>
            <a:ext cx="1666887" cy="500066"/>
          </a:xfrm>
          <a:prstGeom prst="rect">
            <a:avLst/>
          </a:prstGeom>
          <a:noFill/>
        </p:spPr>
      </p:pic>
      <p:pic>
        <p:nvPicPr>
          <p:cNvPr id="5" name="Picture 3" descr="D:\User\えムナウのプログラミングのページ\img\MVP_Horizontal_FullColor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0831" y="928670"/>
            <a:ext cx="1579401" cy="642942"/>
          </a:xfrm>
          <a:prstGeom prst="rect">
            <a:avLst/>
          </a:prstGeom>
          <a:noFill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1661368"/>
            <a:ext cx="1500198" cy="1053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5" descr="C:\Documents and Settings\hkodama.MNOW.001\My Documents\My Pictures\74654_3751047410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3929066"/>
            <a:ext cx="1928826" cy="1928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Binding</a:t>
            </a:r>
            <a:r>
              <a:rPr lang="ja-JP" altLang="en-US" dirty="0" smtClean="0"/>
              <a:t>の概要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b="1" dirty="0" err="1" smtClean="0"/>
              <a:t>MultiBinding</a:t>
            </a:r>
            <a:r>
              <a:rPr lang="ja-JP" altLang="en-US" dirty="0" smtClean="0"/>
              <a:t>オブジェクト</a:t>
            </a:r>
            <a:endParaRPr lang="en-US" altLang="ja-JP" dirty="0" smtClean="0"/>
          </a:p>
          <a:p>
            <a:pPr lvl="1">
              <a:buNone/>
            </a:pPr>
            <a:r>
              <a:rPr kumimoji="1" lang="ja-JP" altLang="en-US" dirty="0" smtClean="0"/>
              <a:t>複数の</a:t>
            </a:r>
            <a:r>
              <a:rPr lang="en-US" altLang="ja-JP" dirty="0" smtClean="0"/>
              <a:t>Binding</a:t>
            </a:r>
            <a:r>
              <a:rPr lang="ja-JP" altLang="en-US" dirty="0" smtClean="0"/>
              <a:t>オブジェクトから渡るデータを元に、</a:t>
            </a:r>
            <a:r>
              <a:rPr lang="en-US" altLang="ja-JP" dirty="0" smtClean="0"/>
              <a:t>Converter</a:t>
            </a:r>
            <a:r>
              <a:rPr lang="ja-JP" altLang="en-US" dirty="0" smtClean="0"/>
              <a:t>でターゲットに渡す値を決定します。</a:t>
            </a:r>
            <a:endParaRPr lang="en-US" altLang="ja-JP" dirty="0" smtClean="0"/>
          </a:p>
          <a:p>
            <a:r>
              <a:rPr lang="en-US" altLang="ja-JP" b="1" dirty="0" err="1" smtClean="0"/>
              <a:t>PriorityBinding</a:t>
            </a:r>
            <a:r>
              <a:rPr lang="ja-JP" altLang="en-US" dirty="0" smtClean="0"/>
              <a:t>オブジェクト</a:t>
            </a:r>
            <a:endParaRPr lang="en-US" altLang="ja-JP" dirty="0" smtClean="0"/>
          </a:p>
          <a:p>
            <a:pPr lvl="1">
              <a:buNone/>
            </a:pPr>
            <a:r>
              <a:rPr lang="ja-JP" altLang="en-US" dirty="0" smtClean="0"/>
              <a:t>複数の</a:t>
            </a:r>
            <a:r>
              <a:rPr lang="en-US" altLang="ja-JP" dirty="0" smtClean="0"/>
              <a:t>Binding</a:t>
            </a:r>
            <a:r>
              <a:rPr lang="ja-JP" altLang="en-US" dirty="0" smtClean="0"/>
              <a:t>オブジェクトをリスト内の順番にたどって最初の有効な</a:t>
            </a:r>
            <a:r>
              <a:rPr lang="en-US" altLang="ja-JP" dirty="0" smtClean="0"/>
              <a:t>Binding</a:t>
            </a:r>
            <a:r>
              <a:rPr lang="ja-JP" altLang="en-US" dirty="0" smtClean="0"/>
              <a:t>オブジェクトを使用します。</a:t>
            </a:r>
            <a:endParaRPr lang="en-US" altLang="ja-JP" dirty="0" smtClean="0"/>
          </a:p>
          <a:p>
            <a:pPr lvl="1">
              <a:buNone/>
            </a:pPr>
            <a:r>
              <a:rPr lang="en-US" dirty="0" err="1" smtClean="0"/>
              <a:t>DependencyProperty.UnsetValue</a:t>
            </a:r>
            <a:r>
              <a:rPr lang="ja-JP" altLang="en-US" dirty="0" smtClean="0"/>
              <a:t> を返す場合が無効値です。</a:t>
            </a:r>
            <a:endParaRPr lang="en-US" altLang="ja-JP" b="1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8000" dirty="0" smtClean="0"/>
              <a:t>Binding</a:t>
            </a:r>
            <a:r>
              <a:rPr lang="ja-JP" altLang="en-US" sz="8000" dirty="0" smtClean="0"/>
              <a:t>の概要</a:t>
            </a:r>
            <a:endParaRPr kumimoji="1" lang="ja-JP" altLang="en-US" sz="8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sz="9600" dirty="0" smtClean="0"/>
              <a:t>DEMO</a:t>
            </a:r>
            <a:endParaRPr kumimoji="1" lang="ja-JP" altLang="en-US" sz="9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データソース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Express</a:t>
            </a:r>
            <a:r>
              <a:rPr lang="ja-JP" altLang="en-US" dirty="0" smtClean="0"/>
              <a:t>ｉ</a:t>
            </a:r>
            <a:r>
              <a:rPr lang="en-US" altLang="ja-JP" dirty="0" smtClean="0"/>
              <a:t>on</a:t>
            </a:r>
            <a:r>
              <a:rPr lang="ja-JP" altLang="en-US" dirty="0" smtClean="0"/>
              <a:t> </a:t>
            </a:r>
            <a:r>
              <a:rPr lang="en-US" altLang="ja-JP" dirty="0" smtClean="0"/>
              <a:t>Blend</a:t>
            </a:r>
            <a:r>
              <a:rPr lang="ja-JP" altLang="en-US" dirty="0" smtClean="0"/>
              <a:t>のデータソース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XML </a:t>
            </a:r>
            <a:r>
              <a:rPr lang="ja-JP" altLang="en-US" dirty="0" smtClean="0"/>
              <a:t>データ ソース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XML </a:t>
            </a:r>
            <a:r>
              <a:rPr lang="ja-JP" altLang="en-US" dirty="0" smtClean="0"/>
              <a:t>形式のデータを提供できるローカルまたはリモートの </a:t>
            </a:r>
            <a:r>
              <a:rPr lang="en-US" altLang="ja-JP" dirty="0" smtClean="0"/>
              <a:t>XML </a:t>
            </a:r>
            <a:r>
              <a:rPr lang="ja-JP" altLang="en-US" dirty="0" smtClean="0"/>
              <a:t>ファイル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共通言語ランタイム </a:t>
            </a:r>
            <a:r>
              <a:rPr lang="en-US" altLang="ja-JP" dirty="0" smtClean="0"/>
              <a:t>(CLR) </a:t>
            </a:r>
            <a:r>
              <a:rPr lang="ja-JP" altLang="en-US" dirty="0" smtClean="0"/>
              <a:t>オブジェクト データ ソース</a:t>
            </a:r>
            <a:endParaRPr lang="en-US" altLang="ja-JP" dirty="0" smtClean="0"/>
          </a:p>
          <a:p>
            <a:pPr lvl="2"/>
            <a:r>
              <a:rPr lang="en-US" altLang="ja-JP" dirty="0" err="1" smtClean="0"/>
              <a:t>ObservableCollection</a:t>
            </a:r>
            <a:r>
              <a:rPr lang="en-US" altLang="ja-JP" dirty="0" smtClean="0"/>
              <a:t> </a:t>
            </a:r>
            <a:r>
              <a:rPr lang="ja-JP" altLang="en-US" dirty="0" smtClean="0"/>
              <a:t>クラスが提供</a:t>
            </a:r>
            <a:endParaRPr lang="en-US" altLang="ja-JP" dirty="0" smtClean="0"/>
          </a:p>
          <a:p>
            <a:pPr lvl="2"/>
            <a:r>
              <a:rPr lang="en-US" altLang="ja-JP" dirty="0" err="1" smtClean="0"/>
              <a:t>IEnumerable</a:t>
            </a:r>
            <a:r>
              <a:rPr lang="en-US" altLang="ja-JP" dirty="0" smtClean="0"/>
              <a:t> </a:t>
            </a:r>
            <a:r>
              <a:rPr lang="ja-JP" altLang="en-US" dirty="0" smtClean="0"/>
              <a:t>インターフェイスと </a:t>
            </a:r>
            <a:r>
              <a:rPr lang="en-US" altLang="ja-JP" dirty="0" err="1" smtClean="0"/>
              <a:t>INotifyCollectionChanged</a:t>
            </a:r>
            <a:r>
              <a:rPr lang="en-US" altLang="ja-JP" dirty="0" smtClean="0"/>
              <a:t> </a:t>
            </a:r>
            <a:r>
              <a:rPr lang="ja-JP" altLang="en-US" dirty="0" smtClean="0"/>
              <a:t>インターフェイスを実装したクラス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データソース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ＷＰＦのバインディングソース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Express</a:t>
            </a:r>
            <a:r>
              <a:rPr lang="ja-JP" altLang="en-US" dirty="0" smtClean="0"/>
              <a:t>ｉ</a:t>
            </a:r>
            <a:r>
              <a:rPr lang="en-US" altLang="ja-JP" dirty="0" smtClean="0"/>
              <a:t>on</a:t>
            </a:r>
            <a:r>
              <a:rPr lang="ja-JP" altLang="en-US" dirty="0" smtClean="0"/>
              <a:t> </a:t>
            </a:r>
            <a:r>
              <a:rPr lang="en-US" altLang="ja-JP" dirty="0" smtClean="0"/>
              <a:t>Blend</a:t>
            </a:r>
            <a:r>
              <a:rPr lang="ja-JP" altLang="en-US" dirty="0" smtClean="0"/>
              <a:t>のデータソースの２つ</a:t>
            </a:r>
            <a:endParaRPr lang="en-US" altLang="ja-JP" dirty="0" smtClean="0"/>
          </a:p>
          <a:p>
            <a:pPr lvl="1"/>
            <a:r>
              <a:rPr lang="en-US" dirty="0" smtClean="0"/>
              <a:t>ADO.NET </a:t>
            </a:r>
            <a:r>
              <a:rPr lang="ja-JP" altLang="en-US" dirty="0" smtClean="0"/>
              <a:t>データ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ADO.NET </a:t>
            </a:r>
            <a:r>
              <a:rPr lang="en-US" altLang="ja-JP" dirty="0" err="1" smtClean="0"/>
              <a:t>DataView</a:t>
            </a:r>
            <a:r>
              <a:rPr lang="en-US" altLang="ja-JP" dirty="0" smtClean="0"/>
              <a:t> </a:t>
            </a:r>
            <a:r>
              <a:rPr lang="ja-JP" altLang="en-US" dirty="0" smtClean="0"/>
              <a:t>は、</a:t>
            </a:r>
            <a:r>
              <a:rPr lang="en-US" altLang="ja-JP" dirty="0" err="1" smtClean="0"/>
              <a:t>IBindingList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を実装し、バインディング エンジンがリッスンする変更通知を提供</a:t>
            </a:r>
          </a:p>
          <a:p>
            <a:pPr lvl="1"/>
            <a:r>
              <a:rPr lang="en-US" altLang="ja-JP" dirty="0" err="1" smtClean="0"/>
              <a:t>DependencyObject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任意の </a:t>
            </a:r>
            <a:r>
              <a:rPr lang="en-US" altLang="ja-JP" dirty="0" err="1" smtClean="0"/>
              <a:t>DependencyObject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の依存関係プロパティにバインド、</a:t>
            </a:r>
            <a:r>
              <a:rPr kumimoji="1" lang="ja-JP" altLang="en-US" dirty="0" smtClean="0"/>
              <a:t>コントロールのプロパティ間のバインディングに主に使用</a:t>
            </a:r>
            <a:endParaRPr kumimoji="1" lang="en-US" altLang="ja-JP" dirty="0" smtClean="0"/>
          </a:p>
          <a:p>
            <a:pPr lvl="2"/>
            <a:r>
              <a:rPr lang="en-US" altLang="ja-JP" dirty="0" smtClean="0"/>
              <a:t>Blend </a:t>
            </a:r>
            <a:r>
              <a:rPr lang="ja-JP" altLang="en-US" dirty="0" smtClean="0"/>
              <a:t>ではプロパティウィンドウからデータバインドで設定可能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データソース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Express</a:t>
            </a:r>
            <a:r>
              <a:rPr kumimoji="1" lang="ja-JP" altLang="en-US" dirty="0" smtClean="0"/>
              <a:t>ｉ</a:t>
            </a:r>
            <a:r>
              <a:rPr kumimoji="1" lang="en-US" altLang="ja-JP" dirty="0" smtClean="0"/>
              <a:t>on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Blend</a:t>
            </a:r>
            <a:r>
              <a:rPr kumimoji="1" lang="ja-JP" altLang="en-US" dirty="0" smtClean="0"/>
              <a:t>のＤａｔａＳｅｔの対応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型つきのＤａｔａＳｅｔでもＢｌｅｎｄではデータソースとして認識されない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ObservableCollection</a:t>
            </a:r>
            <a:r>
              <a:rPr lang="en-US" altLang="ja-JP" dirty="0" smtClean="0"/>
              <a:t>&lt;DataSet1.</a:t>
            </a:r>
            <a:r>
              <a:rPr lang="ja-JP" altLang="en-US" dirty="0" smtClean="0"/>
              <a:t>顧客</a:t>
            </a:r>
            <a:r>
              <a:rPr lang="en-US" altLang="ja-JP" dirty="0" smtClean="0"/>
              <a:t>Row&gt;</a:t>
            </a:r>
            <a:r>
              <a:rPr lang="ja-JP" altLang="en-US" dirty="0" smtClean="0"/>
              <a:t> とかを作成すれば認識される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しかし、ＶｉｓｕａｌＳｔｕｄｉｏでプログラムから </a:t>
            </a:r>
            <a:r>
              <a:rPr kumimoji="1" lang="en-US" altLang="ja-JP" dirty="0" err="1" smtClean="0"/>
              <a:t>DataContext</a:t>
            </a:r>
            <a:r>
              <a:rPr kumimoji="1" lang="ja-JP" altLang="en-US" dirty="0" smtClean="0"/>
              <a:t> に設定すれば利用できる</a:t>
            </a:r>
            <a:endParaRPr kumimoji="1" lang="en-US" altLang="ja-JP" dirty="0" smtClean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データソース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Grid</a:t>
            </a:r>
            <a:r>
              <a:rPr kumimoji="1" lang="en-US" altLang="ja-JP" dirty="0" err="1" smtClean="0"/>
              <a:t>View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ListView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の表示モードを指定する </a:t>
            </a:r>
            <a:r>
              <a:rPr lang="en-US" altLang="ja-JP" dirty="0" smtClean="0"/>
              <a:t>View </a:t>
            </a:r>
            <a:r>
              <a:rPr lang="ja-JP" altLang="en-US" dirty="0" smtClean="0"/>
              <a:t>プロパティに </a:t>
            </a:r>
            <a:r>
              <a:rPr lang="en-US" altLang="ja-JP" dirty="0" err="1" smtClean="0"/>
              <a:t>GridView</a:t>
            </a:r>
            <a:r>
              <a:rPr lang="en-US" altLang="ja-JP" dirty="0" smtClean="0"/>
              <a:t> </a:t>
            </a:r>
            <a:r>
              <a:rPr lang="ja-JP" altLang="en-US" dirty="0" smtClean="0"/>
              <a:t>オブジェクトを設定することで、</a:t>
            </a:r>
            <a:r>
              <a:rPr lang="en-US" altLang="ja-JP" dirty="0" err="1" smtClean="0"/>
              <a:t>DataGridView</a:t>
            </a:r>
            <a:r>
              <a:rPr lang="en-US" altLang="ja-JP" dirty="0" smtClean="0"/>
              <a:t> </a:t>
            </a:r>
            <a:r>
              <a:rPr lang="ja-JP" altLang="en-US" dirty="0" smtClean="0"/>
              <a:t>に近い表現と入力が可能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GridViewColumn</a:t>
            </a:r>
            <a:r>
              <a:rPr lang="ja-JP" altLang="en-US" dirty="0" smtClean="0"/>
              <a:t> でカラムを指定する</a:t>
            </a:r>
            <a:endParaRPr lang="en-US" altLang="ja-JP" dirty="0" smtClean="0"/>
          </a:p>
          <a:p>
            <a:pPr lvl="2"/>
            <a:r>
              <a:rPr lang="en-US" altLang="ja-JP" dirty="0" err="1" smtClean="0"/>
              <a:t>CellTemplate</a:t>
            </a:r>
            <a:r>
              <a:rPr lang="ja-JP" altLang="en-US" dirty="0" smtClean="0"/>
              <a:t> や </a:t>
            </a:r>
            <a:r>
              <a:rPr lang="en-US" altLang="ja-JP" dirty="0" err="1" smtClean="0"/>
              <a:t>HeaderTemplate</a:t>
            </a:r>
            <a:r>
              <a:rPr lang="ja-JP" altLang="en-US" dirty="0" smtClean="0"/>
              <a:t> でヘッダーやセルの表示形式を変更</a:t>
            </a:r>
            <a:endParaRPr lang="en-US" altLang="ja-JP" dirty="0" smtClean="0"/>
          </a:p>
          <a:p>
            <a:pPr lvl="2"/>
            <a:r>
              <a:rPr lang="en-US" dirty="0" err="1" smtClean="0"/>
              <a:t>HeaderContainerStyle</a:t>
            </a:r>
            <a:r>
              <a:rPr lang="ja-JP" altLang="en-US" dirty="0" smtClean="0"/>
              <a:t> でヘッダーの表示形式を変更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データソース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DataTemplate</a:t>
            </a:r>
            <a:endParaRPr lang="en-US" dirty="0" smtClean="0"/>
          </a:p>
          <a:p>
            <a:pPr lvl="1"/>
            <a:r>
              <a:rPr lang="ja-JP" altLang="en-US" dirty="0" smtClean="0"/>
              <a:t>データ オブジェクトの視覚化を表現するのに作成する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DataGridView</a:t>
            </a:r>
            <a:r>
              <a:rPr lang="ja-JP" altLang="en-US" dirty="0" smtClean="0"/>
              <a:t> ではできなかった</a:t>
            </a:r>
            <a:r>
              <a:rPr lang="en-US" altLang="ja-JP" dirty="0" smtClean="0"/>
              <a:t>2</a:t>
            </a:r>
            <a:r>
              <a:rPr lang="ja-JP" altLang="en-US" dirty="0" smtClean="0"/>
              <a:t>段表示も可能</a:t>
            </a: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pPr>
              <a:buNone/>
            </a:pPr>
            <a:r>
              <a:rPr lang="en-US" altLang="ja-JP" sz="2000" dirty="0" smtClean="0"/>
              <a:t>&lt;</a:t>
            </a:r>
            <a:r>
              <a:rPr lang="en-US" altLang="ja-JP" sz="2000" dirty="0" err="1" smtClean="0"/>
              <a:t>DataTemplate</a:t>
            </a:r>
            <a:r>
              <a:rPr lang="en-US" altLang="ja-JP" sz="2000" dirty="0" smtClean="0"/>
              <a:t> x:Key="</a:t>
            </a:r>
            <a:r>
              <a:rPr lang="ja-JP" altLang="en-US" sz="2000" dirty="0" smtClean="0"/>
              <a:t>氏名</a:t>
            </a:r>
            <a:r>
              <a:rPr lang="en-US" altLang="ja-JP" sz="2000" dirty="0" err="1" smtClean="0"/>
              <a:t>HeaderCell</a:t>
            </a:r>
            <a:r>
              <a:rPr lang="en-US" altLang="ja-JP" sz="2000" dirty="0" smtClean="0"/>
              <a:t>"&gt;</a:t>
            </a:r>
          </a:p>
          <a:p>
            <a:pPr>
              <a:buNone/>
            </a:pPr>
            <a:r>
              <a:rPr lang="ja-JP" altLang="en-US" sz="2000" dirty="0" smtClean="0"/>
              <a:t>　</a:t>
            </a:r>
            <a:r>
              <a:rPr lang="en-US" altLang="ja-JP" sz="2000" dirty="0" smtClean="0"/>
              <a:t>&lt;</a:t>
            </a:r>
            <a:r>
              <a:rPr lang="en-US" altLang="ja-JP" sz="2000" dirty="0" err="1" smtClean="0"/>
              <a:t>StackPanel</a:t>
            </a:r>
            <a:r>
              <a:rPr lang="en-US" altLang="ja-JP" sz="2000" dirty="0" smtClean="0"/>
              <a:t>&gt;</a:t>
            </a:r>
          </a:p>
          <a:p>
            <a:pPr>
              <a:buNone/>
            </a:pPr>
            <a:r>
              <a:rPr lang="en-US" altLang="ja-JP" sz="2000" dirty="0" smtClean="0"/>
              <a:t>	&lt;</a:t>
            </a:r>
            <a:r>
              <a:rPr lang="en-US" altLang="ja-JP" sz="2000" dirty="0" err="1" smtClean="0"/>
              <a:t>TextBlock</a:t>
            </a:r>
            <a:r>
              <a:rPr lang="en-US" altLang="ja-JP" sz="2000" dirty="0" smtClean="0"/>
              <a:t> Text="</a:t>
            </a:r>
            <a:r>
              <a:rPr lang="ja-JP" altLang="en-US" sz="2000" dirty="0" smtClean="0"/>
              <a:t>ふりがな</a:t>
            </a:r>
            <a:r>
              <a:rPr lang="en-US" altLang="ja-JP" sz="2000" dirty="0" smtClean="0"/>
              <a:t>" </a:t>
            </a:r>
            <a:r>
              <a:rPr lang="en-US" altLang="ja-JP" sz="2000" dirty="0" err="1" smtClean="0"/>
              <a:t>HorizontalAlignment</a:t>
            </a:r>
            <a:r>
              <a:rPr lang="en-US" altLang="ja-JP" sz="2000" dirty="0" smtClean="0"/>
              <a:t>="Center"/&gt;</a:t>
            </a:r>
          </a:p>
          <a:p>
            <a:pPr>
              <a:buNone/>
            </a:pPr>
            <a:r>
              <a:rPr lang="en-US" altLang="ja-JP" sz="2000" dirty="0" smtClean="0"/>
              <a:t>	&lt;</a:t>
            </a:r>
            <a:r>
              <a:rPr lang="en-US" altLang="ja-JP" sz="2000" dirty="0" err="1" smtClean="0"/>
              <a:t>TextBlock</a:t>
            </a:r>
            <a:r>
              <a:rPr lang="en-US" altLang="ja-JP" sz="2000" dirty="0" smtClean="0"/>
              <a:t> Text="</a:t>
            </a:r>
            <a:r>
              <a:rPr lang="ja-JP" altLang="en-US" sz="2000" dirty="0" smtClean="0"/>
              <a:t>氏名</a:t>
            </a:r>
            <a:r>
              <a:rPr lang="en-US" altLang="ja-JP" sz="2000" dirty="0" smtClean="0"/>
              <a:t>" </a:t>
            </a:r>
            <a:r>
              <a:rPr lang="en-US" altLang="ja-JP" sz="2000" dirty="0" err="1" smtClean="0"/>
              <a:t>HorizontalAlignment</a:t>
            </a:r>
            <a:r>
              <a:rPr lang="en-US" altLang="ja-JP" sz="2000" dirty="0" smtClean="0"/>
              <a:t>="Center"/&gt;</a:t>
            </a:r>
          </a:p>
          <a:p>
            <a:pPr>
              <a:buNone/>
            </a:pPr>
            <a:r>
              <a:rPr lang="ja-JP" altLang="en-US" sz="2000" dirty="0" smtClean="0"/>
              <a:t>　</a:t>
            </a:r>
            <a:r>
              <a:rPr lang="en-US" altLang="ja-JP" sz="2000" dirty="0" smtClean="0"/>
              <a:t>&lt;/</a:t>
            </a:r>
            <a:r>
              <a:rPr lang="en-US" altLang="ja-JP" sz="2000" dirty="0" err="1" smtClean="0"/>
              <a:t>StackPanel</a:t>
            </a:r>
            <a:r>
              <a:rPr lang="en-US" altLang="ja-JP" sz="2000" dirty="0" smtClean="0"/>
              <a:t>&gt;</a:t>
            </a:r>
          </a:p>
          <a:p>
            <a:pPr>
              <a:buNone/>
            </a:pPr>
            <a:r>
              <a:rPr lang="en-US" altLang="ja-JP" sz="2000" dirty="0" smtClean="0"/>
              <a:t>&lt;/</a:t>
            </a:r>
            <a:r>
              <a:rPr lang="en-US" altLang="ja-JP" sz="2000" dirty="0" err="1" smtClean="0"/>
              <a:t>DataTemplate</a:t>
            </a:r>
            <a:r>
              <a:rPr lang="en-US" altLang="ja-JP" sz="2000" dirty="0" smtClean="0"/>
              <a:t>&gt;</a:t>
            </a:r>
          </a:p>
          <a:p>
            <a:pPr lvl="1">
              <a:buNone/>
            </a:pPr>
            <a:endParaRPr kumimoji="1" lang="ja-JP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データソース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ControlTemplate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コントロールのビジュアル構造を標準から変更するときに使用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少し拡張する場合にも</a:t>
            </a: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pPr>
              <a:buNone/>
            </a:pPr>
            <a:r>
              <a:rPr lang="en-US" altLang="ja-JP" sz="2000" dirty="0" smtClean="0"/>
              <a:t>&lt;</a:t>
            </a:r>
            <a:r>
              <a:rPr lang="en-US" altLang="ja-JP" sz="2000" dirty="0" err="1" smtClean="0"/>
              <a:t>ControlTemplate</a:t>
            </a:r>
            <a:r>
              <a:rPr lang="en-US" altLang="ja-JP" sz="2000" dirty="0" smtClean="0"/>
              <a:t> x:Key="</a:t>
            </a:r>
            <a:r>
              <a:rPr lang="en-US" altLang="ja-JP" sz="2000" dirty="0" err="1" smtClean="0"/>
              <a:t>validationTemplate</a:t>
            </a:r>
            <a:r>
              <a:rPr lang="en-US" altLang="ja-JP" sz="2000" dirty="0" smtClean="0"/>
              <a:t>"&gt;</a:t>
            </a:r>
          </a:p>
          <a:p>
            <a:pPr>
              <a:buNone/>
            </a:pPr>
            <a:r>
              <a:rPr lang="ja-JP" altLang="en-US" sz="2000" dirty="0" smtClean="0"/>
              <a:t>　</a:t>
            </a:r>
            <a:r>
              <a:rPr lang="en-US" altLang="ja-JP" sz="2000" dirty="0" smtClean="0"/>
              <a:t>&lt;</a:t>
            </a:r>
            <a:r>
              <a:rPr lang="en-US" altLang="ja-JP" sz="2000" dirty="0" err="1" smtClean="0"/>
              <a:t>DockPanel</a:t>
            </a:r>
            <a:r>
              <a:rPr lang="en-US" altLang="ja-JP" sz="2000" dirty="0" smtClean="0"/>
              <a:t>&gt;</a:t>
            </a:r>
          </a:p>
          <a:p>
            <a:pPr>
              <a:buNone/>
            </a:pPr>
            <a:r>
              <a:rPr lang="en-US" altLang="ja-JP" sz="2000" dirty="0" smtClean="0"/>
              <a:t>	&lt;</a:t>
            </a:r>
            <a:r>
              <a:rPr lang="en-US" altLang="ja-JP" sz="2000" dirty="0" err="1" smtClean="0"/>
              <a:t>AdornedElementPlaceholder</a:t>
            </a:r>
            <a:r>
              <a:rPr lang="en-US" altLang="ja-JP" sz="2000" dirty="0" smtClean="0"/>
              <a:t>/&gt;</a:t>
            </a:r>
          </a:p>
          <a:p>
            <a:pPr>
              <a:buNone/>
            </a:pPr>
            <a:r>
              <a:rPr lang="en-US" altLang="ja-JP" sz="2000" dirty="0" smtClean="0"/>
              <a:t>	&lt;Image Source="</a:t>
            </a:r>
            <a:r>
              <a:rPr lang="en-US" altLang="ja-JP" sz="2000" dirty="0" err="1" smtClean="0"/>
              <a:t>Imeges</a:t>
            </a:r>
            <a:r>
              <a:rPr lang="en-US" altLang="ja-JP" sz="2000" dirty="0" smtClean="0"/>
              <a:t>\error.ico" Width="20" Height="20"/&gt;</a:t>
            </a:r>
          </a:p>
          <a:p>
            <a:pPr>
              <a:buNone/>
            </a:pPr>
            <a:r>
              <a:rPr lang="ja-JP" altLang="en-US" sz="2000" dirty="0" smtClean="0"/>
              <a:t>　</a:t>
            </a:r>
            <a:r>
              <a:rPr lang="en-US" altLang="ja-JP" sz="2000" dirty="0" smtClean="0"/>
              <a:t>&lt;/</a:t>
            </a:r>
            <a:r>
              <a:rPr lang="en-US" altLang="ja-JP" sz="2000" dirty="0" err="1" smtClean="0"/>
              <a:t>DockPanel</a:t>
            </a:r>
            <a:r>
              <a:rPr lang="en-US" altLang="ja-JP" sz="2000" dirty="0" smtClean="0"/>
              <a:t>&gt;</a:t>
            </a:r>
          </a:p>
          <a:p>
            <a:pPr>
              <a:buNone/>
            </a:pPr>
            <a:r>
              <a:rPr lang="en-US" altLang="ja-JP" sz="2000" dirty="0" smtClean="0"/>
              <a:t>&lt;/</a:t>
            </a:r>
            <a:r>
              <a:rPr lang="en-US" altLang="ja-JP" sz="2000" dirty="0" err="1" smtClean="0"/>
              <a:t>ControlTemplate</a:t>
            </a:r>
            <a:r>
              <a:rPr lang="en-US" altLang="ja-JP" sz="2000" dirty="0" smtClean="0"/>
              <a:t>&gt;</a:t>
            </a:r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8000" dirty="0" smtClean="0"/>
              <a:t>データソース</a:t>
            </a:r>
            <a:endParaRPr kumimoji="1" lang="ja-JP" altLang="en-US" sz="8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sz="9600" dirty="0" smtClean="0"/>
              <a:t>DEMO</a:t>
            </a:r>
            <a:endParaRPr kumimoji="1" lang="ja-JP" altLang="en-US" sz="9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データ変換・データ検証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データ変換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今までは </a:t>
            </a:r>
            <a:r>
              <a:rPr lang="en-US" altLang="ja-JP" dirty="0" err="1" smtClean="0"/>
              <a:t>WindowsForms</a:t>
            </a:r>
            <a:r>
              <a:rPr lang="ja-JP" altLang="en-US" dirty="0" smtClean="0"/>
              <a:t> では </a:t>
            </a:r>
            <a:r>
              <a:rPr lang="en-US" dirty="0" smtClean="0"/>
              <a:t>Format </a:t>
            </a:r>
            <a:r>
              <a:rPr lang="ja-JP" altLang="en-US" dirty="0" smtClean="0"/>
              <a:t>プロパティを指定することでデータ変換を処理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は</a:t>
            </a:r>
            <a:r>
              <a:rPr lang="ja-JP" altLang="en-US" dirty="0" smtClean="0"/>
              <a:t>データ変換用のクラスを準備</a:t>
            </a:r>
            <a:endParaRPr lang="en-US" altLang="ja-JP" dirty="0" smtClean="0"/>
          </a:p>
          <a:p>
            <a:r>
              <a:rPr lang="ja-JP" altLang="en-US" dirty="0" smtClean="0"/>
              <a:t>データ変換パラメータ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Binding.ConverterParameter</a:t>
            </a:r>
            <a:r>
              <a:rPr lang="ja-JP" altLang="en-US" dirty="0" smtClean="0"/>
              <a:t> でパラメータを指定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データ変換時にパラメータを指定できることでいろいろな応用が可能になる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アジェンダ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はじめに</a:t>
            </a:r>
            <a:endParaRPr lang="en-US" altLang="ja-JP" dirty="0" smtClean="0"/>
          </a:p>
          <a:p>
            <a:pPr eaLnBrk="1" hangingPunct="1"/>
            <a:r>
              <a:rPr lang="en-US" altLang="ja-JP" dirty="0" smtClean="0"/>
              <a:t>Binding</a:t>
            </a:r>
            <a:r>
              <a:rPr lang="ja-JP" altLang="en-US" dirty="0" smtClean="0"/>
              <a:t>の概要</a:t>
            </a:r>
            <a:endParaRPr lang="en-US" altLang="ja-JP" dirty="0" smtClean="0"/>
          </a:p>
          <a:p>
            <a:pPr eaLnBrk="1" hangingPunct="1"/>
            <a:r>
              <a:rPr lang="ja-JP" altLang="en-US" dirty="0" smtClean="0"/>
              <a:t>データソース</a:t>
            </a:r>
            <a:endParaRPr lang="en-US" altLang="ja-JP" dirty="0" smtClean="0"/>
          </a:p>
          <a:p>
            <a:r>
              <a:rPr lang="ja-JP" altLang="en-US" dirty="0" smtClean="0"/>
              <a:t>データ変換・データ検証</a:t>
            </a:r>
            <a:endParaRPr lang="en-US" altLang="ja-JP" dirty="0" smtClean="0"/>
          </a:p>
          <a:p>
            <a:pPr eaLnBrk="1" hangingPunct="1"/>
            <a:endParaRPr lang="ja-JP" altLang="ja-JP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データ変換・データ検証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データ変換の実装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IValueConverter</a:t>
            </a:r>
            <a:r>
              <a:rPr lang="ja-JP" altLang="en-US" dirty="0" smtClean="0"/>
              <a:t> インターフェースを実装して、</a:t>
            </a:r>
            <a:r>
              <a:rPr lang="en-US" altLang="ja-JP" dirty="0" smtClean="0"/>
              <a:t>Convert</a:t>
            </a:r>
            <a:r>
              <a:rPr lang="ja-JP" altLang="en-US" dirty="0" smtClean="0"/>
              <a:t>（ソースからターゲットに変換）・</a:t>
            </a:r>
            <a:r>
              <a:rPr lang="en-US" altLang="ja-JP" dirty="0" err="1" smtClean="0"/>
              <a:t>ConvertBack</a:t>
            </a:r>
            <a:r>
              <a:rPr lang="ja-JP" altLang="en-US" dirty="0" smtClean="0"/>
              <a:t>（ターゲットからソースに変換）のメソッドを作成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sz="2400" dirty="0" smtClean="0"/>
              <a:t>public object Convert(object value, Type </a:t>
            </a:r>
            <a:r>
              <a:rPr lang="en-US" altLang="ja-JP" sz="2400" dirty="0" err="1" smtClean="0"/>
              <a:t>targetType</a:t>
            </a:r>
            <a:r>
              <a:rPr lang="en-US" altLang="ja-JP" sz="2400" dirty="0" smtClean="0"/>
              <a:t>, object parameter, </a:t>
            </a:r>
            <a:r>
              <a:rPr lang="en-US" altLang="ja-JP" sz="2400" dirty="0" err="1" smtClean="0"/>
              <a:t>System.Globalization.CultureInfo</a:t>
            </a:r>
            <a:r>
              <a:rPr lang="en-US" altLang="ja-JP" sz="2400" dirty="0" smtClean="0"/>
              <a:t> culture)</a:t>
            </a:r>
          </a:p>
          <a:p>
            <a:pPr lvl="1">
              <a:buNone/>
            </a:pPr>
            <a:r>
              <a:rPr lang="en-US" altLang="ja-JP" sz="2400" dirty="0" smtClean="0"/>
              <a:t>public object </a:t>
            </a:r>
            <a:r>
              <a:rPr lang="en-US" altLang="ja-JP" sz="2400" dirty="0" err="1" smtClean="0"/>
              <a:t>ConvertBack</a:t>
            </a:r>
            <a:r>
              <a:rPr lang="en-US" altLang="ja-JP" sz="2400" dirty="0" smtClean="0"/>
              <a:t>(object value, Type </a:t>
            </a:r>
            <a:r>
              <a:rPr lang="en-US" altLang="ja-JP" sz="2400" dirty="0" err="1" smtClean="0"/>
              <a:t>targetType</a:t>
            </a:r>
            <a:r>
              <a:rPr lang="en-US" altLang="ja-JP" sz="2400" dirty="0" smtClean="0"/>
              <a:t>, object parameter, </a:t>
            </a:r>
            <a:r>
              <a:rPr lang="en-US" altLang="ja-JP" sz="2400" dirty="0" err="1" smtClean="0"/>
              <a:t>System.Globalization.CultureInfo</a:t>
            </a:r>
            <a:r>
              <a:rPr lang="en-US" altLang="ja-JP" sz="2400" dirty="0" smtClean="0"/>
              <a:t> culture)</a:t>
            </a:r>
          </a:p>
          <a:p>
            <a:pPr lvl="1">
              <a:buNone/>
            </a:pP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データ変換・データ検証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1800" dirty="0" smtClean="0"/>
              <a:t>クイズです。何のコンバーターでしょうか？</a:t>
            </a:r>
            <a:endParaRPr lang="en-US" altLang="ja-JP" sz="1800" dirty="0" smtClean="0"/>
          </a:p>
          <a:p>
            <a:pPr>
              <a:buNone/>
            </a:pPr>
            <a:r>
              <a:rPr lang="en-US" altLang="ja-JP" sz="1400" dirty="0" smtClean="0"/>
              <a:t>public object Convert(object value, Type </a:t>
            </a:r>
            <a:r>
              <a:rPr lang="en-US" altLang="ja-JP" sz="1400" dirty="0" err="1" smtClean="0"/>
              <a:t>targetType</a:t>
            </a:r>
            <a:r>
              <a:rPr lang="en-US" altLang="ja-JP" sz="1400" dirty="0" smtClean="0"/>
              <a:t>, object parameter, </a:t>
            </a:r>
            <a:r>
              <a:rPr lang="en-US" altLang="ja-JP" sz="1400" dirty="0" err="1" smtClean="0"/>
              <a:t>System.Globalization.CultureInfo</a:t>
            </a:r>
            <a:r>
              <a:rPr lang="en-US" altLang="ja-JP" sz="1400" dirty="0" smtClean="0"/>
              <a:t> culture)</a:t>
            </a:r>
          </a:p>
          <a:p>
            <a:pPr>
              <a:buNone/>
            </a:pPr>
            <a:r>
              <a:rPr lang="en-US" altLang="ja-JP" sz="1400" dirty="0" smtClean="0"/>
              <a:t>{</a:t>
            </a:r>
          </a:p>
          <a:p>
            <a:pPr>
              <a:buNone/>
            </a:pPr>
            <a:r>
              <a:rPr lang="en-US" altLang="ja-JP" sz="1400" dirty="0" smtClean="0"/>
              <a:t>    string </a:t>
            </a:r>
            <a:r>
              <a:rPr lang="en-US" altLang="ja-JP" sz="1400" dirty="0" err="1" smtClean="0"/>
              <a:t>valuetext</a:t>
            </a:r>
            <a:r>
              <a:rPr lang="en-US" altLang="ja-JP" sz="1400" dirty="0" smtClean="0"/>
              <a:t> = ((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)value).</a:t>
            </a:r>
            <a:r>
              <a:rPr lang="en-US" altLang="ja-JP" sz="1400" dirty="0" err="1" smtClean="0"/>
              <a:t>ToString</a:t>
            </a:r>
            <a:r>
              <a:rPr lang="en-US" altLang="ja-JP" sz="1400" dirty="0" smtClean="0"/>
              <a:t>();</a:t>
            </a:r>
          </a:p>
          <a:p>
            <a:pPr>
              <a:buNone/>
            </a:pPr>
            <a:r>
              <a:rPr lang="en-US" altLang="ja-JP" sz="1400" dirty="0" smtClean="0"/>
              <a:t>    if (</a:t>
            </a:r>
            <a:r>
              <a:rPr lang="en-US" altLang="ja-JP" sz="1400" dirty="0" err="1" smtClean="0"/>
              <a:t>valuetext</a:t>
            </a:r>
            <a:r>
              <a:rPr lang="en-US" altLang="ja-JP" sz="1400" dirty="0" smtClean="0"/>
              <a:t> == (string)parameter) return true;</a:t>
            </a:r>
          </a:p>
          <a:p>
            <a:pPr>
              <a:buNone/>
            </a:pPr>
            <a:r>
              <a:rPr lang="en-US" altLang="ja-JP" sz="1400" dirty="0" smtClean="0"/>
              <a:t>    return false;</a:t>
            </a:r>
          </a:p>
          <a:p>
            <a:pPr>
              <a:buNone/>
            </a:pPr>
            <a:r>
              <a:rPr lang="en-US" altLang="ja-JP" sz="1400" dirty="0" smtClean="0"/>
              <a:t>}</a:t>
            </a:r>
          </a:p>
          <a:p>
            <a:pPr>
              <a:buNone/>
            </a:pPr>
            <a:r>
              <a:rPr lang="en-US" altLang="ja-JP" sz="1400" dirty="0" smtClean="0"/>
              <a:t>public object </a:t>
            </a:r>
            <a:r>
              <a:rPr lang="en-US" altLang="ja-JP" sz="1400" dirty="0" err="1" smtClean="0"/>
              <a:t>ConvertBack</a:t>
            </a:r>
            <a:r>
              <a:rPr lang="en-US" altLang="ja-JP" sz="1400" dirty="0" smtClean="0"/>
              <a:t>(object value, Type </a:t>
            </a:r>
            <a:r>
              <a:rPr lang="en-US" altLang="ja-JP" sz="1400" dirty="0" err="1" smtClean="0"/>
              <a:t>targetType</a:t>
            </a:r>
            <a:r>
              <a:rPr lang="en-US" altLang="ja-JP" sz="1400" dirty="0" smtClean="0"/>
              <a:t>, object parameter, </a:t>
            </a:r>
            <a:r>
              <a:rPr lang="en-US" altLang="ja-JP" sz="1400" dirty="0" err="1" smtClean="0"/>
              <a:t>System.Globalization.CultureInfo</a:t>
            </a:r>
            <a:r>
              <a:rPr lang="en-US" altLang="ja-JP" sz="1400" dirty="0" smtClean="0"/>
              <a:t> culture)</a:t>
            </a:r>
          </a:p>
          <a:p>
            <a:pPr>
              <a:buNone/>
            </a:pPr>
            <a:r>
              <a:rPr lang="en-US" altLang="ja-JP" sz="1400" dirty="0" smtClean="0"/>
              <a:t>{</a:t>
            </a:r>
          </a:p>
          <a:p>
            <a:pPr>
              <a:buNone/>
            </a:pPr>
            <a:r>
              <a:rPr lang="en-US" altLang="ja-JP" sz="1400" dirty="0" smtClean="0"/>
              <a:t>    if ((</a:t>
            </a:r>
            <a:r>
              <a:rPr lang="en-US" altLang="ja-JP" sz="1400" dirty="0" err="1" smtClean="0"/>
              <a:t>bool</a:t>
            </a:r>
            <a:r>
              <a:rPr lang="en-US" altLang="ja-JP" sz="1400" dirty="0" smtClean="0"/>
              <a:t>)value)</a:t>
            </a:r>
          </a:p>
          <a:p>
            <a:pPr>
              <a:buNone/>
            </a:pPr>
            <a:r>
              <a:rPr lang="ja-JP" altLang="en-US" sz="1400" dirty="0" smtClean="0"/>
              <a:t>    </a:t>
            </a:r>
            <a:r>
              <a:rPr lang="en-US" altLang="ja-JP" sz="1400" dirty="0" smtClean="0"/>
              <a:t>{</a:t>
            </a:r>
          </a:p>
          <a:p>
            <a:pPr>
              <a:buNone/>
            </a:pPr>
            <a:r>
              <a:rPr lang="en-US" altLang="ja-JP" sz="1400" dirty="0" smtClean="0"/>
              <a:t>        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 </a:t>
            </a:r>
            <a:r>
              <a:rPr lang="en-US" altLang="ja-JP" sz="1400" dirty="0" err="1" smtClean="0"/>
              <a:t>selectvalue</a:t>
            </a:r>
            <a:r>
              <a:rPr lang="en-US" altLang="ja-JP" sz="1400" dirty="0" smtClean="0"/>
              <a:t>;</a:t>
            </a:r>
          </a:p>
          <a:p>
            <a:pPr>
              <a:buNone/>
            </a:pPr>
            <a:r>
              <a:rPr lang="en-US" altLang="ja-JP" sz="1400" dirty="0" smtClean="0"/>
              <a:t>        </a:t>
            </a:r>
            <a:r>
              <a:rPr lang="en-US" altLang="ja-JP" sz="1400" dirty="0" err="1" smtClean="0"/>
              <a:t>int.TryParse</a:t>
            </a:r>
            <a:r>
              <a:rPr lang="en-US" altLang="ja-JP" sz="1400" dirty="0" smtClean="0"/>
              <a:t>((string)parameter, out </a:t>
            </a:r>
            <a:r>
              <a:rPr lang="en-US" altLang="ja-JP" sz="1400" dirty="0" err="1" smtClean="0"/>
              <a:t>selectvalue</a:t>
            </a:r>
            <a:r>
              <a:rPr lang="en-US" altLang="ja-JP" sz="1400" dirty="0" smtClean="0"/>
              <a:t>);</a:t>
            </a:r>
          </a:p>
          <a:p>
            <a:pPr>
              <a:buNone/>
            </a:pPr>
            <a:r>
              <a:rPr lang="en-US" altLang="ja-JP" sz="1400" dirty="0" smtClean="0"/>
              <a:t>        return </a:t>
            </a:r>
            <a:r>
              <a:rPr lang="en-US" altLang="ja-JP" sz="1400" dirty="0" err="1" smtClean="0"/>
              <a:t>selectvalue</a:t>
            </a:r>
            <a:r>
              <a:rPr lang="en-US" altLang="ja-JP" sz="1400" dirty="0" smtClean="0"/>
              <a:t>;</a:t>
            </a:r>
          </a:p>
          <a:p>
            <a:pPr>
              <a:buNone/>
            </a:pPr>
            <a:r>
              <a:rPr lang="ja-JP" altLang="en-US" sz="1400" dirty="0" smtClean="0"/>
              <a:t>     </a:t>
            </a:r>
            <a:r>
              <a:rPr lang="en-US" altLang="ja-JP" sz="1400" dirty="0" smtClean="0"/>
              <a:t>}</a:t>
            </a:r>
          </a:p>
          <a:p>
            <a:pPr>
              <a:buNone/>
            </a:pPr>
            <a:r>
              <a:rPr lang="en-US" altLang="ja-JP" sz="1400" dirty="0" smtClean="0"/>
              <a:t>     return </a:t>
            </a:r>
            <a:r>
              <a:rPr lang="en-US" altLang="ja-JP" sz="1400" dirty="0" err="1" smtClean="0"/>
              <a:t>DependencyProperty.UnsetValue</a:t>
            </a:r>
            <a:r>
              <a:rPr lang="en-US" altLang="ja-JP" sz="1400" dirty="0" smtClean="0"/>
              <a:t>;</a:t>
            </a:r>
          </a:p>
          <a:p>
            <a:pPr>
              <a:buNone/>
            </a:pPr>
            <a:r>
              <a:rPr lang="en-US" altLang="ja-JP" sz="1400" dirty="0" smtClean="0"/>
              <a:t>}</a:t>
            </a:r>
          </a:p>
          <a:p>
            <a:pPr>
              <a:buNone/>
            </a:pPr>
            <a:endParaRPr kumimoji="1" lang="ja-JP" altLang="en-US" sz="1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データ変換・データ検証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データ検証</a:t>
            </a:r>
            <a:endParaRPr lang="en-US" altLang="ja-JP" dirty="0" smtClean="0"/>
          </a:p>
          <a:p>
            <a:pPr lvl="1"/>
            <a:r>
              <a:rPr lang="en-US" dirty="0" err="1" smtClean="0"/>
              <a:t>Binding.ValidationRules</a:t>
            </a:r>
            <a:r>
              <a:rPr lang="ja-JP" altLang="en-US" dirty="0" smtClean="0"/>
              <a:t> コレクションの中に、</a:t>
            </a:r>
            <a:r>
              <a:rPr lang="en-US" altLang="ja-JP" dirty="0" err="1" smtClean="0"/>
              <a:t>ValidationRule</a:t>
            </a:r>
            <a:r>
              <a:rPr lang="ja-JP" altLang="en-US" dirty="0" smtClean="0"/>
              <a:t> クラスから派生させたデータ検証用のクラスを作成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データ検証用のクラスで </a:t>
            </a:r>
            <a:r>
              <a:rPr lang="en-US" altLang="ja-JP" dirty="0" smtClean="0"/>
              <a:t>Validate</a:t>
            </a:r>
            <a:r>
              <a:rPr lang="ja-JP" altLang="en-US" dirty="0" smtClean="0"/>
              <a:t> メソッドをオーバーライド</a:t>
            </a: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public override </a:t>
            </a:r>
            <a:r>
              <a:rPr lang="en-US" altLang="ja-JP" dirty="0" err="1" smtClean="0"/>
              <a:t>ValidationResult</a:t>
            </a:r>
            <a:r>
              <a:rPr lang="en-US" altLang="ja-JP" dirty="0" smtClean="0"/>
              <a:t> Validate(object value, </a:t>
            </a:r>
            <a:r>
              <a:rPr lang="en-US" altLang="ja-JP" dirty="0" err="1" smtClean="0"/>
              <a:t>CultureInfo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cultureInfo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データ変換・データ検証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検証結果の表示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TextBox.Validation.ErrorTemplate</a:t>
            </a:r>
            <a:r>
              <a:rPr lang="ja-JP" altLang="en-US" dirty="0" smtClean="0"/>
              <a:t> に </a:t>
            </a:r>
            <a:r>
              <a:rPr lang="en-US" altLang="ja-JP" dirty="0" err="1" smtClean="0"/>
              <a:t>ControlTemplate</a:t>
            </a:r>
            <a:r>
              <a:rPr lang="ja-JP" altLang="en-US" dirty="0" smtClean="0"/>
              <a:t> を割り当てて、エラーがあったときだけエラー表示を拡張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Validation.HasError</a:t>
            </a:r>
            <a:r>
              <a:rPr lang="ja-JP" altLang="en-US" dirty="0" smtClean="0"/>
              <a:t> や </a:t>
            </a:r>
            <a:r>
              <a:rPr lang="en-US" altLang="ja-JP" dirty="0" err="1" smtClean="0"/>
              <a:t>Validation.Errors</a:t>
            </a:r>
            <a:r>
              <a:rPr lang="ja-JP" altLang="en-US" dirty="0" smtClean="0"/>
              <a:t> も利用可能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Validation.ErrorTemplate</a:t>
            </a:r>
            <a:r>
              <a:rPr lang="ja-JP" altLang="en-US" dirty="0" smtClean="0"/>
              <a:t> などは添付プロパティなので </a:t>
            </a:r>
            <a:r>
              <a:rPr lang="en-US" altLang="ja-JP" dirty="0" err="1" smtClean="0"/>
              <a:t>TextBox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 </a:t>
            </a:r>
            <a:r>
              <a:rPr lang="en-US" altLang="ja-JP" dirty="0" smtClean="0"/>
              <a:t>HELP</a:t>
            </a:r>
            <a:r>
              <a:rPr lang="ja-JP" altLang="en-US" dirty="0" smtClean="0"/>
              <a:t> にのっていないので注意が必要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6000" dirty="0" smtClean="0"/>
              <a:t>データ変換・データ検証</a:t>
            </a:r>
            <a:endParaRPr kumimoji="1" lang="ja-JP" altLang="en-US" sz="6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sz="9600" dirty="0" smtClean="0"/>
              <a:t>DEMO</a:t>
            </a:r>
            <a:endParaRPr kumimoji="1" lang="ja-JP" altLang="en-US" sz="9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はじめに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Windows Presentation Foundation (WPF) </a:t>
            </a:r>
            <a:r>
              <a:rPr lang="ja-JP" altLang="en-US" dirty="0" smtClean="0"/>
              <a:t>データ バインディングは、アプリケーションがデータを提供し、柔軟な </a:t>
            </a:r>
            <a:r>
              <a:rPr lang="en-US" altLang="ja-JP" dirty="0" smtClean="0"/>
              <a:t>UI </a:t>
            </a:r>
            <a:r>
              <a:rPr lang="ja-JP" altLang="en-US" dirty="0" smtClean="0"/>
              <a:t>表現、 ビジネス ロジックと </a:t>
            </a:r>
            <a:r>
              <a:rPr lang="en-US" altLang="ja-JP" dirty="0" smtClean="0"/>
              <a:t>UI </a:t>
            </a:r>
            <a:r>
              <a:rPr lang="ja-JP" altLang="en-US" dirty="0" smtClean="0"/>
              <a:t>の明確な分離を実現します。</a:t>
            </a:r>
            <a:endParaRPr lang="en-US" altLang="ja-JP" dirty="0" smtClean="0"/>
          </a:p>
          <a:p>
            <a:r>
              <a:rPr lang="ja-JP" altLang="en-US" dirty="0" smtClean="0"/>
              <a:t>データ フローの方向やソースの更新の要因を選択し表示のためのデータ変換や格納時のデータの検証を行えます。</a:t>
            </a:r>
            <a:endParaRPr lang="en-US" altLang="ja-JP" dirty="0" smtClean="0"/>
          </a:p>
          <a:p>
            <a:r>
              <a:rPr lang="ja-JP" altLang="en-US" dirty="0" smtClean="0"/>
              <a:t>コレクションへのバインドで並べ替え、フィルタ処理 、グループ化を行えます。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Binding</a:t>
            </a:r>
            <a:r>
              <a:rPr lang="ja-JP" altLang="en-US" dirty="0" smtClean="0"/>
              <a:t>の概要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Binding</a:t>
            </a:r>
            <a:r>
              <a:rPr lang="ja-JP" altLang="en-US" dirty="0" smtClean="0"/>
              <a:t>オブジェクト</a:t>
            </a:r>
            <a:endParaRPr lang="en-US" altLang="ja-JP" dirty="0" smtClean="0"/>
          </a:p>
          <a:p>
            <a:pPr lvl="1">
              <a:buNone/>
            </a:pPr>
            <a:r>
              <a:rPr lang="en-US" sz="2000" dirty="0" smtClean="0"/>
              <a:t>&lt;</a:t>
            </a:r>
            <a:r>
              <a:rPr lang="en-US" sz="2000" dirty="0" err="1" smtClean="0"/>
              <a:t>Window.Resources</a:t>
            </a:r>
            <a:r>
              <a:rPr lang="en-US" sz="2000" dirty="0" smtClean="0"/>
              <a:t>&gt;</a:t>
            </a:r>
          </a:p>
          <a:p>
            <a:pPr lvl="1">
              <a:buNone/>
            </a:pPr>
            <a:r>
              <a:rPr lang="en-US" sz="2000" dirty="0" smtClean="0"/>
              <a:t>　&lt;</a:t>
            </a:r>
            <a:r>
              <a:rPr lang="en-US" altLang="ja-JP" sz="2000" dirty="0" err="1" smtClean="0"/>
              <a:t>src:</a:t>
            </a:r>
            <a:r>
              <a:rPr lang="en-US" sz="2000" dirty="0" err="1" smtClean="0"/>
              <a:t>Person</a:t>
            </a:r>
            <a:r>
              <a:rPr lang="en-US" sz="2000" dirty="0" smtClean="0"/>
              <a:t> x:Key=“</a:t>
            </a:r>
            <a:r>
              <a:rPr lang="en-US" sz="2000" dirty="0" err="1" smtClean="0"/>
              <a:t>myDataSource</a:t>
            </a:r>
            <a:r>
              <a:rPr lang="en-US" sz="2000" dirty="0" smtClean="0"/>
              <a:t>”</a:t>
            </a:r>
            <a:r>
              <a:rPr lang="ja-JP" altLang="en-US" sz="2000" dirty="0" smtClean="0"/>
              <a:t> </a:t>
            </a:r>
            <a:r>
              <a:rPr lang="en-US" sz="2000" dirty="0" err="1" smtClean="0"/>
              <a:t>PersonName</a:t>
            </a:r>
            <a:r>
              <a:rPr lang="en-US" sz="2000" dirty="0" smtClean="0"/>
              <a:t>=“</a:t>
            </a:r>
            <a:r>
              <a:rPr lang="ja-JP" altLang="en-US" sz="2000" dirty="0" smtClean="0"/>
              <a:t>えムナウ</a:t>
            </a:r>
            <a:r>
              <a:rPr lang="en-US" sz="2000" dirty="0" smtClean="0"/>
              <a:t>"/&gt;</a:t>
            </a:r>
          </a:p>
          <a:p>
            <a:pPr lvl="1">
              <a:buNone/>
            </a:pPr>
            <a:r>
              <a:rPr lang="en-US" sz="2000" dirty="0" smtClean="0"/>
              <a:t>&lt;/</a:t>
            </a:r>
            <a:r>
              <a:rPr lang="en-US" sz="2000" dirty="0" err="1" smtClean="0"/>
              <a:t>Window.Resources</a:t>
            </a:r>
            <a:r>
              <a:rPr lang="en-US" sz="2000" dirty="0" smtClean="0"/>
              <a:t>&gt;</a:t>
            </a:r>
          </a:p>
          <a:p>
            <a:pPr lvl="1">
              <a:buNone/>
            </a:pPr>
            <a:r>
              <a:rPr lang="en-US" sz="2000" dirty="0" smtClean="0"/>
              <a:t>&lt;</a:t>
            </a:r>
            <a:r>
              <a:rPr lang="en-US" sz="2000" dirty="0" err="1" smtClean="0"/>
              <a:t>TextBlock</a:t>
            </a:r>
            <a:r>
              <a:rPr lang="en-US" sz="2000" dirty="0" smtClean="0"/>
              <a:t> Text="{Binding Source={</a:t>
            </a:r>
            <a:r>
              <a:rPr lang="en-US" sz="2000" dirty="0" err="1" smtClean="0"/>
              <a:t>StaticResource</a:t>
            </a:r>
            <a:r>
              <a:rPr lang="en-US" sz="2000" dirty="0" smtClean="0"/>
              <a:t> </a:t>
            </a:r>
            <a:r>
              <a:rPr lang="en-US" sz="2000" dirty="0" err="1" smtClean="0"/>
              <a:t>myDataSource</a:t>
            </a:r>
            <a:r>
              <a:rPr lang="en-US" sz="2000" dirty="0" smtClean="0"/>
              <a:t>}, Path=</a:t>
            </a:r>
            <a:r>
              <a:rPr lang="en-US" sz="2000" dirty="0" err="1" smtClean="0"/>
              <a:t>PersonName</a:t>
            </a:r>
            <a:r>
              <a:rPr lang="en-US" sz="2000" dirty="0" smtClean="0"/>
              <a:t>}"/&gt;</a:t>
            </a:r>
          </a:p>
          <a:p>
            <a:pPr lvl="1">
              <a:buNone/>
            </a:pP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714348" y="4286256"/>
            <a:ext cx="2286016" cy="157163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Text</a:t>
            </a:r>
          </a:p>
          <a:p>
            <a:pPr algn="ctr"/>
            <a:r>
              <a:rPr lang="ja-JP" altLang="en-US" dirty="0" smtClean="0"/>
              <a:t>プロパティ</a:t>
            </a:r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6000760" y="4286256"/>
            <a:ext cx="2143140" cy="157163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PersonName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プロパティ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85786" y="3714752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err="1" smtClean="0"/>
              <a:t>TextBlock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00760" y="3500438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Ｍｙ</a:t>
            </a:r>
            <a:r>
              <a:rPr kumimoji="1" lang="en-US" altLang="ja-JP" dirty="0" err="1" smtClean="0"/>
              <a:t>DataSource</a:t>
            </a:r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Person</a:t>
            </a:r>
            <a:r>
              <a:rPr kumimoji="1" lang="ja-JP" altLang="en-US" dirty="0" smtClean="0"/>
              <a:t>クラス）</a:t>
            </a:r>
            <a:endParaRPr kumimoji="1" lang="ja-JP" altLang="en-US" dirty="0"/>
          </a:p>
        </p:txBody>
      </p:sp>
      <p:cxnSp>
        <p:nvCxnSpPr>
          <p:cNvPr id="8" name="直線矢印コネクタ 7"/>
          <p:cNvCxnSpPr/>
          <p:nvPr/>
        </p:nvCxnSpPr>
        <p:spPr>
          <a:xfrm rot="10800000">
            <a:off x="3071802" y="5357826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3357554" y="4786322"/>
            <a:ext cx="2149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Binding 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Binding</a:t>
            </a:r>
            <a:r>
              <a:rPr lang="ja-JP" altLang="en-US" dirty="0" smtClean="0"/>
              <a:t>の概要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データ フローの方向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785786" y="2500306"/>
            <a:ext cx="2286016" cy="235745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Dependency Property</a:t>
            </a:r>
            <a:endParaRPr kumimoji="1" lang="ja-JP" altLang="en-US" dirty="0"/>
          </a:p>
        </p:txBody>
      </p:sp>
      <p:sp>
        <p:nvSpPr>
          <p:cNvPr id="9" name="角丸四角形 8"/>
          <p:cNvSpPr/>
          <p:nvPr/>
        </p:nvSpPr>
        <p:spPr>
          <a:xfrm>
            <a:off x="5929322" y="2500306"/>
            <a:ext cx="2143140" cy="235745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Property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28662" y="2000240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ターゲット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000760" y="2000240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ソース</a:t>
            </a:r>
            <a:endParaRPr kumimoji="1" lang="ja-JP" altLang="en-US" dirty="0"/>
          </a:p>
        </p:txBody>
      </p:sp>
      <p:cxnSp>
        <p:nvCxnSpPr>
          <p:cNvPr id="14" name="直線矢印コネクタ 13"/>
          <p:cNvCxnSpPr/>
          <p:nvPr/>
        </p:nvCxnSpPr>
        <p:spPr>
          <a:xfrm rot="10800000">
            <a:off x="3214678" y="3214686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4000496" y="2857496"/>
            <a:ext cx="1125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OneTime</a:t>
            </a:r>
            <a:endParaRPr kumimoji="1" lang="ja-JP" altLang="en-US" dirty="0"/>
          </a:p>
        </p:txBody>
      </p:sp>
      <p:cxnSp>
        <p:nvCxnSpPr>
          <p:cNvPr id="16" name="直線矢印コネクタ 15"/>
          <p:cNvCxnSpPr/>
          <p:nvPr/>
        </p:nvCxnSpPr>
        <p:spPr>
          <a:xfrm rot="10800000">
            <a:off x="3214678" y="3643314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4000496" y="3286124"/>
            <a:ext cx="1073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OneWay</a:t>
            </a:r>
            <a:endParaRPr kumimoji="1" lang="ja-JP" altLang="en-US" dirty="0"/>
          </a:p>
        </p:txBody>
      </p:sp>
      <p:cxnSp>
        <p:nvCxnSpPr>
          <p:cNvPr id="18" name="直線矢印コネクタ 17"/>
          <p:cNvCxnSpPr/>
          <p:nvPr/>
        </p:nvCxnSpPr>
        <p:spPr>
          <a:xfrm rot="10800000">
            <a:off x="3214678" y="4071942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4000496" y="3714752"/>
            <a:ext cx="10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TwoWay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/>
          <p:nvPr/>
        </p:nvCxnSpPr>
        <p:spPr>
          <a:xfrm rot="10800000">
            <a:off x="3214678" y="4500570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/>
          <p:cNvSpPr txBox="1"/>
          <p:nvPr/>
        </p:nvSpPr>
        <p:spPr>
          <a:xfrm>
            <a:off x="3571868" y="4143380"/>
            <a:ext cx="20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OneWayToSource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214678" y="2000240"/>
            <a:ext cx="2584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Binding </a:t>
            </a:r>
            <a:r>
              <a:rPr lang="ja-JP" altLang="en-US" dirty="0" smtClean="0"/>
              <a:t>オブジェクト</a:t>
            </a:r>
            <a:endParaRPr lang="en-US" dirty="0" smtClean="0"/>
          </a:p>
          <a:p>
            <a:pPr algn="ctr"/>
            <a:r>
              <a:rPr lang="en-US" dirty="0" err="1" smtClean="0"/>
              <a:t>BindingMode</a:t>
            </a:r>
            <a:r>
              <a:rPr lang="en-US" dirty="0" smtClean="0"/>
              <a:t> </a:t>
            </a:r>
            <a:r>
              <a:rPr lang="ja-JP" altLang="en-US" dirty="0" smtClean="0"/>
              <a:t>プロパティ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42910" y="5072074"/>
            <a:ext cx="7929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BindingMode</a:t>
            </a:r>
            <a:r>
              <a:rPr lang="ja-JP" altLang="en-US" dirty="0" smtClean="0"/>
              <a:t>で</a:t>
            </a:r>
            <a:r>
              <a:rPr kumimoji="1" lang="en-US" altLang="ja-JP" dirty="0" smtClean="0"/>
              <a:t>Default</a:t>
            </a:r>
            <a:r>
              <a:rPr kumimoji="1" lang="ja-JP" altLang="en-US" dirty="0" smtClean="0"/>
              <a:t> は</a:t>
            </a:r>
            <a:r>
              <a:rPr lang="ja-JP" altLang="en-US" dirty="0" smtClean="0"/>
              <a:t>テキスト ボックスやチェック ボックスなど編集可能な場合は</a:t>
            </a:r>
            <a:r>
              <a:rPr lang="en-US" dirty="0" err="1" smtClean="0"/>
              <a:t>TwoWay</a:t>
            </a:r>
            <a:r>
              <a:rPr lang="ja-JP" altLang="en-US" dirty="0" err="1" smtClean="0"/>
              <a:t>、</a:t>
            </a:r>
            <a:r>
              <a:rPr lang="ja-JP" altLang="en-US" dirty="0" smtClean="0"/>
              <a:t>それ以外のほとんどのプロパティは</a:t>
            </a:r>
            <a:r>
              <a:rPr lang="en-US" altLang="ja-JP" dirty="0" err="1" smtClean="0"/>
              <a:t>OneWay</a:t>
            </a:r>
            <a:r>
              <a:rPr lang="ja-JP" altLang="en-US" dirty="0" err="1" smtClean="0"/>
              <a:t>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Binding</a:t>
            </a:r>
            <a:r>
              <a:rPr lang="ja-JP" altLang="en-US" dirty="0" smtClean="0"/>
              <a:t>の概要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ターゲット更新要因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785786" y="2500306"/>
            <a:ext cx="2286016" cy="164307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Dependency Property</a:t>
            </a:r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5929322" y="2500306"/>
            <a:ext cx="2143140" cy="164307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Property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28662" y="2000240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ターゲット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00760" y="2000240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ソース</a:t>
            </a:r>
            <a:endParaRPr kumimoji="1" lang="ja-JP" altLang="en-US" dirty="0"/>
          </a:p>
        </p:txBody>
      </p:sp>
      <p:cxnSp>
        <p:nvCxnSpPr>
          <p:cNvPr id="8" name="直線矢印コネクタ 7"/>
          <p:cNvCxnSpPr/>
          <p:nvPr/>
        </p:nvCxnSpPr>
        <p:spPr>
          <a:xfrm rot="10800000">
            <a:off x="3214678" y="3071810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4000496" y="2714620"/>
            <a:ext cx="1125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OneTime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 rot="10800000">
            <a:off x="3214678" y="3500438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4000496" y="3143248"/>
            <a:ext cx="1073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OneWay</a:t>
            </a:r>
            <a:endParaRPr kumimoji="1" lang="ja-JP" altLang="en-US" dirty="0"/>
          </a:p>
        </p:txBody>
      </p:sp>
      <p:cxnSp>
        <p:nvCxnSpPr>
          <p:cNvPr id="12" name="直線矢印コネクタ 11"/>
          <p:cNvCxnSpPr/>
          <p:nvPr/>
        </p:nvCxnSpPr>
        <p:spPr>
          <a:xfrm rot="10800000">
            <a:off x="3214678" y="3929066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4000496" y="3571876"/>
            <a:ext cx="10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TwoWay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286116" y="2000240"/>
            <a:ext cx="2584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Binding </a:t>
            </a:r>
            <a:r>
              <a:rPr lang="ja-JP" altLang="en-US" dirty="0" smtClean="0"/>
              <a:t>オブジェクト</a:t>
            </a:r>
            <a:endParaRPr lang="en-US" dirty="0" smtClean="0"/>
          </a:p>
          <a:p>
            <a:pPr algn="ctr"/>
            <a:r>
              <a:rPr lang="en-US" dirty="0" err="1" smtClean="0"/>
              <a:t>BindingMode</a:t>
            </a:r>
            <a:r>
              <a:rPr lang="en-US" dirty="0" smtClean="0"/>
              <a:t> </a:t>
            </a:r>
            <a:r>
              <a:rPr lang="ja-JP" altLang="en-US" dirty="0" smtClean="0"/>
              <a:t>プロパティ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10" y="4429132"/>
            <a:ext cx="72709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OneTime</a:t>
            </a:r>
            <a:r>
              <a:rPr lang="ja-JP" altLang="en-US" dirty="0" smtClean="0"/>
              <a:t>はアプリケーションの起動時またはデータ コンテキストの変更時</a:t>
            </a:r>
            <a:endParaRPr lang="en-US" altLang="ja-JP" dirty="0" smtClean="0"/>
          </a:p>
          <a:p>
            <a:r>
              <a:rPr lang="en-US" altLang="ja-JP" dirty="0" err="1" smtClean="0"/>
              <a:t>OneWay</a:t>
            </a:r>
            <a:r>
              <a:rPr lang="ja-JP" altLang="en-US" dirty="0" smtClean="0"/>
              <a:t>・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TwoWay</a:t>
            </a:r>
            <a:r>
              <a:rPr lang="ja-JP" altLang="en-US" dirty="0" smtClean="0"/>
              <a:t>はプロパティ変更時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Binding</a:t>
            </a:r>
            <a:r>
              <a:rPr lang="ja-JP" altLang="en-US" dirty="0" smtClean="0"/>
              <a:t>の概要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ソースの更新要因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785786" y="2500306"/>
            <a:ext cx="2286016" cy="164307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Dependency Property</a:t>
            </a:r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5929322" y="2500306"/>
            <a:ext cx="2143140" cy="164307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Property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28662" y="2000240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ターゲット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00760" y="2000240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ソース</a:t>
            </a:r>
            <a:endParaRPr kumimoji="1" lang="ja-JP" altLang="en-US" dirty="0"/>
          </a:p>
        </p:txBody>
      </p:sp>
      <p:cxnSp>
        <p:nvCxnSpPr>
          <p:cNvPr id="12" name="直線矢印コネクタ 11"/>
          <p:cNvCxnSpPr/>
          <p:nvPr/>
        </p:nvCxnSpPr>
        <p:spPr>
          <a:xfrm rot="10800000">
            <a:off x="3143240" y="3071810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3929058" y="2714620"/>
            <a:ext cx="10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TwoWay</a:t>
            </a:r>
            <a:endParaRPr kumimoji="1" lang="ja-JP" altLang="en-US" dirty="0"/>
          </a:p>
        </p:txBody>
      </p:sp>
      <p:cxnSp>
        <p:nvCxnSpPr>
          <p:cNvPr id="14" name="直線矢印コネクタ 13"/>
          <p:cNvCxnSpPr/>
          <p:nvPr/>
        </p:nvCxnSpPr>
        <p:spPr>
          <a:xfrm rot="10800000">
            <a:off x="3143240" y="3500438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3500430" y="3143248"/>
            <a:ext cx="2048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OneWayToSource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214678" y="2000240"/>
            <a:ext cx="2520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Binding </a:t>
            </a:r>
            <a:r>
              <a:rPr lang="ja-JP" altLang="en-US" dirty="0" smtClean="0"/>
              <a:t>オブジェクト</a:t>
            </a:r>
            <a:endParaRPr lang="en-US" dirty="0" smtClean="0"/>
          </a:p>
          <a:p>
            <a:pPr algn="ctr"/>
            <a:r>
              <a:rPr lang="en-US" dirty="0" err="1" smtClean="0"/>
              <a:t>BindingMode</a:t>
            </a:r>
            <a:r>
              <a:rPr lang="ja-JP" altLang="en-US" dirty="0" smtClean="0"/>
              <a:t>プロパティ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14348" y="4429132"/>
            <a:ext cx="67297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Binding.UpdateSourceTrigger</a:t>
            </a:r>
            <a:r>
              <a:rPr lang="en-US" altLang="ja-JP" dirty="0" smtClean="0"/>
              <a:t> </a:t>
            </a:r>
            <a:r>
              <a:rPr lang="ja-JP" altLang="en-US" dirty="0" smtClean="0"/>
              <a:t>プロパティ </a:t>
            </a:r>
            <a:endParaRPr lang="en-US" altLang="ja-JP" dirty="0" smtClean="0"/>
          </a:p>
          <a:p>
            <a:r>
              <a:rPr lang="en-US" dirty="0" err="1" smtClean="0"/>
              <a:t>PropertyChanged</a:t>
            </a:r>
            <a:r>
              <a:rPr lang="ja-JP" altLang="en-US" dirty="0" smtClean="0"/>
              <a:t> の場合ターゲットプロパティ変更時、</a:t>
            </a:r>
            <a:endParaRPr lang="en-US" altLang="ja-JP" dirty="0" smtClean="0"/>
          </a:p>
          <a:p>
            <a:r>
              <a:rPr lang="en-US" altLang="ja-JP" dirty="0" err="1" smtClean="0"/>
              <a:t>LostFocus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の場合ターゲットがフォーカスを失った時、</a:t>
            </a:r>
            <a:endParaRPr lang="en-US" altLang="ja-JP" dirty="0" smtClean="0"/>
          </a:p>
          <a:p>
            <a:r>
              <a:rPr lang="en-US" dirty="0" smtClean="0"/>
              <a:t>Explicit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の場合アプリケーションが </a:t>
            </a:r>
            <a:r>
              <a:rPr lang="en-US" altLang="ja-JP" dirty="0" err="1" smtClean="0"/>
              <a:t>UpdateSource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を呼び出した時。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Binding</a:t>
            </a:r>
            <a:r>
              <a:rPr lang="ja-JP" altLang="en-US" dirty="0" smtClean="0"/>
              <a:t>の概要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バインディング ソース指定方法の種類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Binding.</a:t>
            </a:r>
            <a:r>
              <a:rPr lang="en-US" dirty="0" err="1" smtClean="0"/>
              <a:t>Source</a:t>
            </a:r>
            <a:r>
              <a:rPr lang="ja-JP" altLang="en-US" dirty="0" smtClean="0"/>
              <a:t>プロパティ</a:t>
            </a:r>
            <a:endParaRPr lang="en-US" altLang="ja-JP" dirty="0" smtClean="0"/>
          </a:p>
          <a:p>
            <a:pPr lvl="1">
              <a:buNone/>
            </a:pPr>
            <a:r>
              <a:rPr lang="ja-JP" altLang="en-US" dirty="0" smtClean="0"/>
              <a:t>ソースを直接指定します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Binding.</a:t>
            </a:r>
            <a:r>
              <a:rPr lang="en-US" dirty="0" err="1" smtClean="0"/>
              <a:t>RelativeSource</a:t>
            </a:r>
            <a:r>
              <a:rPr lang="ja-JP" altLang="en-US" dirty="0" smtClean="0"/>
              <a:t>プロパティ</a:t>
            </a:r>
            <a:endParaRPr lang="en-US" altLang="ja-JP" dirty="0" smtClean="0"/>
          </a:p>
          <a:p>
            <a:pPr lvl="1">
              <a:buNone/>
            </a:pPr>
            <a:r>
              <a:rPr lang="ja-JP" altLang="en-US" dirty="0" smtClean="0"/>
              <a:t>ターゲットの位置を基準にしてソースを指定します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Binding.</a:t>
            </a:r>
            <a:r>
              <a:rPr lang="en-US" dirty="0" err="1" smtClean="0"/>
              <a:t>ElementName</a:t>
            </a:r>
            <a:r>
              <a:rPr lang="ja-JP" altLang="en-US" dirty="0" smtClean="0"/>
              <a:t>プロパティ</a:t>
            </a:r>
            <a:endParaRPr lang="en-US" altLang="ja-JP" dirty="0" smtClean="0"/>
          </a:p>
          <a:p>
            <a:pPr lvl="1">
              <a:buNone/>
            </a:pPr>
            <a:r>
              <a:rPr lang="ja-JP" altLang="en-US" dirty="0" smtClean="0"/>
              <a:t>別の要素のプロパティをソースに指定します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自分や親要素の</a:t>
            </a:r>
            <a:r>
              <a:rPr lang="en-US" dirty="0" err="1" smtClean="0"/>
              <a:t>DataContext</a:t>
            </a:r>
            <a:r>
              <a:rPr lang="ja-JP" altLang="en-US" dirty="0" smtClean="0"/>
              <a:t>プロパティ</a:t>
            </a:r>
            <a:endParaRPr lang="en-US" altLang="ja-JP" dirty="0" smtClean="0"/>
          </a:p>
          <a:p>
            <a:pPr lvl="1">
              <a:buNone/>
            </a:pPr>
            <a:r>
              <a:rPr lang="ja-JP" altLang="en-US" dirty="0" smtClean="0"/>
              <a:t>複数のプロパティを共通のソースに指定します</a:t>
            </a:r>
            <a:endParaRPr lang="en-US" dirty="0" smtClean="0"/>
          </a:p>
          <a:p>
            <a:pPr lvl="1"/>
            <a:endParaRPr kumimoji="1" lang="ja-JP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Binding</a:t>
            </a:r>
            <a:r>
              <a:rPr lang="ja-JP" altLang="en-US" dirty="0" smtClean="0"/>
              <a:t>の概要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DataContext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714348" y="2500306"/>
            <a:ext cx="2286016" cy="335758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/>
              <a:t>TextBlock.</a:t>
            </a:r>
            <a:r>
              <a:rPr kumimoji="1" lang="en-US" altLang="ja-JP" dirty="0" err="1" smtClean="0"/>
              <a:t>Text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プロパティ</a:t>
            </a:r>
            <a:r>
              <a:rPr lang="en-US" altLang="ja-JP" dirty="0" err="1" smtClean="0"/>
              <a:t>TextBlock.Text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プロパティ</a:t>
            </a:r>
            <a:endParaRPr lang="en-US" altLang="ja-JP" dirty="0" smtClean="0"/>
          </a:p>
          <a:p>
            <a:pPr algn="ctr"/>
            <a:r>
              <a:rPr lang="en-US" altLang="ja-JP" dirty="0" err="1" smtClean="0"/>
              <a:t>TextBlock.Text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プロパティ</a:t>
            </a:r>
          </a:p>
          <a:p>
            <a:pPr algn="ctr"/>
            <a:r>
              <a:rPr lang="en-US" altLang="ja-JP" dirty="0" err="1" smtClean="0"/>
              <a:t>TextBlock.Text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プロパティ</a:t>
            </a:r>
          </a:p>
          <a:p>
            <a:pPr algn="ctr"/>
            <a:r>
              <a:rPr lang="en-US" altLang="ja-JP" dirty="0" err="1" smtClean="0"/>
              <a:t>TextBlock.Text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プロパティ</a:t>
            </a:r>
          </a:p>
          <a:p>
            <a:pPr algn="ctr"/>
            <a:r>
              <a:rPr lang="en-US" altLang="ja-JP" dirty="0" err="1" smtClean="0"/>
              <a:t>TextBlock.Text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プロパティ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6000760" y="2428868"/>
            <a:ext cx="2143140" cy="342902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ID</a:t>
            </a:r>
          </a:p>
          <a:p>
            <a:pPr algn="ctr"/>
            <a:r>
              <a:rPr lang="ja-JP" altLang="en-US" dirty="0" smtClean="0"/>
              <a:t>プロパティ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ふりがな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プロパティ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氏名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プロパティ</a:t>
            </a:r>
          </a:p>
          <a:p>
            <a:pPr algn="ctr"/>
            <a:r>
              <a:rPr lang="ja-JP" altLang="en-US" dirty="0" smtClean="0"/>
              <a:t>誕生日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プロパティ</a:t>
            </a:r>
          </a:p>
          <a:p>
            <a:pPr algn="ctr"/>
            <a:r>
              <a:rPr lang="ja-JP" altLang="en-US" dirty="0" smtClean="0"/>
              <a:t>都道府県</a:t>
            </a:r>
            <a:r>
              <a:rPr lang="en-US" altLang="ja-JP" dirty="0" smtClean="0"/>
              <a:t>ID</a:t>
            </a:r>
          </a:p>
          <a:p>
            <a:pPr algn="ctr"/>
            <a:r>
              <a:rPr lang="ja-JP" altLang="en-US" dirty="0" smtClean="0"/>
              <a:t>プロパティ</a:t>
            </a:r>
          </a:p>
          <a:p>
            <a:pPr algn="ctr"/>
            <a:r>
              <a:rPr lang="ja-JP" altLang="en-US" dirty="0" smtClean="0"/>
              <a:t>郵便番号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プロパティ</a:t>
            </a:r>
          </a:p>
        </p:txBody>
      </p:sp>
      <p:cxnSp>
        <p:nvCxnSpPr>
          <p:cNvPr id="6" name="直線矢印コネクタ 5"/>
          <p:cNvCxnSpPr/>
          <p:nvPr/>
        </p:nvCxnSpPr>
        <p:spPr>
          <a:xfrm rot="10800000">
            <a:off x="3143240" y="5713427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3357554" y="5284799"/>
            <a:ext cx="2149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Binding 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28596" y="1785926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顧客</a:t>
            </a:r>
            <a:r>
              <a:rPr lang="en-US" altLang="ja-JP" dirty="0" err="1" smtClean="0"/>
              <a:t>ListView.DataContext</a:t>
            </a:r>
            <a:endParaRPr lang="en-US" altLang="ja-JP" dirty="0" smtClean="0"/>
          </a:p>
          <a:p>
            <a:pPr algn="ctr"/>
            <a:r>
              <a:rPr kumimoji="1" lang="ja-JP" altLang="en-US" dirty="0" smtClean="0"/>
              <a:t>（親要素）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000760" y="1643050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顧客クラス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インスタンス</a:t>
            </a:r>
            <a:endParaRPr kumimoji="1" lang="ja-JP" altLang="en-US" dirty="0"/>
          </a:p>
        </p:txBody>
      </p:sp>
      <p:cxnSp>
        <p:nvCxnSpPr>
          <p:cNvPr id="10" name="直線矢印コネクタ 9"/>
          <p:cNvCxnSpPr/>
          <p:nvPr/>
        </p:nvCxnSpPr>
        <p:spPr>
          <a:xfrm rot="10800000">
            <a:off x="3143240" y="2927345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3357554" y="2498717"/>
            <a:ext cx="2149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Binding 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cxnSp>
        <p:nvCxnSpPr>
          <p:cNvPr id="12" name="直線矢印コネクタ 11"/>
          <p:cNvCxnSpPr/>
          <p:nvPr/>
        </p:nvCxnSpPr>
        <p:spPr>
          <a:xfrm rot="10800000">
            <a:off x="3143240" y="3498849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3357554" y="3070221"/>
            <a:ext cx="2149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Binding 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cxnSp>
        <p:nvCxnSpPr>
          <p:cNvPr id="14" name="直線矢印コネクタ 13"/>
          <p:cNvCxnSpPr/>
          <p:nvPr/>
        </p:nvCxnSpPr>
        <p:spPr>
          <a:xfrm rot="10800000">
            <a:off x="3143240" y="4071942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3357554" y="3643314"/>
            <a:ext cx="2149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Binding 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cxnSp>
        <p:nvCxnSpPr>
          <p:cNvPr id="16" name="直線矢印コネクタ 15"/>
          <p:cNvCxnSpPr/>
          <p:nvPr/>
        </p:nvCxnSpPr>
        <p:spPr>
          <a:xfrm rot="10800000">
            <a:off x="3143240" y="4643446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3357554" y="4214818"/>
            <a:ext cx="2149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Binding 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cxnSp>
        <p:nvCxnSpPr>
          <p:cNvPr id="18" name="直線矢印コネクタ 17"/>
          <p:cNvCxnSpPr/>
          <p:nvPr/>
        </p:nvCxnSpPr>
        <p:spPr>
          <a:xfrm rot="10800000">
            <a:off x="3143240" y="5214950"/>
            <a:ext cx="2643206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3357554" y="4786322"/>
            <a:ext cx="2149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 smtClean="0"/>
              <a:t>Binding </a:t>
            </a:r>
            <a:r>
              <a:rPr lang="ja-JP" altLang="en-US" dirty="0" smtClean="0"/>
              <a:t>オブジェクト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/>
          <p:nvPr/>
        </p:nvCxnSpPr>
        <p:spPr>
          <a:xfrm rot="10800000">
            <a:off x="3571868" y="2000240"/>
            <a:ext cx="1928826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/>
          <p:cNvSpPr txBox="1"/>
          <p:nvPr/>
        </p:nvSpPr>
        <p:spPr>
          <a:xfrm>
            <a:off x="4071934" y="1571612"/>
            <a:ext cx="646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代入</a:t>
            </a:r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ライドマスタO14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スライドマスタO140</Template>
  <TotalTime>0</TotalTime>
  <Words>1033</Words>
  <Application>Microsoft Office PowerPoint</Application>
  <PresentationFormat>画面に合わせる (4:3)</PresentationFormat>
  <Paragraphs>236</Paragraphs>
  <Slides>24</Slides>
  <Notes>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5" baseType="lpstr">
      <vt:lpstr>スライドマスタO140</vt:lpstr>
      <vt:lpstr>WPF Bindingの威力</vt:lpstr>
      <vt:lpstr>アジェンダ</vt:lpstr>
      <vt:lpstr>はじめに</vt:lpstr>
      <vt:lpstr>Bindingの概要</vt:lpstr>
      <vt:lpstr>Bindingの概要</vt:lpstr>
      <vt:lpstr>Bindingの概要</vt:lpstr>
      <vt:lpstr>Bindingの概要</vt:lpstr>
      <vt:lpstr>Bindingの概要</vt:lpstr>
      <vt:lpstr>Bindingの概要</vt:lpstr>
      <vt:lpstr>Bindingの概要</vt:lpstr>
      <vt:lpstr>Bindingの概要</vt:lpstr>
      <vt:lpstr>データソース</vt:lpstr>
      <vt:lpstr>データソース</vt:lpstr>
      <vt:lpstr>データソース</vt:lpstr>
      <vt:lpstr>データソース</vt:lpstr>
      <vt:lpstr>データソース</vt:lpstr>
      <vt:lpstr>データソース</vt:lpstr>
      <vt:lpstr>データソース</vt:lpstr>
      <vt:lpstr>データ変換・データ検証</vt:lpstr>
      <vt:lpstr>データ変換・データ検証</vt:lpstr>
      <vt:lpstr>データ変換・データ検証</vt:lpstr>
      <vt:lpstr>データ変換・データ検証</vt:lpstr>
      <vt:lpstr>データ変換・データ検証</vt:lpstr>
      <vt:lpstr>データ変換・データ検証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WPF Bindingの威力</dc:title>
  <dc:creator>児玉宏之</dc:creator>
  <cp:lastModifiedBy>localnaka</cp:lastModifiedBy>
  <cp:revision>1</cp:revision>
  <dcterms:created xsi:type="dcterms:W3CDTF">2007-10-14T06:01:33Z</dcterms:created>
  <dcterms:modified xsi:type="dcterms:W3CDTF">2008-01-07T15:48:37Z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