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18"/>
  </p:notesMasterIdLst>
  <p:handoutMasterIdLst>
    <p:handoutMasterId r:id="rId19"/>
  </p:handoutMasterIdLst>
  <p:sldIdLst>
    <p:sldId id="338" r:id="rId5"/>
    <p:sldId id="418" r:id="rId6"/>
    <p:sldId id="419" r:id="rId7"/>
    <p:sldId id="417" r:id="rId8"/>
    <p:sldId id="384" r:id="rId9"/>
    <p:sldId id="409" r:id="rId10"/>
    <p:sldId id="411" r:id="rId11"/>
    <p:sldId id="414" r:id="rId12"/>
    <p:sldId id="415" r:id="rId13"/>
    <p:sldId id="412" r:id="rId14"/>
    <p:sldId id="413" r:id="rId15"/>
    <p:sldId id="271" r:id="rId16"/>
    <p:sldId id="380" r:id="rId17"/>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7728D"/>
    <a:srgbClr val="3BA4C9"/>
    <a:srgbClr val="000000"/>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103" autoAdjust="0"/>
    <p:restoredTop sz="94660" autoAdjust="0"/>
  </p:normalViewPr>
  <p:slideViewPr>
    <p:cSldViewPr snapToGrid="0">
      <p:cViewPr>
        <p:scale>
          <a:sx n="71" d="100"/>
          <a:sy n="71" d="100"/>
        </p:scale>
        <p:origin x="-336" y="-612"/>
      </p:cViewPr>
      <p:guideLst>
        <p:guide orient="horz" pos="139"/>
        <p:guide orient="horz" pos="849"/>
        <p:guide orient="horz" pos="1589"/>
        <p:guide orient="horz" pos="3053"/>
        <p:guide orient="horz" pos="1939"/>
        <p:guide orient="horz" pos="4177"/>
        <p:guide pos="2879"/>
        <p:guide pos="232"/>
        <p:guide pos="455"/>
        <p:guide pos="5528"/>
        <p:guide pos="863"/>
        <p:guide pos="5290"/>
        <p:guide pos="975"/>
        <p:guide pos="23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3" d="100"/>
          <a:sy n="53" d="100"/>
        </p:scale>
        <p:origin x="-183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ltLang="ja-JP" sz="1500" dirty="0" smtClean="0">
                <a:latin typeface="メイリオ" pitchFamily="50" charset="-128"/>
                <a:ea typeface="メイリオ" pitchFamily="50" charset="-128"/>
              </a:rPr>
              <a:t>ID</a:t>
            </a:r>
            <a:r>
              <a:rPr lang="ja-JP" altLang="en-US" sz="1500" dirty="0" smtClean="0">
                <a:latin typeface="メイリオ" pitchFamily="50" charset="-128"/>
                <a:ea typeface="メイリオ" pitchFamily="50" charset="-128"/>
              </a:rPr>
              <a:t> </a:t>
            </a:r>
            <a:r>
              <a:rPr lang="en-US" altLang="ja-JP" sz="1500" dirty="0" smtClean="0">
                <a:latin typeface="メイリオ" pitchFamily="50" charset="-128"/>
                <a:ea typeface="メイリオ" pitchFamily="50" charset="-128"/>
              </a:rPr>
              <a:t>TX-XXX</a:t>
            </a:r>
            <a:endParaRPr lang="en-US" sz="1500" dirty="0">
              <a:latin typeface="メイリオ" pitchFamily="50" charset="-128"/>
              <a:ea typeface="メイリオ" pitchFamily="50" charset="-128"/>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メイリオ" pitchFamily="50" charset="-128"/>
                <a:ea typeface="メイリオ" pitchFamily="50" charset="-128"/>
              </a:rPr>
              <a:pPr/>
              <a:t>9/21/2007</a:t>
            </a:fld>
            <a:endParaRPr lang="en-US" dirty="0">
              <a:latin typeface="メイリオ" pitchFamily="50" charset="-128"/>
              <a:ea typeface="メイリオ" pitchFamily="50" charset="-128"/>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メイリオ" pitchFamily="50" charset="-128"/>
                <a:ea typeface="メイリオ" pitchFamily="50" charset="-128"/>
              </a:rPr>
              <a:pPr/>
              <a:t>&lt;#&gt;</a:t>
            </a:fld>
            <a:endParaRPr lang="en-US" dirty="0">
              <a:latin typeface="メイリオ" pitchFamily="50" charset="-128"/>
              <a:ea typeface="メイリオ" pitchFamily="50" charset="-128"/>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9/21/2007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&lt;#&gt;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9/21/2007 9:21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9/21/2007 9:21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9/21/2007 9:21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outerShdw blurRad="50800" dist="38100" dir="2700000" algn="tl" rotWithShape="0">
                    <a:prstClr val="black">
                      <a:alpha val="40000"/>
                    </a:prstClr>
                  </a:outerShdw>
                </a:effectLst>
                <a:latin typeface="メイリオ" pitchFamily="50" charset="-128"/>
                <a:ea typeface="メイリオ" pitchFamily="50" charset="-128"/>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pic>
        <p:nvPicPr>
          <p:cNvPr id="1032" name="Picture 8" descr="\\Jpndpevfs01\kkdpe-public\kkdpeamm\Community\Logo\mcr-logo\Transparent\mcr-logo-01_h.png"/>
          <p:cNvPicPr>
            <a:picLocks noChangeAspect="1" noChangeArrowheads="1"/>
          </p:cNvPicPr>
          <p:nvPr userDrawn="1"/>
        </p:nvPicPr>
        <p:blipFill>
          <a:blip r:embed="rId3" cstate="print"/>
          <a:srcRect/>
          <a:stretch>
            <a:fillRect/>
          </a:stretch>
        </p:blipFill>
        <p:spPr bwMode="auto">
          <a:xfrm>
            <a:off x="368300" y="220663"/>
            <a:ext cx="2069626" cy="1127125"/>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PreEvent - Prints in GRAYSCA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2">
                    <a:lumMod val="75000"/>
                  </a:schemeClr>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outerShdw blurRad="50800" dist="38100" dir="2700000" algn="tl" rotWithShape="0">
                    <a:prstClr val="black">
                      <a:alpha val="40000"/>
                    </a:prstClr>
                  </a:outerShdw>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メイリオ" pitchFamily="50" charset="-128"/>
                <a:ea typeface="メイリオ" pitchFamily="50" charset="-128"/>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invGray">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pic>
        <p:nvPicPr>
          <p:cNvPr id="8" name="Picture 8" descr="\\Jpndpevfs01\kkdpe-public\kkdpeamm\Community\Logo\mcr-logo\Transparent\mcr-logo-01_h.png"/>
          <p:cNvPicPr>
            <a:picLocks noChangeAspect="1" noChangeArrowheads="1"/>
          </p:cNvPicPr>
          <p:nvPr userDrawn="1"/>
        </p:nvPicPr>
        <p:blipFill>
          <a:blip r:embed="rId3" cstate="print"/>
          <a:srcRect/>
          <a:stretch>
            <a:fillRect/>
          </a:stretch>
        </p:blipFill>
        <p:spPr bwMode="auto">
          <a:xfrm>
            <a:off x="368300" y="220663"/>
            <a:ext cx="2069626" cy="1127125"/>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2">
                    <a:lumMod val="75000"/>
                  </a:schemeClr>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pic>
        <p:nvPicPr>
          <p:cNvPr id="1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2">
                    <a:lumMod val="75000"/>
                  </a:schemeClr>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ext Placeholder 2"/>
          <p:cNvSpPr>
            <a:spLocks noGrp="1"/>
          </p:cNvSpPr>
          <p:nvPr userDrawn="1">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メイリオ" pitchFamily="50" charset="-128"/>
                <a:ea typeface="メイリオ" pitchFamily="50" charset="-128"/>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11"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2">
                    <a:lumMod val="75000"/>
                  </a:schemeClr>
                </a:solidFill>
                <a:effectLst>
                  <a:outerShdw blurRad="50800" dist="38100" dir="2700000" algn="tl" rotWithShape="0">
                    <a:schemeClr val="tx1">
                      <a:lumMod val="8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a:xfrm>
            <a:off x="368300" y="1347788"/>
            <a:ext cx="4114800" cy="1660968"/>
          </a:xfrm>
        </p:spPr>
        <p:txBody>
          <a:bodyPr/>
          <a:lstStyle>
            <a:lvl1pPr marL="339962" indent="-339962">
              <a:lnSpc>
                <a:spcPct val="90000"/>
              </a:lnSpc>
              <a:defRPr sz="2400">
                <a:latin typeface="メイリオ" pitchFamily="50" charset="-128"/>
                <a:ea typeface="メイリオ" pitchFamily="50" charset="-128"/>
              </a:defRPr>
            </a:lvl1pPr>
            <a:lvl2pPr marL="673311" indent="-325411">
              <a:lnSpc>
                <a:spcPct val="90000"/>
              </a:lnSpc>
              <a:defRPr sz="2000">
                <a:latin typeface="メイリオ" pitchFamily="50" charset="-128"/>
                <a:ea typeface="メイリオ" pitchFamily="50" charset="-128"/>
              </a:defRPr>
            </a:lvl2pPr>
            <a:lvl3pPr marL="953747" indent="-288373">
              <a:lnSpc>
                <a:spcPct val="90000"/>
              </a:lnSpc>
              <a:defRPr sz="1800">
                <a:latin typeface="メイリオ" pitchFamily="50" charset="-128"/>
                <a:ea typeface="メイリオ" pitchFamily="50" charset="-128"/>
              </a:defRPr>
            </a:lvl3pPr>
            <a:lvl4pPr marL="1227569" indent="-273822">
              <a:lnSpc>
                <a:spcPct val="90000"/>
              </a:lnSpc>
              <a:defRPr sz="1600">
                <a:latin typeface="メイリオ" pitchFamily="50" charset="-128"/>
                <a:ea typeface="メイリオ" pitchFamily="50" charset="-128"/>
              </a:defRPr>
            </a:lvl4pPr>
            <a:lvl5pPr marL="1515941" indent="-280435">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0900" y="1347788"/>
            <a:ext cx="4114800" cy="1660968"/>
          </a:xfrm>
        </p:spPr>
        <p:txBody>
          <a:bodyPr/>
          <a:lstStyle>
            <a:lvl1pPr marL="347900" indent="-347900">
              <a:lnSpc>
                <a:spcPct val="90000"/>
              </a:lnSpc>
              <a:defRPr sz="2400">
                <a:latin typeface="メイリオ" pitchFamily="50" charset="-128"/>
                <a:ea typeface="メイリオ" pitchFamily="50" charset="-128"/>
              </a:defRPr>
            </a:lvl1pPr>
            <a:lvl2pPr marL="673311" indent="-339962">
              <a:lnSpc>
                <a:spcPct val="90000"/>
              </a:lnSpc>
              <a:defRPr sz="2000">
                <a:latin typeface="メイリオ" pitchFamily="50" charset="-128"/>
                <a:ea typeface="メイリオ" pitchFamily="50" charset="-128"/>
              </a:defRPr>
            </a:lvl2pPr>
            <a:lvl3pPr marL="961683" indent="-302924">
              <a:lnSpc>
                <a:spcPct val="90000"/>
              </a:lnSpc>
              <a:defRPr sz="1800">
                <a:latin typeface="メイリオ" pitchFamily="50" charset="-128"/>
                <a:ea typeface="メイリオ" pitchFamily="50" charset="-128"/>
              </a:defRPr>
            </a:lvl3pPr>
            <a:lvl4pPr marL="1227569" indent="-265885">
              <a:lnSpc>
                <a:spcPct val="90000"/>
              </a:lnSpc>
              <a:defRPr sz="1600">
                <a:latin typeface="メイリオ" pitchFamily="50" charset="-128"/>
                <a:ea typeface="メイリオ" pitchFamily="50" charset="-128"/>
              </a:defRPr>
            </a:lvl4pPr>
            <a:lvl5pPr marL="1515941" indent="-273822">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メイリオ" pitchFamily="50" charset="-128"/>
                <a:ea typeface="メイリオ" pitchFamily="50" charset="-128"/>
              </a:defRPr>
            </a:lvl1pPr>
          </a:lstStyle>
          <a:p>
            <a:r>
              <a:rPr lang="en-US" dirty="0" smtClean="0"/>
              <a:t>Click to Edit Title Text</a:t>
            </a:r>
            <a:endParaRPr lang="en-US" dirty="0"/>
          </a:p>
        </p:txBody>
      </p:sp>
      <p:sp>
        <p:nvSpPr>
          <p:cNvPr id="3" name="Text Placeholder 2"/>
          <p:cNvSpPr>
            <a:spLocks noGrp="1"/>
          </p:cNvSpPr>
          <p:nvPr>
            <p:ph type="body" idx="1"/>
          </p:nvPr>
        </p:nvSpPr>
        <p:spPr>
          <a:xfrm>
            <a:off x="368301" y="1347788"/>
            <a:ext cx="4114800" cy="346249"/>
          </a:xfrm>
        </p:spPr>
        <p:txBody>
          <a:bodyPr anchor="b"/>
          <a:lstStyle>
            <a:lvl1pPr marL="0" indent="0">
              <a:lnSpc>
                <a:spcPct val="90000"/>
              </a:lnSpc>
              <a:spcBef>
                <a:spcPts val="0"/>
              </a:spcBef>
              <a:buNone/>
              <a:defRPr sz="2500" b="1">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68300" y="2111110"/>
            <a:ext cx="4114800" cy="1674817"/>
          </a:xfrm>
        </p:spPr>
        <p:txBody>
          <a:bodyPr/>
          <a:lstStyle>
            <a:lvl1pPr marL="281759" indent="-281759">
              <a:defRPr sz="2300">
                <a:latin typeface="メイリオ" pitchFamily="50" charset="-128"/>
                <a:ea typeface="メイリオ" pitchFamily="50" charset="-128"/>
              </a:defRPr>
            </a:lvl1pPr>
            <a:lvl2pPr marL="562196" indent="-265885">
              <a:defRPr sz="2000">
                <a:latin typeface="メイリオ" pitchFamily="50" charset="-128"/>
                <a:ea typeface="メイリオ" pitchFamily="50" charset="-128"/>
              </a:defRPr>
            </a:lvl2pPr>
            <a:lvl3pPr marL="813529" indent="-243397">
              <a:defRPr sz="1800">
                <a:latin typeface="メイリオ" pitchFamily="50" charset="-128"/>
                <a:ea typeface="メイリオ" pitchFamily="50" charset="-128"/>
              </a:defRPr>
            </a:lvl3pPr>
            <a:lvl4pPr marL="1050312" indent="-228847">
              <a:defRPr sz="1700">
                <a:latin typeface="メイリオ" pitchFamily="50" charset="-128"/>
                <a:ea typeface="メイリオ" pitchFamily="50" charset="-128"/>
              </a:defRPr>
            </a:lvl4pPr>
            <a:lvl5pPr marL="1279159" indent="-206358">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33283" y="1347788"/>
            <a:ext cx="4117019" cy="346249"/>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ja-JP" altLang="en-US" smtClean="0"/>
              <a:t>マスタ テキストの書式設定</a:t>
            </a:r>
          </a:p>
        </p:txBody>
      </p:sp>
      <p:sp>
        <p:nvSpPr>
          <p:cNvPr id="6" name="Content Placeholder 5"/>
          <p:cNvSpPr>
            <a:spLocks noGrp="1"/>
          </p:cNvSpPr>
          <p:nvPr>
            <p:ph sz="quarter" idx="4"/>
          </p:nvPr>
        </p:nvSpPr>
        <p:spPr>
          <a:xfrm>
            <a:off x="4632327" y="2111110"/>
            <a:ext cx="4117974" cy="1674817"/>
          </a:xfrm>
        </p:spPr>
        <p:txBody>
          <a:bodyPr/>
          <a:lstStyle>
            <a:lvl1pPr marL="296309" indent="-296309">
              <a:defRPr sz="2300">
                <a:latin typeface="メイリオ" pitchFamily="50" charset="-128"/>
                <a:ea typeface="メイリオ" pitchFamily="50" charset="-128"/>
              </a:defRPr>
            </a:lvl1pPr>
            <a:lvl2pPr marL="570132" indent="-273822">
              <a:defRPr sz="2000">
                <a:latin typeface="メイリオ" pitchFamily="50" charset="-128"/>
                <a:ea typeface="メイリオ" pitchFamily="50" charset="-128"/>
              </a:defRPr>
            </a:lvl2pPr>
            <a:lvl3pPr marL="821466" indent="-244720">
              <a:defRPr sz="1800">
                <a:latin typeface="メイリオ" pitchFamily="50" charset="-128"/>
                <a:ea typeface="メイリオ" pitchFamily="50" charset="-128"/>
              </a:defRPr>
            </a:lvl3pPr>
            <a:lvl4pPr marL="1050312" indent="-236784">
              <a:defRPr sz="1700">
                <a:latin typeface="メイリオ" pitchFamily="50" charset="-128"/>
                <a:ea typeface="メイリオ" pitchFamily="50" charset="-128"/>
              </a:defRPr>
            </a:lvl4pPr>
            <a:lvl5pPr marL="1279159" indent="-220910">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メイリオ" pitchFamily="50" charset="-128"/>
                <a:ea typeface="メイリオ" pitchFamily="50" charset="-128"/>
              </a:defRPr>
            </a:lvl1p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メイリオ" pitchFamily="50" charset="-128"/>
                <a:ea typeface="メイリオ" pitchFamily="50" charset="-128"/>
              </a:defRPr>
            </a:lvl1p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3"/>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2" name="Title Placeholder 1"/>
          <p:cNvSpPr>
            <a:spLocks noGrp="1"/>
          </p:cNvSpPr>
          <p:nvPr>
            <p:ph type="title"/>
          </p:nvPr>
        </p:nvSpPr>
        <p:spPr>
          <a:xfrm>
            <a:off x="368300" y="220663"/>
            <a:ext cx="8382000" cy="6093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a:xfrm>
            <a:off x="366713" y="1347788"/>
            <a:ext cx="8407400" cy="1854867"/>
          </a:xfrm>
          <a:prstGeom prst="rect">
            <a:avLst/>
          </a:prstGeom>
        </p:spPr>
        <p:txBody>
          <a:bodyPr vert="horz" wrap="square" lIns="0" tIns="0" rIns="0" bIns="0" rtlCol="0">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697" r:id="rId3"/>
    <p:sldLayoutId id="2147483743" r:id="rId4"/>
    <p:sldLayoutId id="2147483698" r:id="rId5"/>
    <p:sldLayoutId id="2147483699" r:id="rId6"/>
    <p:sldLayoutId id="2147483700" r:id="rId7"/>
    <p:sldLayoutId id="2147483747" r:id="rId8"/>
    <p:sldLayoutId id="2147483701" r:id="rId9"/>
    <p:sldLayoutId id="2147483702" r:id="rId10"/>
    <p:sldLayoutId id="2147483722" r:id="rId11"/>
    <p:sldLayoutId id="2147483744" r:id="rId12"/>
    <p:sldLayoutId id="2147483746" r:id="rId13"/>
  </p:sldLayoutIdLst>
  <p:transition>
    <p:fade/>
  </p:transition>
  <p:txStyles>
    <p:titleStyle>
      <a:lvl1pPr algn="l" defTabSz="914363" rtl="0" eaLnBrk="1" fontAlgn="base" latinLnBrk="0" hangingPunct="1">
        <a:lnSpc>
          <a:spcPct val="90000"/>
        </a:lnSpc>
        <a:spcBef>
          <a:spcPct val="0"/>
        </a:spcBef>
        <a:spcAft>
          <a:spcPct val="0"/>
        </a:spcAft>
        <a:buNone/>
        <a:defRPr kumimoji="1" lang="en-US" sz="4000" b="0" kern="1200" cap="none" spc="-125" baseline="0" dirty="0">
          <a:ln w="3175">
            <a:noFill/>
          </a:ln>
          <a:solidFill>
            <a:schemeClr val="tx2">
              <a:lumMod val="75000"/>
            </a:schemeClr>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p:titleStyle>
    <p:bodyStyle>
      <a:lvl1pPr marL="384939" indent="-384939" algn="l" defTabSz="914327" rtl="0" eaLnBrk="1" latinLnBrk="0" hangingPunct="1">
        <a:lnSpc>
          <a:spcPct val="90000"/>
        </a:lnSpc>
        <a:spcBef>
          <a:spcPts val="700"/>
        </a:spcBef>
        <a:buFontTx/>
        <a:buBlip>
          <a:blip r:embed="rId16"/>
        </a:buBlip>
        <a:defRPr kumimoji="1" sz="2800" kern="1200">
          <a:solidFill>
            <a:schemeClr val="tx1"/>
          </a:solidFill>
          <a:effectLst/>
          <a:latin typeface="メイリオ" pitchFamily="50" charset="-128"/>
          <a:ea typeface="メイリオ" pitchFamily="50" charset="-128"/>
          <a:cs typeface="+mn-cs"/>
        </a:defRPr>
      </a:lvl1pPr>
      <a:lvl2pPr marL="739451" indent="-362451" algn="l" defTabSz="914327" rtl="0" eaLnBrk="1" latinLnBrk="0" hangingPunct="1">
        <a:lnSpc>
          <a:spcPct val="90000"/>
        </a:lnSpc>
        <a:spcBef>
          <a:spcPts val="700"/>
        </a:spcBef>
        <a:buFontTx/>
        <a:buBlip>
          <a:blip r:embed="rId16"/>
        </a:buBlip>
        <a:defRPr kumimoji="1" sz="2400" kern="1200">
          <a:solidFill>
            <a:schemeClr val="tx1"/>
          </a:solidFill>
          <a:effectLst/>
          <a:latin typeface="メイリオ" pitchFamily="50" charset="-128"/>
          <a:ea typeface="メイリオ" pitchFamily="50" charset="-128"/>
          <a:cs typeface="+mn-cs"/>
        </a:defRPr>
      </a:lvl2pPr>
      <a:lvl3pPr marL="1101902" indent="-347900" algn="l" defTabSz="914327" rtl="0" eaLnBrk="1" latinLnBrk="0" hangingPunct="1">
        <a:lnSpc>
          <a:spcPct val="90000"/>
        </a:lnSpc>
        <a:spcBef>
          <a:spcPts val="700"/>
        </a:spcBef>
        <a:buFontTx/>
        <a:buBlip>
          <a:blip r:embed="rId16"/>
        </a:buBlip>
        <a:defRPr kumimoji="1" sz="2000" kern="1200">
          <a:solidFill>
            <a:schemeClr val="tx1"/>
          </a:solidFill>
          <a:effectLst/>
          <a:latin typeface="メイリオ" pitchFamily="50" charset="-128"/>
          <a:ea typeface="メイリオ" pitchFamily="50" charset="-128"/>
          <a:cs typeface="+mn-cs"/>
        </a:defRPr>
      </a:lvl3pPr>
      <a:lvl4pPr marL="1420699" indent="-318798" algn="l" defTabSz="914327" rtl="0" eaLnBrk="1" latinLnBrk="0" hangingPunct="1">
        <a:lnSpc>
          <a:spcPct val="90000"/>
        </a:lnSpc>
        <a:spcBef>
          <a:spcPts val="700"/>
        </a:spcBef>
        <a:buFontTx/>
        <a:buBlip>
          <a:blip r:embed="rId16"/>
        </a:buBlip>
        <a:defRPr kumimoji="1" sz="1800" kern="1200">
          <a:solidFill>
            <a:schemeClr val="tx1"/>
          </a:solidFill>
          <a:effectLst/>
          <a:latin typeface="メイリオ" pitchFamily="50" charset="-128"/>
          <a:ea typeface="メイリオ" pitchFamily="50" charset="-128"/>
          <a:cs typeface="+mn-cs"/>
        </a:defRPr>
      </a:lvl4pPr>
      <a:lvl5pPr marL="1760661" indent="-318798" algn="l" defTabSz="914327" rtl="0" eaLnBrk="1" latinLnBrk="0" hangingPunct="1">
        <a:lnSpc>
          <a:spcPct val="90000"/>
        </a:lnSpc>
        <a:spcBef>
          <a:spcPts val="700"/>
        </a:spcBef>
        <a:buFontTx/>
        <a:buBlip>
          <a:blip r:embed="rId16"/>
        </a:buBlip>
        <a:defRPr kumimoji="1" sz="1800" kern="1200">
          <a:solidFill>
            <a:schemeClr val="tx1"/>
          </a:solidFill>
          <a:effectLst/>
          <a:latin typeface="メイリオ" pitchFamily="50" charset="-128"/>
          <a:ea typeface="メイリオ" pitchFamily="50" charset="-128"/>
          <a:cs typeface="+mn-cs"/>
        </a:defRPr>
      </a:lvl5pPr>
      <a:lvl6pPr marL="2514399"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27" rtl="0" eaLnBrk="1" latinLnBrk="0" hangingPunct="1">
        <a:defRPr kumimoji="1" sz="1800" kern="1200">
          <a:solidFill>
            <a:schemeClr val="tx1"/>
          </a:solidFill>
          <a:latin typeface="+mn-lt"/>
          <a:ea typeface="+mn-ea"/>
          <a:cs typeface="+mn-cs"/>
        </a:defRPr>
      </a:lvl1pPr>
      <a:lvl2pPr marL="457163" algn="l" defTabSz="914327" rtl="0" eaLnBrk="1" latinLnBrk="0" hangingPunct="1">
        <a:defRPr kumimoji="1" sz="1800" kern="1200">
          <a:solidFill>
            <a:schemeClr val="tx1"/>
          </a:solidFill>
          <a:latin typeface="+mn-lt"/>
          <a:ea typeface="+mn-ea"/>
          <a:cs typeface="+mn-cs"/>
        </a:defRPr>
      </a:lvl2pPr>
      <a:lvl3pPr marL="914327" algn="l" defTabSz="914327" rtl="0" eaLnBrk="1" latinLnBrk="0" hangingPunct="1">
        <a:defRPr kumimoji="1" sz="1800" kern="1200">
          <a:solidFill>
            <a:schemeClr val="tx1"/>
          </a:solidFill>
          <a:latin typeface="+mn-lt"/>
          <a:ea typeface="+mn-ea"/>
          <a:cs typeface="+mn-cs"/>
        </a:defRPr>
      </a:lvl3pPr>
      <a:lvl4pPr marL="1371490" algn="l" defTabSz="914327" rtl="0" eaLnBrk="1" latinLnBrk="0" hangingPunct="1">
        <a:defRPr kumimoji="1" sz="1800" kern="1200">
          <a:solidFill>
            <a:schemeClr val="tx1"/>
          </a:solidFill>
          <a:latin typeface="+mn-lt"/>
          <a:ea typeface="+mn-ea"/>
          <a:cs typeface="+mn-cs"/>
        </a:defRPr>
      </a:lvl4pPr>
      <a:lvl5pPr marL="1828654" algn="l" defTabSz="914327" rtl="0" eaLnBrk="1" latinLnBrk="0" hangingPunct="1">
        <a:defRPr kumimoji="1" sz="1800" kern="1200">
          <a:solidFill>
            <a:schemeClr val="tx1"/>
          </a:solidFill>
          <a:latin typeface="+mn-lt"/>
          <a:ea typeface="+mn-ea"/>
          <a:cs typeface="+mn-cs"/>
        </a:defRPr>
      </a:lvl5pPr>
      <a:lvl6pPr marL="2285818" algn="l" defTabSz="914327" rtl="0" eaLnBrk="1" latinLnBrk="0" hangingPunct="1">
        <a:defRPr kumimoji="1" sz="1800" kern="1200">
          <a:solidFill>
            <a:schemeClr val="tx1"/>
          </a:solidFill>
          <a:latin typeface="+mn-lt"/>
          <a:ea typeface="+mn-ea"/>
          <a:cs typeface="+mn-cs"/>
        </a:defRPr>
      </a:lvl6pPr>
      <a:lvl7pPr marL="2742980" algn="l" defTabSz="914327" rtl="0" eaLnBrk="1" latinLnBrk="0" hangingPunct="1">
        <a:defRPr kumimoji="1" sz="1800" kern="1200">
          <a:solidFill>
            <a:schemeClr val="tx1"/>
          </a:solidFill>
          <a:latin typeface="+mn-lt"/>
          <a:ea typeface="+mn-ea"/>
          <a:cs typeface="+mn-cs"/>
        </a:defRPr>
      </a:lvl7pPr>
      <a:lvl8pPr marL="3200144" algn="l" defTabSz="914327" rtl="0" eaLnBrk="1" latinLnBrk="0" hangingPunct="1">
        <a:defRPr kumimoji="1" sz="1800" kern="1200">
          <a:solidFill>
            <a:schemeClr val="tx1"/>
          </a:solidFill>
          <a:latin typeface="+mn-lt"/>
          <a:ea typeface="+mn-ea"/>
          <a:cs typeface="+mn-cs"/>
        </a:defRPr>
      </a:lvl8pPr>
      <a:lvl9pPr marL="3657308" algn="l" defTabSz="91432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215153" y="4860085"/>
            <a:ext cx="8686800" cy="1144929"/>
          </a:xfrm>
        </p:spPr>
        <p:txBody>
          <a:bodyPr/>
          <a:lstStyle/>
          <a:p>
            <a:r>
              <a:rPr lang="ja-JP" altLang="en-US" dirty="0" smtClean="0"/>
              <a:t>とっちゃん　</a:t>
            </a:r>
            <a:r>
              <a:rPr lang="zh-TW" altLang="en-US" dirty="0" smtClean="0"/>
              <a:t>高萩 俊行</a:t>
            </a:r>
            <a:r>
              <a:rPr b="1" dirty="0" smtClean="0"/>
              <a:t> </a:t>
            </a:r>
            <a:r>
              <a:rPr altLang="ja-JP" b="1" dirty="0" smtClean="0"/>
              <a:t>Microsoft</a:t>
            </a:r>
            <a:r>
              <a:rPr lang="ja-JP" altLang="en-US" b="1" dirty="0" smtClean="0"/>
              <a:t> </a:t>
            </a:r>
            <a:r>
              <a:rPr altLang="ja-JP" b="1" dirty="0" smtClean="0"/>
              <a:t>MVP</a:t>
            </a:r>
            <a:r>
              <a:rPr lang="ja-JP" altLang="en-US" b="1" dirty="0" smtClean="0"/>
              <a:t> </a:t>
            </a:r>
            <a:r>
              <a:rPr b="1" dirty="0" smtClean="0"/>
              <a:t>Windows - SDK </a:t>
            </a:r>
            <a:endParaRPr altLang="ja-JP" dirty="0" smtClean="0"/>
          </a:p>
          <a:p>
            <a:r>
              <a:rPr altLang="ja-JP" dirty="0" smtClean="0"/>
              <a:t>επιστημη</a:t>
            </a:r>
            <a:r>
              <a:rPr lang="ja-JP" altLang="en-US" dirty="0" smtClean="0"/>
              <a:t>　</a:t>
            </a:r>
            <a:r>
              <a:rPr altLang="ja-JP" dirty="0" smtClean="0"/>
              <a:t>	</a:t>
            </a:r>
            <a:r>
              <a:rPr lang="zh-TW" altLang="en-US" dirty="0" smtClean="0"/>
              <a:t>福田 文紀</a:t>
            </a:r>
            <a:r>
              <a:rPr lang="ja-JP" altLang="en-US" dirty="0" smtClean="0"/>
              <a:t> </a:t>
            </a:r>
            <a:r>
              <a:rPr altLang="ja-JP" b="1" dirty="0" smtClean="0"/>
              <a:t>Microsoft MVP Visual</a:t>
            </a:r>
            <a:r>
              <a:rPr lang="ja-JP" altLang="en-US" b="1" dirty="0" smtClean="0"/>
              <a:t> </a:t>
            </a:r>
            <a:r>
              <a:rPr altLang="ja-JP" b="1" dirty="0" smtClean="0"/>
              <a:t>C++</a:t>
            </a:r>
          </a:p>
          <a:p>
            <a:r>
              <a:rPr lang="ja-JP" altLang="en-US" dirty="0" smtClean="0"/>
              <a:t>えムナウ　	児玉 宏之 </a:t>
            </a:r>
            <a:r>
              <a:rPr altLang="ja-JP" b="1" dirty="0" smtClean="0"/>
              <a:t>Microsoft MVP Visual C#</a:t>
            </a:r>
            <a:endParaRPr altLang="ja-JP" dirty="0" smtClean="0"/>
          </a:p>
        </p:txBody>
      </p:sp>
      <p:sp>
        <p:nvSpPr>
          <p:cNvPr id="5" name="Title 4"/>
          <p:cNvSpPr>
            <a:spLocks noGrp="1"/>
          </p:cNvSpPr>
          <p:nvPr>
            <p:ph type="ctrTitle"/>
          </p:nvPr>
        </p:nvSpPr>
        <p:spPr/>
        <p:txBody>
          <a:bodyPr/>
          <a:lstStyle/>
          <a:p>
            <a:r>
              <a:rPr altLang="zh-TW" b="1" dirty="0" smtClean="0"/>
              <a:t>C++</a:t>
            </a:r>
            <a:r>
              <a:rPr lang="zh-TW" altLang="en-US" b="1" dirty="0" smtClean="0"/>
              <a:t>、</a:t>
            </a:r>
            <a:r>
              <a:rPr altLang="zh-TW" b="1" dirty="0" smtClean="0"/>
              <a:t>C++ / CLI</a:t>
            </a:r>
            <a:r>
              <a:rPr lang="zh-TW" altLang="en-US" b="1" dirty="0" smtClean="0"/>
              <a:t>、</a:t>
            </a:r>
            <a:r>
              <a:rPr altLang="zh-TW" b="1" dirty="0" smtClean="0"/>
              <a:t>C# </a:t>
            </a:r>
            <a:br>
              <a:rPr altLang="zh-TW" b="1" dirty="0" smtClean="0"/>
            </a:br>
            <a:r>
              <a:rPr lang="zh-TW" altLang="en-US" b="1" dirty="0" smtClean="0"/>
              <a:t>適材適所</a:t>
            </a:r>
            <a:r>
              <a:rPr lang="ja-JP" altLang="en-US" b="1" dirty="0" smtClean="0"/>
              <a:t> </a:t>
            </a:r>
            <a:r>
              <a:rPr altLang="ja-JP" b="1" dirty="0" smtClean="0"/>
              <a:t>BoF</a:t>
            </a:r>
            <a:r>
              <a:rPr lang="ja-JP" altLang="en-US" b="1" dirty="0" smtClean="0"/>
              <a:t> の紹介</a:t>
            </a:r>
            <a:endParaRPr lang="en-US" dirty="0"/>
          </a:p>
        </p:txBody>
      </p:sp>
      <p:pic>
        <p:nvPicPr>
          <p:cNvPr id="4" name="図 3" descr="INETALogoHighRes(color).jpg"/>
          <p:cNvPicPr>
            <a:picLocks noChangeAspect="1"/>
          </p:cNvPicPr>
          <p:nvPr/>
        </p:nvPicPr>
        <p:blipFill>
          <a:blip r:embed="rId3"/>
          <a:stretch>
            <a:fillRect/>
          </a:stretch>
        </p:blipFill>
        <p:spPr>
          <a:xfrm>
            <a:off x="2757902" y="218741"/>
            <a:ext cx="1733415" cy="1217008"/>
          </a:xfrm>
          <a:prstGeom prst="rect">
            <a:avLst/>
          </a:prstGeom>
        </p:spPr>
      </p:pic>
      <p:pic>
        <p:nvPicPr>
          <p:cNvPr id="6" name="図 5" descr="mnowlogo2.JPG"/>
          <p:cNvPicPr>
            <a:picLocks noChangeAspect="1"/>
          </p:cNvPicPr>
          <p:nvPr/>
        </p:nvPicPr>
        <p:blipFill>
          <a:blip r:embed="rId4"/>
          <a:stretch>
            <a:fillRect/>
          </a:stretch>
        </p:blipFill>
        <p:spPr>
          <a:xfrm>
            <a:off x="4860831" y="197224"/>
            <a:ext cx="4048125" cy="12192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solidFill>
                  <a:schemeClr val="tx2">
                    <a:lumMod val="75000"/>
                  </a:schemeClr>
                </a:solidFill>
              </a:rPr>
              <a:t>C++/CLI: Native </a:t>
            </a:r>
            <a:r>
              <a:rPr lang="ja-JP" altLang="en-US" dirty="0" smtClean="0">
                <a:solidFill>
                  <a:schemeClr val="tx2">
                    <a:lumMod val="75000"/>
                  </a:schemeClr>
                </a:solidFill>
              </a:rPr>
              <a:t>を </a:t>
            </a:r>
            <a:r>
              <a:rPr altLang="ja-JP" dirty="0" smtClean="0">
                <a:solidFill>
                  <a:schemeClr val="tx2">
                    <a:lumMod val="75000"/>
                  </a:schemeClr>
                </a:solidFill>
              </a:rPr>
              <a:t>Managed </a:t>
            </a:r>
            <a:r>
              <a:rPr lang="ja-JP" altLang="en-US" dirty="0" smtClean="0">
                <a:solidFill>
                  <a:schemeClr val="tx2">
                    <a:lumMod val="75000"/>
                  </a:schemeClr>
                </a:solidFill>
              </a:rPr>
              <a:t>でラップ</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4141134"/>
          </a:xfrm>
        </p:spPr>
        <p:txBody>
          <a:bodyPr/>
          <a:lstStyle/>
          <a:p>
            <a:r>
              <a:rPr lang="en-US" altLang="ja-JP" dirty="0" smtClean="0"/>
              <a:t>class Native { … };</a:t>
            </a:r>
          </a:p>
          <a:p>
            <a:endParaRPr lang="en-US" altLang="ja-JP" dirty="0" smtClean="0"/>
          </a:p>
          <a:p>
            <a:r>
              <a:rPr lang="en-US" altLang="ja-JP" dirty="0" smtClean="0"/>
              <a:t>ref class Managed {</a:t>
            </a:r>
          </a:p>
          <a:p>
            <a:r>
              <a:rPr lang="en-US" altLang="ja-JP" dirty="0" smtClean="0"/>
              <a:t>  Native* native;</a:t>
            </a:r>
          </a:p>
          <a:p>
            <a:r>
              <a:rPr lang="en-US" altLang="ja-JP" dirty="0" smtClean="0"/>
              <a:t>public:</a:t>
            </a:r>
          </a:p>
          <a:p>
            <a:r>
              <a:rPr lang="en-US" altLang="ja-JP" dirty="0" smtClean="0"/>
              <a:t>  Managed() { native = new Native(); }</a:t>
            </a:r>
          </a:p>
          <a:p>
            <a:r>
              <a:rPr lang="en-US" altLang="ja-JP" dirty="0" smtClean="0"/>
              <a:t> ~Managed() { this-&gt;!Managed(); }</a:t>
            </a:r>
          </a:p>
          <a:p>
            <a:r>
              <a:rPr lang="en-US" altLang="ja-JP" dirty="0" smtClean="0"/>
              <a:t> !Managed() { delete native; }</a:t>
            </a:r>
          </a:p>
          <a:p>
            <a:r>
              <a:rPr lang="en-US" altLang="ja-JP" dirty="0" smtClean="0"/>
              <a:t>  …</a:t>
            </a:r>
          </a:p>
          <a:p>
            <a:r>
              <a:rPr kumimoji="0" lang="en-US" altLang="ja-JP" dirty="0" smtClean="0"/>
              <a:t>};</a:t>
            </a:r>
            <a:endParaRPr kumimoji="0" lang="en-US" altLang="ja-JP" dirty="0"/>
          </a:p>
        </p:txBody>
      </p:sp>
      <p:sp>
        <p:nvSpPr>
          <p:cNvPr id="6" name="Text Box 5"/>
          <p:cNvSpPr txBox="1">
            <a:spLocks noChangeArrowheads="1"/>
          </p:cNvSpPr>
          <p:nvPr/>
        </p:nvSpPr>
        <p:spPr bwMode="auto">
          <a:xfrm>
            <a:off x="4973451" y="5114364"/>
            <a:ext cx="3352800" cy="1190625"/>
          </a:xfrm>
          <a:prstGeom prst="rect">
            <a:avLst/>
          </a:prstGeom>
          <a:noFill/>
          <a:ln w="9525">
            <a:noFill/>
            <a:miter lim="800000"/>
            <a:headEnd/>
            <a:tailEnd/>
          </a:ln>
          <a:effectLst/>
        </p:spPr>
        <p:txBody>
          <a:bodyPr wrap="none">
            <a:spAutoFit/>
          </a:bodyPr>
          <a:lstStyle/>
          <a:p>
            <a:pPr>
              <a:buFontTx/>
              <a:buChar char="•"/>
            </a:pPr>
            <a:r>
              <a:rPr lang="en-US" altLang="ja-JP" dirty="0"/>
              <a:t> </a:t>
            </a:r>
            <a:r>
              <a:rPr lang="ja-JP" altLang="en-US" dirty="0"/>
              <a:t>クラスの場合、ポインタに限る</a:t>
            </a:r>
          </a:p>
          <a:p>
            <a:pPr>
              <a:buFontTx/>
              <a:buChar char="•"/>
            </a:pPr>
            <a:r>
              <a:rPr lang="ja-JP" altLang="en-US" dirty="0"/>
              <a:t> </a:t>
            </a:r>
            <a:r>
              <a:rPr lang="en-US" altLang="ja-JP" dirty="0"/>
              <a:t>new/delete </a:t>
            </a:r>
            <a:r>
              <a:rPr lang="ja-JP" altLang="en-US" dirty="0" err="1"/>
              <a:t>をお</a:t>
            </a:r>
            <a:r>
              <a:rPr lang="ja-JP" altLang="en-US" dirty="0"/>
              <a:t>忘れなく</a:t>
            </a:r>
          </a:p>
          <a:p>
            <a:pPr>
              <a:buFontTx/>
              <a:buChar char="•"/>
            </a:pPr>
            <a:r>
              <a:rPr lang="ja-JP" altLang="en-US" dirty="0"/>
              <a:t> </a:t>
            </a:r>
            <a:r>
              <a:rPr lang="en-US" altLang="ja-JP" dirty="0" err="1"/>
              <a:t>auto_ptr</a:t>
            </a:r>
            <a:r>
              <a:rPr lang="en-US" altLang="ja-JP" dirty="0"/>
              <a:t>&lt;Native&gt; </a:t>
            </a:r>
            <a:r>
              <a:rPr lang="ja-JP" altLang="en-US" dirty="0"/>
              <a:t>使用不可</a:t>
            </a:r>
          </a:p>
          <a:p>
            <a:pPr>
              <a:buFontTx/>
              <a:buChar char="•"/>
            </a:pPr>
            <a:r>
              <a:rPr lang="ja-JP" altLang="en-US" dirty="0"/>
              <a:t> インスタンスのコピー時に注意</a:t>
            </a:r>
            <a:r>
              <a:rPr lang="en-US" altLang="ja-JP" dirty="0"/>
              <a:t>!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solidFill>
                  <a:schemeClr val="tx2">
                    <a:lumMod val="75000"/>
                  </a:schemeClr>
                </a:solidFill>
              </a:rPr>
              <a:t>C++/CLI: Managed </a:t>
            </a:r>
            <a:r>
              <a:rPr lang="ja-JP" altLang="en-US" dirty="0" smtClean="0">
                <a:solidFill>
                  <a:schemeClr val="tx2">
                    <a:lumMod val="75000"/>
                  </a:schemeClr>
                </a:solidFill>
              </a:rPr>
              <a:t>を </a:t>
            </a:r>
            <a:r>
              <a:rPr altLang="ja-JP" dirty="0" smtClean="0">
                <a:solidFill>
                  <a:schemeClr val="tx2">
                    <a:lumMod val="75000"/>
                  </a:schemeClr>
                </a:solidFill>
              </a:rPr>
              <a:t>Native </a:t>
            </a:r>
            <a:r>
              <a:rPr lang="ja-JP" altLang="en-US" dirty="0" smtClean="0">
                <a:solidFill>
                  <a:schemeClr val="tx2">
                    <a:lumMod val="75000"/>
                  </a:schemeClr>
                </a:solidFill>
              </a:rPr>
              <a:t>でラップ</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3718967"/>
          </a:xfrm>
        </p:spPr>
        <p:txBody>
          <a:bodyPr/>
          <a:lstStyle/>
          <a:p>
            <a:r>
              <a:rPr lang="en-US" altLang="ja-JP" dirty="0" smtClean="0"/>
              <a:t>ref class Managed { … };</a:t>
            </a:r>
          </a:p>
          <a:p>
            <a:endParaRPr lang="en-US" altLang="ja-JP" dirty="0" smtClean="0"/>
          </a:p>
          <a:p>
            <a:r>
              <a:rPr lang="en-US" altLang="ja-JP" dirty="0" smtClean="0"/>
              <a:t>class Native {</a:t>
            </a:r>
          </a:p>
          <a:p>
            <a:r>
              <a:rPr lang="en-US" altLang="ja-JP" dirty="0" smtClean="0"/>
              <a:t>  </a:t>
            </a:r>
            <a:r>
              <a:rPr lang="en-US" altLang="ja-JP" dirty="0" err="1" smtClean="0"/>
              <a:t>gcroot</a:t>
            </a:r>
            <a:r>
              <a:rPr lang="en-US" altLang="ja-JP" dirty="0" smtClean="0"/>
              <a:t>&lt;Managed^&gt; managed;</a:t>
            </a:r>
          </a:p>
          <a:p>
            <a:r>
              <a:rPr lang="en-US" altLang="ja-JP" dirty="0" smtClean="0"/>
              <a:t>public:</a:t>
            </a:r>
          </a:p>
          <a:p>
            <a:r>
              <a:rPr lang="en-US" altLang="ja-JP" dirty="0" smtClean="0"/>
              <a:t>  Native() { managed = </a:t>
            </a:r>
            <a:r>
              <a:rPr lang="en-US" altLang="ja-JP" dirty="0" err="1" smtClean="0"/>
              <a:t>gcnew</a:t>
            </a:r>
            <a:r>
              <a:rPr lang="en-US" altLang="ja-JP" dirty="0" smtClean="0"/>
              <a:t> Managed(); }</a:t>
            </a:r>
          </a:p>
          <a:p>
            <a:r>
              <a:rPr lang="en-US" altLang="ja-JP" dirty="0" smtClean="0"/>
              <a:t> ~Native() { /* delete managed; </a:t>
            </a:r>
            <a:r>
              <a:rPr lang="ja-JP" altLang="en-US" dirty="0" smtClean="0"/>
              <a:t>は不要 </a:t>
            </a:r>
            <a:r>
              <a:rPr lang="en-US" altLang="ja-JP" dirty="0" smtClean="0"/>
              <a:t>*/}</a:t>
            </a:r>
          </a:p>
          <a:p>
            <a:r>
              <a:rPr lang="en-US" altLang="ja-JP" dirty="0" smtClean="0"/>
              <a:t>  …</a:t>
            </a:r>
          </a:p>
          <a:p>
            <a:r>
              <a:rPr kumimoji="0" lang="en-US" altLang="ja-JP" dirty="0" smtClean="0"/>
              <a:t>};</a:t>
            </a:r>
            <a:endParaRPr kumimoji="0" lang="en-US" altLang="ja-JP" dirty="0"/>
          </a:p>
        </p:txBody>
      </p:sp>
      <p:sp>
        <p:nvSpPr>
          <p:cNvPr id="6" name="Text Box 7"/>
          <p:cNvSpPr txBox="1">
            <a:spLocks noChangeArrowheads="1"/>
          </p:cNvSpPr>
          <p:nvPr/>
        </p:nvSpPr>
        <p:spPr bwMode="auto">
          <a:xfrm>
            <a:off x="560107" y="5934635"/>
            <a:ext cx="4884738" cy="457200"/>
          </a:xfrm>
          <a:prstGeom prst="rect">
            <a:avLst/>
          </a:prstGeom>
          <a:noFill/>
          <a:ln w="9525">
            <a:noFill/>
            <a:miter lim="800000"/>
            <a:headEnd/>
            <a:tailEnd/>
          </a:ln>
          <a:effectLst/>
        </p:spPr>
        <p:txBody>
          <a:bodyPr wrap="none">
            <a:spAutoFit/>
          </a:bodyPr>
          <a:lstStyle/>
          <a:p>
            <a:r>
              <a:rPr lang="en-US" altLang="ja-JP" sz="2400" b="1" dirty="0">
                <a:solidFill>
                  <a:srgbClr val="FF0000"/>
                </a:solidFill>
                <a:latin typeface="Courier New" pitchFamily="49" charset="0"/>
              </a:rPr>
              <a:t>#include &lt;</a:t>
            </a:r>
            <a:r>
              <a:rPr lang="en-US" altLang="ja-JP" sz="2400" b="1" dirty="0" err="1">
                <a:solidFill>
                  <a:srgbClr val="FF0000"/>
                </a:solidFill>
                <a:latin typeface="Courier New" pitchFamily="49" charset="0"/>
              </a:rPr>
              <a:t>vcclr.h</a:t>
            </a:r>
            <a:r>
              <a:rPr lang="en-US" altLang="ja-JP" sz="2400" b="1" dirty="0">
                <a:solidFill>
                  <a:srgbClr val="FF0000"/>
                </a:solidFill>
                <a:latin typeface="Courier New" pitchFamily="49" charset="0"/>
              </a:rPr>
              <a:t>&gt;</a:t>
            </a:r>
            <a:r>
              <a:rPr lang="en-US" altLang="ja-JP" sz="2400" dirty="0">
                <a:solidFill>
                  <a:srgbClr val="FF0000"/>
                </a:solidFill>
              </a:rPr>
              <a:t> </a:t>
            </a:r>
            <a:r>
              <a:rPr lang="ja-JP" altLang="en-US" sz="2400" b="1" dirty="0">
                <a:solidFill>
                  <a:srgbClr val="FF0000"/>
                </a:solidFill>
              </a:rPr>
              <a:t>しませう！</a:t>
            </a:r>
          </a:p>
        </p:txBody>
      </p:sp>
      <p:sp>
        <p:nvSpPr>
          <p:cNvPr id="8" name="Text Box 4"/>
          <p:cNvSpPr txBox="1">
            <a:spLocks noChangeArrowheads="1"/>
          </p:cNvSpPr>
          <p:nvPr/>
        </p:nvSpPr>
        <p:spPr bwMode="auto">
          <a:xfrm>
            <a:off x="4620372" y="4648013"/>
            <a:ext cx="3897221" cy="923330"/>
          </a:xfrm>
          <a:prstGeom prst="rect">
            <a:avLst/>
          </a:prstGeom>
          <a:noFill/>
          <a:ln w="9525">
            <a:noFill/>
            <a:miter lim="800000"/>
            <a:headEnd/>
            <a:tailEnd/>
          </a:ln>
          <a:effectLst/>
        </p:spPr>
        <p:txBody>
          <a:bodyPr wrap="none">
            <a:spAutoFit/>
          </a:bodyPr>
          <a:lstStyle/>
          <a:p>
            <a:pPr>
              <a:buFontTx/>
              <a:buChar char="•"/>
            </a:pPr>
            <a:r>
              <a:rPr lang="en-US" altLang="ja-JP" dirty="0"/>
              <a:t> </a:t>
            </a:r>
            <a:r>
              <a:rPr lang="ja-JP" altLang="en-US" dirty="0"/>
              <a:t>クラスの場合</a:t>
            </a:r>
            <a:r>
              <a:rPr lang="ja-JP" altLang="en-US" dirty="0" smtClean="0"/>
              <a:t>、直接メンバになれない</a:t>
            </a:r>
            <a:endParaRPr lang="ja-JP" altLang="en-US" dirty="0"/>
          </a:p>
          <a:p>
            <a:pPr>
              <a:buFontTx/>
              <a:buChar char="•"/>
            </a:pPr>
            <a:r>
              <a:rPr lang="ja-JP" altLang="en-US" dirty="0"/>
              <a:t> </a:t>
            </a:r>
            <a:r>
              <a:rPr lang="en-US" altLang="ja-JP" b="1" dirty="0" err="1" smtClean="0"/>
              <a:t>gcnew</a:t>
            </a:r>
            <a:r>
              <a:rPr lang="en-US" altLang="ja-JP" dirty="0" smtClean="0"/>
              <a:t> </a:t>
            </a:r>
            <a:r>
              <a:rPr lang="ja-JP" altLang="en-US" dirty="0" err="1"/>
              <a:t>をお</a:t>
            </a:r>
            <a:r>
              <a:rPr lang="ja-JP" altLang="en-US" dirty="0"/>
              <a:t>忘れなく</a:t>
            </a:r>
          </a:p>
          <a:p>
            <a:pPr>
              <a:buFontTx/>
              <a:buChar char="•"/>
            </a:pPr>
            <a:r>
              <a:rPr lang="ja-JP" altLang="en-US" dirty="0"/>
              <a:t>  インスタンスのコピー時に注意</a:t>
            </a:r>
            <a:r>
              <a:rPr lang="en-US" altLang="ja-JP" dirty="0"/>
              <a:t>!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8300" y="1277470"/>
            <a:ext cx="8394699" cy="5459506"/>
          </a:xfrm>
        </p:spPr>
        <p:txBody>
          <a:bodyPr/>
          <a:lstStyle/>
          <a:p>
            <a:pPr algn="l">
              <a:defRPr/>
            </a:pPr>
            <a:r>
              <a:rPr lang="ja-JP" altLang="en-US" sz="2400" dirty="0" smtClean="0"/>
              <a:t>おすすめストリートライブ・</a:t>
            </a:r>
            <a:r>
              <a:rPr altLang="ja-JP" sz="2400" dirty="0" smtClean="0"/>
              <a:t>BoF</a:t>
            </a:r>
            <a:br>
              <a:rPr altLang="ja-JP" sz="2400" dirty="0" smtClean="0"/>
            </a:br>
            <a:r>
              <a:rPr altLang="ja-JP" sz="2400" dirty="0" smtClean="0"/>
              <a:t/>
            </a:r>
            <a:br>
              <a:rPr altLang="ja-JP" sz="2400" dirty="0" smtClean="0"/>
            </a:br>
            <a:r>
              <a:rPr altLang="ja-JP" sz="2400" dirty="0" smtClean="0"/>
              <a:t>8/22</a:t>
            </a:r>
            <a:r>
              <a:rPr lang="ja-JP" altLang="en-US" sz="2400" dirty="0" smtClean="0"/>
              <a:t>  </a:t>
            </a:r>
            <a:r>
              <a:rPr altLang="ja-JP" sz="2400" dirty="0" smtClean="0"/>
              <a:t>(</a:t>
            </a:r>
            <a:r>
              <a:rPr lang="ja-JP" altLang="en-US" sz="2400" dirty="0" smtClean="0"/>
              <a:t>水</a:t>
            </a:r>
            <a:r>
              <a:rPr altLang="ja-JP" sz="2400" dirty="0" smtClean="0"/>
              <a:t>)</a:t>
            </a:r>
            <a:r>
              <a:rPr lang="ja-JP" altLang="en-US" sz="2400" dirty="0" smtClean="0"/>
              <a:t> </a:t>
            </a:r>
            <a:r>
              <a:rPr altLang="ja-JP" sz="2400" dirty="0" smtClean="0"/>
              <a:t>16:40 - 17:00</a:t>
            </a:r>
            <a:r>
              <a:rPr lang="ja-JP" altLang="en-US" sz="2400" dirty="0" smtClean="0"/>
              <a:t> </a:t>
            </a:r>
            <a:r>
              <a:rPr lang="ja-JP" altLang="en-US" sz="2400" dirty="0" err="1" smtClean="0"/>
              <a:t>わんくま</a:t>
            </a:r>
            <a:r>
              <a:rPr lang="ja-JP" altLang="en-US" sz="2400" dirty="0" smtClean="0"/>
              <a:t>同盟</a:t>
            </a:r>
            <a:r>
              <a:rPr altLang="ja-JP" sz="2400" dirty="0" smtClean="0"/>
              <a:t/>
            </a:r>
            <a:br>
              <a:rPr altLang="ja-JP" sz="2400" dirty="0" smtClean="0"/>
            </a:br>
            <a:r>
              <a:rPr lang="ja-JP" altLang="en-US" sz="2400" dirty="0" smtClean="0"/>
              <a:t>「</a:t>
            </a:r>
            <a:r>
              <a:rPr lang="ja-JP" altLang="en-US" sz="2400" dirty="0" err="1" smtClean="0"/>
              <a:t>わんくま</a:t>
            </a:r>
            <a:r>
              <a:rPr lang="ja-JP" altLang="en-US" sz="2400" dirty="0" smtClean="0"/>
              <a:t>ストリート ライブ ショート ショート」</a:t>
            </a:r>
            <a:r>
              <a:rPr altLang="ja-JP" sz="2400" dirty="0" smtClean="0"/>
              <a:t/>
            </a:r>
            <a:br>
              <a:rPr altLang="ja-JP" sz="2400" dirty="0" smtClean="0"/>
            </a:br>
            <a:r>
              <a:rPr altLang="ja-JP" sz="2400" dirty="0" smtClean="0"/>
              <a:t/>
            </a:r>
            <a:br>
              <a:rPr altLang="ja-JP" sz="2400" dirty="0" smtClean="0"/>
            </a:br>
            <a:r>
              <a:rPr altLang="ja-JP" sz="2400" dirty="0" smtClean="0">
                <a:solidFill>
                  <a:srgbClr val="FF0000"/>
                </a:solidFill>
              </a:rPr>
              <a:t>8/23</a:t>
            </a:r>
            <a:r>
              <a:rPr lang="ja-JP" altLang="en-US" sz="2400" dirty="0" smtClean="0">
                <a:solidFill>
                  <a:srgbClr val="FF0000"/>
                </a:solidFill>
              </a:rPr>
              <a:t>（木）</a:t>
            </a:r>
            <a:r>
              <a:rPr altLang="ja-JP" sz="2400" dirty="0" smtClean="0">
                <a:solidFill>
                  <a:srgbClr val="FF0000"/>
                </a:solidFill>
              </a:rPr>
              <a:t>12:20-12:35</a:t>
            </a:r>
            <a:r>
              <a:rPr lang="ja-JP" altLang="en-US" sz="2400" dirty="0" smtClean="0">
                <a:solidFill>
                  <a:srgbClr val="FF0000"/>
                </a:solidFill>
              </a:rPr>
              <a:t>  えムナウのプログラミングのページ</a:t>
            </a:r>
            <a:r>
              <a:rPr altLang="ja-JP" sz="2400" dirty="0" smtClean="0">
                <a:solidFill>
                  <a:srgbClr val="FF0000"/>
                </a:solidFill>
              </a:rPr>
              <a:t/>
            </a:r>
            <a:br>
              <a:rPr altLang="ja-JP" sz="2400" dirty="0" smtClean="0">
                <a:solidFill>
                  <a:srgbClr val="FF0000"/>
                </a:solidFill>
              </a:rPr>
            </a:br>
            <a:r>
              <a:rPr lang="ja-JP" altLang="en-US" sz="2400" dirty="0" smtClean="0">
                <a:solidFill>
                  <a:srgbClr val="FF0000"/>
                </a:solidFill>
              </a:rPr>
              <a:t>「</a:t>
            </a:r>
            <a:r>
              <a:rPr altLang="ja-JP" sz="2400" dirty="0" smtClean="0">
                <a:solidFill>
                  <a:srgbClr val="FF0000"/>
                </a:solidFill>
              </a:rPr>
              <a:t>C++</a:t>
            </a:r>
            <a:r>
              <a:rPr lang="ja-JP" altLang="en-US" sz="2400" dirty="0" smtClean="0">
                <a:solidFill>
                  <a:srgbClr val="FF0000"/>
                </a:solidFill>
              </a:rPr>
              <a:t>・</a:t>
            </a:r>
            <a:r>
              <a:rPr altLang="ja-JP" sz="2400" dirty="0" smtClean="0">
                <a:solidFill>
                  <a:srgbClr val="FF0000"/>
                </a:solidFill>
              </a:rPr>
              <a:t>C++/CLI</a:t>
            </a:r>
            <a:r>
              <a:rPr lang="ja-JP" altLang="en-US" sz="2400" dirty="0" smtClean="0">
                <a:solidFill>
                  <a:srgbClr val="FF0000"/>
                </a:solidFill>
              </a:rPr>
              <a:t>・</a:t>
            </a:r>
            <a:r>
              <a:rPr altLang="ja-JP" sz="2400" dirty="0" smtClean="0">
                <a:solidFill>
                  <a:srgbClr val="FF0000"/>
                </a:solidFill>
              </a:rPr>
              <a:t>C# </a:t>
            </a:r>
            <a:r>
              <a:rPr lang="ja-JP" altLang="en-US" sz="2400" dirty="0" smtClean="0">
                <a:solidFill>
                  <a:srgbClr val="FF0000"/>
                </a:solidFill>
              </a:rPr>
              <a:t>適材適所の</a:t>
            </a:r>
            <a:r>
              <a:rPr altLang="ja-JP" sz="2400" dirty="0" smtClean="0">
                <a:solidFill>
                  <a:srgbClr val="FF0000"/>
                </a:solidFill>
              </a:rPr>
              <a:t>BoF</a:t>
            </a:r>
            <a:r>
              <a:rPr lang="ja-JP" altLang="en-US" sz="2400" dirty="0" smtClean="0">
                <a:solidFill>
                  <a:srgbClr val="FF0000"/>
                </a:solidFill>
              </a:rPr>
              <a:t>の紹介」</a:t>
            </a:r>
            <a:r>
              <a:rPr altLang="ja-JP" sz="2400" dirty="0" smtClean="0"/>
              <a:t/>
            </a:r>
            <a:br>
              <a:rPr altLang="ja-JP" sz="2400" dirty="0" smtClean="0"/>
            </a:br>
            <a:r>
              <a:rPr altLang="ja-JP" sz="2400" dirty="0" smtClean="0"/>
              <a:t/>
            </a:r>
            <a:br>
              <a:rPr altLang="ja-JP" sz="2400" dirty="0" smtClean="0"/>
            </a:br>
            <a:r>
              <a:rPr altLang="ja-JP" sz="2400" dirty="0" smtClean="0"/>
              <a:t>8/23</a:t>
            </a:r>
            <a:r>
              <a:rPr lang="ja-JP" altLang="en-US" sz="2400" dirty="0" smtClean="0"/>
              <a:t>（木）</a:t>
            </a:r>
            <a:r>
              <a:rPr altLang="ja-JP" sz="2400" dirty="0" smtClean="0"/>
              <a:t>13:30-13:45  </a:t>
            </a:r>
            <a:r>
              <a:rPr lang="ja-JP" altLang="en-US" sz="2400" dirty="0" err="1" smtClean="0"/>
              <a:t>わんくま</a:t>
            </a:r>
            <a:r>
              <a:rPr lang="ja-JP" altLang="en-US" sz="2400" dirty="0" smtClean="0"/>
              <a:t>同盟</a:t>
            </a:r>
            <a:r>
              <a:rPr altLang="ja-JP" sz="2400" dirty="0" smtClean="0"/>
              <a:t/>
            </a:r>
            <a:br>
              <a:rPr altLang="ja-JP" sz="2400" dirty="0" smtClean="0"/>
            </a:br>
            <a:r>
              <a:rPr lang="ja-JP" altLang="en-US" sz="2400" dirty="0" smtClean="0"/>
              <a:t>「</a:t>
            </a:r>
            <a:r>
              <a:rPr lang="ja-JP" altLang="en-US" sz="2400" dirty="0" err="1" smtClean="0"/>
              <a:t>わんくま</a:t>
            </a:r>
            <a:r>
              <a:rPr lang="ja-JP" altLang="en-US" sz="2400" dirty="0" smtClean="0"/>
              <a:t>ストリートライブ ダイナミック言語のおもしろさ」</a:t>
            </a:r>
            <a:r>
              <a:rPr altLang="ja-JP" sz="2400" dirty="0" smtClean="0"/>
              <a:t/>
            </a:r>
            <a:br>
              <a:rPr altLang="ja-JP" sz="2400" dirty="0" smtClean="0"/>
            </a:br>
            <a:r>
              <a:rPr altLang="ja-JP" sz="2400" dirty="0" smtClean="0"/>
              <a:t/>
            </a:r>
            <a:br>
              <a:rPr altLang="ja-JP" sz="2400" dirty="0" smtClean="0"/>
            </a:br>
            <a:r>
              <a:rPr altLang="ja-JP" sz="2400" dirty="0" smtClean="0"/>
              <a:t>8/23</a:t>
            </a:r>
            <a:r>
              <a:rPr lang="ja-JP" altLang="en-US" sz="2400" dirty="0" smtClean="0"/>
              <a:t>（木）</a:t>
            </a:r>
            <a:r>
              <a:rPr altLang="ja-JP" sz="2400" dirty="0" smtClean="0"/>
              <a:t>15:25-16:40</a:t>
            </a:r>
            <a:r>
              <a:rPr lang="ja-JP" altLang="en-US" sz="2400" dirty="0" smtClean="0"/>
              <a:t>  </a:t>
            </a:r>
            <a:r>
              <a:rPr lang="ja-JP" altLang="en-US" sz="2400" dirty="0" err="1" smtClean="0"/>
              <a:t>わんくま</a:t>
            </a:r>
            <a:r>
              <a:rPr lang="ja-JP" altLang="en-US" sz="2400" dirty="0" smtClean="0"/>
              <a:t>同盟</a:t>
            </a:r>
            <a:r>
              <a:rPr altLang="ja-JP" sz="2400" dirty="0" smtClean="0"/>
              <a:t/>
            </a:r>
            <a:br>
              <a:rPr altLang="ja-JP" sz="2400" dirty="0" smtClean="0"/>
            </a:br>
            <a:r>
              <a:rPr altLang="ja-JP" sz="2400" dirty="0" smtClean="0"/>
              <a:t>.NET Framework 3.0 </a:t>
            </a:r>
            <a:r>
              <a:rPr lang="ja-JP" altLang="en-US" sz="2400" dirty="0" smtClean="0"/>
              <a:t>をこう使いたい</a:t>
            </a:r>
            <a:r>
              <a:rPr altLang="ja-JP" sz="2400" dirty="0" smtClean="0"/>
              <a:t/>
            </a:r>
            <a:br>
              <a:rPr altLang="ja-JP" sz="2400" dirty="0" smtClean="0"/>
            </a:br>
            <a:r>
              <a:rPr sz="2400" dirty="0" smtClean="0"/>
              <a:t/>
            </a:r>
            <a:br>
              <a:rPr sz="2400" dirty="0" smtClean="0"/>
            </a:br>
            <a:r>
              <a:rPr altLang="ja-JP" sz="2400" dirty="0" smtClean="0">
                <a:solidFill>
                  <a:srgbClr val="FFC000"/>
                </a:solidFill>
              </a:rPr>
              <a:t>8/23</a:t>
            </a:r>
            <a:r>
              <a:rPr lang="ja-JP" altLang="en-US" sz="2400" dirty="0" smtClean="0">
                <a:solidFill>
                  <a:srgbClr val="FFC000"/>
                </a:solidFill>
              </a:rPr>
              <a:t>（木）</a:t>
            </a:r>
            <a:r>
              <a:rPr altLang="ja-JP" sz="2400" dirty="0" smtClean="0">
                <a:solidFill>
                  <a:srgbClr val="FFC000"/>
                </a:solidFill>
              </a:rPr>
              <a:t>17:00-18:15</a:t>
            </a:r>
            <a:r>
              <a:rPr lang="ja-JP" altLang="en-US" sz="2400" dirty="0" smtClean="0">
                <a:solidFill>
                  <a:srgbClr val="FFC000"/>
                </a:solidFill>
              </a:rPr>
              <a:t>  えムナウのプログラミングのページ</a:t>
            </a:r>
            <a:r>
              <a:rPr altLang="ja-JP" sz="2400" dirty="0" smtClean="0">
                <a:solidFill>
                  <a:srgbClr val="FFC000"/>
                </a:solidFill>
              </a:rPr>
              <a:t/>
            </a:r>
            <a:br>
              <a:rPr altLang="ja-JP" sz="2400" dirty="0" smtClean="0">
                <a:solidFill>
                  <a:srgbClr val="FFC000"/>
                </a:solidFill>
              </a:rPr>
            </a:br>
            <a:r>
              <a:rPr altLang="ja-JP" sz="2400" dirty="0" smtClean="0">
                <a:solidFill>
                  <a:srgbClr val="FFC000"/>
                </a:solidFill>
              </a:rPr>
              <a:t>C++</a:t>
            </a:r>
            <a:r>
              <a:rPr lang="ja-JP" altLang="en-US" sz="2400" dirty="0" smtClean="0">
                <a:solidFill>
                  <a:srgbClr val="FFC000"/>
                </a:solidFill>
              </a:rPr>
              <a:t>・</a:t>
            </a:r>
            <a:r>
              <a:rPr altLang="ja-JP" sz="2400" dirty="0" smtClean="0">
                <a:solidFill>
                  <a:srgbClr val="FFC000"/>
                </a:solidFill>
              </a:rPr>
              <a:t>C++/CLI</a:t>
            </a:r>
            <a:r>
              <a:rPr lang="ja-JP" altLang="en-US" sz="2400" dirty="0" smtClean="0">
                <a:solidFill>
                  <a:srgbClr val="FFC000"/>
                </a:solidFill>
              </a:rPr>
              <a:t>・</a:t>
            </a:r>
            <a:r>
              <a:rPr altLang="ja-JP" sz="2400" dirty="0" smtClean="0">
                <a:solidFill>
                  <a:srgbClr val="FFC000"/>
                </a:solidFill>
              </a:rPr>
              <a:t>C# </a:t>
            </a:r>
            <a:r>
              <a:rPr lang="ja-JP" altLang="en-US" sz="2400" dirty="0" smtClean="0">
                <a:solidFill>
                  <a:srgbClr val="FFC000"/>
                </a:solidFill>
              </a:rPr>
              <a:t>適材適所</a:t>
            </a:r>
            <a:endParaRPr kumimoji="1" lang="ja-JP" altLang="en-US" sz="2400"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368301" y="1492624"/>
            <a:ext cx="4149912" cy="4908175"/>
          </a:xfrm>
        </p:spPr>
        <p:txBody>
          <a:bodyPr/>
          <a:lstStyle/>
          <a:p>
            <a:r>
              <a:rPr kumimoji="1" altLang="ja-JP" sz="3200" dirty="0" smtClean="0"/>
              <a:t>2007/09/21</a:t>
            </a:r>
            <a:br>
              <a:rPr kumimoji="1" altLang="ja-JP" sz="3200" dirty="0" smtClean="0"/>
            </a:br>
            <a:r>
              <a:rPr kumimoji="1" lang="ja-JP" altLang="en-US" sz="3200" dirty="0" smtClean="0"/>
              <a:t>詳説</a:t>
            </a:r>
            <a:r>
              <a:rPr kumimoji="1" altLang="ja-JP" sz="3200" dirty="0" smtClean="0"/>
              <a:t>VS</a:t>
            </a:r>
            <a:r>
              <a:rPr kumimoji="1" lang="ja-JP" altLang="en-US" sz="3200" dirty="0" smtClean="0"/>
              <a:t>セットアップ</a:t>
            </a:r>
            <a:r>
              <a:rPr kumimoji="1" altLang="ja-JP" sz="3200" dirty="0" smtClean="0"/>
              <a:t/>
            </a:r>
            <a:br>
              <a:rPr kumimoji="1" altLang="ja-JP" sz="3200" dirty="0" smtClean="0"/>
            </a:br>
            <a:r>
              <a:rPr lang="ja-JP" altLang="en-US" sz="3200" dirty="0" smtClean="0"/>
              <a:t>とっちゃん</a:t>
            </a:r>
            <a:r>
              <a:rPr altLang="ja-JP" sz="3200" dirty="0" smtClean="0"/>
              <a:t/>
            </a:r>
            <a:br>
              <a:rPr altLang="ja-JP" sz="3200" dirty="0" smtClean="0"/>
            </a:br>
            <a:r>
              <a:rPr altLang="ja-JP" sz="3200" dirty="0" smtClean="0"/>
              <a:t/>
            </a:r>
            <a:br>
              <a:rPr altLang="ja-JP" sz="3200" dirty="0" smtClean="0"/>
            </a:br>
            <a:r>
              <a:rPr altLang="ja-JP" sz="3200" dirty="0" smtClean="0"/>
              <a:t>2007/10/06</a:t>
            </a:r>
            <a:br>
              <a:rPr altLang="ja-JP" sz="3200" dirty="0" smtClean="0"/>
            </a:br>
            <a:r>
              <a:rPr altLang="ja-JP" sz="3200" dirty="0" smtClean="0"/>
              <a:t>WPF </a:t>
            </a:r>
            <a:r>
              <a:rPr lang="ja-JP" altLang="en-US" sz="3200" dirty="0" smtClean="0"/>
              <a:t>第２回</a:t>
            </a:r>
            <a:r>
              <a:rPr altLang="ja-JP" sz="3200" dirty="0" smtClean="0"/>
              <a:t/>
            </a:r>
            <a:br>
              <a:rPr altLang="ja-JP" sz="3200" dirty="0" smtClean="0"/>
            </a:br>
            <a:r>
              <a:rPr lang="ja-JP" altLang="en-US" sz="3200" dirty="0" smtClean="0"/>
              <a:t>えムナウ</a:t>
            </a:r>
            <a:r>
              <a:rPr altLang="ja-JP" sz="3200" dirty="0" smtClean="0"/>
              <a:t/>
            </a:r>
            <a:br>
              <a:rPr altLang="ja-JP" sz="3200" dirty="0" smtClean="0"/>
            </a:br>
            <a:r>
              <a:rPr altLang="ja-JP" sz="3200" dirty="0" smtClean="0"/>
              <a:t/>
            </a:r>
            <a:br>
              <a:rPr altLang="ja-JP" sz="3200" dirty="0" smtClean="0"/>
            </a:br>
            <a:r>
              <a:rPr lang="ja-JP" altLang="en-US" sz="3200" dirty="0" smtClean="0"/>
              <a:t>東京 新宿</a:t>
            </a:r>
            <a:r>
              <a:rPr altLang="ja-JP" sz="3200" dirty="0" smtClean="0"/>
              <a:t>OST</a:t>
            </a:r>
            <a:r>
              <a:rPr lang="ja-JP" altLang="en-US" sz="3200" dirty="0" err="1" smtClean="0"/>
              <a:t>にて</a:t>
            </a:r>
            <a:endParaRPr kumimoji="1" lang="ja-JP" altLang="en-US" sz="3200" dirty="0"/>
          </a:p>
        </p:txBody>
      </p:sp>
      <p:sp>
        <p:nvSpPr>
          <p:cNvPr id="9" name="タイトル 4"/>
          <p:cNvSpPr txBox="1">
            <a:spLocks/>
          </p:cNvSpPr>
          <p:nvPr/>
        </p:nvSpPr>
        <p:spPr>
          <a:xfrm>
            <a:off x="4792382" y="1855694"/>
            <a:ext cx="4149912" cy="4361328"/>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algn="ctr" defTabSz="914363" fontAlgn="base">
              <a:lnSpc>
                <a:spcPct val="90000"/>
              </a:lnSpc>
              <a:spcBef>
                <a:spcPct val="0"/>
              </a:spcBef>
              <a:spcAft>
                <a:spcPct val="0"/>
              </a:spcAft>
            </a:pPr>
            <a:r>
              <a:rPr lang="en-US" altLang="ja-JP" sz="3200" dirty="0" smtClean="0"/>
              <a:t>2007/10/20</a:t>
            </a:r>
            <a:br>
              <a:rPr lang="en-US" altLang="ja-JP" sz="3200" dirty="0" smtClean="0"/>
            </a:br>
            <a:r>
              <a:rPr lang="en-US" altLang="ja-JP" sz="3200" dirty="0" smtClean="0"/>
              <a:t>WPF </a:t>
            </a:r>
            <a:r>
              <a:rPr lang="ja-JP" altLang="en-US" sz="3200" dirty="0" smtClean="0"/>
              <a:t>第２回</a:t>
            </a:r>
            <a:br>
              <a:rPr lang="ja-JP" altLang="en-US" sz="3200" dirty="0" smtClean="0"/>
            </a:br>
            <a:r>
              <a:rPr lang="ja-JP" altLang="en-US" sz="3200" dirty="0" smtClean="0"/>
              <a:t>えムナウ</a:t>
            </a:r>
            <a:endParaRPr kumimoji="1" lang="ja-JP" altLang="en-US" sz="3200" dirty="0" smtClean="0"/>
          </a:p>
          <a:p>
            <a:pPr marL="0" marR="0" lvl="0" indent="0" algn="ctr" defTabSz="914363" rtl="0" eaLnBrk="1" fontAlgn="base" latinLnBrk="0" hangingPunct="1">
              <a:lnSpc>
                <a:spcPct val="90000"/>
              </a:lnSpc>
              <a:spcBef>
                <a:spcPct val="0"/>
              </a:spcBef>
              <a:spcAft>
                <a:spcPct val="0"/>
              </a:spcAft>
              <a:buClrTx/>
              <a:buSzTx/>
              <a:buFontTx/>
              <a:buNone/>
              <a:tabLst/>
              <a:defRPr/>
            </a:pPr>
            <a:r>
              <a:rPr kumimoji="1" lang="en-US" altLang="ja-JP" sz="3200" b="0" i="0" u="none" strike="noStrike" kern="1200" cap="none" spc="-125"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rPr>
              <a:t/>
            </a:r>
            <a:br>
              <a:rPr kumimoji="1" lang="en-US" altLang="ja-JP" sz="3200" b="0" i="0" u="none" strike="noStrike" kern="1200" cap="none" spc="-125"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rPr>
            </a:br>
            <a:r>
              <a:rPr kumimoji="1" lang="en-US" altLang="ja-JP" sz="3200" b="0" i="0" u="none" strike="noStrike" kern="1200" cap="none" spc="-125"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rPr>
              <a:t>MS</a:t>
            </a:r>
            <a:r>
              <a:rPr kumimoji="1" lang="ja-JP" altLang="en-US" sz="3200"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cs typeface="+mj-cs"/>
              </a:rPr>
              <a:t>大阪支店</a:t>
            </a:r>
            <a:r>
              <a:rPr kumimoji="1" lang="ja-JP" altLang="en-US" sz="3200" b="0" i="0" u="none" strike="noStrike" kern="1200" cap="none" spc="-125"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rPr>
              <a:t> </a:t>
            </a:r>
            <a:r>
              <a:rPr kumimoji="1" lang="ja-JP" altLang="en-US" sz="3200" b="0" i="0" u="none" strike="noStrike" kern="1200" cap="none" spc="-125" normalizeH="0" baseline="0" noProof="0" dirty="0" err="1" smtClean="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rPr>
              <a:t>にて</a:t>
            </a:r>
            <a:endParaRPr kumimoji="1" lang="ja-JP" altLang="en-US" sz="3200" b="0" i="0" u="none" strike="noStrike" kern="1200" cap="none" spc="-125" normalizeH="0" baseline="0" noProof="0" dirty="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 2"/>
          <p:cNvSpPr>
            <a:spLocks noGrp="1"/>
          </p:cNvSpPr>
          <p:nvPr>
            <p:ph idx="1"/>
          </p:nvPr>
        </p:nvSpPr>
        <p:spPr>
          <a:xfrm>
            <a:off x="368300" y="1347788"/>
            <a:ext cx="8382000" cy="4922886"/>
          </a:xfrm>
        </p:spPr>
        <p:txBody>
          <a:bodyPr/>
          <a:lstStyle/>
          <a:p>
            <a:r>
              <a:rPr lang="en-US" altLang="zh-TW" dirty="0" smtClean="0"/>
              <a:t>C++</a:t>
            </a:r>
            <a:r>
              <a:rPr lang="ja-JP" altLang="en-US" dirty="0" smtClean="0"/>
              <a:t> </a:t>
            </a:r>
            <a:r>
              <a:rPr lang="zh-TW" altLang="en-US" dirty="0" smtClean="0"/>
              <a:t>、</a:t>
            </a:r>
            <a:r>
              <a:rPr lang="ja-JP" altLang="en-US" dirty="0" smtClean="0"/>
              <a:t> </a:t>
            </a:r>
            <a:r>
              <a:rPr lang="en-US" altLang="zh-TW" dirty="0" smtClean="0"/>
              <a:t>C++ / CLI</a:t>
            </a:r>
            <a:r>
              <a:rPr lang="ja-JP" altLang="en-US" dirty="0" smtClean="0"/>
              <a:t> </a:t>
            </a:r>
            <a:r>
              <a:rPr lang="zh-TW" altLang="en-US" dirty="0" smtClean="0"/>
              <a:t>、</a:t>
            </a:r>
            <a:r>
              <a:rPr lang="ja-JP" altLang="en-US" dirty="0" smtClean="0"/>
              <a:t> </a:t>
            </a:r>
            <a:r>
              <a:rPr lang="en-US" altLang="zh-TW" dirty="0" smtClean="0"/>
              <a:t>C#</a:t>
            </a:r>
            <a:r>
              <a:rPr lang="ja-JP" altLang="en-US" dirty="0" smtClean="0"/>
              <a:t> は、兄弟のような存在ではあるが、各々が現役で置き換わるような言語ではない。</a:t>
            </a:r>
            <a:endParaRPr lang="en-US" altLang="ja-JP" dirty="0" smtClean="0"/>
          </a:p>
          <a:p>
            <a:r>
              <a:rPr lang="el-GR" altLang="ja-JP" dirty="0" smtClean="0"/>
              <a:t>επιστημη</a:t>
            </a:r>
            <a:r>
              <a:rPr lang="ja-JP" altLang="en-US" dirty="0" smtClean="0"/>
              <a:t>の勉強会では、</a:t>
            </a:r>
            <a:r>
              <a:rPr lang="en-US" altLang="zh-TW" dirty="0" smtClean="0"/>
              <a:t> C++ / CLI</a:t>
            </a:r>
            <a:r>
              <a:rPr lang="ja-JP" altLang="en-US" dirty="0" smtClean="0"/>
              <a:t> を </a:t>
            </a:r>
            <a:r>
              <a:rPr lang="en-US" altLang="ja-JP" dirty="0" smtClean="0"/>
              <a:t>native</a:t>
            </a:r>
            <a:r>
              <a:rPr lang="ja-JP" altLang="en-US" dirty="0" smtClean="0"/>
              <a:t> </a:t>
            </a:r>
            <a:r>
              <a:rPr lang="en-US" altLang="ja-JP" dirty="0" smtClean="0"/>
              <a:t>/</a:t>
            </a:r>
            <a:r>
              <a:rPr lang="ja-JP" altLang="en-US" dirty="0" smtClean="0"/>
              <a:t> </a:t>
            </a:r>
            <a:r>
              <a:rPr lang="en-US" altLang="ja-JP" dirty="0" smtClean="0"/>
              <a:t>managed</a:t>
            </a:r>
            <a:r>
              <a:rPr lang="ja-JP" altLang="en-US" dirty="0" smtClean="0"/>
              <a:t> の仲介役として紹介した。</a:t>
            </a:r>
            <a:endParaRPr lang="en-US" altLang="ja-JP" dirty="0" smtClean="0"/>
          </a:p>
          <a:p>
            <a:r>
              <a:rPr kumimoji="1" lang="ja-JP" altLang="en-US" dirty="0" smtClean="0"/>
              <a:t>だとしたら、</a:t>
            </a:r>
            <a:r>
              <a:rPr lang="en-US" altLang="zh-TW" dirty="0" smtClean="0"/>
              <a:t> C++</a:t>
            </a:r>
            <a:r>
              <a:rPr lang="ja-JP" altLang="en-US" dirty="0" smtClean="0"/>
              <a:t> </a:t>
            </a:r>
            <a:r>
              <a:rPr lang="zh-TW" altLang="en-US" dirty="0" smtClean="0"/>
              <a:t>、</a:t>
            </a:r>
            <a:r>
              <a:rPr lang="ja-JP" altLang="en-US" dirty="0" smtClean="0"/>
              <a:t> </a:t>
            </a:r>
            <a:r>
              <a:rPr lang="en-US" altLang="zh-TW" dirty="0" smtClean="0"/>
              <a:t>C++ / CLI</a:t>
            </a:r>
            <a:r>
              <a:rPr lang="ja-JP" altLang="en-US" dirty="0" smtClean="0"/>
              <a:t> </a:t>
            </a:r>
            <a:r>
              <a:rPr lang="zh-TW" altLang="en-US" dirty="0" smtClean="0"/>
              <a:t>、</a:t>
            </a:r>
            <a:r>
              <a:rPr lang="ja-JP" altLang="en-US" dirty="0" smtClean="0"/>
              <a:t> </a:t>
            </a:r>
            <a:r>
              <a:rPr lang="en-US" altLang="zh-TW" dirty="0" smtClean="0"/>
              <a:t>C#</a:t>
            </a:r>
            <a:r>
              <a:rPr lang="ja-JP" altLang="en-US" dirty="0" smtClean="0"/>
              <a:t> はそれぞれにいいところや得意とするところがあり、多言語開発環境の良さも、技術者の皆さんも分かっているんじゃないか。</a:t>
            </a:r>
            <a:endParaRPr lang="en-US" altLang="ja-JP" dirty="0" smtClean="0"/>
          </a:p>
          <a:p>
            <a:r>
              <a:rPr kumimoji="1" lang="ja-JP" altLang="en-US" dirty="0" smtClean="0"/>
              <a:t>皆さんも我々と一緒に欠点の指摘ではない </a:t>
            </a:r>
            <a:r>
              <a:rPr lang="en-US" altLang="zh-TW" dirty="0" smtClean="0"/>
              <a:t>C++</a:t>
            </a:r>
            <a:r>
              <a:rPr lang="ja-JP" altLang="en-US" dirty="0" smtClean="0"/>
              <a:t> </a:t>
            </a:r>
            <a:r>
              <a:rPr lang="zh-TW" altLang="en-US" dirty="0" smtClean="0"/>
              <a:t>、</a:t>
            </a:r>
            <a:r>
              <a:rPr lang="ja-JP" altLang="en-US" dirty="0" smtClean="0"/>
              <a:t> </a:t>
            </a:r>
            <a:r>
              <a:rPr lang="en-US" altLang="zh-TW" dirty="0" smtClean="0"/>
              <a:t>C++ / CLI</a:t>
            </a:r>
            <a:r>
              <a:rPr lang="ja-JP" altLang="en-US" dirty="0" smtClean="0"/>
              <a:t> </a:t>
            </a:r>
            <a:r>
              <a:rPr lang="zh-TW" altLang="en-US" dirty="0" smtClean="0"/>
              <a:t>、</a:t>
            </a:r>
            <a:r>
              <a:rPr lang="ja-JP" altLang="en-US" dirty="0" smtClean="0"/>
              <a:t> </a:t>
            </a:r>
            <a:r>
              <a:rPr lang="en-US" altLang="zh-TW" dirty="0" smtClean="0"/>
              <a:t>C#</a:t>
            </a:r>
            <a:r>
              <a:rPr lang="ja-JP" altLang="en-US" dirty="0" smtClean="0"/>
              <a:t> の適材適所を話し合っていきましょう。</a:t>
            </a:r>
            <a:endParaRPr kumimoji="1" lang="ja-JP" alt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a:xfrm>
            <a:off x="695418" y="1419283"/>
            <a:ext cx="7689851" cy="1384995"/>
          </a:xfrm>
        </p:spPr>
        <p:txBody>
          <a:bodyPr/>
          <a:lstStyle/>
          <a:p>
            <a:r>
              <a:rPr dirty="0" smtClean="0">
                <a:effectLst>
                  <a:outerShdw blurRad="50800" dist="38100" dir="2700000" algn="tl" rotWithShape="0">
                    <a:schemeClr val="tx1">
                      <a:alpha val="40000"/>
                    </a:schemeClr>
                  </a:outerShdw>
                </a:effectLst>
              </a:rPr>
              <a:t>demo</a:t>
            </a:r>
            <a:endParaRPr lang="en-US" dirty="0">
              <a:effectLst>
                <a:outerShdw blurRad="50800" dist="38100" dir="2700000" algn="tl" rotWithShape="0">
                  <a:schemeClr val="tx1">
                    <a:alpha val="40000"/>
                  </a:schemeClr>
                </a:outerShdw>
              </a:effectLst>
            </a:endParaRPr>
          </a:p>
        </p:txBody>
      </p:sp>
      <p:sp>
        <p:nvSpPr>
          <p:cNvPr id="8" name="Subtitle 7"/>
          <p:cNvSpPr>
            <a:spLocks noGrp="1"/>
          </p:cNvSpPr>
          <p:nvPr>
            <p:ph type="subTitle" idx="1"/>
          </p:nvPr>
        </p:nvSpPr>
        <p:spPr>
          <a:xfrm>
            <a:off x="349623" y="4650696"/>
            <a:ext cx="8633012" cy="1144929"/>
          </a:xfrm>
        </p:spPr>
        <p:txBody>
          <a:bodyPr vert="horz" wrap="square" lIns="0" tIns="0" rIns="0" bIns="0" rtlCol="0">
            <a:spAutoFit/>
            <a:sp3d extrusionH="57150">
              <a:bevelT w="12700" h="12700"/>
            </a:sp3d>
          </a:bodyPr>
          <a:lstStyle/>
          <a:p>
            <a:r>
              <a:rPr lang="ja-JP" altLang="en-US" dirty="0" smtClean="0"/>
              <a:t>とっちゃん　高萩 俊行</a:t>
            </a:r>
            <a:r>
              <a:rPr lang="ja-JP" altLang="en-US" b="1" dirty="0" smtClean="0"/>
              <a:t> </a:t>
            </a:r>
            <a:r>
              <a:rPr altLang="ja-JP" b="1" dirty="0" smtClean="0"/>
              <a:t>Microsoft MVP </a:t>
            </a:r>
            <a:r>
              <a:rPr b="1" dirty="0" smtClean="0"/>
              <a:t>Windows - SDK </a:t>
            </a:r>
            <a:endParaRPr altLang="ja-JP" dirty="0" smtClean="0"/>
          </a:p>
          <a:p>
            <a:r>
              <a:rPr lang="el-GR" altLang="ja-JP" dirty="0" smtClean="0"/>
              <a:t>επιστημη</a:t>
            </a:r>
            <a:r>
              <a:rPr lang="ja-JP" altLang="el-GR" dirty="0" smtClean="0"/>
              <a:t>　</a:t>
            </a:r>
            <a:r>
              <a:rPr lang="el-GR" altLang="ja-JP" dirty="0" smtClean="0"/>
              <a:t>	</a:t>
            </a:r>
            <a:r>
              <a:rPr lang="ja-JP" altLang="en-US" dirty="0" smtClean="0"/>
              <a:t>福田 文紀 </a:t>
            </a:r>
            <a:r>
              <a:rPr altLang="ja-JP" b="1" dirty="0" smtClean="0"/>
              <a:t>Microsoft MVP Visual C++</a:t>
            </a:r>
          </a:p>
          <a:p>
            <a:r>
              <a:rPr lang="ja-JP" altLang="en-US" dirty="0" smtClean="0"/>
              <a:t>えムナウ　	児玉 宏之 </a:t>
            </a:r>
            <a:r>
              <a:rPr altLang="ja-JP" b="1" dirty="0" smtClean="0"/>
              <a:t>Microsoft MVP Visual C#</a:t>
            </a:r>
            <a:endParaRPr altLang="ja-JP" dirty="0" smtClean="0"/>
          </a:p>
        </p:txBody>
      </p:sp>
      <p:sp>
        <p:nvSpPr>
          <p:cNvPr id="6" name="Title 5"/>
          <p:cNvSpPr>
            <a:spLocks noGrp="1"/>
          </p:cNvSpPr>
          <p:nvPr>
            <p:ph type="ctrTitle"/>
          </p:nvPr>
        </p:nvSpPr>
        <p:spPr/>
        <p:txBody>
          <a:bodyPr/>
          <a:lstStyle/>
          <a:p>
            <a:r>
              <a:rPr altLang="ja-JP" dirty="0" smtClean="0"/>
              <a:t>3</a:t>
            </a:r>
            <a:r>
              <a:rPr lang="ja-JP" altLang="en-US" dirty="0" smtClean="0"/>
              <a:t>人がこう思う使いどころ</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t>C++:</a:t>
            </a:r>
            <a:r>
              <a:rPr lang="ja-JP" altLang="en-US" dirty="0" smtClean="0"/>
              <a:t>サンプル抜粋２</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3449662"/>
          </a:xfrm>
        </p:spPr>
        <p:txBody>
          <a:bodyPr/>
          <a:lstStyle/>
          <a:p>
            <a:r>
              <a:rPr lang="en-US" altLang="ja-JP" dirty="0" smtClean="0"/>
              <a:t>BOOL </a:t>
            </a:r>
            <a:r>
              <a:rPr lang="en-US" altLang="ja-JP" dirty="0" err="1" smtClean="0"/>
              <a:t>CMainFrame</a:t>
            </a:r>
            <a:r>
              <a:rPr lang="en-US" altLang="ja-JP" dirty="0" smtClean="0"/>
              <a:t>::</a:t>
            </a:r>
            <a:r>
              <a:rPr lang="en-US" altLang="ja-JP" dirty="0" err="1" smtClean="0"/>
              <a:t>OnDeviceChange</a:t>
            </a:r>
            <a:r>
              <a:rPr lang="en-US" altLang="ja-JP" dirty="0" smtClean="0"/>
              <a:t>(UINT </a:t>
            </a:r>
            <a:r>
              <a:rPr lang="en-US" altLang="ja-JP" dirty="0" err="1" smtClean="0"/>
              <a:t>nEventType</a:t>
            </a:r>
            <a:r>
              <a:rPr lang="en-US" altLang="ja-JP" dirty="0" smtClean="0"/>
              <a:t>, DWORD_PTR </a:t>
            </a:r>
            <a:r>
              <a:rPr lang="en-US" altLang="ja-JP" dirty="0" err="1" smtClean="0"/>
              <a:t>dwData</a:t>
            </a:r>
            <a:r>
              <a:rPr lang="en-US" altLang="ja-JP" dirty="0" smtClean="0"/>
              <a:t>)</a:t>
            </a:r>
          </a:p>
          <a:p>
            <a:r>
              <a:rPr lang="en-US" altLang="ja-JP" dirty="0" smtClean="0"/>
              <a:t>{</a:t>
            </a:r>
          </a:p>
          <a:p>
            <a:r>
              <a:rPr lang="en-US" altLang="ja-JP" dirty="0" smtClean="0"/>
              <a:t>	BOOL </a:t>
            </a:r>
            <a:r>
              <a:rPr lang="en-US" altLang="ja-JP" dirty="0" err="1" smtClean="0"/>
              <a:t>bResult</a:t>
            </a:r>
            <a:r>
              <a:rPr lang="en-US" altLang="ja-JP" dirty="0" smtClean="0"/>
              <a:t> = 	</a:t>
            </a:r>
            <a:r>
              <a:rPr lang="en-US" altLang="ja-JP" dirty="0" err="1" smtClean="0"/>
              <a:t>CFrameWnd</a:t>
            </a:r>
            <a:r>
              <a:rPr lang="en-US" altLang="ja-JP" dirty="0" smtClean="0"/>
              <a:t>::</a:t>
            </a:r>
            <a:r>
              <a:rPr lang="en-US" altLang="ja-JP" dirty="0" err="1" smtClean="0"/>
              <a:t>OnDeviceChange</a:t>
            </a:r>
            <a:r>
              <a:rPr lang="en-US" altLang="ja-JP" dirty="0" smtClean="0"/>
              <a:t>( </a:t>
            </a:r>
            <a:r>
              <a:rPr lang="en-US" altLang="ja-JP" dirty="0" err="1" smtClean="0"/>
              <a:t>nEventType</a:t>
            </a:r>
            <a:r>
              <a:rPr lang="en-US" altLang="ja-JP" dirty="0" smtClean="0"/>
              <a:t>, 		</a:t>
            </a:r>
            <a:r>
              <a:rPr lang="en-US" altLang="ja-JP" dirty="0" err="1" smtClean="0"/>
              <a:t>dwData</a:t>
            </a:r>
            <a:r>
              <a:rPr lang="en-US" altLang="ja-JP" dirty="0" smtClean="0"/>
              <a:t> );</a:t>
            </a:r>
          </a:p>
          <a:p>
            <a:r>
              <a:rPr lang="en-US" altLang="ja-JP" dirty="0" smtClean="0"/>
              <a:t>	// </a:t>
            </a:r>
            <a:r>
              <a:rPr lang="ja-JP" altLang="en-US" dirty="0" smtClean="0"/>
              <a:t>メディアが挿入されたことをビューに通知</a:t>
            </a:r>
            <a:endParaRPr lang="en-US" altLang="ja-JP" dirty="0" smtClean="0"/>
          </a:p>
          <a:p>
            <a:r>
              <a:rPr lang="en-US" altLang="ja-JP" dirty="0" smtClean="0"/>
              <a:t>	return </a:t>
            </a:r>
            <a:r>
              <a:rPr lang="en-US" altLang="ja-JP" dirty="0" err="1" smtClean="0"/>
              <a:t>bResult</a:t>
            </a:r>
            <a:r>
              <a:rPr lang="en-US" altLang="ja-JP" dirty="0" smtClean="0"/>
              <a:t>;</a:t>
            </a:r>
          </a:p>
          <a:p>
            <a:r>
              <a:rPr lang="en-US" altLang="ja-JP" dirty="0" smtClean="0"/>
              <a: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altLang="ja-JP" dirty="0" smtClean="0"/>
              <a:t>C++:</a:t>
            </a:r>
            <a:r>
              <a:rPr lang="ja-JP" altLang="en-US" dirty="0" smtClean="0"/>
              <a:t>サンプル抜粋４</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2362698"/>
          </a:xfrm>
        </p:spPr>
        <p:txBody>
          <a:bodyPr/>
          <a:lstStyle/>
          <a:p>
            <a:r>
              <a:rPr lang="en-US" altLang="ja-JP" dirty="0" err="1" smtClean="0"/>
              <a:t>CDevChangeHint</a:t>
            </a:r>
            <a:r>
              <a:rPr lang="en-US" altLang="ja-JP" dirty="0" smtClean="0"/>
              <a:t> hint(</a:t>
            </a:r>
            <a:r>
              <a:rPr lang="en-US" altLang="ja-JP" dirty="0" err="1" smtClean="0"/>
              <a:t>nEventType</a:t>
            </a:r>
            <a:r>
              <a:rPr lang="en-US" altLang="ja-JP" dirty="0" smtClean="0"/>
              <a:t>,</a:t>
            </a:r>
          </a:p>
          <a:p>
            <a:r>
              <a:rPr lang="en-US" altLang="ja-JP" dirty="0" smtClean="0"/>
              <a:t>					</a:t>
            </a:r>
            <a:r>
              <a:rPr lang="en-US" altLang="ja-JP" dirty="0" err="1" smtClean="0"/>
              <a:t>pDBCV</a:t>
            </a:r>
            <a:r>
              <a:rPr lang="en-US" altLang="ja-JP" dirty="0" smtClean="0"/>
              <a:t>-&gt;</a:t>
            </a:r>
            <a:r>
              <a:rPr lang="en-US" altLang="ja-JP" dirty="0" err="1" smtClean="0"/>
              <a:t>dbcv_unitmask</a:t>
            </a:r>
            <a:r>
              <a:rPr lang="en-US" altLang="ja-JP" dirty="0" smtClean="0"/>
              <a:t>,</a:t>
            </a:r>
          </a:p>
          <a:p>
            <a:r>
              <a:rPr lang="en-US" altLang="ja-JP" dirty="0" smtClean="0"/>
              <a:t>					</a:t>
            </a:r>
            <a:r>
              <a:rPr lang="en-US" altLang="ja-JP" dirty="0" err="1" smtClean="0"/>
              <a:t>pDBCV</a:t>
            </a:r>
            <a:r>
              <a:rPr lang="en-US" altLang="ja-JP" dirty="0" smtClean="0"/>
              <a:t>-&gt;</a:t>
            </a:r>
            <a:r>
              <a:rPr lang="en-US" altLang="ja-JP" dirty="0" err="1" smtClean="0"/>
              <a:t>dbcv_flags</a:t>
            </a:r>
            <a:r>
              <a:rPr lang="en-US" altLang="ja-JP" dirty="0" smtClean="0"/>
              <a:t> );</a:t>
            </a:r>
          </a:p>
          <a:p>
            <a:r>
              <a:rPr lang="en-US" altLang="ja-JP" dirty="0" err="1" smtClean="0"/>
              <a:t>CDocument</a:t>
            </a:r>
            <a:r>
              <a:rPr lang="en-US" altLang="ja-JP" dirty="0" smtClean="0"/>
              <a:t>* </a:t>
            </a:r>
            <a:r>
              <a:rPr lang="en-US" altLang="ja-JP" dirty="0" err="1" smtClean="0"/>
              <a:t>pDoc</a:t>
            </a:r>
            <a:r>
              <a:rPr lang="en-US" altLang="ja-JP" dirty="0" smtClean="0"/>
              <a:t> = </a:t>
            </a:r>
            <a:r>
              <a:rPr lang="en-US" altLang="ja-JP" dirty="0" err="1" smtClean="0"/>
              <a:t>GetActiveDocument</a:t>
            </a:r>
            <a:r>
              <a:rPr lang="en-US" altLang="ja-JP" dirty="0" smtClean="0"/>
              <a:t>();</a:t>
            </a:r>
          </a:p>
          <a:p>
            <a:r>
              <a:rPr lang="en-US" altLang="ja-JP" dirty="0" err="1" smtClean="0"/>
              <a:t>pDoc</a:t>
            </a:r>
            <a:r>
              <a:rPr lang="en-US" altLang="ja-JP" dirty="0" smtClean="0"/>
              <a:t>-&gt;</a:t>
            </a:r>
            <a:r>
              <a:rPr lang="en-US" altLang="ja-JP" dirty="0" err="1" smtClean="0"/>
              <a:t>UpdateAllViews</a:t>
            </a:r>
            <a:r>
              <a:rPr lang="en-US" altLang="ja-JP" dirty="0" smtClean="0"/>
              <a:t>( NULL, WM_DEVICECHANGE, &amp;hint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C</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a:t>
            </a:r>
            <a:r>
              <a:rPr altLang="ja-JP"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Winform</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から</a:t>
            </a:r>
            <a:r>
              <a:rPr altLang="ja-JP"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WPF</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をホスト</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5239896"/>
          </a:xfrm>
        </p:spPr>
        <p:txBody>
          <a:bodyPr/>
          <a:lstStyle/>
          <a:p>
            <a:r>
              <a:rPr lang="en-US" altLang="ja-JP" sz="2000" dirty="0" smtClean="0"/>
              <a:t>private </a:t>
            </a:r>
            <a:r>
              <a:rPr lang="en-US" altLang="ja-JP" sz="2000" dirty="0" err="1" smtClean="0"/>
              <a:t>ElementHost</a:t>
            </a:r>
            <a:r>
              <a:rPr lang="en-US" altLang="ja-JP" sz="2000" dirty="0" smtClean="0"/>
              <a:t> </a:t>
            </a:r>
            <a:r>
              <a:rPr lang="en-US" altLang="ja-JP" sz="2000" dirty="0" err="1" smtClean="0"/>
              <a:t>ctrlHost</a:t>
            </a:r>
            <a:r>
              <a:rPr lang="en-US" altLang="ja-JP" sz="2000" dirty="0" smtClean="0"/>
              <a:t>;</a:t>
            </a:r>
          </a:p>
          <a:p>
            <a:r>
              <a:rPr lang="en-US" altLang="ja-JP" sz="2000" dirty="0" smtClean="0"/>
              <a:t>private </a:t>
            </a:r>
            <a:r>
              <a:rPr lang="en-US" altLang="ja-JP" sz="2000" dirty="0" err="1" smtClean="0"/>
              <a:t>MnowTechedBofWpf.TechedBofWpf</a:t>
            </a:r>
            <a:r>
              <a:rPr lang="en-US" altLang="ja-JP" sz="2000" dirty="0" smtClean="0"/>
              <a:t> </a:t>
            </a:r>
            <a:r>
              <a:rPr lang="en-US" altLang="ja-JP" sz="2000" dirty="0" err="1" smtClean="0"/>
              <a:t>techedBofWpf</a:t>
            </a:r>
            <a:r>
              <a:rPr lang="en-US" altLang="ja-JP" sz="2000" dirty="0" smtClean="0"/>
              <a:t>;</a:t>
            </a:r>
          </a:p>
          <a:p>
            <a:endParaRPr lang="ja-JP" altLang="en-US" sz="2000" dirty="0" smtClean="0"/>
          </a:p>
          <a:p>
            <a:r>
              <a:rPr lang="en-US" altLang="ja-JP" sz="2000" dirty="0" smtClean="0"/>
              <a:t>private void UserControl1_Load</a:t>
            </a:r>
          </a:p>
          <a:p>
            <a:r>
              <a:rPr lang="en-US" altLang="ja-JP" sz="2000" dirty="0" smtClean="0"/>
              <a:t>(object sender, </a:t>
            </a:r>
            <a:r>
              <a:rPr lang="en-US" altLang="ja-JP" sz="2000" dirty="0" err="1" smtClean="0"/>
              <a:t>EventArgs</a:t>
            </a:r>
            <a:r>
              <a:rPr lang="en-US" altLang="ja-JP" sz="2000" dirty="0" smtClean="0"/>
              <a:t> e)</a:t>
            </a:r>
          </a:p>
          <a:p>
            <a:r>
              <a:rPr lang="en-US" altLang="ja-JP" sz="2000" dirty="0" smtClean="0"/>
              <a:t>{</a:t>
            </a:r>
          </a:p>
          <a:p>
            <a:r>
              <a:rPr lang="en-US" altLang="ja-JP" sz="2000" dirty="0" smtClean="0"/>
              <a:t>   </a:t>
            </a:r>
            <a:r>
              <a:rPr lang="ja-JP" altLang="en-US" sz="2000" dirty="0" smtClean="0"/>
              <a:t> </a:t>
            </a:r>
            <a:r>
              <a:rPr lang="en-US" altLang="ja-JP" sz="2000" dirty="0" err="1" smtClean="0"/>
              <a:t>ctrlHost</a:t>
            </a:r>
            <a:r>
              <a:rPr lang="en-US" altLang="ja-JP" sz="2000" dirty="0" smtClean="0"/>
              <a:t> = new </a:t>
            </a:r>
            <a:r>
              <a:rPr lang="en-US" altLang="ja-JP" sz="2000" dirty="0" err="1" smtClean="0"/>
              <a:t>ElementHost</a:t>
            </a:r>
            <a:r>
              <a:rPr lang="en-US" altLang="ja-JP" sz="2000" dirty="0" smtClean="0"/>
              <a:t>();</a:t>
            </a:r>
          </a:p>
          <a:p>
            <a:r>
              <a:rPr lang="en-US" altLang="ja-JP" sz="2000" dirty="0" smtClean="0"/>
              <a:t>    </a:t>
            </a:r>
            <a:r>
              <a:rPr lang="en-US" altLang="ja-JP" sz="2000" dirty="0" err="1" smtClean="0"/>
              <a:t>ctrlHost.Dock</a:t>
            </a:r>
            <a:r>
              <a:rPr lang="en-US" altLang="ja-JP" sz="2000" dirty="0" smtClean="0"/>
              <a:t> = </a:t>
            </a:r>
            <a:r>
              <a:rPr lang="en-US" altLang="ja-JP" sz="2000" dirty="0" err="1" smtClean="0"/>
              <a:t>DockStyle.Fill</a:t>
            </a:r>
            <a:r>
              <a:rPr lang="en-US" altLang="ja-JP" sz="2000" dirty="0" smtClean="0"/>
              <a:t>;</a:t>
            </a:r>
          </a:p>
          <a:p>
            <a:r>
              <a:rPr lang="en-US" altLang="ja-JP" sz="2000" dirty="0" smtClean="0"/>
              <a:t>    </a:t>
            </a:r>
            <a:r>
              <a:rPr lang="en-US" altLang="ja-JP" sz="2000" dirty="0" err="1" smtClean="0"/>
              <a:t>panelWpf.Controls.Add</a:t>
            </a:r>
            <a:r>
              <a:rPr lang="en-US" altLang="ja-JP" sz="2000" dirty="0" smtClean="0"/>
              <a:t>(</a:t>
            </a:r>
            <a:r>
              <a:rPr lang="en-US" altLang="ja-JP" sz="2000" dirty="0" err="1" smtClean="0"/>
              <a:t>ctrlHost</a:t>
            </a:r>
            <a:r>
              <a:rPr lang="en-US" altLang="ja-JP" sz="2000" dirty="0" smtClean="0"/>
              <a:t>);</a:t>
            </a:r>
          </a:p>
          <a:p>
            <a:r>
              <a:rPr lang="en-US" altLang="ja-JP" sz="2000" dirty="0" smtClean="0"/>
              <a:t>    </a:t>
            </a:r>
            <a:r>
              <a:rPr lang="en-US" altLang="ja-JP" sz="2000" dirty="0" err="1" smtClean="0"/>
              <a:t>techedBofWpf</a:t>
            </a:r>
            <a:r>
              <a:rPr lang="en-US" altLang="ja-JP" sz="2000" dirty="0" smtClean="0"/>
              <a:t> = new 	</a:t>
            </a:r>
            <a:r>
              <a:rPr lang="en-US" altLang="ja-JP" sz="2000" dirty="0" err="1" smtClean="0"/>
              <a:t>MnowTechedBofWpf.TechedBofWpf</a:t>
            </a:r>
            <a:r>
              <a:rPr lang="en-US" altLang="ja-JP" sz="2000" dirty="0" smtClean="0"/>
              <a:t>();</a:t>
            </a:r>
          </a:p>
          <a:p>
            <a:r>
              <a:rPr lang="en-US" altLang="ja-JP" sz="2000" dirty="0" smtClean="0"/>
              <a:t>    </a:t>
            </a:r>
            <a:r>
              <a:rPr lang="en-US" altLang="ja-JP" sz="2000" dirty="0" err="1" smtClean="0"/>
              <a:t>techedBofWpf.InitializeComponent</a:t>
            </a:r>
            <a:r>
              <a:rPr lang="en-US" altLang="ja-JP" sz="2000" dirty="0" smtClean="0"/>
              <a:t>();</a:t>
            </a:r>
          </a:p>
          <a:p>
            <a:r>
              <a:rPr lang="en-US" altLang="ja-JP" sz="2000" dirty="0" smtClean="0"/>
              <a:t>     </a:t>
            </a:r>
            <a:r>
              <a:rPr lang="en-US" altLang="ja-JP" sz="2000" dirty="0" err="1" smtClean="0"/>
              <a:t>ctrlHost.Child</a:t>
            </a:r>
            <a:r>
              <a:rPr lang="en-US" altLang="ja-JP" sz="2000" dirty="0" smtClean="0"/>
              <a:t> = </a:t>
            </a:r>
            <a:r>
              <a:rPr lang="en-US" altLang="ja-JP" sz="2000" dirty="0" err="1" smtClean="0"/>
              <a:t>techedBofWpf</a:t>
            </a:r>
            <a:r>
              <a:rPr lang="en-US" altLang="ja-JP" sz="2000" dirty="0" smtClean="0"/>
              <a:t>;</a:t>
            </a:r>
          </a:p>
          <a:p>
            <a:r>
              <a:rPr lang="en-US" altLang="ja-JP" sz="2000" dirty="0" smtClean="0"/>
              <a:t>}</a:t>
            </a:r>
            <a:endParaRPr lang="en-US" sz="2000"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1033670"/>
            <a:ext cx="8407401" cy="5597318"/>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C</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a:t>
            </a:r>
            <a:r>
              <a:rPr altLang="ja-JP"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WPF</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でコードから</a:t>
            </a:r>
            <a:r>
              <a:rPr altLang="ja-JP"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Image</a:t>
            </a:r>
            <a:r>
              <a:rPr lang="ja-JP" altLang="en-US"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操作</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sp>
        <p:nvSpPr>
          <p:cNvPr id="5" name="Content Placeholder 4"/>
          <p:cNvSpPr>
            <a:spLocks noGrp="1"/>
          </p:cNvSpPr>
          <p:nvPr>
            <p:ph idx="1"/>
          </p:nvPr>
        </p:nvSpPr>
        <p:spPr>
          <a:xfrm>
            <a:off x="722312" y="1347788"/>
            <a:ext cx="7689851" cy="4051365"/>
          </a:xfrm>
        </p:spPr>
        <p:txBody>
          <a:bodyPr/>
          <a:lstStyle/>
          <a:p>
            <a:r>
              <a:rPr lang="en-US" altLang="ja-JP" dirty="0" smtClean="0"/>
              <a:t>public void </a:t>
            </a:r>
            <a:r>
              <a:rPr lang="en-US" altLang="ja-JP" dirty="0" err="1" smtClean="0"/>
              <a:t>DoEmbossBitmapEffect</a:t>
            </a:r>
            <a:r>
              <a:rPr lang="en-US" altLang="ja-JP" dirty="0" smtClean="0"/>
              <a:t>()</a:t>
            </a:r>
          </a:p>
          <a:p>
            <a:r>
              <a:rPr lang="en-US" altLang="ja-JP" dirty="0" smtClean="0"/>
              <a:t>{</a:t>
            </a:r>
          </a:p>
          <a:p>
            <a:r>
              <a:rPr lang="en-US" altLang="ja-JP" dirty="0" smtClean="0"/>
              <a:t>  this.image1.BitmapEffect = new 	</a:t>
            </a:r>
            <a:r>
              <a:rPr lang="en-US" altLang="ja-JP" dirty="0" err="1" smtClean="0"/>
              <a:t>EmbossBitmapEffect</a:t>
            </a:r>
            <a:r>
              <a:rPr lang="en-US" altLang="ja-JP" dirty="0" smtClean="0"/>
              <a:t>();</a:t>
            </a:r>
          </a:p>
          <a:p>
            <a:r>
              <a:rPr lang="en-US" altLang="ja-JP" dirty="0" smtClean="0"/>
              <a:t>}</a:t>
            </a:r>
          </a:p>
          <a:p>
            <a:r>
              <a:rPr lang="en-US" altLang="ja-JP" dirty="0" smtClean="0"/>
              <a:t>public void </a:t>
            </a:r>
            <a:r>
              <a:rPr lang="en-US" altLang="ja-JP" dirty="0" err="1" smtClean="0"/>
              <a:t>SetBitmapFileName</a:t>
            </a:r>
            <a:endParaRPr lang="en-US" altLang="ja-JP" dirty="0" smtClean="0"/>
          </a:p>
          <a:p>
            <a:r>
              <a:rPr lang="en-US" altLang="ja-JP" dirty="0" smtClean="0"/>
              <a:t>	(string source)</a:t>
            </a:r>
          </a:p>
          <a:p>
            <a:r>
              <a:rPr lang="en-US" altLang="ja-JP" dirty="0" smtClean="0"/>
              <a:t>{</a:t>
            </a:r>
          </a:p>
          <a:p>
            <a:r>
              <a:rPr lang="en-US" altLang="ja-JP" dirty="0" smtClean="0"/>
              <a:t>  this.image1.Source = source;</a:t>
            </a:r>
          </a:p>
          <a:p>
            <a:r>
              <a:rPr lang="en-US" altLang="ja-JP" dirty="0" smtClean="0"/>
              <a:t>}</a:t>
            </a:r>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07_Template_community">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21926C7F9F97B4EBBC5982A1F31D49D" ma:contentTypeVersion="0" ma:contentTypeDescription="新しいドキュメントを作成します。" ma:contentTypeScope="" ma:versionID="04fade9213391c050a5cc6cdd23a9513">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F40D1B-1FDF-416C-810A-49F15ECBB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8045745-FFB9-4D66-8904-2EA52DB35CB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80FE56C5-8C52-4B18-AC2E-9F71B4AFE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TE07_Template_community</Template>
  <TotalTime>1187</TotalTime>
  <Words>705</Words>
  <Application>Microsoft Office PowerPoint</Application>
  <PresentationFormat>画面に合わせる (4:3)</PresentationFormat>
  <Paragraphs>96</Paragraphs>
  <Slides>13</Slides>
  <Notes>3</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TE07_Template_community</vt:lpstr>
      <vt:lpstr>C++、C++ / CLI、C#  適材適所 BoF の紹介</vt:lpstr>
      <vt:lpstr>おすすめストリートライブ・BoF  8/22  (水) 16:40 - 17:00 わんくま同盟 「わんくまストリート ライブ ショート ショート」  8/23（木）12:20-12:35  えムナウのプログラミングのページ 「C++・C++/CLI・C# 適材適所のBoFの紹介」  8/23（木）13:30-13:45  わんくま同盟 「わんくまストリートライブ ダイナミック言語のおもしろさ」  8/23（木）15:25-16:40  わんくま同盟 .NET Framework 3.0 をこう使いたい  8/23（木）17:00-18:15  えムナウのプログラミングのページ C++・C++/CLI・C# 適材適所</vt:lpstr>
      <vt:lpstr>2007/09/21 詳説VSセットアップ とっちゃん  2007/10/06 WPF 第２回 えムナウ  東京 新宿OSTにて</vt:lpstr>
      <vt:lpstr>はじめに</vt:lpstr>
      <vt:lpstr>3人がこう思う使いどころ</vt:lpstr>
      <vt:lpstr>C++:サンプル抜粋２</vt:lpstr>
      <vt:lpstr>C++:サンプル抜粋４</vt:lpstr>
      <vt:lpstr>C＃：WinformからWPFをホスト</vt:lpstr>
      <vt:lpstr>C＃：WPFでコードからImage操作</vt:lpstr>
      <vt:lpstr>C++/CLI: Native を Managed でラップ</vt:lpstr>
      <vt:lpstr>C++/CLI: Managed を Native でラップ</vt:lpstr>
      <vt:lpstr>スライド 12</vt:lpstr>
      <vt:lpstr>スライド 13</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(hidden slide)</dc:title>
  <dc:subject>TechEd 2007</dc:subject>
  <dc:creator>高萩 俊行</dc:creator>
  <dc:description>Template: Created by Slidework LLC
Formatting: Slidework LLC
Event Date: June 4th - 8th 2007
Event Location: Orlando Florida
Audience:</dc:description>
  <cp:lastModifiedBy>中　博俊</cp:lastModifiedBy>
  <cp:revision>88</cp:revision>
  <dcterms:created xsi:type="dcterms:W3CDTF">2007-07-26T10:21:07Z</dcterms:created>
  <dcterms:modified xsi:type="dcterms:W3CDTF">2007-09-21T12:21:28Z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0x010100421926C7F9F97B4EBBC5982A1F31D49D</vt:lpwstr>
  </property>
  <property fmtid="{D5CDD505-2E9C-101B-9397-08002B2CF9AE}" pid="3" name="Order">
    <vt:r8>100</vt:r8>
  </property>
  <property fmtid="{D5CDD505-2E9C-101B-9397-08002B2CF9AE}" pid="4" name="TemplateUrl">
    <vt:lpwstr/>
  </property>
  <property fmtid="{D5CDD505-2E9C-101B-9397-08002B2CF9AE}" pid="5" name="_SourceUrl">
    <vt:lpwstr/>
  </property>
  <property fmtid="{D5CDD505-2E9C-101B-9397-08002B2CF9AE}" pid="6" name="_CopySource">
    <vt:lpwstr>http://sharepointasia/sites/teched07/speakers/PPT Template/TE07_Tempate.potx</vt:lpwstr>
  </property>
  <property fmtid="{D5CDD505-2E9C-101B-9397-08002B2CF9AE}" pid="7" name="xd_ProgID">
    <vt:lpwstr/>
  </property>
  <property fmtid="{D5CDD505-2E9C-101B-9397-08002B2CF9AE}" pid="8" name="_MarkAsFinal">
    <vt:bool>true</vt:bool>
  </property>
</Properties>
</file>