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9" r:id="rId4"/>
    <p:sldId id="259" r:id="rId5"/>
    <p:sldId id="262" r:id="rId6"/>
    <p:sldId id="266" r:id="rId7"/>
    <p:sldId id="263" r:id="rId8"/>
    <p:sldId id="264" r:id="rId9"/>
    <p:sldId id="268" r:id="rId10"/>
    <p:sldId id="269" r:id="rId11"/>
    <p:sldId id="277" r:id="rId12"/>
    <p:sldId id="271" r:id="rId13"/>
    <p:sldId id="276" r:id="rId14"/>
    <p:sldId id="272" r:id="rId15"/>
    <p:sldId id="273" r:id="rId16"/>
    <p:sldId id="274" r:id="rId1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78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大阪勉強会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#12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sz="5400" dirty="0" smtClean="0"/>
              <a:t>メモリ管理の基礎知識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～ここはだれ？私はどこ？とならないために～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sz="6600" dirty="0" smtClean="0"/>
              <a:t>とっちゃん</a:t>
            </a:r>
            <a:endParaRPr kumimoji="1" lang="en-US" altLang="ja-JP" sz="6600" dirty="0" smtClean="0"/>
          </a:p>
          <a:p>
            <a:r>
              <a:rPr lang="ja-JP" altLang="en-US" sz="1600" dirty="0" smtClean="0"/>
              <a:t>高萩 俊行</a:t>
            </a:r>
            <a:endParaRPr kumimoji="1" lang="en-US" altLang="ja-JP" sz="1600" dirty="0" smtClean="0"/>
          </a:p>
          <a:p>
            <a:r>
              <a:rPr kumimoji="1" lang="en-US" altLang="ja-JP" sz="2000" dirty="0" smtClean="0"/>
              <a:t>Microsoft MVP for Windows-SDK 2005/10-2007/09</a:t>
            </a:r>
            <a:endParaRPr kumimoji="1" lang="ja-JP" altLang="en-US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アクセス方法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アロケータから受け取る情報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受け取るための器が必要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受け取るものは？</a:t>
            </a:r>
            <a:endParaRPr lang="en-US" altLang="ja-JP" dirty="0" smtClean="0"/>
          </a:p>
          <a:p>
            <a:pPr lvl="3"/>
            <a:r>
              <a:rPr lang="ja-JP" altLang="en-US" sz="2400" dirty="0" smtClean="0"/>
              <a:t>参照型の変数</a:t>
            </a:r>
            <a:endParaRPr lang="en-US" altLang="ja-JP" dirty="0" smtClean="0"/>
          </a:p>
          <a:p>
            <a:pPr lvl="4">
              <a:buNone/>
            </a:pPr>
            <a:endParaRPr lang="en-US" altLang="ja-JP" dirty="0" smtClean="0"/>
          </a:p>
          <a:p>
            <a:pPr lvl="2"/>
            <a:r>
              <a:rPr lang="ja-JP" altLang="en-US" dirty="0" smtClean="0"/>
              <a:t>いらなくなったら？</a:t>
            </a:r>
            <a:endParaRPr lang="en-US" altLang="ja-JP" dirty="0" smtClean="0"/>
          </a:p>
          <a:p>
            <a:pPr lvl="3"/>
            <a:r>
              <a:rPr kumimoji="1" lang="ja-JP" altLang="en-US" dirty="0" smtClean="0"/>
              <a:t>どこかで不要を明示する</a:t>
            </a:r>
            <a:endParaRPr kumimoji="1"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ちょっと脱線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型とは</a:t>
            </a:r>
            <a:r>
              <a:rPr lang="en-US" altLang="ja-JP" dirty="0" smtClean="0"/>
              <a:t>…</a:t>
            </a:r>
          </a:p>
          <a:p>
            <a:pPr lvl="1"/>
            <a:r>
              <a:rPr kumimoji="1" lang="ja-JP" altLang="en-US" dirty="0" smtClean="0"/>
              <a:t>型には２つの意味がある</a:t>
            </a:r>
            <a:endParaRPr kumimoji="1" lang="en-US" altLang="ja-JP" dirty="0" smtClean="0"/>
          </a:p>
          <a:p>
            <a:pPr marL="1371600" lvl="2" indent="-457200">
              <a:buFont typeface="+mj-lt"/>
              <a:buAutoNum type="arabicPeriod"/>
            </a:pPr>
            <a:r>
              <a:rPr kumimoji="1" lang="ja-JP" altLang="en-US" dirty="0" smtClean="0"/>
              <a:t>オブジェクトの形状を表現する型</a:t>
            </a:r>
            <a:endParaRPr kumimoji="1" lang="en-US" altLang="ja-JP" dirty="0" smtClean="0"/>
          </a:p>
          <a:p>
            <a:pPr marL="1371600" lvl="2" indent="-457200">
              <a:buFont typeface="+mj-lt"/>
              <a:buAutoNum type="arabicPeriod"/>
            </a:pPr>
            <a:r>
              <a:rPr lang="ja-JP" altLang="en-US" dirty="0" smtClean="0"/>
              <a:t>オブジェクトの状態を表現する型</a:t>
            </a:r>
            <a:endParaRPr lang="en-US" altLang="ja-JP" dirty="0" smtClean="0"/>
          </a:p>
          <a:p>
            <a:pPr marL="1828800" lvl="3" indent="-457200">
              <a:buNone/>
            </a:pPr>
            <a:r>
              <a:rPr kumimoji="1" lang="ja-JP" altLang="en-US" dirty="0" smtClean="0"/>
              <a:t>今日やったのはどっち？</a:t>
            </a:r>
            <a:endParaRPr kumimoji="1" lang="en-US" altLang="ja-JP" dirty="0" smtClean="0"/>
          </a:p>
          <a:p>
            <a:pPr marL="571500" indent="-457200"/>
            <a:r>
              <a:rPr lang="ja-JP" altLang="en-US" dirty="0" smtClean="0"/>
              <a:t>データの受け渡し</a:t>
            </a:r>
            <a:endParaRPr lang="en-US" altLang="ja-JP" dirty="0" smtClean="0"/>
          </a:p>
          <a:p>
            <a:pPr marL="1371600" lvl="2" indent="-457200"/>
            <a:r>
              <a:rPr kumimoji="1" lang="ja-JP" altLang="en-US" dirty="0" smtClean="0"/>
              <a:t>値</a:t>
            </a:r>
            <a:r>
              <a:rPr lang="ja-JP" altLang="en-US" dirty="0" smtClean="0"/>
              <a:t>渡し＝値を引数に入れる</a:t>
            </a:r>
            <a:endParaRPr lang="en-US" altLang="ja-JP" dirty="0" smtClean="0"/>
          </a:p>
          <a:p>
            <a:pPr marL="1371600" lvl="2" indent="-457200"/>
            <a:r>
              <a:rPr lang="ja-JP" altLang="en-US" dirty="0" smtClean="0"/>
              <a:t>参照渡し＝オブジェクトの</a:t>
            </a:r>
            <a:r>
              <a:rPr lang="ja-JP" altLang="en-US" b="1" dirty="0" smtClean="0">
                <a:solidFill>
                  <a:srgbClr val="FF0000"/>
                </a:solidFill>
              </a:rPr>
              <a:t>位置情報</a:t>
            </a:r>
            <a:r>
              <a:rPr lang="ja-JP" altLang="en-US" dirty="0" smtClean="0"/>
              <a:t>を引数に入れる</a:t>
            </a:r>
            <a:endParaRPr lang="en-US" altLang="ja-JP" dirty="0" smtClean="0"/>
          </a:p>
          <a:p>
            <a:pPr marL="571500" indent="-457200"/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管理範囲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アロケータオブジェクトは一つではない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ランタイムライブラリごとに一つ！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ダイナミックリンク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スタティックリンク←</a:t>
            </a:r>
            <a:r>
              <a:rPr lang="en-US" altLang="ja-JP" dirty="0" smtClean="0"/>
              <a:t>.NET Framework </a:t>
            </a:r>
            <a:r>
              <a:rPr lang="ja-JP" altLang="en-US" dirty="0" smtClean="0"/>
              <a:t>にはない！</a:t>
            </a:r>
            <a:endParaRPr lang="en-US" altLang="ja-JP" dirty="0" smtClean="0"/>
          </a:p>
          <a:p>
            <a:r>
              <a:rPr lang="ja-JP" altLang="en-US" dirty="0" smtClean="0"/>
              <a:t>アロケータの影響範囲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基本は？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プロセス単位？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モジュール単位？</a:t>
            </a:r>
            <a:endParaRPr lang="en-US" altLang="ja-JP" dirty="0" smtClean="0"/>
          </a:p>
          <a:p>
            <a:pPr lvl="3"/>
            <a:r>
              <a:rPr lang="ja-JP" altLang="en-US" dirty="0" smtClean="0"/>
              <a:t>ランタイムライブラリって言ってたような</a:t>
            </a:r>
            <a:r>
              <a:rPr lang="en-US" altLang="ja-JP" dirty="0" smtClean="0"/>
              <a:t>…</a:t>
            </a:r>
          </a:p>
          <a:p>
            <a:endParaRPr lang="en-US" altLang="ja-JP" dirty="0" smtClean="0"/>
          </a:p>
          <a:p>
            <a:endParaRPr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管理範囲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855680"/>
            <a:ext cx="8229600" cy="5073650"/>
          </a:xfrm>
        </p:spPr>
        <p:txBody>
          <a:bodyPr/>
          <a:lstStyle/>
          <a:p>
            <a:r>
              <a:rPr kumimoji="1" lang="en-US" altLang="ja-JP" dirty="0" smtClean="0"/>
              <a:t>MFC</a:t>
            </a:r>
            <a:r>
              <a:rPr kumimoji="1" lang="ja-JP" altLang="en-US" dirty="0" smtClean="0"/>
              <a:t>だとどうなるんだろう？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MFC</a:t>
            </a:r>
            <a:r>
              <a:rPr kumimoji="1" lang="ja-JP" altLang="en-US" dirty="0" smtClean="0"/>
              <a:t>のヒープ管理は非常に複雑</a:t>
            </a:r>
            <a:r>
              <a:rPr lang="ja-JP" altLang="en-US" dirty="0" smtClean="0"/>
              <a:t>に感じるが</a:t>
            </a:r>
            <a:r>
              <a:rPr lang="en-US" altLang="ja-JP" dirty="0" smtClean="0"/>
              <a:t>…</a:t>
            </a:r>
            <a:endParaRPr kumimoji="1" lang="en-US" altLang="ja-JP" dirty="0" smtClean="0"/>
          </a:p>
          <a:p>
            <a:pPr lvl="2">
              <a:buNone/>
            </a:pPr>
            <a:r>
              <a:rPr kumimoji="1" lang="ja-JP" altLang="en-US" dirty="0" smtClean="0"/>
              <a:t>基本は</a:t>
            </a:r>
            <a:r>
              <a:rPr lang="ja-JP" altLang="en-US" dirty="0" smtClean="0"/>
              <a:t>唯一つ！</a:t>
            </a:r>
          </a:p>
          <a:p>
            <a:pPr marL="571500" indent="-457200" algn="ctr">
              <a:buNone/>
            </a:pPr>
            <a:r>
              <a:rPr kumimoji="1" lang="en-US" altLang="ja-JP" sz="8800" dirty="0" err="1" smtClean="0"/>
              <a:t>CWinThread</a:t>
            </a:r>
            <a:r>
              <a:rPr kumimoji="1" lang="en-US" altLang="ja-JP" sz="8800" dirty="0" smtClean="0"/>
              <a:t> </a:t>
            </a:r>
            <a:r>
              <a:rPr kumimoji="1" lang="ja-JP" altLang="en-US" sz="8800" dirty="0" smtClean="0"/>
              <a:t>の</a:t>
            </a:r>
            <a:endParaRPr kumimoji="1" lang="en-US" altLang="ja-JP" sz="8800" dirty="0" smtClean="0"/>
          </a:p>
          <a:p>
            <a:pPr marL="571500" indent="-457200" algn="ctr">
              <a:buNone/>
            </a:pPr>
            <a:r>
              <a:rPr kumimoji="1" lang="ja-JP" altLang="en-US" sz="8800" dirty="0" smtClean="0"/>
              <a:t>スコープ</a:t>
            </a:r>
            <a:endParaRPr kumimoji="1" lang="en-US" altLang="ja-JP" sz="8800" dirty="0" smtClean="0"/>
          </a:p>
          <a:p>
            <a:pPr marL="1371600" lvl="2" indent="-457200">
              <a:buNone/>
            </a:pPr>
            <a:r>
              <a:rPr kumimoji="1" lang="ja-JP" altLang="en-US" dirty="0" smtClean="0"/>
              <a:t>それだけです！</a:t>
            </a:r>
            <a:endParaRPr kumimoji="1"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メモリの種類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あらかじめ用意されたメモリ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実行時に必要に応じて用意するメモリ</a:t>
            </a:r>
            <a:endParaRPr lang="en-US" altLang="ja-JP" dirty="0" smtClean="0"/>
          </a:p>
          <a:p>
            <a:r>
              <a:rPr lang="ja-JP" altLang="en-US" dirty="0" smtClean="0"/>
              <a:t>アロケータとは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メモリを管理するオブジェクト</a:t>
            </a:r>
            <a:endParaRPr lang="en-US" altLang="ja-JP" dirty="0" smtClean="0"/>
          </a:p>
          <a:p>
            <a:r>
              <a:rPr lang="ja-JP" altLang="en-US" dirty="0" smtClean="0"/>
              <a:t>影響範囲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ランタイムライブラリの影響範囲</a:t>
            </a:r>
            <a:endParaRPr lang="en-US" altLang="ja-JP" dirty="0" smtClean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なぜ</a:t>
            </a:r>
            <a:r>
              <a:rPr kumimoji="1" lang="ja-JP" altLang="en-US" dirty="0" smtClean="0"/>
              <a:t>「ここはだれ？」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ここ</a:t>
            </a:r>
            <a:r>
              <a:rPr lang="en-US" altLang="ja-JP" dirty="0" smtClean="0"/>
              <a:t>(</a:t>
            </a:r>
            <a:r>
              <a:rPr lang="ja-JP" altLang="en-US" dirty="0" smtClean="0"/>
              <a:t>この場所</a:t>
            </a:r>
            <a:r>
              <a:rPr lang="en-US" altLang="ja-JP" dirty="0" smtClean="0"/>
              <a:t>)</a:t>
            </a:r>
            <a:r>
              <a:rPr lang="ja-JP" altLang="en-US" dirty="0" smtClean="0"/>
              <a:t>はどこなのかでよいのか？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だれが用意したのかではないか？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なぜ「私はどこ？」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指し示す先はなにかでよいのか？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どこを指しているのかではないか？</a:t>
            </a:r>
            <a:endParaRPr kumimoji="1" lang="en-US" altLang="ja-JP" dirty="0" smtClean="0"/>
          </a:p>
          <a:p>
            <a:pPr lvl="1"/>
            <a:endParaRPr kumimoji="1"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r>
              <a:rPr kumimoji="1" lang="en-US" altLang="ja-JP" dirty="0" smtClean="0"/>
              <a:t>	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メモリは借り物である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常にだれから借りているかを意識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すべては寿命を持つ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寿命を把握するのがメモリ管理の</a:t>
            </a:r>
            <a:r>
              <a:rPr lang="ja-JP" altLang="en-US" dirty="0" smtClean="0"/>
              <a:t>基本</a:t>
            </a:r>
            <a:endParaRPr kumimoji="1" lang="en-US" altLang="ja-JP" dirty="0" smtClean="0"/>
          </a:p>
          <a:p>
            <a:pPr lvl="1"/>
            <a:endParaRPr lang="en-US" altLang="ja-JP" dirty="0" smtClean="0"/>
          </a:p>
          <a:p>
            <a:r>
              <a:rPr kumimoji="1" lang="ja-JP" altLang="en-US" dirty="0" smtClean="0"/>
              <a:t>寿命</a:t>
            </a:r>
            <a:r>
              <a:rPr lang="ja-JP" altLang="en-US" dirty="0" smtClean="0"/>
              <a:t>は</a:t>
            </a:r>
            <a:r>
              <a:rPr kumimoji="1" lang="ja-JP" altLang="en-US" dirty="0" smtClean="0"/>
              <a:t>管理するのではなく、把握する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状況を把握することが大事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アジェンダ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4800" dirty="0" smtClean="0"/>
              <a:t>はじめに</a:t>
            </a:r>
            <a:endParaRPr lang="en-US" altLang="ja-JP" sz="4800" dirty="0" smtClean="0"/>
          </a:p>
          <a:p>
            <a:r>
              <a:rPr lang="ja-JP" altLang="en-US" sz="4800" dirty="0" smtClean="0"/>
              <a:t>アロケータとは</a:t>
            </a:r>
            <a:endParaRPr lang="en-US" altLang="ja-JP" sz="4800" dirty="0" smtClean="0"/>
          </a:p>
          <a:p>
            <a:r>
              <a:rPr lang="ja-JP" altLang="en-US" sz="4800" dirty="0" smtClean="0"/>
              <a:t>アクセス方法</a:t>
            </a:r>
            <a:endParaRPr lang="en-US" altLang="ja-JP" sz="4800" dirty="0" smtClean="0"/>
          </a:p>
          <a:p>
            <a:r>
              <a:rPr lang="ja-JP" altLang="en-US" sz="4800" dirty="0" smtClean="0"/>
              <a:t>アロケータの影響範囲</a:t>
            </a:r>
            <a:endParaRPr lang="en-US" altLang="ja-JP" sz="4800" dirty="0" smtClean="0"/>
          </a:p>
          <a:p>
            <a:r>
              <a:rPr lang="ja-JP" altLang="en-US" sz="4800" dirty="0" smtClean="0"/>
              <a:t>まとめ</a:t>
            </a:r>
            <a:endParaRPr lang="en-US" altLang="ja-JP" sz="48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はじめに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メモリには</a:t>
            </a:r>
            <a:r>
              <a:rPr lang="en-US" altLang="ja-JP" dirty="0" smtClean="0"/>
              <a:t>…</a:t>
            </a:r>
          </a:p>
          <a:p>
            <a:pPr lvl="1"/>
            <a:r>
              <a:rPr lang="ja-JP" altLang="en-US" dirty="0" smtClean="0"/>
              <a:t>変更できる</a:t>
            </a:r>
            <a:r>
              <a:rPr lang="en-US" altLang="ja-JP" dirty="0" smtClean="0"/>
              <a:t>…RAM</a:t>
            </a:r>
            <a:endParaRPr lang="en-US" altLang="ja-JP" sz="2000" dirty="0" smtClean="0"/>
          </a:p>
          <a:p>
            <a:pPr lvl="1"/>
            <a:r>
              <a:rPr lang="ja-JP" altLang="en-US" dirty="0" smtClean="0"/>
              <a:t>変更できない</a:t>
            </a:r>
            <a:r>
              <a:rPr lang="en-US" altLang="ja-JP" dirty="0" smtClean="0"/>
              <a:t>…ROM</a:t>
            </a:r>
            <a:endParaRPr lang="en-US" altLang="ja-JP" sz="2000" dirty="0" smtClean="0"/>
          </a:p>
          <a:p>
            <a:r>
              <a:rPr lang="ja-JP" altLang="en-US" dirty="0" smtClean="0"/>
              <a:t>メモリに対する操作には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メモリを読む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メモリに書く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メモリで実行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endParaRPr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はじめに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プログラムで利用できるメモリ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データエリア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ヒープ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スタック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初期化済み変数エリア</a:t>
            </a:r>
            <a:r>
              <a:rPr lang="en-US" altLang="ja-JP" dirty="0" smtClean="0"/>
              <a:t>(</a:t>
            </a:r>
            <a:r>
              <a:rPr lang="ja-JP" altLang="en-US" dirty="0" smtClean="0"/>
              <a:t>特殊なデータエリア</a:t>
            </a:r>
            <a:r>
              <a:rPr lang="en-US" altLang="ja-JP" dirty="0" smtClean="0"/>
              <a:t>)</a:t>
            </a:r>
          </a:p>
          <a:p>
            <a:pPr lvl="2"/>
            <a:r>
              <a:rPr lang="ja-JP" altLang="en-US" dirty="0" smtClean="0"/>
              <a:t>初期値を持つ初期化済み変数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初期値を持たない</a:t>
            </a:r>
            <a:r>
              <a:rPr lang="ja-JP" altLang="en-US" dirty="0" smtClean="0"/>
              <a:t>初期化済み</a:t>
            </a:r>
            <a:r>
              <a:rPr kumimoji="1" lang="ja-JP" altLang="en-US" dirty="0" smtClean="0"/>
              <a:t>変数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コードエリア</a:t>
            </a:r>
            <a:r>
              <a:rPr lang="en-US" altLang="ja-JP" dirty="0" smtClean="0"/>
              <a:t>(</a:t>
            </a:r>
            <a:r>
              <a:rPr lang="ja-JP" altLang="en-US" dirty="0" smtClean="0"/>
              <a:t>実行権限を持つデータエリア</a:t>
            </a:r>
            <a:r>
              <a:rPr lang="en-US" altLang="ja-JP" dirty="0" smtClean="0"/>
              <a:t>)</a:t>
            </a:r>
          </a:p>
          <a:p>
            <a:pPr lvl="2"/>
            <a:r>
              <a:rPr lang="en-US" altLang="ja-JP" dirty="0" smtClean="0"/>
              <a:t>DEP(</a:t>
            </a:r>
            <a:r>
              <a:rPr lang="en-US" dirty="0" smtClean="0"/>
              <a:t>Data Execute Prevention:</a:t>
            </a:r>
            <a:r>
              <a:rPr lang="ja-JP" altLang="en-US" dirty="0" smtClean="0"/>
              <a:t>データ実行防止</a:t>
            </a:r>
            <a:r>
              <a:rPr lang="en-US" altLang="ja-JP" dirty="0" smtClean="0"/>
              <a:t>)</a:t>
            </a:r>
          </a:p>
          <a:p>
            <a:pPr lvl="3"/>
            <a:r>
              <a:rPr lang="ja-JP" altLang="en-US" dirty="0" smtClean="0"/>
              <a:t>データエリアとコードエリアは違うものである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アロケータとは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動詞の </a:t>
            </a:r>
            <a:r>
              <a:rPr kumimoji="1" lang="en-US" altLang="ja-JP" dirty="0" smtClean="0"/>
              <a:t>Allocate </a:t>
            </a:r>
            <a:r>
              <a:rPr kumimoji="1" lang="ja-JP" altLang="en-US" dirty="0" smtClean="0"/>
              <a:t>を英和辞書で</a:t>
            </a:r>
            <a:r>
              <a:rPr kumimoji="1" lang="en-US" altLang="ja-JP" dirty="0" smtClean="0"/>
              <a:t>…</a:t>
            </a:r>
          </a:p>
          <a:p>
            <a:pPr lvl="1"/>
            <a:r>
              <a:rPr lang="ja-JP" altLang="en-US" sz="2400" dirty="0" smtClean="0"/>
              <a:t>［</a:t>
            </a:r>
            <a:r>
              <a:rPr lang="en-US" altLang="ja-JP" sz="2400" b="1" dirty="0" smtClean="0"/>
              <a:t>III</a:t>
            </a:r>
            <a:r>
              <a:rPr lang="en-US" altLang="ja-JP" sz="2400" dirty="0" smtClean="0"/>
              <a:t>[</a:t>
            </a:r>
            <a:r>
              <a:rPr lang="ja-JP" altLang="en-US" sz="2400" dirty="0" smtClean="0"/>
              <a:t>名</a:t>
            </a:r>
            <a:r>
              <a:rPr lang="en-US" altLang="ja-JP" sz="2400" dirty="0" smtClean="0"/>
              <a:t>]</a:t>
            </a:r>
            <a:r>
              <a:rPr lang="ja-JP" altLang="en-US" sz="2400" dirty="0" smtClean="0"/>
              <a:t>（</a:t>
            </a:r>
            <a:r>
              <a:rPr lang="en-US" altLang="ja-JP" sz="2400" dirty="0" smtClean="0"/>
              <a:t>[</a:t>
            </a:r>
            <a:r>
              <a:rPr lang="ja-JP" altLang="en-US" sz="2400" dirty="0" smtClean="0"/>
              <a:t>副</a:t>
            </a:r>
            <a:r>
              <a:rPr lang="en-US" altLang="ja-JP" sz="2400" dirty="0" smtClean="0"/>
              <a:t>]</a:t>
            </a:r>
            <a:r>
              <a:rPr lang="ja-JP" altLang="en-US" sz="2400" dirty="0" smtClean="0"/>
              <a:t>）］ </a:t>
            </a:r>
            <a:r>
              <a:rPr lang="en-US" altLang="ja-JP" sz="2400" dirty="0" smtClean="0"/>
              <a:t>…</a:t>
            </a:r>
            <a:r>
              <a:rPr lang="ja-JP" altLang="en-US" sz="2400" dirty="0" smtClean="0"/>
              <a:t>を（特定の目的のために）とっておく</a:t>
            </a:r>
            <a:r>
              <a:rPr lang="en-US" altLang="ja-JP" sz="2400" dirty="0" smtClean="0"/>
              <a:t>, </a:t>
            </a:r>
            <a:r>
              <a:rPr lang="ja-JP" altLang="en-US" sz="2400" dirty="0" smtClean="0"/>
              <a:t>計上する</a:t>
            </a:r>
            <a:r>
              <a:rPr lang="en-US" altLang="ja-JP" sz="2400" dirty="0" smtClean="0"/>
              <a:t>((for ...))</a:t>
            </a:r>
            <a:r>
              <a:rPr lang="ja-JP" altLang="en-US" sz="2400" dirty="0" smtClean="0"/>
              <a:t>；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ja-JP" altLang="en-US" sz="2200" b="1" dirty="0" smtClean="0"/>
              <a:t>［</a:t>
            </a:r>
            <a:r>
              <a:rPr lang="en-US" altLang="ja-JP" sz="2200" b="1" dirty="0" smtClean="0"/>
              <a:t>allocate B A/allocate A to B</a:t>
            </a:r>
            <a:r>
              <a:rPr lang="ja-JP" altLang="en-US" sz="2200" b="1" dirty="0" smtClean="0"/>
              <a:t>］</a:t>
            </a:r>
            <a:r>
              <a:rPr lang="en-US" altLang="ja-JP" sz="2400" dirty="0" smtClean="0"/>
              <a:t>〈A</a:t>
            </a:r>
            <a:r>
              <a:rPr lang="ja-JP" altLang="en-US" sz="2400" dirty="0" smtClean="0"/>
              <a:t>（資金・土地・責任・費用など）を</a:t>
            </a:r>
            <a:r>
              <a:rPr lang="en-US" altLang="ja-JP" sz="2400" dirty="0" smtClean="0"/>
              <a:t>B</a:t>
            </a:r>
            <a:r>
              <a:rPr lang="ja-JP" altLang="en-US" sz="2400" dirty="0" smtClean="0"/>
              <a:t>（人など）に</a:t>
            </a:r>
            <a:r>
              <a:rPr lang="en-US" altLang="ja-JP" sz="2400" dirty="0" smtClean="0"/>
              <a:t>〉</a:t>
            </a:r>
            <a:r>
              <a:rPr lang="ja-JP" altLang="en-US" sz="2400" dirty="0" smtClean="0"/>
              <a:t>割り当てる</a:t>
            </a:r>
            <a:r>
              <a:rPr lang="en-US" altLang="ja-JP" sz="2400" dirty="0" smtClean="0"/>
              <a:t>, </a:t>
            </a:r>
            <a:r>
              <a:rPr lang="ja-JP" altLang="en-US" sz="2400" dirty="0" smtClean="0"/>
              <a:t>配分する</a:t>
            </a:r>
            <a:r>
              <a:rPr lang="en-US" altLang="ja-JP" sz="2400" dirty="0" smtClean="0"/>
              <a:t>, </a:t>
            </a:r>
            <a:r>
              <a:rPr lang="ja-JP" altLang="en-US" sz="2400" dirty="0" smtClean="0"/>
              <a:t>あてがう</a:t>
            </a:r>
            <a:endParaRPr lang="en-US" altLang="ja-JP" sz="2400" dirty="0" smtClean="0"/>
          </a:p>
          <a:p>
            <a:pPr lvl="2">
              <a:buNone/>
            </a:pPr>
            <a:r>
              <a:rPr lang="ja-JP" altLang="en-US" sz="1200" dirty="0" smtClean="0"/>
              <a:t>引用元</a:t>
            </a:r>
            <a:r>
              <a:rPr lang="en-US" altLang="ja-JP" sz="1200" dirty="0" smtClean="0"/>
              <a:t>:</a:t>
            </a:r>
            <a:r>
              <a:rPr lang="ja-JP" altLang="en-US" sz="1200" dirty="0" smtClean="0"/>
              <a:t>プログレッシブ英和中辞典（</a:t>
            </a:r>
            <a:r>
              <a:rPr lang="en-US" altLang="ja-JP" sz="1200" dirty="0" smtClean="0"/>
              <a:t>Yahoo)</a:t>
            </a:r>
            <a:endParaRPr lang="en-US" altLang="ja-JP" dirty="0" smtClean="0"/>
          </a:p>
          <a:p>
            <a:pPr lvl="2"/>
            <a:r>
              <a:rPr lang="ja-JP" altLang="en-US" sz="2000" dirty="0" smtClean="0"/>
              <a:t>コンピュータ的には</a:t>
            </a:r>
            <a:r>
              <a:rPr lang="en-US" altLang="ja-JP" sz="2000" dirty="0" smtClean="0"/>
              <a:t>…</a:t>
            </a:r>
          </a:p>
          <a:p>
            <a:pPr lvl="3"/>
            <a:r>
              <a:rPr lang="en-US" altLang="ja-JP" sz="1800" dirty="0" smtClean="0"/>
              <a:t>A=</a:t>
            </a:r>
            <a:r>
              <a:rPr lang="ja-JP" altLang="en-US" sz="1800" dirty="0" smtClean="0"/>
              <a:t>メモリ</a:t>
            </a:r>
            <a:r>
              <a:rPr lang="en-US" altLang="ja-JP" sz="1800" dirty="0" smtClean="0"/>
              <a:t>…</a:t>
            </a:r>
            <a:r>
              <a:rPr lang="ja-JP" altLang="en-US" sz="1800" dirty="0" smtClean="0"/>
              <a:t>かな？</a:t>
            </a:r>
            <a:endParaRPr lang="en-US" altLang="ja-JP" sz="1800" dirty="0" smtClean="0"/>
          </a:p>
          <a:p>
            <a:pPr lvl="3"/>
            <a:r>
              <a:rPr lang="en-US" altLang="ja-JP" sz="1800" dirty="0" smtClean="0"/>
              <a:t>B=</a:t>
            </a:r>
            <a:r>
              <a:rPr lang="ja-JP" altLang="en-US" sz="1800" dirty="0" smtClean="0"/>
              <a:t>プログラム</a:t>
            </a:r>
            <a:r>
              <a:rPr lang="en-US" altLang="ja-JP" sz="1800" dirty="0" smtClean="0"/>
              <a:t>…</a:t>
            </a:r>
            <a:r>
              <a:rPr lang="ja-JP" altLang="en-US" sz="1800" dirty="0" smtClean="0"/>
              <a:t>かな？</a:t>
            </a:r>
            <a:endParaRPr lang="en-US" altLang="ja-JP" dirty="0" smtClean="0"/>
          </a:p>
          <a:p>
            <a:r>
              <a:rPr kumimoji="1" lang="ja-JP" altLang="en-US" dirty="0" smtClean="0"/>
              <a:t>では </a:t>
            </a:r>
            <a:r>
              <a:rPr kumimoji="1" lang="en-US" altLang="ja-JP" dirty="0" smtClean="0"/>
              <a:t>Allocator or </a:t>
            </a:r>
            <a:r>
              <a:rPr kumimoji="1" lang="en-US" altLang="ja-JP" dirty="0" err="1" smtClean="0"/>
              <a:t>Allocater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は？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ありません！</a:t>
            </a:r>
            <a:r>
              <a:rPr kumimoji="1" lang="en-US" altLang="ja-JP" dirty="0" smtClean="0"/>
              <a:t>Allocation </a:t>
            </a:r>
            <a:r>
              <a:rPr kumimoji="1" lang="ja-JP" altLang="en-US" dirty="0" smtClean="0"/>
              <a:t>が</a:t>
            </a:r>
            <a:r>
              <a:rPr lang="ja-JP" altLang="en-US" dirty="0" smtClean="0"/>
              <a:t>名詞形</a:t>
            </a:r>
            <a:endParaRPr kumimoji="1" lang="en-US" altLang="ja-JP" dirty="0" smtClean="0"/>
          </a:p>
          <a:p>
            <a:pPr lvl="1"/>
            <a:r>
              <a:rPr lang="ja-JP" altLang="en-US" sz="2200" dirty="0" smtClean="0"/>
              <a:t>とあるライブラリには、</a:t>
            </a:r>
            <a:r>
              <a:rPr lang="en-US" altLang="ja-JP" sz="2200" dirty="0" smtClean="0"/>
              <a:t>Allocator </a:t>
            </a:r>
            <a:r>
              <a:rPr lang="ja-JP" altLang="en-US" sz="2200" dirty="0" smtClean="0"/>
              <a:t>という名のクラスはある</a:t>
            </a:r>
            <a:endParaRPr lang="en-US" altLang="ja-JP" sz="2200" dirty="0" smtClean="0"/>
          </a:p>
          <a:p>
            <a:pPr lvl="1"/>
            <a:endParaRPr kumimoji="1"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アロケータとは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アロケータとは</a:t>
            </a:r>
            <a:r>
              <a:rPr kumimoji="1" lang="en-US" altLang="ja-JP" dirty="0" smtClean="0"/>
              <a:t>…</a:t>
            </a:r>
          </a:p>
          <a:p>
            <a:pPr lvl="1"/>
            <a:r>
              <a:rPr lang="ja-JP" altLang="en-US" dirty="0" smtClean="0"/>
              <a:t>メモリを割り当てるもの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割り当てるとは？</a:t>
            </a:r>
            <a:endParaRPr lang="en-US" altLang="ja-JP" dirty="0" smtClean="0"/>
          </a:p>
          <a:p>
            <a:pPr lvl="3"/>
            <a:r>
              <a:rPr lang="ja-JP" altLang="en-US" dirty="0" smtClean="0"/>
              <a:t>管理する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管理する＝責任を持つ</a:t>
            </a:r>
            <a:endParaRPr kumimoji="1" lang="en-US" altLang="ja-JP" dirty="0" smtClean="0"/>
          </a:p>
          <a:p>
            <a:pPr lvl="2"/>
            <a:r>
              <a:rPr kumimoji="1" lang="ja-JP" altLang="en-US" dirty="0" smtClean="0"/>
              <a:t>どこに対して責任を持つ？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だれに対して責任を持つ？</a:t>
            </a:r>
            <a:endParaRPr lang="en-US" altLang="ja-JP" dirty="0" smtClean="0"/>
          </a:p>
          <a:p>
            <a:pPr lvl="2"/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アロケータとは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ハードウェアレベルのアロケータ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OS</a:t>
            </a:r>
            <a:r>
              <a:rPr lang="ja-JP" altLang="en-US" dirty="0" smtClean="0"/>
              <a:t>に対して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物理メモリにたいして</a:t>
            </a:r>
            <a:endParaRPr lang="en-US" altLang="ja-JP" dirty="0" smtClean="0"/>
          </a:p>
          <a:p>
            <a:r>
              <a:rPr lang="en-US" altLang="ja-JP" dirty="0" smtClean="0"/>
              <a:t>OS</a:t>
            </a:r>
            <a:r>
              <a:rPr lang="ja-JP" altLang="en-US" dirty="0" smtClean="0"/>
              <a:t>レベルのアロケータ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プロセス</a:t>
            </a:r>
            <a:r>
              <a:rPr lang="ja-JP" altLang="en-US" dirty="0" smtClean="0"/>
              <a:t>に対して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プロセスに割り当て可能な論理メモリ</a:t>
            </a:r>
            <a:endParaRPr kumimoji="1" lang="en-US" altLang="ja-JP" dirty="0" smtClean="0"/>
          </a:p>
          <a:p>
            <a:r>
              <a:rPr kumimoji="1" lang="ja-JP" altLang="en-US" dirty="0" smtClean="0"/>
              <a:t>プログラムレベルのアロケータ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個々のデータに対して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ヒープメモリ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アクセス方法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スタックメモリ</a:t>
            </a:r>
            <a:r>
              <a:rPr lang="ja-JP" altLang="en-US" dirty="0" smtClean="0"/>
              <a:t>を利用するデータとは</a:t>
            </a:r>
            <a:r>
              <a:rPr lang="en-US" altLang="ja-JP" dirty="0" smtClean="0"/>
              <a:t>…</a:t>
            </a:r>
          </a:p>
          <a:p>
            <a:pPr lvl="1"/>
            <a:r>
              <a:rPr kumimoji="1" lang="ja-JP" altLang="en-US" dirty="0" smtClean="0"/>
              <a:t>寿命の限定された一時的な記憶領域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寿命はメソッドから抜け出る時点まで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通常は自動変数用の領域</a:t>
            </a:r>
            <a:r>
              <a:rPr lang="ja-JP" altLang="en-US" dirty="0" smtClean="0"/>
              <a:t>と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プログラムの実行に必要な情報を格納</a:t>
            </a:r>
            <a:endParaRPr kumimoji="1" lang="en-US" altLang="ja-JP" dirty="0" smtClean="0"/>
          </a:p>
          <a:p>
            <a:r>
              <a:rPr lang="ja-JP" altLang="en-US" dirty="0" smtClean="0"/>
              <a:t>ヒープメモリを利用するデータとは</a:t>
            </a:r>
            <a:r>
              <a:rPr lang="en-US" altLang="ja-JP" dirty="0" smtClean="0"/>
              <a:t>…</a:t>
            </a:r>
          </a:p>
          <a:p>
            <a:pPr lvl="1"/>
            <a:r>
              <a:rPr lang="ja-JP" altLang="en-US" dirty="0" smtClean="0"/>
              <a:t>実行時に必要に応じて利用するデータ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メソッドから抜けても、寿命を終えるわけではない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通常は何らかの参照型変数として表現される</a:t>
            </a:r>
            <a:endParaRPr kumimoji="1"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アクセス方法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参照型というけれど</a:t>
            </a:r>
            <a:r>
              <a:rPr lang="en-US" altLang="ja-JP" dirty="0" smtClean="0"/>
              <a:t>…</a:t>
            </a:r>
          </a:p>
          <a:p>
            <a:pPr lvl="1"/>
            <a:r>
              <a:rPr lang="ja-JP" altLang="en-US" dirty="0" smtClean="0"/>
              <a:t>参照型ってなんなのさ？</a:t>
            </a:r>
            <a:endParaRPr kumimoji="1" lang="en-US" altLang="ja-JP" dirty="0" smtClean="0"/>
          </a:p>
          <a:p>
            <a:pPr lvl="2"/>
            <a:r>
              <a:rPr kumimoji="1" lang="ja-JP" altLang="en-US" dirty="0" smtClean="0"/>
              <a:t>実体を指し示す</a:t>
            </a:r>
            <a:r>
              <a:rPr lang="ja-JP" altLang="en-US" dirty="0" smtClean="0"/>
              <a:t>型の総称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ついになる用語に値型がある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C</a:t>
            </a:r>
            <a:r>
              <a:rPr kumimoji="1" lang="ja-JP" altLang="en-US" dirty="0" smtClean="0"/>
              <a:t>や</a:t>
            </a:r>
            <a:r>
              <a:rPr kumimoji="1" lang="en-US" altLang="ja-JP" dirty="0" smtClean="0"/>
              <a:t>C++ </a:t>
            </a:r>
            <a:r>
              <a:rPr kumimoji="1" lang="ja-JP" altLang="en-US" dirty="0" smtClean="0"/>
              <a:t>のポインタとは違うの？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ポインタは参照型の一形態</a:t>
            </a:r>
            <a:endParaRPr lang="en-US" altLang="ja-JP" dirty="0" smtClean="0"/>
          </a:p>
          <a:p>
            <a:r>
              <a:rPr kumimoji="1" lang="ja-JP" altLang="en-US" dirty="0" smtClean="0"/>
              <a:t>メモリアドレスとは違うの？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同じに見えても違うもの！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アドレスは位置なので型情報を持たない！</a:t>
            </a:r>
            <a:endParaRPr lang="en-US" altLang="ja-JP" dirty="0" smtClean="0"/>
          </a:p>
          <a:p>
            <a:pPr lvl="2"/>
            <a:endParaRPr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スライドマスタT10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スライドマスタO12</Template>
  <TotalTime>732</TotalTime>
  <Words>621</Words>
  <Application>Microsoft Office PowerPoint</Application>
  <PresentationFormat>画面に合わせる (4:3)</PresentationFormat>
  <Paragraphs>135</Paragraphs>
  <Slides>16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スライドマスタT10</vt:lpstr>
      <vt:lpstr>メモリ管理の基礎知識 ～ここはだれ？私はどこ？とならないために～</vt:lpstr>
      <vt:lpstr>アジェンダ</vt:lpstr>
      <vt:lpstr>はじめに</vt:lpstr>
      <vt:lpstr>はじめに</vt:lpstr>
      <vt:lpstr>アロケータとは</vt:lpstr>
      <vt:lpstr>アロケータとは</vt:lpstr>
      <vt:lpstr>アロケータとは</vt:lpstr>
      <vt:lpstr>アクセス方法</vt:lpstr>
      <vt:lpstr>アクセス方法</vt:lpstr>
      <vt:lpstr>アクセス方法</vt:lpstr>
      <vt:lpstr>ちょっと脱線</vt:lpstr>
      <vt:lpstr>管理範囲</vt:lpstr>
      <vt:lpstr>管理範囲</vt:lpstr>
      <vt:lpstr>まとめ</vt:lpstr>
      <vt:lpstr>まとめ</vt:lpstr>
      <vt:lpstr>まとめ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メモリ管理の基礎知識 ～ここはだれ？私はどこ？とならないために～</dc:title>
  <dc:creator>高萩 俊行</dc:creator>
  <cp:lastModifiedBy>中　博俊</cp:lastModifiedBy>
  <cp:revision>63</cp:revision>
  <dcterms:created xsi:type="dcterms:W3CDTF">2007-07-31T06:26:19Z</dcterms:created>
  <dcterms:modified xsi:type="dcterms:W3CDTF">2007-09-21T11:13:08Z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