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6"/>
  </p:notesMasterIdLst>
  <p:handoutMasterIdLst>
    <p:handoutMasterId r:id="rId57"/>
  </p:handoutMasterIdLst>
  <p:sldIdLst>
    <p:sldId id="310" r:id="rId2"/>
    <p:sldId id="367" r:id="rId3"/>
    <p:sldId id="365" r:id="rId4"/>
    <p:sldId id="312" r:id="rId5"/>
    <p:sldId id="333" r:id="rId6"/>
    <p:sldId id="311" r:id="rId7"/>
    <p:sldId id="314" r:id="rId8"/>
    <p:sldId id="315" r:id="rId9"/>
    <p:sldId id="316" r:id="rId10"/>
    <p:sldId id="334" r:id="rId11"/>
    <p:sldId id="369" r:id="rId12"/>
    <p:sldId id="335" r:id="rId13"/>
    <p:sldId id="366" r:id="rId14"/>
    <p:sldId id="319" r:id="rId15"/>
    <p:sldId id="345" r:id="rId16"/>
    <p:sldId id="346" r:id="rId17"/>
    <p:sldId id="338" r:id="rId18"/>
    <p:sldId id="347" r:id="rId19"/>
    <p:sldId id="361" r:id="rId20"/>
    <p:sldId id="372" r:id="rId21"/>
    <p:sldId id="370" r:id="rId22"/>
    <p:sldId id="323" r:id="rId23"/>
    <p:sldId id="371" r:id="rId24"/>
    <p:sldId id="364" r:id="rId25"/>
    <p:sldId id="350" r:id="rId26"/>
    <p:sldId id="373" r:id="rId27"/>
    <p:sldId id="362" r:id="rId28"/>
    <p:sldId id="360" r:id="rId29"/>
    <p:sldId id="326" r:id="rId30"/>
    <p:sldId id="341" r:id="rId31"/>
    <p:sldId id="328" r:id="rId32"/>
    <p:sldId id="327" r:id="rId33"/>
    <p:sldId id="351" r:id="rId34"/>
    <p:sldId id="359" r:id="rId35"/>
    <p:sldId id="353" r:id="rId36"/>
    <p:sldId id="330" r:id="rId37"/>
    <p:sldId id="331" r:id="rId38"/>
    <p:sldId id="332" r:id="rId39"/>
    <p:sldId id="356" r:id="rId40"/>
    <p:sldId id="354" r:id="rId41"/>
    <p:sldId id="352" r:id="rId42"/>
    <p:sldId id="348" r:id="rId43"/>
    <p:sldId id="329" r:id="rId44"/>
    <p:sldId id="349" r:id="rId45"/>
    <p:sldId id="355" r:id="rId46"/>
    <p:sldId id="342" r:id="rId47"/>
    <p:sldId id="339" r:id="rId48"/>
    <p:sldId id="376" r:id="rId49"/>
    <p:sldId id="377" r:id="rId50"/>
    <p:sldId id="379" r:id="rId51"/>
    <p:sldId id="378" r:id="rId52"/>
    <p:sldId id="340" r:id="rId53"/>
    <p:sldId id="357" r:id="rId54"/>
    <p:sldId id="358" r:id="rId55"/>
  </p:sldIdLst>
  <p:sldSz cx="9144000" cy="6858000" type="screen4x3"/>
  <p:notesSz cx="7104063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shift_jis"/>
  <p:clrMru>
    <a:srgbClr val="DDDDDD"/>
    <a:srgbClr val="008000"/>
    <a:srgbClr val="006600"/>
    <a:srgbClr val="FFFFCC"/>
    <a:srgbClr val="33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テーマ スタイル 2 - アクセント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150" autoAdjust="0"/>
    <p:restoredTop sz="77963" autoAdjust="0"/>
  </p:normalViewPr>
  <p:slideViewPr>
    <p:cSldViewPr>
      <p:cViewPr varScale="1">
        <p:scale>
          <a:sx n="60" d="100"/>
          <a:sy n="60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58" y="-96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txPr>
        <a:bodyPr/>
        <a:lstStyle/>
        <a:p>
          <a:pPr>
            <a:defRPr>
              <a:latin typeface="メイリオ" pitchFamily="50" charset="-128"/>
              <a:ea typeface="メイリオ" pitchFamily="50" charset="-128"/>
            </a:defRPr>
          </a:pPr>
          <a:endParaRPr lang="ja-JP"/>
        </a:p>
      </c:tx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言語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showPercent val="1"/>
          </c:dLbls>
          <c:cat>
            <c:strRef>
              <c:f>Sheet1!$A$2:$A$4</c:f>
              <c:strCache>
                <c:ptCount val="3"/>
                <c:pt idx="0">
                  <c:v>Visual Basic .NET</c:v>
                </c:pt>
                <c:pt idx="1">
                  <c:v>C#</c:v>
                </c:pt>
                <c:pt idx="2">
                  <c:v>Visual Basic 6.0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</c:v>
                </c:pt>
                <c:pt idx="1">
                  <c:v>22</c:v>
                </c:pt>
                <c:pt idx="2">
                  <c:v>13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</c:legend>
    <c:plotVisOnly val="1"/>
  </c:chart>
  <c:txPr>
    <a:bodyPr/>
    <a:lstStyle/>
    <a:p>
      <a:pPr>
        <a:defRPr sz="1800"/>
      </a:pPr>
      <a:endParaRPr lang="ja-JP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.NET Framework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dLbl>
              <c:idx val="2"/>
              <c:layout>
                <c:manualLayout>
                  <c:x val="9.2037445884970859E-3"/>
                  <c:y val="3.2427429724203989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2.0</c:v>
                </c:pt>
                <c:pt idx="1">
                  <c:v>1.1</c:v>
                </c:pt>
                <c:pt idx="2">
                  <c:v>1.0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67</c:v>
                </c:pt>
                <c:pt idx="1">
                  <c:v>30</c:v>
                </c:pt>
                <c:pt idx="2">
                  <c:v>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</c:legend>
    <c:plotVisOnly val="1"/>
  </c:chart>
  <c:txPr>
    <a:bodyPr/>
    <a:lstStyle/>
    <a:p>
      <a:pPr>
        <a:defRPr sz="1800">
          <a:latin typeface="メイリオ" pitchFamily="50" charset="-128"/>
          <a:ea typeface="メイリオ" pitchFamily="50" charset="-128"/>
        </a:defRPr>
      </a:pPr>
      <a:endParaRPr lang="ja-JP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WPFをご存知でしたか？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Lbls>
            <c:showPercent val="1"/>
          </c:dLbls>
          <c:cat>
            <c:strRef>
              <c:f>Sheet1!$A$2:$A$3</c:f>
              <c:strCache>
                <c:ptCount val="2"/>
                <c:pt idx="0">
                  <c:v>はい</c:v>
                </c:pt>
                <c:pt idx="1">
                  <c:v>いいえ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69</c:v>
                </c:pt>
                <c:pt idx="1">
                  <c:v>31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</c:legend>
    <c:plotVisOnly val="1"/>
  </c:chart>
  <c:txPr>
    <a:bodyPr/>
    <a:lstStyle/>
    <a:p>
      <a:pPr>
        <a:defRPr sz="1800">
          <a:latin typeface="メイリオ" pitchFamily="50" charset="-128"/>
          <a:ea typeface="メイリオ" pitchFamily="50" charset="-128"/>
        </a:defRPr>
      </a:pPr>
      <a:endParaRPr lang="ja-JP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layout>
        <c:manualLayout>
          <c:xMode val="edge"/>
          <c:yMode val="edge"/>
          <c:x val="0.17061435305316244"/>
          <c:y val="3.4665896098632715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WPFでの開発予定はありますか？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DDDDDD"/>
              </a:solidFill>
            </c:spPr>
          </c:dPt>
          <c:dLbls>
            <c:showPercent val="1"/>
          </c:dLbls>
          <c:cat>
            <c:strRef>
              <c:f>Sheet1!$A$2:$A$5</c:f>
              <c:strCache>
                <c:ptCount val="4"/>
                <c:pt idx="0">
                  <c:v>予定は無い</c:v>
                </c:pt>
                <c:pt idx="1">
                  <c:v>一年以内に開発を予定している</c:v>
                </c:pt>
                <c:pt idx="2">
                  <c:v>半年以内に開発を予定している</c:v>
                </c:pt>
                <c:pt idx="3">
                  <c:v>既に開発中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73</c:v>
                </c:pt>
                <c:pt idx="1">
                  <c:v>13</c:v>
                </c:pt>
                <c:pt idx="2">
                  <c:v>13</c:v>
                </c:pt>
                <c:pt idx="3">
                  <c:v>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</c:legend>
    <c:plotVisOnly val="1"/>
  </c:chart>
  <c:txPr>
    <a:bodyPr/>
    <a:lstStyle/>
    <a:p>
      <a:pPr>
        <a:defRPr sz="1800">
          <a:latin typeface="メイリオ" pitchFamily="50" charset="-128"/>
          <a:ea typeface="メイリオ" pitchFamily="50" charset="-128"/>
        </a:defRPr>
      </a:pPr>
      <a:endParaRPr lang="ja-JP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042" cy="512143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4023348" y="0"/>
            <a:ext cx="3079040" cy="512143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A458A8BF-70A8-45FD-8AF4-33327808011D}" type="datetimeFigureOut">
              <a:rPr kumimoji="1" lang="ja-JP" altLang="en-US" smtClean="0"/>
              <a:pPr/>
              <a:t>2007/8/9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720824"/>
            <a:ext cx="3079042" cy="512142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4023348" y="9720824"/>
            <a:ext cx="3079040" cy="512142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A809C680-D9FB-4E34-BBFB-CC5E39CB5D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042" cy="512143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3348" y="0"/>
            <a:ext cx="3079040" cy="512143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5B3C5432-9B07-48EE-A2E3-DE7F89C8A23D}" type="datetimeFigureOut">
              <a:rPr kumimoji="1" lang="ja-JP" altLang="en-US" smtClean="0"/>
              <a:pPr/>
              <a:t>2007/8/9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96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05" y="4861235"/>
            <a:ext cx="5684255" cy="4605988"/>
          </a:xfrm>
          <a:prstGeom prst="rect">
            <a:avLst/>
          </a:prstGeom>
        </p:spPr>
        <p:txBody>
          <a:bodyPr vert="horz" lIns="95491" tIns="47745" rIns="95491" bIns="47745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0824"/>
            <a:ext cx="3079042" cy="512142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3348" y="9720824"/>
            <a:ext cx="3079040" cy="512142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0D7189C3-70FD-45C8-AA34-3D07BFDF18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5E356-595D-49ED-B1CA-A4F056BCA3FA}" type="slidenum">
              <a:rPr lang="en-US" altLang="ja-JP" smtClean="0"/>
              <a:pPr/>
              <a:t>49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53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クリックしてタイトルを入力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C:\Users\localnaka\Desktop\wankuma-logo20.bm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8313" y="6165850"/>
            <a:ext cx="152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79613" y="6165850"/>
            <a:ext cx="6624637" cy="571500"/>
          </a:xfrm>
          <a:prstGeom prst="rect">
            <a:avLst/>
          </a:prstGeom>
          <a:solidFill>
            <a:srgbClr val="F3BB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ja-JP" altLang="en-US" sz="2400" dirty="0" err="1">
                <a:solidFill>
                  <a:schemeClr val="tx2"/>
                </a:solidFill>
                <a:latin typeface="メイリオ" pitchFamily="50" charset="-128"/>
                <a:ea typeface="メイリオ" pitchFamily="50" charset="-128"/>
              </a:rPr>
              <a:t>わんくま</a:t>
            </a:r>
            <a:r>
              <a:rPr kumimoji="0" lang="ja-JP" altLang="en-US" sz="2400" dirty="0">
                <a:solidFill>
                  <a:schemeClr val="tx2"/>
                </a:solidFill>
                <a:latin typeface="メイリオ" pitchFamily="50" charset="-128"/>
                <a:ea typeface="メイリオ" pitchFamily="50" charset="-128"/>
              </a:rPr>
              <a:t>同盟 </a:t>
            </a:r>
            <a:r>
              <a:rPr kumimoji="0" lang="ja-JP" altLang="en-US" sz="2400" dirty="0" smtClean="0">
                <a:solidFill>
                  <a:schemeClr val="tx2"/>
                </a:solidFill>
                <a:latin typeface="メイリオ" pitchFamily="50" charset="-128"/>
                <a:ea typeface="メイリオ" pitchFamily="50" charset="-128"/>
              </a:rPr>
              <a:t>大阪勉強会 </a:t>
            </a:r>
            <a:r>
              <a:rPr kumimoji="0" lang="en-US" altLang="ja-JP" sz="2400" dirty="0" smtClean="0">
                <a:solidFill>
                  <a:schemeClr val="tx2"/>
                </a:solidFill>
                <a:latin typeface="メイリオ" pitchFamily="50" charset="-128"/>
                <a:ea typeface="メイリオ" pitchFamily="50" charset="-128"/>
              </a:rPr>
              <a:t>#12</a:t>
            </a:r>
            <a:endParaRPr kumimoji="0" lang="en-US" altLang="ja-JP" sz="2400" dirty="0">
              <a:solidFill>
                <a:schemeClr val="tx2"/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メイリオ" pitchFamily="50" charset="-128"/>
          <a:ea typeface="メイリオ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メイリオ" pitchFamily="50" charset="-128"/>
          <a:ea typeface="メイリオ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メイリオ" pitchFamily="50" charset="-128"/>
          <a:ea typeface="メイリオ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メイリオ" pitchFamily="50" charset="-128"/>
          <a:ea typeface="メイリオ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メイリオ" pitchFamily="50" charset="-128"/>
          <a:ea typeface="メイリオ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ime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18" Type="http://schemas.openxmlformats.org/officeDocument/2006/relationships/image" Target="../media/image22.gif"/><Relationship Id="rId3" Type="http://schemas.openxmlformats.org/officeDocument/2006/relationships/image" Target="../media/image7.png"/><Relationship Id="rId21" Type="http://schemas.openxmlformats.org/officeDocument/2006/relationships/image" Target="../media/image25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17" Type="http://schemas.openxmlformats.org/officeDocument/2006/relationships/image" Target="../media/image21.gif"/><Relationship Id="rId2" Type="http://schemas.openxmlformats.org/officeDocument/2006/relationships/image" Target="../media/image6.png"/><Relationship Id="rId16" Type="http://schemas.openxmlformats.org/officeDocument/2006/relationships/image" Target="../media/image20.gif"/><Relationship Id="rId20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19" Type="http://schemas.openxmlformats.org/officeDocument/2006/relationships/image" Target="../media/image23.gif"/><Relationship Id="rId4" Type="http://schemas.openxmlformats.org/officeDocument/2006/relationships/image" Target="../media/image8.png"/><Relationship Id="rId9" Type="http://schemas.openxmlformats.org/officeDocument/2006/relationships/image" Target="../media/image13.gif"/><Relationship Id="rId14" Type="http://schemas.openxmlformats.org/officeDocument/2006/relationships/image" Target="../media/image18.gif"/><Relationship Id="rId22" Type="http://schemas.openxmlformats.org/officeDocument/2006/relationships/image" Target="../media/image26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pecity.com/japan/feedback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PowerTools</a:t>
            </a:r>
            <a:r>
              <a:rPr kumimoji="1"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の過去、現在、未来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</a:rPr>
              <a:t>グレープシティ株式会社</a:t>
            </a:r>
            <a:r>
              <a:rPr kumimoji="1" lang="en-US" altLang="ja-JP" sz="2800" dirty="0" smtClean="0">
                <a:latin typeface="メイリオ" pitchFamily="50" charset="-128"/>
                <a:ea typeface="メイリオ" pitchFamily="50" charset="-128"/>
              </a:rPr>
              <a:t/>
            </a:r>
            <a:br>
              <a:rPr kumimoji="1" lang="en-US" altLang="ja-JP" sz="2800" dirty="0" smtClean="0">
                <a:latin typeface="メイリオ" pitchFamily="50" charset="-128"/>
                <a:ea typeface="メイリオ" pitchFamily="50" charset="-128"/>
              </a:rPr>
            </a:br>
            <a:r>
              <a:rPr lang="ja-JP" altLang="en-US" sz="2800" dirty="0" smtClean="0">
                <a:latin typeface="メイリオ" pitchFamily="50" charset="-128"/>
                <a:ea typeface="メイリオ" pitchFamily="50" charset="-128"/>
              </a:rPr>
              <a:t>ツール事業部</a:t>
            </a: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  <a:t/>
            </a:r>
            <a:b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</a:br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</a:rPr>
              <a:t>テクニカルエバンジェリスト</a:t>
            </a:r>
            <a:r>
              <a:rPr kumimoji="1" lang="en-US" altLang="ja-JP" sz="2800" dirty="0" smtClean="0">
                <a:latin typeface="メイリオ" pitchFamily="50" charset="-128"/>
                <a:ea typeface="メイリオ" pitchFamily="50" charset="-128"/>
              </a:rPr>
              <a:t/>
            </a:r>
            <a:br>
              <a:rPr kumimoji="1" lang="en-US" altLang="ja-JP" sz="2800" dirty="0" smtClean="0">
                <a:latin typeface="メイリオ" pitchFamily="50" charset="-128"/>
                <a:ea typeface="メイリオ" pitchFamily="50" charset="-128"/>
              </a:rPr>
            </a:br>
            <a:r>
              <a:rPr lang="ja-JP" altLang="en-US" sz="2800" dirty="0" smtClean="0">
                <a:latin typeface="メイリオ" pitchFamily="50" charset="-128"/>
                <a:ea typeface="メイリオ" pitchFamily="50" charset="-128"/>
              </a:rPr>
              <a:t>八巻 雄哉</a:t>
            </a:r>
            <a:endParaRPr kumimoji="1" lang="ja-JP" altLang="en-US" sz="2800" dirty="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563314"/>
            <a:ext cx="8229600" cy="1080000"/>
          </a:xfrm>
        </p:spPr>
        <p:txBody>
          <a:bodyPr>
            <a:prstTxWarp prst="textPlain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kumimoji="1" lang="en-US" altLang="ja-JP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PowerTools</a:t>
            </a:r>
            <a:r>
              <a:rPr kumimoji="1" lang="ja-JP" alt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の現在</a:t>
            </a:r>
            <a:endParaRPr kumimoji="1" lang="ja-JP" alt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開発環境の現在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0" y="1052513"/>
          <a:ext cx="4929190" cy="4876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グラフ 4"/>
          <p:cNvGraphicFramePr/>
          <p:nvPr/>
        </p:nvGraphicFramePr>
        <p:xfrm>
          <a:off x="4071934" y="1071546"/>
          <a:ext cx="507206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よくある質問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なぜ同じような製品が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		</a:t>
            </a:r>
            <a:r>
              <a:rPr lang="en-US" altLang="ja-JP" dirty="0" smtClean="0"/>
              <a:t>2</a:t>
            </a:r>
            <a:r>
              <a:rPr lang="ja-JP" altLang="en-US" dirty="0" smtClean="0"/>
              <a:t>つ以上存在</a:t>
            </a:r>
            <a:r>
              <a:rPr kumimoji="1" lang="ja-JP" altLang="en-US" dirty="0" smtClean="0"/>
              <a:t>しているのですか？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例</a:t>
            </a:r>
            <a:r>
              <a:rPr lang="en-US" altLang="ja-JP" dirty="0" smtClean="0"/>
              <a:t>1</a:t>
            </a:r>
            <a:r>
              <a:rPr lang="ja-JP" altLang="en-US" dirty="0" smtClean="0"/>
              <a:t>）グリッド、表計算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SPREAD</a:t>
            </a:r>
            <a:r>
              <a:rPr lang="ja-JP" altLang="en-US" dirty="0" err="1" smtClean="0"/>
              <a:t>、</a:t>
            </a:r>
            <a:r>
              <a:rPr lang="en-US" altLang="ja-JP" dirty="0" err="1" smtClean="0"/>
              <a:t>FlexGrid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El </a:t>
            </a:r>
            <a:r>
              <a:rPr lang="en-US" altLang="ja-JP" dirty="0" err="1" smtClean="0"/>
              <a:t>Tabelle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True </a:t>
            </a:r>
            <a:r>
              <a:rPr lang="en-US" altLang="ja-JP" dirty="0" err="1" smtClean="0"/>
              <a:t>DBGrid</a:t>
            </a:r>
            <a:r>
              <a:rPr lang="en-US" altLang="ja-JP" dirty="0" smtClean="0"/>
              <a:t>…</a:t>
            </a:r>
          </a:p>
          <a:p>
            <a:pPr lvl="1"/>
            <a:r>
              <a:rPr lang="ja-JP" altLang="en-US" dirty="0" smtClean="0"/>
              <a:t>例</a:t>
            </a:r>
            <a:r>
              <a:rPr lang="en-US" altLang="ja-JP" dirty="0" smtClean="0"/>
              <a:t>2</a:t>
            </a:r>
            <a:r>
              <a:rPr lang="ja-JP" altLang="en-US" dirty="0" smtClean="0"/>
              <a:t>）レポート</a:t>
            </a:r>
            <a:endParaRPr lang="en-US" altLang="ja-JP" dirty="0" smtClean="0"/>
          </a:p>
          <a:p>
            <a:pPr lvl="2"/>
            <a:r>
              <a:rPr lang="en-US" altLang="ja-JP" dirty="0" err="1" smtClean="0"/>
              <a:t>ActiveReports</a:t>
            </a:r>
            <a:r>
              <a:rPr lang="ja-JP" altLang="en-US" dirty="0" err="1" smtClean="0"/>
              <a:t>、</a:t>
            </a:r>
            <a:r>
              <a:rPr lang="en-US" altLang="ja-JP" dirty="0" err="1" smtClean="0"/>
              <a:t>TrueWinReports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共通部分と得意部分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同じように見える製品も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				</a:t>
            </a:r>
            <a:r>
              <a:rPr kumimoji="1" lang="ja-JP" altLang="en-US" dirty="0" smtClean="0"/>
              <a:t>得意な部分が異なる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5" name="円/楕円 4"/>
          <p:cNvSpPr/>
          <p:nvPr/>
        </p:nvSpPr>
        <p:spPr>
          <a:xfrm>
            <a:off x="642910" y="2857496"/>
            <a:ext cx="2286016" cy="2286016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2071670" y="2857496"/>
            <a:ext cx="2286016" cy="2286016"/>
          </a:xfrm>
          <a:prstGeom prst="ellipse">
            <a:avLst/>
          </a:prstGeom>
          <a:solidFill>
            <a:srgbClr val="0070C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1357290" y="2143116"/>
            <a:ext cx="2286016" cy="2286016"/>
          </a:xfrm>
          <a:prstGeom prst="ellipse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1472" y="4357694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メイリオ" pitchFamily="50" charset="-128"/>
                <a:ea typeface="メイリオ" pitchFamily="50" charset="-128"/>
              </a:rPr>
              <a:t>製品</a:t>
            </a:r>
            <a:r>
              <a:rPr kumimoji="1" lang="en-US" altLang="ja-JP" sz="3200" dirty="0" smtClean="0">
                <a:latin typeface="メイリオ" pitchFamily="50" charset="-128"/>
                <a:ea typeface="メイリオ" pitchFamily="50" charset="-128"/>
              </a:rPr>
              <a:t>A</a:t>
            </a:r>
            <a:endParaRPr kumimoji="1" lang="ja-JP" altLang="en-US" sz="32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85918" y="2214554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メイリオ" pitchFamily="50" charset="-128"/>
                <a:ea typeface="メイリオ" pitchFamily="50" charset="-128"/>
              </a:rPr>
              <a:t>製品</a:t>
            </a:r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</a:rPr>
              <a:t>B</a:t>
            </a:r>
            <a:endParaRPr kumimoji="1" lang="ja-JP" altLang="en-US" sz="32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71802" y="4357694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メイリオ" pitchFamily="50" charset="-128"/>
                <a:ea typeface="メイリオ" pitchFamily="50" charset="-128"/>
              </a:rPr>
              <a:t>製品</a:t>
            </a:r>
            <a:r>
              <a:rPr kumimoji="1" lang="en-US" altLang="ja-JP" sz="3200" dirty="0" smtClean="0">
                <a:latin typeface="メイリオ" pitchFamily="50" charset="-128"/>
                <a:ea typeface="メイリオ" pitchFamily="50" charset="-128"/>
              </a:rPr>
              <a:t>C</a:t>
            </a:r>
            <a:endParaRPr kumimoji="1" lang="ja-JP" altLang="en-US" sz="32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071670" y="3429000"/>
            <a:ext cx="857256" cy="857256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>
            <a:stCxn id="10" idx="6"/>
          </p:cNvCxnSpPr>
          <p:nvPr/>
        </p:nvCxnSpPr>
        <p:spPr>
          <a:xfrm flipV="1">
            <a:off x="2928926" y="2857496"/>
            <a:ext cx="2000264" cy="1000132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000628" y="2428868"/>
            <a:ext cx="37862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</a:rPr>
              <a:t>この部分の機能だけが必要な場合、いずれの製品も選択候補となる</a:t>
            </a:r>
            <a:endParaRPr kumimoji="1" lang="en-US" altLang="ja-JP" sz="2800" dirty="0" smtClean="0">
              <a:latin typeface="メイリオ" pitchFamily="50" charset="-128"/>
              <a:ea typeface="メイリオ" pitchFamily="50" charset="-128"/>
            </a:endParaRPr>
          </a:p>
          <a:p>
            <a:endParaRPr lang="en-US" altLang="ja-JP" sz="28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  <a:t>1</a:t>
            </a:r>
            <a:r>
              <a:rPr lang="ja-JP" altLang="en-US" sz="2800" dirty="0" err="1" smtClean="0">
                <a:latin typeface="メイリオ" pitchFamily="50" charset="-128"/>
                <a:ea typeface="メイリオ" pitchFamily="50" charset="-128"/>
              </a:rPr>
              <a:t>つの</a:t>
            </a:r>
            <a:r>
              <a:rPr lang="ja-JP" altLang="en-US" sz="2800" dirty="0" smtClean="0">
                <a:latin typeface="メイリオ" pitchFamily="50" charset="-128"/>
                <a:ea typeface="メイリオ" pitchFamily="50" charset="-128"/>
              </a:rPr>
              <a:t>製品だけでは</a:t>
            </a: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  <a:t/>
            </a:r>
            <a:b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</a:br>
            <a:r>
              <a:rPr lang="ja-JP" altLang="en-US" sz="2800" dirty="0" smtClean="0">
                <a:latin typeface="メイリオ" pitchFamily="50" charset="-128"/>
                <a:ea typeface="メイリオ" pitchFamily="50" charset="-128"/>
              </a:rPr>
              <a:t>多様なニーズに</a:t>
            </a: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  <a:t/>
            </a:r>
            <a:b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</a:br>
            <a:r>
              <a:rPr lang="ja-JP" altLang="en-US" sz="2800" dirty="0" smtClean="0">
                <a:latin typeface="メイリオ" pitchFamily="50" charset="-128"/>
                <a:ea typeface="メイリオ" pitchFamily="50" charset="-128"/>
              </a:rPr>
              <a:t>対応することが難しい</a:t>
            </a:r>
            <a:endParaRPr lang="en-US" altLang="ja-JP" sz="2800" dirty="0" smtClean="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よくある誤解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52513"/>
            <a:ext cx="8329642" cy="5073650"/>
          </a:xfrm>
        </p:spPr>
        <p:txBody>
          <a:bodyPr/>
          <a:lstStyle/>
          <a:p>
            <a:r>
              <a:rPr lang="ja-JP" altLang="en-US" dirty="0" smtClean="0"/>
              <a:t>英語版を使ったほうが良いのではないか？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.NET</a:t>
            </a:r>
            <a:r>
              <a:rPr lang="ja-JP" altLang="en-US" dirty="0" smtClean="0"/>
              <a:t>は完全に</a:t>
            </a:r>
            <a:r>
              <a:rPr lang="en-US" altLang="ja-JP" dirty="0" smtClean="0"/>
              <a:t>Unicode</a:t>
            </a:r>
            <a:r>
              <a:rPr lang="ja-JP" altLang="en-US" dirty="0" smtClean="0"/>
              <a:t>対応しているので、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もう</a:t>
            </a:r>
            <a:r>
              <a:rPr lang="en-US" altLang="ja-JP" dirty="0" smtClean="0"/>
              <a:t>2</a:t>
            </a:r>
            <a:r>
              <a:rPr lang="ja-JP" altLang="en-US" dirty="0" smtClean="0"/>
              <a:t>バイト文字の問題はないはず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2</a:t>
            </a:r>
            <a:r>
              <a:rPr lang="ja-JP" altLang="en-US" dirty="0" smtClean="0"/>
              <a:t>バイト文字が表示できるだけで、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		</a:t>
            </a:r>
            <a:r>
              <a:rPr lang="ja-JP" altLang="en-US" dirty="0" smtClean="0"/>
              <a:t>本当に問題がありませんか？</a:t>
            </a:r>
            <a:endParaRPr lang="en-US" altLang="ja-JP" dirty="0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yuya.GRAPECITY\Documents\Events\Wnakuma\Materials\ja_aspdotnetajax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1293019"/>
            <a:ext cx="9167813" cy="8151019"/>
          </a:xfrm>
          <a:prstGeom prst="rect">
            <a:avLst/>
          </a:prstGeom>
          <a:noFill/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786182" y="803275"/>
            <a:ext cx="5143536" cy="548324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1" lang="en-US" altLang="ja-JP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99</a:t>
            </a:r>
            <a:r>
              <a:rPr kumimoji="1" lang="ja-JP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円</a:t>
            </a:r>
            <a:r>
              <a:rPr kumimoji="1" lang="en-US" altLang="ja-JP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99</a:t>
            </a:r>
            <a:r>
              <a:rPr kumimoji="1" lang="ja-JP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銭</a:t>
            </a:r>
            <a:r>
              <a:rPr kumimoji="1" lang="en-US" altLang="ja-JP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?!</a:t>
            </a:r>
          </a:p>
          <a:p>
            <a:endParaRPr lang="en-US" altLang="ja-JP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ja-JP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午前をつけるなら</a:t>
            </a:r>
            <a:r>
              <a:rPr lang="en-US" altLang="ja-JP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altLang="ja-JP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ja-JP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「午前</a:t>
            </a:r>
            <a:r>
              <a:rPr lang="en-US" altLang="ja-JP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r>
              <a:rPr lang="ja-JP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時</a:t>
            </a:r>
            <a:r>
              <a:rPr lang="en-US" altLang="ja-JP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r>
              <a:rPr lang="ja-JP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分」</a:t>
            </a:r>
            <a:r>
              <a:rPr lang="ja-JP" alt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かな</a:t>
            </a:r>
            <a:endParaRPr lang="en-US" altLang="ja-JP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kumimoji="1" lang="en-US" altLang="ja-JP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ja-JP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順序もおかしいけれど、「月」だけ単位が</a:t>
            </a:r>
            <a:r>
              <a:rPr lang="en-US" altLang="ja-JP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altLang="ja-JP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altLang="ja-JP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ja-JP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表示されるのも？？</a:t>
            </a:r>
            <a:endParaRPr kumimoji="1" lang="ja-JP" alt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5000628" y="-24"/>
            <a:ext cx="3686172" cy="706437"/>
          </a:xfrm>
        </p:spPr>
        <p:txBody>
          <a:bodyPr/>
          <a:lstStyle/>
          <a:p>
            <a:pPr algn="l"/>
            <a:r>
              <a:rPr kumimoji="1" lang="ja-JP" altLang="en-US" dirty="0" smtClean="0"/>
              <a:t>例その１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3074" name="Picture 2" descr="C:\Users\yuya.GRAPECITY\Documents\Events\Wnakuma\Materials\inputwebjaj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143"/>
            <a:ext cx="7621238" cy="6854857"/>
          </a:xfrm>
          <a:prstGeom prst="rect">
            <a:avLst/>
          </a:prstGeom>
          <a:noFill/>
        </p:spPr>
      </p:pic>
      <p:sp>
        <p:nvSpPr>
          <p:cNvPr id="5" name="タイトル 1"/>
          <p:cNvSpPr txBox="1">
            <a:spLocks/>
          </p:cNvSpPr>
          <p:nvPr/>
        </p:nvSpPr>
        <p:spPr bwMode="auto">
          <a:xfrm>
            <a:off x="5357818" y="71438"/>
            <a:ext cx="3000396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kern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  <a:cs typeface="+mj-cs"/>
              </a:rPr>
              <a:t>これが正解</a:t>
            </a:r>
            <a:endParaRPr kumimoji="1" lang="ja-JP" altLang="en-US" sz="4000" b="1" i="0" u="none" strike="noStrike" kern="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メイリオ" pitchFamily="50" charset="-128"/>
              <a:ea typeface="メイリオ" pitchFamily="50" charset="-128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例その２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IME</a:t>
            </a:r>
            <a:r>
              <a:rPr kumimoji="1" lang="ja-JP" altLang="en-US" dirty="0" smtClean="0"/>
              <a:t>とは</a:t>
            </a:r>
            <a:r>
              <a:rPr kumimoji="1" lang="en-US" altLang="ja-JP" dirty="0" smtClean="0"/>
              <a:t>…</a:t>
            </a:r>
            <a:endParaRPr lang="en-US" altLang="ja-JP" dirty="0" smtClean="0"/>
          </a:p>
          <a:p>
            <a:pPr lvl="3"/>
            <a:r>
              <a:rPr lang="en-US" altLang="ja-JP" sz="2800" dirty="0" smtClean="0"/>
              <a:t> Institute of Makers of Explosives</a:t>
            </a:r>
            <a:br>
              <a:rPr lang="en-US" altLang="ja-JP" sz="2800" dirty="0" smtClean="0"/>
            </a:br>
            <a:r>
              <a:rPr lang="ja-JP" altLang="en-US" sz="2800" dirty="0" smtClean="0"/>
              <a:t>爆発物製造業者協会</a:t>
            </a:r>
            <a:r>
              <a:rPr lang="en-US" altLang="ja-JP" sz="2800" dirty="0" smtClean="0"/>
              <a:t>【</a:t>
            </a:r>
            <a:r>
              <a:rPr lang="ja-JP" altLang="en-US" sz="2800" dirty="0" smtClean="0"/>
              <a:t>略</a:t>
            </a:r>
            <a:r>
              <a:rPr lang="en-US" altLang="ja-JP" sz="2800" dirty="0" smtClean="0"/>
              <a:t>】IME</a:t>
            </a:r>
            <a:br>
              <a:rPr lang="en-US" altLang="ja-JP" sz="2800" dirty="0" smtClean="0"/>
            </a:br>
            <a:r>
              <a:rPr lang="en-US" altLang="ja-JP" sz="2800" dirty="0" smtClean="0">
                <a:hlinkClick r:id="rId2"/>
              </a:rPr>
              <a:t>http://www.ime.org/</a:t>
            </a:r>
            <a:endParaRPr lang="en-US" altLang="ja-JP" sz="2800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>
              <a:spcBef>
                <a:spcPts val="1200"/>
              </a:spcBef>
            </a:pPr>
            <a:r>
              <a:rPr lang="ja-JP" altLang="en-US" dirty="0" smtClean="0"/>
              <a:t>例）</a:t>
            </a:r>
            <a:r>
              <a:rPr lang="en-US" altLang="ja-JP" dirty="0" smtClean="0"/>
              <a:t>SPREAD for .NET </a:t>
            </a:r>
            <a:endParaRPr kumimoji="1" lang="en-US" altLang="ja-JP" dirty="0" smtClean="0"/>
          </a:p>
          <a:p>
            <a:pPr lvl="2"/>
            <a:r>
              <a:rPr lang="en-US" altLang="ja-JP" dirty="0" err="1" smtClean="0"/>
              <a:t>CharacterSet</a:t>
            </a:r>
            <a:r>
              <a:rPr lang="ja-JP" altLang="en-US" dirty="0" smtClean="0"/>
              <a:t>列挙型に追加</a:t>
            </a:r>
            <a:endParaRPr lang="en-US" altLang="ja-JP" dirty="0" smtClean="0"/>
          </a:p>
          <a:p>
            <a:pPr lvl="3"/>
            <a:r>
              <a:rPr lang="en-US" altLang="ja-JP" dirty="0" smtClean="0"/>
              <a:t>Hiragana</a:t>
            </a:r>
            <a:r>
              <a:rPr lang="ja-JP" altLang="en-US" dirty="0" err="1" smtClean="0"/>
              <a:t>、</a:t>
            </a:r>
            <a:r>
              <a:rPr lang="en-US" altLang="ja-JP" dirty="0" err="1" smtClean="0"/>
              <a:t>KatakanaHalf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Katakana</a:t>
            </a:r>
            <a:r>
              <a:rPr lang="ja-JP" altLang="en-US" dirty="0" err="1" smtClean="0"/>
              <a:t>、</a:t>
            </a:r>
            <a:r>
              <a:rPr lang="en-US" altLang="ja-JP" dirty="0" err="1" smtClean="0"/>
              <a:t>KanjiOnly</a:t>
            </a:r>
            <a:r>
              <a:rPr lang="ja-JP" altLang="en-US" dirty="0" err="1" smtClean="0"/>
              <a:t>、</a:t>
            </a:r>
            <a:r>
              <a:rPr lang="en-US" altLang="ja-JP" dirty="0" err="1" smtClean="0"/>
              <a:t>KanjiOnlyIME</a:t>
            </a:r>
            <a:r>
              <a:rPr lang="ja-JP" altLang="en-US" dirty="0" err="1" smtClean="0"/>
              <a:t>、</a:t>
            </a:r>
            <a:r>
              <a:rPr lang="en-US" altLang="ja-JP" dirty="0" err="1" smtClean="0"/>
              <a:t>AllIME</a:t>
            </a:r>
            <a:endParaRPr lang="en-US" altLang="ja-JP" dirty="0" smtClean="0"/>
          </a:p>
        </p:txBody>
      </p:sp>
      <p:pic>
        <p:nvPicPr>
          <p:cNvPr id="2050" name="Picture 2" descr="C:\Users\yuya.GRAPECITY\Documents\Events\Wnakuma\Materials\im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286124"/>
            <a:ext cx="8472488" cy="371475"/>
          </a:xfrm>
          <a:prstGeom prst="rect">
            <a:avLst/>
          </a:prstGeom>
          <a:noFill/>
        </p:spPr>
      </p:pic>
      <p:sp>
        <p:nvSpPr>
          <p:cNvPr id="5" name="十字形 4"/>
          <p:cNvSpPr/>
          <p:nvPr/>
        </p:nvSpPr>
        <p:spPr bwMode="auto">
          <a:xfrm rot="2709468">
            <a:off x="814392" y="1885971"/>
            <a:ext cx="828000" cy="828000"/>
          </a:xfrm>
          <a:prstGeom prst="plus">
            <a:avLst>
              <a:gd name="adj" fmla="val 37839"/>
            </a:avLst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6" name="ドーナツ 5"/>
          <p:cNvSpPr/>
          <p:nvPr/>
        </p:nvSpPr>
        <p:spPr>
          <a:xfrm>
            <a:off x="857224" y="3143248"/>
            <a:ext cx="785818" cy="785818"/>
          </a:xfrm>
          <a:prstGeom prst="donut">
            <a:avLst>
              <a:gd name="adj" fmla="val 20152"/>
            </a:avLst>
          </a:prstGeom>
          <a:solidFill>
            <a:srgbClr val="7030A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solidFill>
                <a:schemeClr val="tx1"/>
              </a:solidFill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例 その３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JIS2004</a:t>
            </a:r>
            <a:r>
              <a:rPr lang="ja-JP" altLang="en-US" dirty="0" smtClean="0"/>
              <a:t>文字 </a:t>
            </a:r>
            <a:r>
              <a:rPr lang="en-US" altLang="ja-JP" dirty="0" smtClean="0"/>
              <a:t>– </a:t>
            </a:r>
            <a:r>
              <a:rPr lang="ja-JP" altLang="en-US" dirty="0" smtClean="0"/>
              <a:t>サロゲートペア対応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lvl="1"/>
            <a:r>
              <a:rPr lang="en-US" altLang="ja-JP" dirty="0" smtClean="0"/>
              <a:t>Windows Vista</a:t>
            </a:r>
            <a:r>
              <a:rPr lang="ja-JP" altLang="en-US" dirty="0" smtClean="0"/>
              <a:t>対応における最大の問題？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（日本では</a:t>
            </a:r>
            <a:r>
              <a:rPr lang="en-US" altLang="ja-JP" dirty="0" smtClean="0"/>
              <a:t>…</a:t>
            </a:r>
            <a:r>
              <a:rPr lang="ja-JP" altLang="en-US" dirty="0" smtClean="0"/>
              <a:t>）</a:t>
            </a:r>
            <a:endParaRPr lang="en-US" altLang="ja-JP" dirty="0" smtClean="0"/>
          </a:p>
        </p:txBody>
      </p:sp>
      <p:pic>
        <p:nvPicPr>
          <p:cNvPr id="2051" name="Picture 3" descr="C:\Users\yuya.GRAPECITY\Documents\Events\Wnakuma\Materials\jis200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643050"/>
            <a:ext cx="5286375" cy="25836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Demo 1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InputMan</a:t>
            </a:r>
            <a:r>
              <a:rPr kumimoji="1" lang="en-US" altLang="ja-JP" dirty="0" smtClean="0"/>
              <a:t> for .NET 2.0J Web Forms Edition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Windows Vista</a:t>
            </a:r>
            <a:r>
              <a:rPr kumimoji="1" lang="ja-JP" altLang="en-US" dirty="0" smtClean="0"/>
              <a:t>対応版）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2419360"/>
            <a:ext cx="885825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2700000">
              <a:rot lat="20400000" lon="1200000" rev="2100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Ｆ-1紫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980" y="452980"/>
            <a:ext cx="3976284" cy="475690"/>
          </a:xfrm>
          <a:prstGeom prst="rect">
            <a:avLst/>
          </a:prstGeom>
        </p:spPr>
      </p:pic>
      <p:pic>
        <p:nvPicPr>
          <p:cNvPr id="2050" name="Picture 2" descr="C:\Users\yuya.GRAPECITY\Documents\Events\Materials\Images\GrapeCity\grapecityprofi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296" y="1181118"/>
            <a:ext cx="8710422" cy="481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例 その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158" y="1052513"/>
            <a:ext cx="8501122" cy="5073650"/>
          </a:xfrm>
        </p:spPr>
        <p:txBody>
          <a:bodyPr/>
          <a:lstStyle/>
          <a:p>
            <a:r>
              <a:rPr kumimoji="1" lang="ja-JP" altLang="en-US" dirty="0" smtClean="0"/>
              <a:t>製品付属サンプルプロジェクト数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とある製品の英語版</a:t>
            </a:r>
            <a:endParaRPr lang="en-US" altLang="ja-JP" dirty="0" smtClean="0"/>
          </a:p>
          <a:p>
            <a:pPr lvl="2"/>
            <a:r>
              <a:rPr kumimoji="1" lang="en-US" altLang="ja-JP" dirty="0" smtClean="0"/>
              <a:t>21 </a:t>
            </a:r>
            <a:r>
              <a:rPr lang="en-US" altLang="ja-JP" dirty="0" smtClean="0"/>
              <a:t>× 4</a:t>
            </a:r>
            <a:r>
              <a:rPr lang="ja-JP" altLang="en-US" dirty="0" smtClean="0"/>
              <a:t>（</a:t>
            </a:r>
            <a:r>
              <a:rPr lang="en-US" altLang="ja-JP" dirty="0" smtClean="0"/>
              <a:t>VS2003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VS2005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C#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VB</a:t>
            </a:r>
            <a:r>
              <a:rPr lang="ja-JP" altLang="en-US" dirty="0" smtClean="0"/>
              <a:t>）</a:t>
            </a:r>
            <a:r>
              <a:rPr lang="en-US" altLang="ja-JP" dirty="0" smtClean="0"/>
              <a:t>= </a:t>
            </a:r>
            <a:r>
              <a:rPr lang="en-US" altLang="ja-JP" b="1" u="sng" dirty="0" smtClean="0"/>
              <a:t>84</a:t>
            </a:r>
            <a:r>
              <a:rPr lang="ja-JP" altLang="en-US" b="1" u="sng" dirty="0" smtClean="0"/>
              <a:t>個</a:t>
            </a:r>
            <a:endParaRPr kumimoji="1" lang="en-US" altLang="ja-JP" b="1" u="sng" dirty="0" smtClean="0"/>
          </a:p>
          <a:p>
            <a:pPr lvl="1"/>
            <a:r>
              <a:rPr kumimoji="1" lang="ja-JP" altLang="en-US" dirty="0" smtClean="0"/>
              <a:t>同じ製品の日本語版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147×4</a:t>
            </a:r>
            <a:r>
              <a:rPr lang="ja-JP" altLang="en-US" dirty="0" smtClean="0"/>
              <a:t> （</a:t>
            </a:r>
            <a:r>
              <a:rPr lang="en-US" altLang="ja-JP" dirty="0" smtClean="0"/>
              <a:t>VS2003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VS2005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C#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VB</a:t>
            </a:r>
            <a:r>
              <a:rPr lang="ja-JP" altLang="en-US" dirty="0" smtClean="0"/>
              <a:t>）</a:t>
            </a:r>
            <a:r>
              <a:rPr lang="en-US" altLang="ja-JP" dirty="0" smtClean="0"/>
              <a:t>= </a:t>
            </a:r>
            <a:r>
              <a:rPr lang="en-US" altLang="ja-JP" b="1" u="sng" dirty="0" smtClean="0"/>
              <a:t>588</a:t>
            </a:r>
            <a:r>
              <a:rPr lang="ja-JP" altLang="en-US" b="1" u="sng" dirty="0" smtClean="0"/>
              <a:t>個</a:t>
            </a:r>
            <a:endParaRPr lang="en-US" altLang="ja-JP" b="1" u="sng" dirty="0" smtClean="0"/>
          </a:p>
          <a:p>
            <a:r>
              <a:rPr lang="ja-JP" altLang="en-US" dirty="0" smtClean="0"/>
              <a:t>製品ドキュメント</a:t>
            </a:r>
            <a:endParaRPr lang="en-US" altLang="ja-JP" dirty="0" smtClean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285720" y="4357694"/>
          <a:ext cx="8643998" cy="12852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071966"/>
                <a:gridCol w="2266966"/>
                <a:gridCol w="2305066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メイリオ" pitchFamily="50" charset="-128"/>
                          <a:ea typeface="メイリオ" pitchFamily="50" charset="-128"/>
                        </a:rPr>
                        <a:t>とある製品の英語版</a:t>
                      </a:r>
                      <a:endParaRPr kumimoji="1" lang="ja-JP" altLang="en-US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メイリオ" pitchFamily="50" charset="-128"/>
                          <a:ea typeface="メイリオ" pitchFamily="50" charset="-128"/>
                        </a:rPr>
                        <a:t>同じ製品の日本語版</a:t>
                      </a:r>
                      <a:endParaRPr kumimoji="1" lang="ja-JP" altLang="en-US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latin typeface="メイリオ" pitchFamily="50" charset="-128"/>
                          <a:ea typeface="メイリオ" pitchFamily="50" charset="-128"/>
                        </a:rPr>
                        <a:t>ユーザーガイドのページ数</a:t>
                      </a:r>
                      <a:endParaRPr kumimoji="1" lang="ja-JP" altLang="en-US" sz="18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メイリオ" pitchFamily="50" charset="-128"/>
                          <a:ea typeface="メイリオ" pitchFamily="50" charset="-128"/>
                        </a:rPr>
                        <a:t>287</a:t>
                      </a:r>
                      <a:endParaRPr kumimoji="1" lang="ja-JP" altLang="en-US" sz="24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メイリオ" pitchFamily="50" charset="-128"/>
                          <a:ea typeface="メイリオ" pitchFamily="50" charset="-128"/>
                        </a:rPr>
                        <a:t>431</a:t>
                      </a:r>
                      <a:endParaRPr kumimoji="1" lang="ja-JP" altLang="en-US" sz="24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latin typeface="メイリオ" pitchFamily="50" charset="-128"/>
                          <a:ea typeface="メイリオ" pitchFamily="50" charset="-128"/>
                        </a:rPr>
                        <a:t>ドキュメントファイル容量（未圧縮）</a:t>
                      </a:r>
                      <a:endParaRPr kumimoji="1" lang="ja-JP" altLang="en-US" sz="18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メイリオ" pitchFamily="50" charset="-128"/>
                          <a:ea typeface="メイリオ" pitchFamily="50" charset="-128"/>
                        </a:rPr>
                        <a:t>13.5MB</a:t>
                      </a:r>
                      <a:endParaRPr kumimoji="1" lang="ja-JP" altLang="en-US" sz="24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メイリオ" pitchFamily="50" charset="-128"/>
                          <a:ea typeface="メイリオ" pitchFamily="50" charset="-128"/>
                        </a:rPr>
                        <a:t>20.4MB</a:t>
                      </a:r>
                      <a:endParaRPr kumimoji="1" lang="ja-JP" altLang="en-US" sz="24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よくある誤解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1052513"/>
            <a:ext cx="8784000" cy="5073650"/>
          </a:xfrm>
        </p:spPr>
        <p:txBody>
          <a:bodyPr/>
          <a:lstStyle/>
          <a:p>
            <a:r>
              <a:rPr lang="ja-JP" altLang="en-US" dirty="0" smtClean="0"/>
              <a:t>英語版を使ったほうが良いのではないか？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日本語版で公開されていない修正モジュールが、英語版で公開されていることがある。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ja-JP" altLang="en-US" dirty="0" smtClean="0"/>
              <a:t>すべての修正モジュールが、以前のバージョン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より品質が良い（デグレードがない）とは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限りません。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日本語版でしか提供していない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		</a:t>
            </a:r>
            <a:r>
              <a:rPr lang="ja-JP" altLang="en-US" dirty="0" smtClean="0"/>
              <a:t>修正モジュールもあります。</a:t>
            </a:r>
            <a:endParaRPr lang="en-US" altLang="ja-JP" dirty="0" smtClean="0"/>
          </a:p>
          <a:p>
            <a:pPr lvl="1"/>
            <a:endParaRPr lang="en-US" altLang="ja-JP" dirty="0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文化の違い アメリカと日本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52513"/>
            <a:ext cx="8329642" cy="5073650"/>
          </a:xfrm>
        </p:spPr>
        <p:txBody>
          <a:bodyPr/>
          <a:lstStyle/>
          <a:p>
            <a:r>
              <a:rPr lang="ja-JP" altLang="en-US" sz="3600" dirty="0" smtClean="0"/>
              <a:t>市場性</a:t>
            </a:r>
            <a:endParaRPr lang="en-US" altLang="ja-JP" sz="3600" dirty="0" smtClean="0"/>
          </a:p>
          <a:p>
            <a:pPr lvl="1"/>
            <a:r>
              <a:rPr lang="ja-JP" altLang="en-US" sz="3200" dirty="0" smtClean="0"/>
              <a:t>アメリカ：スピード重視</a:t>
            </a:r>
            <a:endParaRPr lang="en-US" altLang="ja-JP" sz="3200" dirty="0" smtClean="0"/>
          </a:p>
          <a:p>
            <a:pPr lvl="2"/>
            <a:r>
              <a:rPr lang="ja-JP" altLang="en-US" sz="2800" dirty="0" smtClean="0"/>
              <a:t>売れる条件は市場へのインパクト</a:t>
            </a:r>
            <a:endParaRPr lang="en-US" altLang="ja-JP" sz="2800" dirty="0" smtClean="0"/>
          </a:p>
          <a:p>
            <a:pPr lvl="2"/>
            <a:r>
              <a:rPr lang="ja-JP" altLang="en-US" sz="2800" dirty="0" smtClean="0"/>
              <a:t>もたもたしているとライバル会社に負ける</a:t>
            </a:r>
            <a:endParaRPr lang="en-US" altLang="ja-JP" sz="2800" dirty="0" smtClean="0"/>
          </a:p>
          <a:p>
            <a:pPr lvl="1"/>
            <a:r>
              <a:rPr kumimoji="1" lang="ja-JP" altLang="en-US" sz="3200" dirty="0" smtClean="0"/>
              <a:t>日本：品質こそすべて</a:t>
            </a:r>
            <a:endParaRPr kumimoji="1" lang="en-US" altLang="ja-JP" sz="3200" dirty="0" smtClean="0"/>
          </a:p>
          <a:p>
            <a:pPr lvl="2"/>
            <a:r>
              <a:rPr lang="ja-JP" altLang="en-US" sz="2800" dirty="0" smtClean="0"/>
              <a:t>品質の良いものが結果的に生き残る</a:t>
            </a:r>
            <a:endParaRPr kumimoji="1" lang="ja-JP" alt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文化の違い アメリカと日本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52513"/>
            <a:ext cx="8329642" cy="5073650"/>
          </a:xfrm>
        </p:spPr>
        <p:txBody>
          <a:bodyPr/>
          <a:lstStyle/>
          <a:p>
            <a:r>
              <a:rPr lang="ja-JP" altLang="en-US" sz="3600" dirty="0" smtClean="0"/>
              <a:t>品質に対する考え</a:t>
            </a:r>
            <a:endParaRPr lang="en-US" altLang="ja-JP" sz="3600" dirty="0" smtClean="0"/>
          </a:p>
          <a:p>
            <a:pPr lvl="1"/>
            <a:r>
              <a:rPr kumimoji="1" lang="ja-JP" altLang="en-US" sz="3200" dirty="0" smtClean="0"/>
              <a:t>アメリカでは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バグはあって当たり前。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バグは</a:t>
            </a:r>
            <a:r>
              <a:rPr kumimoji="1" lang="ja-JP" altLang="en-US" sz="3200" u="sng" dirty="0" smtClean="0"/>
              <a:t>ユーザー</a:t>
            </a:r>
            <a:r>
              <a:rPr kumimoji="1" lang="ja-JP" altLang="en-US" sz="3200" dirty="0" smtClean="0"/>
              <a:t>と一緒に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				</a:t>
            </a:r>
            <a:r>
              <a:rPr kumimoji="1" lang="ja-JP" altLang="en-US" sz="3200" dirty="0" smtClean="0"/>
              <a:t>潰していけば良い。</a:t>
            </a:r>
            <a:endParaRPr kumimoji="1" lang="en-US" altLang="ja-JP" sz="3200" dirty="0" smtClean="0"/>
          </a:p>
          <a:p>
            <a:pPr lvl="1"/>
            <a:r>
              <a:rPr lang="ja-JP" altLang="en-US" sz="3200" dirty="0" smtClean="0"/>
              <a:t>日本では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基本的にバグはあってはいけないもの。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u="sng" dirty="0" smtClean="0"/>
              <a:t>お客様</a:t>
            </a:r>
            <a:r>
              <a:rPr lang="ja-JP" altLang="en-US" sz="3200" dirty="0" smtClean="0"/>
              <a:t>はテスターではない。</a:t>
            </a:r>
            <a:endParaRPr kumimoji="1" lang="ja-JP" alt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文化の違いを感じる例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571604" y="1052513"/>
            <a:ext cx="7286676" cy="947727"/>
          </a:xfrm>
        </p:spPr>
        <p:txBody>
          <a:bodyPr/>
          <a:lstStyle/>
          <a:p>
            <a:pPr>
              <a:buNone/>
            </a:pPr>
            <a:r>
              <a:rPr kumimoji="1" lang="ja-JP" altLang="en-US" dirty="0" smtClean="0"/>
              <a:t>この製品は</a:t>
            </a:r>
            <a:r>
              <a:rPr kumimoji="1" lang="en-US" altLang="ja-JP" dirty="0" smtClean="0"/>
              <a:t>Windows Vista</a:t>
            </a:r>
            <a:r>
              <a:rPr kumimoji="1" lang="ja-JP" altLang="en-US" dirty="0" smtClean="0"/>
              <a:t>に対応していますか（動作確認済ですか）？</a:t>
            </a:r>
            <a:endParaRPr kumimoji="1" lang="ja-JP" alt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1133434" cy="9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7" y="2571744"/>
            <a:ext cx="117920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コンテンツ プレースホルダ 2"/>
          <p:cNvSpPr txBox="1">
            <a:spLocks/>
          </p:cNvSpPr>
          <p:nvPr/>
        </p:nvSpPr>
        <p:spPr bwMode="auto">
          <a:xfrm>
            <a:off x="1571604" y="2500306"/>
            <a:ext cx="711519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？？？何か</a:t>
            </a: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Windows Vista</a:t>
            </a: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上での問題があったのですか？それならば</a:t>
            </a: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/>
            </a:r>
            <a:b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</a:b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修正しますので報告してください。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 bwMode="auto">
          <a:xfrm>
            <a:off x="1528770" y="4286256"/>
            <a:ext cx="7115196" cy="94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…</a:t>
            </a: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いや特に問題があったわけではないのですが、動作保証があるのか</a:t>
            </a: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/>
            </a:r>
            <a:b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</a:b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どうかを知りたいのですが</a:t>
            </a:r>
            <a:r>
              <a:rPr lang="en-US" altLang="ja-JP" sz="3200" kern="0" dirty="0" smtClean="0">
                <a:latin typeface="メイリオ" pitchFamily="50" charset="-128"/>
                <a:ea typeface="メイリオ" pitchFamily="50" charset="-128"/>
              </a:rPr>
              <a:t>…………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" y="4305289"/>
            <a:ext cx="1133434" cy="9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よくある誤解への回答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52513"/>
            <a:ext cx="8686800" cy="2376487"/>
          </a:xfrm>
        </p:spPr>
        <p:txBody>
          <a:bodyPr/>
          <a:lstStyle/>
          <a:p>
            <a:r>
              <a:rPr lang="ja-JP" altLang="en-US" dirty="0" smtClean="0"/>
              <a:t>日本語版ではグレープシティが独自に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</a:t>
            </a:r>
            <a:r>
              <a:rPr lang="ja-JP" altLang="en-US" dirty="0" smtClean="0"/>
              <a:t>日本のためのテストを行い品質を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	</a:t>
            </a:r>
            <a:r>
              <a:rPr lang="ja-JP" altLang="en-US" dirty="0" smtClean="0"/>
              <a:t>高めてからリリースしています。</a:t>
            </a:r>
            <a:endParaRPr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85786" y="2772787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</a:rPr>
              <a:t>その割にはバグが</a:t>
            </a:r>
            <a:endParaRPr lang="en-US" altLang="ja-JP" sz="3200" dirty="0" smtClean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14810" y="2772787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</a:rPr>
              <a:t>……………………………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7158" y="3820073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メイリオ" pitchFamily="50" charset="-128"/>
                <a:ea typeface="メイリオ" pitchFamily="50" charset="-128"/>
              </a:rPr>
              <a:t>品質の追求に終わりはありません。</a:t>
            </a:r>
            <a:r>
              <a:rPr lang="en-US" altLang="ja-JP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メイリオ" pitchFamily="50" charset="-128"/>
                <a:ea typeface="メイリオ" pitchFamily="50" charset="-128"/>
              </a:rPr>
              <a:t/>
            </a:r>
            <a:br>
              <a:rPr lang="en-US" altLang="ja-JP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メイリオ" pitchFamily="50" charset="-128"/>
                <a:ea typeface="メイリオ" pitchFamily="50" charset="-128"/>
              </a:rPr>
            </a:br>
            <a:r>
              <a:rPr lang="ja-JP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メイリオ" pitchFamily="50" charset="-128"/>
                <a:ea typeface="メイリオ" pitchFamily="50" charset="-128"/>
              </a:rPr>
              <a:t>より一層努力していまいります。</a:t>
            </a:r>
            <a:endParaRPr lang="en-US" altLang="ja-JP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allAtOnce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6143636" y="3081327"/>
            <a:ext cx="2714644" cy="71438"/>
          </a:xfrm>
          <a:prstGeom prst="rect">
            <a:avLst/>
          </a:prstGeom>
          <a:gradFill flip="none" rotWithShape="1">
            <a:gsLst>
              <a:gs pos="0">
                <a:srgbClr val="008000">
                  <a:tint val="66000"/>
                  <a:satMod val="160000"/>
                </a:srgbClr>
              </a:gs>
              <a:gs pos="50000">
                <a:srgbClr val="008000">
                  <a:tint val="44500"/>
                  <a:satMod val="160000"/>
                </a:srgbClr>
              </a:gs>
              <a:gs pos="100000">
                <a:srgbClr val="008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日本の市場に適したサポート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28670"/>
            <a:ext cx="8472518" cy="5073650"/>
          </a:xfrm>
        </p:spPr>
        <p:txBody>
          <a:bodyPr/>
          <a:lstStyle/>
          <a:p>
            <a:r>
              <a:rPr lang="ja-JP" altLang="en-US" dirty="0" smtClean="0"/>
              <a:t>サポート期間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PowerTools</a:t>
            </a:r>
            <a:r>
              <a:rPr lang="ja-JP" altLang="en-US" dirty="0" smtClean="0"/>
              <a:t>シリーズ共通のサポートポリシーにより、英語版よりも長いサポート期間を設定</a:t>
            </a:r>
            <a:endParaRPr kumimoji="1" lang="ja-JP" altLang="en-US" dirty="0"/>
          </a:p>
        </p:txBody>
      </p:sp>
      <p:pic>
        <p:nvPicPr>
          <p:cNvPr id="5122" name="Picture 2" descr="C:\Users\yuya.GRAPECITY\Documents\Events\Wnakuma\Materials\Images\downloa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643182"/>
            <a:ext cx="800100" cy="1152525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1285852" y="3535673"/>
            <a:ext cx="7572428" cy="457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071538" y="3286124"/>
            <a:ext cx="428628" cy="4286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28728" y="321468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製品発売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4348" y="278605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Version 1.0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（販売終了製品）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5929322" y="2867013"/>
            <a:ext cx="428628" cy="428628"/>
          </a:xfrm>
          <a:prstGeom prst="ellipse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2" descr="C:\Users\yuya.GRAPECITY\Documents\Events\Wnakuma\Materials\Images\downloa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285992"/>
            <a:ext cx="800100" cy="1152525"/>
          </a:xfrm>
          <a:prstGeom prst="rect">
            <a:avLst/>
          </a:prstGeom>
          <a:noFill/>
        </p:spPr>
      </p:pic>
      <p:sp>
        <p:nvSpPr>
          <p:cNvPr id="13" name="テキスト ボックス 12"/>
          <p:cNvSpPr txBox="1"/>
          <p:nvPr/>
        </p:nvSpPr>
        <p:spPr>
          <a:xfrm>
            <a:off x="6286512" y="2783433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次バージョン発売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72132" y="241672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Version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2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.0</a:t>
            </a:r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（現行販売製品）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7" name="左中かっこ 16"/>
          <p:cNvSpPr/>
          <p:nvPr/>
        </p:nvSpPr>
        <p:spPr>
          <a:xfrm rot="16200000">
            <a:off x="4822032" y="107134"/>
            <a:ext cx="500068" cy="7572428"/>
          </a:xfrm>
          <a:prstGeom prst="leftBrace">
            <a:avLst>
              <a:gd name="adj1" fmla="val 8333"/>
              <a:gd name="adj2" fmla="val 11715"/>
            </a:avLst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00100" y="414338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製品発売から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3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年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9" name="左中かっこ 18"/>
          <p:cNvSpPr/>
          <p:nvPr/>
        </p:nvSpPr>
        <p:spPr>
          <a:xfrm rot="16200000">
            <a:off x="7179486" y="2607464"/>
            <a:ext cx="642944" cy="2714644"/>
          </a:xfrm>
          <a:prstGeom prst="leftBrace">
            <a:avLst>
              <a:gd name="adj1" fmla="val 8333"/>
              <a:gd name="adj2" fmla="val 50241"/>
            </a:avLst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72198" y="4214818"/>
            <a:ext cx="292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販売終了から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1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年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5720" y="4643446"/>
            <a:ext cx="87154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販売が終了している</a:t>
            </a: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</a:rPr>
              <a:t>Version 1.0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は「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製品発売から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</a:rPr>
              <a:t>3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年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」か「販売終了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から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</a:rPr>
              <a:t>1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年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」のどちらか長いほうが適用</a:t>
            </a:r>
            <a:endParaRPr kumimoji="1" lang="en-US" altLang="ja-JP" sz="2400" dirty="0" smtClean="0">
              <a:latin typeface="メイリオ" pitchFamily="50" charset="-128"/>
              <a:ea typeface="メイリオ" pitchFamily="50" charset="-128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現行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販売製品は販売終了までサポートが終了することはない</a:t>
            </a:r>
            <a:endParaRPr kumimoji="1" lang="ja-JP" altLang="en-US" sz="24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929322" y="3357562"/>
            <a:ext cx="428628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286512" y="324516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販売終了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文化の違い アメリカと日本（おまけ）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52513"/>
            <a:ext cx="8401080" cy="5073650"/>
          </a:xfrm>
        </p:spPr>
        <p:txBody>
          <a:bodyPr/>
          <a:lstStyle/>
          <a:p>
            <a:r>
              <a:rPr lang="ja-JP" altLang="en-US" dirty="0" smtClean="0"/>
              <a:t>国民気質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アメリカ：実用的、合理主義、</a:t>
            </a:r>
            <a:r>
              <a:rPr lang="en-US" altLang="ja-JP" dirty="0" smtClean="0"/>
              <a:t>Simple is Best</a:t>
            </a:r>
          </a:p>
          <a:p>
            <a:pPr lvl="1"/>
            <a:r>
              <a:rPr kumimoji="1" lang="ja-JP" altLang="en-US" dirty="0" smtClean="0"/>
              <a:t>日本：細かい、こだわりが強い</a:t>
            </a:r>
            <a:endParaRPr kumimoji="1" lang="en-US" altLang="ja-JP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細かい例　その１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SPREAD</a:t>
            </a:r>
            <a:r>
              <a:rPr kumimoji="1" lang="ja-JP" altLang="en-US" dirty="0" smtClean="0"/>
              <a:t>のチェックボックス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SPREAD 2.0J </a:t>
            </a:r>
            <a:r>
              <a:rPr kumimoji="1" lang="ja-JP" altLang="en-US" dirty="0" smtClean="0"/>
              <a:t>～ </a:t>
            </a:r>
            <a:r>
              <a:rPr kumimoji="1" lang="en-US" altLang="ja-JP" dirty="0" smtClean="0"/>
              <a:t>6.0J</a:t>
            </a:r>
          </a:p>
          <a:p>
            <a:pPr lvl="2"/>
            <a:r>
              <a:rPr lang="ja-JP" altLang="en-US" dirty="0" smtClean="0"/>
              <a:t>独自に描画</a:t>
            </a:r>
            <a:endParaRPr kumimoji="1" lang="en-US" altLang="ja-JP" dirty="0" smtClean="0"/>
          </a:p>
          <a:p>
            <a:pPr lvl="1">
              <a:buNone/>
            </a:pPr>
            <a:endParaRPr kumimoji="1" lang="en-US" altLang="ja-JP" dirty="0" smtClean="0"/>
          </a:p>
          <a:p>
            <a:pPr lvl="1"/>
            <a:r>
              <a:rPr lang="en-US" altLang="ja-JP" dirty="0" smtClean="0"/>
              <a:t>SPREAD 7.0 </a:t>
            </a:r>
            <a:r>
              <a:rPr lang="ja-JP" altLang="en-US" dirty="0" smtClean="0"/>
              <a:t>～ </a:t>
            </a:r>
            <a:r>
              <a:rPr lang="en-US" altLang="ja-JP" dirty="0" smtClean="0"/>
              <a:t>for.NET 2.5J</a:t>
            </a:r>
          </a:p>
          <a:p>
            <a:pPr lvl="2"/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標準のチェックボックス</a:t>
            </a:r>
            <a:endParaRPr kumimoji="1" lang="en-US" altLang="ja-JP" dirty="0" smtClean="0"/>
          </a:p>
          <a:p>
            <a:pPr lvl="3"/>
            <a:r>
              <a:rPr lang="ja-JP" altLang="en-US" dirty="0" smtClean="0"/>
              <a:t>クラシック</a:t>
            </a:r>
            <a:endParaRPr lang="en-US" altLang="ja-JP" dirty="0" smtClean="0"/>
          </a:p>
          <a:p>
            <a:pPr lvl="3"/>
            <a:endParaRPr lang="en-US" altLang="ja-JP" dirty="0" smtClean="0"/>
          </a:p>
          <a:p>
            <a:pPr lvl="3"/>
            <a:endParaRPr lang="en-US" altLang="ja-JP" dirty="0" smtClean="0"/>
          </a:p>
          <a:p>
            <a:pPr lvl="3"/>
            <a:r>
              <a:rPr kumimoji="1" lang="en-US" altLang="ja-JP" dirty="0" smtClean="0"/>
              <a:t>XP</a:t>
            </a:r>
            <a:endParaRPr kumimoji="1" lang="ja-JP" altLang="en-US" dirty="0"/>
          </a:p>
        </p:txBody>
      </p:sp>
      <p:pic>
        <p:nvPicPr>
          <p:cNvPr id="3075" name="Picture 3" descr="C:\Users\yuya.GRAPECITY\Documents\Events\Wnakuma\Materials\spreadclassi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7120" y="4000503"/>
            <a:ext cx="3962400" cy="1162050"/>
          </a:xfrm>
          <a:prstGeom prst="rect">
            <a:avLst/>
          </a:prstGeom>
          <a:noFill/>
        </p:spPr>
      </p:pic>
      <p:pic>
        <p:nvPicPr>
          <p:cNvPr id="3076" name="Picture 4" descr="C:\Users\yuya.GRAPECITY\Documents\Events\Wnakuma\Materials\spreadx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7120" y="5143512"/>
            <a:ext cx="3962400" cy="1162050"/>
          </a:xfrm>
          <a:prstGeom prst="rect">
            <a:avLst/>
          </a:prstGeom>
          <a:noFill/>
        </p:spPr>
      </p:pic>
      <p:pic>
        <p:nvPicPr>
          <p:cNvPr id="3079" name="Picture 7" descr="C:\Users\yuya.GRAPECITY\Documents\Events\Wnakuma\Materials\spread20-6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7120" y="2143115"/>
            <a:ext cx="3028950" cy="933450"/>
          </a:xfrm>
          <a:prstGeom prst="rect">
            <a:avLst/>
          </a:prstGeom>
          <a:noFill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24804" y="2096976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4081474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15272" y="521495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837 0.00069 L 1.66667E-6 0.0006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53 -1.11111E-6 L 3.33333E-6 -1.11111E-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53 1.11111E-6 L 3.33333E-6 1.11111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細かい例　その２</a:t>
            </a:r>
            <a:endParaRPr kumimoji="1" lang="ja-JP" altLang="en-US" dirty="0"/>
          </a:p>
        </p:txBody>
      </p:sp>
      <p:pic>
        <p:nvPicPr>
          <p:cNvPr id="1029" name="Picture 5" descr="C:\Users\yuya.GRAPECITY\Documents\Events\Wnakuma\Materials\VSFlexScro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3352800" cy="2657475"/>
          </a:xfrm>
          <a:prstGeom prst="rect">
            <a:avLst/>
          </a:prstGeom>
          <a:noFill/>
        </p:spPr>
      </p:pic>
      <p:pic>
        <p:nvPicPr>
          <p:cNvPr id="1030" name="Picture 6" descr="C:\Users\yuya.GRAPECITY\Documents\Events\Wnakuma\Materials\flexscrollnorm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43345"/>
            <a:ext cx="3352800" cy="2543175"/>
          </a:xfrm>
          <a:prstGeom prst="rect">
            <a:avLst/>
          </a:prstGeom>
          <a:noFill/>
        </p:spPr>
      </p:pic>
      <p:sp>
        <p:nvSpPr>
          <p:cNvPr id="13" name="テキスト ボックス 12"/>
          <p:cNvSpPr txBox="1"/>
          <p:nvPr/>
        </p:nvSpPr>
        <p:spPr>
          <a:xfrm>
            <a:off x="285720" y="57148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ActiveX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版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7158" y="350043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.NET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版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3857620" y="857232"/>
            <a:ext cx="5143702" cy="5500725"/>
            <a:chOff x="3857620" y="857232"/>
            <a:chExt cx="5143702" cy="5500725"/>
          </a:xfrm>
        </p:grpSpPr>
        <p:pic>
          <p:nvPicPr>
            <p:cNvPr id="1031" name="Picture 7" descr="C:\Users\yuya.GRAPECITY\Documents\Events\Wnakuma\Materials\flexscrollbyrow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3438" y="3052403"/>
              <a:ext cx="4357884" cy="3305554"/>
            </a:xfrm>
            <a:prstGeom prst="rect">
              <a:avLst/>
            </a:prstGeom>
            <a:noFill/>
          </p:spPr>
        </p:pic>
        <p:sp>
          <p:nvSpPr>
            <p:cNvPr id="15" name="下矢印 14"/>
            <p:cNvSpPr/>
            <p:nvPr/>
          </p:nvSpPr>
          <p:spPr>
            <a:xfrm rot="16200000">
              <a:off x="3893339" y="4679165"/>
              <a:ext cx="500066" cy="571504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857620" y="857232"/>
              <a:ext cx="5072098" cy="4918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indent="216000" eaLnBrk="0" hangingPunct="0">
                <a:spcBef>
                  <a:spcPct val="20000"/>
                </a:spcBef>
                <a:buSzPts val="3200"/>
                <a:buFont typeface="Arial"/>
                <a:buChar char="•"/>
              </a:pPr>
              <a:r>
                <a:rPr lang="en-US" altLang="ja-JP" sz="3200" dirty="0" err="1" smtClean="0">
                  <a:latin typeface="メイリオ" pitchFamily="50" charset="-128"/>
                  <a:ea typeface="メイリオ" pitchFamily="50" charset="-128"/>
                </a:rPr>
                <a:t>FlexGrid</a:t>
              </a:r>
              <a:r>
                <a:rPr lang="ja-JP" altLang="en-US" sz="3200" dirty="0" smtClean="0">
                  <a:latin typeface="メイリオ" pitchFamily="50" charset="-128"/>
                  <a:ea typeface="メイリオ" pitchFamily="50" charset="-128"/>
                </a:rPr>
                <a:t> </a:t>
              </a:r>
              <a:r>
                <a:rPr lang="en-US" altLang="ja-JP" sz="3200" dirty="0" smtClean="0">
                  <a:latin typeface="メイリオ" pitchFamily="50" charset="-128"/>
                  <a:ea typeface="メイリオ" pitchFamily="50" charset="-128"/>
                </a:rPr>
                <a:t>for .NET 4.0J</a:t>
              </a:r>
              <a:endParaRPr lang="ja-JP" altLang="en-US" sz="3200" dirty="0" smtClean="0">
                <a:latin typeface="メイリオ" pitchFamily="50" charset="-128"/>
                <a:ea typeface="メイリオ" pitchFamily="50" charset="-128"/>
              </a:endParaRPr>
            </a:p>
            <a:p>
              <a:pPr indent="216000" eaLnBrk="0" hangingPunct="0">
                <a:spcBef>
                  <a:spcPct val="20000"/>
                </a:spcBef>
                <a:buSzPts val="2800"/>
                <a:buFont typeface="Arial"/>
                <a:buChar char="–"/>
              </a:pPr>
              <a:r>
                <a:rPr lang="en-US" altLang="ja-JP" sz="2800" dirty="0" err="1" smtClean="0">
                  <a:latin typeface="メイリオ" pitchFamily="50" charset="-128"/>
                  <a:ea typeface="メイリオ" pitchFamily="50" charset="-128"/>
                </a:rPr>
                <a:t>ScrollFlags</a:t>
              </a:r>
              <a:r>
                <a:rPr lang="ja-JP" altLang="en-US" sz="2800" dirty="0" smtClean="0">
                  <a:latin typeface="メイリオ" pitchFamily="50" charset="-128"/>
                  <a:ea typeface="メイリオ" pitchFamily="50" charset="-128"/>
                </a:rPr>
                <a:t>列挙体</a:t>
              </a:r>
            </a:p>
            <a:p>
              <a:pPr lvl="1" indent="216000" eaLnBrk="0" hangingPunct="0">
                <a:spcBef>
                  <a:spcPct val="20000"/>
                </a:spcBef>
                <a:buSzPts val="2400"/>
                <a:buFont typeface="Arial"/>
                <a:buChar char="•"/>
              </a:pPr>
              <a:r>
                <a:rPr lang="en-US" altLang="ja-JP" sz="2400" dirty="0" err="1" smtClean="0">
                  <a:latin typeface="メイリオ" pitchFamily="50" charset="-128"/>
                  <a:ea typeface="メイリオ" pitchFamily="50" charset="-128"/>
                </a:rPr>
                <a:t>ScrollByRowColumn</a:t>
              </a:r>
              <a:r>
                <a:rPr lang="ja-JP" altLang="en-US" sz="2400" dirty="0" smtClean="0">
                  <a:latin typeface="メイリオ" pitchFamily="50" charset="-128"/>
                  <a:ea typeface="メイリオ" pitchFamily="50" charset="-128"/>
                </a:rPr>
                <a:t>を追加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ja-JP" altLang="en-US" sz="2400" dirty="0" smtClean="0">
                  <a:latin typeface="メイリオ" pitchFamily="50" charset="-128"/>
                  <a:ea typeface="メイリオ" pitchFamily="50" charset="-128"/>
                </a:rPr>
                <a:t>ピクセル単位ではなく、行または</a:t>
              </a:r>
              <a:r>
                <a:rPr lang="en-US" altLang="ja-JP" sz="2400" dirty="0" smtClean="0">
                  <a:latin typeface="メイリオ" pitchFamily="50" charset="-128"/>
                  <a:ea typeface="メイリオ" pitchFamily="50" charset="-128"/>
                </a:rPr>
                <a:t/>
              </a:r>
              <a:br>
                <a:rPr lang="en-US" altLang="ja-JP" sz="2400" dirty="0" smtClean="0">
                  <a:latin typeface="メイリオ" pitchFamily="50" charset="-128"/>
                  <a:ea typeface="メイリオ" pitchFamily="50" charset="-128"/>
                </a:rPr>
              </a:br>
              <a:r>
                <a:rPr lang="ja-JP" altLang="en-US" sz="2400" dirty="0" smtClean="0">
                  <a:latin typeface="メイリオ" pitchFamily="50" charset="-128"/>
                  <a:ea typeface="メイリオ" pitchFamily="50" charset="-128"/>
                </a:rPr>
                <a:t>列単位でスクロールします</a:t>
              </a:r>
              <a:r>
                <a:rPr lang="ja-JP" altLang="en-US" sz="2800" dirty="0" smtClean="0">
                  <a:latin typeface="メイリオ" pitchFamily="50" charset="-128"/>
                  <a:ea typeface="メイリオ" pitchFamily="50" charset="-128"/>
                </a:rPr>
                <a:t>。</a:t>
              </a:r>
              <a:endParaRPr lang="ja-JP" altLang="en-US" sz="3200" dirty="0" smtClean="0">
                <a:latin typeface="メイリオ" pitchFamily="50" charset="-128"/>
                <a:ea typeface="メイリオ" pitchFamily="50" charset="-128"/>
              </a:endParaRPr>
            </a:p>
            <a:p>
              <a:pPr eaLnBrk="0" hangingPunct="0">
                <a:spcBef>
                  <a:spcPct val="20000"/>
                </a:spcBef>
              </a:pPr>
              <a:endParaRPr lang="ja-JP" altLang="en-US" sz="32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11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2857496"/>
            <a:ext cx="3071834" cy="48258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kumimoji="1" lang="ja-JP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行単位のスクロール</a:t>
            </a:r>
            <a:endParaRPr kumimoji="1" lang="ja-JP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コンテンツ プレースホルダ 2"/>
          <p:cNvSpPr txBox="1">
            <a:spLocks/>
          </p:cNvSpPr>
          <p:nvPr/>
        </p:nvSpPr>
        <p:spPr bwMode="auto">
          <a:xfrm>
            <a:off x="428596" y="5286388"/>
            <a:ext cx="3071834" cy="8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0" cap="none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ピクセル単位の</a:t>
            </a:r>
            <a:r>
              <a:rPr kumimoji="1" lang="en-US" altLang="ja-JP" sz="2400" b="1" i="0" u="none" strike="noStrike" kern="0" cap="none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/>
            </a:r>
            <a:br>
              <a:rPr kumimoji="1" lang="en-US" altLang="ja-JP" sz="2400" b="1" i="0" u="none" strike="noStrike" kern="0" cap="none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</a:br>
            <a:r>
              <a:rPr kumimoji="1" lang="ja-JP" altLang="en-US" sz="2400" b="1" i="0" u="none" strike="noStrike" kern="0" cap="none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スクロール</a:t>
            </a:r>
            <a:endParaRPr kumimoji="1" lang="ja-JP" altLang="en-US" sz="2400" b="1" i="0" u="none" strike="noStrike" kern="0" cap="none" spc="50" normalizeH="0" baseline="0" noProof="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79078" y="316724"/>
            <a:ext cx="1042966" cy="706437"/>
          </a:xfrm>
        </p:spPr>
        <p:txBody>
          <a:bodyPr/>
          <a:lstStyle/>
          <a:p>
            <a:pPr algn="l"/>
            <a:r>
              <a:rPr kumimoji="1" lang="ja-JP" altLang="en-US" dirty="0" smtClean="0"/>
              <a:t>とは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グレープシティが提供する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Visual Basic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Visual Studio</a:t>
            </a:r>
            <a:r>
              <a:rPr lang="ja-JP" altLang="en-US" dirty="0" smtClean="0"/>
              <a:t>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		</a:t>
            </a:r>
            <a:r>
              <a:rPr lang="ja-JP" altLang="en-US" dirty="0" smtClean="0"/>
              <a:t>開発支援ツールのシリーズ名</a:t>
            </a:r>
            <a:endParaRPr kumimoji="1" lang="en-US" altLang="ja-JP" dirty="0" smtClean="0"/>
          </a:p>
          <a:p>
            <a:r>
              <a:rPr kumimoji="1" lang="ja-JP" altLang="en-US" dirty="0" smtClean="0"/>
              <a:t>多くの製品がコンポーネント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（コントロール）のかたちで機能を提供</a:t>
            </a:r>
            <a:endParaRPr kumimoji="1" lang="en-US" altLang="ja-JP" dirty="0" smtClean="0"/>
          </a:p>
          <a:p>
            <a:pPr algn="ctr">
              <a:spcBef>
                <a:spcPts val="1800"/>
              </a:spcBef>
              <a:buNone/>
            </a:pPr>
            <a:r>
              <a:rPr lang="ja-JP" altLang="en-US" sz="2800" dirty="0" smtClean="0"/>
              <a:t>グレープシティが開発した製品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＋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海外の優れた製品をよりすぐってローカライズ</a:t>
            </a:r>
            <a:endParaRPr kumimoji="1" lang="en-US" altLang="ja-JP" dirty="0" smtClean="0"/>
          </a:p>
        </p:txBody>
      </p:sp>
      <p:pic>
        <p:nvPicPr>
          <p:cNvPr id="4" name="Picture 4" descr="C:\Users\yuya.GRAPECITY\Documents\Events\Materials\Images\GrapeCity\PowerToolsロゴ\PowerTool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28604"/>
            <a:ext cx="1900238" cy="342900"/>
          </a:xfrm>
          <a:prstGeom prst="rect">
            <a:avLst/>
          </a:prstGeom>
          <a:noFill/>
        </p:spPr>
      </p:pic>
      <p:pic>
        <p:nvPicPr>
          <p:cNvPr id="5" name="Picture 4" descr="C:\Users\yuya.GRAPECITY\Documents\Events\Materials\Images\GrapeCity\PowerToolsロゴ\PowerTool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5143512"/>
            <a:ext cx="4750628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よくある誤解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ActiveReports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グレープシティの自社開発製品である。</a:t>
            </a:r>
            <a:endParaRPr kumimoji="1" lang="en-US" altLang="ja-JP" dirty="0" smtClean="0"/>
          </a:p>
          <a:p>
            <a:pPr>
              <a:buNone/>
            </a:pPr>
            <a:endParaRPr kumimoji="1" lang="en-US" altLang="ja-JP" dirty="0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26670" y="441984"/>
            <a:ext cx="4545330" cy="6416040"/>
            <a:chOff x="26670" y="441984"/>
            <a:chExt cx="4545330" cy="6416040"/>
          </a:xfrm>
        </p:grpSpPr>
        <p:pic>
          <p:nvPicPr>
            <p:cNvPr id="2050" name="Picture 2" descr="C:\Users\yuya.GRAPECITY\Documents\Events\Wnakuma\Materials\jareport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670" y="441984"/>
              <a:ext cx="4545330" cy="6416040"/>
            </a:xfrm>
            <a:prstGeom prst="rect">
              <a:avLst/>
            </a:prstGeom>
            <a:noFill/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71406" y="487900"/>
              <a:ext cx="2571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latin typeface="メイリオ" pitchFamily="50" charset="-128"/>
                  <a:ea typeface="メイリオ" pitchFamily="50" charset="-128"/>
                </a:rPr>
                <a:t>日本の帳票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4572000" y="442800"/>
            <a:ext cx="4525396" cy="6415200"/>
            <a:chOff x="4572000" y="442800"/>
            <a:chExt cx="4525396" cy="6415200"/>
          </a:xfrm>
        </p:grpSpPr>
        <p:pic>
          <p:nvPicPr>
            <p:cNvPr id="2051" name="Picture 3" descr="C:\Users\yuya.GRAPECITY\Documents\Events\Wnakuma\Materials\usReport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442800"/>
              <a:ext cx="4525396" cy="6415200"/>
            </a:xfrm>
            <a:prstGeom prst="rect">
              <a:avLst/>
            </a:prstGeom>
            <a:noFill/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4643438" y="500042"/>
              <a:ext cx="2571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latin typeface="メイリオ" pitchFamily="50" charset="-128"/>
                  <a:ea typeface="メイリオ" pitchFamily="50" charset="-128"/>
                </a:rPr>
                <a:t>アメリカのレポート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8714"/>
            <a:ext cx="8229600" cy="428628"/>
          </a:xfrm>
        </p:spPr>
        <p:txBody>
          <a:bodyPr/>
          <a:lstStyle/>
          <a:p>
            <a:r>
              <a:rPr kumimoji="1" lang="ja-JP" altLang="en-US" dirty="0" smtClean="0"/>
              <a:t>文化の違い：帳票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帳票文化日本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073650"/>
          </a:xfrm>
        </p:spPr>
        <p:txBody>
          <a:bodyPr/>
          <a:lstStyle/>
          <a:p>
            <a:r>
              <a:rPr kumimoji="1" lang="ja-JP" altLang="en-US" dirty="0" smtClean="0"/>
              <a:t>レイアウト</a:t>
            </a:r>
            <a:endParaRPr kumimoji="1" lang="en-US" altLang="ja-JP" dirty="0" smtClean="0"/>
          </a:p>
          <a:p>
            <a:pPr lvl="1"/>
            <a:r>
              <a:rPr lang="ja-JP" altLang="en-US" smtClean="0"/>
              <a:t>行間、文字ピッチ</a:t>
            </a:r>
            <a:endParaRPr kumimoji="1" lang="en-US" altLang="ja-JP" dirty="0" smtClean="0"/>
          </a:p>
          <a:p>
            <a:r>
              <a:rPr kumimoji="1" lang="ja-JP" altLang="en-US" dirty="0" smtClean="0"/>
              <a:t>罫線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とにかく罫線で囲む、角は丸くする、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合計行は</a:t>
            </a:r>
            <a:r>
              <a:rPr lang="en-US" altLang="ja-JP" dirty="0" smtClean="0"/>
              <a:t>2</a:t>
            </a:r>
            <a:r>
              <a:rPr lang="ja-JP" altLang="en-US" dirty="0" smtClean="0"/>
              <a:t>重線など非常に細かい</a:t>
            </a:r>
            <a:endParaRPr lang="en-US" altLang="ja-JP" dirty="0" smtClean="0"/>
          </a:p>
          <a:p>
            <a:r>
              <a:rPr lang="ja-JP" altLang="en-US" dirty="0" smtClean="0"/>
              <a:t>日本にしか存在しないバーコード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QR</a:t>
            </a:r>
            <a:r>
              <a:rPr lang="ja-JP" altLang="en-US" dirty="0" smtClean="0"/>
              <a:t>コード、カスタマバーコード、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コンビニバーコード（出力精度の問題）</a:t>
            </a:r>
            <a:endParaRPr lang="en-US" altLang="ja-JP" dirty="0" smtClean="0"/>
          </a:p>
          <a:p>
            <a:r>
              <a:rPr lang="ja-JP" altLang="en-US" dirty="0" smtClean="0"/>
              <a:t>外字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特に人名を取り扱うシステムでは重要</a:t>
            </a:r>
            <a:endParaRPr lang="en-US" altLang="ja-JP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ActiveReports</a:t>
            </a:r>
            <a:r>
              <a:rPr kumimoji="1" lang="en-US" altLang="ja-JP" dirty="0" smtClean="0"/>
              <a:t> for .NET 3.0J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1052513"/>
            <a:ext cx="8786874" cy="5073650"/>
          </a:xfrm>
        </p:spPr>
        <p:txBody>
          <a:bodyPr/>
          <a:lstStyle/>
          <a:p>
            <a:r>
              <a:rPr lang="ja-JP" altLang="en-US" sz="2800" dirty="0" smtClean="0"/>
              <a:t>共同開発した機能</a:t>
            </a:r>
            <a:endParaRPr lang="en-US" altLang="ja-JP" sz="2800" dirty="0" smtClean="0"/>
          </a:p>
          <a:p>
            <a:pPr lvl="1"/>
            <a:r>
              <a:rPr kumimoji="1" lang="ja-JP" altLang="en-US" sz="2400" dirty="0" smtClean="0"/>
              <a:t>行間（</a:t>
            </a:r>
            <a:r>
              <a:rPr lang="en-US" altLang="ja-JP" sz="2400" dirty="0" err="1" smtClean="0"/>
              <a:t>LineSpacing</a:t>
            </a:r>
            <a:r>
              <a:rPr lang="ja-JP" altLang="en-US" sz="2400" dirty="0" smtClean="0"/>
              <a:t>プロパティ）</a:t>
            </a:r>
            <a:endParaRPr lang="en-US" altLang="ja-JP" sz="2400" dirty="0" smtClean="0"/>
          </a:p>
          <a:p>
            <a:pPr lvl="1"/>
            <a:r>
              <a:rPr kumimoji="1" lang="ja-JP" altLang="en-US" sz="2400" dirty="0" smtClean="0"/>
              <a:t>文字ピッチ（</a:t>
            </a:r>
            <a:r>
              <a:rPr lang="en-US" altLang="ja-JP" sz="2400" dirty="0" err="1" smtClean="0"/>
              <a:t>CharacterSpacing</a:t>
            </a:r>
            <a:r>
              <a:rPr lang="ja-JP" altLang="en-US" sz="2400" dirty="0" smtClean="0"/>
              <a:t>プロパティ）</a:t>
            </a:r>
            <a:endParaRPr lang="en-US" altLang="ja-JP" sz="2400" dirty="0" smtClean="0"/>
          </a:p>
          <a:p>
            <a:pPr lvl="1"/>
            <a:r>
              <a:rPr kumimoji="1" lang="ja-JP" altLang="en-US" sz="2400" dirty="0" smtClean="0"/>
              <a:t>角丸の丸み調整（</a:t>
            </a:r>
            <a:r>
              <a:rPr lang="en-US" sz="2400" dirty="0" err="1" smtClean="0"/>
              <a:t>RoundingRadius</a:t>
            </a:r>
            <a:r>
              <a:rPr lang="ja-JP" altLang="en-US" sz="2400" dirty="0" smtClean="0"/>
              <a:t>プロパティ</a:t>
            </a:r>
            <a:r>
              <a:rPr kumimoji="1" lang="ja-JP" altLang="en-US" sz="2400" dirty="0" smtClean="0"/>
              <a:t>）</a:t>
            </a:r>
            <a:endParaRPr kumimoji="1" lang="en-US" altLang="ja-JP" sz="2400" dirty="0" smtClean="0"/>
          </a:p>
          <a:p>
            <a:pPr lvl="1"/>
            <a:r>
              <a:rPr lang="en-US" altLang="ja-JP" sz="2400" dirty="0" smtClean="0"/>
              <a:t>EAN-128</a:t>
            </a:r>
            <a:r>
              <a:rPr lang="ja-JP" altLang="en-US" sz="2400" dirty="0" smtClean="0"/>
              <a:t>バーコードのドット補正機能</a:t>
            </a:r>
            <a:endParaRPr lang="en-US" altLang="ja-JP" sz="2400" dirty="0" smtClean="0"/>
          </a:p>
          <a:p>
            <a:pPr lvl="2"/>
            <a:r>
              <a:rPr lang="en-US" altLang="ja-JP" sz="2000" dirty="0" err="1" smtClean="0"/>
              <a:t>BarAdjust</a:t>
            </a:r>
            <a:r>
              <a:rPr lang="ja-JP" altLang="en-US" sz="2000" dirty="0" smtClean="0"/>
              <a:t>プロパティ</a:t>
            </a:r>
            <a:endParaRPr lang="en-US" altLang="ja-JP" sz="2000" dirty="0" smtClean="0"/>
          </a:p>
          <a:p>
            <a:pPr lvl="2"/>
            <a:r>
              <a:rPr lang="en-US" altLang="ja-JP" sz="2000" dirty="0" smtClean="0"/>
              <a:t>Dpi</a:t>
            </a:r>
            <a:r>
              <a:rPr lang="ja-JP" altLang="en-US" sz="2000" dirty="0" smtClean="0"/>
              <a:t>プロパティ</a:t>
            </a:r>
            <a:endParaRPr lang="en-US" altLang="ja-JP" sz="2000" dirty="0" smtClean="0"/>
          </a:p>
          <a:p>
            <a:pPr lvl="2"/>
            <a:r>
              <a:rPr lang="en-US" altLang="ja-JP" sz="2000" dirty="0" err="1" smtClean="0"/>
              <a:t>ModuleSize</a:t>
            </a:r>
            <a:r>
              <a:rPr lang="ja-JP" altLang="en-US" sz="2000" dirty="0" smtClean="0"/>
              <a:t>プロパティ</a:t>
            </a:r>
            <a:endParaRPr lang="en-US" altLang="ja-JP" sz="2000" dirty="0" smtClean="0"/>
          </a:p>
          <a:p>
            <a:pPr lvl="1"/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4282" y="4857760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メイリオ" pitchFamily="50" charset="-128"/>
                <a:ea typeface="メイリオ" pitchFamily="50" charset="-128"/>
              </a:rPr>
              <a:t>本当に地味な機能ですが、日本の帳票には</a:t>
            </a:r>
            <a:r>
              <a:rPr kumimoji="1" lang="en-US" altLang="ja-JP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メイリオ" pitchFamily="50" charset="-128"/>
                <a:ea typeface="メイリオ" pitchFamily="50" charset="-128"/>
              </a:rPr>
              <a:t/>
            </a:r>
            <a:br>
              <a:rPr kumimoji="1" lang="en-US" altLang="ja-JP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メイリオ" pitchFamily="50" charset="-128"/>
                <a:ea typeface="メイリオ" pitchFamily="50" charset="-128"/>
              </a:rPr>
            </a:br>
            <a:r>
              <a:rPr kumimoji="1" lang="en-US" altLang="ja-JP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メイリオ" pitchFamily="50" charset="-128"/>
                <a:ea typeface="メイリオ" pitchFamily="50" charset="-128"/>
              </a:rPr>
              <a:t>			</a:t>
            </a:r>
            <a:r>
              <a:rPr kumimoji="1" lang="ja-JP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メイリオ" pitchFamily="50" charset="-128"/>
                <a:ea typeface="メイリオ" pitchFamily="50" charset="-128"/>
              </a:rPr>
              <a:t>あって当たり前の機能でした。</a:t>
            </a:r>
            <a:endParaRPr kumimoji="1" lang="ja-JP" alt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yuya.GRAPECITY\Documents\Events\Wnakuma\Materials\ardemo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2655" y="1819288"/>
            <a:ext cx="5019675" cy="3538538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Demo 2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ActiveReports</a:t>
            </a:r>
            <a:r>
              <a:rPr kumimoji="1" lang="en-US" altLang="ja-JP" dirty="0" smtClean="0"/>
              <a:t> for .NET 3.0J</a:t>
            </a:r>
            <a:endParaRPr kumimoji="1" lang="ja-JP" altLang="en-US" dirty="0"/>
          </a:p>
        </p:txBody>
      </p:sp>
      <p:pic>
        <p:nvPicPr>
          <p:cNvPr id="1027" name="Picture 3" descr="C:\Users\yuya.GRAPECITY\Documents\Events\Wnakuma\Materials\ardem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786322"/>
            <a:ext cx="6076950" cy="76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お客様の声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52513"/>
            <a:ext cx="8329642" cy="5073650"/>
          </a:xfrm>
        </p:spPr>
        <p:txBody>
          <a:bodyPr/>
          <a:lstStyle/>
          <a:p>
            <a:r>
              <a:rPr lang="ja-JP" altLang="en-US" dirty="0" smtClean="0"/>
              <a:t>優れた機能がありとても重宝しています。しかしながら逆に機能が多すぎて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使いこなすのが難しいことがあります。</a:t>
            </a:r>
            <a:endParaRPr kumimoji="1" lang="ja-JP" alt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PowerTools</a:t>
            </a:r>
            <a:r>
              <a:rPr kumimoji="1" lang="ja-JP" altLang="en-US" dirty="0" smtClean="0"/>
              <a:t>の役割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機能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標準コンポーネントにはない機能、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標準コンポーネントよりも優れた機能を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提供する。</a:t>
            </a:r>
            <a:endParaRPr kumimoji="1" lang="en-US" altLang="ja-JP" dirty="0" smtClean="0"/>
          </a:p>
          <a:p>
            <a:pPr lvl="1"/>
            <a:r>
              <a:rPr lang="ja-JP" altLang="en-US" u="sng" dirty="0" smtClean="0"/>
              <a:t>幸せになれる人</a:t>
            </a:r>
            <a:r>
              <a:rPr lang="ja-JP" altLang="en-US" dirty="0" smtClean="0"/>
              <a:t>：エンドユーザーと開発者</a:t>
            </a:r>
            <a:endParaRPr lang="en-US" altLang="ja-JP" dirty="0" smtClean="0"/>
          </a:p>
          <a:p>
            <a:r>
              <a:rPr kumimoji="1" lang="ja-JP" altLang="en-US" dirty="0" smtClean="0"/>
              <a:t>使いやすさ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たとえ標準で存在している機能であっても、開発者がより簡単に、より便利に使うことができる機能を提供する。</a:t>
            </a:r>
            <a:endParaRPr lang="en-US" altLang="ja-JP" dirty="0" smtClean="0"/>
          </a:p>
          <a:p>
            <a:pPr lvl="1"/>
            <a:r>
              <a:rPr kumimoji="1" lang="ja-JP" altLang="en-US" u="sng" dirty="0" smtClean="0"/>
              <a:t>幸せになれる人</a:t>
            </a:r>
            <a:r>
              <a:rPr kumimoji="1" lang="ja-JP" altLang="en-US" dirty="0" smtClean="0"/>
              <a:t>：開発者</a:t>
            </a:r>
            <a:endParaRPr kumimoji="1" lang="en-US" altLang="ja-JP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yuya.GRAPECITY\Documents\Events\Wnakuma\Materials\smartdesign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067428"/>
            <a:ext cx="6286512" cy="4790571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開発の補助機能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スマートデザイナ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pPr lvl="1"/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例）</a:t>
            </a:r>
            <a:r>
              <a:rPr kumimoji="1" lang="en-US" altLang="ja-JP" dirty="0" err="1" smtClean="0">
                <a:latin typeface="メイリオ" pitchFamily="50" charset="-128"/>
                <a:ea typeface="メイリオ" pitchFamily="50" charset="-128"/>
              </a:rPr>
              <a:t>TrueWinChart</a:t>
            </a:r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 for .NET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yuya.GRAPECITY\Documents\Events\Wnakuma\Materials\inputwebproperty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28839"/>
            <a:ext cx="7858148" cy="4829161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開発の補助機能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52513"/>
            <a:ext cx="8472518" cy="5073650"/>
          </a:xfrm>
        </p:spPr>
        <p:txBody>
          <a:bodyPr/>
          <a:lstStyle/>
          <a:p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プロパティページ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pPr lvl="1"/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例）</a:t>
            </a: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</a:rPr>
              <a:t>InputMan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 for .NET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開発の補助機能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コントロールの既定値に設定</a:t>
            </a:r>
            <a:endParaRPr kumimoji="1" lang="en-US" altLang="ja-JP" dirty="0" smtClean="0"/>
          </a:p>
          <a:p>
            <a:r>
              <a:rPr kumimoji="1" lang="ja-JP" altLang="en-US" dirty="0" smtClean="0"/>
              <a:t>プロパティのコピー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例）</a:t>
            </a:r>
            <a:r>
              <a:rPr lang="en-US" altLang="ja-JP" dirty="0" err="1" smtClean="0"/>
              <a:t>InputMan</a:t>
            </a:r>
            <a:r>
              <a:rPr lang="en-US" altLang="ja-JP" dirty="0" smtClean="0"/>
              <a:t> for .NET</a:t>
            </a:r>
            <a:endParaRPr lang="ja-JP" altLang="en-US" dirty="0" smtClean="0"/>
          </a:p>
        </p:txBody>
      </p:sp>
      <p:pic>
        <p:nvPicPr>
          <p:cNvPr id="1026" name="Picture 2" descr="C:\Users\yuya.GRAPECITY\Documents\Events\Wnakuma\Materials\controlsdefaul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714620"/>
            <a:ext cx="5162550" cy="46196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6115064" cy="706437"/>
          </a:xfrm>
        </p:spPr>
        <p:txBody>
          <a:bodyPr/>
          <a:lstStyle/>
          <a:p>
            <a:pPr algn="l"/>
            <a:r>
              <a:rPr lang="en-US" altLang="ja-JP" sz="3200" dirty="0" smtClean="0">
                <a:solidFill>
                  <a:srgbClr val="C00000"/>
                </a:solidFill>
                <a:latin typeface="Impact" pitchFamily="34" charset="0"/>
              </a:rPr>
              <a:t>PowerTools</a:t>
            </a:r>
            <a:r>
              <a:rPr lang="en-US" altLang="ja-JP" sz="3200" baseline="40000" dirty="0" smtClean="0">
                <a:solidFill>
                  <a:srgbClr val="C00000"/>
                </a:solidFill>
                <a:latin typeface="Impact" pitchFamily="34" charset="0"/>
              </a:rPr>
              <a:t>®</a:t>
            </a:r>
            <a:r>
              <a:rPr lang="en-US" altLang="ja-JP" sz="3200" dirty="0" smtClean="0">
                <a:solidFill>
                  <a:srgbClr val="C00000"/>
                </a:solidFill>
                <a:latin typeface="Impact" pitchFamily="34" charset="0"/>
              </a:rPr>
              <a:t> Series</a:t>
            </a:r>
            <a:r>
              <a:rPr kumimoji="1" lang="ja-JP" altLang="en-US" sz="3200" dirty="0" smtClean="0">
                <a:latin typeface="メイリオ" pitchFamily="50" charset="-128"/>
                <a:ea typeface="メイリオ" pitchFamily="50" charset="-128"/>
              </a:rPr>
              <a:t>（</a:t>
            </a:r>
            <a:r>
              <a:rPr kumimoji="1" lang="en-US" altLang="ja-JP" sz="3200" dirty="0" smtClean="0">
                <a:latin typeface="メイリオ" pitchFamily="50" charset="-128"/>
                <a:ea typeface="メイリオ" pitchFamily="50" charset="-128"/>
              </a:rPr>
              <a:t>.NET</a:t>
            </a:r>
            <a:r>
              <a:rPr kumimoji="1" lang="ja-JP" altLang="en-US" sz="3200" dirty="0" smtClean="0">
                <a:latin typeface="メイリオ" pitchFamily="50" charset="-128"/>
                <a:ea typeface="メイリオ" pitchFamily="50" charset="-128"/>
              </a:rPr>
              <a:t>製品）</a:t>
            </a:r>
            <a:endParaRPr kumimoji="1" lang="ja-JP" altLang="en-US" sz="3200" dirty="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38" y="4286256"/>
            <a:ext cx="1750219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 descr="C:\Users\yuya.GRAPECITY\Documents\Events\Materials\Images\Vendor\farpoi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38" y="1000108"/>
            <a:ext cx="1323975" cy="466725"/>
          </a:xfrm>
          <a:prstGeom prst="rect">
            <a:avLst/>
          </a:prstGeom>
          <a:noFill/>
        </p:spPr>
      </p:pic>
      <p:pic>
        <p:nvPicPr>
          <p:cNvPr id="2060" name="Picture 12" descr="C:\Users\yuya.GRAPECITY\Documents\Events\Materials\Images\Vendor\lea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38" y="2643182"/>
            <a:ext cx="1905000" cy="390525"/>
          </a:xfrm>
          <a:prstGeom prst="rect">
            <a:avLst/>
          </a:prstGeom>
          <a:noFill/>
        </p:spPr>
      </p:pic>
      <p:pic>
        <p:nvPicPr>
          <p:cNvPr id="2061" name="Picture 13" descr="C:\Users\yuya.GRAPECITY\Documents\Events\Materials\Images\Vendor\dart_log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1000108"/>
            <a:ext cx="1285875" cy="414338"/>
          </a:xfrm>
          <a:prstGeom prst="rect">
            <a:avLst/>
          </a:prstGeom>
          <a:noFill/>
        </p:spPr>
      </p:pic>
      <p:pic>
        <p:nvPicPr>
          <p:cNvPr id="2062" name="Picture 14" descr="C:\Users\yuya.GRAPECITY\Documents\Events\Materials\Images\GrapeCity\Logoデータ\StandardType\Standard紫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500438"/>
            <a:ext cx="2235994" cy="342900"/>
          </a:xfrm>
          <a:prstGeom prst="rect">
            <a:avLst/>
          </a:prstGeom>
          <a:noFill/>
        </p:spPr>
      </p:pic>
      <p:pic>
        <p:nvPicPr>
          <p:cNvPr id="2065" name="Picture 17" descr="C:\Users\yuya.GRAPECITY\Documents\Events\Materials\Images\Vendor\c1logo06_header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928670"/>
            <a:ext cx="2009775" cy="466725"/>
          </a:xfrm>
          <a:prstGeom prst="rect">
            <a:avLst/>
          </a:prstGeom>
          <a:noFill/>
        </p:spPr>
      </p:pic>
      <p:pic>
        <p:nvPicPr>
          <p:cNvPr id="2066" name="Picture 18" descr="C:\Users\yuya.GRAPECITY\Documents\Events\Materials\Images\GrapeCity\PowerTools\activereports2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00264" y="4929198"/>
            <a:ext cx="800100" cy="1152525"/>
          </a:xfrm>
          <a:prstGeom prst="rect">
            <a:avLst/>
          </a:prstGeom>
          <a:noFill/>
        </p:spPr>
      </p:pic>
      <p:pic>
        <p:nvPicPr>
          <p:cNvPr id="2067" name="Picture 19" descr="C:\Users\yuya.GRAPECITY\Documents\Events\Materials\Images\GrapeCity\PowerTools\secureinetsuite2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9124" y="2000240"/>
            <a:ext cx="800100" cy="1152525"/>
          </a:xfrm>
          <a:prstGeom prst="rect">
            <a:avLst/>
          </a:prstGeom>
          <a:noFill/>
        </p:spPr>
      </p:pic>
      <p:pic>
        <p:nvPicPr>
          <p:cNvPr id="2068" name="Picture 20" descr="C:\Users\yuya.GRAPECITY\Documents\Events\Materials\Images\GrapeCity\PowerTools\spread_dotnet_win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43040" y="1357298"/>
            <a:ext cx="800100" cy="1152525"/>
          </a:xfrm>
          <a:prstGeom prst="rect">
            <a:avLst/>
          </a:prstGeom>
          <a:noFill/>
        </p:spPr>
      </p:pic>
      <p:pic>
        <p:nvPicPr>
          <p:cNvPr id="2070" name="Picture 22" descr="C:\Users\yuya.GRAPECITY\Documents\Events\Materials\Images\GrapeCity\PowerTools\eltabelle_multirow4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29124" y="4700594"/>
            <a:ext cx="800100" cy="1152525"/>
          </a:xfrm>
          <a:prstGeom prst="rect">
            <a:avLst/>
          </a:prstGeom>
          <a:noFill/>
        </p:spPr>
      </p:pic>
      <p:pic>
        <p:nvPicPr>
          <p:cNvPr id="2071" name="Picture 23" descr="C:\Users\yuya.GRAPECITY\Documents\Events\Materials\Images\GrapeCity\PowerTools\eltabelle_sheet4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29156" y="4833953"/>
            <a:ext cx="800100" cy="1152525"/>
          </a:xfrm>
          <a:prstGeom prst="rect">
            <a:avLst/>
          </a:prstGeom>
          <a:noFill/>
        </p:spPr>
      </p:pic>
      <p:pic>
        <p:nvPicPr>
          <p:cNvPr id="2072" name="Picture 24" descr="C:\Users\yuya.GRAPECITY\Documents\Events\Materials\Images\GrapeCity\PowerTools\flexgrid3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43636" y="4572008"/>
            <a:ext cx="800100" cy="1152525"/>
          </a:xfrm>
          <a:prstGeom prst="rect">
            <a:avLst/>
          </a:prstGeom>
          <a:noFill/>
        </p:spPr>
      </p:pic>
      <p:pic>
        <p:nvPicPr>
          <p:cNvPr id="2073" name="Picture 25" descr="C:\Users\yuya.GRAPECITY\Documents\Events\Materials\Images\GrapeCity\PowerTools\truedbgrid2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29388" y="4643446"/>
            <a:ext cx="800100" cy="1152525"/>
          </a:xfrm>
          <a:prstGeom prst="rect">
            <a:avLst/>
          </a:prstGeom>
          <a:noFill/>
        </p:spPr>
      </p:pic>
      <p:pic>
        <p:nvPicPr>
          <p:cNvPr id="2074" name="Picture 26" descr="C:\Users\yuya.GRAPECITY\Documents\Events\Materials\Images\GrapeCity\PowerTools\livecontrols1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43438" y="2143116"/>
            <a:ext cx="800100" cy="1152525"/>
          </a:xfrm>
          <a:prstGeom prst="rect">
            <a:avLst/>
          </a:prstGeom>
          <a:noFill/>
        </p:spPr>
      </p:pic>
      <p:pic>
        <p:nvPicPr>
          <p:cNvPr id="2075" name="Picture 27" descr="C:\Users\yuya.GRAPECITY\Documents\Events\Materials\Images\GrapeCity\PowerTools\lead_dotnet.gi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985950" y="3000372"/>
            <a:ext cx="800100" cy="1152525"/>
          </a:xfrm>
          <a:prstGeom prst="rect">
            <a:avLst/>
          </a:prstGeom>
          <a:noFill/>
        </p:spPr>
      </p:pic>
      <p:pic>
        <p:nvPicPr>
          <p:cNvPr id="2076" name="Picture 28" descr="C:\Users\yuya.GRAPECITY\Documents\Events\Materials\Images\GrapeCity\PowerTools\truewebreports3.gi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715140" y="4714884"/>
            <a:ext cx="800100" cy="1152525"/>
          </a:xfrm>
          <a:prstGeom prst="rect">
            <a:avLst/>
          </a:prstGeom>
          <a:noFill/>
        </p:spPr>
      </p:pic>
      <p:pic>
        <p:nvPicPr>
          <p:cNvPr id="2077" name="Picture 29" descr="C:\Users\yuya.GRAPECITY\Documents\Events\Materials\Images\GrapeCity\PowerTools\truewinreports3.gi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000892" y="4786322"/>
            <a:ext cx="800100" cy="1152525"/>
          </a:xfrm>
          <a:prstGeom prst="rect">
            <a:avLst/>
          </a:prstGeom>
          <a:noFill/>
        </p:spPr>
      </p:pic>
      <p:pic>
        <p:nvPicPr>
          <p:cNvPr id="2079" name="Picture 31" descr="C:\Users\yuya.GRAPECITY\Documents\Events\Materials\Images\GrapeCity\PowerTools\truewinchart3.gif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286644" y="4857760"/>
            <a:ext cx="800100" cy="1152525"/>
          </a:xfrm>
          <a:prstGeom prst="rect">
            <a:avLst/>
          </a:prstGeom>
          <a:noFill/>
        </p:spPr>
      </p:pic>
      <p:pic>
        <p:nvPicPr>
          <p:cNvPr id="2081" name="Picture 33" descr="C:\Users\yuya.GRAPECITY\Documents\Events\Materials\Images\GrapeCity\PowerTools\truewebchart3.gi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572396" y="4929198"/>
            <a:ext cx="800100" cy="1152525"/>
          </a:xfrm>
          <a:prstGeom prst="rect">
            <a:avLst/>
          </a:prstGeom>
          <a:noFill/>
        </p:spPr>
      </p:pic>
      <p:pic>
        <p:nvPicPr>
          <p:cNvPr id="2082" name="Picture 34" descr="C:\Users\yuya.GRAPECITY\Documents\Events\Materials\Images\GrapeCity\PowerTools\inputman4win.gif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857752" y="4986346"/>
            <a:ext cx="800100" cy="1152525"/>
          </a:xfrm>
          <a:prstGeom prst="rect">
            <a:avLst/>
          </a:prstGeom>
          <a:noFill/>
        </p:spPr>
      </p:pic>
      <p:pic>
        <p:nvPicPr>
          <p:cNvPr id="2069" name="Picture 21" descr="C:\Users\yuya.GRAPECITY\Documents\Events\Materials\Images\GrapeCity\PowerTools\c1studio06.gif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858148" y="5000636"/>
            <a:ext cx="800100" cy="1152525"/>
          </a:xfrm>
          <a:prstGeom prst="rect">
            <a:avLst/>
          </a:prstGeom>
          <a:noFill/>
        </p:spPr>
      </p:pic>
      <p:sp>
        <p:nvSpPr>
          <p:cNvPr id="37" name="テキスト ボックス 36"/>
          <p:cNvSpPr txBox="1"/>
          <p:nvPr/>
        </p:nvSpPr>
        <p:spPr>
          <a:xfrm>
            <a:off x="342876" y="492919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44000">
              <a:buFont typeface="Arial" pitchFamily="34" charset="0"/>
              <a:buChar char="•"/>
            </a:pP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ActiveReports</a:t>
            </a:r>
            <a:endParaRPr lang="ja-JP" altLang="en-US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286116" y="3843338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44000">
              <a:buFont typeface="Arial" pitchFamily="34" charset="0"/>
              <a:buChar char="•"/>
            </a:pPr>
            <a:r>
              <a:rPr kumimoji="1"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InputMan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El </a:t>
            </a: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Tabelle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 </a:t>
            </a: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MultiRow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El </a:t>
            </a: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Tabelle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 Sheet</a:t>
            </a: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TabPlus</a:t>
            </a:r>
            <a:endParaRPr kumimoji="1" lang="ja-JP" altLang="en-US" dirty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42876" y="135729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SPREAD</a:t>
            </a:r>
            <a:endParaRPr lang="ja-JP" altLang="en-US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42876" y="300037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LEADTOOLS</a:t>
            </a:r>
            <a:endParaRPr lang="ja-JP" altLang="en-US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714612" y="1357298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44000">
              <a:buFont typeface="Arial" pitchFamily="34" charset="0"/>
              <a:buChar char="•"/>
            </a:pP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LiveControls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Secure </a:t>
            </a: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iNetSuite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Secure FTP</a:t>
            </a: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Secure Mail</a:t>
            </a: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SSL Sockets</a:t>
            </a:r>
            <a:endParaRPr lang="ja-JP" altLang="en-US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929322" y="1285860"/>
            <a:ext cx="3143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44000">
              <a:buFont typeface="Arial" pitchFamily="34" charset="0"/>
              <a:buChar char="•"/>
            </a:pP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ComponentOne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 Studio</a:t>
            </a: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FlexGrid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True </a:t>
            </a: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DBGrid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True </a:t>
            </a: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WebGrid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Menus&amp;Toolbars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Sizer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WebMenus&amp;WebBars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Preview</a:t>
            </a: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True </a:t>
            </a: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WebReports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True </a:t>
            </a: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WinReports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True </a:t>
            </a: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WinChart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True WebChart</a:t>
            </a:r>
            <a:endParaRPr lang="ja-JP" altLang="en-US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Demo 3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Ribbon for .NET</a:t>
            </a:r>
          </a:p>
          <a:p>
            <a:pPr lvl="1"/>
            <a:r>
              <a:rPr lang="ja-JP" altLang="en-US" dirty="0" smtClean="0"/>
              <a:t>スマートデザイナを使って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			</a:t>
            </a:r>
            <a:r>
              <a:rPr lang="ja-JP" altLang="en-US" dirty="0" smtClean="0"/>
              <a:t>リボン</a:t>
            </a:r>
            <a:r>
              <a:rPr lang="en-US" altLang="ja-JP" dirty="0" smtClean="0"/>
              <a:t>UI</a:t>
            </a:r>
            <a:r>
              <a:rPr lang="ja-JP" altLang="en-US" dirty="0" err="1" smtClean="0"/>
              <a:t>を簡</a:t>
            </a:r>
            <a:r>
              <a:rPr lang="ja-JP" altLang="en-US" dirty="0" smtClean="0"/>
              <a:t>単構築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 err="1" smtClean="0"/>
              <a:t>InputMan</a:t>
            </a:r>
            <a:r>
              <a:rPr lang="en-US" altLang="ja-JP" dirty="0" smtClean="0"/>
              <a:t> for .NET 4.0J</a:t>
            </a:r>
            <a:br>
              <a:rPr lang="en-US" altLang="ja-JP" dirty="0" smtClean="0"/>
            </a:br>
            <a:r>
              <a:rPr lang="en-US" altLang="ja-JP" dirty="0" smtClean="0"/>
              <a:t>			 Windows Forms Edition</a:t>
            </a:r>
          </a:p>
          <a:p>
            <a:pPr lvl="1"/>
            <a:r>
              <a:rPr lang="ja-JP" altLang="en-US" dirty="0" smtClean="0"/>
              <a:t>必ず設定するプロパティは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「コントロールの既定値の設定」機能を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					</a:t>
            </a:r>
            <a:r>
              <a:rPr lang="ja-JP" altLang="en-US" dirty="0" smtClean="0"/>
              <a:t>使えば楽チン</a:t>
            </a:r>
            <a:endParaRPr lang="en-US" altLang="ja-JP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よくあるお問い合わせ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52513"/>
            <a:ext cx="8543956" cy="5073650"/>
          </a:xfrm>
        </p:spPr>
        <p:txBody>
          <a:bodyPr/>
          <a:lstStyle/>
          <a:p>
            <a:r>
              <a:rPr lang="en-US" altLang="ja-JP" dirty="0" err="1" smtClean="0"/>
              <a:t>InputMan</a:t>
            </a:r>
            <a:r>
              <a:rPr lang="ja-JP" altLang="en-US" dirty="0" smtClean="0"/>
              <a:t>のコントロールをフォームに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約</a:t>
            </a:r>
            <a:r>
              <a:rPr lang="en-US" altLang="ja-JP" dirty="0" smtClean="0"/>
              <a:t>200</a:t>
            </a:r>
            <a:r>
              <a:rPr lang="ja-JP" altLang="en-US" dirty="0" smtClean="0"/>
              <a:t>個ほど配置すると起動に時間が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かかるのですが、なんとかなりませんか？</a:t>
            </a:r>
            <a:endParaRPr lang="en-US" altLang="ja-JP" dirty="0" smtClean="0"/>
          </a:p>
          <a:p>
            <a:r>
              <a:rPr lang="en-US" altLang="ja-JP" dirty="0" smtClean="0"/>
              <a:t>SPREAD</a:t>
            </a:r>
            <a:r>
              <a:rPr lang="ja-JP" altLang="en-US" dirty="0" smtClean="0"/>
              <a:t>の</a:t>
            </a:r>
            <a:r>
              <a:rPr lang="en-US" altLang="ja-JP" dirty="0" smtClean="0"/>
              <a:t>Web</a:t>
            </a:r>
            <a:r>
              <a:rPr lang="ja-JP" altLang="en-US" dirty="0" smtClean="0"/>
              <a:t>版で</a:t>
            </a:r>
            <a:r>
              <a:rPr lang="en-US" altLang="ja-JP" dirty="0" smtClean="0"/>
              <a:t>10000</a:t>
            </a:r>
            <a:r>
              <a:rPr lang="ja-JP" altLang="en-US" dirty="0" smtClean="0"/>
              <a:t>行のデータを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表示するのに</a:t>
            </a:r>
            <a:r>
              <a:rPr lang="en-US" altLang="ja-JP" dirty="0" smtClean="0"/>
              <a:t>5</a:t>
            </a:r>
            <a:r>
              <a:rPr lang="ja-JP" altLang="en-US" dirty="0" smtClean="0"/>
              <a:t>分以上かかるのですが、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もっと速くなりませんか？</a:t>
            </a: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8596" y="4357694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メイリオ" pitchFamily="50" charset="-128"/>
                <a:ea typeface="メイリオ" pitchFamily="50" charset="-128"/>
              </a:rPr>
              <a:t>「なりません。」</a:t>
            </a:r>
            <a:r>
              <a:rPr kumimoji="1" lang="en-US" altLang="ja-JP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メイリオ" pitchFamily="50" charset="-128"/>
                <a:ea typeface="メイリオ" pitchFamily="50" charset="-128"/>
              </a:rPr>
              <a:t/>
            </a:r>
            <a:br>
              <a:rPr kumimoji="1" lang="en-US" altLang="ja-JP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メイリオ" pitchFamily="50" charset="-128"/>
                <a:ea typeface="メイリオ" pitchFamily="50" charset="-128"/>
              </a:rPr>
            </a:br>
            <a:r>
              <a:rPr kumimoji="1" lang="ja-JP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メイリオ" pitchFamily="50" charset="-128"/>
                <a:ea typeface="メイリオ" pitchFamily="50" charset="-128"/>
              </a:rPr>
              <a:t>と言いたいところですが</a:t>
            </a:r>
            <a:r>
              <a:rPr kumimoji="1" lang="en-US" altLang="ja-JP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メイリオ" pitchFamily="50" charset="-128"/>
                <a:ea typeface="メイリオ" pitchFamily="50" charset="-128"/>
              </a:rPr>
              <a:t>…</a:t>
            </a:r>
            <a:endParaRPr kumimoji="1" lang="ja-JP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機能とパフォーマンス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「機能は増やす」</a:t>
            </a:r>
            <a:endParaRPr lang="en-US" altLang="ja-JP" dirty="0" smtClean="0"/>
          </a:p>
          <a:p>
            <a:r>
              <a:rPr lang="ja-JP" altLang="en-US" dirty="0" smtClean="0"/>
              <a:t>「パフォーマンスも</a:t>
            </a:r>
            <a:r>
              <a:rPr lang="ja-JP" altLang="en-US" smtClean="0"/>
              <a:t>向上させる」</a:t>
            </a:r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「両方」やるのは難しいことですが、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その「覚悟」を持って取り組むことが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重要です。</a:t>
            </a:r>
            <a:endParaRPr lang="en-US" altLang="ja-JP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パフォーマンス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InputMan</a:t>
            </a:r>
            <a:r>
              <a:rPr kumimoji="1" lang="en-US" altLang="ja-JP" dirty="0" smtClean="0"/>
              <a:t> for .NET 4.0J</a:t>
            </a:r>
            <a:br>
              <a:rPr kumimoji="1" lang="en-US" altLang="ja-JP" dirty="0" smtClean="0"/>
            </a:br>
            <a:r>
              <a:rPr kumimoji="1" lang="en-US" altLang="ja-JP" dirty="0" smtClean="0"/>
              <a:t>			 Windows </a:t>
            </a:r>
            <a:r>
              <a:rPr kumimoji="1" lang="en-US" altLang="ja-JP" dirty="0" err="1" smtClean="0"/>
              <a:t>Froms</a:t>
            </a:r>
            <a:r>
              <a:rPr kumimoji="1" lang="en-US" altLang="ja-JP" dirty="0" smtClean="0"/>
              <a:t> Edition</a:t>
            </a:r>
          </a:p>
          <a:p>
            <a:pPr lvl="1"/>
            <a:r>
              <a:rPr lang="ja-JP" altLang="en-US" dirty="0" smtClean="0"/>
              <a:t>コンポーネントの細分化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拡張プロバイダコンポーネント</a:t>
            </a:r>
            <a:endParaRPr lang="en-US" altLang="ja-JP" dirty="0" smtClean="0"/>
          </a:p>
          <a:p>
            <a:pPr lvl="3"/>
            <a:r>
              <a:rPr kumimoji="1" lang="en-US" altLang="ja-JP" dirty="0" smtClean="0"/>
              <a:t>IME</a:t>
            </a:r>
          </a:p>
          <a:p>
            <a:pPr lvl="3"/>
            <a:r>
              <a:rPr lang="en-US" altLang="ja-JP" dirty="0" err="1" smtClean="0"/>
              <a:t>KeyLock</a:t>
            </a:r>
            <a:endParaRPr lang="en-US" altLang="ja-JP" dirty="0" smtClean="0"/>
          </a:p>
          <a:p>
            <a:pPr lvl="3"/>
            <a:r>
              <a:rPr kumimoji="1" lang="en-US" altLang="ja-JP" dirty="0" err="1" smtClean="0"/>
              <a:t>BaloonTip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次バージョンでは更なる細分化を検討</a:t>
            </a:r>
            <a:endParaRPr kumimoji="1" lang="en-US" altLang="ja-JP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パフォーマンス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SPREAD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 .NET 3.0J</a:t>
            </a:r>
            <a:br>
              <a:rPr lang="en-US" altLang="ja-JP" dirty="0" smtClean="0"/>
            </a:br>
            <a:r>
              <a:rPr lang="en-US" altLang="ja-JP" dirty="0" smtClean="0"/>
              <a:t>				 Web Forms Edition</a:t>
            </a:r>
          </a:p>
          <a:p>
            <a:pPr lvl="1"/>
            <a:r>
              <a:rPr lang="ja-JP" altLang="en-US" dirty="0" smtClean="0"/>
              <a:t>スタイル共有による</a:t>
            </a:r>
            <a:r>
              <a:rPr lang="en-US" altLang="ja-JP" dirty="0" smtClean="0"/>
              <a:t>HTML</a:t>
            </a:r>
            <a:r>
              <a:rPr lang="ja-JP" altLang="en-US" dirty="0" smtClean="0"/>
              <a:t>データの削減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Ajax</a:t>
            </a:r>
            <a:r>
              <a:rPr lang="ja-JP" altLang="en-US" dirty="0" smtClean="0"/>
              <a:t>によるロードオンデマンド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Demo 4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InputMan</a:t>
            </a:r>
            <a:r>
              <a:rPr lang="en-US" altLang="ja-JP" dirty="0" smtClean="0"/>
              <a:t> for .NET 4.0J</a:t>
            </a:r>
            <a:br>
              <a:rPr lang="en-US" altLang="ja-JP" dirty="0" smtClean="0"/>
            </a:br>
            <a:r>
              <a:rPr lang="en-US" altLang="ja-JP" dirty="0" smtClean="0"/>
              <a:t>			 Windows </a:t>
            </a:r>
            <a:r>
              <a:rPr lang="en-US" altLang="ja-JP" dirty="0" err="1" smtClean="0"/>
              <a:t>Froms</a:t>
            </a:r>
            <a:r>
              <a:rPr lang="en-US" altLang="ja-JP" dirty="0" smtClean="0"/>
              <a:t> Edition</a:t>
            </a:r>
          </a:p>
          <a:p>
            <a:pPr lvl="1"/>
            <a:r>
              <a:rPr kumimoji="1" lang="ja-JP" altLang="en-US" dirty="0" smtClean="0"/>
              <a:t>拡張プロバイダコンポーネント</a:t>
            </a:r>
            <a:endParaRPr kumimoji="1" lang="en-US" altLang="ja-JP" dirty="0" smtClean="0"/>
          </a:p>
          <a:p>
            <a:r>
              <a:rPr lang="en-US" altLang="ja-JP" dirty="0" smtClean="0"/>
              <a:t>SPREAD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 .NET 3.0J</a:t>
            </a:r>
            <a:br>
              <a:rPr lang="en-US" altLang="ja-JP" dirty="0" smtClean="0"/>
            </a:br>
            <a:r>
              <a:rPr lang="en-US" altLang="ja-JP" dirty="0" smtClean="0"/>
              <a:t>				 Web Forms Edition</a:t>
            </a:r>
          </a:p>
          <a:p>
            <a:pPr lvl="1"/>
            <a:r>
              <a:rPr lang="en-US" altLang="ja-JP" dirty="0" err="1" smtClean="0"/>
              <a:t>AllowLoadOnDemand</a:t>
            </a:r>
            <a:r>
              <a:rPr lang="ja-JP" altLang="en-US" dirty="0" smtClean="0"/>
              <a:t>プロパティ</a:t>
            </a:r>
            <a:endParaRPr lang="en-US" altLang="ja-JP" dirty="0" smtClean="0"/>
          </a:p>
          <a:p>
            <a:r>
              <a:rPr lang="en-US" altLang="ja-JP" dirty="0" smtClean="0"/>
              <a:t>LEADTOOLS 15.0J</a:t>
            </a:r>
          </a:p>
          <a:p>
            <a:pPr lvl="1"/>
            <a:r>
              <a:rPr lang="en-US" altLang="ja-JP" dirty="0" smtClean="0"/>
              <a:t>14.0J</a:t>
            </a:r>
            <a:r>
              <a:rPr lang="ja-JP" altLang="en-US" dirty="0" smtClean="0"/>
              <a:t>からさらなる高速化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ネイティブ（</a:t>
            </a:r>
            <a:r>
              <a:rPr lang="en-US" altLang="ja-JP" dirty="0" smtClean="0"/>
              <a:t>C++</a:t>
            </a:r>
            <a:r>
              <a:rPr lang="ja-JP" altLang="en-US" dirty="0" smtClean="0"/>
              <a:t>） </a:t>
            </a:r>
            <a:r>
              <a:rPr kumimoji="1" lang="en-US" altLang="ja-JP" dirty="0" smtClean="0"/>
              <a:t>VS .NET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Demo 5 </a:t>
            </a:r>
            <a:r>
              <a:rPr kumimoji="1" lang="ja-JP" altLang="en-US" dirty="0" smtClean="0"/>
              <a:t>最近リリースされた製品のご紹介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InputMan</a:t>
            </a:r>
            <a:r>
              <a:rPr lang="en-US" altLang="ja-JP" dirty="0" smtClean="0"/>
              <a:t> for .NET </a:t>
            </a:r>
            <a:r>
              <a:rPr lang="en-US" altLang="ja-JP" dirty="0" err="1" smtClean="0"/>
              <a:t>WebForms</a:t>
            </a:r>
            <a:r>
              <a:rPr lang="en-US" altLang="ja-JP" dirty="0" smtClean="0"/>
              <a:t> Edition 				ASP.NET AJAX</a:t>
            </a:r>
            <a:r>
              <a:rPr lang="ja-JP" altLang="en-US" dirty="0" smtClean="0"/>
              <a:t>対応版</a:t>
            </a:r>
            <a:endParaRPr lang="en-US" altLang="ja-JP" dirty="0" smtClean="0"/>
          </a:p>
          <a:p>
            <a:r>
              <a:rPr kumimoji="1" lang="en-US" altLang="ja-JP" dirty="0" smtClean="0"/>
              <a:t>XLS for .NET</a:t>
            </a:r>
          </a:p>
          <a:p>
            <a:pPr lvl="1"/>
            <a:r>
              <a:rPr lang="en-US" altLang="ja-JP" dirty="0" smtClean="0"/>
              <a:t>Open XML</a:t>
            </a:r>
            <a:r>
              <a:rPr lang="ja-JP" altLang="en-US" dirty="0" smtClean="0"/>
              <a:t>形式（</a:t>
            </a:r>
            <a:r>
              <a:rPr lang="en-US" altLang="ja-JP" dirty="0" smtClean="0"/>
              <a:t>.</a:t>
            </a:r>
            <a:r>
              <a:rPr lang="en-US" altLang="ja-JP" dirty="0" err="1" smtClean="0"/>
              <a:t>xlsx</a:t>
            </a:r>
            <a:r>
              <a:rPr lang="ja-JP" altLang="en-US" dirty="0" smtClean="0"/>
              <a:t>）対応</a:t>
            </a:r>
            <a:endParaRPr lang="en-US" altLang="ja-JP" dirty="0" smtClean="0"/>
          </a:p>
          <a:p>
            <a:r>
              <a:rPr lang="en-US" altLang="ja-JP" dirty="0" smtClean="0"/>
              <a:t>LEADTOOLS 15.0J</a:t>
            </a:r>
          </a:p>
          <a:p>
            <a:pPr lvl="1"/>
            <a:r>
              <a:rPr kumimoji="1" lang="ja-JP" altLang="en-US" dirty="0" smtClean="0"/>
              <a:t>待望の</a:t>
            </a:r>
            <a:r>
              <a:rPr kumimoji="1" lang="en-US" altLang="ja-JP" dirty="0" smtClean="0"/>
              <a:t>Web</a:t>
            </a:r>
            <a:r>
              <a:rPr kumimoji="1" lang="ja-JP" altLang="en-US" dirty="0" smtClean="0"/>
              <a:t>アプリケーション用ビューワ</a:t>
            </a:r>
            <a:endParaRPr kumimoji="1" lang="ja-JP" alt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563314"/>
            <a:ext cx="8229600" cy="1080000"/>
          </a:xfrm>
        </p:spPr>
        <p:txBody>
          <a:bodyPr>
            <a:prstTxWarp prst="textPlain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kumimoji="1" lang="en-US" altLang="ja-JP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PowerTools</a:t>
            </a:r>
            <a:r>
              <a:rPr kumimoji="1" lang="ja-JP" alt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の</a:t>
            </a:r>
            <a:r>
              <a:rPr lang="ja-JP" alt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未来</a:t>
            </a:r>
            <a:endParaRPr kumimoji="1" lang="ja-JP" alt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>
                <a:solidFill>
                  <a:srgbClr val="C00000"/>
                </a:solidFill>
                <a:latin typeface="Impact" pitchFamily="34" charset="0"/>
              </a:rPr>
              <a:t>PowerTools</a:t>
            </a:r>
            <a:r>
              <a:rPr lang="en-US" altLang="ja-JP" sz="3200" baseline="40000" dirty="0" smtClean="0">
                <a:solidFill>
                  <a:srgbClr val="C00000"/>
                </a:solidFill>
                <a:latin typeface="Impact" pitchFamily="34" charset="0"/>
              </a:rPr>
              <a:t>®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2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未来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新しいテクノロジへの対応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.NET Framework 3.0 / 3.5</a:t>
            </a:r>
          </a:p>
          <a:p>
            <a:pPr lvl="2"/>
            <a:r>
              <a:rPr lang="en-US" altLang="ja-JP" dirty="0" smtClean="0"/>
              <a:t>WPF</a:t>
            </a:r>
            <a:r>
              <a:rPr lang="ja-JP" altLang="en-US" dirty="0" err="1" smtClean="0"/>
              <a:t>、</a:t>
            </a:r>
            <a:r>
              <a:rPr lang="en-US" altLang="ja-JP" dirty="0" err="1" smtClean="0"/>
              <a:t>Silverlight</a:t>
            </a:r>
            <a:endParaRPr lang="en-US" altLang="ja-JP" dirty="0" smtClean="0"/>
          </a:p>
          <a:p>
            <a:r>
              <a:rPr lang="ja-JP" altLang="en-US" dirty="0" smtClean="0"/>
              <a:t>新しい環境への対応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Windows Server 2008</a:t>
            </a:r>
          </a:p>
          <a:p>
            <a:pPr lvl="1"/>
            <a:r>
              <a:rPr lang="ja-JP" altLang="en-US" dirty="0" smtClean="0"/>
              <a:t>開発ツール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Expression Blend</a:t>
            </a:r>
          </a:p>
          <a:p>
            <a:pPr lvl="2"/>
            <a:r>
              <a:rPr lang="en-US" altLang="ja-JP" dirty="0" smtClean="0"/>
              <a:t>Visual Studio 2008</a:t>
            </a:r>
            <a:endParaRPr lang="ja-JP" alt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yuya.GRAPECITY\Documents\Events\Wnakuma\Materials\Images\inputmanwp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73144"/>
            <a:ext cx="4648201" cy="800100"/>
          </a:xfrm>
          <a:prstGeom prst="rect">
            <a:avLst/>
          </a:prstGeom>
          <a:noFill/>
          <a:effectLst>
            <a:glow rad="63500">
              <a:schemeClr val="accent2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150535" name="Rectangle 1031"/>
          <p:cNvSpPr>
            <a:spLocks noChangeArrowheads="1"/>
          </p:cNvSpPr>
          <p:nvPr/>
        </p:nvSpPr>
        <p:spPr bwMode="auto">
          <a:xfrm>
            <a:off x="714347" y="1470048"/>
            <a:ext cx="8166181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79" tIns="44448" rIns="90379" bIns="44448"/>
          <a:lstStyle/>
          <a:p>
            <a:pPr marL="285750" indent="-285750">
              <a:spcBef>
                <a:spcPct val="20000"/>
              </a:spcBef>
              <a:buClr>
                <a:schemeClr val="accent2"/>
              </a:buClr>
            </a:pP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  <a:t>Calculator</a:t>
            </a:r>
            <a:r>
              <a:rPr lang="ja-JP" altLang="en-US" sz="2800" dirty="0" smtClean="0">
                <a:latin typeface="メイリオ" pitchFamily="50" charset="-128"/>
                <a:ea typeface="メイリオ" pitchFamily="50" charset="-128"/>
              </a:rPr>
              <a:t>（電卓コントロール）</a:t>
            </a:r>
            <a:endParaRPr lang="en-US" altLang="ja-JP" sz="2800" dirty="0" smtClean="0">
              <a:latin typeface="メイリオ" pitchFamily="50" charset="-128"/>
              <a:ea typeface="メイリオ" pitchFamily="50" charset="-128"/>
            </a:endParaRP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</a:pP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  <a:t>Calendar</a:t>
            </a:r>
            <a:r>
              <a:rPr lang="ja-JP" altLang="en-US" sz="2800" dirty="0" smtClean="0">
                <a:latin typeface="メイリオ" pitchFamily="50" charset="-128"/>
                <a:ea typeface="メイリオ" pitchFamily="50" charset="-128"/>
              </a:rPr>
              <a:t>（カレンダーコントロール）</a:t>
            </a:r>
            <a:endParaRPr lang="en-US" altLang="ja-JP" sz="2800" dirty="0" smtClean="0">
              <a:latin typeface="メイリオ" pitchFamily="50" charset="-128"/>
              <a:ea typeface="メイリオ" pitchFamily="50" charset="-128"/>
            </a:endParaRP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</a:pPr>
            <a:r>
              <a:rPr lang="en-US" altLang="ja-JP" sz="2800" dirty="0" err="1" smtClean="0">
                <a:latin typeface="メイリオ" pitchFamily="50" charset="-128"/>
                <a:ea typeface="メイリオ" pitchFamily="50" charset="-128"/>
              </a:rPr>
              <a:t>DropDownBox</a:t>
            </a: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  <a:t> </a:t>
            </a:r>
            <a:r>
              <a:rPr lang="ja-JP" altLang="en-US" sz="2800" dirty="0" smtClean="0">
                <a:latin typeface="メイリオ" pitchFamily="50" charset="-128"/>
                <a:ea typeface="メイリオ" pitchFamily="50" charset="-128"/>
              </a:rPr>
              <a:t>（ドロップダウンコントロール）</a:t>
            </a:r>
            <a:endParaRPr lang="en-US" altLang="ja-JP" sz="2800" dirty="0" smtClean="0">
              <a:latin typeface="メイリオ" pitchFamily="50" charset="-128"/>
              <a:ea typeface="メイリオ" pitchFamily="50" charset="-128"/>
            </a:endParaRP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</a:pP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  <a:t>Date </a:t>
            </a:r>
            <a:r>
              <a:rPr lang="ja-JP" altLang="en-US" sz="2800" dirty="0" smtClean="0">
                <a:latin typeface="メイリオ" pitchFamily="50" charset="-128"/>
                <a:ea typeface="メイリオ" pitchFamily="50" charset="-128"/>
              </a:rPr>
              <a:t>（日付コントロール）</a:t>
            </a:r>
            <a:endParaRPr lang="en-US" altLang="ja-JP" sz="2800" dirty="0" smtClean="0">
              <a:latin typeface="メイリオ" pitchFamily="50" charset="-128"/>
              <a:ea typeface="メイリオ" pitchFamily="50" charset="-128"/>
            </a:endParaRP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</a:pP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  <a:t>Mask</a:t>
            </a:r>
            <a:r>
              <a:rPr lang="ja-JP" altLang="en-US" sz="2800" dirty="0" smtClean="0">
                <a:latin typeface="メイリオ" pitchFamily="50" charset="-128"/>
                <a:ea typeface="メイリオ" pitchFamily="50" charset="-128"/>
              </a:rPr>
              <a:t>（マスクコントロール）</a:t>
            </a:r>
            <a:endParaRPr lang="en-US" altLang="ja-JP" sz="2800" dirty="0" smtClean="0">
              <a:latin typeface="メイリオ" pitchFamily="50" charset="-128"/>
              <a:ea typeface="メイリオ" pitchFamily="50" charset="-128"/>
            </a:endParaRP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</a:pP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  <a:t>Number</a:t>
            </a:r>
            <a:r>
              <a:rPr lang="ja-JP" altLang="en-US" sz="2800" dirty="0" smtClean="0">
                <a:latin typeface="メイリオ" pitchFamily="50" charset="-128"/>
                <a:ea typeface="メイリオ" pitchFamily="50" charset="-128"/>
              </a:rPr>
              <a:t>（数値コントロール）</a:t>
            </a:r>
            <a:endParaRPr lang="en-US" altLang="ja-JP" sz="2800" dirty="0" smtClean="0">
              <a:latin typeface="メイリオ" pitchFamily="50" charset="-128"/>
              <a:ea typeface="メイリオ" pitchFamily="50" charset="-128"/>
            </a:endParaRP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</a:pP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  <a:t>			</a:t>
            </a:r>
            <a:r>
              <a:rPr lang="ja-JP" altLang="en-US" sz="2800" dirty="0" smtClean="0">
                <a:latin typeface="メイリオ" pitchFamily="50" charset="-128"/>
                <a:ea typeface="メイリオ" pitchFamily="50" charset="-128"/>
              </a:rPr>
              <a:t>＋</a:t>
            </a:r>
            <a:endParaRPr lang="en-US" altLang="ja-JP" sz="2800" dirty="0" smtClean="0">
              <a:latin typeface="メイリオ" pitchFamily="50" charset="-128"/>
              <a:ea typeface="メイリオ" pitchFamily="50" charset="-128"/>
            </a:endParaRP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</a:pP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  <a:t>Formula</a:t>
            </a:r>
            <a:r>
              <a:rPr lang="ja-JP" altLang="en-US" sz="2800" dirty="0" smtClean="0">
                <a:latin typeface="メイリオ" pitchFamily="50" charset="-128"/>
                <a:ea typeface="メイリオ" pitchFamily="50" charset="-128"/>
              </a:rPr>
              <a:t>（数式コントロール）</a:t>
            </a:r>
            <a:endParaRPr lang="en-US" altLang="ja-JP" sz="2800" dirty="0" smtClean="0">
              <a:latin typeface="メイリオ" pitchFamily="50" charset="-128"/>
              <a:ea typeface="メイリオ" pitchFamily="50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</a:pPr>
            <a:endParaRPr lang="en-US" altLang="ja-JP" sz="2800" dirty="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7" name="図 6" descr="cal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00" y="1501476"/>
            <a:ext cx="285750" cy="371475"/>
          </a:xfrm>
          <a:prstGeom prst="rect">
            <a:avLst/>
          </a:prstGeom>
        </p:spPr>
      </p:pic>
      <p:pic>
        <p:nvPicPr>
          <p:cNvPr id="8" name="図 7" descr="calend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19" y="2022525"/>
            <a:ext cx="400050" cy="352425"/>
          </a:xfrm>
          <a:prstGeom prst="rect">
            <a:avLst/>
          </a:prstGeom>
        </p:spPr>
      </p:pic>
      <p:pic>
        <p:nvPicPr>
          <p:cNvPr id="9" name="図 8" descr="dropdow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748" y="2487627"/>
            <a:ext cx="381000" cy="419100"/>
          </a:xfrm>
          <a:prstGeom prst="rect">
            <a:avLst/>
          </a:prstGeom>
        </p:spPr>
      </p:pic>
      <p:pic>
        <p:nvPicPr>
          <p:cNvPr id="10" name="図 9" descr="dat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262" y="2987693"/>
            <a:ext cx="357188" cy="414338"/>
          </a:xfrm>
          <a:prstGeom prst="rect">
            <a:avLst/>
          </a:prstGeom>
        </p:spPr>
      </p:pic>
      <p:pic>
        <p:nvPicPr>
          <p:cNvPr id="11" name="図 10" descr="mas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598" y="3548462"/>
            <a:ext cx="346710" cy="359093"/>
          </a:xfrm>
          <a:prstGeom prst="rect">
            <a:avLst/>
          </a:prstGeom>
        </p:spPr>
      </p:pic>
      <p:pic>
        <p:nvPicPr>
          <p:cNvPr id="12" name="図 11" descr="Number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70898" y="4127791"/>
            <a:ext cx="419100" cy="222885"/>
          </a:xfrm>
          <a:prstGeom prst="rect">
            <a:avLst/>
          </a:prstGeom>
        </p:spPr>
      </p:pic>
      <p:pic>
        <p:nvPicPr>
          <p:cNvPr id="1028" name="Picture 4" descr="C:\Users\yuya.GRAPECITY\Documents\Events\CLTEvent\Images\calender.png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">
            <a:off x="5386348" y="3231602"/>
            <a:ext cx="3296412" cy="2262569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  <p:sp>
        <p:nvSpPr>
          <p:cNvPr id="13" name="テキスト ボックス 12"/>
          <p:cNvSpPr txBox="1"/>
          <p:nvPr/>
        </p:nvSpPr>
        <p:spPr>
          <a:xfrm>
            <a:off x="3500430" y="702214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http://www.grapecity.com/japan/wpf/</a:t>
            </a:r>
            <a:endParaRPr kumimoji="1" lang="ja-JP" alt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0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05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563314"/>
            <a:ext cx="8229600" cy="1080000"/>
          </a:xfrm>
        </p:spPr>
        <p:txBody>
          <a:bodyPr>
            <a:prstTxWarp prst="textPlain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kumimoji="1" lang="en-US" altLang="ja-JP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PowerTools</a:t>
            </a:r>
            <a:r>
              <a:rPr kumimoji="1" lang="ja-JP" alt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の過去</a:t>
            </a:r>
            <a:endParaRPr kumimoji="1" lang="ja-JP" alt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06437"/>
          </a:xfrm>
        </p:spPr>
        <p:txBody>
          <a:bodyPr/>
          <a:lstStyle/>
          <a:p>
            <a:r>
              <a:rPr kumimoji="1" lang="en-US" altLang="ja-JP" dirty="0" err="1" smtClean="0"/>
              <a:t>InputMan</a:t>
            </a:r>
            <a:r>
              <a:rPr kumimoji="1" lang="en-US" altLang="ja-JP" dirty="0" smtClean="0"/>
              <a:t> for WPF</a:t>
            </a:r>
            <a:r>
              <a:rPr kumimoji="1" lang="ja-JP" altLang="en-US" dirty="0" smtClean="0"/>
              <a:t>のアンケート結果</a:t>
            </a:r>
            <a:endParaRPr kumimoji="1" lang="ja-JP" altLang="en-US" dirty="0"/>
          </a:p>
        </p:txBody>
      </p:sp>
      <p:graphicFrame>
        <p:nvGraphicFramePr>
          <p:cNvPr id="6" name="コンテンツ プレースホルダ 3"/>
          <p:cNvGraphicFramePr>
            <a:graphicFrameLocks/>
          </p:cNvGraphicFramePr>
          <p:nvPr/>
        </p:nvGraphicFramePr>
        <p:xfrm>
          <a:off x="0" y="857232"/>
          <a:ext cx="4071934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コンテンツ プレースホルダ 3"/>
          <p:cNvGraphicFramePr>
            <a:graphicFrameLocks/>
          </p:cNvGraphicFramePr>
          <p:nvPr/>
        </p:nvGraphicFramePr>
        <p:xfrm>
          <a:off x="3714744" y="500042"/>
          <a:ext cx="5429256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>
                <a:solidFill>
                  <a:srgbClr val="C00000"/>
                </a:solidFill>
                <a:latin typeface="Impact" pitchFamily="34" charset="0"/>
              </a:rPr>
              <a:t>PowerTools</a:t>
            </a:r>
            <a:r>
              <a:rPr lang="en-US" altLang="ja-JP" sz="3200" baseline="40000" dirty="0" smtClean="0">
                <a:solidFill>
                  <a:srgbClr val="C00000"/>
                </a:solidFill>
                <a:latin typeface="Impact" pitchFamily="34" charset="0"/>
              </a:rPr>
              <a:t>® 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2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未来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52513"/>
            <a:ext cx="8401080" cy="5073650"/>
          </a:xfrm>
        </p:spPr>
        <p:txBody>
          <a:bodyPr/>
          <a:lstStyle/>
          <a:p>
            <a:r>
              <a:rPr kumimoji="1" lang="ja-JP" altLang="en-US" dirty="0" smtClean="0"/>
              <a:t>既存テクノロジ製品の</a:t>
            </a:r>
            <a:r>
              <a:rPr lang="ja-JP" altLang="en-US" dirty="0" smtClean="0"/>
              <a:t>機能強化を継続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Visual Studio 2008</a:t>
            </a:r>
            <a:r>
              <a:rPr lang="ja-JP" altLang="en-US" dirty="0" smtClean="0"/>
              <a:t>では</a:t>
            </a:r>
            <a:r>
              <a:rPr lang="en-US" altLang="ja-JP" dirty="0" smtClean="0"/>
              <a:t>.NET Framework 2.0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3.0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3.5</a:t>
            </a:r>
            <a:r>
              <a:rPr lang="ja-JP" altLang="en-US" dirty="0" smtClean="0"/>
              <a:t>のプロジェクトを作成可能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（マルチターゲットサポート）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フォーム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業務アプリに</a:t>
            </a:r>
            <a:r>
              <a:rPr lang="en-US" altLang="ja-JP" dirty="0" smtClean="0"/>
              <a:t>3D</a:t>
            </a:r>
            <a:r>
              <a:rPr lang="ja-JP" altLang="en-US" dirty="0" smtClean="0"/>
              <a:t>が必要なくとも、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ユーザーエクスペリエンスの向上はあって然るべき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ASP.NET</a:t>
            </a:r>
          </a:p>
          <a:p>
            <a:pPr lvl="2"/>
            <a:r>
              <a:rPr kumimoji="1" lang="en-US" altLang="ja-JP" dirty="0" smtClean="0"/>
              <a:t>ASP.NET AJAX</a:t>
            </a:r>
            <a:r>
              <a:rPr kumimoji="1" lang="ja-JP" altLang="en-US" dirty="0" smtClean="0"/>
              <a:t>（</a:t>
            </a:r>
            <a:r>
              <a:rPr kumimoji="1" lang="en-US" altLang="ja-JP" dirty="0" err="1" smtClean="0"/>
              <a:t>UpdatePanel</a:t>
            </a:r>
            <a:r>
              <a:rPr kumimoji="1" lang="ja-JP" altLang="en-US" dirty="0" smtClean="0"/>
              <a:t>）への対応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独自の</a:t>
            </a:r>
            <a:r>
              <a:rPr lang="en-US" altLang="ja-JP" dirty="0" smtClean="0"/>
              <a:t>Ajax</a:t>
            </a:r>
            <a:r>
              <a:rPr lang="ja-JP" altLang="en-US" dirty="0" smtClean="0"/>
              <a:t>機能の強化</a:t>
            </a:r>
            <a:endParaRPr kumimoji="1" lang="en-US" altLang="ja-JP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Demo 6 </a:t>
            </a:r>
            <a:r>
              <a:rPr kumimoji="1" lang="ja-JP" altLang="en-US" dirty="0" smtClean="0"/>
              <a:t>新バージョンの機能をちょっとだけご紹介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InputMan</a:t>
            </a:r>
            <a:r>
              <a:rPr lang="en-US" altLang="ja-JP" dirty="0" smtClean="0"/>
              <a:t> for .NET 5.0J 						</a:t>
            </a:r>
            <a:r>
              <a:rPr lang="en-US" altLang="ja-JP" dirty="0" err="1" smtClean="0"/>
              <a:t>WindowsForms</a:t>
            </a:r>
            <a:r>
              <a:rPr lang="en-US" altLang="ja-JP" dirty="0" smtClean="0"/>
              <a:t> Edition</a:t>
            </a:r>
          </a:p>
          <a:p>
            <a:pPr lvl="1"/>
            <a:r>
              <a:rPr kumimoji="1" lang="ja-JP" altLang="en-US" dirty="0" smtClean="0"/>
              <a:t>コントロール単位→フィールド単位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フォント（種類、サイズ、太字、イタリック、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下線、色）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背景色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イベント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ドロップダウン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マスク処理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最後に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1406" y="1052513"/>
            <a:ext cx="8929718" cy="5073650"/>
          </a:xfrm>
        </p:spPr>
        <p:txBody>
          <a:bodyPr/>
          <a:lstStyle/>
          <a:p>
            <a:pPr algn="ctr">
              <a:buNone/>
            </a:pPr>
            <a:r>
              <a:rPr lang="ja-JP" altLang="en-US" sz="2800" dirty="0" smtClean="0"/>
              <a:t>グレープシティは、今後も開発者の皆様と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作成されたアプリケーションをご利用になる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エンドユーザーの皆様の生産性向上に寄与できる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err="1" smtClean="0"/>
              <a:t>ような</a:t>
            </a:r>
            <a:r>
              <a:rPr lang="ja-JP" altLang="en-US" sz="2800" dirty="0" smtClean="0"/>
              <a:t>コンポーネント、ツールを提供していきたい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と考えています。</a:t>
            </a:r>
          </a:p>
          <a:p>
            <a:pPr algn="ctr">
              <a:buNone/>
            </a:pPr>
            <a:r>
              <a:rPr lang="ja-JP" altLang="en-US" sz="2800" dirty="0" smtClean="0"/>
              <a:t>そのためには、皆様からのフィードバックが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最も重要となります。</a:t>
            </a:r>
            <a:endParaRPr lang="en-US" altLang="ja-JP" sz="2800" dirty="0" smtClean="0"/>
          </a:p>
          <a:p>
            <a:pPr algn="ctr">
              <a:buNone/>
            </a:pPr>
            <a:endParaRPr lang="ja-JP" altLang="en-US" sz="2800" dirty="0" smtClean="0"/>
          </a:p>
          <a:p>
            <a:pPr algn="ctr">
              <a:buNone/>
            </a:pPr>
            <a:r>
              <a:rPr lang="ja-JP" altLang="en-US" sz="2800" dirty="0" smtClean="0"/>
              <a:t>皆様からのアイディア、ご要望、お待ちしています。</a:t>
            </a:r>
            <a:endParaRPr lang="en-US" altLang="ja-JP" sz="2800" dirty="0" smtClean="0"/>
          </a:p>
          <a:p>
            <a:pPr algn="ctr">
              <a:buNone/>
            </a:pPr>
            <a:r>
              <a:rPr lang="en-US" altLang="ja-JP" sz="2800" dirty="0" smtClean="0">
                <a:hlinkClick r:id="rId3"/>
              </a:rPr>
              <a:t>http://www.grapecity.com/japan/feedback/</a:t>
            </a:r>
            <a:endParaRPr kumimoji="1" lang="ja-JP" alt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正方形/長方形 58369"/>
          <p:cNvSpPr>
            <a:spLocks noChangeArrowheads="1"/>
          </p:cNvSpPr>
          <p:nvPr/>
        </p:nvSpPr>
        <p:spPr bwMode="auto">
          <a:xfrm>
            <a:off x="698103" y="3286124"/>
            <a:ext cx="7802987" cy="2685502"/>
          </a:xfrm>
          <a:prstGeom prst="rect">
            <a:avLst/>
          </a:prstGeom>
          <a:noFill/>
          <a:ln w="38100" cap="flat" cmpd="dbl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342900" indent="-342900" eaLnBrk="1" hangingPunct="1">
              <a:spcBef>
                <a:spcPct val="20000"/>
              </a:spcBef>
            </a:pP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kumimoji="1" lang="en-US" altLang="ja-JP" sz="2000" dirty="0" smtClean="0">
                <a:latin typeface="メイリオ" pitchFamily="50" charset="-128"/>
                <a:ea typeface="メイリオ" pitchFamily="50" charset="-128"/>
              </a:rPr>
              <a:t>『</a:t>
            </a:r>
            <a:r>
              <a:rPr lang="en-US" altLang="ja-JP" sz="2000" b="1" dirty="0" smtClean="0">
                <a:latin typeface="メイリオ" pitchFamily="50" charset="-128"/>
                <a:ea typeface="メイリオ" pitchFamily="50" charset="-128"/>
              </a:rPr>
              <a:t>PowerTools</a:t>
            </a:r>
            <a:r>
              <a:rPr lang="ja-JP" altLang="en-US" sz="2000" b="1" dirty="0" smtClean="0">
                <a:latin typeface="メイリオ" pitchFamily="50" charset="-128"/>
                <a:ea typeface="メイリオ" pitchFamily="50" charset="-128"/>
              </a:rPr>
              <a:t>の過去、現在、未来</a:t>
            </a:r>
            <a:r>
              <a:rPr kumimoji="1" lang="en-US" altLang="ja-JP" sz="2000" dirty="0" smtClean="0">
                <a:latin typeface="メイリオ" pitchFamily="50" charset="-128"/>
                <a:ea typeface="メイリオ" pitchFamily="50" charset="-128"/>
              </a:rPr>
              <a:t>』</a:t>
            </a:r>
            <a:endParaRPr kumimoji="1" lang="en-US" altLang="ja-JP" sz="2000" dirty="0">
              <a:latin typeface="メイリオ" pitchFamily="50" charset="-128"/>
              <a:ea typeface="メイリオ" pitchFamily="50" charset="-128"/>
            </a:endParaRP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</a:pPr>
            <a:endParaRPr kumimoji="1" lang="en-US" altLang="ja-JP" sz="1400" dirty="0">
              <a:latin typeface="メイリオ" pitchFamily="50" charset="-128"/>
              <a:ea typeface="メイリオ" pitchFamily="50" charset="-128"/>
            </a:endParaRP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</a:pPr>
            <a:endParaRPr kumimoji="1" lang="ja-JP" altLang="en-US" sz="1400" dirty="0">
              <a:latin typeface="メイリオ" pitchFamily="50" charset="-128"/>
              <a:ea typeface="メイリオ" pitchFamily="50" charset="-128"/>
            </a:endParaRP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2007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年</a:t>
            </a:r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8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月</a:t>
            </a:r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4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日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kumimoji="1" lang="ja-JP" altLang="en-US" dirty="0">
                <a:latin typeface="メイリオ" pitchFamily="50" charset="-128"/>
                <a:ea typeface="メイリオ" pitchFamily="50" charset="-128"/>
              </a:rPr>
              <a:t>グレープシティ株式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会社 ツール事業部 テクニカルエバンジェリスト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</a:rPr>
              <a:t>マイクロソフト 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</a:rPr>
              <a:t>MVP for Visual Developer Visual Basic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</a:rPr>
              <a:t> 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</a:rPr>
              <a:t>Jan 2007 – Dec 2007</a:t>
            </a:r>
            <a:endParaRPr kumimoji="1" lang="ja-JP" altLang="en-US" sz="1600" dirty="0">
              <a:latin typeface="メイリオ" pitchFamily="50" charset="-128"/>
              <a:ea typeface="メイリオ" pitchFamily="50" charset="-128"/>
            </a:endParaRP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kumimoji="1" lang="ja-JP" altLang="en-US" dirty="0">
                <a:latin typeface="メイリオ" pitchFamily="50" charset="-128"/>
                <a:ea typeface="メイリオ" pitchFamily="50" charset="-128"/>
              </a:rPr>
              <a:t>八巻　雄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哉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kumimoji="1" lang="en-US" altLang="ja-JP" u="sng" dirty="0" smtClean="0">
                <a:latin typeface="メイリオ" pitchFamily="50" charset="-128"/>
                <a:ea typeface="メイリオ" pitchFamily="50" charset="-128"/>
              </a:rPr>
              <a:t>http</a:t>
            </a:r>
            <a:r>
              <a:rPr kumimoji="1" lang="en-US" altLang="ja-JP" u="sng" dirty="0">
                <a:latin typeface="メイリオ" pitchFamily="50" charset="-128"/>
                <a:ea typeface="メイリオ" pitchFamily="50" charset="-128"/>
              </a:rPr>
              <a:t>://d.hatena.ne.jp/Yamaki/</a:t>
            </a:r>
          </a:p>
        </p:txBody>
      </p:sp>
      <p:pic>
        <p:nvPicPr>
          <p:cNvPr id="2050" name="Picture 2" descr="C:\Users\yuya.GRAPECITY\Documents\Events\Materials\墨ロゴ紫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09562"/>
            <a:ext cx="672465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181156" y="1052513"/>
          <a:ext cx="8820000" cy="4968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64000"/>
                <a:gridCol w="1764000"/>
                <a:gridCol w="1764000"/>
                <a:gridCol w="1764000"/>
                <a:gridCol w="1764000"/>
              </a:tblGrid>
              <a:tr h="46800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1993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1994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1995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1996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ja-JP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ja-JP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ja-JP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ja-JP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5" name="角丸四角形 74"/>
          <p:cNvSpPr/>
          <p:nvPr/>
        </p:nvSpPr>
        <p:spPr>
          <a:xfrm>
            <a:off x="2928926" y="4929198"/>
            <a:ext cx="2928958" cy="121444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2844" y="274002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Visual Basic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2844" y="178592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Windows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2357422" y="2571744"/>
            <a:ext cx="1714512" cy="714380"/>
            <a:chOff x="1857356" y="1643050"/>
            <a:chExt cx="1714512" cy="714380"/>
          </a:xfrm>
        </p:grpSpPr>
        <p:sp>
          <p:nvSpPr>
            <p:cNvPr id="9" name="円/楕円 8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857356" y="1988098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2.0</a:t>
              </a: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3286116" y="5143512"/>
            <a:ext cx="2143140" cy="357190"/>
            <a:chOff x="1928794" y="1643050"/>
            <a:chExt cx="2143140" cy="357190"/>
          </a:xfrm>
        </p:grpSpPr>
        <p:sp>
          <p:nvSpPr>
            <p:cNvPr id="13" name="円/楕円 12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143108" y="1692463"/>
              <a:ext cx="1928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err="1" smtClean="0">
                  <a:latin typeface="メイリオ" pitchFamily="50" charset="-128"/>
                  <a:ea typeface="メイリオ" pitchFamily="50" charset="-128"/>
                </a:rPr>
                <a:t>InputMan</a:t>
              </a:r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 1.1J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6643702" y="2571744"/>
            <a:ext cx="2500298" cy="714380"/>
            <a:chOff x="1714480" y="1643050"/>
            <a:chExt cx="2500298" cy="714380"/>
          </a:xfrm>
        </p:grpSpPr>
        <p:sp>
          <p:nvSpPr>
            <p:cNvPr id="17" name="円/楕円 16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714480" y="1988098"/>
              <a:ext cx="25002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>
                  <a:latin typeface="メイリオ" pitchFamily="50" charset="-128"/>
                  <a:ea typeface="メイリオ" pitchFamily="50" charset="-128"/>
                </a:rPr>
                <a:t>  </a:t>
              </a:r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4.0</a:t>
              </a: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6572264" y="5143512"/>
            <a:ext cx="1785950" cy="307777"/>
            <a:chOff x="428596" y="1643050"/>
            <a:chExt cx="1785950" cy="307777"/>
          </a:xfrm>
        </p:grpSpPr>
        <p:sp>
          <p:nvSpPr>
            <p:cNvPr id="20" name="円/楕円 19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28596" y="1643050"/>
              <a:ext cx="1500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err="1" smtClean="0">
                  <a:latin typeface="メイリオ" pitchFamily="50" charset="-128"/>
                  <a:ea typeface="メイリオ" pitchFamily="50" charset="-128"/>
                </a:rPr>
                <a:t>InputMan</a:t>
              </a:r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 4.0J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4286248" y="5572140"/>
            <a:ext cx="1857388" cy="357190"/>
            <a:chOff x="1928794" y="1643050"/>
            <a:chExt cx="1857388" cy="357190"/>
          </a:xfrm>
        </p:grpSpPr>
        <p:sp>
          <p:nvSpPr>
            <p:cNvPr id="27" name="円/楕円 26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143108" y="1692463"/>
              <a:ext cx="1643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メイリオ" pitchFamily="50" charset="-128"/>
                  <a:ea typeface="メイリオ" pitchFamily="50" charset="-128"/>
                </a:rPr>
                <a:t>SPREAD </a:t>
              </a:r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2.0J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6500826" y="5572140"/>
            <a:ext cx="1857388" cy="379215"/>
            <a:chOff x="357158" y="1643050"/>
            <a:chExt cx="1857388" cy="379215"/>
          </a:xfrm>
        </p:grpSpPr>
        <p:sp>
          <p:nvSpPr>
            <p:cNvPr id="30" name="円/楕円 29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357158" y="1714488"/>
              <a:ext cx="1571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メイリオ" pitchFamily="50" charset="-128"/>
                  <a:ea typeface="メイリオ" pitchFamily="50" charset="-128"/>
                </a:rPr>
                <a:t>SPREAD </a:t>
              </a:r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2.5J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42" name="テキスト ボックス 41"/>
          <p:cNvSpPr txBox="1"/>
          <p:nvPr/>
        </p:nvSpPr>
        <p:spPr>
          <a:xfrm>
            <a:off x="142844" y="541712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PowerTools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2500298" y="1714488"/>
            <a:ext cx="714380" cy="714380"/>
            <a:chOff x="1857356" y="1643050"/>
            <a:chExt cx="714380" cy="714380"/>
          </a:xfrm>
        </p:grpSpPr>
        <p:sp>
          <p:nvSpPr>
            <p:cNvPr id="39" name="円/楕円 38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1857356" y="1988098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</a:rPr>
                <a:t>3</a:t>
              </a:r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.1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3643306" y="1714488"/>
            <a:ext cx="1000132" cy="714380"/>
            <a:chOff x="1857356" y="1643050"/>
            <a:chExt cx="1000132" cy="714380"/>
          </a:xfrm>
        </p:grpSpPr>
        <p:sp>
          <p:nvSpPr>
            <p:cNvPr id="46" name="円/楕円 45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66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1857356" y="1988098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</a:rPr>
                <a:t>NT 3</a:t>
              </a:r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.1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5072066" y="1714488"/>
            <a:ext cx="1000132" cy="714380"/>
            <a:chOff x="1857356" y="1643050"/>
            <a:chExt cx="1000132" cy="714380"/>
          </a:xfrm>
        </p:grpSpPr>
        <p:sp>
          <p:nvSpPr>
            <p:cNvPr id="49" name="円/楕円 48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66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1857356" y="1988098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</a:rPr>
                <a:t>NT 3</a:t>
              </a:r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.5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53" name="グループ化 52"/>
          <p:cNvGrpSpPr/>
          <p:nvPr/>
        </p:nvGrpSpPr>
        <p:grpSpPr>
          <a:xfrm>
            <a:off x="6643702" y="1714488"/>
            <a:ext cx="1571636" cy="714380"/>
            <a:chOff x="1857356" y="1643050"/>
            <a:chExt cx="1571636" cy="714380"/>
          </a:xfrm>
        </p:grpSpPr>
        <p:sp>
          <p:nvSpPr>
            <p:cNvPr id="54" name="円/楕円 53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1857356" y="1988098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95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8001024" y="1714488"/>
            <a:ext cx="1000132" cy="714380"/>
            <a:chOff x="1285852" y="1643050"/>
            <a:chExt cx="1000132" cy="714380"/>
          </a:xfrm>
        </p:grpSpPr>
        <p:sp>
          <p:nvSpPr>
            <p:cNvPr id="57" name="円/楕円 56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66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1285852" y="1988098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</a:rPr>
                <a:t>NT 4.0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59" name="テキスト ボックス 58"/>
          <p:cNvSpPr txBox="1"/>
          <p:nvPr/>
        </p:nvSpPr>
        <p:spPr>
          <a:xfrm>
            <a:off x="142844" y="3497049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Visual Basic</a:t>
            </a:r>
            <a:r>
              <a:rPr lang="en-US" altLang="ja-JP" dirty="0">
                <a:latin typeface="メイリオ" pitchFamily="50" charset="-128"/>
                <a:ea typeface="メイリオ" pitchFamily="50" charset="-128"/>
              </a:rPr>
              <a:t/>
            </a:r>
            <a:br>
              <a:rPr lang="en-US" altLang="ja-JP" dirty="0">
                <a:latin typeface="メイリオ" pitchFamily="50" charset="-128"/>
                <a:ea typeface="メイリオ" pitchFamily="50" charset="-128"/>
              </a:rPr>
            </a:b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ランタイム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60" name="グループ化 10"/>
          <p:cNvGrpSpPr/>
          <p:nvPr/>
        </p:nvGrpSpPr>
        <p:grpSpPr>
          <a:xfrm>
            <a:off x="2357422" y="3500438"/>
            <a:ext cx="571504" cy="726522"/>
            <a:chOff x="1857356" y="1643050"/>
            <a:chExt cx="571504" cy="726522"/>
          </a:xfrm>
        </p:grpSpPr>
        <p:sp>
          <p:nvSpPr>
            <p:cNvPr id="61" name="円/楕円 60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1857356" y="2000240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</a:rPr>
                <a:t>2</a:t>
              </a:r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.0</a:t>
              </a:r>
            </a:p>
          </p:txBody>
        </p:sp>
      </p:grpSp>
      <p:grpSp>
        <p:nvGrpSpPr>
          <p:cNvPr id="63" name="グループ化 15"/>
          <p:cNvGrpSpPr/>
          <p:nvPr/>
        </p:nvGrpSpPr>
        <p:grpSpPr>
          <a:xfrm>
            <a:off x="6643702" y="3500438"/>
            <a:ext cx="2571768" cy="726523"/>
            <a:chOff x="1714480" y="1643050"/>
            <a:chExt cx="2571768" cy="726523"/>
          </a:xfrm>
        </p:grpSpPr>
        <p:sp>
          <p:nvSpPr>
            <p:cNvPr id="64" name="円/楕円 63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1714480" y="2000240"/>
              <a:ext cx="2571768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</a:rPr>
                <a:t>4</a:t>
              </a:r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.0</a:t>
              </a:r>
              <a:r>
                <a:rPr lang="ja-JP" altLang="en-US" dirty="0" smtClean="0">
                  <a:latin typeface="メイリオ" pitchFamily="50" charset="-128"/>
                  <a:ea typeface="メイリオ" pitchFamily="50" charset="-128"/>
                </a:rPr>
                <a:t>（</a:t>
              </a:r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</a:rPr>
                <a:t>16bit</a:t>
              </a:r>
              <a:r>
                <a:rPr lang="ja-JP" altLang="en-US" dirty="0" err="1" smtClean="0">
                  <a:latin typeface="メイリオ" pitchFamily="50" charset="-128"/>
                  <a:ea typeface="メイリオ" pitchFamily="50" charset="-128"/>
                </a:rPr>
                <a:t>、</a:t>
              </a:r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</a:rPr>
                <a:t>32bit</a:t>
              </a:r>
              <a:r>
                <a:rPr lang="ja-JP" altLang="en-US" dirty="0" smtClean="0">
                  <a:latin typeface="メイリオ" pitchFamily="50" charset="-128"/>
                  <a:ea typeface="メイリオ" pitchFamily="50" charset="-128"/>
                </a:rPr>
                <a:t>）</a:t>
              </a:r>
              <a:endParaRPr kumimoji="1" lang="en-US" altLang="ja-JP" dirty="0" smtClean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66" name="テキスト ボックス 65"/>
          <p:cNvSpPr txBox="1"/>
          <p:nvPr/>
        </p:nvSpPr>
        <p:spPr>
          <a:xfrm>
            <a:off x="142844" y="448842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UI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テクノロジ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2357422" y="448842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Visual Basic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フォーム</a:t>
            </a:r>
            <a:endParaRPr kumimoji="1" lang="ja-JP" altLang="en-US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6643670" y="448842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Visual Basic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フォーム</a:t>
            </a:r>
            <a:endParaRPr kumimoji="1" lang="ja-JP" altLang="en-US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1857356" y="5244219"/>
            <a:ext cx="125623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VBX</a:t>
            </a:r>
            <a:br>
              <a:rPr lang="en-US" altLang="ja-JP" dirty="0" smtClean="0">
                <a:latin typeface="メイリオ" pitchFamily="50" charset="-128"/>
                <a:ea typeface="メイリオ" pitchFamily="50" charset="-128"/>
              </a:rPr>
            </a:b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（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16bit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）</a:t>
            </a:r>
            <a:endParaRPr kumimoji="1" lang="ja-JP" altLang="en-US" dirty="0"/>
          </a:p>
        </p:txBody>
      </p:sp>
      <p:sp>
        <p:nvSpPr>
          <p:cNvPr id="77" name="角丸四角形 76"/>
          <p:cNvSpPr/>
          <p:nvPr/>
        </p:nvSpPr>
        <p:spPr>
          <a:xfrm>
            <a:off x="6572264" y="4929198"/>
            <a:ext cx="1928826" cy="1214446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/>
          <p:cNvSpPr txBox="1"/>
          <p:nvPr/>
        </p:nvSpPr>
        <p:spPr>
          <a:xfrm rot="16200000">
            <a:off x="5149575" y="4780251"/>
            <a:ext cx="2500330" cy="369332"/>
          </a:xfrm>
          <a:prstGeom prst="rect">
            <a:avLst/>
          </a:prstGeom>
          <a:gradFill flip="none" rotWithShape="1">
            <a:gsLst>
              <a:gs pos="0">
                <a:srgbClr val="008000">
                  <a:tint val="66000"/>
                  <a:satMod val="160000"/>
                </a:srgbClr>
              </a:gs>
              <a:gs pos="50000">
                <a:srgbClr val="008000">
                  <a:tint val="44500"/>
                  <a:satMod val="160000"/>
                </a:srgbClr>
              </a:gs>
              <a:gs pos="100000">
                <a:srgbClr val="008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OCX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（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16bit</a:t>
            </a:r>
            <a:r>
              <a:rPr lang="ja-JP" altLang="en-US" dirty="0" err="1" smtClean="0">
                <a:latin typeface="メイリオ" pitchFamily="50" charset="-128"/>
                <a:ea typeface="メイリオ" pitchFamily="50" charset="-128"/>
              </a:rPr>
              <a:t>、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32bit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）</a:t>
            </a:r>
            <a:endParaRPr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80" name="タイトル 1"/>
          <p:cNvSpPr txBox="1">
            <a:spLocks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j-cs"/>
              </a:rPr>
              <a:t>               </a:t>
            </a:r>
            <a:r>
              <a:rPr kumimoji="1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j-cs"/>
              </a:rPr>
              <a:t>の歴史</a:t>
            </a: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j-cs"/>
            </a:endParaRPr>
          </a:p>
        </p:txBody>
      </p:sp>
      <p:pic>
        <p:nvPicPr>
          <p:cNvPr id="81" name="Picture 4" descr="C:\Users\yuya.GRAPECITY\Documents\Events\Materials\Images\GrapeCity\PowerToolsロゴ\PowerTool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71456"/>
            <a:ext cx="1900238" cy="342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181156" y="1052513"/>
          <a:ext cx="8820000" cy="4968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64000"/>
                <a:gridCol w="1764000"/>
                <a:gridCol w="1764000"/>
                <a:gridCol w="1764000"/>
                <a:gridCol w="1764000"/>
              </a:tblGrid>
              <a:tr h="46800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1997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1998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1999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2000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42844" y="266858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Visual Basic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3" name="グループ化 10"/>
          <p:cNvGrpSpPr/>
          <p:nvPr/>
        </p:nvGrpSpPr>
        <p:grpSpPr>
          <a:xfrm>
            <a:off x="2214546" y="2571744"/>
            <a:ext cx="2071702" cy="991379"/>
            <a:chOff x="1857356" y="1643050"/>
            <a:chExt cx="2071702" cy="991379"/>
          </a:xfrm>
        </p:grpSpPr>
        <p:sp>
          <p:nvSpPr>
            <p:cNvPr id="9" name="円/楕円 8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857356" y="1988098"/>
              <a:ext cx="20717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5.0</a:t>
              </a:r>
            </a:p>
            <a:p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</a:rPr>
                <a:t>ActiveX</a:t>
              </a:r>
              <a:r>
                <a:rPr lang="ja-JP" altLang="en-US" dirty="0" smtClean="0">
                  <a:latin typeface="メイリオ" pitchFamily="50" charset="-128"/>
                  <a:ea typeface="メイリオ" pitchFamily="50" charset="-128"/>
                </a:rPr>
                <a:t>（</a:t>
              </a:r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</a:rPr>
                <a:t>32bit</a:t>
              </a:r>
              <a:r>
                <a:rPr lang="ja-JP" altLang="en-US" dirty="0" smtClean="0">
                  <a:latin typeface="メイリオ" pitchFamily="50" charset="-128"/>
                  <a:ea typeface="メイリオ" pitchFamily="50" charset="-128"/>
                </a:rPr>
                <a:t>）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4" name="グループ化 11"/>
          <p:cNvGrpSpPr/>
          <p:nvPr/>
        </p:nvGrpSpPr>
        <p:grpSpPr>
          <a:xfrm>
            <a:off x="2714612" y="5214950"/>
            <a:ext cx="1745508" cy="323275"/>
            <a:chOff x="1928794" y="1643050"/>
            <a:chExt cx="1745508" cy="323275"/>
          </a:xfrm>
        </p:grpSpPr>
        <p:sp>
          <p:nvSpPr>
            <p:cNvPr id="13" name="円/楕円 12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174104" y="1658548"/>
              <a:ext cx="1500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err="1" smtClean="0">
                  <a:latin typeface="メイリオ" pitchFamily="50" charset="-128"/>
                  <a:ea typeface="メイリオ" pitchFamily="50" charset="-128"/>
                </a:rPr>
                <a:t>InputMan</a:t>
              </a:r>
              <a:r>
                <a:rPr lang="en-US" altLang="ja-JP" sz="1400" dirty="0" smtClean="0">
                  <a:latin typeface="メイリオ" pitchFamily="50" charset="-128"/>
                  <a:ea typeface="メイリオ" pitchFamily="50" charset="-128"/>
                </a:rPr>
                <a:t> </a:t>
              </a:r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5.0J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5" name="グループ化 15"/>
          <p:cNvGrpSpPr/>
          <p:nvPr/>
        </p:nvGrpSpPr>
        <p:grpSpPr>
          <a:xfrm>
            <a:off x="4857752" y="2571744"/>
            <a:ext cx="2143140" cy="714380"/>
            <a:chOff x="1857356" y="1643050"/>
            <a:chExt cx="2143140" cy="714380"/>
          </a:xfrm>
        </p:grpSpPr>
        <p:sp>
          <p:nvSpPr>
            <p:cNvPr id="17" name="円/楕円 16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857356" y="1988098"/>
              <a:ext cx="214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6.0</a:t>
              </a:r>
            </a:p>
          </p:txBody>
        </p:sp>
      </p:grpSp>
      <p:grpSp>
        <p:nvGrpSpPr>
          <p:cNvPr id="7" name="グループ化 18"/>
          <p:cNvGrpSpPr/>
          <p:nvPr/>
        </p:nvGrpSpPr>
        <p:grpSpPr>
          <a:xfrm>
            <a:off x="5786446" y="5708489"/>
            <a:ext cx="1928826" cy="307777"/>
            <a:chOff x="1928794" y="1707961"/>
            <a:chExt cx="1928826" cy="307777"/>
          </a:xfrm>
        </p:grpSpPr>
        <p:sp>
          <p:nvSpPr>
            <p:cNvPr id="20" name="円/楕円 19"/>
            <p:cNvSpPr/>
            <p:nvPr/>
          </p:nvSpPr>
          <p:spPr>
            <a:xfrm>
              <a:off x="1928794" y="1714488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143108" y="1707961"/>
              <a:ext cx="17145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err="1" smtClean="0">
                  <a:latin typeface="メイリオ" pitchFamily="50" charset="-128"/>
                  <a:ea typeface="メイリオ" pitchFamily="50" charset="-128"/>
                </a:rPr>
                <a:t>InputMan</a:t>
              </a:r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 6.0J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11" name="グループ化 28"/>
          <p:cNvGrpSpPr/>
          <p:nvPr/>
        </p:nvGrpSpPr>
        <p:grpSpPr>
          <a:xfrm>
            <a:off x="6429388" y="5143512"/>
            <a:ext cx="1428760" cy="593529"/>
            <a:chOff x="1857356" y="1643050"/>
            <a:chExt cx="1428760" cy="593529"/>
          </a:xfrm>
        </p:grpSpPr>
        <p:sp>
          <p:nvSpPr>
            <p:cNvPr id="30" name="円/楕円 29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857356" y="1928802"/>
              <a:ext cx="142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SPREAD 3.0J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16" name="グループ化 35"/>
          <p:cNvGrpSpPr/>
          <p:nvPr/>
        </p:nvGrpSpPr>
        <p:grpSpPr>
          <a:xfrm>
            <a:off x="2714580" y="5643578"/>
            <a:ext cx="1602696" cy="338773"/>
            <a:chOff x="1928794" y="1643050"/>
            <a:chExt cx="1602696" cy="338773"/>
          </a:xfrm>
        </p:grpSpPr>
        <p:sp>
          <p:nvSpPr>
            <p:cNvPr id="37" name="円/楕円 36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2174136" y="1674046"/>
              <a:ext cx="13573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VS-Flex 2.0J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42" name="テキスト ボックス 41"/>
          <p:cNvSpPr txBox="1"/>
          <p:nvPr/>
        </p:nvSpPr>
        <p:spPr>
          <a:xfrm>
            <a:off x="142844" y="528638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PowerTools</a:t>
            </a:r>
            <a:b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</a:br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ActiveX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（</a:t>
            </a:r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32bit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）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19" name="グループ化 42"/>
          <p:cNvGrpSpPr/>
          <p:nvPr/>
        </p:nvGrpSpPr>
        <p:grpSpPr>
          <a:xfrm>
            <a:off x="4714876" y="5143512"/>
            <a:ext cx="1928826" cy="593529"/>
            <a:chOff x="1643042" y="1571612"/>
            <a:chExt cx="1928826" cy="593529"/>
          </a:xfrm>
        </p:grpSpPr>
        <p:sp>
          <p:nvSpPr>
            <p:cNvPr id="44" name="円/楕円 43"/>
            <p:cNvSpPr/>
            <p:nvPr/>
          </p:nvSpPr>
          <p:spPr>
            <a:xfrm>
              <a:off x="1928794" y="1571612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1643042" y="1857364"/>
              <a:ext cx="1928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err="1" smtClean="0">
                  <a:latin typeface="メイリオ" pitchFamily="50" charset="-128"/>
                  <a:ea typeface="メイリオ" pitchFamily="50" charset="-128"/>
                </a:rPr>
                <a:t>ActiveReports</a:t>
              </a:r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 1.0J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50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               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の歴史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51" name="Picture 4" descr="C:\Users\yuya.GRAPECITY\Documents\Events\Materials\Images\GrapeCity\PowerToolsロゴ\PowerTool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71456"/>
            <a:ext cx="1900238" cy="342900"/>
          </a:xfrm>
          <a:prstGeom prst="rect">
            <a:avLst/>
          </a:prstGeom>
          <a:noFill/>
        </p:spPr>
      </p:pic>
      <p:sp>
        <p:nvSpPr>
          <p:cNvPr id="53" name="テキスト ボックス 52"/>
          <p:cNvSpPr txBox="1"/>
          <p:nvPr/>
        </p:nvSpPr>
        <p:spPr>
          <a:xfrm>
            <a:off x="142844" y="178592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Windows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54" name="グループ化 15"/>
          <p:cNvGrpSpPr/>
          <p:nvPr/>
        </p:nvGrpSpPr>
        <p:grpSpPr>
          <a:xfrm>
            <a:off x="4429124" y="1714488"/>
            <a:ext cx="1571636" cy="714380"/>
            <a:chOff x="1857356" y="1643050"/>
            <a:chExt cx="1571636" cy="714380"/>
          </a:xfrm>
        </p:grpSpPr>
        <p:sp>
          <p:nvSpPr>
            <p:cNvPr id="55" name="円/楕円 54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1857356" y="1988098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98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57" name="グループ化 15"/>
          <p:cNvGrpSpPr/>
          <p:nvPr/>
        </p:nvGrpSpPr>
        <p:grpSpPr>
          <a:xfrm>
            <a:off x="7286644" y="1714488"/>
            <a:ext cx="1571636" cy="714380"/>
            <a:chOff x="1857356" y="1643050"/>
            <a:chExt cx="1571636" cy="714380"/>
          </a:xfrm>
        </p:grpSpPr>
        <p:sp>
          <p:nvSpPr>
            <p:cNvPr id="58" name="円/楕円 57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1857356" y="1988098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2000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8153424" y="1714488"/>
            <a:ext cx="704856" cy="714380"/>
            <a:chOff x="7439044" y="1866888"/>
            <a:chExt cx="704856" cy="714380"/>
          </a:xfrm>
        </p:grpSpPr>
        <p:sp>
          <p:nvSpPr>
            <p:cNvPr id="61" name="円/楕円 60"/>
            <p:cNvSpPr/>
            <p:nvPr/>
          </p:nvSpPr>
          <p:spPr>
            <a:xfrm>
              <a:off x="7510482" y="1866888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7439044" y="2214554"/>
              <a:ext cx="704856" cy="366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ME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64" name="テキスト ボックス 63"/>
          <p:cNvSpPr txBox="1"/>
          <p:nvPr/>
        </p:nvSpPr>
        <p:spPr>
          <a:xfrm>
            <a:off x="142844" y="3497049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Visual Basic</a:t>
            </a:r>
            <a:r>
              <a:rPr lang="en-US" altLang="ja-JP" dirty="0">
                <a:latin typeface="メイリオ" pitchFamily="50" charset="-128"/>
                <a:ea typeface="メイリオ" pitchFamily="50" charset="-128"/>
              </a:rPr>
              <a:t/>
            </a:r>
            <a:br>
              <a:rPr lang="en-US" altLang="ja-JP" dirty="0">
                <a:latin typeface="メイリオ" pitchFamily="50" charset="-128"/>
                <a:ea typeface="メイリオ" pitchFamily="50" charset="-128"/>
              </a:rPr>
            </a:b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ランタイム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65" name="グループ化 10"/>
          <p:cNvGrpSpPr/>
          <p:nvPr/>
        </p:nvGrpSpPr>
        <p:grpSpPr>
          <a:xfrm>
            <a:off x="2214546" y="3571876"/>
            <a:ext cx="2071702" cy="714380"/>
            <a:chOff x="1857356" y="1643050"/>
            <a:chExt cx="2071702" cy="714380"/>
          </a:xfrm>
        </p:grpSpPr>
        <p:sp>
          <p:nvSpPr>
            <p:cNvPr id="66" name="円/楕円 65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1857356" y="1988098"/>
              <a:ext cx="207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5.0</a:t>
              </a:r>
            </a:p>
          </p:txBody>
        </p:sp>
      </p:grpSp>
      <p:grpSp>
        <p:nvGrpSpPr>
          <p:cNvPr id="68" name="グループ化 15"/>
          <p:cNvGrpSpPr/>
          <p:nvPr/>
        </p:nvGrpSpPr>
        <p:grpSpPr>
          <a:xfrm>
            <a:off x="4857752" y="3571876"/>
            <a:ext cx="2143140" cy="714380"/>
            <a:chOff x="1857356" y="1643050"/>
            <a:chExt cx="2143140" cy="714380"/>
          </a:xfrm>
        </p:grpSpPr>
        <p:sp>
          <p:nvSpPr>
            <p:cNvPr id="69" name="円/楕円 68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1857356" y="1988098"/>
              <a:ext cx="214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6.0</a:t>
              </a:r>
            </a:p>
          </p:txBody>
        </p:sp>
      </p:grpSp>
      <p:sp>
        <p:nvSpPr>
          <p:cNvPr id="71" name="テキスト ボックス 70"/>
          <p:cNvSpPr txBox="1"/>
          <p:nvPr/>
        </p:nvSpPr>
        <p:spPr>
          <a:xfrm>
            <a:off x="142844" y="448842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UI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テクノロジ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1714480" y="4245814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</a:rPr>
              <a:t>Visual Basic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</a:rPr>
              <a:t>フォーム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</a:rPr>
              <a:t/>
            </a:r>
            <a:br>
              <a:rPr lang="en-US" altLang="ja-JP" sz="1600" dirty="0" smtClean="0">
                <a:latin typeface="メイリオ" pitchFamily="50" charset="-128"/>
                <a:ea typeface="メイリオ" pitchFamily="50" charset="-128"/>
              </a:rPr>
            </a:b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</a:rPr>
              <a:t>DHTML + ActiveX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</a:rPr>
              <a:t>コントロール</a:t>
            </a:r>
            <a:endParaRPr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en-US" altLang="ja-JP" sz="1600" dirty="0" smtClean="0"/>
              <a:t>ActiveX</a:t>
            </a:r>
            <a:r>
              <a:rPr kumimoji="1" lang="ja-JP" altLang="en-US" sz="1600" dirty="0" smtClean="0"/>
              <a:t>ドキュメント</a:t>
            </a:r>
            <a:endParaRPr kumimoji="1" lang="ja-JP" altLang="en-US" sz="1600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4929190" y="4245814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</a:rPr>
              <a:t>Visual Basic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</a:rPr>
              <a:t>フォーム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</a:rPr>
              <a:t/>
            </a:r>
            <a:br>
              <a:rPr lang="en-US" altLang="ja-JP" sz="1600" dirty="0" smtClean="0">
                <a:latin typeface="メイリオ" pitchFamily="50" charset="-128"/>
                <a:ea typeface="メイリオ" pitchFamily="50" charset="-128"/>
              </a:rPr>
            </a:b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</a:rPr>
              <a:t>DHTML + ActiveX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</a:rPr>
              <a:t>コントロール</a:t>
            </a:r>
            <a:endParaRPr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en-US" altLang="ja-JP" sz="1600" dirty="0" smtClean="0"/>
              <a:t>ActiveX</a:t>
            </a:r>
            <a:r>
              <a:rPr kumimoji="1" lang="ja-JP" altLang="en-US" sz="1600" dirty="0" smtClean="0"/>
              <a:t>ドキュメント</a:t>
            </a:r>
            <a:endParaRPr kumimoji="1" lang="ja-JP" altLang="en-US" sz="16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181156" y="1052513"/>
          <a:ext cx="8820000" cy="4968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64000"/>
                <a:gridCol w="1764000"/>
                <a:gridCol w="1764000"/>
                <a:gridCol w="1764000"/>
                <a:gridCol w="1764000"/>
              </a:tblGrid>
              <a:tr h="46800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2001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2002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2003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2004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42844" y="266858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Visual Studio .NET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3" name="グループ化 10"/>
          <p:cNvGrpSpPr/>
          <p:nvPr/>
        </p:nvGrpSpPr>
        <p:grpSpPr>
          <a:xfrm>
            <a:off x="4071934" y="2500306"/>
            <a:ext cx="857256" cy="726522"/>
            <a:chOff x="1928794" y="1643050"/>
            <a:chExt cx="857256" cy="726522"/>
          </a:xfrm>
        </p:grpSpPr>
        <p:sp>
          <p:nvSpPr>
            <p:cNvPr id="9" name="円/楕円 8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928794" y="2000240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2002</a:t>
              </a:r>
              <a:endParaRPr lang="en-US" altLang="ja-JP" dirty="0" smtClean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4" name="グループ化 11"/>
          <p:cNvGrpSpPr/>
          <p:nvPr/>
        </p:nvGrpSpPr>
        <p:grpSpPr>
          <a:xfrm>
            <a:off x="5039408" y="5682358"/>
            <a:ext cx="2143140" cy="389848"/>
            <a:chOff x="1928794" y="1610392"/>
            <a:chExt cx="2143140" cy="389848"/>
          </a:xfrm>
        </p:grpSpPr>
        <p:sp>
          <p:nvSpPr>
            <p:cNvPr id="13" name="円/楕円 12"/>
            <p:cNvSpPr/>
            <p:nvPr/>
          </p:nvSpPr>
          <p:spPr>
            <a:xfrm>
              <a:off x="1928794" y="1610392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143108" y="1692463"/>
              <a:ext cx="1928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err="1" smtClean="0">
                  <a:latin typeface="メイリオ" pitchFamily="50" charset="-128"/>
                  <a:ea typeface="メイリオ" pitchFamily="50" charset="-128"/>
                </a:rPr>
                <a:t>InputMan</a:t>
              </a:r>
              <a:r>
                <a:rPr lang="en-US" altLang="ja-JP" sz="1400" dirty="0" smtClean="0">
                  <a:latin typeface="メイリオ" pitchFamily="50" charset="-128"/>
                  <a:ea typeface="メイリオ" pitchFamily="50" charset="-128"/>
                </a:rPr>
                <a:t> 1</a:t>
              </a:r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.0J Win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5" name="グループ化 15"/>
          <p:cNvGrpSpPr/>
          <p:nvPr/>
        </p:nvGrpSpPr>
        <p:grpSpPr>
          <a:xfrm>
            <a:off x="5857884" y="2500306"/>
            <a:ext cx="785818" cy="726522"/>
            <a:chOff x="1857356" y="1643050"/>
            <a:chExt cx="785818" cy="726522"/>
          </a:xfrm>
        </p:grpSpPr>
        <p:sp>
          <p:nvSpPr>
            <p:cNvPr id="17" name="円/楕円 16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857356" y="2000240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2003</a:t>
              </a:r>
            </a:p>
          </p:txBody>
        </p:sp>
      </p:grpSp>
      <p:grpSp>
        <p:nvGrpSpPr>
          <p:cNvPr id="7" name="グループ化 18"/>
          <p:cNvGrpSpPr/>
          <p:nvPr/>
        </p:nvGrpSpPr>
        <p:grpSpPr>
          <a:xfrm>
            <a:off x="6962112" y="5643578"/>
            <a:ext cx="2143140" cy="411873"/>
            <a:chOff x="1928794" y="1643050"/>
            <a:chExt cx="2143140" cy="411873"/>
          </a:xfrm>
        </p:grpSpPr>
        <p:sp>
          <p:nvSpPr>
            <p:cNvPr id="20" name="円/楕円 19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143108" y="1747146"/>
              <a:ext cx="1928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err="1" smtClean="0">
                  <a:latin typeface="メイリオ" pitchFamily="50" charset="-128"/>
                  <a:ea typeface="メイリオ" pitchFamily="50" charset="-128"/>
                </a:rPr>
                <a:t>InputMan</a:t>
              </a:r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 2.0J Win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7413191" y="5143512"/>
            <a:ext cx="1714480" cy="587509"/>
            <a:chOff x="7413191" y="3500438"/>
            <a:chExt cx="1714480" cy="587509"/>
          </a:xfrm>
        </p:grpSpPr>
        <p:sp>
          <p:nvSpPr>
            <p:cNvPr id="30" name="円/楕円 29"/>
            <p:cNvSpPr/>
            <p:nvPr/>
          </p:nvSpPr>
          <p:spPr>
            <a:xfrm>
              <a:off x="7500958" y="3500438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413191" y="3780170"/>
              <a:ext cx="1714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SPREAD 1.0J Win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42" name="テキスト ボックス 41"/>
          <p:cNvSpPr txBox="1"/>
          <p:nvPr/>
        </p:nvSpPr>
        <p:spPr>
          <a:xfrm>
            <a:off x="142844" y="5282999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PowerTools</a:t>
            </a:r>
            <a:b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</a:br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.NET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コンポーネント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19" name="グループ化 42"/>
          <p:cNvGrpSpPr/>
          <p:nvPr/>
        </p:nvGrpSpPr>
        <p:grpSpPr>
          <a:xfrm>
            <a:off x="5678265" y="5143512"/>
            <a:ext cx="1928826" cy="586420"/>
            <a:chOff x="1677737" y="1643050"/>
            <a:chExt cx="1928826" cy="586420"/>
          </a:xfrm>
        </p:grpSpPr>
        <p:sp>
          <p:nvSpPr>
            <p:cNvPr id="44" name="円/楕円 43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1677737" y="1921693"/>
              <a:ext cx="1928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err="1" smtClean="0">
                  <a:latin typeface="メイリオ" pitchFamily="50" charset="-128"/>
                  <a:ea typeface="メイリオ" pitchFamily="50" charset="-128"/>
                </a:rPr>
                <a:t>ActiveReports</a:t>
              </a:r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 1.0J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22" name="グループ化 35"/>
          <p:cNvGrpSpPr/>
          <p:nvPr/>
        </p:nvGrpSpPr>
        <p:grpSpPr>
          <a:xfrm>
            <a:off x="4380137" y="5143512"/>
            <a:ext cx="1428760" cy="587509"/>
            <a:chOff x="1808369" y="1643050"/>
            <a:chExt cx="1428760" cy="587509"/>
          </a:xfrm>
        </p:grpSpPr>
        <p:sp>
          <p:nvSpPr>
            <p:cNvPr id="39" name="円/楕円 38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1808369" y="1922782"/>
              <a:ext cx="142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err="1" smtClean="0">
                  <a:latin typeface="メイリオ" pitchFamily="50" charset="-128"/>
                  <a:ea typeface="メイリオ" pitchFamily="50" charset="-128"/>
                </a:rPr>
                <a:t>FlexGrid</a:t>
              </a:r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 1.0J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54" name="タイトル 1"/>
          <p:cNvSpPr txBox="1">
            <a:spLocks/>
          </p:cNvSpPr>
          <p:nvPr/>
        </p:nvSpPr>
        <p:spPr bwMode="auto">
          <a:xfrm>
            <a:off x="457200" y="71414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j-cs"/>
              </a:rPr>
              <a:t>               </a:t>
            </a:r>
            <a:r>
              <a:rPr kumimoji="1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j-cs"/>
              </a:rPr>
              <a:t>の歴史</a:t>
            </a: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j-cs"/>
            </a:endParaRPr>
          </a:p>
        </p:txBody>
      </p:sp>
      <p:pic>
        <p:nvPicPr>
          <p:cNvPr id="55" name="Picture 4" descr="C:\Users\yuya.GRAPECITY\Documents\Events\Materials\Images\GrapeCity\PowerToolsロゴ\PowerTool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68232"/>
            <a:ext cx="1900238" cy="342900"/>
          </a:xfrm>
          <a:prstGeom prst="rect">
            <a:avLst/>
          </a:prstGeom>
          <a:noFill/>
        </p:spPr>
      </p:pic>
      <p:cxnSp>
        <p:nvCxnSpPr>
          <p:cNvPr id="34" name="直線コネクタ 33"/>
          <p:cNvCxnSpPr/>
          <p:nvPr/>
        </p:nvCxnSpPr>
        <p:spPr>
          <a:xfrm rot="5400000">
            <a:off x="1231538" y="3539254"/>
            <a:ext cx="49680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3" name="Picture 5" descr="C:\Users\yuya.GRAPECITY\Documents\Events\Materials\Images\GrapeCity\Logoデータ\logo_boc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642918"/>
            <a:ext cx="1266825" cy="542925"/>
          </a:xfrm>
          <a:prstGeom prst="rect">
            <a:avLst/>
          </a:prstGeom>
          <a:noFill/>
        </p:spPr>
      </p:pic>
      <p:pic>
        <p:nvPicPr>
          <p:cNvPr id="2054" name="Picture 6" descr="C:\Users\yuya.GRAPECITY\Documents\Events\Materials\Images\GrapeCity\Logoデータ\StandardType\Standard紫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642918"/>
            <a:ext cx="2981325" cy="457200"/>
          </a:xfrm>
          <a:prstGeom prst="rect">
            <a:avLst/>
          </a:prstGeom>
          <a:noFill/>
        </p:spPr>
      </p:pic>
      <p:sp>
        <p:nvSpPr>
          <p:cNvPr id="37" name="テキスト ボックス 36"/>
          <p:cNvSpPr txBox="1"/>
          <p:nvPr/>
        </p:nvSpPr>
        <p:spPr>
          <a:xfrm>
            <a:off x="142844" y="178592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Windows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38" name="グループ化 10"/>
          <p:cNvGrpSpPr/>
          <p:nvPr/>
        </p:nvGrpSpPr>
        <p:grpSpPr>
          <a:xfrm>
            <a:off x="3143240" y="1714488"/>
            <a:ext cx="1571636" cy="714380"/>
            <a:chOff x="1857356" y="1643050"/>
            <a:chExt cx="1571636" cy="714380"/>
          </a:xfrm>
        </p:grpSpPr>
        <p:sp>
          <p:nvSpPr>
            <p:cNvPr id="41" name="円/楕円 40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1857356" y="1988098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XP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46" name="グループ化 10"/>
          <p:cNvGrpSpPr/>
          <p:nvPr/>
        </p:nvGrpSpPr>
        <p:grpSpPr>
          <a:xfrm>
            <a:off x="6000760" y="1714488"/>
            <a:ext cx="1571636" cy="714380"/>
            <a:chOff x="1857356" y="1643050"/>
            <a:chExt cx="1571636" cy="714380"/>
          </a:xfrm>
        </p:grpSpPr>
        <p:sp>
          <p:nvSpPr>
            <p:cNvPr id="48" name="円/楕円 47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1857356" y="1988098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Server 2003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56" name="グループ化 10"/>
          <p:cNvGrpSpPr/>
          <p:nvPr/>
        </p:nvGrpSpPr>
        <p:grpSpPr>
          <a:xfrm>
            <a:off x="8072462" y="1702346"/>
            <a:ext cx="1143008" cy="726522"/>
            <a:chOff x="1714480" y="1643050"/>
            <a:chExt cx="1143008" cy="726522"/>
          </a:xfrm>
        </p:grpSpPr>
        <p:sp>
          <p:nvSpPr>
            <p:cNvPr id="57" name="円/楕円 56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1714480" y="2000240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</a:rPr>
                <a:t>XP SP2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59" name="テキスト ボックス 58"/>
          <p:cNvSpPr txBox="1"/>
          <p:nvPr/>
        </p:nvSpPr>
        <p:spPr>
          <a:xfrm>
            <a:off x="142844" y="363117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.NET Framework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60" name="グループ化 10"/>
          <p:cNvGrpSpPr/>
          <p:nvPr/>
        </p:nvGrpSpPr>
        <p:grpSpPr>
          <a:xfrm>
            <a:off x="4071934" y="3488296"/>
            <a:ext cx="857256" cy="726522"/>
            <a:chOff x="1928794" y="1643050"/>
            <a:chExt cx="857256" cy="726522"/>
          </a:xfrm>
        </p:grpSpPr>
        <p:sp>
          <p:nvSpPr>
            <p:cNvPr id="61" name="円/楕円 60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1928794" y="2000240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1.0</a:t>
              </a:r>
              <a:endParaRPr lang="en-US" altLang="ja-JP" dirty="0" smtClean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63" name="グループ化 15"/>
          <p:cNvGrpSpPr/>
          <p:nvPr/>
        </p:nvGrpSpPr>
        <p:grpSpPr>
          <a:xfrm>
            <a:off x="5857884" y="3488296"/>
            <a:ext cx="785818" cy="726522"/>
            <a:chOff x="1857356" y="1643050"/>
            <a:chExt cx="785818" cy="726522"/>
          </a:xfrm>
        </p:grpSpPr>
        <p:sp>
          <p:nvSpPr>
            <p:cNvPr id="64" name="円/楕円 63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1857356" y="2000240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1.1</a:t>
              </a:r>
            </a:p>
          </p:txBody>
        </p:sp>
      </p:grpSp>
      <p:sp>
        <p:nvSpPr>
          <p:cNvPr id="66" name="テキスト ボックス 65"/>
          <p:cNvSpPr txBox="1"/>
          <p:nvPr/>
        </p:nvSpPr>
        <p:spPr>
          <a:xfrm>
            <a:off x="142844" y="448842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UI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テクノロジ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643306" y="4354305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Windows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フォーム</a:t>
            </a: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ASP.NET</a:t>
            </a:r>
            <a:endParaRPr kumimoji="1" lang="ja-JP" altLang="en-US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929322" y="4354305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Windows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フォーム</a:t>
            </a: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ASP.NET</a:t>
            </a:r>
            <a:endParaRPr kumimoji="1" lang="ja-JP" alt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               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の歴史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181156" y="1052513"/>
          <a:ext cx="8820000" cy="4968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64000"/>
                <a:gridCol w="1764000"/>
                <a:gridCol w="1764000"/>
                <a:gridCol w="1764000"/>
                <a:gridCol w="1764000"/>
              </a:tblGrid>
              <a:tr h="46800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2005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2006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2007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2008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42844" y="2736631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Visual Studio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3" name="グループ化 10"/>
          <p:cNvGrpSpPr/>
          <p:nvPr/>
        </p:nvGrpSpPr>
        <p:grpSpPr>
          <a:xfrm>
            <a:off x="3214678" y="2568355"/>
            <a:ext cx="1571636" cy="714380"/>
            <a:chOff x="1857356" y="1643050"/>
            <a:chExt cx="1571636" cy="714380"/>
          </a:xfrm>
        </p:grpSpPr>
        <p:sp>
          <p:nvSpPr>
            <p:cNvPr id="9" name="円/楕円 8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857356" y="1988098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2005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4" name="グループ化 11"/>
          <p:cNvGrpSpPr/>
          <p:nvPr/>
        </p:nvGrpSpPr>
        <p:grpSpPr>
          <a:xfrm>
            <a:off x="3929058" y="5643578"/>
            <a:ext cx="2143140" cy="450653"/>
            <a:chOff x="1928794" y="1643050"/>
            <a:chExt cx="2143140" cy="450653"/>
          </a:xfrm>
        </p:grpSpPr>
        <p:sp>
          <p:nvSpPr>
            <p:cNvPr id="13" name="円/楕円 12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143108" y="1785926"/>
              <a:ext cx="1928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err="1" smtClean="0">
                  <a:latin typeface="メイリオ" pitchFamily="50" charset="-128"/>
                  <a:ea typeface="メイリオ" pitchFamily="50" charset="-128"/>
                </a:rPr>
                <a:t>InputMan</a:t>
              </a:r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 4.0J Win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42" name="テキスト ボックス 41"/>
          <p:cNvSpPr txBox="1"/>
          <p:nvPr/>
        </p:nvSpPr>
        <p:spPr>
          <a:xfrm>
            <a:off x="142844" y="5286388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PowerTools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/>
            </a:r>
            <a:br>
              <a:rPr lang="en-US" altLang="ja-JP" dirty="0" smtClean="0">
                <a:latin typeface="メイリオ" pitchFamily="50" charset="-128"/>
                <a:ea typeface="メイリオ" pitchFamily="50" charset="-128"/>
              </a:rPr>
            </a:b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.NET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コンポーネント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34" name="グループ化 42"/>
          <p:cNvGrpSpPr/>
          <p:nvPr/>
        </p:nvGrpSpPr>
        <p:grpSpPr>
          <a:xfrm>
            <a:off x="6215074" y="5562257"/>
            <a:ext cx="2000264" cy="509949"/>
            <a:chOff x="1928794" y="1643050"/>
            <a:chExt cx="2000264" cy="509949"/>
          </a:xfrm>
        </p:grpSpPr>
        <p:sp>
          <p:nvSpPr>
            <p:cNvPr id="35" name="円/楕円 34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2071670" y="1845222"/>
              <a:ext cx="18573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err="1" smtClean="0">
                  <a:latin typeface="メイリオ" pitchFamily="50" charset="-128"/>
                  <a:ea typeface="メイリオ" pitchFamily="50" charset="-128"/>
                </a:rPr>
                <a:t>ActiveReports</a:t>
              </a:r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 3.0J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37" name="グループ化 11"/>
          <p:cNvGrpSpPr/>
          <p:nvPr/>
        </p:nvGrpSpPr>
        <p:grpSpPr>
          <a:xfrm>
            <a:off x="4786314" y="5133629"/>
            <a:ext cx="1928826" cy="460536"/>
            <a:chOff x="1928794" y="1643050"/>
            <a:chExt cx="1928826" cy="460536"/>
          </a:xfrm>
        </p:grpSpPr>
        <p:sp>
          <p:nvSpPr>
            <p:cNvPr id="38" name="円/楕円 37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143108" y="1795809"/>
              <a:ext cx="17145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SPREAD 2.5J Win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85" name="グループ化 84"/>
          <p:cNvGrpSpPr/>
          <p:nvPr/>
        </p:nvGrpSpPr>
        <p:grpSpPr>
          <a:xfrm>
            <a:off x="2643174" y="5143512"/>
            <a:ext cx="1928826" cy="450653"/>
            <a:chOff x="2643174" y="5000636"/>
            <a:chExt cx="1928826" cy="450653"/>
          </a:xfrm>
        </p:grpSpPr>
        <p:sp>
          <p:nvSpPr>
            <p:cNvPr id="46" name="円/楕円 45"/>
            <p:cNvSpPr/>
            <p:nvPr/>
          </p:nvSpPr>
          <p:spPr>
            <a:xfrm>
              <a:off x="4286248" y="5000636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2643174" y="5143512"/>
              <a:ext cx="1785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SPREAD 2.5J Web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pic>
        <p:nvPicPr>
          <p:cNvPr id="1028" name="Picture 4" descr="C:\Users\yuya.GRAPECITY\Documents\Events\Materials\Images\GrapeCity\PowerToolsロゴ\PowerTool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71456"/>
            <a:ext cx="1900238" cy="342900"/>
          </a:xfrm>
          <a:prstGeom prst="rect">
            <a:avLst/>
          </a:prstGeom>
          <a:noFill/>
        </p:spPr>
      </p:pic>
      <p:cxnSp>
        <p:nvCxnSpPr>
          <p:cNvPr id="52" name="直線コネクタ 51"/>
          <p:cNvCxnSpPr/>
          <p:nvPr/>
        </p:nvCxnSpPr>
        <p:spPr>
          <a:xfrm rot="5400000">
            <a:off x="4286248" y="3533776"/>
            <a:ext cx="500066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5" name="グループ化 54"/>
          <p:cNvGrpSpPr/>
          <p:nvPr/>
        </p:nvGrpSpPr>
        <p:grpSpPr>
          <a:xfrm>
            <a:off x="7358082" y="2496917"/>
            <a:ext cx="1214446" cy="717769"/>
            <a:chOff x="7358082" y="1571612"/>
            <a:chExt cx="1214446" cy="717769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7358082" y="1920049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2008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7358082" y="1571612"/>
              <a:ext cx="285752" cy="285752"/>
            </a:xfrm>
            <a:prstGeom prst="ellipse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57" name="テキスト ボックス 56"/>
          <p:cNvSpPr txBox="1"/>
          <p:nvPr/>
        </p:nvSpPr>
        <p:spPr>
          <a:xfrm>
            <a:off x="142844" y="178592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Windows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58" name="グループ化 10"/>
          <p:cNvGrpSpPr/>
          <p:nvPr/>
        </p:nvGrpSpPr>
        <p:grpSpPr>
          <a:xfrm>
            <a:off x="3428992" y="1714488"/>
            <a:ext cx="2286016" cy="726522"/>
            <a:chOff x="1500166" y="1643050"/>
            <a:chExt cx="2286016" cy="726522"/>
          </a:xfrm>
        </p:grpSpPr>
        <p:sp>
          <p:nvSpPr>
            <p:cNvPr id="59" name="円/楕円 58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1500166" y="2000240"/>
              <a:ext cx="2286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Server 2003 R2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61" name="グループ化 10"/>
          <p:cNvGrpSpPr/>
          <p:nvPr/>
        </p:nvGrpSpPr>
        <p:grpSpPr>
          <a:xfrm>
            <a:off x="5429256" y="1714488"/>
            <a:ext cx="1928826" cy="714380"/>
            <a:chOff x="1857356" y="1643050"/>
            <a:chExt cx="1928826" cy="714380"/>
          </a:xfrm>
        </p:grpSpPr>
        <p:sp>
          <p:nvSpPr>
            <p:cNvPr id="62" name="円/楕円 61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1857356" y="1988098"/>
              <a:ext cx="1928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Vista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7358082" y="1714488"/>
            <a:ext cx="1571636" cy="731886"/>
            <a:chOff x="7358082" y="1571612"/>
            <a:chExt cx="1571636" cy="731886"/>
          </a:xfrm>
        </p:grpSpPr>
        <p:sp>
          <p:nvSpPr>
            <p:cNvPr id="65" name="テキスト ボックス 64"/>
            <p:cNvSpPr txBox="1"/>
            <p:nvPr/>
          </p:nvSpPr>
          <p:spPr>
            <a:xfrm>
              <a:off x="7358082" y="1934166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Server 2008</a:t>
              </a:r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7358082" y="1571612"/>
              <a:ext cx="285752" cy="285752"/>
            </a:xfrm>
            <a:prstGeom prst="ellipse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67" name="テキスト ボックス 66"/>
          <p:cNvSpPr txBox="1"/>
          <p:nvPr/>
        </p:nvSpPr>
        <p:spPr>
          <a:xfrm>
            <a:off x="7572396" y="1702346"/>
            <a:ext cx="135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 2/27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発売</a:t>
            </a:r>
            <a:endParaRPr kumimoji="1" lang="ja-JP" altLang="en-US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7572396" y="2488164"/>
            <a:ext cx="135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 2/27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発売</a:t>
            </a:r>
            <a:endParaRPr kumimoji="1" lang="ja-JP" altLang="en-US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42844" y="363117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.NET Framework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70" name="グループ化 10"/>
          <p:cNvGrpSpPr/>
          <p:nvPr/>
        </p:nvGrpSpPr>
        <p:grpSpPr>
          <a:xfrm>
            <a:off x="3214678" y="3429000"/>
            <a:ext cx="1571636" cy="714380"/>
            <a:chOff x="1857356" y="1643050"/>
            <a:chExt cx="1571636" cy="714380"/>
          </a:xfrm>
        </p:grpSpPr>
        <p:sp>
          <p:nvSpPr>
            <p:cNvPr id="71" name="円/楕円 70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1857356" y="1988098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2.0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73" name="グループ化 10"/>
          <p:cNvGrpSpPr/>
          <p:nvPr/>
        </p:nvGrpSpPr>
        <p:grpSpPr>
          <a:xfrm>
            <a:off x="5429256" y="3429000"/>
            <a:ext cx="1571636" cy="714380"/>
            <a:chOff x="1857356" y="1643050"/>
            <a:chExt cx="1571636" cy="714380"/>
          </a:xfrm>
        </p:grpSpPr>
        <p:sp>
          <p:nvSpPr>
            <p:cNvPr id="74" name="円/楕円 73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1857356" y="1988098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3.0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76" name="テキスト ボックス 75"/>
          <p:cNvSpPr txBox="1"/>
          <p:nvPr/>
        </p:nvSpPr>
        <p:spPr>
          <a:xfrm>
            <a:off x="3143240" y="4354305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Windows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フォーム</a:t>
            </a: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ASP.NET</a:t>
            </a:r>
            <a:endParaRPr kumimoji="1" lang="ja-JP" altLang="en-US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42844" y="448842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UI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テクノロジ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429256" y="4220182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Windows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フォーム</a:t>
            </a: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ASP.NET</a:t>
            </a:r>
          </a:p>
          <a:p>
            <a:r>
              <a:rPr kumimoji="1" lang="en-US" altLang="ja-JP" dirty="0" smtClean="0"/>
              <a:t>WPF</a:t>
            </a:r>
            <a:endParaRPr kumimoji="1" lang="ja-JP" altLang="en-US" dirty="0"/>
          </a:p>
        </p:txBody>
      </p:sp>
      <p:grpSp>
        <p:nvGrpSpPr>
          <p:cNvPr id="79" name="グループ化 10"/>
          <p:cNvGrpSpPr/>
          <p:nvPr/>
        </p:nvGrpSpPr>
        <p:grpSpPr>
          <a:xfrm>
            <a:off x="6858016" y="4488428"/>
            <a:ext cx="2143140" cy="369332"/>
            <a:chOff x="1928794" y="1630908"/>
            <a:chExt cx="2143140" cy="369332"/>
          </a:xfrm>
        </p:grpSpPr>
        <p:sp>
          <p:nvSpPr>
            <p:cNvPr id="80" name="円/楕円 79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2214546" y="1630908"/>
              <a:ext cx="1857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err="1" smtClean="0">
                  <a:latin typeface="メイリオ" pitchFamily="50" charset="-128"/>
                  <a:ea typeface="メイリオ" pitchFamily="50" charset="-128"/>
                </a:rPr>
                <a:t>Silverlight</a:t>
              </a:r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 1.0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82" name="グループ化 10"/>
          <p:cNvGrpSpPr/>
          <p:nvPr/>
        </p:nvGrpSpPr>
        <p:grpSpPr>
          <a:xfrm>
            <a:off x="7286644" y="3429000"/>
            <a:ext cx="571504" cy="726522"/>
            <a:chOff x="1857356" y="1643050"/>
            <a:chExt cx="571504" cy="726522"/>
          </a:xfrm>
        </p:grpSpPr>
        <p:sp>
          <p:nvSpPr>
            <p:cNvPr id="83" name="円/楕円 82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1857356" y="2000240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3.5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</p:bldLst>
  </p:timing>
</p:sld>
</file>

<file path=ppt/theme/theme1.xml><?xml version="1.0" encoding="utf-8"?>
<a:theme xmlns:a="http://schemas.openxmlformats.org/drawingml/2006/main" name="プレゼンテーション1">
  <a:themeElements>
    <a:clrScheme name="プレゼンテーション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プレゼンテーション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lnDef>
      <a:spPr/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</a:objectDefaults>
  <a:extraClrSchemeLst>
    <a:extraClrScheme>
      <a:clrScheme name="プレゼンテーション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8743</TotalTime>
  <Words>1283</Words>
  <Application>Microsoft Office PowerPoint</Application>
  <PresentationFormat>画面に合わせる (4:3)</PresentationFormat>
  <Paragraphs>433</Paragraphs>
  <Slides>54</Slides>
  <Notes>24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54</vt:i4>
      </vt:variant>
    </vt:vector>
  </HeadingPairs>
  <TitlesOfParts>
    <vt:vector size="55" baseType="lpstr">
      <vt:lpstr>プレゼンテーション1</vt:lpstr>
      <vt:lpstr>PowerToolsの過去、現在、未来</vt:lpstr>
      <vt:lpstr>スライド 2</vt:lpstr>
      <vt:lpstr>とは</vt:lpstr>
      <vt:lpstr>PowerTools® Series（.NET製品）</vt:lpstr>
      <vt:lpstr>スライド 5</vt:lpstr>
      <vt:lpstr>スライド 6</vt:lpstr>
      <vt:lpstr>               の歴史</vt:lpstr>
      <vt:lpstr>スライド 8</vt:lpstr>
      <vt:lpstr>               の歴史</vt:lpstr>
      <vt:lpstr>スライド 10</vt:lpstr>
      <vt:lpstr>開発環境の現在</vt:lpstr>
      <vt:lpstr>よくある質問</vt:lpstr>
      <vt:lpstr>共通部分と得意部分</vt:lpstr>
      <vt:lpstr>よくある誤解</vt:lpstr>
      <vt:lpstr>例その１</vt:lpstr>
      <vt:lpstr>スライド 16</vt:lpstr>
      <vt:lpstr>例その２</vt:lpstr>
      <vt:lpstr>例 その３</vt:lpstr>
      <vt:lpstr>Demo 1</vt:lpstr>
      <vt:lpstr>例 その4 </vt:lpstr>
      <vt:lpstr>よくある誤解</vt:lpstr>
      <vt:lpstr>文化の違い アメリカと日本</vt:lpstr>
      <vt:lpstr>文化の違い アメリカと日本</vt:lpstr>
      <vt:lpstr>文化の違いを感じる例</vt:lpstr>
      <vt:lpstr>よくある誤解への回答</vt:lpstr>
      <vt:lpstr>日本の市場に適したサポート</vt:lpstr>
      <vt:lpstr>文化の違い アメリカと日本（おまけ）</vt:lpstr>
      <vt:lpstr>細かい例　その１</vt:lpstr>
      <vt:lpstr>細かい例　その２</vt:lpstr>
      <vt:lpstr>よくある誤解</vt:lpstr>
      <vt:lpstr>文化の違い：帳票</vt:lpstr>
      <vt:lpstr>帳票文化日本</vt:lpstr>
      <vt:lpstr>ActiveReports for .NET 3.0J</vt:lpstr>
      <vt:lpstr>Demo 2</vt:lpstr>
      <vt:lpstr>お客様の声</vt:lpstr>
      <vt:lpstr>PowerToolsの役割</vt:lpstr>
      <vt:lpstr>開発の補助機能</vt:lpstr>
      <vt:lpstr>開発の補助機能</vt:lpstr>
      <vt:lpstr>開発の補助機能</vt:lpstr>
      <vt:lpstr>Demo 3</vt:lpstr>
      <vt:lpstr>よくあるお問い合わせ</vt:lpstr>
      <vt:lpstr>機能とパフォーマンス</vt:lpstr>
      <vt:lpstr>パフォーマンス</vt:lpstr>
      <vt:lpstr>パフォーマンス</vt:lpstr>
      <vt:lpstr>Demo 4</vt:lpstr>
      <vt:lpstr>Demo 5 最近リリースされた製品のご紹介</vt:lpstr>
      <vt:lpstr>スライド 47</vt:lpstr>
      <vt:lpstr>PowerTools®の2つの未来</vt:lpstr>
      <vt:lpstr>スライド 49</vt:lpstr>
      <vt:lpstr>InputMan for WPFのアンケート結果</vt:lpstr>
      <vt:lpstr>PowerTools® の2つの未来</vt:lpstr>
      <vt:lpstr>Demo 6 新バージョンの機能をちょっとだけご紹介</vt:lpstr>
      <vt:lpstr>最後に</vt:lpstr>
      <vt:lpstr>スライド 54</vt:lpstr>
    </vt:vector>
  </TitlesOfParts>
  <Company>UG Software.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八巻 雄哉</dc:creator>
  <cp:lastModifiedBy>Yuya Yamaki</cp:lastModifiedBy>
  <cp:revision>260</cp:revision>
  <dcterms:created xsi:type="dcterms:W3CDTF">2006-05-15T04:25:02Z</dcterms:created>
  <dcterms:modified xsi:type="dcterms:W3CDTF">2007-08-09T02:08:22Z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