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56" r:id="rId2"/>
    <p:sldId id="257" r:id="rId3"/>
    <p:sldId id="258" r:id="rId4"/>
    <p:sldId id="259" r:id="rId5"/>
    <p:sldId id="260" r:id="rId6"/>
    <p:sldId id="272" r:id="rId7"/>
    <p:sldId id="261" r:id="rId8"/>
    <p:sldId id="278" r:id="rId9"/>
    <p:sldId id="262" r:id="rId10"/>
    <p:sldId id="273" r:id="rId11"/>
    <p:sldId id="274" r:id="rId12"/>
    <p:sldId id="275" r:id="rId13"/>
    <p:sldId id="276" r:id="rId14"/>
    <p:sldId id="277" r:id="rId15"/>
    <p:sldId id="263" r:id="rId16"/>
    <p:sldId id="280" r:id="rId17"/>
    <p:sldId id="265" r:id="rId18"/>
    <p:sldId id="281" r:id="rId19"/>
    <p:sldId id="271" r:id="rId2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333399"/>
    <a:srgbClr val="FF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652" autoAdjust="0"/>
  </p:normalViewPr>
  <p:slideViewPr>
    <p:cSldViewPr>
      <p:cViewPr>
        <p:scale>
          <a:sx n="66" d="100"/>
          <a:sy n="66" d="100"/>
        </p:scale>
        <p:origin x="-498" y="-6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ltLang="ja-JP"/>
          </a:p>
        </p:txBody>
      </p:sp>
      <p:sp>
        <p:nvSpPr>
          <p:cNvPr id="22531"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D630D6A0-0134-461B-9589-0CD3F5A370A5}" type="datetimeFigureOut">
              <a:rPr lang="ja-JP" altLang="en-US"/>
              <a:pPr>
                <a:defRPr/>
              </a:pPr>
              <a:t>2007/9/21</a:t>
            </a:fld>
            <a:endParaRPr lang="en-US" altLang="ja-JP"/>
          </a:p>
        </p:txBody>
      </p:sp>
      <p:sp>
        <p:nvSpPr>
          <p:cNvPr id="21508" name="Rectangle 4"/>
          <p:cNvSpPr>
            <a:spLocks noRo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2534"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ltLang="ja-JP"/>
          </a:p>
        </p:txBody>
      </p:sp>
      <p:sp>
        <p:nvSpPr>
          <p:cNvPr id="22535"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88B9CC1-E32D-4A19-A655-4D1FC0268D16}"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Ro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Ro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Ro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Ro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Ro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Ro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Ro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Ro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Ro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Ro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Ro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Ro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Ro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Ro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Ro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a:solidFill>
                  <a:schemeClr val="tx2"/>
                </a:solidFill>
              </a:rPr>
              <a:t>わんくま同盟 東京勉強会 </a:t>
            </a:r>
            <a:r>
              <a:rPr kumimoji="0" lang="en-US" altLang="ja-JP" sz="2400">
                <a:solidFill>
                  <a:schemeClr val="tx2"/>
                </a:solidFill>
              </a:rPr>
              <a:t>#8</a:t>
            </a:r>
            <a:endParaRPr kumimoji="0" lang="ja-JP" altLang="en-US" sz="2400">
              <a:solidFill>
                <a:schemeClr val="tx2"/>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ja.wikipedia.org/wiki/%E3%82%B8%E3%83%A7%E3%83%B3%E3%83%BB%E3%83%95%E3%82%A9%E3%82%B9%E3%82%BF%E3%83%BC%E3%83%BB%E3%83%80%E3%83%AC%E3%82%B9" TargetMode="External"/><Relationship Id="rId7" Type="http://schemas.openxmlformats.org/officeDocument/2006/relationships/hyperlink" Target="http://ja.wikipedia.org/wiki/Mr.%E3%83%93%E3%83%BC%E3%83%B3"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ja.wikipedia.org/wiki/%E3%83%8A%E3%82%A4%E3%83%AD%E3%83%B3" TargetMode="External"/><Relationship Id="rId5" Type="http://schemas.openxmlformats.org/officeDocument/2006/relationships/hyperlink" Target="http://ja.wikipedia.org/wiki/%E7%89%9B%E9%9D%A9" TargetMode="External"/><Relationship Id="rId4" Type="http://schemas.openxmlformats.org/officeDocument/2006/relationships/hyperlink" Target="http://ja.wikipedia.org/wiki/%E5%8C%BB%E5%B8%AB"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3" Type="http://schemas.openxmlformats.org/officeDocument/2006/relationships/hyperlink" Target="http://blogs.wankuma.com/taka/"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188" y="2130425"/>
            <a:ext cx="7847012" cy="2451100"/>
          </a:xfrm>
        </p:spPr>
        <p:txBody>
          <a:bodyPr/>
          <a:lstStyle/>
          <a:p>
            <a:r>
              <a:rPr lang="ja-JP" altLang="en-US" sz="6000" b="1" smtClean="0"/>
              <a:t>脱オタク系</a:t>
            </a:r>
            <a:br>
              <a:rPr lang="ja-JP" altLang="en-US" sz="6000" b="1" smtClean="0"/>
            </a:br>
            <a:r>
              <a:rPr lang="ja-JP" altLang="en-US" sz="6000" b="1" smtClean="0"/>
              <a:t>ステキだし爽やか</a:t>
            </a:r>
            <a:br>
              <a:rPr lang="ja-JP" altLang="en-US" sz="6000" b="1" smtClean="0"/>
            </a:br>
            <a:r>
              <a:rPr lang="ja-JP" altLang="en-US" sz="6000" b="1" smtClean="0"/>
              <a:t>ファッション講座</a:t>
            </a:r>
          </a:p>
        </p:txBody>
      </p:sp>
      <p:sp>
        <p:nvSpPr>
          <p:cNvPr id="2051" name="Text Box 4"/>
          <p:cNvSpPr txBox="1">
            <a:spLocks noChangeArrowheads="1"/>
          </p:cNvSpPr>
          <p:nvPr/>
        </p:nvSpPr>
        <p:spPr bwMode="auto">
          <a:xfrm>
            <a:off x="7308850" y="5300663"/>
            <a:ext cx="1441450" cy="366712"/>
          </a:xfrm>
          <a:prstGeom prst="rect">
            <a:avLst/>
          </a:prstGeom>
          <a:noFill/>
          <a:ln w="9525">
            <a:noFill/>
            <a:miter lim="800000"/>
            <a:headEnd/>
            <a:tailEnd/>
          </a:ln>
        </p:spPr>
        <p:txBody>
          <a:bodyPr>
            <a:spAutoFit/>
          </a:bodyPr>
          <a:lstStyle/>
          <a:p>
            <a:pPr>
              <a:spcBef>
                <a:spcPct val="50000"/>
              </a:spcBef>
            </a:pPr>
            <a:r>
              <a:rPr lang="en-US" altLang="ja-JP" b="1"/>
              <a:t>By taka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ja-JP" altLang="en-US" smtClean="0"/>
              <a:t>鞄について写真付き解説２</a:t>
            </a:r>
          </a:p>
        </p:txBody>
      </p:sp>
      <p:sp>
        <p:nvSpPr>
          <p:cNvPr id="11267" name="Rectangle 3"/>
          <p:cNvSpPr>
            <a:spLocks noGrp="1" noChangeArrowheads="1"/>
          </p:cNvSpPr>
          <p:nvPr>
            <p:ph type="body" idx="1"/>
          </p:nvPr>
        </p:nvSpPr>
        <p:spPr>
          <a:xfrm>
            <a:off x="428625" y="1071563"/>
            <a:ext cx="8229600" cy="5073650"/>
          </a:xfrm>
        </p:spPr>
        <p:txBody>
          <a:bodyPr/>
          <a:lstStyle/>
          <a:p>
            <a:pPr>
              <a:buFontTx/>
              <a:buNone/>
            </a:pPr>
            <a:r>
              <a:rPr lang="ja-JP" altLang="en-US" smtClean="0"/>
              <a:t>ダレスバックの例↓</a:t>
            </a:r>
            <a:endParaRPr lang="en-US" altLang="ja-JP"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ja-JP" altLang="en-US" sz="2000" smtClean="0"/>
          </a:p>
        </p:txBody>
      </p:sp>
      <p:pic>
        <p:nvPicPr>
          <p:cNvPr id="11268" name="図 4" descr="j-2-s-top.jpg"/>
          <p:cNvPicPr>
            <a:picLocks noChangeAspect="1"/>
          </p:cNvPicPr>
          <p:nvPr/>
        </p:nvPicPr>
        <p:blipFill>
          <a:blip r:embed="rId3"/>
          <a:srcRect/>
          <a:stretch>
            <a:fillRect/>
          </a:stretch>
        </p:blipFill>
        <p:spPr bwMode="auto">
          <a:xfrm>
            <a:off x="571500" y="1601788"/>
            <a:ext cx="5103813" cy="38274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ja-JP" altLang="en-US" smtClean="0"/>
              <a:t>ダレスバック小ネタ</a:t>
            </a:r>
          </a:p>
        </p:txBody>
      </p:sp>
      <p:sp>
        <p:nvSpPr>
          <p:cNvPr id="51203" name="Rectangle 3"/>
          <p:cNvSpPr>
            <a:spLocks noGrp="1" noChangeArrowheads="1"/>
          </p:cNvSpPr>
          <p:nvPr>
            <p:ph type="body" idx="1"/>
          </p:nvPr>
        </p:nvSpPr>
        <p:spPr>
          <a:xfrm>
            <a:off x="428625" y="1071563"/>
            <a:ext cx="8358188" cy="2500312"/>
          </a:xfrm>
          <a:solidFill>
            <a:schemeClr val="accent5">
              <a:lumMod val="90000"/>
            </a:schemeClr>
          </a:solidFill>
          <a:ln>
            <a:solidFill>
              <a:schemeClr val="accent4">
                <a:lumMod val="95000"/>
                <a:lumOff val="5000"/>
              </a:schemeClr>
            </a:solidFill>
          </a:ln>
        </p:spPr>
        <p:txBody>
          <a:bodyPr/>
          <a:lstStyle/>
          <a:p>
            <a:pPr>
              <a:buFontTx/>
              <a:buNone/>
              <a:defRPr/>
            </a:pPr>
            <a:r>
              <a:rPr lang="ja-JP" altLang="en-US" sz="2000" b="1" dirty="0" smtClean="0"/>
              <a:t>ダレスバッグ（ドクターズバッグ） </a:t>
            </a:r>
            <a:endParaRPr lang="en-US" altLang="ja-JP" sz="2000" b="1" dirty="0" smtClean="0"/>
          </a:p>
          <a:p>
            <a:pPr>
              <a:buFontTx/>
              <a:buNone/>
              <a:defRPr/>
            </a:pPr>
            <a:r>
              <a:rPr lang="ja-JP" altLang="en-US" sz="2000" dirty="0" smtClean="0"/>
              <a:t>マチ幅の広い口金式のブリーフケースをいう。米国の</a:t>
            </a:r>
            <a:r>
              <a:rPr lang="ja-JP" altLang="en-US" sz="2000" dirty="0" smtClean="0">
                <a:hlinkClick r:id="rId3" action="ppaction://hlinkfile" tooltip="ジョン・フォスター・ダレス"/>
              </a:rPr>
              <a:t>ダレス特使</a:t>
            </a:r>
            <a:r>
              <a:rPr lang="ja-JP" altLang="en-US" sz="2000" dirty="0" smtClean="0"/>
              <a:t>が愛用していたことからこの名がつくが、米国では携行品の多い</a:t>
            </a:r>
            <a:r>
              <a:rPr lang="ja-JP" altLang="en-US" sz="2000" dirty="0" smtClean="0">
                <a:hlinkClick r:id="rId4" action="ppaction://hlinkfile" tooltip="医師"/>
              </a:rPr>
              <a:t>医師</a:t>
            </a:r>
            <a:r>
              <a:rPr lang="ja-JP" altLang="en-US" sz="2000" dirty="0" smtClean="0"/>
              <a:t>が多く使用することからドクターズバッグといわれる。素材は硬くて厚い</a:t>
            </a:r>
            <a:r>
              <a:rPr lang="ja-JP" altLang="en-US" sz="2000" dirty="0" smtClean="0">
                <a:hlinkClick r:id="rId5" action="ppaction://hlinkfile" tooltip="牛革"/>
              </a:rPr>
              <a:t>牛革</a:t>
            </a:r>
            <a:r>
              <a:rPr lang="ja-JP" altLang="en-US" sz="2000" dirty="0" smtClean="0"/>
              <a:t>が用いられることが多い。かつては堅牢かつ容量自在なブリーフケースとして普及していたが、</a:t>
            </a:r>
            <a:r>
              <a:rPr lang="ja-JP" altLang="en-US" sz="2000" dirty="0" smtClean="0">
                <a:hlinkClick r:id="rId6" action="ppaction://hlinkfile" tooltip="ナイロン"/>
              </a:rPr>
              <a:t>ナイロン</a:t>
            </a:r>
            <a:r>
              <a:rPr lang="ja-JP" altLang="en-US" sz="2000" dirty="0" smtClean="0"/>
              <a:t>製の軽量鞄に普及に押され気味である。</a:t>
            </a:r>
            <a:r>
              <a:rPr lang="en-US" altLang="ja-JP" sz="2000" dirty="0" smtClean="0">
                <a:hlinkClick r:id="rId7" action="ppaction://hlinkfile" tooltip="Mr.ビーン"/>
              </a:rPr>
              <a:t>Mr.</a:t>
            </a:r>
            <a:r>
              <a:rPr lang="ja-JP" altLang="en-US" sz="2000" dirty="0" smtClean="0">
                <a:hlinkClick r:id="rId7" action="ppaction://hlinkfile" tooltip="Mr.ビーン"/>
              </a:rPr>
              <a:t>ビーン</a:t>
            </a:r>
            <a:r>
              <a:rPr lang="ja-JP" altLang="en-US" sz="2000" dirty="0" smtClean="0"/>
              <a:t>も使用する。 </a:t>
            </a: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en-US" altLang="ja-JP" sz="2000" dirty="0" smtClean="0"/>
          </a:p>
          <a:p>
            <a:pPr>
              <a:buFontTx/>
              <a:buNone/>
              <a:defRPr/>
            </a:pPr>
            <a:endParaRPr lang="ja-JP" altLang="en-US" sz="2000" dirty="0" smtClean="0"/>
          </a:p>
        </p:txBody>
      </p:sp>
      <p:sp>
        <p:nvSpPr>
          <p:cNvPr id="12292" name="テキスト ボックス 5"/>
          <p:cNvSpPr txBox="1">
            <a:spLocks noChangeArrowheads="1"/>
          </p:cNvSpPr>
          <p:nvPr/>
        </p:nvSpPr>
        <p:spPr bwMode="auto">
          <a:xfrm>
            <a:off x="500063" y="3714750"/>
            <a:ext cx="8286750" cy="369888"/>
          </a:xfrm>
          <a:prstGeom prst="rect">
            <a:avLst/>
          </a:prstGeom>
          <a:noFill/>
          <a:ln w="9525">
            <a:noFill/>
            <a:miter lim="800000"/>
            <a:headEnd/>
            <a:tailEnd/>
          </a:ln>
        </p:spPr>
        <p:txBody>
          <a:bodyPr>
            <a:spAutoFit/>
          </a:bodyPr>
          <a:lstStyle/>
          <a:p>
            <a:r>
              <a:rPr lang="en-US" altLang="ja-JP"/>
              <a:t>Wikipedia </a:t>
            </a:r>
            <a:r>
              <a:rPr lang="ja-JP" altLang="en-US"/>
              <a:t>より </a:t>
            </a:r>
            <a:r>
              <a:rPr lang="en-US" altLang="ja-JP"/>
              <a:t>http://ja.wikipedia.org/wiki/%E9%9E%84</a:t>
            </a:r>
            <a:endParaRPr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ja-JP" altLang="en-US" smtClean="0"/>
              <a:t>鞄について写真付き解説３</a:t>
            </a:r>
          </a:p>
        </p:txBody>
      </p:sp>
      <p:sp>
        <p:nvSpPr>
          <p:cNvPr id="13315" name="Rectangle 3"/>
          <p:cNvSpPr>
            <a:spLocks noGrp="1" noChangeArrowheads="1"/>
          </p:cNvSpPr>
          <p:nvPr>
            <p:ph type="body" idx="1"/>
          </p:nvPr>
        </p:nvSpPr>
        <p:spPr>
          <a:xfrm>
            <a:off x="428625" y="1071563"/>
            <a:ext cx="8229600" cy="5073650"/>
          </a:xfrm>
        </p:spPr>
        <p:txBody>
          <a:bodyPr/>
          <a:lstStyle/>
          <a:p>
            <a:pPr>
              <a:buFontTx/>
              <a:buNone/>
            </a:pPr>
            <a:r>
              <a:rPr lang="ja-JP" altLang="en-US" smtClean="0"/>
              <a:t>アタッシェケース（革製）の例↓</a:t>
            </a:r>
            <a:endParaRPr lang="en-US" altLang="ja-JP"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ja-JP" altLang="en-US" sz="2000" smtClean="0"/>
          </a:p>
        </p:txBody>
      </p:sp>
      <p:pic>
        <p:nvPicPr>
          <p:cNvPr id="13316" name="図 6" descr="tb002all.jpg"/>
          <p:cNvPicPr>
            <a:picLocks noChangeAspect="1"/>
          </p:cNvPicPr>
          <p:nvPr/>
        </p:nvPicPr>
        <p:blipFill>
          <a:blip r:embed="rId3"/>
          <a:srcRect r="50000"/>
          <a:stretch>
            <a:fillRect/>
          </a:stretch>
        </p:blipFill>
        <p:spPr bwMode="auto">
          <a:xfrm>
            <a:off x="500063" y="1628775"/>
            <a:ext cx="5000625" cy="4086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ja-JP" altLang="en-US" smtClean="0"/>
              <a:t>鞄について写真付き解説４</a:t>
            </a:r>
          </a:p>
        </p:txBody>
      </p:sp>
      <p:sp>
        <p:nvSpPr>
          <p:cNvPr id="14339" name="Rectangle 3"/>
          <p:cNvSpPr>
            <a:spLocks noGrp="1" noChangeArrowheads="1"/>
          </p:cNvSpPr>
          <p:nvPr>
            <p:ph type="body" idx="1"/>
          </p:nvPr>
        </p:nvSpPr>
        <p:spPr>
          <a:xfrm>
            <a:off x="428625" y="1071563"/>
            <a:ext cx="8229600" cy="5073650"/>
          </a:xfrm>
        </p:spPr>
        <p:txBody>
          <a:bodyPr/>
          <a:lstStyle/>
          <a:p>
            <a:pPr>
              <a:buFontTx/>
              <a:buNone/>
            </a:pPr>
            <a:r>
              <a:rPr lang="ja-JP" altLang="en-US" smtClean="0"/>
              <a:t>アタッシェケース（金属製）の例↓</a:t>
            </a:r>
            <a:endParaRPr lang="en-US" altLang="ja-JP"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ja-JP" altLang="en-US" sz="2000" smtClean="0"/>
          </a:p>
        </p:txBody>
      </p:sp>
      <p:pic>
        <p:nvPicPr>
          <p:cNvPr id="14340" name="図 4" descr="9157910190093.jpg"/>
          <p:cNvPicPr>
            <a:picLocks noChangeAspect="1"/>
          </p:cNvPicPr>
          <p:nvPr/>
        </p:nvPicPr>
        <p:blipFill>
          <a:blip r:embed="rId3"/>
          <a:srcRect/>
          <a:stretch>
            <a:fillRect/>
          </a:stretch>
        </p:blipFill>
        <p:spPr bwMode="auto">
          <a:xfrm>
            <a:off x="500063" y="1593850"/>
            <a:ext cx="5143500" cy="4121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ja-JP" altLang="en-US" smtClean="0"/>
              <a:t>鞄について（あまり好ましくないもの）</a:t>
            </a:r>
          </a:p>
        </p:txBody>
      </p:sp>
      <p:sp>
        <p:nvSpPr>
          <p:cNvPr id="49155" name="Rectangle 3"/>
          <p:cNvSpPr>
            <a:spLocks noGrp="1" noChangeArrowheads="1"/>
          </p:cNvSpPr>
          <p:nvPr>
            <p:ph type="body" idx="1"/>
          </p:nvPr>
        </p:nvSpPr>
        <p:spPr>
          <a:xfrm>
            <a:off x="457200" y="1052513"/>
            <a:ext cx="8401050" cy="5073650"/>
          </a:xfrm>
        </p:spPr>
        <p:txBody>
          <a:bodyPr/>
          <a:lstStyle/>
          <a:p>
            <a:pPr>
              <a:lnSpc>
                <a:spcPct val="90000"/>
              </a:lnSpc>
              <a:defRPr/>
            </a:pPr>
            <a:r>
              <a:rPr lang="ja-JP" altLang="en-US" sz="2800" dirty="0" smtClean="0"/>
              <a:t>ナイロン製</a:t>
            </a:r>
            <a:endParaRPr lang="en-US" altLang="ja-JP" sz="2800" dirty="0" smtClean="0"/>
          </a:p>
          <a:p>
            <a:pPr>
              <a:lnSpc>
                <a:spcPct val="90000"/>
              </a:lnSpc>
              <a:buFontTx/>
              <a:buNone/>
              <a:defRPr/>
            </a:pPr>
            <a:r>
              <a:rPr lang="en-US" altLang="ja-JP" sz="2000" dirty="0" smtClean="0"/>
              <a:t>	</a:t>
            </a:r>
            <a:r>
              <a:rPr lang="en-US" altLang="ja-JP" sz="2000" dirty="0" smtClean="0">
                <a:latin typeface="+mj-ea"/>
                <a:ea typeface="+mj-ea"/>
              </a:rPr>
              <a:t>	</a:t>
            </a:r>
            <a:r>
              <a:rPr lang="ja-JP" altLang="en-US" sz="2000" dirty="0" smtClean="0">
                <a:latin typeface="+mj-ea"/>
                <a:ea typeface="+mj-ea"/>
              </a:rPr>
              <a:t>人気があるのですが吉＊鞄のポー＊－とか</a:t>
            </a:r>
            <a:endParaRPr lang="en-US" altLang="ja-JP" sz="2000" dirty="0" smtClean="0">
              <a:latin typeface="+mj-ea"/>
              <a:ea typeface="+mj-ea"/>
            </a:endParaRPr>
          </a:p>
          <a:p>
            <a:pPr>
              <a:lnSpc>
                <a:spcPct val="90000"/>
              </a:lnSpc>
              <a:buFontTx/>
              <a:buNone/>
              <a:defRPr/>
            </a:pPr>
            <a:r>
              <a:rPr lang="en-US" altLang="ja-JP" sz="2000" dirty="0" smtClean="0">
                <a:latin typeface="+mj-ea"/>
                <a:ea typeface="+mj-ea"/>
              </a:rPr>
              <a:t>		</a:t>
            </a:r>
            <a:r>
              <a:rPr lang="ja-JP" altLang="en-US" sz="2000" dirty="0" smtClean="0">
                <a:latin typeface="+mj-ea"/>
                <a:ea typeface="+mj-ea"/>
              </a:rPr>
              <a:t>革製のものもありますが・・・</a:t>
            </a:r>
          </a:p>
          <a:p>
            <a:pPr>
              <a:lnSpc>
                <a:spcPct val="90000"/>
              </a:lnSpc>
              <a:defRPr/>
            </a:pPr>
            <a:r>
              <a:rPr lang="ja-JP" altLang="en-US" sz="2800" dirty="0" smtClean="0"/>
              <a:t>自立しないもの</a:t>
            </a:r>
            <a:endParaRPr lang="en-US" altLang="ja-JP" sz="2800" dirty="0" smtClean="0"/>
          </a:p>
          <a:p>
            <a:pPr lvl="2">
              <a:lnSpc>
                <a:spcPct val="90000"/>
              </a:lnSpc>
              <a:buFontTx/>
              <a:buNone/>
              <a:defRPr/>
            </a:pPr>
            <a:r>
              <a:rPr lang="ja-JP" altLang="en-US" sz="2000" dirty="0" smtClean="0">
                <a:latin typeface="+mj-ea"/>
                <a:ea typeface="+mj-ea"/>
              </a:rPr>
              <a:t>床置きしたとき支えがないと立たないのはちょっとだらしないイメージ</a:t>
            </a:r>
            <a:endParaRPr lang="en-US" altLang="ja-JP" sz="2000" dirty="0" smtClean="0">
              <a:latin typeface="+mj-ea"/>
              <a:ea typeface="+mj-ea"/>
            </a:endParaRPr>
          </a:p>
          <a:p>
            <a:pPr lvl="2">
              <a:lnSpc>
                <a:spcPct val="90000"/>
              </a:lnSpc>
              <a:buFontTx/>
              <a:buNone/>
              <a:defRPr/>
            </a:pPr>
            <a:r>
              <a:rPr lang="ja-JP" altLang="en-US" sz="2000" dirty="0" smtClean="0">
                <a:latin typeface="+mj-ea"/>
                <a:ea typeface="+mj-ea"/>
              </a:rPr>
              <a:t>伝わりづらいかも知れないので画像付きで解説します</a:t>
            </a:r>
            <a:endParaRPr lang="en-US" altLang="ja-JP" sz="2000" dirty="0" smtClean="0">
              <a:latin typeface="+mj-ea"/>
              <a:ea typeface="+mj-ea"/>
            </a:endParaRPr>
          </a:p>
          <a:p>
            <a:pPr>
              <a:lnSpc>
                <a:spcPct val="90000"/>
              </a:lnSpc>
              <a:defRPr/>
            </a:pPr>
            <a:r>
              <a:rPr lang="ja-JP" altLang="en-US" sz="2800" dirty="0" smtClean="0"/>
              <a:t>分不相応に高いもの</a:t>
            </a:r>
          </a:p>
          <a:p>
            <a:pPr>
              <a:lnSpc>
                <a:spcPct val="90000"/>
              </a:lnSpc>
              <a:buFontTx/>
              <a:buNone/>
              <a:defRPr/>
            </a:pPr>
            <a:r>
              <a:rPr lang="ja-JP" altLang="en-US" sz="2000" dirty="0" smtClean="0"/>
              <a:t>	</a:t>
            </a:r>
            <a:r>
              <a:rPr lang="en-US" altLang="ja-JP" sz="2000" dirty="0" smtClean="0"/>
              <a:t>	</a:t>
            </a:r>
            <a:r>
              <a:rPr lang="ja-JP" altLang="en-US" sz="2000" dirty="0" smtClean="0">
                <a:latin typeface="+mj-ea"/>
                <a:ea typeface="+mj-ea"/>
              </a:rPr>
              <a:t>鞄以外でも言えますが、１年目の新人がゼロ・ハリバートンとかは、</a:t>
            </a:r>
            <a:endParaRPr lang="en-US" altLang="ja-JP" sz="2000" dirty="0" smtClean="0">
              <a:latin typeface="+mj-ea"/>
              <a:ea typeface="+mj-ea"/>
            </a:endParaRPr>
          </a:p>
          <a:p>
            <a:pPr>
              <a:lnSpc>
                <a:spcPct val="90000"/>
              </a:lnSpc>
              <a:buFontTx/>
              <a:buNone/>
              <a:defRPr/>
            </a:pPr>
            <a:r>
              <a:rPr lang="en-US" altLang="ja-JP" sz="2000" dirty="0" smtClean="0">
                <a:latin typeface="+mj-ea"/>
                <a:ea typeface="+mj-ea"/>
              </a:rPr>
              <a:t>		</a:t>
            </a:r>
            <a:r>
              <a:rPr lang="ja-JP" altLang="en-US" sz="2000" dirty="0" smtClean="0">
                <a:latin typeface="+mj-ea"/>
                <a:ea typeface="+mj-ea"/>
              </a:rPr>
              <a:t>鞄の方のイメージが買っちゃいます</a:t>
            </a:r>
            <a:endParaRPr lang="en-US" altLang="ja-JP" sz="2000" dirty="0" smtClean="0">
              <a:latin typeface="+mj-ea"/>
              <a:ea typeface="+mj-ea"/>
            </a:endParaRPr>
          </a:p>
          <a:p>
            <a:pPr>
              <a:lnSpc>
                <a:spcPct val="90000"/>
              </a:lnSpc>
              <a:buFontTx/>
              <a:buNone/>
              <a:defRPr/>
            </a:pPr>
            <a:r>
              <a:rPr lang="en-US" altLang="ja-JP" sz="2000" dirty="0" smtClean="0">
                <a:latin typeface="+mj-ea"/>
                <a:ea typeface="+mj-ea"/>
              </a:rPr>
              <a:t>		</a:t>
            </a:r>
            <a:r>
              <a:rPr lang="ja-JP" altLang="en-US" sz="2000" dirty="0" smtClean="0">
                <a:latin typeface="+mj-ea"/>
                <a:ea typeface="+mj-ea"/>
              </a:rPr>
              <a:t>＃ブランド以上にその人が洒落者ならいいですが</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ja-JP" altLang="en-US" smtClean="0"/>
              <a:t>時計について</a:t>
            </a:r>
          </a:p>
        </p:txBody>
      </p:sp>
      <p:sp>
        <p:nvSpPr>
          <p:cNvPr id="16387" name="Rectangle 3"/>
          <p:cNvSpPr>
            <a:spLocks noGrp="1" noChangeArrowheads="1"/>
          </p:cNvSpPr>
          <p:nvPr>
            <p:ph type="body" idx="1"/>
          </p:nvPr>
        </p:nvSpPr>
        <p:spPr/>
        <p:txBody>
          <a:bodyPr/>
          <a:lstStyle/>
          <a:p>
            <a:r>
              <a:rPr lang="ja-JP" altLang="en-US" smtClean="0"/>
              <a:t>アナログ時計が基本</a:t>
            </a:r>
            <a:endParaRPr lang="en-US" altLang="ja-JP" smtClean="0"/>
          </a:p>
          <a:p>
            <a:pPr>
              <a:buFontTx/>
              <a:buNone/>
            </a:pPr>
            <a:r>
              <a:rPr lang="en-US" altLang="ja-JP" sz="2000" smtClean="0"/>
              <a:t>		</a:t>
            </a:r>
            <a:r>
              <a:rPr lang="ja-JP" altLang="en-US" sz="2000" smtClean="0"/>
              <a:t>じゃぁデジタルはありかって言うとスーツの場合はなし</a:t>
            </a:r>
          </a:p>
          <a:p>
            <a:r>
              <a:rPr lang="ja-JP" altLang="en-US" smtClean="0"/>
              <a:t>バンドは革製で</a:t>
            </a:r>
            <a:endParaRPr lang="en-US" altLang="ja-JP" smtClean="0"/>
          </a:p>
          <a:p>
            <a:pPr>
              <a:buFontTx/>
              <a:buNone/>
            </a:pPr>
            <a:r>
              <a:rPr lang="en-US" altLang="ja-JP" sz="2000" smtClean="0"/>
              <a:t>		</a:t>
            </a:r>
            <a:r>
              <a:rPr lang="ja-JP" altLang="en-US" sz="2000" smtClean="0"/>
              <a:t>日本人って金属バンドがあんまり似合わない気がするのです</a:t>
            </a:r>
            <a:endParaRPr lang="en-US" altLang="ja-JP" sz="2000" smtClean="0"/>
          </a:p>
          <a:p>
            <a:pPr>
              <a:buFontTx/>
              <a:buNone/>
            </a:pPr>
            <a:r>
              <a:rPr lang="en-US" altLang="ja-JP" sz="2000" smtClean="0"/>
              <a:t>		</a:t>
            </a:r>
            <a:r>
              <a:rPr lang="ja-JP" altLang="en-US" sz="2000" smtClean="0"/>
              <a:t>海外のブランドの時計だと特に</a:t>
            </a:r>
          </a:p>
          <a:p>
            <a:r>
              <a:rPr lang="ja-JP" altLang="en-US" smtClean="0"/>
              <a:t>シンプルなものが良いです</a:t>
            </a:r>
            <a:endParaRPr lang="en-US" altLang="ja-JP" smtClean="0"/>
          </a:p>
          <a:p>
            <a:pPr>
              <a:buFontTx/>
              <a:buNone/>
            </a:pPr>
            <a:r>
              <a:rPr lang="en-US" altLang="ja-JP" sz="2000" smtClean="0"/>
              <a:t>		</a:t>
            </a:r>
            <a:r>
              <a:rPr lang="ja-JP" altLang="en-US" sz="2000" smtClean="0"/>
              <a:t>多少カジュアル感を出したいときとかはクロノグラフなんかもいいかも</a:t>
            </a:r>
          </a:p>
          <a:p>
            <a:r>
              <a:rPr lang="ja-JP" altLang="en-US" smtClean="0"/>
              <a:t>自分の手首にあったサイズのものを選ぼう</a:t>
            </a:r>
            <a:endParaRPr lang="en-US" altLang="ja-JP" smtClean="0"/>
          </a:p>
          <a:p>
            <a:pPr>
              <a:buFontTx/>
              <a:buNone/>
            </a:pPr>
            <a:r>
              <a:rPr lang="en-US" altLang="ja-JP" sz="2000" smtClean="0"/>
              <a:t>		</a:t>
            </a:r>
            <a:r>
              <a:rPr lang="ja-JP" altLang="en-US" sz="2000" smtClean="0"/>
              <a:t>海外製のものは総じてでかいので手首の細い人は注意</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ja-JP" altLang="en-US" smtClean="0"/>
              <a:t>時計について２</a:t>
            </a:r>
          </a:p>
        </p:txBody>
      </p:sp>
      <p:sp>
        <p:nvSpPr>
          <p:cNvPr id="17411" name="Rectangle 3"/>
          <p:cNvSpPr>
            <a:spLocks noGrp="1" noChangeArrowheads="1"/>
          </p:cNvSpPr>
          <p:nvPr>
            <p:ph type="body" idx="1"/>
          </p:nvPr>
        </p:nvSpPr>
        <p:spPr/>
        <p:txBody>
          <a:bodyPr/>
          <a:lstStyle/>
          <a:p>
            <a:r>
              <a:rPr lang="ja-JP" altLang="en-US" smtClean="0"/>
              <a:t>形は丸型が基本</a:t>
            </a:r>
            <a:endParaRPr lang="en-US" altLang="ja-JP" smtClean="0"/>
          </a:p>
          <a:p>
            <a:pPr>
              <a:buFontTx/>
              <a:buNone/>
            </a:pPr>
            <a:r>
              <a:rPr lang="en-US" altLang="ja-JP" sz="2000" smtClean="0"/>
              <a:t>		</a:t>
            </a:r>
            <a:r>
              <a:rPr lang="ja-JP" altLang="en-US" sz="2000" smtClean="0"/>
              <a:t>次いでトノー型（樽型）、四角型。</a:t>
            </a:r>
          </a:p>
          <a:p>
            <a:r>
              <a:rPr lang="ja-JP" altLang="en-US" smtClean="0"/>
              <a:t>ボディの色は銀が無難</a:t>
            </a:r>
            <a:endParaRPr lang="en-US" altLang="ja-JP" smtClean="0"/>
          </a:p>
          <a:p>
            <a:pPr>
              <a:buFontTx/>
              <a:buNone/>
            </a:pPr>
            <a:r>
              <a:rPr lang="en-US" altLang="ja-JP" sz="2000" smtClean="0"/>
              <a:t>		</a:t>
            </a:r>
            <a:r>
              <a:rPr lang="ja-JP" altLang="en-US" sz="2000" smtClean="0"/>
              <a:t>茶色のバンドの時は薄い金が似合う</a:t>
            </a:r>
            <a:endParaRPr lang="en-US" altLang="ja-JP" sz="2000" smtClean="0"/>
          </a:p>
          <a:p>
            <a:r>
              <a:rPr lang="ja-JP" altLang="en-US" smtClean="0"/>
              <a:t>機械式時計なんかも渋くていいですね</a:t>
            </a:r>
            <a:endParaRPr lang="en-US" altLang="ja-JP" smtClean="0"/>
          </a:p>
          <a:p>
            <a:pPr>
              <a:buFontTx/>
              <a:buNone/>
            </a:pPr>
            <a:r>
              <a:rPr lang="en-US" altLang="ja-JP" sz="2000" smtClean="0"/>
              <a:t>		</a:t>
            </a:r>
            <a:r>
              <a:rPr lang="ja-JP" altLang="en-US" sz="2000" smtClean="0"/>
              <a:t>日差が数分あるわ、厚くなるわとデメリットもありますが・・・</a:t>
            </a:r>
            <a:endParaRPr lang="en-US" altLang="ja-JP" sz="2000" smtClean="0"/>
          </a:p>
          <a:p>
            <a:pPr>
              <a:buFontTx/>
              <a:buNone/>
            </a:pPr>
            <a:r>
              <a:rPr lang="en-US" altLang="ja-JP" sz="200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ltLang="en-US" smtClean="0"/>
              <a:t>時計について写真付きで解説１</a:t>
            </a:r>
          </a:p>
        </p:txBody>
      </p:sp>
      <p:sp>
        <p:nvSpPr>
          <p:cNvPr id="18435" name="Rectangle 3"/>
          <p:cNvSpPr>
            <a:spLocks noGrp="1" noChangeArrowheads="1"/>
          </p:cNvSpPr>
          <p:nvPr>
            <p:ph type="body" idx="1"/>
          </p:nvPr>
        </p:nvSpPr>
        <p:spPr/>
        <p:txBody>
          <a:bodyPr/>
          <a:lstStyle/>
          <a:p>
            <a:pPr>
              <a:buFontTx/>
              <a:buNone/>
            </a:pPr>
            <a:r>
              <a:rPr lang="ja-JP" altLang="en-US" smtClean="0"/>
              <a:t>アナログ時計↓</a:t>
            </a:r>
            <a:r>
              <a:rPr lang="en-US" altLang="ja-JP" smtClean="0"/>
              <a:t>		</a:t>
            </a:r>
            <a:r>
              <a:rPr lang="ja-JP" altLang="en-US" smtClean="0"/>
              <a:t>　　 クロノグラフ↓</a:t>
            </a:r>
            <a:endParaRPr lang="en-US" altLang="ja-JP" smtClean="0"/>
          </a:p>
          <a:p>
            <a:pPr>
              <a:buFontTx/>
              <a:buNone/>
            </a:pPr>
            <a:endParaRPr lang="ja-JP" altLang="en-US" smtClean="0"/>
          </a:p>
        </p:txBody>
      </p:sp>
      <p:pic>
        <p:nvPicPr>
          <p:cNvPr id="18436" name="図 3" descr="8720-1.jpg"/>
          <p:cNvPicPr>
            <a:picLocks noChangeAspect="1"/>
          </p:cNvPicPr>
          <p:nvPr/>
        </p:nvPicPr>
        <p:blipFill>
          <a:blip r:embed="rId3"/>
          <a:srcRect/>
          <a:stretch>
            <a:fillRect/>
          </a:stretch>
        </p:blipFill>
        <p:spPr bwMode="auto">
          <a:xfrm>
            <a:off x="571500" y="1571625"/>
            <a:ext cx="3929063" cy="3602038"/>
          </a:xfrm>
          <a:prstGeom prst="rect">
            <a:avLst/>
          </a:prstGeom>
          <a:noFill/>
          <a:ln w="9525">
            <a:noFill/>
            <a:miter lim="800000"/>
            <a:headEnd/>
            <a:tailEnd/>
          </a:ln>
        </p:spPr>
      </p:pic>
      <p:pic>
        <p:nvPicPr>
          <p:cNvPr id="18437" name="図 4" descr="12719-1.jpg"/>
          <p:cNvPicPr>
            <a:picLocks noChangeAspect="1"/>
          </p:cNvPicPr>
          <p:nvPr/>
        </p:nvPicPr>
        <p:blipFill>
          <a:blip r:embed="rId4"/>
          <a:srcRect/>
          <a:stretch>
            <a:fillRect/>
          </a:stretch>
        </p:blipFill>
        <p:spPr bwMode="auto">
          <a:xfrm>
            <a:off x="4857750" y="1571625"/>
            <a:ext cx="3897313" cy="3571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ja-JP" altLang="en-US" smtClean="0"/>
              <a:t>時計について写真付きで解説２</a:t>
            </a:r>
          </a:p>
        </p:txBody>
      </p:sp>
      <p:sp>
        <p:nvSpPr>
          <p:cNvPr id="19459" name="Rectangle 3"/>
          <p:cNvSpPr>
            <a:spLocks noGrp="1" noChangeArrowheads="1"/>
          </p:cNvSpPr>
          <p:nvPr>
            <p:ph type="body" idx="1"/>
          </p:nvPr>
        </p:nvSpPr>
        <p:spPr>
          <a:xfrm>
            <a:off x="500063" y="928688"/>
            <a:ext cx="8229600" cy="5073650"/>
          </a:xfrm>
        </p:spPr>
        <p:txBody>
          <a:bodyPr/>
          <a:lstStyle/>
          <a:p>
            <a:pPr>
              <a:buFontTx/>
              <a:buNone/>
            </a:pPr>
            <a:r>
              <a:rPr lang="ja-JP" altLang="en-US" smtClean="0"/>
              <a:t>アナログ時計（トノー型）↓  四角型↓</a:t>
            </a:r>
            <a:endParaRPr lang="en-US" altLang="ja-JP" smtClean="0"/>
          </a:p>
          <a:p>
            <a:pPr>
              <a:buFontTx/>
              <a:buNone/>
            </a:pPr>
            <a:endParaRPr lang="en-US" altLang="ja-JP" smtClean="0"/>
          </a:p>
          <a:p>
            <a:pPr>
              <a:buFontTx/>
              <a:buNone/>
            </a:pPr>
            <a:endParaRPr lang="en-US" altLang="ja-JP" smtClean="0"/>
          </a:p>
          <a:p>
            <a:pPr>
              <a:buFontTx/>
              <a:buNone/>
            </a:pPr>
            <a:endParaRPr lang="ja-JP" altLang="en-US" smtClean="0"/>
          </a:p>
        </p:txBody>
      </p:sp>
      <p:pic>
        <p:nvPicPr>
          <p:cNvPr id="19460" name="図 6" descr="5600-1.jpg"/>
          <p:cNvPicPr>
            <a:picLocks noChangeAspect="1"/>
          </p:cNvPicPr>
          <p:nvPr/>
        </p:nvPicPr>
        <p:blipFill>
          <a:blip r:embed="rId3"/>
          <a:srcRect/>
          <a:stretch>
            <a:fillRect/>
          </a:stretch>
        </p:blipFill>
        <p:spPr bwMode="auto">
          <a:xfrm>
            <a:off x="571500" y="1643063"/>
            <a:ext cx="4071938" cy="3732212"/>
          </a:xfrm>
          <a:prstGeom prst="rect">
            <a:avLst/>
          </a:prstGeom>
          <a:noFill/>
          <a:ln w="9525">
            <a:noFill/>
            <a:miter lim="800000"/>
            <a:headEnd/>
            <a:tailEnd/>
          </a:ln>
        </p:spPr>
      </p:pic>
      <p:pic>
        <p:nvPicPr>
          <p:cNvPr id="19461" name="図 7" descr="16497-1.jpg"/>
          <p:cNvPicPr>
            <a:picLocks noChangeAspect="1"/>
          </p:cNvPicPr>
          <p:nvPr/>
        </p:nvPicPr>
        <p:blipFill>
          <a:blip r:embed="rId4"/>
          <a:srcRect/>
          <a:stretch>
            <a:fillRect/>
          </a:stretch>
        </p:blipFill>
        <p:spPr bwMode="auto">
          <a:xfrm>
            <a:off x="5000625" y="1643063"/>
            <a:ext cx="3714750" cy="3714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ja-JP" altLang="en-US" smtClean="0"/>
              <a:t>終わり</a:t>
            </a:r>
          </a:p>
        </p:txBody>
      </p:sp>
      <p:sp>
        <p:nvSpPr>
          <p:cNvPr id="20483" name="Rectangle 3"/>
          <p:cNvSpPr>
            <a:spLocks noGrp="1" noChangeArrowheads="1"/>
          </p:cNvSpPr>
          <p:nvPr>
            <p:ph type="body" idx="1"/>
          </p:nvPr>
        </p:nvSpPr>
        <p:spPr/>
        <p:txBody>
          <a:bodyPr/>
          <a:lstStyle/>
          <a:p>
            <a:r>
              <a:rPr lang="ja-JP" altLang="en-US" smtClean="0"/>
              <a:t>今回は写真を付けましたがいかがでしたでしょうか？</a:t>
            </a:r>
            <a:endParaRPr lang="en-US" altLang="ja-JP" smtClean="0"/>
          </a:p>
          <a:p>
            <a:r>
              <a:rPr lang="ja-JP" altLang="en-US" smtClean="0"/>
              <a:t>リクエストがあれば！こちらへ↓</a:t>
            </a:r>
            <a:endParaRPr lang="en-US" altLang="ja-JP" smtClean="0"/>
          </a:p>
          <a:p>
            <a:pPr>
              <a:buFontTx/>
              <a:buNone/>
            </a:pPr>
            <a:r>
              <a:rPr lang="en-US" altLang="ja-JP" sz="2000" smtClean="0"/>
              <a:t>	</a:t>
            </a:r>
            <a:r>
              <a:rPr lang="en-US" altLang="ja-JP" sz="2000" smtClean="0">
                <a:hlinkClick r:id="rId3"/>
              </a:rPr>
              <a:t>http://blogs.wankuma.com/taka/</a:t>
            </a:r>
            <a:endParaRPr lang="en-US" altLang="ja-JP" sz="2000" smtClean="0"/>
          </a:p>
          <a:p>
            <a:pPr>
              <a:buFontTx/>
              <a:buNone/>
            </a:pPr>
            <a:endParaRPr lang="ja-JP" altLang="en-US" sz="20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ja-JP" altLang="en-US" smtClean="0"/>
              <a:t>このセッションについて</a:t>
            </a:r>
          </a:p>
        </p:txBody>
      </p:sp>
      <p:sp>
        <p:nvSpPr>
          <p:cNvPr id="3075" name="Rectangle 3"/>
          <p:cNvSpPr>
            <a:spLocks noGrp="1" noChangeArrowheads="1"/>
          </p:cNvSpPr>
          <p:nvPr>
            <p:ph type="body" idx="1"/>
          </p:nvPr>
        </p:nvSpPr>
        <p:spPr/>
        <p:txBody>
          <a:bodyPr/>
          <a:lstStyle/>
          <a:p>
            <a:r>
              <a:rPr lang="ja-JP" altLang="en-US" smtClean="0"/>
              <a:t>６月に引き続き２回目となります</a:t>
            </a:r>
          </a:p>
          <a:p>
            <a:r>
              <a:rPr lang="ja-JP" altLang="en-US" smtClean="0"/>
              <a:t>前回やり損ねた小物をメインとしています</a:t>
            </a:r>
          </a:p>
          <a:p>
            <a:r>
              <a:rPr lang="ja-JP" altLang="en-US" smtClean="0"/>
              <a:t>決まり切った話もありますが、僕の独断での話もあります</a:t>
            </a:r>
            <a:endParaRPr lang="en-US" altLang="ja-JP" smtClean="0"/>
          </a:p>
          <a:p>
            <a:r>
              <a:rPr lang="ja-JP" altLang="en-US" smtClean="0"/>
              <a:t>お気に召さない場合もあるかと思いますがご了承頂きたく</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6"/>
          <p:cNvSpPr>
            <a:spLocks noGrp="1" noChangeArrowheads="1"/>
          </p:cNvSpPr>
          <p:nvPr>
            <p:ph type="title"/>
          </p:nvPr>
        </p:nvSpPr>
        <p:spPr/>
        <p:txBody>
          <a:bodyPr/>
          <a:lstStyle/>
          <a:p>
            <a:r>
              <a:rPr lang="ja-JP" altLang="en-US" smtClean="0"/>
              <a:t>スーツスタイルを構成するアイテム群</a:t>
            </a:r>
          </a:p>
        </p:txBody>
      </p:sp>
      <p:sp>
        <p:nvSpPr>
          <p:cNvPr id="4099" name="Rectangle 17"/>
          <p:cNvSpPr>
            <a:spLocks noGrp="1" noChangeArrowheads="1"/>
          </p:cNvSpPr>
          <p:nvPr>
            <p:ph type="body" idx="1"/>
          </p:nvPr>
        </p:nvSpPr>
        <p:spPr/>
        <p:txBody>
          <a:bodyPr/>
          <a:lstStyle/>
          <a:p>
            <a:r>
              <a:rPr lang="ja-JP" altLang="en-US" smtClean="0"/>
              <a:t>スーツ </a:t>
            </a:r>
            <a:r>
              <a:rPr lang="ja-JP" altLang="en-US" smtClean="0">
                <a:solidFill>
                  <a:srgbClr val="FF0000"/>
                </a:solidFill>
              </a:rPr>
              <a:t>済</a:t>
            </a:r>
          </a:p>
          <a:p>
            <a:r>
              <a:rPr lang="ja-JP" altLang="en-US" smtClean="0"/>
              <a:t>シャツ </a:t>
            </a:r>
            <a:r>
              <a:rPr lang="ja-JP" altLang="en-US" smtClean="0">
                <a:solidFill>
                  <a:srgbClr val="FF0000"/>
                </a:solidFill>
              </a:rPr>
              <a:t>済</a:t>
            </a:r>
            <a:endParaRPr lang="ja-JP" altLang="en-US" smtClean="0"/>
          </a:p>
          <a:p>
            <a:r>
              <a:rPr lang="ja-JP" altLang="en-US" smtClean="0"/>
              <a:t>ネクタイ </a:t>
            </a:r>
            <a:r>
              <a:rPr lang="ja-JP" altLang="en-US" smtClean="0">
                <a:solidFill>
                  <a:srgbClr val="FF0000"/>
                </a:solidFill>
              </a:rPr>
              <a:t>済</a:t>
            </a:r>
            <a:endParaRPr lang="ja-JP" altLang="en-US" smtClean="0"/>
          </a:p>
          <a:p>
            <a:r>
              <a:rPr lang="ja-JP" altLang="en-US" smtClean="0"/>
              <a:t>靴 </a:t>
            </a:r>
            <a:r>
              <a:rPr lang="ja-JP" altLang="en-US" smtClean="0">
                <a:solidFill>
                  <a:srgbClr val="FF0000"/>
                </a:solidFill>
              </a:rPr>
              <a:t>済</a:t>
            </a:r>
            <a:endParaRPr lang="ja-JP" altLang="en-US" smtClean="0"/>
          </a:p>
          <a:p>
            <a:r>
              <a:rPr lang="ja-JP" altLang="en-US" smtClean="0"/>
              <a:t>ソックス </a:t>
            </a:r>
            <a:r>
              <a:rPr lang="ja-JP" altLang="en-US" smtClean="0">
                <a:solidFill>
                  <a:srgbClr val="FF0000"/>
                </a:solidFill>
              </a:rPr>
              <a:t>済</a:t>
            </a:r>
            <a:endParaRPr lang="ja-JP" altLang="en-US" smtClean="0"/>
          </a:p>
          <a:p>
            <a:r>
              <a:rPr lang="ja-JP" altLang="en-US" smtClean="0"/>
              <a:t>ベルト</a:t>
            </a:r>
          </a:p>
          <a:p>
            <a:r>
              <a:rPr lang="ja-JP" altLang="en-US" smtClean="0"/>
              <a:t>鞄</a:t>
            </a:r>
          </a:p>
          <a:p>
            <a:r>
              <a:rPr lang="ja-JP" altLang="en-US" smtClean="0"/>
              <a:t>時計とかアクセサリ</a:t>
            </a:r>
          </a:p>
        </p:txBody>
      </p:sp>
      <p:cxnSp>
        <p:nvCxnSpPr>
          <p:cNvPr id="5" name="直線コネクタ 4"/>
          <p:cNvCxnSpPr/>
          <p:nvPr/>
        </p:nvCxnSpPr>
        <p:spPr>
          <a:xfrm>
            <a:off x="928688" y="1357313"/>
            <a:ext cx="1071562" cy="1587"/>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928688" y="1928813"/>
            <a:ext cx="1071562" cy="1587"/>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857250" y="2570163"/>
            <a:ext cx="1357313" cy="1587"/>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857250" y="3143250"/>
            <a:ext cx="428625"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857250" y="3714750"/>
            <a:ext cx="142875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ja-JP" altLang="en-US" smtClean="0"/>
              <a:t>ベルトなんぞについて</a:t>
            </a:r>
          </a:p>
        </p:txBody>
      </p:sp>
      <p:sp>
        <p:nvSpPr>
          <p:cNvPr id="5123" name="Rectangle 3"/>
          <p:cNvSpPr>
            <a:spLocks noGrp="1" noChangeArrowheads="1"/>
          </p:cNvSpPr>
          <p:nvPr>
            <p:ph type="body" idx="1"/>
          </p:nvPr>
        </p:nvSpPr>
        <p:spPr/>
        <p:txBody>
          <a:bodyPr/>
          <a:lstStyle/>
          <a:p>
            <a:r>
              <a:rPr lang="ja-JP" altLang="en-US" sz="2800" smtClean="0"/>
              <a:t>ピン止めのシンプルなもの</a:t>
            </a:r>
          </a:p>
          <a:p>
            <a:pPr>
              <a:buFontTx/>
              <a:buNone/>
            </a:pPr>
            <a:r>
              <a:rPr lang="en-US" altLang="ja-JP" sz="2800" smtClean="0"/>
              <a:t>		</a:t>
            </a:r>
            <a:r>
              <a:rPr lang="ja-JP" altLang="en-US" sz="2000" smtClean="0"/>
              <a:t>別にユニクロで売ってるようなのでいいです。</a:t>
            </a:r>
            <a:endParaRPr lang="en-US" altLang="ja-JP" sz="2000" smtClean="0"/>
          </a:p>
          <a:p>
            <a:pPr>
              <a:buFontTx/>
              <a:buNone/>
            </a:pPr>
            <a:r>
              <a:rPr lang="en-US" altLang="ja-JP" sz="2000" smtClean="0"/>
              <a:t>		</a:t>
            </a:r>
            <a:r>
              <a:rPr lang="ja-JP" altLang="en-US" sz="2000" smtClean="0"/>
              <a:t>かぶりますが・・・</a:t>
            </a:r>
            <a:endParaRPr lang="en-US" altLang="ja-JP" sz="2000" smtClean="0"/>
          </a:p>
          <a:p>
            <a:r>
              <a:rPr lang="ja-JP" altLang="en-US" sz="2800" smtClean="0"/>
              <a:t>色は靴など他の革製品と統一</a:t>
            </a:r>
            <a:endParaRPr lang="en-US" altLang="ja-JP" sz="2800" smtClean="0"/>
          </a:p>
          <a:p>
            <a:pPr>
              <a:buFontTx/>
              <a:buNone/>
            </a:pPr>
            <a:r>
              <a:rPr lang="en-US" altLang="ja-JP" sz="2800" smtClean="0"/>
              <a:t>		</a:t>
            </a:r>
            <a:r>
              <a:rPr lang="ja-JP" altLang="en-US" sz="2000" smtClean="0"/>
              <a:t>靴を茶色にしたければベルトも茶色</a:t>
            </a:r>
            <a:endParaRPr lang="en-US" altLang="ja-JP" sz="2000" smtClean="0"/>
          </a:p>
          <a:p>
            <a:pPr>
              <a:buFontTx/>
              <a:buNone/>
            </a:pPr>
            <a:r>
              <a:rPr lang="en-US" altLang="ja-JP" sz="2000" smtClean="0"/>
              <a:t>		</a:t>
            </a:r>
            <a:r>
              <a:rPr lang="ja-JP" altLang="en-US" sz="2000" smtClean="0"/>
              <a:t>逆にいえば黒のベルトで決めたら靴も黒にする</a:t>
            </a:r>
            <a:r>
              <a:rPr lang="ja-JP" altLang="en-US" sz="2800" smtClean="0"/>
              <a:t>ホールの真ん中で止めると丁度いいように調整する</a:t>
            </a:r>
            <a:endParaRPr lang="en-US" altLang="ja-JP" sz="2800" smtClean="0"/>
          </a:p>
          <a:p>
            <a:pPr lvl="2">
              <a:buFontTx/>
              <a:buNone/>
            </a:pPr>
            <a:r>
              <a:rPr lang="ja-JP" altLang="en-US" sz="2000" smtClean="0"/>
              <a:t>長さが余ったら切りましょう</a:t>
            </a:r>
          </a:p>
          <a:p>
            <a:r>
              <a:rPr lang="ja-JP" altLang="en-US" sz="2800" smtClean="0"/>
              <a:t>ホールの追加は極力控える</a:t>
            </a:r>
            <a:endParaRPr lang="en-US" altLang="ja-JP" sz="2800" smtClean="0"/>
          </a:p>
          <a:p>
            <a:r>
              <a:rPr lang="ja-JP" altLang="en-US" sz="2800" smtClean="0"/>
              <a:t>ブランド名が分かるやつとかブランドロゴをデザインにしいてるのはダメ！</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ja-JP" altLang="en-US" smtClean="0"/>
              <a:t>写真付きで解説</a:t>
            </a:r>
          </a:p>
        </p:txBody>
      </p:sp>
      <p:sp>
        <p:nvSpPr>
          <p:cNvPr id="6147" name="Rectangle 3"/>
          <p:cNvSpPr>
            <a:spLocks noGrp="1" noChangeArrowheads="1"/>
          </p:cNvSpPr>
          <p:nvPr>
            <p:ph type="body" idx="1"/>
          </p:nvPr>
        </p:nvSpPr>
        <p:spPr>
          <a:xfrm>
            <a:off x="571500" y="1071563"/>
            <a:ext cx="8358188" cy="5000625"/>
          </a:xfrm>
        </p:spPr>
        <p:txBody>
          <a:bodyPr/>
          <a:lstStyle/>
          <a:p>
            <a:pPr marL="609600" indent="-609600">
              <a:buFontTx/>
              <a:buNone/>
            </a:pPr>
            <a:r>
              <a:rPr lang="ja-JP" altLang="en-US" sz="2000" smtClean="0"/>
              <a:t>こんな奴がいいですね↓</a:t>
            </a: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p:txBody>
      </p:sp>
      <p:pic>
        <p:nvPicPr>
          <p:cNvPr id="6148" name="図 3" descr="img10493835355.jpeg"/>
          <p:cNvPicPr>
            <a:picLocks noChangeAspect="1"/>
          </p:cNvPicPr>
          <p:nvPr/>
        </p:nvPicPr>
        <p:blipFill>
          <a:blip r:embed="rId3"/>
          <a:srcRect/>
          <a:stretch>
            <a:fillRect/>
          </a:stretch>
        </p:blipFill>
        <p:spPr bwMode="auto">
          <a:xfrm>
            <a:off x="571500" y="1500188"/>
            <a:ext cx="5000625" cy="4000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ja-JP" altLang="en-US" smtClean="0"/>
              <a:t>写真付きで解説２</a:t>
            </a:r>
          </a:p>
        </p:txBody>
      </p:sp>
      <p:sp>
        <p:nvSpPr>
          <p:cNvPr id="7171" name="Rectangle 3"/>
          <p:cNvSpPr>
            <a:spLocks noGrp="1" noChangeArrowheads="1"/>
          </p:cNvSpPr>
          <p:nvPr>
            <p:ph type="body" idx="1"/>
          </p:nvPr>
        </p:nvSpPr>
        <p:spPr>
          <a:xfrm>
            <a:off x="571500" y="1071563"/>
            <a:ext cx="8358188" cy="5000625"/>
          </a:xfrm>
        </p:spPr>
        <p:txBody>
          <a:bodyPr/>
          <a:lstStyle/>
          <a:p>
            <a:pPr marL="609600" indent="-609600">
              <a:buFontTx/>
              <a:buNone/>
            </a:pPr>
            <a:r>
              <a:rPr lang="ja-JP" altLang="en-US" sz="2000" smtClean="0"/>
              <a:t>逆にこういうのはダメです↓</a:t>
            </a: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r>
              <a:rPr lang="ja-JP" altLang="en-US" sz="2000" smtClean="0"/>
              <a:t>まぁ、使ってる人は身近にいるわけですが・・・</a:t>
            </a: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a:p>
            <a:pPr marL="609600" indent="-609600">
              <a:buFontTx/>
              <a:buNone/>
            </a:pPr>
            <a:endParaRPr lang="en-US" altLang="ja-JP" sz="2000" smtClean="0"/>
          </a:p>
        </p:txBody>
      </p:sp>
      <p:pic>
        <p:nvPicPr>
          <p:cNvPr id="7172" name="図 4" descr="img10493835465.jpeg"/>
          <p:cNvPicPr>
            <a:picLocks noChangeAspect="1"/>
          </p:cNvPicPr>
          <p:nvPr/>
        </p:nvPicPr>
        <p:blipFill>
          <a:blip r:embed="rId3"/>
          <a:srcRect/>
          <a:stretch>
            <a:fillRect/>
          </a:stretch>
        </p:blipFill>
        <p:spPr bwMode="auto">
          <a:xfrm>
            <a:off x="714375" y="1571625"/>
            <a:ext cx="4714875" cy="3771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ja-JP" altLang="en-US" smtClean="0"/>
              <a:t>鞄について</a:t>
            </a:r>
          </a:p>
        </p:txBody>
      </p:sp>
      <p:sp>
        <p:nvSpPr>
          <p:cNvPr id="49155" name="Rectangle 3"/>
          <p:cNvSpPr>
            <a:spLocks noGrp="1" noChangeArrowheads="1"/>
          </p:cNvSpPr>
          <p:nvPr>
            <p:ph type="body" idx="1"/>
          </p:nvPr>
        </p:nvSpPr>
        <p:spPr/>
        <p:txBody>
          <a:bodyPr/>
          <a:lstStyle/>
          <a:p>
            <a:pPr>
              <a:lnSpc>
                <a:spcPct val="90000"/>
              </a:lnSpc>
              <a:defRPr/>
            </a:pPr>
            <a:r>
              <a:rPr lang="ja-JP" altLang="en-US" sz="2800" dirty="0" smtClean="0"/>
              <a:t>原則革で出来ているものがよいです</a:t>
            </a:r>
            <a:endParaRPr lang="en-US" altLang="ja-JP" sz="2800" dirty="0" smtClean="0"/>
          </a:p>
          <a:p>
            <a:pPr>
              <a:lnSpc>
                <a:spcPct val="90000"/>
              </a:lnSpc>
              <a:buFontTx/>
              <a:buNone/>
              <a:defRPr/>
            </a:pPr>
            <a:r>
              <a:rPr lang="en-US" altLang="ja-JP" sz="2000" dirty="0" smtClean="0"/>
              <a:t>	</a:t>
            </a:r>
            <a:r>
              <a:rPr lang="en-US" altLang="ja-JP" sz="2000" dirty="0" smtClean="0">
                <a:latin typeface="+mj-ea"/>
                <a:ea typeface="+mj-ea"/>
              </a:rPr>
              <a:t>	</a:t>
            </a:r>
            <a:r>
              <a:rPr lang="ja-JP" altLang="en-US" sz="2000" dirty="0" smtClean="0">
                <a:latin typeface="+mj-ea"/>
                <a:ea typeface="+mj-ea"/>
              </a:rPr>
              <a:t>それ以外だとゼロ・ハリバートンとかハードアタッシェ</a:t>
            </a:r>
            <a:endParaRPr lang="en-US" altLang="ja-JP" sz="2000" dirty="0" smtClean="0">
              <a:latin typeface="+mj-ea"/>
              <a:ea typeface="+mj-ea"/>
            </a:endParaRPr>
          </a:p>
          <a:p>
            <a:pPr>
              <a:lnSpc>
                <a:spcPct val="90000"/>
              </a:lnSpc>
              <a:buFontTx/>
              <a:buNone/>
              <a:defRPr/>
            </a:pPr>
            <a:r>
              <a:rPr lang="en-US" altLang="ja-JP" sz="2000" dirty="0" smtClean="0">
                <a:latin typeface="+mj-ea"/>
                <a:ea typeface="+mj-ea"/>
              </a:rPr>
              <a:t>		</a:t>
            </a:r>
            <a:r>
              <a:rPr lang="ja-JP" altLang="en-US" sz="2000" dirty="0" smtClean="0">
                <a:latin typeface="+mj-ea"/>
                <a:ea typeface="+mj-ea"/>
              </a:rPr>
              <a:t>＃アタッシュは間違い、アタッシェが正しい</a:t>
            </a:r>
          </a:p>
          <a:p>
            <a:pPr>
              <a:lnSpc>
                <a:spcPct val="90000"/>
              </a:lnSpc>
              <a:defRPr/>
            </a:pPr>
            <a:r>
              <a:rPr lang="ja-JP" altLang="en-US" sz="2800" dirty="0" smtClean="0"/>
              <a:t>フロントでバックル止めするやつが一番ベーシック</a:t>
            </a:r>
            <a:endParaRPr lang="en-US" altLang="ja-JP" sz="2800" dirty="0" smtClean="0"/>
          </a:p>
          <a:p>
            <a:pPr lvl="2">
              <a:lnSpc>
                <a:spcPct val="90000"/>
              </a:lnSpc>
              <a:buFontTx/>
              <a:buNone/>
              <a:defRPr/>
            </a:pPr>
            <a:r>
              <a:rPr lang="ja-JP" altLang="en-US" sz="2000" dirty="0" smtClean="0">
                <a:latin typeface="+mj-ea"/>
                <a:ea typeface="+mj-ea"/>
              </a:rPr>
              <a:t>ブリーフケースといわれるやつです</a:t>
            </a:r>
            <a:endParaRPr lang="en-US" altLang="ja-JP" sz="2000" dirty="0" smtClean="0">
              <a:latin typeface="+mj-ea"/>
              <a:ea typeface="+mj-ea"/>
            </a:endParaRPr>
          </a:p>
          <a:p>
            <a:pPr lvl="2">
              <a:lnSpc>
                <a:spcPct val="90000"/>
              </a:lnSpc>
              <a:buFontTx/>
              <a:buNone/>
              <a:defRPr/>
            </a:pPr>
            <a:r>
              <a:rPr lang="ja-JP" altLang="en-US" sz="2000" dirty="0" smtClean="0">
                <a:latin typeface="+mj-ea"/>
                <a:ea typeface="+mj-ea"/>
              </a:rPr>
              <a:t>伝わりづらいかも知れないので画像付きで解説します</a:t>
            </a:r>
            <a:endParaRPr lang="en-US" altLang="ja-JP" sz="2000" dirty="0" smtClean="0">
              <a:latin typeface="+mj-ea"/>
              <a:ea typeface="+mj-ea"/>
            </a:endParaRPr>
          </a:p>
          <a:p>
            <a:pPr>
              <a:lnSpc>
                <a:spcPct val="90000"/>
              </a:lnSpc>
              <a:defRPr/>
            </a:pPr>
            <a:r>
              <a:rPr lang="ja-JP" altLang="en-US" sz="2800" dirty="0" smtClean="0"/>
              <a:t>次点はダレスバック</a:t>
            </a:r>
          </a:p>
          <a:p>
            <a:pPr>
              <a:lnSpc>
                <a:spcPct val="90000"/>
              </a:lnSpc>
              <a:buFontTx/>
              <a:buNone/>
              <a:defRPr/>
            </a:pPr>
            <a:r>
              <a:rPr lang="ja-JP" altLang="en-US" sz="2000" dirty="0" smtClean="0"/>
              <a:t>	</a:t>
            </a:r>
            <a:r>
              <a:rPr lang="en-US" altLang="ja-JP" sz="2000" dirty="0" smtClean="0"/>
              <a:t>	</a:t>
            </a:r>
            <a:r>
              <a:rPr lang="ja-JP" altLang="en-US" sz="2000" dirty="0" smtClean="0">
                <a:latin typeface="+mj-ea"/>
                <a:ea typeface="+mj-ea"/>
              </a:rPr>
              <a:t>本当はドクターバックというらしいです</a:t>
            </a:r>
            <a:endParaRPr lang="en-US" altLang="ja-JP" sz="2000" dirty="0" smtClean="0">
              <a:latin typeface="+mj-ea"/>
              <a:ea typeface="+mj-ea"/>
            </a:endParaRPr>
          </a:p>
          <a:p>
            <a:pPr>
              <a:lnSpc>
                <a:spcPct val="90000"/>
              </a:lnSpc>
              <a:buFontTx/>
              <a:buNone/>
              <a:defRPr/>
            </a:pPr>
            <a:r>
              <a:rPr lang="en-US" altLang="ja-JP" sz="2000" dirty="0" smtClean="0">
                <a:latin typeface="+mj-ea"/>
                <a:ea typeface="+mj-ea"/>
              </a:rPr>
              <a:t>		</a:t>
            </a:r>
            <a:r>
              <a:rPr lang="ja-JP" altLang="en-US" sz="2000" dirty="0" smtClean="0">
                <a:latin typeface="+mj-ea"/>
                <a:ea typeface="+mj-ea"/>
              </a:rPr>
              <a:t>でかいのは若い人には似合わないかもしれませんが、</a:t>
            </a:r>
            <a:endParaRPr lang="en-US" altLang="ja-JP" sz="2000" dirty="0" smtClean="0">
              <a:latin typeface="+mj-ea"/>
              <a:ea typeface="+mj-ea"/>
            </a:endParaRPr>
          </a:p>
          <a:p>
            <a:pPr>
              <a:lnSpc>
                <a:spcPct val="90000"/>
              </a:lnSpc>
              <a:buFontTx/>
              <a:buNone/>
              <a:defRPr/>
            </a:pPr>
            <a:r>
              <a:rPr lang="en-US" altLang="ja-JP" sz="2000" dirty="0" smtClean="0">
                <a:latin typeface="+mj-ea"/>
                <a:ea typeface="+mj-ea"/>
              </a:rPr>
              <a:t>		</a:t>
            </a:r>
            <a:r>
              <a:rPr lang="ja-JP" altLang="en-US" sz="2000" dirty="0" smtClean="0">
                <a:latin typeface="+mj-ea"/>
                <a:ea typeface="+mj-ea"/>
              </a:rPr>
              <a:t>最近スリムダレスなんて</a:t>
            </a:r>
            <a:r>
              <a:rPr lang="ja-JP" altLang="en-US" sz="2000" dirty="0" err="1" smtClean="0">
                <a:latin typeface="+mj-ea"/>
                <a:ea typeface="+mj-ea"/>
              </a:rPr>
              <a:t>のも</a:t>
            </a:r>
            <a:r>
              <a:rPr lang="ja-JP" altLang="en-US" sz="2000" dirty="0" smtClean="0">
                <a:latin typeface="+mj-ea"/>
                <a:ea typeface="+mj-ea"/>
              </a:rPr>
              <a:t>あります</a:t>
            </a:r>
          </a:p>
          <a:p>
            <a:pPr>
              <a:lnSpc>
                <a:spcPct val="90000"/>
              </a:lnSpc>
              <a:defRPr/>
            </a:pPr>
            <a:r>
              <a:rPr lang="ja-JP" altLang="en-US" sz="2800" dirty="0" smtClean="0"/>
              <a:t>次いでアタッシェケース</a:t>
            </a:r>
            <a:endParaRPr lang="en-US" altLang="ja-JP" sz="2800" dirty="0" smtClean="0"/>
          </a:p>
          <a:p>
            <a:pPr lvl="2">
              <a:lnSpc>
                <a:spcPct val="90000"/>
              </a:lnSpc>
              <a:buFontTx/>
              <a:buNone/>
              <a:defRPr/>
            </a:pPr>
            <a:r>
              <a:rPr lang="ja-JP" altLang="en-US" sz="2000" dirty="0" smtClean="0"/>
              <a:t>革製のハードアタッシェなんかはハイステータス（高いっす）</a:t>
            </a:r>
            <a:endParaRPr lang="en-US" altLang="ja-JP" sz="2000" dirty="0" smtClean="0"/>
          </a:p>
          <a:p>
            <a:pPr>
              <a:lnSpc>
                <a:spcPct val="90000"/>
              </a:lnSpc>
              <a:buFontTx/>
              <a:buNone/>
              <a:defRPr/>
            </a:pPr>
            <a:r>
              <a:rPr lang="en-US" altLang="ja-JP" sz="2800" dirty="0" smtClean="0"/>
              <a:t>		</a:t>
            </a:r>
            <a:r>
              <a:rPr lang="ja-JP" altLang="en-US" sz="2000" dirty="0" smtClean="0"/>
              <a:t>金属製のものやそのほか軽くて固い素材</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ja-JP" altLang="en-US" smtClean="0"/>
              <a:t>鞄について２</a:t>
            </a:r>
          </a:p>
        </p:txBody>
      </p:sp>
      <p:sp>
        <p:nvSpPr>
          <p:cNvPr id="49155" name="Rectangle 3"/>
          <p:cNvSpPr>
            <a:spLocks noGrp="1" noChangeArrowheads="1"/>
          </p:cNvSpPr>
          <p:nvPr>
            <p:ph type="body" idx="1"/>
          </p:nvPr>
        </p:nvSpPr>
        <p:spPr/>
        <p:txBody>
          <a:bodyPr/>
          <a:lstStyle/>
          <a:p>
            <a:pPr>
              <a:lnSpc>
                <a:spcPct val="90000"/>
              </a:lnSpc>
              <a:defRPr/>
            </a:pPr>
            <a:r>
              <a:rPr lang="ja-JP" altLang="en-US" sz="2800" dirty="0" smtClean="0"/>
              <a:t>ベルト、時計のベルトと同じ色</a:t>
            </a:r>
            <a:endParaRPr lang="en-US" altLang="ja-JP" sz="2800" dirty="0" smtClean="0"/>
          </a:p>
          <a:p>
            <a:pPr>
              <a:lnSpc>
                <a:spcPct val="90000"/>
              </a:lnSpc>
              <a:buFontTx/>
              <a:buNone/>
              <a:defRPr/>
            </a:pPr>
            <a:r>
              <a:rPr lang="en-US" altLang="ja-JP" sz="2000" dirty="0" smtClean="0"/>
              <a:t>	</a:t>
            </a:r>
            <a:r>
              <a:rPr lang="en-US" altLang="ja-JP" sz="2000" dirty="0" smtClean="0">
                <a:latin typeface="+mj-ea"/>
                <a:ea typeface="+mj-ea"/>
              </a:rPr>
              <a:t>	</a:t>
            </a:r>
            <a:r>
              <a:rPr lang="ja-JP" altLang="en-US" sz="2000" dirty="0" smtClean="0">
                <a:latin typeface="+mj-ea"/>
                <a:ea typeface="+mj-ea"/>
              </a:rPr>
              <a:t>鞄の色を選ぶ時の一つの目安</a:t>
            </a:r>
            <a:endParaRPr lang="en-US" altLang="ja-JP" sz="2000" dirty="0" smtClean="0">
              <a:latin typeface="+mj-ea"/>
              <a:ea typeface="+mj-ea"/>
            </a:endParaRPr>
          </a:p>
          <a:p>
            <a:pPr>
              <a:lnSpc>
                <a:spcPct val="90000"/>
              </a:lnSpc>
              <a:buFontTx/>
              <a:buNone/>
              <a:defRPr/>
            </a:pPr>
            <a:r>
              <a:rPr lang="en-US" altLang="ja-JP" sz="2000" dirty="0" smtClean="0">
                <a:latin typeface="+mj-ea"/>
                <a:ea typeface="+mj-ea"/>
              </a:rPr>
              <a:t>		</a:t>
            </a:r>
            <a:r>
              <a:rPr lang="ja-JP" altLang="en-US" sz="2000" dirty="0" smtClean="0">
                <a:latin typeface="+mj-ea"/>
                <a:ea typeface="+mj-ea"/>
              </a:rPr>
              <a:t>例えば、黒の靴しかないのにボルドーの鞄とかを選ぶと</a:t>
            </a:r>
            <a:endParaRPr lang="en-US" altLang="ja-JP" sz="2000" dirty="0" smtClean="0">
              <a:latin typeface="+mj-ea"/>
              <a:ea typeface="+mj-ea"/>
            </a:endParaRPr>
          </a:p>
          <a:p>
            <a:pPr>
              <a:lnSpc>
                <a:spcPct val="90000"/>
              </a:lnSpc>
              <a:buFontTx/>
              <a:buNone/>
              <a:defRPr/>
            </a:pPr>
            <a:r>
              <a:rPr lang="en-US" altLang="ja-JP" sz="2000" dirty="0" smtClean="0">
                <a:latin typeface="+mj-ea"/>
                <a:ea typeface="+mj-ea"/>
              </a:rPr>
              <a:t>		</a:t>
            </a:r>
            <a:r>
              <a:rPr lang="ja-JP" altLang="en-US" sz="2000" dirty="0" smtClean="0">
                <a:latin typeface="+mj-ea"/>
                <a:ea typeface="+mj-ea"/>
              </a:rPr>
              <a:t>色合わせが大変です</a:t>
            </a:r>
          </a:p>
          <a:p>
            <a:pPr>
              <a:lnSpc>
                <a:spcPct val="90000"/>
              </a:lnSpc>
              <a:defRPr/>
            </a:pPr>
            <a:r>
              <a:rPr lang="ja-JP" altLang="en-US" sz="2800" dirty="0" smtClean="0"/>
              <a:t>もしくはナチュラルなタン色</a:t>
            </a:r>
            <a:endParaRPr lang="en-US" altLang="ja-JP" sz="2800" dirty="0" smtClean="0"/>
          </a:p>
          <a:p>
            <a:pPr lvl="2">
              <a:lnSpc>
                <a:spcPct val="90000"/>
              </a:lnSpc>
              <a:buFontTx/>
              <a:buNone/>
              <a:defRPr/>
            </a:pPr>
            <a:r>
              <a:rPr lang="ja-JP" altLang="en-US" sz="2000" dirty="0" smtClean="0">
                <a:latin typeface="+mj-ea"/>
                <a:ea typeface="+mj-ea"/>
              </a:rPr>
              <a:t>染色してない革の色</a:t>
            </a:r>
            <a:endParaRPr lang="en-US" altLang="ja-JP" sz="2000" dirty="0" smtClean="0">
              <a:latin typeface="+mj-ea"/>
              <a:ea typeface="+mj-ea"/>
            </a:endParaRPr>
          </a:p>
          <a:p>
            <a:pPr lvl="2">
              <a:lnSpc>
                <a:spcPct val="90000"/>
              </a:lnSpc>
              <a:buFontTx/>
              <a:buNone/>
              <a:defRPr/>
            </a:pPr>
            <a:r>
              <a:rPr lang="ja-JP" altLang="en-US" sz="2000" dirty="0" smtClean="0">
                <a:latin typeface="+mj-ea"/>
                <a:ea typeface="+mj-ea"/>
              </a:rPr>
              <a:t>ヌメ革と言ったりもします</a:t>
            </a:r>
            <a:endParaRPr lang="en-US" altLang="ja-JP" sz="2000" dirty="0" smtClean="0">
              <a:latin typeface="+mj-ea"/>
              <a:ea typeface="+mj-ea"/>
            </a:endParaRPr>
          </a:p>
          <a:p>
            <a:pPr lvl="2">
              <a:lnSpc>
                <a:spcPct val="90000"/>
              </a:lnSpc>
              <a:buFontTx/>
              <a:buNone/>
              <a:defRPr/>
            </a:pPr>
            <a:r>
              <a:rPr lang="ja-JP" altLang="en-US" sz="2000" dirty="0" smtClean="0">
                <a:latin typeface="+mj-ea"/>
                <a:ea typeface="+mj-ea"/>
              </a:rPr>
              <a:t>日焼けすると色が変わってくるので変化を楽しめる</a:t>
            </a:r>
            <a:r>
              <a:rPr lang="ja-JP" altLang="en-US" sz="2000" smtClean="0">
                <a:latin typeface="+mj-ea"/>
                <a:ea typeface="+mj-ea"/>
              </a:rPr>
              <a:t>革です</a:t>
            </a:r>
            <a:endParaRPr lang="en-US" altLang="ja-JP" sz="2000" dirty="0" smtClean="0">
              <a:latin typeface="+mj-ea"/>
              <a:ea typeface="+mj-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ja-JP" altLang="en-US" smtClean="0"/>
              <a:t>鞄について写真付き解説</a:t>
            </a:r>
          </a:p>
        </p:txBody>
      </p:sp>
      <p:sp>
        <p:nvSpPr>
          <p:cNvPr id="10243" name="Rectangle 3"/>
          <p:cNvSpPr>
            <a:spLocks noGrp="1" noChangeArrowheads="1"/>
          </p:cNvSpPr>
          <p:nvPr>
            <p:ph type="body" idx="1"/>
          </p:nvPr>
        </p:nvSpPr>
        <p:spPr>
          <a:xfrm>
            <a:off x="428625" y="1000125"/>
            <a:ext cx="8229600" cy="5073650"/>
          </a:xfrm>
        </p:spPr>
        <p:txBody>
          <a:bodyPr/>
          <a:lstStyle/>
          <a:p>
            <a:pPr>
              <a:buFontTx/>
              <a:buNone/>
            </a:pPr>
            <a:r>
              <a:rPr lang="ja-JP" altLang="en-US" smtClean="0"/>
              <a:t>ブリーフケースの例↓</a:t>
            </a:r>
            <a:endParaRPr lang="en-US" altLang="ja-JP"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en-US" altLang="ja-JP" sz="2000" smtClean="0"/>
          </a:p>
          <a:p>
            <a:pPr>
              <a:buFontTx/>
              <a:buNone/>
            </a:pPr>
            <a:endParaRPr lang="ja-JP" altLang="en-US" sz="2000" smtClean="0"/>
          </a:p>
        </p:txBody>
      </p:sp>
      <p:pic>
        <p:nvPicPr>
          <p:cNvPr id="10244" name="図 3" descr="b-45.jpg"/>
          <p:cNvPicPr>
            <a:picLocks noChangeAspect="1"/>
          </p:cNvPicPr>
          <p:nvPr/>
        </p:nvPicPr>
        <p:blipFill>
          <a:blip r:embed="rId3"/>
          <a:srcRect/>
          <a:stretch>
            <a:fillRect/>
          </a:stretch>
        </p:blipFill>
        <p:spPr bwMode="auto">
          <a:xfrm>
            <a:off x="571500" y="1571625"/>
            <a:ext cx="4786313" cy="40020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533</TotalTime>
  <Words>266</Words>
  <Application>Microsoft Office PowerPoint</Application>
  <PresentationFormat>画面に合わせる (4:3)</PresentationFormat>
  <Paragraphs>180</Paragraphs>
  <Slides>19</Slides>
  <Notes>19</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19</vt:i4>
      </vt:variant>
    </vt:vector>
  </HeadingPairs>
  <TitlesOfParts>
    <vt:vector size="23" baseType="lpstr">
      <vt:lpstr>Arial</vt:lpstr>
      <vt:lpstr>ＭＳ Ｐゴシック</vt:lpstr>
      <vt:lpstr>Calibri</vt:lpstr>
      <vt:lpstr>プレゼンテーション1</vt:lpstr>
      <vt:lpstr>脱オタク系 ステキだし爽やか ファッション講座</vt:lpstr>
      <vt:lpstr>このセッションについて</vt:lpstr>
      <vt:lpstr>スーツスタイルを構成するアイテム群</vt:lpstr>
      <vt:lpstr>ベルトなんぞについて</vt:lpstr>
      <vt:lpstr>写真付きで解説</vt:lpstr>
      <vt:lpstr>写真付きで解説２</vt:lpstr>
      <vt:lpstr>鞄について</vt:lpstr>
      <vt:lpstr>鞄について２</vt:lpstr>
      <vt:lpstr>鞄について写真付き解説</vt:lpstr>
      <vt:lpstr>鞄について写真付き解説２</vt:lpstr>
      <vt:lpstr>ダレスバック小ネタ</vt:lpstr>
      <vt:lpstr>鞄について写真付き解説３</vt:lpstr>
      <vt:lpstr>鞄について写真付き解説４</vt:lpstr>
      <vt:lpstr>鞄について（あまり好ましくないもの）</vt:lpstr>
      <vt:lpstr>時計について</vt:lpstr>
      <vt:lpstr>時計について２</vt:lpstr>
      <vt:lpstr>時計について写真付きで解説１</vt:lpstr>
      <vt:lpstr>時計について写真付きで解説２</vt:lpstr>
      <vt:lpstr>終わり</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64</cp:revision>
  <dcterms:created xsi:type="dcterms:W3CDTF">2006-05-15T04:25:02Z</dcterms:created>
  <dcterms:modified xsi:type="dcterms:W3CDTF">2007-09-21T08:23:06Z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