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sldIdLst>
    <p:sldId id="265" r:id="rId2"/>
    <p:sldId id="266" r:id="rId3"/>
    <p:sldId id="267" r:id="rId4"/>
    <p:sldId id="268" r:id="rId5"/>
    <p:sldId id="269" r:id="rId6"/>
    <p:sldId id="270" r:id="rId7"/>
    <p:sldId id="273" r:id="rId8"/>
    <p:sldId id="272" r:id="rId9"/>
    <p:sldId id="274" r:id="rId10"/>
    <p:sldId id="281" r:id="rId11"/>
    <p:sldId id="275" r:id="rId12"/>
    <p:sldId id="276" r:id="rId13"/>
    <p:sldId id="277" r:id="rId14"/>
    <p:sldId id="278" r:id="rId15"/>
    <p:sldId id="279" r:id="rId16"/>
    <p:sldId id="280" r:id="rId17"/>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clrMru>
    <a:srgbClr val="008E40"/>
    <a:srgbClr val="00863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728" autoAdjust="0"/>
  </p:normalViewPr>
  <p:slideViewPr>
    <p:cSldViewPr>
      <p:cViewPr>
        <p:scale>
          <a:sx n="73" d="100"/>
          <a:sy n="73" d="100"/>
        </p:scale>
        <p:origin x="-288" y="-4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B3C5432-9B07-48EE-A2E3-DE7F89C8A23D}" type="datetimeFigureOut">
              <a:rPr kumimoji="1" lang="ja-JP" altLang="en-US" smtClean="0"/>
              <a:pPr/>
              <a:t>2007/8/14</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0D7189C3-70FD-45C8-AA34-3D07BFDF182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4" descr="C:\Users\localnaka\Desktop\wankuma-logo20.bmp"/>
          <p:cNvPicPr>
            <a:picLocks noChangeAspect="1" noChangeArrowheads="1"/>
          </p:cNvPicPr>
          <p:nvPr userDrawn="1"/>
        </p:nvPicPr>
        <p:blipFill>
          <a:blip r:embed="rId14"/>
          <a:srcRect/>
          <a:stretch>
            <a:fillRect/>
          </a:stretch>
        </p:blipFill>
        <p:spPr bwMode="auto">
          <a:xfrm>
            <a:off x="0" y="0"/>
            <a:ext cx="9144000" cy="6464300"/>
          </a:xfrm>
          <a:prstGeom prst="rect">
            <a:avLst/>
          </a:prstGeom>
          <a:noFill/>
          <a:ln w="9525">
            <a:noFill/>
            <a:miter lim="800000"/>
            <a:headEnd/>
            <a:tailEnd/>
          </a:ln>
        </p:spPr>
      </p:pic>
      <p:sp>
        <p:nvSpPr>
          <p:cNvPr id="1027"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29"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dirty="0" err="1">
                <a:solidFill>
                  <a:schemeClr val="tx2"/>
                </a:solidFill>
                <a:ea typeface="ＭＳ Ｐゴシック" pitchFamily="50" charset="-128"/>
              </a:rPr>
              <a:t>わんくま</a:t>
            </a:r>
            <a:r>
              <a:rPr kumimoji="0" lang="ja-JP" altLang="en-US" sz="2400" dirty="0">
                <a:solidFill>
                  <a:schemeClr val="tx2"/>
                </a:solidFill>
                <a:ea typeface="ＭＳ Ｐゴシック" pitchFamily="50" charset="-128"/>
              </a:rPr>
              <a:t>同盟 </a:t>
            </a:r>
            <a:r>
              <a:rPr kumimoji="0" lang="ja-JP" altLang="en-US" sz="2400" dirty="0" smtClean="0">
                <a:solidFill>
                  <a:schemeClr val="tx2"/>
                </a:solidFill>
                <a:ea typeface="ＭＳ Ｐゴシック" pitchFamily="50" charset="-128"/>
              </a:rPr>
              <a:t>東京勉強会 </a:t>
            </a:r>
            <a:r>
              <a:rPr kumimoji="0" lang="en-US" altLang="ja-JP" sz="2400" smtClean="0">
                <a:solidFill>
                  <a:schemeClr val="tx2"/>
                </a:solidFill>
                <a:ea typeface="ＭＳ Ｐゴシック" pitchFamily="50" charset="-128"/>
              </a:rPr>
              <a:t>#10 </a:t>
            </a:r>
            <a:r>
              <a:rPr kumimoji="0" lang="ja-JP" altLang="en-US" sz="2400" smtClean="0">
                <a:solidFill>
                  <a:schemeClr val="tx2"/>
                </a:solidFill>
                <a:ea typeface="ＭＳ Ｐゴシック" pitchFamily="50" charset="-128"/>
              </a:rPr>
              <a:t>オブジェクト指向</a:t>
            </a:r>
            <a:endParaRPr kumimoji="0" lang="en-US" altLang="ja-JP" sz="2400" dirty="0">
              <a:solidFill>
                <a:schemeClr val="tx2"/>
              </a:solidFill>
              <a:ea typeface="ＭＳ Ｐゴシック"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bwMode="auto">
          <a:xfrm>
            <a:off x="642910" y="2214554"/>
            <a:ext cx="7772400" cy="2357454"/>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lgn="ctr">
              <a:defRPr/>
            </a:pPr>
            <a:r>
              <a:rPr kumimoji="0" lang="ja-JP" altLang="en-US" sz="6000" kern="0" dirty="0" smtClean="0">
                <a:solidFill>
                  <a:schemeClr val="tx2"/>
                </a:solidFill>
                <a:latin typeface="+mj-lt"/>
                <a:ea typeface="+mj-ea"/>
                <a:cs typeface="+mj-cs"/>
              </a:rPr>
              <a:t>一瞬でわかる</a:t>
            </a:r>
            <a:endParaRPr kumimoji="0" lang="en-US" altLang="ja-JP" sz="6000" kern="0" dirty="0" smtClean="0">
              <a:solidFill>
                <a:schemeClr val="tx2"/>
              </a:solidFill>
              <a:latin typeface="+mj-lt"/>
              <a:ea typeface="+mj-ea"/>
              <a:cs typeface="+mj-cs"/>
            </a:endParaRPr>
          </a:p>
          <a:p>
            <a:pPr lvl="0" algn="ctr">
              <a:defRPr/>
            </a:pPr>
            <a:r>
              <a:rPr kumimoji="0" lang="en-US" altLang="ja-JP" sz="4800" kern="0" dirty="0" smtClean="0">
                <a:solidFill>
                  <a:schemeClr val="tx2"/>
                </a:solidFill>
                <a:latin typeface="+mj-lt"/>
                <a:ea typeface="+mj-ea"/>
                <a:cs typeface="+mj-cs"/>
              </a:rPr>
              <a:t>.NET</a:t>
            </a:r>
            <a:r>
              <a:rPr kumimoji="0" lang="ja-JP" altLang="en-US" sz="4800" kern="0" dirty="0" smtClean="0">
                <a:solidFill>
                  <a:schemeClr val="tx2"/>
                </a:solidFill>
                <a:latin typeface="+mj-lt"/>
                <a:ea typeface="+mj-ea"/>
                <a:cs typeface="+mj-cs"/>
              </a:rPr>
              <a:t>オブジェクト指向入門</a:t>
            </a:r>
            <a:endParaRPr kumimoji="0" lang="ja-JP" altLang="en-US" sz="4800" b="0" i="0" u="none" strike="noStrike" kern="0" cap="none" spc="0" normalizeH="0" baseline="0" noProof="0" dirty="0" smtClean="0">
              <a:ln>
                <a:noFill/>
              </a:ln>
              <a:solidFill>
                <a:schemeClr val="tx2"/>
              </a:solidFill>
              <a:effectLst/>
              <a:uLnTx/>
              <a:uFillTx/>
              <a:latin typeface="+mj-lt"/>
              <a:ea typeface="+mj-ea"/>
              <a:cs typeface="+mj-cs"/>
            </a:endParaRPr>
          </a:p>
        </p:txBody>
      </p:sp>
      <p:sp>
        <p:nvSpPr>
          <p:cNvPr id="5" name="サブタイトル 2"/>
          <p:cNvSpPr txBox="1">
            <a:spLocks/>
          </p:cNvSpPr>
          <p:nvPr/>
        </p:nvSpPr>
        <p:spPr bwMode="auto">
          <a:xfrm>
            <a:off x="1371600" y="4929198"/>
            <a:ext cx="7272338" cy="928694"/>
          </a:xfrm>
          <a:prstGeom prst="rect">
            <a:avLst/>
          </a:prstGeom>
          <a:noFill/>
          <a:ln w="9525">
            <a:noFill/>
            <a:miter lim="800000"/>
            <a:headEnd/>
            <a:tailEnd/>
          </a:ln>
        </p:spPr>
        <p:txBody>
          <a:bodyPr vert="horz" wrap="square" lIns="91440" tIns="45720" rIns="91440" bIns="45720" numCol="1" rtlCol="0" anchor="t" anchorCtr="0" compatLnSpc="1">
            <a:prstTxWarp prst="textNoShape">
              <a:avLst/>
            </a:prstTxWarp>
            <a:normAutofit lnSpcReduction="10000"/>
          </a:bodyPr>
          <a:lstStyle/>
          <a:p>
            <a:pPr marL="342900" lvl="0" indent="-342900" algn="r" fontAlgn="auto">
              <a:spcBef>
                <a:spcPct val="20000"/>
              </a:spcBef>
              <a:spcAft>
                <a:spcPts val="0"/>
              </a:spcAft>
              <a:defRPr/>
            </a:pPr>
            <a:r>
              <a:rPr lang="en-US" altLang="ja-JP" sz="1900" dirty="0" smtClean="0"/>
              <a:t>2007</a:t>
            </a:r>
            <a:r>
              <a:rPr lang="ja-JP" altLang="en-US" sz="1900" dirty="0" smtClean="0"/>
              <a:t>年</a:t>
            </a:r>
            <a:r>
              <a:rPr lang="en-US" altLang="ja-JP" sz="1900" dirty="0" smtClean="0"/>
              <a:t>7</a:t>
            </a:r>
            <a:r>
              <a:rPr lang="ja-JP" altLang="en-US" sz="1900" dirty="0" smtClean="0"/>
              <a:t>月</a:t>
            </a:r>
            <a:r>
              <a:rPr lang="en-US" altLang="ja-JP" sz="1900" dirty="0" smtClean="0"/>
              <a:t>21</a:t>
            </a:r>
            <a:r>
              <a:rPr lang="ja-JP" altLang="en-US" sz="1900" dirty="0" smtClean="0"/>
              <a:t>日</a:t>
            </a:r>
            <a:r>
              <a:rPr kumimoji="1" lang="ja-JP" altLang="en-US" sz="1900" b="0" i="0" u="none" strike="noStrike" kern="0" cap="none" spc="0" normalizeH="0" baseline="0" noProof="0" dirty="0" smtClean="0">
                <a:ln>
                  <a:noFill/>
                </a:ln>
                <a:solidFill>
                  <a:srgbClr val="FF0000"/>
                </a:solidFill>
                <a:effectLst/>
                <a:uLnTx/>
                <a:uFillTx/>
                <a:latin typeface="+mn-lt"/>
                <a:ea typeface="+mn-ea"/>
                <a:cs typeface="+mn-cs"/>
              </a:rPr>
              <a:t> </a:t>
            </a:r>
            <a:r>
              <a:rPr kumimoji="1" lang="ja-JP" altLang="en-US" sz="3200" b="0" i="0" u="none" strike="noStrike" kern="0" cap="none" spc="0" normalizeH="0" baseline="0" noProof="0" dirty="0" smtClean="0">
                <a:ln>
                  <a:noFill/>
                </a:ln>
                <a:solidFill>
                  <a:srgbClr val="FF0000"/>
                </a:solidFill>
                <a:effectLst/>
                <a:uLnTx/>
                <a:uFillTx/>
                <a:latin typeface="+mn-lt"/>
                <a:ea typeface="+mn-ea"/>
                <a:cs typeface="+mn-cs"/>
              </a:rPr>
              <a:t>Ｒ</a:t>
            </a:r>
            <a:r>
              <a:rPr kumimoji="1" lang="ja-JP" altLang="en-US" sz="3200" b="0" i="0" u="none" strike="noStrike" kern="0" cap="none" spc="0" normalizeH="0" baseline="0" noProof="0" dirty="0" smtClean="0">
                <a:ln>
                  <a:noFill/>
                </a:ln>
                <a:solidFill>
                  <a:schemeClr val="tx1"/>
                </a:solidFill>
                <a:effectLst/>
                <a:uLnTx/>
                <a:uFillTx/>
                <a:latin typeface="+mn-lt"/>
                <a:ea typeface="+mn-ea"/>
                <a:cs typeface="+mn-cs"/>
              </a:rPr>
              <a:t>・田中一郎</a:t>
            </a:r>
            <a:endParaRPr kumimoji="1" lang="en-US" altLang="ja-JP" sz="3200" b="0" i="0" u="none" strike="noStrike" kern="0" cap="none" spc="0" normalizeH="0" baseline="0" noProof="0" dirty="0" smtClean="0">
              <a:ln>
                <a:noFill/>
              </a:ln>
              <a:solidFill>
                <a:schemeClr val="tx1"/>
              </a:solidFill>
              <a:effectLst/>
              <a:uLnTx/>
              <a:uFillTx/>
              <a:latin typeface="+mn-lt"/>
              <a:ea typeface="+mn-ea"/>
              <a:cs typeface="+mn-cs"/>
            </a:endParaRPr>
          </a:p>
          <a:p>
            <a:pPr marL="342900" indent="-342900" algn="r" fontAlgn="auto">
              <a:spcBef>
                <a:spcPct val="20000"/>
              </a:spcBef>
              <a:spcAft>
                <a:spcPts val="0"/>
              </a:spcAft>
              <a:defRPr/>
            </a:pPr>
            <a:r>
              <a:rPr lang="en-US" altLang="ja-JP" sz="2200" dirty="0" smtClean="0"/>
              <a:t>http://blogs.wankuma.com/rti/</a:t>
            </a:r>
          </a:p>
          <a:p>
            <a:pPr marL="342900" marR="0" lvl="0" indent="-342900" algn="r" defTabSz="914400" rtl="0" eaLnBrk="1" fontAlgn="auto" latinLnBrk="0" hangingPunct="1">
              <a:lnSpc>
                <a:spcPct val="100000"/>
              </a:lnSpc>
              <a:spcBef>
                <a:spcPct val="20000"/>
              </a:spcBef>
              <a:spcAft>
                <a:spcPts val="0"/>
              </a:spcAft>
              <a:buClrTx/>
              <a:buSzTx/>
              <a:buFont typeface="Arial" pitchFamily="34" charset="0"/>
              <a:buNone/>
              <a:tabLst/>
              <a:defRPr/>
            </a:pPr>
            <a:endParaRPr kumimoji="1" lang="ja-JP" altLang="en-US" sz="32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6" name="正方形/長方形 5"/>
          <p:cNvSpPr/>
          <p:nvPr/>
        </p:nvSpPr>
        <p:spPr>
          <a:xfrm>
            <a:off x="3357554" y="500042"/>
            <a:ext cx="2643206" cy="1569660"/>
          </a:xfrm>
          <a:prstGeom prst="rect">
            <a:avLst/>
          </a:prstGeom>
        </p:spPr>
        <p:txBody>
          <a:bodyPr wrap="square">
            <a:spAutoFit/>
          </a:bodyPr>
          <a:lstStyle/>
          <a:p>
            <a:r>
              <a:rPr kumimoji="0" lang="ja-JP" altLang="en-US" sz="9600" kern="0" dirty="0" smtClean="0">
                <a:solidFill>
                  <a:srgbClr val="FF0000"/>
                </a:solidFill>
              </a:rPr>
              <a:t>Ｒ</a:t>
            </a:r>
            <a:r>
              <a:rPr kumimoji="0" lang="ja-JP" altLang="en-US" sz="9600" kern="0" dirty="0" smtClean="0">
                <a:solidFill>
                  <a:schemeClr val="tx2"/>
                </a:solidFill>
              </a:rPr>
              <a:t>流</a:t>
            </a:r>
            <a:endParaRPr lang="ja-JP" altLang="en-US" sz="9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実際に設計してみよう</a:t>
            </a:r>
            <a:endParaRPr kumimoji="1" lang="ja-JP" altLang="en-US" dirty="0"/>
          </a:p>
        </p:txBody>
      </p:sp>
      <p:sp>
        <p:nvSpPr>
          <p:cNvPr id="3" name="テキスト プレースホルダ 2"/>
          <p:cNvSpPr>
            <a:spLocks noGrp="1"/>
          </p:cNvSpPr>
          <p:nvPr>
            <p:ph type="body" idx="1"/>
          </p:nvPr>
        </p:nvSpPr>
        <p:spPr/>
        <p:txBody>
          <a:bodyPr/>
          <a:lstStyle/>
          <a:p>
            <a:r>
              <a:rPr kumimoji="1" lang="ja-JP" altLang="en-US" dirty="0" smtClean="0"/>
              <a:t>３並べって知ってますか？</a:t>
            </a:r>
            <a:endParaRPr kumimoji="1" lang="en-US" altLang="ja-JP" dirty="0" smtClean="0"/>
          </a:p>
          <a:p>
            <a:endParaRPr lang="en-US" altLang="ja-JP" dirty="0" smtClean="0"/>
          </a:p>
          <a:p>
            <a:r>
              <a:rPr kumimoji="1" lang="ja-JP" altLang="en-US" dirty="0" smtClean="0"/>
              <a:t>○と</a:t>
            </a:r>
            <a:r>
              <a:rPr kumimoji="1" lang="en-US" altLang="ja-JP" dirty="0" smtClean="0"/>
              <a:t>×</a:t>
            </a:r>
            <a:r>
              <a:rPr kumimoji="1" lang="ja-JP" altLang="en-US" dirty="0" smtClean="0"/>
              <a:t>を、３</a:t>
            </a:r>
            <a:r>
              <a:rPr kumimoji="1" lang="en-US" altLang="ja-JP" dirty="0" smtClean="0"/>
              <a:t>×</a:t>
            </a:r>
            <a:r>
              <a:rPr kumimoji="1" lang="ja-JP" altLang="en-US" dirty="0" smtClean="0"/>
              <a:t>３のマス目に置くゲームです。</a:t>
            </a:r>
            <a:endParaRPr kumimoji="1" lang="en-US" altLang="ja-JP" dirty="0" smtClean="0"/>
          </a:p>
          <a:p>
            <a:endParaRPr lang="en-US" altLang="ja-JP" dirty="0" smtClean="0"/>
          </a:p>
          <a:p>
            <a:r>
              <a:rPr kumimoji="1" lang="ja-JP" altLang="en-US" dirty="0" smtClean="0"/>
              <a:t>○と</a:t>
            </a:r>
            <a:r>
              <a:rPr kumimoji="1" lang="en-US" altLang="ja-JP" dirty="0" smtClean="0"/>
              <a:t>×</a:t>
            </a:r>
            <a:r>
              <a:rPr lang="ja-JP" altLang="en-US" dirty="0" smtClean="0"/>
              <a:t>が縦横斜めに３つ並んだら、その記号の主が勝ちで、ゲームオーバーです。</a:t>
            </a:r>
            <a:endParaRPr lang="en-US" altLang="ja-JP" dirty="0" smtClean="0"/>
          </a:p>
          <a:p>
            <a:endParaRPr kumimoji="1" lang="en-US" altLang="ja-JP" dirty="0" smtClean="0"/>
          </a:p>
          <a:p>
            <a:r>
              <a:rPr kumimoji="1" lang="ja-JP" altLang="en-US" dirty="0" smtClean="0"/>
              <a:t>全てのマス目に○か</a:t>
            </a:r>
            <a:r>
              <a:rPr kumimoji="1" lang="en-US" altLang="ja-JP" dirty="0" smtClean="0"/>
              <a:t>×</a:t>
            </a:r>
            <a:r>
              <a:rPr lang="ja-JP" altLang="en-US" dirty="0" err="1" smtClean="0"/>
              <a:t>が置</a:t>
            </a:r>
            <a:r>
              <a:rPr lang="ja-JP" altLang="en-US" dirty="0" smtClean="0"/>
              <a:t>かれたら引き分けです。</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System.Object</a:t>
            </a:r>
            <a:r>
              <a:rPr kumimoji="1" lang="ja-JP" altLang="en-US" dirty="0" smtClean="0"/>
              <a:t>の継承は省略できます</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2800" dirty="0" smtClean="0"/>
              <a:t>Ｒ・田中一郎 </a:t>
            </a:r>
            <a:r>
              <a:rPr lang="en-US" altLang="ja-JP" sz="2800" dirty="0" smtClean="0"/>
              <a:t>r = new </a:t>
            </a:r>
            <a:r>
              <a:rPr lang="ja-JP" altLang="en-US" sz="2800" dirty="0" smtClean="0"/>
              <a:t>Ｒ・田中一郎</a:t>
            </a:r>
            <a:r>
              <a:rPr lang="en-US" altLang="ja-JP" sz="2800" dirty="0" smtClean="0"/>
              <a:t>();</a:t>
            </a:r>
          </a:p>
          <a:p>
            <a:pPr>
              <a:buNone/>
            </a:pPr>
            <a:r>
              <a:rPr lang="en-US" altLang="ja-JP" sz="2800" dirty="0" err="1" smtClean="0"/>
              <a:t>Console.WriteLine</a:t>
            </a:r>
            <a:r>
              <a:rPr lang="en-US" altLang="ja-JP" sz="2800" dirty="0" smtClean="0"/>
              <a:t>(</a:t>
            </a:r>
            <a:r>
              <a:rPr lang="en-US" altLang="ja-JP" sz="2800" dirty="0" err="1" smtClean="0"/>
              <a:t>r.ToString</a:t>
            </a:r>
            <a:r>
              <a:rPr lang="en-US" altLang="ja-JP" sz="2800" dirty="0" smtClean="0"/>
              <a:t>());</a:t>
            </a:r>
          </a:p>
          <a:p>
            <a:pPr>
              <a:buNone/>
            </a:pPr>
            <a:endParaRPr kumimoji="1" lang="en-US" altLang="ja-JP" dirty="0" smtClean="0"/>
          </a:p>
          <a:p>
            <a:pPr>
              <a:buNone/>
            </a:pPr>
            <a:r>
              <a:rPr kumimoji="1" lang="ja-JP" altLang="en-US" dirty="0" smtClean="0">
                <a:solidFill>
                  <a:srgbClr val="FF0000"/>
                </a:solidFill>
              </a:rPr>
              <a:t>Ｑ</a:t>
            </a:r>
            <a:r>
              <a:rPr kumimoji="1" lang="en-US" altLang="ja-JP" dirty="0" smtClean="0">
                <a:solidFill>
                  <a:srgbClr val="FF0000"/>
                </a:solidFill>
              </a:rPr>
              <a:t>.</a:t>
            </a:r>
            <a:r>
              <a:rPr kumimoji="1" lang="ja-JP" altLang="en-US" dirty="0" smtClean="0"/>
              <a:t>このコードは、エラーになりますか？</a:t>
            </a:r>
            <a:endParaRPr kumimoji="1" lang="en-US" altLang="ja-JP" dirty="0" smtClean="0"/>
          </a:p>
          <a:p>
            <a:pPr>
              <a:buNone/>
            </a:pPr>
            <a:r>
              <a:rPr kumimoji="1" lang="ja-JP" altLang="en-US" dirty="0" smtClean="0">
                <a:solidFill>
                  <a:srgbClr val="FF0000"/>
                </a:solidFill>
              </a:rPr>
              <a:t>Ａ</a:t>
            </a:r>
            <a:r>
              <a:rPr kumimoji="1" lang="en-US" altLang="ja-JP" dirty="0" smtClean="0">
                <a:solidFill>
                  <a:srgbClr val="FF0000"/>
                </a:solidFill>
              </a:rPr>
              <a:t>.</a:t>
            </a:r>
            <a:r>
              <a:rPr kumimoji="1" lang="ja-JP" altLang="en-US" dirty="0" smtClean="0"/>
              <a:t>いいえ、エラーになりません。</a:t>
            </a:r>
            <a:endParaRPr kumimoji="1" lang="en-US" altLang="ja-JP" dirty="0" smtClean="0"/>
          </a:p>
          <a:p>
            <a:pPr>
              <a:buNone/>
            </a:pPr>
            <a:endParaRPr lang="en-US" altLang="ja-JP" dirty="0" smtClean="0"/>
          </a:p>
          <a:p>
            <a:pPr>
              <a:buNone/>
            </a:pPr>
            <a:r>
              <a:rPr kumimoji="1" lang="en-US" altLang="ja-JP" dirty="0" err="1" smtClean="0"/>
              <a:t>ToString</a:t>
            </a:r>
            <a:r>
              <a:rPr kumimoji="1" lang="en-US" altLang="ja-JP" dirty="0" smtClean="0"/>
              <a:t>() </a:t>
            </a:r>
            <a:r>
              <a:rPr kumimoji="1" lang="ja-JP" altLang="en-US" dirty="0" smtClean="0"/>
              <a:t>メソッドなんて実装していないのに、どうしてエラーに</a:t>
            </a:r>
            <a:r>
              <a:rPr lang="ja-JP" altLang="en-US" dirty="0" smtClean="0"/>
              <a:t>ならないのでしょうか？</a:t>
            </a:r>
            <a:endParaRPr kumimoji="1"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System.Object</a:t>
            </a:r>
            <a:r>
              <a:rPr kumimoji="1" lang="ja-JP" altLang="en-US" dirty="0" smtClean="0"/>
              <a:t>とは？</a:t>
            </a:r>
            <a:endParaRPr kumimoji="1" lang="ja-JP" altLang="en-US" dirty="0"/>
          </a:p>
        </p:txBody>
      </p:sp>
      <p:sp>
        <p:nvSpPr>
          <p:cNvPr id="3" name="テキスト プレースホルダ 2"/>
          <p:cNvSpPr>
            <a:spLocks noGrp="1"/>
          </p:cNvSpPr>
          <p:nvPr>
            <p:ph type="body" idx="1"/>
          </p:nvPr>
        </p:nvSpPr>
        <p:spPr/>
        <p:txBody>
          <a:bodyPr/>
          <a:lstStyle/>
          <a:p>
            <a:pPr>
              <a:buNone/>
            </a:pPr>
            <a:r>
              <a:rPr lang="en-US" altLang="ja-JP" sz="2000" dirty="0" smtClean="0"/>
              <a:t>public </a:t>
            </a:r>
            <a:r>
              <a:rPr lang="en-US" altLang="ja-JP" sz="2000" dirty="0" smtClean="0">
                <a:solidFill>
                  <a:srgbClr val="FF0000"/>
                </a:solidFill>
              </a:rPr>
              <a:t>Object</a:t>
            </a:r>
            <a:r>
              <a:rPr lang="en-US" altLang="ja-JP" sz="2000" dirty="0" smtClean="0"/>
              <a:t>();</a:t>
            </a:r>
          </a:p>
          <a:p>
            <a:pPr>
              <a:buNone/>
            </a:pPr>
            <a:endParaRPr lang="en-US" altLang="ja-JP" sz="2000" dirty="0" smtClean="0"/>
          </a:p>
          <a:p>
            <a:pPr>
              <a:buNone/>
            </a:pPr>
            <a:r>
              <a:rPr lang="en-US" altLang="ja-JP" sz="2000" dirty="0" smtClean="0"/>
              <a:t>public virtual </a:t>
            </a:r>
            <a:r>
              <a:rPr lang="en-US" altLang="ja-JP" sz="2000" dirty="0" err="1" smtClean="0"/>
              <a:t>bool</a:t>
            </a:r>
            <a:r>
              <a:rPr lang="en-US" altLang="ja-JP" sz="2000" dirty="0" smtClean="0"/>
              <a:t> </a:t>
            </a:r>
            <a:r>
              <a:rPr lang="en-US" altLang="ja-JP" sz="2000" dirty="0" smtClean="0">
                <a:solidFill>
                  <a:srgbClr val="FF0000"/>
                </a:solidFill>
              </a:rPr>
              <a:t>Equals</a:t>
            </a:r>
            <a:r>
              <a:rPr lang="en-US" altLang="ja-JP" sz="2000" dirty="0" smtClean="0"/>
              <a:t>(object </a:t>
            </a:r>
            <a:r>
              <a:rPr lang="en-US" altLang="ja-JP" sz="2000" dirty="0" err="1" smtClean="0"/>
              <a:t>obj</a:t>
            </a:r>
            <a:r>
              <a:rPr lang="en-US" altLang="ja-JP" sz="2000" dirty="0" smtClean="0"/>
              <a:t>)</a:t>
            </a:r>
          </a:p>
          <a:p>
            <a:pPr>
              <a:buNone/>
            </a:pPr>
            <a:r>
              <a:rPr lang="en-US" altLang="ja-JP" sz="2000" dirty="0" smtClean="0"/>
              <a:t>public static </a:t>
            </a:r>
            <a:r>
              <a:rPr lang="en-US" altLang="ja-JP" sz="2000" dirty="0" err="1" smtClean="0"/>
              <a:t>bool</a:t>
            </a:r>
            <a:r>
              <a:rPr lang="en-US" altLang="ja-JP" sz="2000" dirty="0" smtClean="0"/>
              <a:t> </a:t>
            </a:r>
            <a:r>
              <a:rPr lang="en-US" altLang="ja-JP" sz="2000" dirty="0" smtClean="0">
                <a:solidFill>
                  <a:srgbClr val="FF0000"/>
                </a:solidFill>
              </a:rPr>
              <a:t>Equals</a:t>
            </a:r>
            <a:r>
              <a:rPr lang="en-US" altLang="ja-JP" sz="2000" dirty="0" smtClean="0"/>
              <a:t>(object obj1, object obj2)</a:t>
            </a:r>
          </a:p>
          <a:p>
            <a:pPr>
              <a:buNone/>
            </a:pPr>
            <a:endParaRPr lang="en-US" altLang="ja-JP" sz="2000" dirty="0" smtClean="0"/>
          </a:p>
          <a:p>
            <a:pPr>
              <a:buNone/>
            </a:pPr>
            <a:r>
              <a:rPr lang="en-US" altLang="ja-JP" sz="2000" dirty="0" smtClean="0"/>
              <a:t>protected override void </a:t>
            </a:r>
            <a:r>
              <a:rPr lang="en-US" altLang="ja-JP" sz="2000" dirty="0" smtClean="0">
                <a:solidFill>
                  <a:srgbClr val="FF0000"/>
                </a:solidFill>
              </a:rPr>
              <a:t>Finalize</a:t>
            </a:r>
            <a:r>
              <a:rPr lang="en-US" altLang="ja-JP" sz="2000" dirty="0" smtClean="0"/>
              <a:t>()</a:t>
            </a:r>
          </a:p>
          <a:p>
            <a:pPr>
              <a:buNone/>
            </a:pPr>
            <a:r>
              <a:rPr lang="en-US" altLang="ja-JP" sz="2000" dirty="0" smtClean="0"/>
              <a:t>public virtual </a:t>
            </a:r>
            <a:r>
              <a:rPr lang="en-US" altLang="ja-JP" sz="2000" dirty="0" err="1" smtClean="0"/>
              <a:t>int</a:t>
            </a:r>
            <a:r>
              <a:rPr lang="en-US" altLang="ja-JP" sz="2000" dirty="0" smtClean="0"/>
              <a:t> </a:t>
            </a:r>
            <a:r>
              <a:rPr lang="en-US" altLang="ja-JP" sz="2000" dirty="0" err="1" smtClean="0">
                <a:solidFill>
                  <a:srgbClr val="FF0000"/>
                </a:solidFill>
              </a:rPr>
              <a:t>GetHashCode</a:t>
            </a:r>
            <a:r>
              <a:rPr lang="en-US" altLang="ja-JP" sz="2000" dirty="0" smtClean="0"/>
              <a:t>()</a:t>
            </a:r>
          </a:p>
          <a:p>
            <a:pPr>
              <a:buNone/>
            </a:pPr>
            <a:r>
              <a:rPr lang="en-US" altLang="ja-JP" sz="2000" dirty="0" smtClean="0"/>
              <a:t>public Type </a:t>
            </a:r>
            <a:r>
              <a:rPr lang="en-US" altLang="ja-JP" sz="2000" dirty="0" err="1" smtClean="0">
                <a:solidFill>
                  <a:srgbClr val="FF0000"/>
                </a:solidFill>
              </a:rPr>
              <a:t>GetType</a:t>
            </a:r>
            <a:r>
              <a:rPr lang="en-US" altLang="ja-JP" sz="2000" dirty="0" smtClean="0"/>
              <a:t>()</a:t>
            </a:r>
          </a:p>
          <a:p>
            <a:pPr>
              <a:buNone/>
            </a:pPr>
            <a:r>
              <a:rPr lang="en-US" altLang="ja-JP" sz="2000" dirty="0" smtClean="0"/>
              <a:t>protected object </a:t>
            </a:r>
            <a:r>
              <a:rPr lang="en-US" altLang="ja-JP" sz="2000" dirty="0" err="1" smtClean="0">
                <a:solidFill>
                  <a:srgbClr val="FF0000"/>
                </a:solidFill>
              </a:rPr>
              <a:t>MemberwiseClone</a:t>
            </a:r>
            <a:r>
              <a:rPr lang="en-US" altLang="ja-JP" sz="2000" dirty="0" smtClean="0"/>
              <a:t>()</a:t>
            </a:r>
          </a:p>
          <a:p>
            <a:pPr>
              <a:buNone/>
            </a:pPr>
            <a:r>
              <a:rPr lang="en-US" altLang="ja-JP" sz="2000" dirty="0" smtClean="0"/>
              <a:t>public static </a:t>
            </a:r>
            <a:r>
              <a:rPr lang="en-US" altLang="ja-JP" sz="2000" dirty="0" err="1" smtClean="0"/>
              <a:t>bool</a:t>
            </a:r>
            <a:r>
              <a:rPr lang="en-US" altLang="ja-JP" sz="2000" dirty="0" smtClean="0"/>
              <a:t> </a:t>
            </a:r>
            <a:r>
              <a:rPr lang="en-US" altLang="ja-JP" sz="2000" dirty="0" err="1" smtClean="0">
                <a:solidFill>
                  <a:srgbClr val="C00000"/>
                </a:solidFill>
              </a:rPr>
              <a:t>ReferenceEquals</a:t>
            </a:r>
            <a:r>
              <a:rPr lang="en-US" altLang="ja-JP" sz="2000" dirty="0" smtClean="0"/>
              <a:t>(objectobj1, object obj2)</a:t>
            </a:r>
          </a:p>
          <a:p>
            <a:pPr>
              <a:buNone/>
            </a:pPr>
            <a:r>
              <a:rPr lang="en-US" altLang="ja-JP" sz="2000" dirty="0" smtClean="0"/>
              <a:t>public virtual string </a:t>
            </a:r>
            <a:r>
              <a:rPr lang="en-US" altLang="ja-JP" sz="2000" dirty="0" err="1" smtClean="0">
                <a:solidFill>
                  <a:srgbClr val="FF0000"/>
                </a:solidFill>
              </a:rPr>
              <a:t>ToString</a:t>
            </a:r>
            <a:r>
              <a:rPr lang="en-US" altLang="ja-JP" sz="2000" dirty="0" smtClean="0"/>
              <a:t>()</a:t>
            </a:r>
          </a:p>
          <a:p>
            <a:pPr>
              <a:buNone/>
            </a:pPr>
            <a:endParaRPr lang="en-US" altLang="ja-JP" sz="2000" dirty="0" smtClean="0"/>
          </a:p>
          <a:p>
            <a:pPr algn="ctr">
              <a:buNone/>
            </a:pPr>
            <a:r>
              <a:rPr lang="ja-JP" altLang="en-US" sz="2000" dirty="0" smtClean="0"/>
              <a:t>お馴染みのメンバーですよ。</a:t>
            </a:r>
            <a:endParaRPr lang="en-US" altLang="ja-JP" sz="20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型に入れる</a:t>
            </a:r>
            <a:endParaRPr kumimoji="1" lang="ja-JP" altLang="en-US" dirty="0"/>
          </a:p>
        </p:txBody>
      </p:sp>
      <p:sp>
        <p:nvSpPr>
          <p:cNvPr id="3" name="テキスト プレースホルダ 2"/>
          <p:cNvSpPr>
            <a:spLocks noGrp="1"/>
          </p:cNvSpPr>
          <p:nvPr>
            <p:ph type="body" idx="1"/>
          </p:nvPr>
        </p:nvSpPr>
        <p:spPr/>
        <p:txBody>
          <a:bodyPr/>
          <a:lstStyle/>
          <a:p>
            <a:pPr marL="514350" indent="-514350">
              <a:buNone/>
            </a:pPr>
            <a:r>
              <a:rPr lang="en-US" altLang="ja-JP" sz="2400" dirty="0" smtClean="0"/>
              <a:t>Button b  = new Button();</a:t>
            </a:r>
          </a:p>
          <a:p>
            <a:pPr marL="514350" indent="-514350">
              <a:buNone/>
            </a:pPr>
            <a:r>
              <a:rPr lang="en-US" altLang="ja-JP" sz="2400" dirty="0" smtClean="0"/>
              <a:t>Control c = new Button();</a:t>
            </a:r>
          </a:p>
          <a:p>
            <a:pPr marL="514350" indent="-514350">
              <a:buNone/>
            </a:pPr>
            <a:r>
              <a:rPr lang="en-US" altLang="ja-JP" sz="2400" dirty="0" smtClean="0"/>
              <a:t>object o  = new Button();</a:t>
            </a:r>
          </a:p>
          <a:p>
            <a:pPr>
              <a:buNone/>
            </a:pPr>
            <a:endParaRPr kumimoji="1" lang="en-US" altLang="ja-JP" sz="2400" dirty="0" smtClean="0"/>
          </a:p>
          <a:p>
            <a:pPr>
              <a:buNone/>
            </a:pPr>
            <a:r>
              <a:rPr lang="en-US" altLang="ja-JP" sz="2400" dirty="0" smtClean="0"/>
              <a:t>object r = new </a:t>
            </a:r>
            <a:r>
              <a:rPr lang="ja-JP" altLang="en-US" sz="2400" dirty="0" smtClean="0"/>
              <a:t>Ｒ・田中一郎</a:t>
            </a:r>
            <a:r>
              <a:rPr lang="en-US" altLang="ja-JP" sz="2400" dirty="0" smtClean="0"/>
              <a:t>();</a:t>
            </a:r>
          </a:p>
          <a:p>
            <a:pPr>
              <a:buNone/>
            </a:pPr>
            <a:r>
              <a:rPr lang="en-US" altLang="ja-JP" sz="2400" dirty="0" smtClean="0"/>
              <a:t>r.</a:t>
            </a:r>
            <a:r>
              <a:rPr lang="ja-JP" altLang="en-US" sz="2400" dirty="0" smtClean="0"/>
              <a:t>自己紹介</a:t>
            </a:r>
            <a:r>
              <a:rPr lang="en-US" altLang="ja-JP" sz="2400" dirty="0" smtClean="0"/>
              <a:t>();</a:t>
            </a:r>
          </a:p>
          <a:p>
            <a:pPr>
              <a:buNone/>
            </a:pPr>
            <a:endParaRPr lang="en-US" altLang="ja-JP" sz="2800" dirty="0" smtClean="0"/>
          </a:p>
          <a:p>
            <a:pPr>
              <a:buNone/>
            </a:pPr>
            <a:r>
              <a:rPr lang="ja-JP" altLang="en-US" sz="2800" dirty="0" smtClean="0"/>
              <a:t>これは、実行できますか？</a:t>
            </a:r>
            <a:endParaRPr lang="en-US" altLang="ja-JP" sz="2800" dirty="0" smtClean="0"/>
          </a:p>
          <a:p>
            <a:pPr>
              <a:buNone/>
            </a:pPr>
            <a:endParaRPr lang="en-US" altLang="ja-JP" sz="2400" dirty="0" smtClean="0"/>
          </a:p>
          <a:p>
            <a:pPr>
              <a:buNone/>
            </a:pPr>
            <a:r>
              <a:rPr lang="en-US" altLang="ja-JP" sz="2400" dirty="0" smtClean="0"/>
              <a:t>object r = new </a:t>
            </a:r>
            <a:r>
              <a:rPr lang="ja-JP" altLang="en-US" sz="2400" dirty="0" smtClean="0"/>
              <a:t>Ｒ・田中一郎</a:t>
            </a:r>
            <a:r>
              <a:rPr lang="en-US" altLang="ja-JP" sz="2400" dirty="0" smtClean="0"/>
              <a:t>();</a:t>
            </a:r>
          </a:p>
          <a:p>
            <a:pPr>
              <a:buNone/>
            </a:pPr>
            <a:r>
              <a:rPr lang="en-US" altLang="ja-JP" sz="2400" dirty="0" smtClean="0"/>
              <a:t>r.</a:t>
            </a:r>
            <a:r>
              <a:rPr lang="ja-JP" altLang="en-US" sz="2400" dirty="0" smtClean="0"/>
              <a:t>自己紹介</a:t>
            </a:r>
            <a:r>
              <a:rPr lang="en-US" altLang="ja-JP" sz="2400" dirty="0" smtClean="0"/>
              <a:t>();</a:t>
            </a:r>
          </a:p>
          <a:p>
            <a:pPr>
              <a:buNone/>
            </a:pPr>
            <a:endParaRPr lang="en-US" altLang="ja-JP" sz="2800" dirty="0" smtClean="0"/>
          </a:p>
          <a:p>
            <a:pPr>
              <a:buNone/>
            </a:pPr>
            <a:endParaRPr kumimoji="1" lang="en-US" altLang="ja-JP" dirty="0" smtClean="0"/>
          </a:p>
          <a:p>
            <a:pPr>
              <a:buNone/>
            </a:pP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抽象クラス</a:t>
            </a:r>
            <a:br>
              <a:rPr kumimoji="1" lang="ja-JP" altLang="en-US" dirty="0" smtClean="0"/>
            </a:br>
            <a:endParaRPr kumimoji="1" lang="ja-JP" altLang="en-US" dirty="0"/>
          </a:p>
        </p:txBody>
      </p:sp>
      <p:sp>
        <p:nvSpPr>
          <p:cNvPr id="3" name="テキスト プレースホルダ 2"/>
          <p:cNvSpPr>
            <a:spLocks noGrp="1"/>
          </p:cNvSpPr>
          <p:nvPr>
            <p:ph type="body" idx="1"/>
          </p:nvPr>
        </p:nvSpPr>
        <p:spPr/>
        <p:txBody>
          <a:bodyPr/>
          <a:lstStyle/>
          <a:p>
            <a:r>
              <a:rPr lang="ja-JP" altLang="en-US" dirty="0" err="1" smtClean="0"/>
              <a:t>わんくま</a:t>
            </a:r>
            <a:r>
              <a:rPr lang="ja-JP" altLang="en-US" dirty="0" smtClean="0"/>
              <a:t>同盟クラスのメンバは、実際に何を返したり、何を実行すれば良いの？</a:t>
            </a:r>
            <a:endParaRPr lang="en-US" altLang="ja-JP" dirty="0" smtClean="0"/>
          </a:p>
          <a:p>
            <a:endParaRPr lang="en-US" altLang="ja-JP" dirty="0" smtClean="0"/>
          </a:p>
          <a:p>
            <a:r>
              <a:rPr lang="ja-JP" altLang="en-US" dirty="0" smtClean="0"/>
              <a:t>必要なメンバだけはわかりますよ。</a:t>
            </a:r>
            <a:endParaRPr lang="en-US" altLang="ja-JP" dirty="0" smtClean="0"/>
          </a:p>
          <a:p>
            <a:endParaRPr lang="en-US" altLang="ja-JP" dirty="0" smtClean="0"/>
          </a:p>
          <a:p>
            <a:r>
              <a:rPr lang="ja-JP" altLang="en-US" dirty="0" smtClean="0"/>
              <a:t>じゃあ、メンバだけ実装して、後は勝手に継承してもらいましょう。</a:t>
            </a:r>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インターフェイス</a:t>
            </a:r>
            <a:endParaRPr kumimoji="1" lang="ja-JP" altLang="en-US" dirty="0"/>
          </a:p>
        </p:txBody>
      </p:sp>
      <p:sp>
        <p:nvSpPr>
          <p:cNvPr id="3" name="テキスト プレースホルダ 2"/>
          <p:cNvSpPr>
            <a:spLocks noGrp="1"/>
          </p:cNvSpPr>
          <p:nvPr>
            <p:ph type="body" idx="1"/>
          </p:nvPr>
        </p:nvSpPr>
        <p:spPr/>
        <p:txBody>
          <a:bodyPr/>
          <a:lstStyle/>
          <a:p>
            <a:r>
              <a:rPr lang="ja-JP" altLang="en-US" dirty="0" smtClean="0"/>
              <a:t>抽象クラスを継承すると、ひとつしか継承できません。</a:t>
            </a:r>
            <a:endParaRPr lang="en-US" altLang="ja-JP" dirty="0" smtClean="0"/>
          </a:p>
          <a:p>
            <a:endParaRPr lang="en-US" altLang="ja-JP" dirty="0" smtClean="0"/>
          </a:p>
          <a:p>
            <a:r>
              <a:rPr lang="ja-JP" altLang="en-US" dirty="0" smtClean="0"/>
              <a:t>しかし、たくさんのインターフェイスを継承すれば、それだけたくさんの多様化ができます。</a:t>
            </a:r>
            <a:endParaRPr lang="en-US" altLang="ja-JP" dirty="0" smtClean="0"/>
          </a:p>
          <a:p>
            <a:endParaRPr lang="en-US" altLang="ja-JP" dirty="0" smtClean="0"/>
          </a:p>
          <a:p>
            <a:r>
              <a:rPr lang="ja-JP" altLang="en-US" dirty="0" smtClean="0"/>
              <a:t>インターフェイスを使ってみましょう。</a:t>
            </a:r>
            <a:endParaRPr lang="en-US" altLang="ja-JP"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pPr eaLnBrk="1" hangingPunct="1"/>
            <a:r>
              <a:rPr lang="ja-JP" altLang="en-US" dirty="0" smtClean="0"/>
              <a:t>ご清聴ありがとうございました。</a:t>
            </a:r>
          </a:p>
        </p:txBody>
      </p:sp>
      <p:sp>
        <p:nvSpPr>
          <p:cNvPr id="11267" name="コンテンツ プレースホルダ 2"/>
          <p:cNvSpPr>
            <a:spLocks noGrp="1"/>
          </p:cNvSpPr>
          <p:nvPr>
            <p:ph idx="1"/>
          </p:nvPr>
        </p:nvSpPr>
        <p:spPr>
          <a:xfrm>
            <a:off x="500063" y="1357313"/>
            <a:ext cx="8229600" cy="4768850"/>
          </a:xfrm>
        </p:spPr>
        <p:txBody>
          <a:bodyPr/>
          <a:lstStyle/>
          <a:p>
            <a:pPr eaLnBrk="1" hangingPunct="1">
              <a:buFont typeface="Arial" charset="0"/>
              <a:buNone/>
            </a:pPr>
            <a:endParaRPr lang="en-US" altLang="ja-JP" dirty="0" smtClean="0"/>
          </a:p>
          <a:p>
            <a:pPr eaLnBrk="1" hangingPunct="1">
              <a:buFont typeface="Arial" charset="0"/>
              <a:buNone/>
            </a:pPr>
            <a:r>
              <a:rPr lang="ja-JP" altLang="en-US" dirty="0" smtClean="0"/>
              <a:t>皆さんも、月曜日から、</a:t>
            </a:r>
            <a:endParaRPr lang="en-US" altLang="ja-JP" dirty="0" smtClean="0"/>
          </a:p>
          <a:p>
            <a:pPr algn="ctr" eaLnBrk="1" hangingPunct="1">
              <a:buFont typeface="Arial" charset="0"/>
              <a:buNone/>
            </a:pPr>
            <a:r>
              <a:rPr lang="ja-JP" altLang="en-US" sz="9600" dirty="0" smtClean="0">
                <a:solidFill>
                  <a:srgbClr val="33CC33"/>
                </a:solidFill>
              </a:rPr>
              <a:t>是非、</a:t>
            </a:r>
            <a:endParaRPr lang="en-US" altLang="ja-JP" sz="9600" dirty="0" smtClean="0">
              <a:solidFill>
                <a:srgbClr val="33CC33"/>
              </a:solidFill>
            </a:endParaRPr>
          </a:p>
          <a:p>
            <a:pPr eaLnBrk="1" hangingPunct="1">
              <a:buFont typeface="Arial" charset="0"/>
              <a:buNone/>
            </a:pPr>
            <a:r>
              <a:rPr lang="ja-JP" altLang="en-US" dirty="0" smtClean="0"/>
              <a:t>オブジェクト指向を実践してみて下さい。</a:t>
            </a:r>
            <a:endParaRPr lang="en-US" altLang="ja-JP" dirty="0" smtClean="0"/>
          </a:p>
          <a:p>
            <a:pPr eaLnBrk="1" hangingPunct="1">
              <a:buFont typeface="Arial" charset="0"/>
              <a:buNone/>
            </a:pPr>
            <a:endParaRPr lang="en-US" altLang="ja-JP" dirty="0" smtClean="0"/>
          </a:p>
          <a:p>
            <a:pPr algn="r" eaLnBrk="1" hangingPunct="1">
              <a:buFont typeface="Arial" charset="0"/>
              <a:buNone/>
            </a:pPr>
            <a:r>
              <a:rPr lang="en-US" altLang="ja-JP" sz="2800" dirty="0" smtClean="0"/>
              <a:t>http://blogs.wankuma.com/rti/</a:t>
            </a:r>
          </a:p>
          <a:p>
            <a:pPr eaLnBrk="1" hangingPunct="1">
              <a:buFont typeface="Arial" charset="0"/>
              <a:buNone/>
            </a:pPr>
            <a:endParaRPr lang="ja-JP" altLang="en-US" dirty="0" smtClean="0"/>
          </a:p>
          <a:p>
            <a:pPr eaLnBrk="1" hangingPunct="1">
              <a:buFont typeface="Arial" charset="0"/>
              <a:buNone/>
            </a:pPr>
            <a:endParaRPr lang="ja-JP" altLang="en-US"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自己紹介</a:t>
            </a:r>
            <a:endParaRPr kumimoji="1" lang="ja-JP" altLang="en-US" dirty="0"/>
          </a:p>
        </p:txBody>
      </p:sp>
      <p:sp>
        <p:nvSpPr>
          <p:cNvPr id="3" name="テキスト プレースホルダ 2"/>
          <p:cNvSpPr>
            <a:spLocks noGrp="1"/>
          </p:cNvSpPr>
          <p:nvPr>
            <p:ph type="body" idx="1"/>
          </p:nvPr>
        </p:nvSpPr>
        <p:spPr>
          <a:solidFill>
            <a:schemeClr val="bg1"/>
          </a:solidFill>
        </p:spPr>
        <p:txBody>
          <a:bodyPr/>
          <a:lstStyle/>
          <a:p>
            <a:pPr>
              <a:buNone/>
            </a:pPr>
            <a:r>
              <a:rPr lang="en-US" altLang="ja-JP" sz="1600" dirty="0" smtClean="0"/>
              <a:t>public class </a:t>
            </a:r>
            <a:r>
              <a:rPr lang="ja-JP" altLang="en-US" sz="1600" dirty="0" smtClean="0"/>
              <a:t>Ｒ・田中一郎 </a:t>
            </a:r>
            <a:r>
              <a:rPr lang="en-US" altLang="ja-JP" sz="1600" dirty="0" smtClean="0"/>
              <a:t>{</a:t>
            </a:r>
          </a:p>
          <a:p>
            <a:pPr>
              <a:buNone/>
            </a:pPr>
            <a:r>
              <a:rPr lang="ja-JP" altLang="en-US" sz="1600" dirty="0" smtClean="0"/>
              <a:t>　　</a:t>
            </a:r>
            <a:r>
              <a:rPr lang="en-US" altLang="ja-JP" sz="1600" dirty="0" smtClean="0"/>
              <a:t>public string </a:t>
            </a:r>
            <a:r>
              <a:rPr lang="ja-JP" altLang="en-US" sz="1600" dirty="0" smtClean="0"/>
              <a:t>会員番号 </a:t>
            </a:r>
            <a:r>
              <a:rPr lang="en-US" altLang="ja-JP" sz="1600" dirty="0" smtClean="0"/>
              <a:t>{ get { return "34";             }}</a:t>
            </a:r>
          </a:p>
          <a:p>
            <a:pPr>
              <a:buNone/>
            </a:pPr>
            <a:r>
              <a:rPr lang="ja-JP" altLang="en-US" sz="1600" dirty="0" smtClean="0"/>
              <a:t>　　</a:t>
            </a:r>
            <a:r>
              <a:rPr lang="en-US" altLang="ja-JP" sz="1600" dirty="0" smtClean="0"/>
              <a:t>public string </a:t>
            </a:r>
            <a:r>
              <a:rPr lang="ja-JP" altLang="en-US" sz="1600" dirty="0" smtClean="0"/>
              <a:t>名前        </a:t>
            </a:r>
            <a:r>
              <a:rPr lang="en-US" altLang="ja-JP" sz="1600" dirty="0" smtClean="0"/>
              <a:t>{ get { return "</a:t>
            </a:r>
            <a:r>
              <a:rPr lang="ja-JP" altLang="en-US" sz="1600" dirty="0" smtClean="0"/>
              <a:t>Ｒ・田中一郎</a:t>
            </a:r>
            <a:r>
              <a:rPr lang="en-US" altLang="ja-JP" sz="1600" dirty="0" smtClean="0"/>
              <a:t>";   }}</a:t>
            </a:r>
          </a:p>
          <a:p>
            <a:pPr>
              <a:buNone/>
            </a:pPr>
            <a:r>
              <a:rPr lang="ja-JP" altLang="en-US" sz="1600" dirty="0" smtClean="0"/>
              <a:t>　　</a:t>
            </a:r>
            <a:r>
              <a:rPr lang="en-US" altLang="ja-JP" sz="1600" dirty="0" smtClean="0"/>
              <a:t>public string </a:t>
            </a:r>
            <a:r>
              <a:rPr lang="ja-JP" altLang="en-US" sz="1600" dirty="0" smtClean="0"/>
              <a:t>年齢        </a:t>
            </a:r>
            <a:r>
              <a:rPr lang="en-US" altLang="ja-JP" sz="1600" dirty="0" smtClean="0"/>
              <a:t>{ get { return "18";             }}</a:t>
            </a:r>
          </a:p>
          <a:p>
            <a:pPr>
              <a:buNone/>
            </a:pPr>
            <a:r>
              <a:rPr lang="ja-JP" altLang="en-US" sz="1600" dirty="0" smtClean="0"/>
              <a:t>　　</a:t>
            </a:r>
            <a:r>
              <a:rPr lang="en-US" altLang="ja-JP" sz="1600" dirty="0" smtClean="0"/>
              <a:t>public string </a:t>
            </a:r>
            <a:r>
              <a:rPr lang="ja-JP" altLang="en-US" sz="1600" dirty="0" smtClean="0"/>
              <a:t>職業        </a:t>
            </a:r>
            <a:r>
              <a:rPr lang="en-US" altLang="ja-JP" sz="1600" dirty="0" smtClean="0"/>
              <a:t>{ get { return "IT</a:t>
            </a:r>
            <a:r>
              <a:rPr lang="ja-JP" altLang="en-US" sz="1600" dirty="0" smtClean="0"/>
              <a:t>関係</a:t>
            </a:r>
            <a:r>
              <a:rPr lang="en-US" altLang="ja-JP" sz="1600" dirty="0" smtClean="0"/>
              <a:t>";         }}</a:t>
            </a:r>
          </a:p>
          <a:p>
            <a:pPr>
              <a:buNone/>
            </a:pPr>
            <a:r>
              <a:rPr lang="ja-JP" altLang="en-US" sz="1600" dirty="0" smtClean="0"/>
              <a:t>　　</a:t>
            </a:r>
            <a:r>
              <a:rPr lang="en-US" altLang="ja-JP" sz="1600" dirty="0" smtClean="0"/>
              <a:t>public string </a:t>
            </a:r>
            <a:r>
              <a:rPr lang="ja-JP" altLang="en-US" sz="1600" dirty="0" smtClean="0"/>
              <a:t>印象        </a:t>
            </a:r>
            <a:r>
              <a:rPr lang="en-US" altLang="ja-JP" sz="1600" dirty="0" smtClean="0"/>
              <a:t>{ get { return "</a:t>
            </a:r>
            <a:r>
              <a:rPr lang="ja-JP" altLang="en-US" sz="1600" dirty="0" smtClean="0"/>
              <a:t>素敵だし爽やか</a:t>
            </a:r>
            <a:r>
              <a:rPr lang="en-US" altLang="ja-JP" sz="1600" dirty="0" smtClean="0"/>
              <a:t>"; }}</a:t>
            </a:r>
          </a:p>
          <a:p>
            <a:pPr>
              <a:buNone/>
            </a:pPr>
            <a:r>
              <a:rPr lang="ja-JP" altLang="en-US" sz="1600" dirty="0" smtClean="0"/>
              <a:t>　　</a:t>
            </a:r>
            <a:r>
              <a:rPr lang="en-US" altLang="ja-JP" sz="1600" dirty="0" smtClean="0"/>
              <a:t>public void   </a:t>
            </a:r>
            <a:r>
              <a:rPr lang="ja-JP" altLang="en-US" sz="1600" dirty="0" smtClean="0"/>
              <a:t>自己紹介</a:t>
            </a:r>
            <a:r>
              <a:rPr lang="en-US" altLang="ja-JP" sz="1600" dirty="0" smtClean="0"/>
              <a:t>(){</a:t>
            </a:r>
          </a:p>
          <a:p>
            <a:pPr>
              <a:buNone/>
            </a:pPr>
            <a:r>
              <a:rPr lang="ja-JP" altLang="en-US" sz="1600" dirty="0" smtClean="0"/>
              <a:t>　　　　</a:t>
            </a:r>
            <a:r>
              <a:rPr lang="en-US" altLang="ja-JP" sz="1600" dirty="0" err="1" smtClean="0"/>
              <a:t>Console.Writeline</a:t>
            </a:r>
            <a:r>
              <a:rPr lang="en-US" altLang="ja-JP" sz="1600" dirty="0" smtClean="0"/>
              <a:t>(</a:t>
            </a:r>
          </a:p>
          <a:p>
            <a:pPr>
              <a:buNone/>
            </a:pPr>
            <a:r>
              <a:rPr lang="ja-JP" altLang="en-US" sz="1600" dirty="0" smtClean="0"/>
              <a:t>　　　　　　</a:t>
            </a:r>
            <a:r>
              <a:rPr lang="en-US" altLang="ja-JP" sz="1600" dirty="0" smtClean="0"/>
              <a:t>"</a:t>
            </a:r>
            <a:r>
              <a:rPr lang="ja-JP" altLang="en-US" sz="1600" dirty="0" smtClean="0"/>
              <a:t>オブジェクト指向ファンの皆さん、こんにちは。</a:t>
            </a:r>
            <a:r>
              <a:rPr lang="en-US" altLang="ja-JP" sz="1600" dirty="0" smtClean="0"/>
              <a:t>" +</a:t>
            </a:r>
          </a:p>
          <a:p>
            <a:pPr>
              <a:buNone/>
            </a:pPr>
            <a:r>
              <a:rPr lang="ja-JP" altLang="en-US" sz="1600" dirty="0" smtClean="0"/>
              <a:t>　　　　　　</a:t>
            </a:r>
            <a:r>
              <a:rPr lang="en-US" altLang="ja-JP" sz="1600" dirty="0" smtClean="0"/>
              <a:t>"</a:t>
            </a:r>
            <a:r>
              <a:rPr lang="ja-JP" altLang="en-US" sz="1600" dirty="0" err="1" smtClean="0"/>
              <a:t>わんくま</a:t>
            </a:r>
            <a:r>
              <a:rPr lang="ja-JP" altLang="en-US" sz="1600" dirty="0" smtClean="0"/>
              <a:t>会員番号</a:t>
            </a:r>
            <a:r>
              <a:rPr lang="en-US" altLang="ja-JP" sz="1600" dirty="0" smtClean="0"/>
              <a:t>" + this.</a:t>
            </a:r>
            <a:r>
              <a:rPr lang="ja-JP" altLang="en-US" sz="1600" dirty="0" smtClean="0"/>
              <a:t>会員番号 </a:t>
            </a:r>
            <a:r>
              <a:rPr lang="en-US" altLang="ja-JP" sz="1600" dirty="0" smtClean="0"/>
              <a:t>+ "</a:t>
            </a:r>
            <a:r>
              <a:rPr lang="ja-JP" altLang="en-US" sz="1600" dirty="0" smtClean="0"/>
              <a:t>番の</a:t>
            </a:r>
            <a:r>
              <a:rPr lang="en-US" altLang="ja-JP" sz="1600" dirty="0" smtClean="0"/>
              <a:t>" + this.</a:t>
            </a:r>
            <a:r>
              <a:rPr lang="ja-JP" altLang="en-US" sz="1600" dirty="0" smtClean="0"/>
              <a:t>名前 </a:t>
            </a:r>
            <a:r>
              <a:rPr lang="en-US" altLang="ja-JP" sz="1600" dirty="0" smtClean="0"/>
              <a:t>+ "</a:t>
            </a:r>
            <a:r>
              <a:rPr lang="ja-JP" altLang="en-US" sz="1600" dirty="0" smtClean="0"/>
              <a:t>です。</a:t>
            </a:r>
            <a:r>
              <a:rPr lang="en-US" altLang="ja-JP" sz="1600" dirty="0" smtClean="0"/>
              <a:t>" +</a:t>
            </a:r>
          </a:p>
          <a:p>
            <a:pPr>
              <a:buNone/>
            </a:pPr>
            <a:r>
              <a:rPr lang="en-US" altLang="ja-JP" sz="1600" dirty="0" smtClean="0"/>
              <a:t>	</a:t>
            </a:r>
            <a:r>
              <a:rPr lang="ja-JP" altLang="en-US" sz="1600" dirty="0" smtClean="0"/>
              <a:t>　　    </a:t>
            </a:r>
            <a:r>
              <a:rPr lang="en-US" altLang="ja-JP" sz="1600" dirty="0" smtClean="0"/>
              <a:t>"</a:t>
            </a:r>
            <a:r>
              <a:rPr lang="ja-JP" altLang="en-US" sz="1600" dirty="0" smtClean="0"/>
              <a:t>年齢は、</a:t>
            </a:r>
            <a:r>
              <a:rPr lang="en-US" altLang="ja-JP" sz="1600" dirty="0" smtClean="0"/>
              <a:t>" + this.</a:t>
            </a:r>
            <a:r>
              <a:rPr lang="ja-JP" altLang="en-US" sz="1600" dirty="0" smtClean="0"/>
              <a:t>年齢 </a:t>
            </a:r>
            <a:r>
              <a:rPr lang="en-US" altLang="ja-JP" sz="1600" dirty="0" smtClean="0"/>
              <a:t>+ "</a:t>
            </a:r>
            <a:r>
              <a:rPr lang="ja-JP" altLang="en-US" sz="1600" dirty="0" smtClean="0"/>
              <a:t>才。職業は、</a:t>
            </a:r>
            <a:r>
              <a:rPr lang="en-US" altLang="ja-JP" sz="1600" dirty="0" smtClean="0"/>
              <a:t>" + this.</a:t>
            </a:r>
            <a:r>
              <a:rPr lang="ja-JP" altLang="en-US" sz="1600" dirty="0" smtClean="0"/>
              <a:t>職業 </a:t>
            </a:r>
            <a:r>
              <a:rPr lang="en-US" altLang="ja-JP" sz="1600" dirty="0" smtClean="0"/>
              <a:t>"</a:t>
            </a:r>
            <a:r>
              <a:rPr lang="ja-JP" altLang="en-US" sz="1600" dirty="0" smtClean="0"/>
              <a:t>です。</a:t>
            </a:r>
            <a:r>
              <a:rPr lang="en-US" altLang="ja-JP" sz="1600" dirty="0" smtClean="0"/>
              <a:t>" +</a:t>
            </a:r>
          </a:p>
          <a:p>
            <a:pPr>
              <a:buNone/>
            </a:pPr>
            <a:r>
              <a:rPr lang="ja-JP" altLang="en-US" sz="1600" dirty="0" smtClean="0"/>
              <a:t>　　　　　　</a:t>
            </a:r>
            <a:r>
              <a:rPr lang="en-US" altLang="ja-JP" sz="1600" dirty="0" smtClean="0"/>
              <a:t>"</a:t>
            </a:r>
            <a:r>
              <a:rPr lang="ja-JP" altLang="en-US" sz="1600" dirty="0" smtClean="0"/>
              <a:t>今日は、オブジェクト指向ファンの皆さんを前にして、</a:t>
            </a:r>
            <a:r>
              <a:rPr lang="en-US" altLang="ja-JP" sz="1600" dirty="0" smtClean="0"/>
              <a:t>" + </a:t>
            </a:r>
          </a:p>
          <a:p>
            <a:pPr>
              <a:buNone/>
            </a:pPr>
            <a:r>
              <a:rPr lang="ja-JP" altLang="en-US" sz="1600" dirty="0" smtClean="0"/>
              <a:t>　　　　　　</a:t>
            </a:r>
            <a:r>
              <a:rPr lang="en-US" altLang="ja-JP" sz="1600" dirty="0" smtClean="0"/>
              <a:t>this.</a:t>
            </a:r>
            <a:r>
              <a:rPr lang="ja-JP" altLang="en-US" sz="1600" dirty="0" smtClean="0"/>
              <a:t>印象 </a:t>
            </a:r>
            <a:r>
              <a:rPr lang="en-US" altLang="ja-JP" sz="1600" dirty="0" smtClean="0"/>
              <a:t>+ "</a:t>
            </a:r>
            <a:r>
              <a:rPr lang="ja-JP" altLang="en-US" sz="1600" dirty="0" smtClean="0"/>
              <a:t>な僕が、オブジェクト指向について語るということで、</a:t>
            </a:r>
            <a:r>
              <a:rPr lang="en-US" altLang="ja-JP" sz="1600" dirty="0" smtClean="0"/>
              <a:t>" + </a:t>
            </a:r>
          </a:p>
          <a:p>
            <a:pPr>
              <a:buNone/>
            </a:pPr>
            <a:r>
              <a:rPr lang="ja-JP" altLang="en-US" sz="1600" dirty="0" smtClean="0"/>
              <a:t>　　　　　　</a:t>
            </a:r>
            <a:r>
              <a:rPr lang="en-US" altLang="ja-JP" sz="1600" dirty="0" smtClean="0"/>
              <a:t>"</a:t>
            </a:r>
            <a:r>
              <a:rPr lang="ja-JP" altLang="en-US" sz="1600" dirty="0" smtClean="0"/>
              <a:t>些かガクブルな状態ではありますが、早速はじめたいと思います。</a:t>
            </a:r>
            <a:r>
              <a:rPr lang="en-US" altLang="ja-JP" sz="1600" dirty="0" smtClean="0"/>
              <a:t>"</a:t>
            </a:r>
          </a:p>
          <a:p>
            <a:pPr>
              <a:buNone/>
            </a:pPr>
            <a:r>
              <a:rPr lang="ja-JP" altLang="en-US" sz="1600" dirty="0" smtClean="0"/>
              <a:t>　　　　</a:t>
            </a:r>
            <a:r>
              <a:rPr lang="en-US" altLang="ja-JP" sz="1600" dirty="0" smtClean="0"/>
              <a:t>);</a:t>
            </a:r>
          </a:p>
          <a:p>
            <a:pPr>
              <a:buNone/>
            </a:pPr>
            <a:r>
              <a:rPr lang="ja-JP" altLang="en-US" sz="1600" dirty="0" smtClean="0"/>
              <a:t>　　</a:t>
            </a:r>
            <a:r>
              <a:rPr lang="en-US" altLang="ja-JP" sz="1600" dirty="0" smtClean="0"/>
              <a:t>}</a:t>
            </a:r>
          </a:p>
          <a:p>
            <a:pPr>
              <a:buNone/>
            </a:pPr>
            <a:r>
              <a:rPr lang="en-US" altLang="ja-JP" sz="1600" dirty="0" smtClean="0"/>
              <a:t>}</a:t>
            </a:r>
          </a:p>
          <a:p>
            <a:endParaRPr kumimoji="1" lang="ja-JP" alt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てっとり早く理解しよう！</a:t>
            </a:r>
            <a:endParaRPr kumimoji="1" lang="ja-JP" altLang="en-US" dirty="0"/>
          </a:p>
        </p:txBody>
      </p:sp>
      <p:pic>
        <p:nvPicPr>
          <p:cNvPr id="1026" name="Picture 2"/>
          <p:cNvPicPr>
            <a:picLocks noChangeAspect="1" noChangeArrowheads="1"/>
          </p:cNvPicPr>
          <p:nvPr/>
        </p:nvPicPr>
        <p:blipFill>
          <a:blip r:embed="rId2"/>
          <a:srcRect/>
          <a:stretch>
            <a:fillRect/>
          </a:stretch>
        </p:blipFill>
        <p:spPr bwMode="auto">
          <a:xfrm>
            <a:off x="357158" y="1214422"/>
            <a:ext cx="7908020" cy="3000396"/>
          </a:xfrm>
          <a:prstGeom prst="rect">
            <a:avLst/>
          </a:prstGeom>
          <a:noFill/>
          <a:ln w="9525">
            <a:noFill/>
            <a:miter lim="800000"/>
            <a:headEnd/>
            <a:tailEnd/>
          </a:ln>
          <a:effectLst/>
        </p:spPr>
      </p:pic>
      <p:sp>
        <p:nvSpPr>
          <p:cNvPr id="5" name="正方形/長方形 4"/>
          <p:cNvSpPr/>
          <p:nvPr/>
        </p:nvSpPr>
        <p:spPr>
          <a:xfrm>
            <a:off x="785786" y="4572008"/>
            <a:ext cx="7715304" cy="1200329"/>
          </a:xfrm>
          <a:prstGeom prst="rect">
            <a:avLst/>
          </a:prstGeom>
        </p:spPr>
        <p:txBody>
          <a:bodyPr wrap="square">
            <a:spAutoFit/>
          </a:bodyPr>
          <a:lstStyle/>
          <a:p>
            <a:r>
              <a:rPr lang="ja-JP" altLang="en-US" sz="2400" dirty="0" smtClean="0"/>
              <a:t>ダイアログボックスをデザイナで作っている画面です。</a:t>
            </a:r>
            <a:endParaRPr lang="en-US" altLang="ja-JP" sz="2400" dirty="0" smtClean="0"/>
          </a:p>
          <a:p>
            <a:r>
              <a:rPr lang="ja-JP" altLang="en-US" sz="2400" dirty="0" smtClean="0"/>
              <a:t>これを見ながら、てっとり早くオブジェクト指向の雰囲気だけをつかんでしまいましょう。</a:t>
            </a:r>
            <a:endParaRPr lang="en-US" altLang="ja-JP" sz="24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クラスはメンバで構成される</a:t>
            </a:r>
            <a:endParaRPr kumimoji="1" lang="ja-JP" altLang="en-US" dirty="0"/>
          </a:p>
        </p:txBody>
      </p:sp>
      <p:pic>
        <p:nvPicPr>
          <p:cNvPr id="2052" name="Picture 4"/>
          <p:cNvPicPr>
            <a:picLocks noChangeAspect="1" noChangeArrowheads="1"/>
          </p:cNvPicPr>
          <p:nvPr/>
        </p:nvPicPr>
        <p:blipFill>
          <a:blip r:embed="rId2"/>
          <a:srcRect/>
          <a:stretch>
            <a:fillRect/>
          </a:stretch>
        </p:blipFill>
        <p:spPr bwMode="auto">
          <a:xfrm>
            <a:off x="428596" y="1071546"/>
            <a:ext cx="4076700" cy="4667250"/>
          </a:xfrm>
          <a:prstGeom prst="rect">
            <a:avLst/>
          </a:prstGeom>
          <a:noFill/>
          <a:ln w="9525">
            <a:noFill/>
            <a:miter lim="800000"/>
            <a:headEnd/>
            <a:tailEnd/>
          </a:ln>
          <a:effectLst/>
        </p:spPr>
      </p:pic>
      <p:sp>
        <p:nvSpPr>
          <p:cNvPr id="7" name="正方形/長方形 6"/>
          <p:cNvSpPr/>
          <p:nvPr/>
        </p:nvSpPr>
        <p:spPr>
          <a:xfrm>
            <a:off x="4857752" y="1071546"/>
            <a:ext cx="3500462" cy="1569660"/>
          </a:xfrm>
          <a:prstGeom prst="rect">
            <a:avLst/>
          </a:prstGeom>
        </p:spPr>
        <p:txBody>
          <a:bodyPr wrap="square">
            <a:spAutoFit/>
          </a:bodyPr>
          <a:lstStyle/>
          <a:p>
            <a:r>
              <a:rPr lang="ja-JP" altLang="en-US" sz="2400" dirty="0" smtClean="0"/>
              <a:t>なんて表示する？</a:t>
            </a:r>
            <a:endParaRPr lang="en-US" altLang="ja-JP" sz="2400" dirty="0" smtClean="0"/>
          </a:p>
          <a:p>
            <a:r>
              <a:rPr lang="ja-JP" altLang="en-US" sz="2400" dirty="0" smtClean="0"/>
              <a:t>何色で表示する？</a:t>
            </a:r>
            <a:endParaRPr lang="en-US" altLang="ja-JP" sz="2400" dirty="0" smtClean="0"/>
          </a:p>
          <a:p>
            <a:r>
              <a:rPr lang="ja-JP" altLang="en-US" sz="2400" dirty="0" smtClean="0"/>
              <a:t>背景は何色にする？</a:t>
            </a:r>
            <a:endParaRPr lang="en-US" altLang="ja-JP" sz="2400" dirty="0" smtClean="0"/>
          </a:p>
          <a:p>
            <a:r>
              <a:rPr lang="ja-JP" altLang="en-US" sz="2400" dirty="0" smtClean="0"/>
              <a:t>イメージはどうする？</a:t>
            </a:r>
            <a:endParaRPr lang="en-US" altLang="ja-JP" sz="2400" dirty="0" smtClean="0"/>
          </a:p>
        </p:txBody>
      </p:sp>
      <p:sp>
        <p:nvSpPr>
          <p:cNvPr id="5" name="正方形/長方形 4"/>
          <p:cNvSpPr/>
          <p:nvPr/>
        </p:nvSpPr>
        <p:spPr>
          <a:xfrm>
            <a:off x="4929190" y="3357562"/>
            <a:ext cx="3643338" cy="1938992"/>
          </a:xfrm>
          <a:prstGeom prst="rect">
            <a:avLst/>
          </a:prstGeom>
        </p:spPr>
        <p:txBody>
          <a:bodyPr wrap="square">
            <a:spAutoFit/>
          </a:bodyPr>
          <a:lstStyle/>
          <a:p>
            <a:r>
              <a:rPr lang="ja-JP" altLang="en-US" sz="2400" dirty="0" smtClean="0"/>
              <a:t>最前面に移動する。</a:t>
            </a:r>
            <a:endParaRPr lang="en-US" altLang="ja-JP" sz="2400" dirty="0" smtClean="0"/>
          </a:p>
          <a:p>
            <a:r>
              <a:rPr lang="ja-JP" altLang="en-US" sz="2400" dirty="0" smtClean="0"/>
              <a:t>フォーカスをあてる。</a:t>
            </a:r>
            <a:endParaRPr lang="en-US" altLang="ja-JP" sz="2400" dirty="0" smtClean="0"/>
          </a:p>
          <a:p>
            <a:r>
              <a:rPr lang="ja-JP" altLang="en-US" sz="2400" dirty="0" smtClean="0"/>
              <a:t>クリックイベントを発生させる。</a:t>
            </a:r>
            <a:endParaRPr lang="en-US" altLang="ja-JP" sz="2400" dirty="0" smtClean="0"/>
          </a:p>
          <a:p>
            <a:r>
              <a:rPr lang="ja-JP" altLang="en-US" sz="2400" dirty="0" smtClean="0"/>
              <a:t>などなどなどなど。</a:t>
            </a:r>
            <a:endParaRPr lang="en-US" altLang="ja-JP" sz="24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使うは</a:t>
            </a:r>
            <a:r>
              <a:rPr kumimoji="1" lang="ja-JP" altLang="en-US" dirty="0" err="1" smtClean="0"/>
              <a:t>易し</a:t>
            </a:r>
            <a:r>
              <a:rPr kumimoji="1" lang="ja-JP" altLang="en-US" dirty="0" smtClean="0"/>
              <a:t>・作るは</a:t>
            </a:r>
            <a:r>
              <a:rPr kumimoji="1" lang="ja-JP" altLang="en-US" dirty="0" err="1" smtClean="0"/>
              <a:t>難し</a:t>
            </a:r>
            <a:endParaRPr kumimoji="1" lang="ja-JP" altLang="en-US" dirty="0"/>
          </a:p>
        </p:txBody>
      </p:sp>
      <p:sp>
        <p:nvSpPr>
          <p:cNvPr id="4" name="角丸四角形 3"/>
          <p:cNvSpPr/>
          <p:nvPr/>
        </p:nvSpPr>
        <p:spPr>
          <a:xfrm>
            <a:off x="1428728" y="2285992"/>
            <a:ext cx="2214578" cy="10001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オブジェクト指向</a:t>
            </a:r>
            <a:endParaRPr kumimoji="1" lang="ja-JP" altLang="en-US" dirty="0"/>
          </a:p>
        </p:txBody>
      </p:sp>
      <p:sp>
        <p:nvSpPr>
          <p:cNvPr id="5" name="右矢印 4"/>
          <p:cNvSpPr/>
          <p:nvPr/>
        </p:nvSpPr>
        <p:spPr>
          <a:xfrm>
            <a:off x="3786182" y="2571744"/>
            <a:ext cx="1428760" cy="35719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5500694" y="1785926"/>
            <a:ext cx="2214578" cy="10001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使う人に優しい</a:t>
            </a:r>
            <a:endParaRPr kumimoji="1" lang="ja-JP" altLang="en-US" dirty="0"/>
          </a:p>
        </p:txBody>
      </p:sp>
      <p:sp>
        <p:nvSpPr>
          <p:cNvPr id="7" name="角丸四角形 6"/>
          <p:cNvSpPr/>
          <p:nvPr/>
        </p:nvSpPr>
        <p:spPr>
          <a:xfrm>
            <a:off x="5500694" y="2928934"/>
            <a:ext cx="2214578" cy="100013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作る人に厳しい</a:t>
            </a:r>
            <a:endParaRPr kumimoji="1" lang="ja-JP" altLang="en-US" dirty="0"/>
          </a:p>
        </p:txBody>
      </p:sp>
      <p:sp>
        <p:nvSpPr>
          <p:cNvPr id="9" name="テキスト ボックス 8"/>
          <p:cNvSpPr txBox="1"/>
          <p:nvPr/>
        </p:nvSpPr>
        <p:spPr>
          <a:xfrm>
            <a:off x="1785918" y="4500570"/>
            <a:ext cx="5786478" cy="1015663"/>
          </a:xfrm>
          <a:prstGeom prst="rect">
            <a:avLst/>
          </a:prstGeom>
          <a:noFill/>
        </p:spPr>
        <p:txBody>
          <a:bodyPr wrap="square" rtlCol="0">
            <a:spAutoFit/>
          </a:bodyPr>
          <a:lstStyle/>
          <a:p>
            <a:r>
              <a:rPr kumimoji="1" lang="ja-JP" altLang="en-US" sz="6000" dirty="0" smtClean="0">
                <a:solidFill>
                  <a:srgbClr val="00863D"/>
                </a:solidFill>
              </a:rPr>
              <a:t>何故だー（Ｔ－Ｔ）</a:t>
            </a:r>
            <a:endParaRPr kumimoji="1" lang="ja-JP" altLang="en-US" sz="6000" dirty="0">
              <a:solidFill>
                <a:srgbClr val="00863D"/>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クラスは継承できる</a:t>
            </a:r>
            <a:endParaRPr kumimoji="1" lang="ja-JP" altLang="en-US" dirty="0"/>
          </a:p>
        </p:txBody>
      </p:sp>
      <p:sp>
        <p:nvSpPr>
          <p:cNvPr id="10" name="角丸四角形 9"/>
          <p:cNvSpPr/>
          <p:nvPr/>
        </p:nvSpPr>
        <p:spPr>
          <a:xfrm>
            <a:off x="1142976" y="3000372"/>
            <a:ext cx="2214578"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コントロール</a:t>
            </a:r>
            <a:endParaRPr kumimoji="1" lang="ja-JP" altLang="en-US" dirty="0"/>
          </a:p>
        </p:txBody>
      </p:sp>
      <p:cxnSp>
        <p:nvCxnSpPr>
          <p:cNvPr id="21" name="直線矢印コネクタ 20"/>
          <p:cNvCxnSpPr/>
          <p:nvPr/>
        </p:nvCxnSpPr>
        <p:spPr>
          <a:xfrm>
            <a:off x="3571868" y="3195638"/>
            <a:ext cx="1714512" cy="1588"/>
          </a:xfrm>
          <a:prstGeom prst="straightConnector1">
            <a:avLst/>
          </a:prstGeom>
          <a:ln w="63500" cmpd="sng">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a:off x="4357686" y="4456913"/>
            <a:ext cx="928694" cy="1588"/>
          </a:xfrm>
          <a:prstGeom prst="straightConnector1">
            <a:avLst/>
          </a:prstGeom>
          <a:ln w="63500" cmpd="sng">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p:nvPr/>
        </p:nvCxnSpPr>
        <p:spPr>
          <a:xfrm>
            <a:off x="4357686" y="2000240"/>
            <a:ext cx="928694" cy="1588"/>
          </a:xfrm>
          <a:prstGeom prst="straightConnector1">
            <a:avLst/>
          </a:prstGeom>
          <a:ln w="63500" cmpd="sng">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25"/>
          <p:cNvCxnSpPr/>
          <p:nvPr/>
        </p:nvCxnSpPr>
        <p:spPr>
          <a:xfrm rot="5400000">
            <a:off x="3093235" y="3236116"/>
            <a:ext cx="2528905" cy="2"/>
          </a:xfrm>
          <a:prstGeom prst="straightConnector1">
            <a:avLst/>
          </a:prstGeom>
          <a:ln w="63500" cmpd="sng">
            <a:solidFill>
              <a:srgbClr val="00B050"/>
            </a:solidFill>
            <a:tailEnd type="none"/>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5572132" y="2857496"/>
            <a:ext cx="2214578"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コントロール</a:t>
            </a:r>
            <a:endParaRPr kumimoji="1" lang="ja-JP" altLang="en-US" dirty="0"/>
          </a:p>
        </p:txBody>
      </p:sp>
      <p:sp>
        <p:nvSpPr>
          <p:cNvPr id="31" name="角丸四角形 30"/>
          <p:cNvSpPr/>
          <p:nvPr/>
        </p:nvSpPr>
        <p:spPr>
          <a:xfrm>
            <a:off x="5572132" y="4000504"/>
            <a:ext cx="2214578"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テキストボックス</a:t>
            </a:r>
            <a:endParaRPr kumimoji="1" lang="ja-JP" altLang="en-US" dirty="0"/>
          </a:p>
        </p:txBody>
      </p:sp>
      <p:sp>
        <p:nvSpPr>
          <p:cNvPr id="32" name="角丸四角形 31"/>
          <p:cNvSpPr/>
          <p:nvPr/>
        </p:nvSpPr>
        <p:spPr>
          <a:xfrm>
            <a:off x="5572132" y="1714488"/>
            <a:ext cx="2214578" cy="571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dirty="0" smtClean="0"/>
              <a:t>ラベル</a:t>
            </a:r>
            <a:endParaRPr kumimoji="1" lang="ja-JP" altLang="en-US" dirty="0"/>
          </a:p>
        </p:txBody>
      </p:sp>
      <p:sp>
        <p:nvSpPr>
          <p:cNvPr id="45" name="テキスト ボックス 44"/>
          <p:cNvSpPr txBox="1"/>
          <p:nvPr/>
        </p:nvSpPr>
        <p:spPr>
          <a:xfrm>
            <a:off x="2857488" y="5214950"/>
            <a:ext cx="3429024" cy="646331"/>
          </a:xfrm>
          <a:prstGeom prst="rect">
            <a:avLst/>
          </a:prstGeom>
          <a:noFill/>
        </p:spPr>
        <p:txBody>
          <a:bodyPr wrap="square" rtlCol="0">
            <a:spAutoFit/>
          </a:bodyPr>
          <a:lstStyle/>
          <a:p>
            <a:r>
              <a:rPr kumimoji="1" lang="ja-JP" altLang="en-US" dirty="0" smtClean="0"/>
              <a:t>注意！</a:t>
            </a:r>
            <a:endParaRPr kumimoji="1" lang="en-US" altLang="ja-JP" dirty="0" smtClean="0"/>
          </a:p>
          <a:p>
            <a:r>
              <a:rPr kumimoji="1" lang="ja-JP" altLang="en-US" dirty="0" smtClean="0"/>
              <a:t>本当は、もうちょっと複雑ですよ。</a:t>
            </a:r>
            <a:endParaRPr kumimoji="1"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オーバーライドする</a:t>
            </a:r>
            <a:endParaRPr kumimoji="1" lang="ja-JP" altLang="en-US" dirty="0"/>
          </a:p>
        </p:txBody>
      </p:sp>
      <p:sp>
        <p:nvSpPr>
          <p:cNvPr id="3" name="テキスト プレースホルダ 2"/>
          <p:cNvSpPr>
            <a:spLocks noGrp="1"/>
          </p:cNvSpPr>
          <p:nvPr>
            <p:ph type="body" idx="1"/>
          </p:nvPr>
        </p:nvSpPr>
        <p:spPr>
          <a:solidFill>
            <a:schemeClr val="bg1"/>
          </a:solidFill>
        </p:spPr>
        <p:txBody>
          <a:bodyPr/>
          <a:lstStyle/>
          <a:p>
            <a:pPr>
              <a:buNone/>
            </a:pPr>
            <a:r>
              <a:rPr lang="en-US" altLang="ja-JP" sz="1600" dirty="0" smtClean="0"/>
              <a:t>public class </a:t>
            </a:r>
            <a:r>
              <a:rPr lang="ja-JP" altLang="en-US" sz="1600" dirty="0" smtClean="0"/>
              <a:t>Ｒ・田中一郎 　</a:t>
            </a:r>
            <a:r>
              <a:rPr lang="en-US" altLang="ja-JP" sz="1600" dirty="0" smtClean="0"/>
              <a:t>{</a:t>
            </a:r>
          </a:p>
          <a:p>
            <a:pPr>
              <a:buNone/>
            </a:pPr>
            <a:r>
              <a:rPr lang="en-US" altLang="ja-JP" sz="1600" dirty="0" smtClean="0"/>
              <a:t>    </a:t>
            </a:r>
            <a:r>
              <a:rPr lang="ja-JP" altLang="en-US" sz="1600" dirty="0" smtClean="0"/>
              <a:t>～　略しますよ</a:t>
            </a:r>
            <a:r>
              <a:rPr lang="ja-JP" altLang="en-US" sz="1600" dirty="0" err="1" smtClean="0"/>
              <a:t>ー　～</a:t>
            </a:r>
            <a:endParaRPr lang="en-US" altLang="ja-JP" sz="1600" dirty="0" smtClean="0"/>
          </a:p>
          <a:p>
            <a:pPr>
              <a:buNone/>
            </a:pPr>
            <a:r>
              <a:rPr lang="ja-JP" altLang="en-US" sz="1600" dirty="0" smtClean="0"/>
              <a:t>　</a:t>
            </a:r>
            <a:r>
              <a:rPr lang="en-US" altLang="ja-JP" sz="1600" dirty="0" smtClean="0"/>
              <a:t>public void </a:t>
            </a:r>
            <a:r>
              <a:rPr lang="en-US" altLang="ja-JP" sz="1600" dirty="0" smtClean="0">
                <a:solidFill>
                  <a:srgbClr val="C00000"/>
                </a:solidFill>
              </a:rPr>
              <a:t>virtual</a:t>
            </a:r>
            <a:r>
              <a:rPr lang="en-US" altLang="ja-JP" sz="1600" dirty="0" smtClean="0"/>
              <a:t>  </a:t>
            </a:r>
            <a:r>
              <a:rPr lang="ja-JP" altLang="en-US" sz="1600" dirty="0" smtClean="0"/>
              <a:t>自己紹介</a:t>
            </a:r>
            <a:r>
              <a:rPr lang="en-US" altLang="ja-JP" sz="1600" dirty="0" smtClean="0"/>
              <a:t>() {   </a:t>
            </a:r>
            <a:r>
              <a:rPr lang="ja-JP" altLang="en-US" sz="1600" dirty="0" smtClean="0"/>
              <a:t>～　略しますよ</a:t>
            </a:r>
            <a:r>
              <a:rPr lang="ja-JP" altLang="en-US" sz="1600" dirty="0" err="1" smtClean="0"/>
              <a:t>ー　～</a:t>
            </a:r>
            <a:r>
              <a:rPr lang="ja-JP" altLang="en-US" sz="1600" dirty="0" smtClean="0"/>
              <a:t> </a:t>
            </a:r>
            <a:r>
              <a:rPr lang="en-US" altLang="ja-JP" sz="1600" dirty="0" smtClean="0"/>
              <a:t>}</a:t>
            </a:r>
          </a:p>
          <a:p>
            <a:pPr>
              <a:buNone/>
            </a:pPr>
            <a:r>
              <a:rPr lang="en-US" altLang="ja-JP" sz="1600" dirty="0" smtClean="0"/>
              <a:t>}</a:t>
            </a:r>
          </a:p>
          <a:p>
            <a:pPr>
              <a:buNone/>
            </a:pPr>
            <a:endParaRPr kumimoji="1" lang="en-US" altLang="ja-JP" sz="1600" dirty="0" smtClean="0"/>
          </a:p>
          <a:p>
            <a:pPr algn="just">
              <a:buNone/>
            </a:pPr>
            <a:r>
              <a:rPr lang="en-US" altLang="ja-JP" sz="1600" dirty="0" smtClean="0"/>
              <a:t>public class </a:t>
            </a:r>
            <a:r>
              <a:rPr lang="ja-JP" altLang="en-US" sz="1600" dirty="0" smtClean="0"/>
              <a:t>Ｒ・田中二郎 　：　Ｒ・田中一郎 </a:t>
            </a:r>
            <a:r>
              <a:rPr lang="en-US" altLang="ja-JP" sz="1600" dirty="0" smtClean="0"/>
              <a:t>{  </a:t>
            </a:r>
          </a:p>
          <a:p>
            <a:pPr>
              <a:buNone/>
            </a:pPr>
            <a:r>
              <a:rPr lang="ja-JP" altLang="en-US" sz="1600" dirty="0" smtClean="0"/>
              <a:t>　</a:t>
            </a:r>
            <a:r>
              <a:rPr lang="en-US" altLang="ja-JP" sz="1600" dirty="0" smtClean="0"/>
              <a:t>public void </a:t>
            </a:r>
            <a:r>
              <a:rPr lang="en-US" altLang="ja-JP" sz="1600" dirty="0" smtClean="0">
                <a:solidFill>
                  <a:srgbClr val="C00000"/>
                </a:solidFill>
              </a:rPr>
              <a:t>override</a:t>
            </a:r>
            <a:r>
              <a:rPr lang="en-US" altLang="ja-JP" sz="1600" dirty="0" smtClean="0"/>
              <a:t> </a:t>
            </a:r>
            <a:r>
              <a:rPr lang="ja-JP" altLang="en-US" sz="1600" dirty="0" smtClean="0"/>
              <a:t>自己紹介</a:t>
            </a:r>
            <a:r>
              <a:rPr lang="en-US" altLang="ja-JP" sz="1600" dirty="0" smtClean="0"/>
              <a:t>(){</a:t>
            </a:r>
          </a:p>
          <a:p>
            <a:pPr>
              <a:buNone/>
            </a:pPr>
            <a:r>
              <a:rPr lang="ja-JP" altLang="en-US" sz="1600" dirty="0" smtClean="0"/>
              <a:t>　　　　</a:t>
            </a:r>
            <a:r>
              <a:rPr lang="en-US" altLang="ja-JP" sz="1600" dirty="0" err="1" smtClean="0"/>
              <a:t>Console.Writeline</a:t>
            </a:r>
            <a:r>
              <a:rPr lang="en-US" altLang="ja-JP" sz="1600" dirty="0" smtClean="0"/>
              <a:t>(</a:t>
            </a:r>
          </a:p>
          <a:p>
            <a:pPr>
              <a:buNone/>
            </a:pPr>
            <a:r>
              <a:rPr lang="ja-JP" altLang="en-US" sz="1600" dirty="0" smtClean="0"/>
              <a:t>　　　　　　</a:t>
            </a:r>
            <a:r>
              <a:rPr lang="en-US" altLang="ja-JP" sz="1600" dirty="0" smtClean="0"/>
              <a:t>“</a:t>
            </a:r>
            <a:r>
              <a:rPr lang="ja-JP" altLang="en-US" sz="1600" dirty="0" smtClean="0">
                <a:solidFill>
                  <a:srgbClr val="FF0000"/>
                </a:solidFill>
              </a:rPr>
              <a:t>構造化</a:t>
            </a:r>
            <a:r>
              <a:rPr lang="ja-JP" altLang="en-US" sz="1600" dirty="0" smtClean="0"/>
              <a:t>プログラミングファンの皆さん、こんにちは。</a:t>
            </a:r>
            <a:r>
              <a:rPr lang="en-US" altLang="ja-JP" sz="1600" dirty="0" smtClean="0"/>
              <a:t>" +</a:t>
            </a:r>
          </a:p>
          <a:p>
            <a:pPr>
              <a:buNone/>
            </a:pPr>
            <a:r>
              <a:rPr lang="ja-JP" altLang="en-US" sz="1600" dirty="0" smtClean="0"/>
              <a:t>　　　　　　</a:t>
            </a:r>
            <a:r>
              <a:rPr lang="en-US" altLang="ja-JP" sz="1600" dirty="0" smtClean="0"/>
              <a:t>"</a:t>
            </a:r>
            <a:r>
              <a:rPr lang="ja-JP" altLang="en-US" sz="1600" dirty="0" err="1" smtClean="0"/>
              <a:t>わんくま</a:t>
            </a:r>
            <a:r>
              <a:rPr lang="ja-JP" altLang="en-US" sz="1600" dirty="0" smtClean="0"/>
              <a:t>会員番号</a:t>
            </a:r>
            <a:r>
              <a:rPr lang="en-US" altLang="ja-JP" sz="1600" dirty="0" smtClean="0"/>
              <a:t>" + this.</a:t>
            </a:r>
            <a:r>
              <a:rPr lang="ja-JP" altLang="en-US" sz="1600" dirty="0" smtClean="0"/>
              <a:t>会員番号 </a:t>
            </a:r>
            <a:r>
              <a:rPr lang="en-US" altLang="ja-JP" sz="1600" dirty="0" smtClean="0"/>
              <a:t>+ "</a:t>
            </a:r>
            <a:r>
              <a:rPr lang="ja-JP" altLang="en-US" sz="1600" dirty="0" smtClean="0"/>
              <a:t>番の</a:t>
            </a:r>
            <a:r>
              <a:rPr lang="en-US" altLang="ja-JP" sz="1600" dirty="0" smtClean="0"/>
              <a:t>" + this.</a:t>
            </a:r>
            <a:r>
              <a:rPr lang="ja-JP" altLang="en-US" sz="1600" dirty="0" smtClean="0"/>
              <a:t>名前 </a:t>
            </a:r>
            <a:r>
              <a:rPr lang="en-US" altLang="ja-JP" sz="1600" dirty="0" smtClean="0"/>
              <a:t>+ "</a:t>
            </a:r>
            <a:r>
              <a:rPr lang="ja-JP" altLang="en-US" sz="1600" dirty="0" smtClean="0"/>
              <a:t>です。</a:t>
            </a:r>
            <a:r>
              <a:rPr lang="en-US" altLang="ja-JP" sz="1600" dirty="0" smtClean="0"/>
              <a:t>" +</a:t>
            </a:r>
          </a:p>
          <a:p>
            <a:pPr>
              <a:buNone/>
            </a:pPr>
            <a:r>
              <a:rPr lang="en-US" altLang="ja-JP" sz="1600" dirty="0" smtClean="0"/>
              <a:t>	</a:t>
            </a:r>
            <a:r>
              <a:rPr lang="ja-JP" altLang="en-US" sz="1600" dirty="0" smtClean="0"/>
              <a:t>　　    </a:t>
            </a:r>
            <a:r>
              <a:rPr lang="en-US" altLang="ja-JP" sz="1600" dirty="0" smtClean="0"/>
              <a:t>"</a:t>
            </a:r>
            <a:r>
              <a:rPr lang="ja-JP" altLang="en-US" sz="1600" dirty="0" smtClean="0"/>
              <a:t>年齢は、</a:t>
            </a:r>
            <a:r>
              <a:rPr lang="en-US" altLang="ja-JP" sz="1600" dirty="0" smtClean="0"/>
              <a:t>" + this.</a:t>
            </a:r>
            <a:r>
              <a:rPr lang="ja-JP" altLang="en-US" sz="1600" dirty="0" smtClean="0"/>
              <a:t>年齢 </a:t>
            </a:r>
            <a:r>
              <a:rPr lang="en-US" altLang="ja-JP" sz="1600" dirty="0" smtClean="0"/>
              <a:t>+ "</a:t>
            </a:r>
            <a:r>
              <a:rPr lang="ja-JP" altLang="en-US" sz="1600" dirty="0" smtClean="0"/>
              <a:t>才。職業は、</a:t>
            </a:r>
            <a:r>
              <a:rPr lang="en-US" altLang="ja-JP" sz="1600" dirty="0" smtClean="0"/>
              <a:t>" + this.</a:t>
            </a:r>
            <a:r>
              <a:rPr lang="ja-JP" altLang="en-US" sz="1600" dirty="0" smtClean="0"/>
              <a:t>職業 </a:t>
            </a:r>
            <a:r>
              <a:rPr lang="en-US" altLang="ja-JP" sz="1600" dirty="0" smtClean="0"/>
              <a:t>"</a:t>
            </a:r>
            <a:r>
              <a:rPr lang="ja-JP" altLang="en-US" sz="1600" dirty="0" smtClean="0"/>
              <a:t>です。</a:t>
            </a:r>
            <a:r>
              <a:rPr lang="en-US" altLang="ja-JP" sz="1600" dirty="0" smtClean="0"/>
              <a:t>" +</a:t>
            </a:r>
          </a:p>
          <a:p>
            <a:pPr>
              <a:buNone/>
            </a:pPr>
            <a:r>
              <a:rPr lang="ja-JP" altLang="en-US" sz="1600" dirty="0" smtClean="0"/>
              <a:t>　　　　　　</a:t>
            </a:r>
            <a:r>
              <a:rPr lang="en-US" altLang="ja-JP" sz="1600" dirty="0" smtClean="0"/>
              <a:t>"</a:t>
            </a:r>
            <a:r>
              <a:rPr lang="ja-JP" altLang="en-US" sz="1600" dirty="0" smtClean="0"/>
              <a:t>今日は、オブジェクト指向ファンの皆さんを前にして、</a:t>
            </a:r>
            <a:r>
              <a:rPr lang="en-US" altLang="ja-JP" sz="1600" dirty="0" smtClean="0"/>
              <a:t>" + </a:t>
            </a:r>
          </a:p>
          <a:p>
            <a:pPr>
              <a:buNone/>
            </a:pPr>
            <a:r>
              <a:rPr lang="ja-JP" altLang="en-US" sz="1600" dirty="0" smtClean="0"/>
              <a:t>　　　　　　</a:t>
            </a:r>
            <a:r>
              <a:rPr lang="en-US" altLang="ja-JP" sz="1600" dirty="0" smtClean="0"/>
              <a:t>this.</a:t>
            </a:r>
            <a:r>
              <a:rPr lang="ja-JP" altLang="en-US" sz="1600" dirty="0" smtClean="0"/>
              <a:t>印象 </a:t>
            </a:r>
            <a:r>
              <a:rPr lang="en-US" altLang="ja-JP" sz="1600" dirty="0" smtClean="0"/>
              <a:t>+ “</a:t>
            </a:r>
            <a:r>
              <a:rPr lang="ja-JP" altLang="en-US" sz="1600" dirty="0" smtClean="0"/>
              <a:t>な僕が、</a:t>
            </a:r>
            <a:r>
              <a:rPr lang="ja-JP" altLang="en-US" sz="1600" dirty="0" smtClean="0">
                <a:solidFill>
                  <a:srgbClr val="FF0000"/>
                </a:solidFill>
              </a:rPr>
              <a:t>構造化</a:t>
            </a:r>
            <a:r>
              <a:rPr lang="ja-JP" altLang="en-US" sz="1600" dirty="0" smtClean="0"/>
              <a:t>プログラミングについて語ります。</a:t>
            </a:r>
            <a:r>
              <a:rPr lang="en-US" altLang="ja-JP" sz="1600" dirty="0" smtClean="0"/>
              <a:t>”</a:t>
            </a:r>
          </a:p>
          <a:p>
            <a:pPr>
              <a:buNone/>
            </a:pPr>
            <a:r>
              <a:rPr lang="ja-JP" altLang="en-US" sz="1600" dirty="0" smtClean="0"/>
              <a:t>　　　　</a:t>
            </a:r>
            <a:r>
              <a:rPr lang="en-US" altLang="ja-JP" sz="1600" dirty="0" smtClean="0"/>
              <a:t>);</a:t>
            </a:r>
          </a:p>
          <a:p>
            <a:pPr>
              <a:buNone/>
            </a:pPr>
            <a:r>
              <a:rPr lang="ja-JP" altLang="en-US" sz="1600" dirty="0" smtClean="0"/>
              <a:t>　　</a:t>
            </a:r>
            <a:r>
              <a:rPr lang="en-US" altLang="ja-JP" sz="1600" dirty="0" smtClean="0"/>
              <a:t>}</a:t>
            </a:r>
          </a:p>
          <a:p>
            <a:pPr>
              <a:buNone/>
            </a:pPr>
            <a:r>
              <a:rPr lang="en-US" altLang="ja-JP" sz="1600" dirty="0" smtClean="0"/>
              <a:t>}</a:t>
            </a:r>
          </a:p>
          <a:p>
            <a:endParaRPr lang="ja-JP" altLang="en-US" sz="1600" dirty="0" smtClean="0"/>
          </a:p>
          <a:p>
            <a:pPr>
              <a:buNone/>
            </a:pPr>
            <a:endParaRPr kumimoji="1" lang="ja-JP" alt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アクセス修飾子</a:t>
            </a:r>
            <a:endParaRPr kumimoji="1" lang="ja-JP" altLang="en-US" dirty="0"/>
          </a:p>
        </p:txBody>
      </p:sp>
      <p:sp>
        <p:nvSpPr>
          <p:cNvPr id="3" name="テキスト プレースホルダ 2"/>
          <p:cNvSpPr>
            <a:spLocks noGrp="1"/>
          </p:cNvSpPr>
          <p:nvPr>
            <p:ph type="body" idx="1"/>
          </p:nvPr>
        </p:nvSpPr>
        <p:spPr/>
        <p:txBody>
          <a:bodyPr/>
          <a:lstStyle/>
          <a:p>
            <a:r>
              <a:rPr lang="en-US" altLang="ja-JP" dirty="0" smtClean="0"/>
              <a:t>public </a:t>
            </a:r>
            <a:r>
              <a:rPr lang="ja-JP" altLang="en-US" dirty="0" smtClean="0"/>
              <a:t>全体に公開</a:t>
            </a:r>
            <a:endParaRPr lang="en-US" altLang="ja-JP" dirty="0" smtClean="0"/>
          </a:p>
          <a:p>
            <a:r>
              <a:rPr lang="en-US" altLang="ja-JP" dirty="0" smtClean="0"/>
              <a:t>internal </a:t>
            </a:r>
            <a:r>
              <a:rPr lang="ja-JP" altLang="en-US" dirty="0" smtClean="0"/>
              <a:t>同じアセンブリのみ公開。</a:t>
            </a:r>
            <a:endParaRPr lang="en-US" altLang="ja-JP" dirty="0" smtClean="0"/>
          </a:p>
          <a:p>
            <a:r>
              <a:rPr lang="en-US" altLang="ja-JP" dirty="0" smtClean="0"/>
              <a:t>protected </a:t>
            </a:r>
            <a:r>
              <a:rPr lang="ja-JP" altLang="en-US" dirty="0" smtClean="0"/>
              <a:t>派生したクラスにのみ公開</a:t>
            </a:r>
          </a:p>
          <a:p>
            <a:r>
              <a:rPr lang="en-US" altLang="ja-JP" dirty="0" smtClean="0"/>
              <a:t>internal protected </a:t>
            </a:r>
            <a:r>
              <a:rPr lang="ja-JP" altLang="en-US" dirty="0" smtClean="0"/>
              <a:t>同じアセンブリ内で派生したクラスにのみ公開</a:t>
            </a:r>
          </a:p>
          <a:p>
            <a:r>
              <a:rPr lang="en-US" altLang="ja-JP" dirty="0" smtClean="0"/>
              <a:t>private </a:t>
            </a:r>
            <a:r>
              <a:rPr lang="ja-JP" altLang="en-US" dirty="0" smtClean="0"/>
              <a:t>自クラスのみ公開</a:t>
            </a:r>
            <a:endParaRPr lang="en-US" altLang="ja-JP" dirty="0" smtClean="0"/>
          </a:p>
          <a:p>
            <a:endParaRPr lang="en-US" altLang="ja-JP" dirty="0" smtClean="0"/>
          </a:p>
          <a:p>
            <a:pPr algn="ctr">
              <a:buNone/>
            </a:pPr>
            <a:r>
              <a:rPr lang="ja-JP" altLang="en-US" dirty="0" smtClean="0">
                <a:solidFill>
                  <a:srgbClr val="FF0000"/>
                </a:solidFill>
              </a:rPr>
              <a:t>結局、隠す、見せる、の判断だけ！</a:t>
            </a:r>
            <a:endParaRPr lang="en-US" altLang="ja-JP" dirty="0" smtClean="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オブジェクトって何？</a:t>
            </a:r>
            <a:endParaRPr kumimoji="1" lang="ja-JP" altLang="en-US" dirty="0"/>
          </a:p>
        </p:txBody>
      </p:sp>
      <p:sp>
        <p:nvSpPr>
          <p:cNvPr id="3" name="テキスト プレースホルダ 2"/>
          <p:cNvSpPr>
            <a:spLocks noGrp="1"/>
          </p:cNvSpPr>
          <p:nvPr>
            <p:ph type="body" idx="1"/>
          </p:nvPr>
        </p:nvSpPr>
        <p:spPr/>
        <p:txBody>
          <a:bodyPr/>
          <a:lstStyle/>
          <a:p>
            <a:pPr>
              <a:buNone/>
            </a:pPr>
            <a:r>
              <a:rPr lang="ja-JP" altLang="en-US" sz="2400" dirty="0" smtClean="0"/>
              <a:t>神様になって、天地創造をするプログラムをＣ＃で書いてみる。</a:t>
            </a:r>
            <a:endParaRPr lang="en-US" altLang="ja-JP" sz="2400" dirty="0" smtClean="0"/>
          </a:p>
          <a:p>
            <a:pPr>
              <a:buNone/>
            </a:pPr>
            <a:endParaRPr lang="en-US" altLang="ja-JP" sz="2400" dirty="0" smtClean="0"/>
          </a:p>
          <a:p>
            <a:pPr>
              <a:buNone/>
            </a:pPr>
            <a:r>
              <a:rPr lang="en-US" altLang="ja-JP" sz="2000" dirty="0" smtClean="0"/>
              <a:t>class </a:t>
            </a:r>
            <a:r>
              <a:rPr lang="ja-JP" altLang="en-US" sz="2000" dirty="0" smtClean="0"/>
              <a:t>海 </a:t>
            </a:r>
            <a:r>
              <a:rPr lang="en-US" altLang="ja-JP" sz="2000" dirty="0" smtClean="0"/>
              <a:t>{}</a:t>
            </a:r>
          </a:p>
          <a:p>
            <a:pPr>
              <a:buNone/>
            </a:pPr>
            <a:r>
              <a:rPr lang="en-US" altLang="ja-JP" sz="2000" dirty="0" smtClean="0"/>
              <a:t>class </a:t>
            </a:r>
            <a:r>
              <a:rPr lang="ja-JP" altLang="en-US" sz="2000" dirty="0" smtClean="0"/>
              <a:t>陸 </a:t>
            </a:r>
            <a:r>
              <a:rPr lang="en-US" altLang="ja-JP" sz="2000" dirty="0" smtClean="0"/>
              <a:t>{}</a:t>
            </a:r>
          </a:p>
          <a:p>
            <a:pPr>
              <a:buNone/>
            </a:pPr>
            <a:r>
              <a:rPr lang="en-US" altLang="ja-JP" sz="2000" dirty="0" smtClean="0"/>
              <a:t>class </a:t>
            </a:r>
            <a:r>
              <a:rPr lang="ja-JP" altLang="en-US" sz="2000" dirty="0" smtClean="0"/>
              <a:t>山 </a:t>
            </a:r>
            <a:r>
              <a:rPr lang="en-US" altLang="ja-JP" sz="2000" dirty="0" smtClean="0"/>
              <a:t>{}</a:t>
            </a:r>
          </a:p>
          <a:p>
            <a:pPr>
              <a:buNone/>
            </a:pPr>
            <a:r>
              <a:rPr lang="en-US" altLang="ja-JP" sz="2000" dirty="0" smtClean="0"/>
              <a:t>class </a:t>
            </a:r>
            <a:r>
              <a:rPr lang="ja-JP" altLang="en-US" sz="2000" dirty="0" smtClean="0"/>
              <a:t>川 </a:t>
            </a:r>
            <a:r>
              <a:rPr lang="en-US" altLang="ja-JP" sz="2000" dirty="0" smtClean="0"/>
              <a:t>{}</a:t>
            </a:r>
          </a:p>
          <a:p>
            <a:pPr>
              <a:buNone/>
            </a:pPr>
            <a:r>
              <a:rPr lang="en-US" altLang="ja-JP" sz="2000" dirty="0" smtClean="0"/>
              <a:t>void </a:t>
            </a:r>
            <a:r>
              <a:rPr lang="ja-JP" altLang="en-US" sz="2000" dirty="0" smtClean="0"/>
              <a:t>創造するよー</a:t>
            </a:r>
            <a:r>
              <a:rPr lang="ja-JP" altLang="en-US" sz="2000" dirty="0" err="1" smtClean="0"/>
              <a:t>ん</a:t>
            </a:r>
            <a:r>
              <a:rPr lang="en-US" altLang="ja-JP" sz="2000" dirty="0" smtClean="0"/>
              <a:t>() {</a:t>
            </a:r>
          </a:p>
          <a:p>
            <a:pPr>
              <a:buNone/>
            </a:pPr>
            <a:r>
              <a:rPr lang="ja-JP" altLang="en-US" sz="2000" dirty="0" smtClean="0"/>
              <a:t>　　海 </a:t>
            </a:r>
            <a:r>
              <a:rPr lang="en-US" altLang="ja-JP" sz="2000" dirty="0" smtClean="0"/>
              <a:t>u = new </a:t>
            </a:r>
            <a:r>
              <a:rPr lang="ja-JP" altLang="en-US" sz="2000" dirty="0" smtClean="0"/>
              <a:t>海</a:t>
            </a:r>
            <a:r>
              <a:rPr lang="en-US" altLang="ja-JP" sz="2000" dirty="0" smtClean="0"/>
              <a:t>();</a:t>
            </a:r>
          </a:p>
          <a:p>
            <a:pPr>
              <a:buNone/>
            </a:pPr>
            <a:r>
              <a:rPr lang="ja-JP" altLang="en-US" sz="2000" dirty="0" smtClean="0"/>
              <a:t>　　陸 </a:t>
            </a:r>
            <a:r>
              <a:rPr lang="en-US" altLang="ja-JP" sz="2000" dirty="0" smtClean="0"/>
              <a:t>r = new </a:t>
            </a:r>
            <a:r>
              <a:rPr lang="ja-JP" altLang="en-US" sz="2000" dirty="0" smtClean="0"/>
              <a:t>陸</a:t>
            </a:r>
            <a:r>
              <a:rPr lang="en-US" altLang="ja-JP" sz="2000" dirty="0" smtClean="0"/>
              <a:t>();</a:t>
            </a:r>
          </a:p>
          <a:p>
            <a:pPr>
              <a:buNone/>
            </a:pPr>
            <a:r>
              <a:rPr lang="ja-JP" altLang="en-US" sz="2000" dirty="0" smtClean="0"/>
              <a:t>　　山 </a:t>
            </a:r>
            <a:r>
              <a:rPr lang="en-US" altLang="ja-JP" sz="2000" dirty="0" smtClean="0"/>
              <a:t>y = new </a:t>
            </a:r>
            <a:r>
              <a:rPr lang="ja-JP" altLang="en-US" sz="2000" dirty="0" smtClean="0"/>
              <a:t>山</a:t>
            </a:r>
            <a:r>
              <a:rPr lang="en-US" altLang="ja-JP" sz="2000" dirty="0" smtClean="0"/>
              <a:t>();</a:t>
            </a:r>
          </a:p>
          <a:p>
            <a:pPr>
              <a:buNone/>
            </a:pPr>
            <a:r>
              <a:rPr lang="ja-JP" altLang="en-US" sz="2000" dirty="0" smtClean="0"/>
              <a:t>　　川 </a:t>
            </a:r>
            <a:r>
              <a:rPr lang="en-US" altLang="ja-JP" sz="2000" dirty="0" smtClean="0"/>
              <a:t>k = new </a:t>
            </a:r>
            <a:r>
              <a:rPr lang="ja-JP" altLang="en-US" sz="2000" dirty="0" smtClean="0"/>
              <a:t>川</a:t>
            </a:r>
            <a:r>
              <a:rPr lang="en-US" altLang="ja-JP" sz="2000" dirty="0" smtClean="0"/>
              <a:t>();</a:t>
            </a:r>
          </a:p>
          <a:p>
            <a:pPr>
              <a:buNone/>
            </a:pPr>
            <a:r>
              <a:rPr lang="en-US" altLang="ja-JP" sz="2000" dirty="0" smtClean="0"/>
              <a:t>}</a:t>
            </a:r>
          </a:p>
          <a:p>
            <a:pPr algn="ctr">
              <a:buNone/>
            </a:pPr>
            <a:r>
              <a:rPr lang="ja-JP" altLang="en-US" sz="2000" dirty="0" smtClean="0">
                <a:solidFill>
                  <a:srgbClr val="FF0000"/>
                </a:solidFill>
              </a:rPr>
              <a:t>大切なのは、中見なんですよ。</a:t>
            </a:r>
            <a:endParaRPr lang="en-US" altLang="ja-JP" sz="2000" dirty="0" smtClean="0">
              <a:solidFill>
                <a:srgbClr val="FF0000"/>
              </a:solidFill>
            </a:endParaRPr>
          </a:p>
        </p:txBody>
      </p:sp>
    </p:spTree>
  </p:cSld>
  <p:clrMapOvr>
    <a:masterClrMapping/>
  </p:clrMapOvr>
</p:sld>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662</TotalTime>
  <Words>579</Words>
  <Application>Microsoft Office PowerPoint</Application>
  <PresentationFormat>画面に合わせる (4:3)</PresentationFormat>
  <Paragraphs>148</Paragraphs>
  <Slides>16</Slides>
  <Notes>0</Notes>
  <HiddenSlides>0</HiddenSlides>
  <MMClips>0</MMClips>
  <ScaleCrop>false</ScaleCrop>
  <HeadingPairs>
    <vt:vector size="4" baseType="variant">
      <vt:variant>
        <vt:lpstr>テーマ</vt:lpstr>
      </vt:variant>
      <vt:variant>
        <vt:i4>1</vt:i4>
      </vt:variant>
      <vt:variant>
        <vt:lpstr>スライド タイトル</vt:lpstr>
      </vt:variant>
      <vt:variant>
        <vt:i4>16</vt:i4>
      </vt:variant>
    </vt:vector>
  </HeadingPairs>
  <TitlesOfParts>
    <vt:vector size="17" baseType="lpstr">
      <vt:lpstr>プレゼンテーション1</vt:lpstr>
      <vt:lpstr>スライド 1</vt:lpstr>
      <vt:lpstr>自己紹介</vt:lpstr>
      <vt:lpstr>てっとり早く理解しよう！</vt:lpstr>
      <vt:lpstr>クラスはメンバで構成される</vt:lpstr>
      <vt:lpstr>使うは易し・作るは難し</vt:lpstr>
      <vt:lpstr>クラスは継承できる</vt:lpstr>
      <vt:lpstr>オーバーライドする</vt:lpstr>
      <vt:lpstr>アクセス修飾子</vt:lpstr>
      <vt:lpstr>オブジェクトって何？</vt:lpstr>
      <vt:lpstr>実際に設計してみよう</vt:lpstr>
      <vt:lpstr>System.Objectの継承は省略できます</vt:lpstr>
      <vt:lpstr>System.Objectとは？</vt:lpstr>
      <vt:lpstr>型に入れる</vt:lpstr>
      <vt:lpstr>抽象クラス </vt:lpstr>
      <vt:lpstr>インターフェイス</vt:lpstr>
      <vt:lpstr>ご清聴ありがとうございました。</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#1</dc:title>
  <dc:creator>中 博俊</dc:creator>
  <cp:lastModifiedBy>中　博俊</cp:lastModifiedBy>
  <cp:revision>91</cp:revision>
  <dcterms:created xsi:type="dcterms:W3CDTF">2006-05-15T04:25:02Z</dcterms:created>
  <dcterms:modified xsi:type="dcterms:W3CDTF">2007-08-14T06:54:58Z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